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media/image10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4"/>
  </p:handoutMasterIdLst>
  <p:sldIdLst>
    <p:sldId id="256" r:id="rId3"/>
    <p:sldId id="262" r:id="rId4"/>
    <p:sldId id="299" r:id="rId5"/>
    <p:sldId id="298" r:id="rId6"/>
    <p:sldId id="295" r:id="rId7"/>
    <p:sldId id="297" r:id="rId8"/>
    <p:sldId id="303" r:id="rId9"/>
    <p:sldId id="300" r:id="rId11"/>
    <p:sldId id="302" r:id="rId12"/>
    <p:sldId id="301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6T23:33:56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11900 4210,'0'0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15.svg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18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22.png"/><Relationship Id="rId2" Type="http://schemas.openxmlformats.org/officeDocument/2006/relationships/tags" Target="../tags/tag72.xml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25.png"/><Relationship Id="rId4" Type="http://schemas.openxmlformats.org/officeDocument/2006/relationships/customXml" Target="../ink/ink1.xml"/><Relationship Id="rId3" Type="http://schemas.openxmlformats.org/officeDocument/2006/relationships/image" Target="../media/image24.png"/><Relationship Id="rId2" Type="http://schemas.openxmlformats.org/officeDocument/2006/relationships/tags" Target="../tags/tag74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黑暗, 鸟, 鱼, 轮子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8"/>
          <a:stretch>
            <a:fillRect/>
          </a:stretch>
        </p:blipFill>
        <p:spPr>
          <a:xfrm>
            <a:off x="-1168400" y="4079747"/>
            <a:ext cx="3129336" cy="3768853"/>
          </a:xfrm>
          <a:prstGeom prst="rect">
            <a:avLst/>
          </a:prstGeom>
        </p:spPr>
      </p:pic>
      <p:pic>
        <p:nvPicPr>
          <p:cNvPr id="5" name="图片 4" descr="黑暗里有树&#10;&#10;低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6" b="50692"/>
          <a:stretch>
            <a:fillRect/>
          </a:stretch>
        </p:blipFill>
        <p:spPr>
          <a:xfrm>
            <a:off x="-391739" y="4776429"/>
            <a:ext cx="4705350" cy="3167421"/>
          </a:xfrm>
          <a:prstGeom prst="rect">
            <a:avLst/>
          </a:prstGeom>
        </p:spPr>
      </p:pic>
      <p:pic>
        <p:nvPicPr>
          <p:cNvPr id="8" name="图片 7" descr="黑暗中的树&#10;&#10;中度可信度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/>
          <a:stretch>
            <a:fillRect/>
          </a:stretch>
        </p:blipFill>
        <p:spPr>
          <a:xfrm>
            <a:off x="8977686" y="-864390"/>
            <a:ext cx="3214314" cy="2815427"/>
          </a:xfrm>
          <a:prstGeom prst="rect">
            <a:avLst/>
          </a:prstGeom>
        </p:spPr>
      </p:pic>
      <p:pic>
        <p:nvPicPr>
          <p:cNvPr id="10" name="图片 9" descr="图片包含 黑暗, 亮, 桌子, 标志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4"/>
          <a:stretch>
            <a:fillRect/>
          </a:stretch>
        </p:blipFill>
        <p:spPr>
          <a:xfrm>
            <a:off x="10693314" y="0"/>
            <a:ext cx="2317836" cy="2937264"/>
          </a:xfrm>
          <a:prstGeom prst="rect">
            <a:avLst/>
          </a:prstGeom>
        </p:spPr>
      </p:pic>
      <p:pic>
        <p:nvPicPr>
          <p:cNvPr id="12" name="图片 11" descr="山上的风景&#10;&#10;低可信度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5" t="-4635"/>
          <a:stretch>
            <a:fillRect/>
          </a:stretch>
        </p:blipFill>
        <p:spPr>
          <a:xfrm>
            <a:off x="11042650" y="931328"/>
            <a:ext cx="2652712" cy="2446871"/>
          </a:xfrm>
          <a:prstGeom prst="rect">
            <a:avLst/>
          </a:prstGeom>
        </p:spPr>
      </p:pic>
      <p:pic>
        <p:nvPicPr>
          <p:cNvPr id="16" name="图片 15" descr="图片包含 黑暗, 烟, 蛋糕&#10;&#10;描述已自动生成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1"/>
          <a:stretch>
            <a:fillRect/>
          </a:stretch>
        </p:blipFill>
        <p:spPr>
          <a:xfrm>
            <a:off x="-1703015" y="4214850"/>
            <a:ext cx="2622551" cy="2825712"/>
          </a:xfrm>
          <a:prstGeom prst="rect">
            <a:avLst/>
          </a:prstGeom>
        </p:spPr>
      </p:pic>
      <p:pic>
        <p:nvPicPr>
          <p:cNvPr id="6" name="图片 5" descr="卡通人物&#10;&#10;低可信度描述已自动生成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2" t="29511" r="66759" b="36970"/>
          <a:stretch>
            <a:fillRect/>
          </a:stretch>
        </p:blipFill>
        <p:spPr>
          <a:xfrm>
            <a:off x="-697753" y="3511471"/>
            <a:ext cx="2026864" cy="2164380"/>
          </a:xfrm>
          <a:custGeom>
            <a:avLst/>
            <a:gdLst>
              <a:gd name="connsiteX0" fmla="*/ 1612900 w 2152650"/>
              <a:gd name="connsiteY0" fmla="*/ 0 h 2298700"/>
              <a:gd name="connsiteX1" fmla="*/ 2152650 w 2152650"/>
              <a:gd name="connsiteY1" fmla="*/ 12700 h 2298700"/>
              <a:gd name="connsiteX2" fmla="*/ 2120900 w 2152650"/>
              <a:gd name="connsiteY2" fmla="*/ 419100 h 2298700"/>
              <a:gd name="connsiteX3" fmla="*/ 2082800 w 2152650"/>
              <a:gd name="connsiteY3" fmla="*/ 787400 h 2298700"/>
              <a:gd name="connsiteX4" fmla="*/ 1974850 w 2152650"/>
              <a:gd name="connsiteY4" fmla="*/ 1270000 h 2298700"/>
              <a:gd name="connsiteX5" fmla="*/ 1879600 w 2152650"/>
              <a:gd name="connsiteY5" fmla="*/ 1581150 h 2298700"/>
              <a:gd name="connsiteX6" fmla="*/ 1574800 w 2152650"/>
              <a:gd name="connsiteY6" fmla="*/ 1860550 h 2298700"/>
              <a:gd name="connsiteX7" fmla="*/ 533400 w 2152650"/>
              <a:gd name="connsiteY7" fmla="*/ 2298700 h 2298700"/>
              <a:gd name="connsiteX8" fmla="*/ 0 w 2152650"/>
              <a:gd name="connsiteY8" fmla="*/ 2184400 h 2298700"/>
              <a:gd name="connsiteX9" fmla="*/ 336550 w 2152650"/>
              <a:gd name="connsiteY9" fmla="*/ 1511300 h 2298700"/>
              <a:gd name="connsiteX10" fmla="*/ 444500 w 2152650"/>
              <a:gd name="connsiteY10" fmla="*/ 1263650 h 2298700"/>
              <a:gd name="connsiteX11" fmla="*/ 603250 w 2152650"/>
              <a:gd name="connsiteY11" fmla="*/ 558800 h 2298700"/>
              <a:gd name="connsiteX12" fmla="*/ 1111250 w 2152650"/>
              <a:gd name="connsiteY12" fmla="*/ 19685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298700">
                <a:moveTo>
                  <a:pt x="1612900" y="0"/>
                </a:moveTo>
                <a:lnTo>
                  <a:pt x="2152650" y="12700"/>
                </a:lnTo>
                <a:lnTo>
                  <a:pt x="2120900" y="419100"/>
                </a:lnTo>
                <a:lnTo>
                  <a:pt x="2082800" y="787400"/>
                </a:lnTo>
                <a:lnTo>
                  <a:pt x="1974850" y="1270000"/>
                </a:lnTo>
                <a:lnTo>
                  <a:pt x="1879600" y="1581150"/>
                </a:lnTo>
                <a:lnTo>
                  <a:pt x="1574800" y="1860550"/>
                </a:lnTo>
                <a:lnTo>
                  <a:pt x="533400" y="2298700"/>
                </a:lnTo>
                <a:lnTo>
                  <a:pt x="0" y="2184400"/>
                </a:lnTo>
                <a:lnTo>
                  <a:pt x="336550" y="1511300"/>
                </a:lnTo>
                <a:cubicBezTo>
                  <a:pt x="405141" y="1385549"/>
                  <a:pt x="364952" y="1466135"/>
                  <a:pt x="444500" y="1263650"/>
                </a:cubicBezTo>
                <a:lnTo>
                  <a:pt x="603250" y="558800"/>
                </a:lnTo>
                <a:lnTo>
                  <a:pt x="1111250" y="196850"/>
                </a:lnTo>
                <a:close/>
              </a:path>
            </a:pathLst>
          </a:custGeom>
        </p:spPr>
      </p:pic>
      <p:pic>
        <p:nvPicPr>
          <p:cNvPr id="32" name="图片 31" descr="卡通人物&#10;&#10;低可信度描述已自动生成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2" t="29511" r="66759" b="36970"/>
          <a:stretch>
            <a:fillRect/>
          </a:stretch>
        </p:blipFill>
        <p:spPr>
          <a:xfrm rot="9000000">
            <a:off x="10029218" y="-889079"/>
            <a:ext cx="2026864" cy="2164380"/>
          </a:xfrm>
          <a:custGeom>
            <a:avLst/>
            <a:gdLst>
              <a:gd name="connsiteX0" fmla="*/ 1612900 w 2152650"/>
              <a:gd name="connsiteY0" fmla="*/ 0 h 2298700"/>
              <a:gd name="connsiteX1" fmla="*/ 2152650 w 2152650"/>
              <a:gd name="connsiteY1" fmla="*/ 12700 h 2298700"/>
              <a:gd name="connsiteX2" fmla="*/ 2120900 w 2152650"/>
              <a:gd name="connsiteY2" fmla="*/ 419100 h 2298700"/>
              <a:gd name="connsiteX3" fmla="*/ 2082800 w 2152650"/>
              <a:gd name="connsiteY3" fmla="*/ 787400 h 2298700"/>
              <a:gd name="connsiteX4" fmla="*/ 1974850 w 2152650"/>
              <a:gd name="connsiteY4" fmla="*/ 1270000 h 2298700"/>
              <a:gd name="connsiteX5" fmla="*/ 1879600 w 2152650"/>
              <a:gd name="connsiteY5" fmla="*/ 1581150 h 2298700"/>
              <a:gd name="connsiteX6" fmla="*/ 1574800 w 2152650"/>
              <a:gd name="connsiteY6" fmla="*/ 1860550 h 2298700"/>
              <a:gd name="connsiteX7" fmla="*/ 533400 w 2152650"/>
              <a:gd name="connsiteY7" fmla="*/ 2298700 h 2298700"/>
              <a:gd name="connsiteX8" fmla="*/ 0 w 2152650"/>
              <a:gd name="connsiteY8" fmla="*/ 2184400 h 2298700"/>
              <a:gd name="connsiteX9" fmla="*/ 336550 w 2152650"/>
              <a:gd name="connsiteY9" fmla="*/ 1511300 h 2298700"/>
              <a:gd name="connsiteX10" fmla="*/ 444500 w 2152650"/>
              <a:gd name="connsiteY10" fmla="*/ 1263650 h 2298700"/>
              <a:gd name="connsiteX11" fmla="*/ 603250 w 2152650"/>
              <a:gd name="connsiteY11" fmla="*/ 558800 h 2298700"/>
              <a:gd name="connsiteX12" fmla="*/ 1111250 w 2152650"/>
              <a:gd name="connsiteY12" fmla="*/ 19685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298700">
                <a:moveTo>
                  <a:pt x="1612900" y="0"/>
                </a:moveTo>
                <a:lnTo>
                  <a:pt x="2152650" y="12700"/>
                </a:lnTo>
                <a:lnTo>
                  <a:pt x="2120900" y="419100"/>
                </a:lnTo>
                <a:lnTo>
                  <a:pt x="2082800" y="787400"/>
                </a:lnTo>
                <a:lnTo>
                  <a:pt x="1974850" y="1270000"/>
                </a:lnTo>
                <a:lnTo>
                  <a:pt x="1879600" y="1581150"/>
                </a:lnTo>
                <a:lnTo>
                  <a:pt x="1574800" y="1860550"/>
                </a:lnTo>
                <a:lnTo>
                  <a:pt x="533400" y="2298700"/>
                </a:lnTo>
                <a:lnTo>
                  <a:pt x="0" y="2184400"/>
                </a:lnTo>
                <a:lnTo>
                  <a:pt x="336550" y="1511300"/>
                </a:lnTo>
                <a:cubicBezTo>
                  <a:pt x="405141" y="1385549"/>
                  <a:pt x="364952" y="1466135"/>
                  <a:pt x="444500" y="1263650"/>
                </a:cubicBezTo>
                <a:lnTo>
                  <a:pt x="603250" y="558800"/>
                </a:lnTo>
                <a:lnTo>
                  <a:pt x="1111250" y="196850"/>
                </a:lnTo>
                <a:close/>
              </a:path>
            </a:pathLst>
          </a:custGeom>
        </p:spPr>
      </p:pic>
      <p:sp>
        <p:nvSpPr>
          <p:cNvPr id="14" name="矩形: 圆角 36"/>
          <p:cNvSpPr/>
          <p:nvPr/>
        </p:nvSpPr>
        <p:spPr>
          <a:xfrm>
            <a:off x="4886960" y="4445000"/>
            <a:ext cx="2418080" cy="1368425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0730" y="1588135"/>
            <a:ext cx="8267065" cy="249174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85000"/>
                    <a:lumOff val="1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dist"/>
            <a:r>
              <a:rPr lang="en-US" sz="6000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CSIT6000R Group8 Project Presentation</a:t>
            </a:r>
            <a:endParaRPr lang="en-US" sz="6000" u="sng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r"/>
            <a:endParaRPr lang="en-US" sz="3600" u="sng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681220" y="4596130"/>
            <a:ext cx="2828925" cy="13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5294"/>
                  </a:srgbClr>
                </a:solidFill>
              </a14:hiddenFill>
            </a:ext>
          </a:extLst>
        </p:spPr>
        <p:txBody>
          <a:bodyPr wrap="square" lIns="91425" tIns="91425" rIns="91425" bIns="91425" anchor="t" anchorCtr="0">
            <a:noAutofit/>
          </a:bodyPr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r>
              <a:rPr lang="en-US" altLang="en-GB" sz="2000">
                <a:solidFill>
                  <a:schemeClr val="bg1"/>
                </a:solidFill>
                <a:latin typeface="+mj-ea"/>
                <a:ea typeface="+mj-ea"/>
                <a:cs typeface="Roboto Thin" panose="02000000000000000000"/>
                <a:sym typeface="Roboto Thin" panose="02000000000000000000"/>
              </a:rPr>
              <a:t>SHAO Guocheng</a:t>
            </a:r>
            <a:endParaRPr lang="en-US" altLang="en-GB" sz="2000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r>
              <a:rPr lang="en-US" altLang="en-GB" sz="2000">
                <a:solidFill>
                  <a:schemeClr val="bg1"/>
                </a:solidFill>
                <a:latin typeface="+mj-ea"/>
                <a:ea typeface="+mj-ea"/>
                <a:cs typeface="Roboto Thin" panose="02000000000000000000"/>
                <a:sym typeface="Roboto Thin" panose="02000000000000000000"/>
              </a:rPr>
              <a:t>SHEN Hengshuo</a:t>
            </a:r>
            <a:endParaRPr lang="en-US" altLang="en-GB" sz="2000" b="0" i="0" u="none" strike="noStrike" cap="none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r>
              <a:rPr lang="en-US" altLang="en-GB" sz="2000" b="0" i="0" u="none" strike="noStrike" cap="none">
                <a:solidFill>
                  <a:schemeClr val="bg1"/>
                </a:solidFill>
                <a:latin typeface="+mj-ea"/>
                <a:ea typeface="+mj-ea"/>
                <a:cs typeface="Roboto Thin" panose="02000000000000000000"/>
                <a:sym typeface="Roboto Thin" panose="02000000000000000000"/>
              </a:rPr>
              <a:t>LIU Zhongnuo</a:t>
            </a:r>
            <a:endParaRPr lang="en-US" altLang="en-GB" sz="2000" b="0" i="0" u="none" strike="noStrike" cap="none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endParaRPr lang="en-US" altLang="en-GB" sz="2000" b="0" i="0" u="none" strike="noStrike" cap="none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黑暗, 鸟, 鱼, 轮子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8"/>
          <a:stretch>
            <a:fillRect/>
          </a:stretch>
        </p:blipFill>
        <p:spPr>
          <a:xfrm>
            <a:off x="-1168400" y="4079747"/>
            <a:ext cx="3129336" cy="3768853"/>
          </a:xfrm>
          <a:prstGeom prst="rect">
            <a:avLst/>
          </a:prstGeom>
        </p:spPr>
      </p:pic>
      <p:pic>
        <p:nvPicPr>
          <p:cNvPr id="5" name="图片 4" descr="黑暗里有树&#10;&#10;低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6" b="50692"/>
          <a:stretch>
            <a:fillRect/>
          </a:stretch>
        </p:blipFill>
        <p:spPr>
          <a:xfrm>
            <a:off x="-391739" y="4776429"/>
            <a:ext cx="4705350" cy="3167421"/>
          </a:xfrm>
          <a:prstGeom prst="rect">
            <a:avLst/>
          </a:prstGeom>
        </p:spPr>
      </p:pic>
      <p:pic>
        <p:nvPicPr>
          <p:cNvPr id="8" name="图片 7" descr="黑暗中的树&#10;&#10;中度可信度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/>
          <a:stretch>
            <a:fillRect/>
          </a:stretch>
        </p:blipFill>
        <p:spPr>
          <a:xfrm>
            <a:off x="8977686" y="-864390"/>
            <a:ext cx="3214314" cy="2815427"/>
          </a:xfrm>
          <a:prstGeom prst="rect">
            <a:avLst/>
          </a:prstGeom>
        </p:spPr>
      </p:pic>
      <p:pic>
        <p:nvPicPr>
          <p:cNvPr id="10" name="图片 9" descr="图片包含 黑暗, 亮, 桌子, 标志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4"/>
          <a:stretch>
            <a:fillRect/>
          </a:stretch>
        </p:blipFill>
        <p:spPr>
          <a:xfrm>
            <a:off x="10693314" y="0"/>
            <a:ext cx="2317836" cy="2937264"/>
          </a:xfrm>
          <a:prstGeom prst="rect">
            <a:avLst/>
          </a:prstGeom>
        </p:spPr>
      </p:pic>
      <p:pic>
        <p:nvPicPr>
          <p:cNvPr id="12" name="图片 11" descr="山上的风景&#10;&#10;低可信度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5" t="-4635"/>
          <a:stretch>
            <a:fillRect/>
          </a:stretch>
        </p:blipFill>
        <p:spPr>
          <a:xfrm>
            <a:off x="11042650" y="931328"/>
            <a:ext cx="2652712" cy="2446871"/>
          </a:xfrm>
          <a:prstGeom prst="rect">
            <a:avLst/>
          </a:prstGeom>
        </p:spPr>
      </p:pic>
      <p:pic>
        <p:nvPicPr>
          <p:cNvPr id="16" name="图片 15" descr="图片包含 黑暗, 烟, 蛋糕&#10;&#10;描述已自动生成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1"/>
          <a:stretch>
            <a:fillRect/>
          </a:stretch>
        </p:blipFill>
        <p:spPr>
          <a:xfrm>
            <a:off x="-1703015" y="4214850"/>
            <a:ext cx="2622551" cy="2825712"/>
          </a:xfrm>
          <a:prstGeom prst="rect">
            <a:avLst/>
          </a:prstGeom>
        </p:spPr>
      </p:pic>
      <p:pic>
        <p:nvPicPr>
          <p:cNvPr id="6" name="图片 5" descr="卡通人物&#10;&#10;低可信度描述已自动生成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2" t="29511" r="66759" b="36970"/>
          <a:stretch>
            <a:fillRect/>
          </a:stretch>
        </p:blipFill>
        <p:spPr>
          <a:xfrm>
            <a:off x="-697753" y="3511471"/>
            <a:ext cx="2026864" cy="2164380"/>
          </a:xfrm>
          <a:custGeom>
            <a:avLst/>
            <a:gdLst>
              <a:gd name="connsiteX0" fmla="*/ 1612900 w 2152650"/>
              <a:gd name="connsiteY0" fmla="*/ 0 h 2298700"/>
              <a:gd name="connsiteX1" fmla="*/ 2152650 w 2152650"/>
              <a:gd name="connsiteY1" fmla="*/ 12700 h 2298700"/>
              <a:gd name="connsiteX2" fmla="*/ 2120900 w 2152650"/>
              <a:gd name="connsiteY2" fmla="*/ 419100 h 2298700"/>
              <a:gd name="connsiteX3" fmla="*/ 2082800 w 2152650"/>
              <a:gd name="connsiteY3" fmla="*/ 787400 h 2298700"/>
              <a:gd name="connsiteX4" fmla="*/ 1974850 w 2152650"/>
              <a:gd name="connsiteY4" fmla="*/ 1270000 h 2298700"/>
              <a:gd name="connsiteX5" fmla="*/ 1879600 w 2152650"/>
              <a:gd name="connsiteY5" fmla="*/ 1581150 h 2298700"/>
              <a:gd name="connsiteX6" fmla="*/ 1574800 w 2152650"/>
              <a:gd name="connsiteY6" fmla="*/ 1860550 h 2298700"/>
              <a:gd name="connsiteX7" fmla="*/ 533400 w 2152650"/>
              <a:gd name="connsiteY7" fmla="*/ 2298700 h 2298700"/>
              <a:gd name="connsiteX8" fmla="*/ 0 w 2152650"/>
              <a:gd name="connsiteY8" fmla="*/ 2184400 h 2298700"/>
              <a:gd name="connsiteX9" fmla="*/ 336550 w 2152650"/>
              <a:gd name="connsiteY9" fmla="*/ 1511300 h 2298700"/>
              <a:gd name="connsiteX10" fmla="*/ 444500 w 2152650"/>
              <a:gd name="connsiteY10" fmla="*/ 1263650 h 2298700"/>
              <a:gd name="connsiteX11" fmla="*/ 603250 w 2152650"/>
              <a:gd name="connsiteY11" fmla="*/ 558800 h 2298700"/>
              <a:gd name="connsiteX12" fmla="*/ 1111250 w 2152650"/>
              <a:gd name="connsiteY12" fmla="*/ 19685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298700">
                <a:moveTo>
                  <a:pt x="1612900" y="0"/>
                </a:moveTo>
                <a:lnTo>
                  <a:pt x="2152650" y="12700"/>
                </a:lnTo>
                <a:lnTo>
                  <a:pt x="2120900" y="419100"/>
                </a:lnTo>
                <a:lnTo>
                  <a:pt x="2082800" y="787400"/>
                </a:lnTo>
                <a:lnTo>
                  <a:pt x="1974850" y="1270000"/>
                </a:lnTo>
                <a:lnTo>
                  <a:pt x="1879600" y="1581150"/>
                </a:lnTo>
                <a:lnTo>
                  <a:pt x="1574800" y="1860550"/>
                </a:lnTo>
                <a:lnTo>
                  <a:pt x="533400" y="2298700"/>
                </a:lnTo>
                <a:lnTo>
                  <a:pt x="0" y="2184400"/>
                </a:lnTo>
                <a:lnTo>
                  <a:pt x="336550" y="1511300"/>
                </a:lnTo>
                <a:cubicBezTo>
                  <a:pt x="405141" y="1385549"/>
                  <a:pt x="364952" y="1466135"/>
                  <a:pt x="444500" y="1263650"/>
                </a:cubicBezTo>
                <a:lnTo>
                  <a:pt x="603250" y="558800"/>
                </a:lnTo>
                <a:lnTo>
                  <a:pt x="1111250" y="196850"/>
                </a:lnTo>
                <a:close/>
              </a:path>
            </a:pathLst>
          </a:custGeom>
        </p:spPr>
      </p:pic>
      <p:pic>
        <p:nvPicPr>
          <p:cNvPr id="32" name="图片 31" descr="卡通人物&#10;&#10;低可信度描述已自动生成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2" t="29511" r="66759" b="36970"/>
          <a:stretch>
            <a:fillRect/>
          </a:stretch>
        </p:blipFill>
        <p:spPr>
          <a:xfrm rot="9000000">
            <a:off x="10029218" y="-889079"/>
            <a:ext cx="2026864" cy="2164380"/>
          </a:xfrm>
          <a:custGeom>
            <a:avLst/>
            <a:gdLst>
              <a:gd name="connsiteX0" fmla="*/ 1612900 w 2152650"/>
              <a:gd name="connsiteY0" fmla="*/ 0 h 2298700"/>
              <a:gd name="connsiteX1" fmla="*/ 2152650 w 2152650"/>
              <a:gd name="connsiteY1" fmla="*/ 12700 h 2298700"/>
              <a:gd name="connsiteX2" fmla="*/ 2120900 w 2152650"/>
              <a:gd name="connsiteY2" fmla="*/ 419100 h 2298700"/>
              <a:gd name="connsiteX3" fmla="*/ 2082800 w 2152650"/>
              <a:gd name="connsiteY3" fmla="*/ 787400 h 2298700"/>
              <a:gd name="connsiteX4" fmla="*/ 1974850 w 2152650"/>
              <a:gd name="connsiteY4" fmla="*/ 1270000 h 2298700"/>
              <a:gd name="connsiteX5" fmla="*/ 1879600 w 2152650"/>
              <a:gd name="connsiteY5" fmla="*/ 1581150 h 2298700"/>
              <a:gd name="connsiteX6" fmla="*/ 1574800 w 2152650"/>
              <a:gd name="connsiteY6" fmla="*/ 1860550 h 2298700"/>
              <a:gd name="connsiteX7" fmla="*/ 533400 w 2152650"/>
              <a:gd name="connsiteY7" fmla="*/ 2298700 h 2298700"/>
              <a:gd name="connsiteX8" fmla="*/ 0 w 2152650"/>
              <a:gd name="connsiteY8" fmla="*/ 2184400 h 2298700"/>
              <a:gd name="connsiteX9" fmla="*/ 336550 w 2152650"/>
              <a:gd name="connsiteY9" fmla="*/ 1511300 h 2298700"/>
              <a:gd name="connsiteX10" fmla="*/ 444500 w 2152650"/>
              <a:gd name="connsiteY10" fmla="*/ 1263650 h 2298700"/>
              <a:gd name="connsiteX11" fmla="*/ 603250 w 2152650"/>
              <a:gd name="connsiteY11" fmla="*/ 558800 h 2298700"/>
              <a:gd name="connsiteX12" fmla="*/ 1111250 w 2152650"/>
              <a:gd name="connsiteY12" fmla="*/ 19685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2650" h="2298700">
                <a:moveTo>
                  <a:pt x="1612900" y="0"/>
                </a:moveTo>
                <a:lnTo>
                  <a:pt x="2152650" y="12700"/>
                </a:lnTo>
                <a:lnTo>
                  <a:pt x="2120900" y="419100"/>
                </a:lnTo>
                <a:lnTo>
                  <a:pt x="2082800" y="787400"/>
                </a:lnTo>
                <a:lnTo>
                  <a:pt x="1974850" y="1270000"/>
                </a:lnTo>
                <a:lnTo>
                  <a:pt x="1879600" y="1581150"/>
                </a:lnTo>
                <a:lnTo>
                  <a:pt x="1574800" y="1860550"/>
                </a:lnTo>
                <a:lnTo>
                  <a:pt x="533400" y="2298700"/>
                </a:lnTo>
                <a:lnTo>
                  <a:pt x="0" y="2184400"/>
                </a:lnTo>
                <a:lnTo>
                  <a:pt x="336550" y="1511300"/>
                </a:lnTo>
                <a:cubicBezTo>
                  <a:pt x="405141" y="1385549"/>
                  <a:pt x="364952" y="1466135"/>
                  <a:pt x="444500" y="1263650"/>
                </a:cubicBezTo>
                <a:lnTo>
                  <a:pt x="603250" y="558800"/>
                </a:lnTo>
                <a:lnTo>
                  <a:pt x="1111250" y="196850"/>
                </a:lnTo>
                <a:close/>
              </a:path>
            </a:pathLst>
          </a:custGeom>
        </p:spPr>
      </p:pic>
      <p:sp>
        <p:nvSpPr>
          <p:cNvPr id="14" name="矩形: 圆角 36"/>
          <p:cNvSpPr/>
          <p:nvPr/>
        </p:nvSpPr>
        <p:spPr>
          <a:xfrm>
            <a:off x="4975860" y="4079875"/>
            <a:ext cx="2418080" cy="1368425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汉仪润圆-55W" panose="00020600040101010101" pitchFamily="18" charset="-122"/>
              <a:ea typeface="汉仪润圆-55W" panose="00020600040101010101" pitchFamily="18" charset="-122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770755" y="4215130"/>
            <a:ext cx="2828925" cy="13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5294"/>
                  </a:srgbClr>
                </a:solidFill>
              </a14:hiddenFill>
            </a:ext>
          </a:extLst>
        </p:spPr>
        <p:txBody>
          <a:bodyPr wrap="square" lIns="91425" tIns="91425" rIns="91425" bIns="91425" anchor="t" anchorCtr="0">
            <a:noAutofit/>
          </a:bodyPr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r>
              <a:rPr lang="en-US" altLang="en-GB" sz="2000">
                <a:solidFill>
                  <a:schemeClr val="bg1"/>
                </a:solidFill>
                <a:latin typeface="+mj-ea"/>
                <a:ea typeface="+mj-ea"/>
                <a:cs typeface="Roboto Thin" panose="02000000000000000000"/>
                <a:sym typeface="Roboto Thin" panose="02000000000000000000"/>
              </a:rPr>
              <a:t>SHAO Guocheng</a:t>
            </a:r>
            <a:endParaRPr lang="en-US" altLang="en-GB" sz="2000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r>
              <a:rPr lang="en-US" altLang="en-GB" sz="2000">
                <a:solidFill>
                  <a:schemeClr val="bg1"/>
                </a:solidFill>
                <a:latin typeface="+mj-ea"/>
                <a:ea typeface="+mj-ea"/>
                <a:cs typeface="Roboto Thin" panose="02000000000000000000"/>
                <a:sym typeface="Roboto Thin" panose="02000000000000000000"/>
              </a:rPr>
              <a:t>SHEN Hengshuo</a:t>
            </a:r>
            <a:endParaRPr lang="en-US" altLang="en-GB" sz="2000" b="0" i="0" u="none" strike="noStrike" cap="none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r>
              <a:rPr lang="en-US" altLang="en-GB" sz="2000" b="0" i="0" u="none" strike="noStrike" cap="none">
                <a:solidFill>
                  <a:schemeClr val="bg1"/>
                </a:solidFill>
                <a:latin typeface="+mj-ea"/>
                <a:ea typeface="+mj-ea"/>
                <a:cs typeface="Roboto Thin" panose="02000000000000000000"/>
                <a:sym typeface="Roboto Thin" panose="02000000000000000000"/>
              </a:rPr>
              <a:t>LIU Zhongnuo</a:t>
            </a:r>
            <a:endParaRPr lang="en-US" altLang="en-GB" sz="2000" b="0" i="0" u="none" strike="noStrike" cap="none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Thin" panose="02000000000000000000"/>
              <a:buNone/>
            </a:pPr>
            <a:endParaRPr lang="en-US" altLang="en-GB" sz="2000" b="0" i="0" u="none" strike="noStrike" cap="none">
              <a:solidFill>
                <a:schemeClr val="bg1"/>
              </a:solidFill>
              <a:latin typeface="+mj-ea"/>
              <a:ea typeface="+mj-ea"/>
              <a:cs typeface="Roboto Thin" panose="02000000000000000000"/>
              <a:sym typeface="Roboto Thin" panose="0200000000000000000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78050" y="2533650"/>
            <a:ext cx="8267065" cy="10147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85000"/>
                    <a:lumOff val="1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dist"/>
            <a:r>
              <a:rPr lang="en-US" sz="60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Thanks for Listening!</a:t>
            </a:r>
            <a:endParaRPr lang="en-US" sz="6000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-35682" y="1832209"/>
            <a:ext cx="11915825" cy="4819881"/>
            <a:chOff x="54" y="1694"/>
            <a:chExt cx="23375" cy="8478"/>
          </a:xfrm>
        </p:grpSpPr>
        <p:sp>
          <p:nvSpPr>
            <p:cNvPr id="30" name="矩形 29"/>
            <p:cNvSpPr/>
            <p:nvPr/>
          </p:nvSpPr>
          <p:spPr>
            <a:xfrm>
              <a:off x="5007" y="1694"/>
              <a:ext cx="18422" cy="722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4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文件数据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335" y="1981"/>
              <a:ext cx="1440" cy="144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4" y="3456"/>
              <a:ext cx="5618" cy="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</a:rPr>
                <a:t>Knowledge Base(PDFs,...)</a:t>
              </a:r>
              <a:endParaRPr lang="en-US" altLang="zh-CN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75" y="1848"/>
              <a:ext cx="3616" cy="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Doc Retrieval and Ingestion</a:t>
              </a:r>
              <a:endParaRPr lang="en-US" altLang="zh-CN" sz="16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4732" y="2895"/>
              <a:ext cx="3046" cy="0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hueOff val="-4200000"/>
                    </a:schemeClr>
                  </a:gs>
                  <a:gs pos="100000">
                    <a:schemeClr val="accent1"/>
                  </a:gs>
                </a:gsLst>
              </a:gra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100" name="图片 9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210" y="2120"/>
              <a:ext cx="2341" cy="12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圆角矩形 2"/>
            <p:cNvSpPr/>
            <p:nvPr/>
          </p:nvSpPr>
          <p:spPr>
            <a:xfrm>
              <a:off x="8149" y="2353"/>
              <a:ext cx="3217" cy="608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Embedding Model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13804" y="2434"/>
              <a:ext cx="3217" cy="608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Vector DB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1366" y="3581"/>
              <a:ext cx="2374" cy="9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hueOff val="-4200000"/>
                    </a:schemeClr>
                  </a:gs>
                  <a:gs pos="100000">
                    <a:schemeClr val="accent1"/>
                  </a:gs>
                </a:gsLst>
              </a:gra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1265" y="2364"/>
              <a:ext cx="3164" cy="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Document Embeddings </a:t>
              </a:r>
              <a:endParaRPr lang="en-US" altLang="zh-CN" sz="16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390" y="5597"/>
              <a:ext cx="3164" cy="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Embedded</a:t>
              </a:r>
              <a:endParaRPr lang="en-US" altLang="zh-CN" sz="16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sz="16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Query</a:t>
              </a:r>
              <a:endParaRPr lang="en-US" altLang="zh-CN" sz="16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11357" y="6741"/>
              <a:ext cx="2372" cy="10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hueOff val="-4200000"/>
                    </a:schemeClr>
                  </a:gs>
                  <a:gs pos="100000">
                    <a:schemeClr val="accent1"/>
                  </a:gs>
                </a:gsLst>
              </a:gra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19942" y="6138"/>
              <a:ext cx="3217" cy="153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LLM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7085" y="6491"/>
              <a:ext cx="2832" cy="15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hueOff val="-4200000"/>
                    </a:schemeClr>
                  </a:gs>
                  <a:gs pos="100000">
                    <a:schemeClr val="accent1"/>
                  </a:gs>
                </a:gsLst>
              </a:gra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6952" y="5222"/>
              <a:ext cx="3867" cy="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Prompt+Query+</a:t>
              </a:r>
              <a:endParaRPr lang="en-US" altLang="zh-CN" sz="16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sz="16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Enhanced context</a:t>
              </a:r>
              <a:endParaRPr lang="en-US" altLang="zh-CN" sz="16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1" name="图片 20" descr="网页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58" y="5874"/>
              <a:ext cx="1440" cy="1440"/>
            </a:xfrm>
            <a:prstGeom prst="rect">
              <a:avLst/>
            </a:prstGeom>
          </p:spPr>
        </p:pic>
        <p:cxnSp>
          <p:nvCxnSpPr>
            <p:cNvPr id="22" name="肘形连接符 21"/>
            <p:cNvCxnSpPr>
              <a:stCxn id="15" idx="2"/>
              <a:endCxn id="21" idx="2"/>
            </p:cNvCxnSpPr>
            <p:nvPr/>
          </p:nvCxnSpPr>
          <p:spPr>
            <a:xfrm rot="5400000" flipH="1">
              <a:off x="12737" y="-1145"/>
              <a:ext cx="355" cy="17273"/>
            </a:xfrm>
            <a:prstGeom prst="bentConnector3">
              <a:avLst>
                <a:gd name="adj1" fmla="val -49323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0504" y="9524"/>
              <a:ext cx="7937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Streamed Text Response</a:t>
              </a:r>
              <a:endPara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59" y="5952"/>
              <a:ext cx="3164" cy="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User Query</a:t>
              </a:r>
              <a:endParaRPr lang="en-US" altLang="zh-CN" sz="14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5699" y="6732"/>
              <a:ext cx="2374" cy="9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hueOff val="-4200000"/>
                    </a:schemeClr>
                  </a:gs>
                  <a:gs pos="100000">
                    <a:schemeClr val="accent1"/>
                  </a:gs>
                </a:gsLst>
              </a:gra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27" name="图片 26" descr="用户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" y="5784"/>
              <a:ext cx="1440" cy="1440"/>
            </a:xfrm>
            <a:prstGeom prst="rect">
              <a:avLst/>
            </a:prstGeom>
          </p:spPr>
        </p:pic>
        <p:cxnSp>
          <p:nvCxnSpPr>
            <p:cNvPr id="28" name="直接箭头连接符 27"/>
            <p:cNvCxnSpPr/>
            <p:nvPr/>
          </p:nvCxnSpPr>
          <p:spPr>
            <a:xfrm>
              <a:off x="1870" y="6626"/>
              <a:ext cx="1552" cy="8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hueOff val="-4200000"/>
                    </a:schemeClr>
                  </a:gs>
                  <a:gs pos="100000">
                    <a:schemeClr val="accent1"/>
                  </a:gs>
                </a:gsLst>
              </a:gra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403" y="5294"/>
              <a:ext cx="4858" cy="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</a:rPr>
                <a:t>User Interface</a:t>
              </a:r>
              <a:endParaRPr lang="en-US" altLang="zh-CN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Main Framework 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4" name="矩形: 圆角 36"/>
          <p:cNvSpPr/>
          <p:nvPr/>
        </p:nvSpPr>
        <p:spPr>
          <a:xfrm>
            <a:off x="322580" y="1026160"/>
            <a:ext cx="2167255" cy="715010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+mj-ea"/>
                <a:ea typeface="+mj-ea"/>
              </a:rPr>
              <a:t>Overview</a:t>
            </a:r>
            <a:endParaRPr lang="en-US" altLang="zh-CN" sz="24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035821" y="3212820"/>
            <a:ext cx="5715" cy="62484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>
            <a:off x="8658225" y="3378200"/>
            <a:ext cx="2220595" cy="965200"/>
          </a:xfrm>
          <a:prstGeom prst="bentConnector3">
            <a:avLst>
              <a:gd name="adj1" fmla="val -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00465" y="3025775"/>
            <a:ext cx="2783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Embedded Conversation</a:t>
            </a:r>
            <a:endParaRPr lang="en-US" altLang="zh-CN" sz="16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36"/>
          <p:cNvSpPr/>
          <p:nvPr/>
        </p:nvSpPr>
        <p:spPr>
          <a:xfrm>
            <a:off x="322580" y="1026160"/>
            <a:ext cx="2167255" cy="715010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+mj-ea"/>
                <a:ea typeface="+mj-ea"/>
              </a:rPr>
              <a:t>Classifier</a:t>
            </a:r>
            <a:endParaRPr lang="en-US" altLang="zh-CN" sz="24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6105" y="2047875"/>
            <a:ext cx="2719070" cy="18649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Questions that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directly reference our company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Semantic Guardrail 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10355" y="2047875"/>
            <a:ext cx="2719070" cy="18649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Questions that are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general about  domains related to our company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6105" y="4397375"/>
            <a:ext cx="2719070" cy="1864995"/>
          </a:xfrm>
          <a:prstGeom prst="round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Questions that are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irrelavant or unuseful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10355" y="4397375"/>
            <a:ext cx="2719070" cy="1864995"/>
          </a:xfrm>
          <a:prstGeom prst="round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Questions that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reflect negatively to our company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266700" y="4133850"/>
            <a:ext cx="6953250" cy="1905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加号 31"/>
          <p:cNvSpPr/>
          <p:nvPr/>
        </p:nvSpPr>
        <p:spPr>
          <a:xfrm>
            <a:off x="3545840" y="2805430"/>
            <a:ext cx="323850" cy="349250"/>
          </a:xfrm>
          <a:prstGeom prst="mathPl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加号 32"/>
          <p:cNvSpPr/>
          <p:nvPr/>
        </p:nvSpPr>
        <p:spPr>
          <a:xfrm>
            <a:off x="3545840" y="5240655"/>
            <a:ext cx="323850" cy="349250"/>
          </a:xfrm>
          <a:prstGeom prst="mathPl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 descr="神经网络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3750" y="3678555"/>
            <a:ext cx="914400" cy="914400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>
            <a:off x="6897156" y="2977512"/>
            <a:ext cx="791160" cy="4548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897156" y="5413372"/>
            <a:ext cx="791160" cy="4548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756648" y="2371961"/>
            <a:ext cx="1639923" cy="34582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Embedding Model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464461" y="4127497"/>
            <a:ext cx="350520" cy="635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10524911" y="4127497"/>
            <a:ext cx="350520" cy="635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868660" y="3764915"/>
            <a:ext cx="1303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numerical</a:t>
            </a:r>
            <a:endParaRPr lang="en-US" altLang="zh-CN"/>
          </a:p>
          <a:p>
            <a:pPr algn="ctr"/>
            <a:r>
              <a:rPr lang="en-US" altLang="zh-CN"/>
              <a:t>score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Semantic Guardrail 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8280" y="1856740"/>
            <a:ext cx="9235440" cy="5001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: 圆角 36"/>
          <p:cNvSpPr/>
          <p:nvPr/>
        </p:nvSpPr>
        <p:spPr>
          <a:xfrm>
            <a:off x="322580" y="1026160"/>
            <a:ext cx="2797810" cy="715010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+mj-ea"/>
                <a:ea typeface="+mj-ea"/>
              </a:rPr>
              <a:t>Semantic Density</a:t>
            </a:r>
            <a:endParaRPr lang="en-US" altLang="zh-CN" sz="2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Semantic Guardrail 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2491105"/>
            <a:ext cx="11657330" cy="1875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5147945"/>
            <a:ext cx="11603355" cy="564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580" y="4640580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Console message:  labeled as negative question——</a:t>
            </a:r>
            <a:r>
              <a:rPr lang="en-US" altLang="zh-CN" u="sng"/>
              <a:t>score near 0</a:t>
            </a:r>
            <a:endParaRPr lang="en-US" altLang="zh-CN" u="sng"/>
          </a:p>
        </p:txBody>
      </p:sp>
      <p:sp>
        <p:nvSpPr>
          <p:cNvPr id="6" name="矩形 5"/>
          <p:cNvSpPr/>
          <p:nvPr/>
        </p:nvSpPr>
        <p:spPr>
          <a:xfrm>
            <a:off x="2112010" y="5472430"/>
            <a:ext cx="1327150" cy="24003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55940" y="5238115"/>
            <a:ext cx="762635" cy="23368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2580" y="2021840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 input: negative question</a:t>
            </a:r>
            <a:endParaRPr lang="en-US" altLang="zh-CN" u="sng"/>
          </a:p>
        </p:txBody>
      </p:sp>
      <p:sp>
        <p:nvSpPr>
          <p:cNvPr id="14" name="矩形: 圆角 36"/>
          <p:cNvSpPr/>
          <p:nvPr/>
        </p:nvSpPr>
        <p:spPr>
          <a:xfrm>
            <a:off x="322580" y="1153160"/>
            <a:ext cx="2270760" cy="715010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+mj-ea"/>
                <a:ea typeface="+mj-ea"/>
              </a:rPr>
              <a:t>Case Analysis</a:t>
            </a:r>
            <a:endParaRPr lang="en-US" altLang="zh-CN" sz="2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6177280"/>
            <a:ext cx="10508615" cy="382905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Semantic Guardrail 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1480" y="5732145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Console message:  labeled as positive question——</a:t>
            </a:r>
            <a:r>
              <a:rPr lang="en-US" altLang="zh-CN" u="sng"/>
              <a:t>scored 1</a:t>
            </a:r>
            <a:endParaRPr lang="en-US" altLang="zh-CN" u="sng"/>
          </a:p>
        </p:txBody>
      </p:sp>
      <p:sp>
        <p:nvSpPr>
          <p:cNvPr id="6" name="矩形 5"/>
          <p:cNvSpPr/>
          <p:nvPr/>
        </p:nvSpPr>
        <p:spPr>
          <a:xfrm>
            <a:off x="1266190" y="6363970"/>
            <a:ext cx="464185" cy="19621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27190" y="6140450"/>
            <a:ext cx="762635" cy="23368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2580" y="1584325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 input: positive question</a:t>
            </a:r>
            <a:endParaRPr lang="en-US" altLang="zh-CN" u="sng"/>
          </a:p>
        </p:txBody>
      </p:sp>
      <p:sp>
        <p:nvSpPr>
          <p:cNvPr id="14" name="矩形: 圆角 36"/>
          <p:cNvSpPr/>
          <p:nvPr/>
        </p:nvSpPr>
        <p:spPr>
          <a:xfrm>
            <a:off x="322580" y="804545"/>
            <a:ext cx="2270760" cy="715010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+mj-ea"/>
                <a:ea typeface="+mj-ea"/>
              </a:rPr>
              <a:t>Case Analysis</a:t>
            </a:r>
            <a:endParaRPr lang="en-US" altLang="zh-CN" sz="2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08810"/>
            <a:ext cx="10370185" cy="3823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retrieve pdf successfully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59710"/>
            <a:ext cx="10083800" cy="409829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V</a:t>
            </a:r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ecStore Supplement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635" y="923925"/>
            <a:ext cx="3879850" cy="288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墨迹 11"/>
              <p14:cNvContentPartPr/>
              <p14:nvPr/>
            </p14:nvContentPartPr>
            <p14:xfrm>
              <a:off x="7543800" y="2559050"/>
              <a:ext cx="635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5"/>
            </p:blipFill>
            <p:spPr>
              <a:xfrm>
                <a:off x="7543800" y="2559050"/>
                <a:ext cx="635" cy="635"/>
              </a:xfrm>
              <a:prstGeom prst="rect"/>
            </p:spPr>
          </p:pic>
        </mc:Fallback>
      </mc:AlternateContent>
      <p:sp>
        <p:nvSpPr>
          <p:cNvPr id="15" name="矩形 14"/>
          <p:cNvSpPr/>
          <p:nvPr/>
        </p:nvSpPr>
        <p:spPr>
          <a:xfrm>
            <a:off x="57150" y="6204585"/>
            <a:ext cx="610235" cy="19621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87850" y="6515735"/>
            <a:ext cx="3474085" cy="17716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54340" y="3557270"/>
            <a:ext cx="229235" cy="19621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肘形连接符 44"/>
          <p:cNvCxnSpPr>
            <a:stCxn id="4" idx="1"/>
            <a:endCxn id="19" idx="0"/>
          </p:cNvCxnSpPr>
          <p:nvPr/>
        </p:nvCxnSpPr>
        <p:spPr>
          <a:xfrm rot="10800000" flipV="1">
            <a:off x="5041265" y="2364740"/>
            <a:ext cx="2959735" cy="394335"/>
          </a:xfrm>
          <a:prstGeom prst="bentConnector2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39135" y="15430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chunk the new provided pdf and add into the existing vecstore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Evaluation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280" y="1711325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Synthetic QA Pair</a:t>
            </a:r>
            <a:endParaRPr lang="en-US" altLang="zh-CN" u="sng"/>
          </a:p>
        </p:txBody>
      </p:sp>
      <p:sp>
        <p:nvSpPr>
          <p:cNvPr id="14" name="矩形: 圆角 36"/>
          <p:cNvSpPr/>
          <p:nvPr/>
        </p:nvSpPr>
        <p:spPr>
          <a:xfrm>
            <a:off x="322580" y="804545"/>
            <a:ext cx="2270760" cy="715010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+mj-ea"/>
                <a:ea typeface="+mj-ea"/>
              </a:rPr>
              <a:t>LLM as a Judge</a:t>
            </a:r>
            <a:endParaRPr lang="en-US" altLang="zh-CN" sz="2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90" y="1637030"/>
            <a:ext cx="8375650" cy="1791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0" y="3827145"/>
            <a:ext cx="7157085" cy="2840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1330" y="3827145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response</a:t>
            </a:r>
            <a:endParaRPr lang="en-US" altLang="zh-CN" u="sng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2672080" y="3556000"/>
            <a:ext cx="8395335" cy="171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36850" y="892810"/>
            <a:ext cx="9092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ore question:  </a:t>
            </a:r>
            <a:endParaRPr lang="en-US" altLang="zh-CN"/>
          </a:p>
          <a:p>
            <a:r>
              <a:rPr lang="en-US" altLang="zh-CN"/>
              <a:t>Does my RAG chain outperform a narrow chatbot with limitted document access?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672080" y="1524000"/>
            <a:ext cx="8433435" cy="3302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1910715" y="153670"/>
            <a:ext cx="837057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微软雅黑" panose="020B0503020204020204" charset="-122"/>
              </a:rPr>
              <a:t>Evaluation</a:t>
            </a:r>
            <a:endParaRPr 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280" y="1552575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Rag Agent wins</a:t>
            </a:r>
            <a:endParaRPr lang="en-US" altLang="zh-CN" u="sng"/>
          </a:p>
        </p:txBody>
      </p:sp>
      <p:sp>
        <p:nvSpPr>
          <p:cNvPr id="14" name="矩形: 圆角 36"/>
          <p:cNvSpPr/>
          <p:nvPr/>
        </p:nvSpPr>
        <p:spPr>
          <a:xfrm>
            <a:off x="322580" y="804545"/>
            <a:ext cx="2270760" cy="715010"/>
          </a:xfrm>
          <a:prstGeom prst="roundRect">
            <a:avLst>
              <a:gd name="adj" fmla="val 22429"/>
            </a:avLst>
          </a:prstGeom>
          <a:solidFill>
            <a:srgbClr val="8E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+mj-ea"/>
                <a:ea typeface="+mj-ea"/>
              </a:rPr>
              <a:t>LLM as a Judge</a:t>
            </a:r>
            <a:endParaRPr lang="en-US" altLang="zh-CN" sz="2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972945"/>
            <a:ext cx="9410700" cy="2063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4375150"/>
            <a:ext cx="9283700" cy="1866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000" y="4088765"/>
            <a:ext cx="752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Rag Agent fails</a:t>
            </a:r>
            <a:endParaRPr lang="en-US" altLang="zh-CN" u="sng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90550" y="4030980"/>
            <a:ext cx="9232900" cy="571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6436995"/>
            <a:ext cx="3479165" cy="32766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558800" y="6304280"/>
            <a:ext cx="9232900" cy="571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DIAGRAM_VIRTUALLY_FRAME" val="{&quot;height&quot;:31.4,&quot;left&quot;:8.5,&quot;top&quot;:0,&quot;width&quot;:857.2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commondata" val="eyJoZGlkIjoiYjQzODI5N2ZiM2I4OTc3NjA0ZDdmNTAxNjUzOTkzNT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WPS 演示</Application>
  <PresentationFormat>宽屏</PresentationFormat>
  <Paragraphs>105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汉仪润圆-55W</vt:lpstr>
      <vt:lpstr>微软雅黑</vt:lpstr>
      <vt:lpstr>Roboto Thin</vt:lpstr>
      <vt:lpstr>Wide Latin</vt:lpstr>
      <vt:lpstr>标准粗黑</vt:lpstr>
      <vt:lpstr>黑体</vt:lpstr>
      <vt:lpstr>Arial Bold</vt:lpstr>
      <vt:lpstr>Arial Italic</vt:lpstr>
      <vt:lpstr>Arial Bold Italic</vt:lpstr>
      <vt:lpstr>Arial Unicode MS</vt:lpstr>
      <vt:lpstr>Calibri</vt:lpstr>
      <vt:lpstr>汉仪润圆-65简</vt:lpstr>
      <vt:lpstr>WPS灵秀黑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Duke of Cambridge  </cp:lastModifiedBy>
  <cp:revision>195</cp:revision>
  <dcterms:created xsi:type="dcterms:W3CDTF">2019-06-19T02:08:00Z</dcterms:created>
  <dcterms:modified xsi:type="dcterms:W3CDTF">2024-05-06T15:33:56Z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781B855107B14845B937A0A4E75BBAEC_13</vt:lpwstr>
  </property>
</Properties>
</file>