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sldIdLst>
    <p:sldId id="257" r:id="rId2"/>
    <p:sldId id="259" r:id="rId3"/>
    <p:sldId id="260" r:id="rId4"/>
    <p:sldId id="261" r:id="rId5"/>
    <p:sldId id="262" r:id="rId6"/>
    <p:sldId id="263" r:id="rId7"/>
    <p:sldId id="265" r:id="rId8"/>
    <p:sldId id="268" r:id="rId9"/>
    <p:sldId id="270" r:id="rId10"/>
    <p:sldId id="274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Екатерина Дукова" initials="ЕД" lastIdx="1" clrIdx="0">
    <p:extLst>
      <p:ext uri="{19B8F6BF-5375-455C-9EA6-DF929625EA0E}">
        <p15:presenceInfo xmlns:p15="http://schemas.microsoft.com/office/powerpoint/2012/main" userId="7905822f3132948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5261"/>
    <a:srgbClr val="385B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9765" autoAdjust="0"/>
  </p:normalViewPr>
  <p:slideViewPr>
    <p:cSldViewPr snapToGrid="0">
      <p:cViewPr varScale="1">
        <p:scale>
          <a:sx n="70" d="100"/>
          <a:sy n="70" d="100"/>
        </p:scale>
        <p:origin x="1138" y="4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F5D4FD-4F16-41E4-9C35-25C4CC45021B}" type="datetimeFigureOut">
              <a:rPr lang="ru-RU" smtClean="0"/>
              <a:pPr/>
              <a:t>16.06.2020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0F9C41-FCA8-4B7F-9AA2-F1A5B83E550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23926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>
              <a:solidFill>
                <a:srgbClr val="00B050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0F9C41-FCA8-4B7F-9AA2-F1A5B83E550D}" type="slidenum">
              <a:rPr lang="ru-RU" smtClean="0"/>
              <a:pPr/>
              <a:t>2</a:t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0F9C41-FCA8-4B7F-9AA2-F1A5B83E550D}" type="slidenum">
              <a:rPr lang="ru-RU" smtClean="0"/>
              <a:pPr/>
              <a:t>3</a:t>
            </a:fld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0F9C41-FCA8-4B7F-9AA2-F1A5B83E550D}" type="slidenum">
              <a:rPr lang="ru-RU" smtClean="0"/>
              <a:pPr/>
              <a:t>4</a:t>
            </a:fld>
            <a:endParaRPr 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0F9C41-FCA8-4B7F-9AA2-F1A5B83E550D}" type="slidenum">
              <a:rPr lang="ru-RU" smtClean="0"/>
              <a:pPr/>
              <a:t>5</a:t>
            </a:fld>
            <a:endParaRPr lang="ru-R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0F9C41-FCA8-4B7F-9AA2-F1A5B83E550D}" type="slidenum">
              <a:rPr lang="ru-RU" smtClean="0"/>
              <a:pPr/>
              <a:t>6</a:t>
            </a:fld>
            <a:endParaRPr lang="ru-R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0F9C41-FCA8-4B7F-9AA2-F1A5B83E550D}" type="slidenum">
              <a:rPr lang="ru-RU" smtClean="0"/>
              <a:pPr/>
              <a:t>7</a:t>
            </a:fld>
            <a:endParaRPr lang="ru-R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0F9C41-FCA8-4B7F-9AA2-F1A5B83E550D}" type="slidenum">
              <a:rPr lang="ru-RU" smtClean="0"/>
              <a:pPr/>
              <a:t>8</a:t>
            </a:fld>
            <a:endParaRPr lang="ru-RU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0F9C41-FCA8-4B7F-9AA2-F1A5B83E550D}" type="slidenum">
              <a:rPr lang="ru-RU" smtClean="0"/>
              <a:pPr/>
              <a:t>9</a:t>
            </a:fld>
            <a:endParaRPr lang="ru-RU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0F9C41-FCA8-4B7F-9AA2-F1A5B83E550D}" type="slidenum">
              <a:rPr lang="ru-RU" smtClean="0"/>
              <a:pPr/>
              <a:t>10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9ABAF-4748-49D8-A688-DEDC12FD905D}" type="datetime1">
              <a:rPr lang="ru-RU" smtClean="0"/>
              <a:pPr/>
              <a:t>16.06.2020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CC6A3-3C3A-4129-8A15-F97C2B3E25B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0441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1F478-673D-40C2-813D-9591A9F918C8}" type="datetime1">
              <a:rPr lang="ru-RU" smtClean="0"/>
              <a:pPr/>
              <a:t>16.06.2020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CC6A3-3C3A-4129-8A15-F97C2B3E25B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9389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24CD4-126E-49B9-980E-2733230772C1}" type="datetime1">
              <a:rPr lang="ru-RU" smtClean="0"/>
              <a:pPr/>
              <a:t>16.06.2020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CC6A3-3C3A-4129-8A15-F97C2B3E25B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0396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BA08D-2FD2-4286-B30F-4D0AE4DBF6C5}" type="datetime1">
              <a:rPr lang="ru-RU" smtClean="0"/>
              <a:pPr/>
              <a:t>16.06.2020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CC6A3-3C3A-4129-8A15-F97C2B3E25B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7819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641ED-B9D1-4973-83C5-DBC26828A4E5}" type="datetime1">
              <a:rPr lang="ru-RU" smtClean="0"/>
              <a:pPr/>
              <a:t>16.06.2020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CC6A3-3C3A-4129-8A15-F97C2B3E25B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9315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B9253-A3C7-4D7D-9DCD-C59F63A4122C}" type="datetime1">
              <a:rPr lang="ru-RU" smtClean="0"/>
              <a:pPr/>
              <a:t>16.06.2020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CC6A3-3C3A-4129-8A15-F97C2B3E25B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2286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91317-CB5D-4DBA-8140-434D85EC3C0F}" type="datetime1">
              <a:rPr lang="ru-RU" smtClean="0"/>
              <a:pPr/>
              <a:t>16.06.2020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CC6A3-3C3A-4129-8A15-F97C2B3E25B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8011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CF8D7-F534-41F8-9916-A71F5ABE4D6E}" type="datetime1">
              <a:rPr lang="ru-RU" smtClean="0"/>
              <a:pPr/>
              <a:t>16.06.2020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CC6A3-3C3A-4129-8A15-F97C2B3E25B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481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E588F-656A-4A58-A6D6-F18F75277D1C}" type="datetime1">
              <a:rPr lang="ru-RU" smtClean="0"/>
              <a:pPr/>
              <a:t>16.06.2020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CC6A3-3C3A-4129-8A15-F97C2B3E25B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3769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0F627-AAFA-4313-A3C6-6D40749D4ABE}" type="datetime1">
              <a:rPr lang="ru-RU" smtClean="0"/>
              <a:pPr/>
              <a:t>16.06.2020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CC6A3-3C3A-4129-8A15-F97C2B3E25B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9411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19744-B17C-4F0E-9059-B6F7CD8DBA9A}" type="datetime1">
              <a:rPr lang="ru-RU" smtClean="0"/>
              <a:pPr/>
              <a:t>16.06.2020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CC6A3-3C3A-4129-8A15-F97C2B3E25B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742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585AA5-BE78-4C15-94BE-A4E91D555DC8}" type="datetime1">
              <a:rPr lang="ru-RU" smtClean="0"/>
              <a:pPr/>
              <a:t>16.06.2020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DCC6A3-3C3A-4129-8A15-F97C2B3E25B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3914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83129" y="1723323"/>
            <a:ext cx="9568542" cy="2115210"/>
          </a:xfrm>
        </p:spPr>
        <p:txBody>
          <a:bodyPr>
            <a:normAutofit fontScale="90000"/>
          </a:bodyPr>
          <a:lstStyle/>
          <a:p>
            <a:pPr lvl="0"/>
            <a:r>
              <a:rPr lang="ru-RU" b="1" dirty="0">
                <a:solidFill>
                  <a:srgbClr val="385B64"/>
                </a:solidFill>
              </a:rPr>
              <a:t>Разработка и реализация процедур ЭГА для задачи упорядочения</a:t>
            </a:r>
            <a:r>
              <a:rPr lang="ru-RU" sz="8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ru-RU" sz="8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</a:b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812971" y="3662671"/>
            <a:ext cx="5038700" cy="2520280"/>
          </a:xfrm>
        </p:spPr>
        <p:txBody>
          <a:bodyPr>
            <a:normAutofit fontScale="92500" lnSpcReduction="10000"/>
          </a:bodyPr>
          <a:lstStyle/>
          <a:p>
            <a:pPr indent="271463" algn="l" eaLnBrk="0" fontAlgn="base" hangingPunct="0">
              <a:spcBef>
                <a:spcPct val="0"/>
              </a:spcBef>
              <a:spcAft>
                <a:spcPct val="0"/>
              </a:spcAft>
              <a:tabLst>
                <a:tab pos="5581650" algn="l"/>
              </a:tabLst>
            </a:pPr>
            <a:r>
              <a:rPr lang="ru-RU" sz="2900" dirty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Выполнила: </a:t>
            </a:r>
            <a:endParaRPr lang="ru-RU" sz="29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 indent="271463" algn="l" eaLnBrk="0" fontAlgn="base" hangingPunct="0">
              <a:spcBef>
                <a:spcPct val="0"/>
              </a:spcBef>
              <a:spcAft>
                <a:spcPct val="0"/>
              </a:spcAft>
              <a:tabLst>
                <a:tab pos="5581650" algn="l"/>
              </a:tabLst>
            </a:pPr>
            <a:r>
              <a:rPr lang="ru-RU" sz="2900" dirty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студентка группы </a:t>
            </a:r>
            <a:r>
              <a:rPr lang="ru-RU" sz="290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381607-2</a:t>
            </a:r>
            <a:r>
              <a:rPr lang="ru-RU" sz="2900" dirty="0" smtClean="0">
                <a:solidFill>
                  <a:srgbClr val="FF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endParaRPr lang="ru-RU" sz="2900" dirty="0">
              <a:solidFill>
                <a:srgbClr val="FF0000"/>
              </a:solidFill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indent="271463" algn="l" eaLnBrk="0" fontAlgn="base" hangingPunct="0">
              <a:spcBef>
                <a:spcPct val="0"/>
              </a:spcBef>
              <a:spcAft>
                <a:spcPct val="0"/>
              </a:spcAft>
              <a:tabLst>
                <a:tab pos="5581650" algn="l"/>
              </a:tabLst>
            </a:pPr>
            <a:r>
              <a:rPr lang="ru-RU" sz="290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Дукова </a:t>
            </a:r>
            <a:r>
              <a:rPr lang="ru-RU" sz="2900" dirty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Е</a:t>
            </a:r>
            <a:r>
              <a:rPr lang="ru-RU" sz="290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.Е.</a:t>
            </a:r>
            <a:endParaRPr lang="ru-RU" sz="2900" dirty="0">
              <a:solidFill>
                <a:srgbClr val="000000"/>
              </a:solidFill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indent="271463" algn="l" eaLnBrk="0" fontAlgn="base" hangingPunct="0">
              <a:spcBef>
                <a:spcPct val="0"/>
              </a:spcBef>
              <a:spcAft>
                <a:spcPct val="0"/>
              </a:spcAft>
              <a:tabLst>
                <a:tab pos="5581650" algn="l"/>
              </a:tabLst>
            </a:pPr>
            <a:endParaRPr lang="ru-RU" sz="29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 indent="271463" algn="l" eaLnBrk="0" fontAlgn="base" hangingPunct="0">
              <a:spcBef>
                <a:spcPct val="0"/>
              </a:spcBef>
              <a:spcAft>
                <a:spcPct val="0"/>
              </a:spcAft>
              <a:tabLst>
                <a:tab pos="5581650" algn="l"/>
              </a:tabLst>
            </a:pPr>
            <a:r>
              <a:rPr lang="ru-RU" sz="2900" dirty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Научный руководитель: </a:t>
            </a:r>
            <a:endParaRPr lang="ru-RU" sz="29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 indent="271463" algn="l" eaLnBrk="0" fontAlgn="base" hangingPunct="0">
              <a:spcBef>
                <a:spcPct val="0"/>
              </a:spcBef>
              <a:spcAft>
                <a:spcPct val="0"/>
              </a:spcAft>
              <a:tabLst>
                <a:tab pos="5581650" algn="l"/>
              </a:tabLst>
            </a:pPr>
            <a:r>
              <a:rPr lang="ru-RU" sz="2900" dirty="0">
                <a:solidFill>
                  <a:prstClr val="black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доцент кафедры ИАНИ, к.т.н.</a:t>
            </a:r>
            <a:endParaRPr lang="ru-RU" sz="29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 indent="271463" algn="l" eaLnBrk="0" fontAlgn="base" hangingPunct="0">
              <a:spcBef>
                <a:spcPct val="0"/>
              </a:spcBef>
              <a:spcAft>
                <a:spcPct val="0"/>
              </a:spcAft>
              <a:tabLst>
                <a:tab pos="5581650" algn="l"/>
              </a:tabLst>
            </a:pPr>
            <a:r>
              <a:rPr lang="ru-RU" sz="2900" dirty="0" err="1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Кумагина</a:t>
            </a:r>
            <a:r>
              <a:rPr lang="ru-RU" sz="2900" dirty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Е.А.</a:t>
            </a:r>
            <a:endParaRPr lang="ru-RU" sz="29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0" y="3233057"/>
            <a:ext cx="12192000" cy="228600"/>
          </a:xfrm>
          <a:prstGeom prst="rect">
            <a:avLst/>
          </a:prstGeom>
          <a:solidFill>
            <a:srgbClr val="EB5261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2934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524000" y="404664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b="1" dirty="0">
                <a:solidFill>
                  <a:srgbClr val="385B64"/>
                </a:solidFill>
                <a:latin typeface="Times New Roman" pitchFamily="18" charset="0"/>
                <a:cs typeface="Times New Roman" pitchFamily="18" charset="0"/>
              </a:rPr>
              <a:t>Заключение </a:t>
            </a:r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858981" y="1023542"/>
            <a:ext cx="10640291" cy="526297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Рассмотрен один класс задач теории расписаний. Это задачи обслуживания множества заявок одним прибором. В этих задачах моменты поступления работ, длительности их выполнения и директивные сроки предполагаются заданными.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Построена математическая модель задачи упорядочения работ для одного прибора, формализованы критерии оптимальности.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Изучены методы решения задач данного класса.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Для решения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одноприборной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задачи минимизации суммарного штрафа предложен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метод полного перебора, жадный алгоритм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и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эволюционно -генетический алгоритм.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Для оценки эффективности предложенных алгоритмов проведен вычислительный эксперимент, показавший эффективность предложенных подходов. Программная реализация алгоритмов выполнена средствами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Microsoft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Visual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Studio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 на  языке С++. 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9882214" y="6286521"/>
            <a:ext cx="654818" cy="486549"/>
          </a:xfrm>
        </p:spPr>
        <p:txBody>
          <a:bodyPr/>
          <a:lstStyle/>
          <a:p>
            <a:fld id="{725C68B6-61C2-468F-89AB-4B9F7531AA68}" type="slidenum">
              <a:rPr lang="ru-RU" sz="2000"/>
              <a:pPr/>
              <a:t>10</a:t>
            </a:fld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839308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1524000" y="43934"/>
            <a:ext cx="459100" cy="36933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71463" fontAlgn="base">
              <a:spcBef>
                <a:spcPct val="0"/>
              </a:spcBef>
              <a:spcAft>
                <a:spcPct val="0"/>
              </a:spcAft>
              <a:tabLst>
                <a:tab pos="5581650" algn="l"/>
              </a:tabLst>
            </a:pPr>
            <a:endParaRPr lang="ru-RU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524000" y="404664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b="1" dirty="0">
                <a:solidFill>
                  <a:srgbClr val="385B64"/>
                </a:solidFill>
                <a:latin typeface="Times New Roman" pitchFamily="18" charset="0"/>
                <a:cs typeface="Times New Roman" pitchFamily="18" charset="0"/>
              </a:rPr>
              <a:t>Содержательная  постановка задачи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473696" y="1372775"/>
            <a:ext cx="11021618" cy="378565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342900" indent="-342900">
              <a:buFont typeface="+mj-lt"/>
              <a:buAutoNum type="arabicPeriod"/>
              <a:defRPr/>
            </a:pP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Один прибор для выполнения работ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Порядок обслуживания произвольный 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Прерывания не допускаются 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Длительность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выполнения,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момент поступления и директивный срок каждой работы известны </a:t>
            </a:r>
          </a:p>
          <a:p>
            <a:pPr marL="36000" indent="342900" algn="just">
              <a:defRPr/>
            </a:pP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36000" indent="342900" algn="just">
              <a:defRPr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Требуется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минимизировать суммарное число тактов нарушений директивных сроков (положительную разницу между моментом окончания работ и её директивным сроком).</a:t>
            </a:r>
          </a:p>
          <a:p>
            <a:pPr marL="36000" indent="342900" algn="just">
              <a:defRPr/>
            </a:pPr>
            <a:endParaRPr lang="ru-RU" sz="2400" dirty="0">
              <a:solidFill>
                <a:srgbClr val="EB526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CC6A3-3C3A-4129-8A15-F97C2B3E25B9}" type="slidenum">
              <a:rPr lang="ru-RU" smtClean="0"/>
              <a:pPr/>
              <a:t>2</a:t>
            </a:fld>
            <a:endParaRPr lang="ru-RU"/>
          </a:p>
        </p:txBody>
      </p:sp>
      <p:sp>
        <p:nvSpPr>
          <p:cNvPr id="2" name="Прямоугольник 1"/>
          <p:cNvSpPr/>
          <p:nvPr/>
        </p:nvSpPr>
        <p:spPr>
          <a:xfrm>
            <a:off x="1122947" y="5111397"/>
            <a:ext cx="1056773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000" indent="342900" algn="just">
              <a:defRPr/>
            </a:pP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Цель работы: </a:t>
            </a:r>
          </a:p>
          <a:p>
            <a:pPr marL="34925" indent="327025" algn="just">
              <a:defRPr/>
            </a:pP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Изучить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задачи и методы теории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расписаний.</a:t>
            </a:r>
          </a:p>
          <a:p>
            <a:pPr marL="34925" indent="327025" algn="just">
              <a:defRPr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Разработать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и реализовать методы решения для поставленной задачи.</a:t>
            </a:r>
          </a:p>
        </p:txBody>
      </p:sp>
    </p:spTree>
    <p:extLst>
      <p:ext uri="{BB962C8B-B14F-4D97-AF65-F5344CB8AC3E}">
        <p14:creationId xmlns:p14="http://schemas.microsoft.com/office/powerpoint/2010/main" val="1065693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524000" y="404664"/>
            <a:ext cx="914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b="1" dirty="0">
                <a:solidFill>
                  <a:srgbClr val="385B64"/>
                </a:solidFill>
                <a:latin typeface="Times New Roman" pitchFamily="18" charset="0"/>
                <a:cs typeface="Times New Roman" pitchFamily="18" charset="0"/>
              </a:rPr>
              <a:t>Математическая </a:t>
            </a:r>
            <a:r>
              <a:rPr lang="ru-RU" sz="2400" b="1" dirty="0" smtClean="0">
                <a:solidFill>
                  <a:srgbClr val="385B64"/>
                </a:solidFill>
                <a:latin typeface="Times New Roman" pitchFamily="18" charset="0"/>
                <a:cs typeface="Times New Roman" pitchFamily="18" charset="0"/>
              </a:rPr>
              <a:t>модель</a:t>
            </a:r>
            <a:endParaRPr lang="ru-RU" sz="2400" b="1" dirty="0">
              <a:solidFill>
                <a:srgbClr val="385B64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Содержимое 18"/>
          <p:cNvSpPr>
            <a:spLocks noGrp="1"/>
          </p:cNvSpPr>
          <p:nvPr>
            <p:ph idx="1"/>
          </p:nvPr>
        </p:nvSpPr>
        <p:spPr>
          <a:xfrm>
            <a:off x="618837" y="862336"/>
            <a:ext cx="10446327" cy="578931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ru-RU" sz="2000" i="1" dirty="0">
                <a:solidFill>
                  <a:srgbClr val="385B64"/>
                </a:solidFill>
                <a:latin typeface="Times New Roman" pitchFamily="18" charset="0"/>
                <a:cs typeface="Times New Roman" pitchFamily="18" charset="0"/>
              </a:rPr>
              <a:t>Исходные параметры</a:t>
            </a:r>
          </a:p>
          <a:p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N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{1, 2, ...,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}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– множество работ подлежащих выполнению,</a:t>
            </a:r>
          </a:p>
          <a:p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T 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= (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ru-RU" sz="2000" b="1" i="1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ru-RU" sz="2000" b="1" i="1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,…, </a:t>
            </a:r>
            <a:r>
              <a:rPr lang="en-US" sz="2000" i="1" dirty="0" err="1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000" i="1" baseline="-25000" dirty="0" err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– вектор длительностей выполнения работ,</a:t>
            </a:r>
          </a:p>
          <a:p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d 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= (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ru-RU" sz="2000" i="1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ru-RU" sz="2000" i="1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,…, </a:t>
            </a:r>
            <a:r>
              <a:rPr lang="en-US" sz="2000" i="1" dirty="0" err="1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000" i="1" baseline="-25000" dirty="0" err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 –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моменты поступления работ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,</a:t>
            </a:r>
            <a:endParaRPr lang="en-US" sz="2000" i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 =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ru-RU" sz="2000" i="1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ru-RU" sz="2000" i="1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,…, </a:t>
            </a:r>
            <a:r>
              <a:rPr lang="en-US" sz="2000" i="1" dirty="0" err="1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000" i="1" baseline="-25000" dirty="0" err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– вектор директивных сроков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ru-RU" sz="2000" i="1" dirty="0">
                <a:solidFill>
                  <a:srgbClr val="385B64"/>
                </a:solidFill>
                <a:latin typeface="Times New Roman" pitchFamily="18" charset="0"/>
                <a:cs typeface="Times New Roman" pitchFamily="18" charset="0"/>
              </a:rPr>
              <a:t>Варьируемые параметры</a:t>
            </a:r>
          </a:p>
          <a:p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ru-RU" sz="2000" dirty="0"/>
              <a:t>= 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(x</a:t>
            </a:r>
            <a:r>
              <a:rPr lang="ru-RU" sz="2000" i="1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, x</a:t>
            </a:r>
            <a:r>
              <a:rPr lang="ru-RU" sz="2000" i="1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, …, </a:t>
            </a:r>
            <a:r>
              <a:rPr lang="ru-RU" sz="2000" i="1" dirty="0" err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ru-RU" sz="2000" i="1" baseline="-25000" dirty="0" err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ru-RU" sz="2000" dirty="0"/>
              <a:t>–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вектор моментов начала выполнения.</a:t>
            </a:r>
          </a:p>
          <a:p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ru-RU" sz="2000" dirty="0"/>
              <a:t>= 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(y</a:t>
            </a:r>
            <a:r>
              <a:rPr lang="ru-RU" sz="2000" i="1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, y</a:t>
            </a:r>
            <a:r>
              <a:rPr lang="ru-RU" sz="2000" i="1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, …,  </a:t>
            </a:r>
            <a:r>
              <a:rPr lang="ru-RU" sz="2000" i="1" dirty="0" err="1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000" i="1" baseline="-2500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ru-RU" sz="2000" dirty="0"/>
              <a:t> –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вектор моментов окончания выполнения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ru-RU" sz="2000" i="1" dirty="0">
                <a:solidFill>
                  <a:srgbClr val="385B64"/>
                </a:solidFill>
                <a:latin typeface="Times New Roman" pitchFamily="18" charset="0"/>
                <a:cs typeface="Times New Roman" pitchFamily="18" charset="0"/>
              </a:rPr>
              <a:t>Ограничения</a:t>
            </a:r>
          </a:p>
          <a:p>
            <a:r>
              <a:rPr lang="ru-RU" sz="2000" i="1" dirty="0" err="1"/>
              <a:t>y</a:t>
            </a:r>
            <a:r>
              <a:rPr lang="ru-RU" sz="2000" i="1" baseline="-25000" dirty="0" err="1"/>
              <a:t>i</a:t>
            </a:r>
            <a:r>
              <a:rPr lang="ru-RU" sz="2000" i="1" dirty="0"/>
              <a:t> = </a:t>
            </a:r>
            <a:r>
              <a:rPr lang="ru-RU" sz="2000" i="1" dirty="0" err="1"/>
              <a:t>x</a:t>
            </a:r>
            <a:r>
              <a:rPr lang="ru-RU" sz="2000" i="1" baseline="-25000" dirty="0" err="1"/>
              <a:t>i</a:t>
            </a:r>
            <a:r>
              <a:rPr lang="ru-RU" sz="2000" i="1" dirty="0"/>
              <a:t> + t</a:t>
            </a:r>
            <a:r>
              <a:rPr lang="ru-RU" sz="2000" i="1" baseline="-25000" dirty="0"/>
              <a:t>i</a:t>
            </a:r>
            <a:r>
              <a:rPr lang="ru-RU" sz="2000" i="1" dirty="0"/>
              <a:t>, i </a:t>
            </a:r>
            <a:r>
              <a:rPr lang="ru-RU" sz="2000" i="1" dirty="0">
                <a:sym typeface="Symbol" panose="05050102010706020507" pitchFamily="18" charset="2"/>
              </a:rPr>
              <a:t></a:t>
            </a:r>
            <a:r>
              <a:rPr lang="ru-RU" sz="2000" i="1" dirty="0"/>
              <a:t> N</a:t>
            </a:r>
            <a:r>
              <a:rPr lang="ru-RU" sz="2000" dirty="0"/>
              <a:t> – выполнение работы на машине производится без прерываний;</a:t>
            </a:r>
          </a:p>
          <a:p>
            <a:r>
              <a:rPr lang="ru-RU" sz="2000" i="1" dirty="0" err="1" smtClean="0"/>
              <a:t>x</a:t>
            </a:r>
            <a:r>
              <a:rPr lang="ru-RU" sz="2000" i="1" baseline="-25000" dirty="0" err="1" smtClean="0"/>
              <a:t>j</a:t>
            </a:r>
            <a:r>
              <a:rPr lang="ru-RU" sz="2000" i="1" dirty="0" smtClean="0"/>
              <a:t> </a:t>
            </a:r>
            <a:r>
              <a:rPr lang="ru-RU" sz="2000" i="1" dirty="0"/>
              <a:t>≥ </a:t>
            </a:r>
            <a:r>
              <a:rPr lang="ru-RU" sz="2000" i="1" dirty="0" err="1"/>
              <a:t>y</a:t>
            </a:r>
            <a:r>
              <a:rPr lang="ru-RU" sz="2000" i="1" baseline="-25000" dirty="0" err="1"/>
              <a:t>i</a:t>
            </a:r>
            <a:r>
              <a:rPr lang="ru-RU" sz="2000" i="1" dirty="0"/>
              <a:t> + t</a:t>
            </a:r>
            <a:r>
              <a:rPr lang="ru-RU" sz="2000" i="1" baseline="-25000" dirty="0"/>
              <a:t>i</a:t>
            </a:r>
            <a:r>
              <a:rPr lang="ru-RU" sz="2000" i="1" dirty="0"/>
              <a:t>, j &gt; i, i, j </a:t>
            </a:r>
            <a:r>
              <a:rPr lang="ru-RU" sz="2000" i="1" dirty="0">
                <a:sym typeface="Symbol" panose="05050102010706020507" pitchFamily="18" charset="2"/>
              </a:rPr>
              <a:t></a:t>
            </a:r>
            <a:r>
              <a:rPr lang="ru-RU" sz="2000" i="1" dirty="0"/>
              <a:t> N</a:t>
            </a:r>
            <a:r>
              <a:rPr lang="ru-RU" sz="2000" dirty="0"/>
              <a:t> – на машине одновременно может выполняться только одна работа;</a:t>
            </a:r>
          </a:p>
          <a:p>
            <a:r>
              <a:rPr lang="ru-RU" sz="2000" dirty="0" smtClean="0"/>
              <a:t> </a:t>
            </a:r>
            <a:r>
              <a:rPr lang="ru-RU" sz="2000" i="1" dirty="0" err="1"/>
              <a:t>x</a:t>
            </a:r>
            <a:r>
              <a:rPr lang="ru-RU" sz="2000" i="1" baseline="-25000" dirty="0" err="1"/>
              <a:t>i</a:t>
            </a:r>
            <a:r>
              <a:rPr lang="ru-RU" sz="2000" i="1" dirty="0"/>
              <a:t> ≥ d</a:t>
            </a:r>
            <a:r>
              <a:rPr lang="ru-RU" sz="2000" i="1" baseline="-25000" dirty="0"/>
              <a:t>i</a:t>
            </a:r>
            <a:r>
              <a:rPr lang="ru-RU" sz="2000" i="1" dirty="0"/>
              <a:t>,  i </a:t>
            </a:r>
            <a:r>
              <a:rPr lang="ru-RU" sz="2000" i="1" dirty="0">
                <a:sym typeface="Symbol" panose="05050102010706020507" pitchFamily="18" charset="2"/>
              </a:rPr>
              <a:t></a:t>
            </a:r>
            <a:r>
              <a:rPr lang="ru-RU" sz="2000" i="1" dirty="0"/>
              <a:t> N</a:t>
            </a:r>
            <a:r>
              <a:rPr lang="ru-RU" sz="2000" dirty="0"/>
              <a:t> – выполнение работы не может начаться раньше начального срока</a:t>
            </a:r>
            <a:r>
              <a:rPr lang="ru-RU" sz="2000" dirty="0" smtClean="0"/>
              <a:t>;</a:t>
            </a:r>
            <a:endParaRPr lang="ru-RU" sz="2000" b="1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None/>
            </a:pP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                    </a:t>
            </a: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Критерий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: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  <a:p>
            <a:endParaRPr lang="ru-RU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  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CC6A3-3C3A-4129-8A15-F97C2B3E25B9}" type="slidenum">
              <a:rPr lang="ru-RU" smtClean="0"/>
              <a:pPr/>
              <a:t>3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Прямоугольник 2"/>
              <p:cNvSpPr/>
              <p:nvPr/>
            </p:nvSpPr>
            <p:spPr>
              <a:xfrm>
                <a:off x="4491556" y="5609384"/>
                <a:ext cx="3830408" cy="8485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ru-RU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ru-RU" i="0">
                              <a:latin typeface="Cambria Math" panose="02040503050406030204" pitchFamily="18" charset="0"/>
                            </a:rPr>
                            <m:t>ma</m:t>
                          </m:r>
                          <m:func>
                            <m:func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ru-RU" i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fName>
                            <m:e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</m:e>
                          </m:func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0,   </m:t>
                          </m:r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ru-RU" i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ru-RU" i="0">
                          <a:latin typeface="Cambria Math" panose="02040503050406030204" pitchFamily="18" charset="0"/>
                        </a:rPr>
                        <m:t>)→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𝑚𝑖𝑛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" name="Прямоугольник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1556" y="5609384"/>
                <a:ext cx="3830408" cy="848566"/>
              </a:xfrm>
              <a:prstGeom prst="rect">
                <a:avLst/>
              </a:prstGeom>
              <a:blipFill>
                <a:blip r:embed="rId3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Прямоугольник 7"/>
          <p:cNvSpPr/>
          <p:nvPr/>
        </p:nvSpPr>
        <p:spPr>
          <a:xfrm>
            <a:off x="0" y="0"/>
            <a:ext cx="12192000" cy="228600"/>
          </a:xfrm>
          <a:prstGeom prst="rect">
            <a:avLst/>
          </a:prstGeom>
          <a:solidFill>
            <a:srgbClr val="EB5261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7104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524000" y="404664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b="1" dirty="0" smtClean="0">
                <a:solidFill>
                  <a:srgbClr val="385B64"/>
                </a:solidFill>
                <a:latin typeface="Times New Roman" pitchFamily="18" charset="0"/>
                <a:cs typeface="Times New Roman" pitchFamily="18" charset="0"/>
              </a:rPr>
              <a:t>Алгоритмы </a:t>
            </a:r>
            <a:r>
              <a:rPr lang="ru-RU" sz="2800" b="1" dirty="0">
                <a:solidFill>
                  <a:srgbClr val="385B64"/>
                </a:solidFill>
                <a:latin typeface="Times New Roman" pitchFamily="18" charset="0"/>
                <a:cs typeface="Times New Roman" pitchFamily="18" charset="0"/>
              </a:rPr>
              <a:t>решения задачи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1279525" y="1162193"/>
            <a:ext cx="7215238" cy="4154984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342900" indent="-342900">
              <a:defRPr/>
            </a:pPr>
            <a:r>
              <a:rPr lang="ru-RU" sz="2400" b="1" dirty="0">
                <a:solidFill>
                  <a:srgbClr val="385B64"/>
                </a:solidFill>
                <a:latin typeface="Times New Roman" pitchFamily="18" charset="0"/>
                <a:cs typeface="Times New Roman" pitchFamily="18" charset="0"/>
              </a:rPr>
              <a:t>Точные:</a:t>
            </a:r>
          </a:p>
          <a:p>
            <a:pPr marL="800100" lvl="1" indent="-342900">
              <a:buFont typeface="+mj-lt"/>
              <a:buAutoNum type="arabicPeriod"/>
              <a:defRPr/>
            </a:pP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Полный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перебор (реализован)</a:t>
            </a:r>
          </a:p>
          <a:p>
            <a:pPr marL="800100" lvl="1" indent="-342900">
              <a:buFont typeface="+mj-lt"/>
              <a:buAutoNum type="arabicPeriod"/>
              <a:defRPr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Метод ветвей и границ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  <a:p>
            <a:pPr marL="800100" lvl="1" indent="-342900">
              <a:defRPr/>
            </a:pPr>
            <a:endParaRPr lang="ru-RU" sz="2400" dirty="0">
              <a:latin typeface="Times New Roman" pitchFamily="18" charset="0"/>
              <a:cs typeface="Times New Roman" pitchFamily="18" charset="0"/>
            </a:endParaRPr>
          </a:p>
          <a:p>
            <a:pPr marL="800100" lvl="1" indent="-800100">
              <a:defRPr/>
            </a:pPr>
            <a:r>
              <a:rPr lang="ru-RU" sz="2400" b="1" dirty="0">
                <a:solidFill>
                  <a:srgbClr val="385B64"/>
                </a:solidFill>
                <a:latin typeface="Times New Roman" pitchFamily="18" charset="0"/>
                <a:cs typeface="Times New Roman" pitchFamily="18" charset="0"/>
              </a:rPr>
              <a:t>Эвристические:  </a:t>
            </a:r>
          </a:p>
          <a:p>
            <a:pPr marL="800100" lvl="1" indent="-342900">
              <a:buFont typeface="+mj-lt"/>
              <a:buAutoNum type="arabicPeriod"/>
              <a:defRPr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Жадный алгоритм (реализован)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  <a:p>
            <a:pPr marL="800100" lvl="1" indent="-342900">
              <a:buFont typeface="+mj-lt"/>
              <a:buAutoNum type="arabicPeriod"/>
              <a:defRPr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Генетический алгоритм (реализован)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  <a:p>
            <a:pPr marL="800100" lvl="1" indent="-342900">
              <a:buFont typeface="+mj-lt"/>
              <a:buAutoNum type="arabicPeriod"/>
              <a:defRPr/>
            </a:pPr>
            <a:endParaRPr lang="ru-RU" sz="2400" dirty="0">
              <a:latin typeface="Times New Roman" pitchFamily="18" charset="0"/>
              <a:cs typeface="Times New Roman" pitchFamily="18" charset="0"/>
            </a:endParaRPr>
          </a:p>
          <a:p>
            <a:pPr marL="800100" lvl="1" indent="-342900">
              <a:buFont typeface="+mj-lt"/>
              <a:buAutoNum type="arabicPeriod"/>
              <a:defRPr/>
            </a:pPr>
            <a:endParaRPr lang="ru-RU" sz="2400" dirty="0">
              <a:latin typeface="Times New Roman" pitchFamily="18" charset="0"/>
              <a:cs typeface="Times New Roman" pitchFamily="18" charset="0"/>
            </a:endParaRPr>
          </a:p>
          <a:p>
            <a:pPr marL="800100" lvl="1" indent="-342900">
              <a:buFont typeface="+mj-lt"/>
              <a:buAutoNum type="arabicPeriod"/>
              <a:defRPr/>
            </a:pPr>
            <a:endParaRPr lang="ru-RU" sz="2400" dirty="0">
              <a:latin typeface="Times New Roman" pitchFamily="18" charset="0"/>
              <a:cs typeface="Times New Roman" pitchFamily="18" charset="0"/>
            </a:endParaRPr>
          </a:p>
          <a:p>
            <a:pPr marL="800100" lvl="1" indent="-342900">
              <a:buFont typeface="+mj-lt"/>
              <a:buAutoNum type="arabicPeriod"/>
              <a:defRPr/>
            </a:pP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z="2000"/>
              <a:pPr/>
              <a:t>4</a:t>
            </a:fld>
            <a:endParaRPr lang="ru-RU" sz="200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1524000" y="4598694"/>
            <a:ext cx="9829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800100">
              <a:defRPr/>
            </a:pP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Сложность задачи </a:t>
            </a:r>
          </a:p>
          <a:p>
            <a:pPr marL="0" lvl="1">
              <a:defRPr/>
            </a:pP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Поставленная задача относится к классу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NP-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полных, поэтому разработка эвристических методов является актуальной.</a:t>
            </a:r>
          </a:p>
        </p:txBody>
      </p:sp>
    </p:spTree>
    <p:extLst>
      <p:ext uri="{BB962C8B-B14F-4D97-AF65-F5344CB8AC3E}">
        <p14:creationId xmlns:p14="http://schemas.microsoft.com/office/powerpoint/2010/main" val="2783600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1011710" y="1214418"/>
            <a:ext cx="10168579" cy="49953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 smtClean="0"/>
              <a:t>При </a:t>
            </a:r>
            <a:r>
              <a:rPr lang="ru-RU" sz="2400" dirty="0"/>
              <a:t>применении жадного алгоритма рассчитается коэффициент "важности" требования (приоритет) и затем требования упорядочиваются по не убыванию приоритетов. Сложность этого алгоритма соответствует сложности алгоритма сортировки </a:t>
            </a:r>
            <a:r>
              <a:rPr lang="en-US" sz="2400" dirty="0"/>
              <a:t>O</a:t>
            </a:r>
            <a:r>
              <a:rPr lang="ru-RU" sz="2400" dirty="0"/>
              <a:t>(</a:t>
            </a:r>
            <a:r>
              <a:rPr lang="en-US" sz="2400" dirty="0"/>
              <a:t>n</a:t>
            </a:r>
            <a:r>
              <a:rPr lang="ru-RU" sz="2400" baseline="30000" dirty="0"/>
              <a:t>2</a:t>
            </a:r>
            <a:r>
              <a:rPr lang="ru-RU" sz="2400" dirty="0"/>
              <a:t>) или </a:t>
            </a:r>
            <a:r>
              <a:rPr lang="en-US" sz="2400" dirty="0"/>
              <a:t>O</a:t>
            </a:r>
            <a:r>
              <a:rPr lang="ru-RU" sz="2400" dirty="0"/>
              <a:t>(</a:t>
            </a:r>
            <a:r>
              <a:rPr lang="en-US" sz="2400" dirty="0"/>
              <a:t>n </a:t>
            </a:r>
            <a:r>
              <a:rPr lang="en-US" sz="2400" dirty="0" err="1"/>
              <a:t>logn</a:t>
            </a:r>
            <a:r>
              <a:rPr lang="ru-RU" sz="2400" dirty="0"/>
              <a:t>).</a:t>
            </a:r>
          </a:p>
          <a:p>
            <a:pPr>
              <a:buNone/>
            </a:pPr>
            <a:endParaRPr lang="ru-RU" sz="2200" b="1" dirty="0">
              <a:latin typeface="Times New Roman" pitchFamily="18" charset="0"/>
              <a:cs typeface="Times New Roman" pitchFamily="18" charset="0"/>
            </a:endParaRPr>
          </a:p>
          <a:p>
            <a:endParaRPr lang="ru-RU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5</a:t>
            </a:fld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1524000" y="404664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b="1" dirty="0" smtClean="0">
                <a:solidFill>
                  <a:srgbClr val="385B64"/>
                </a:solidFill>
                <a:latin typeface="Times New Roman" pitchFamily="18" charset="0"/>
                <a:cs typeface="Times New Roman" pitchFamily="18" charset="0"/>
              </a:rPr>
              <a:t>Жадный алгоритм</a:t>
            </a:r>
            <a:endParaRPr lang="ru-RU" sz="2800" b="1" dirty="0">
              <a:solidFill>
                <a:srgbClr val="385B64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9517518"/>
              </p:ext>
            </p:extLst>
          </p:nvPr>
        </p:nvGraphicFramePr>
        <p:xfrm>
          <a:off x="3342506" y="3533435"/>
          <a:ext cx="5506988" cy="262656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753494">
                  <a:extLst>
                    <a:ext uri="{9D8B030D-6E8A-4147-A177-3AD203B41FA5}">
                      <a16:colId xmlns:a16="http://schemas.microsoft.com/office/drawing/2014/main" val="424431415"/>
                    </a:ext>
                  </a:extLst>
                </a:gridCol>
                <a:gridCol w="2753494">
                  <a:extLst>
                    <a:ext uri="{9D8B030D-6E8A-4147-A177-3AD203B41FA5}">
                      <a16:colId xmlns:a16="http://schemas.microsoft.com/office/drawing/2014/main" val="2334023319"/>
                    </a:ext>
                  </a:extLst>
                </a:gridCol>
              </a:tblGrid>
              <a:tr h="634253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</a:rPr>
                        <a:t>Способ 1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360000" marT="0" marB="108000" anchor="b">
                    <a:lnL w="12700" cap="flat" cmpd="sng" algn="ctr">
                      <a:solidFill>
                        <a:srgbClr val="EB52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52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52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52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 smtClean="0">
                          <a:effectLst/>
                        </a:rPr>
                        <a:t>(</a:t>
                      </a:r>
                      <a:r>
                        <a:rPr lang="en-US" sz="2400" dirty="0" smtClean="0">
                          <a:effectLst/>
                        </a:rPr>
                        <a:t>Di </a:t>
                      </a:r>
                      <a:r>
                        <a:rPr lang="en-US" sz="2400" dirty="0">
                          <a:effectLst/>
                        </a:rPr>
                        <a:t>- di</a:t>
                      </a:r>
                      <a:r>
                        <a:rPr lang="ru-RU" sz="2400" dirty="0">
                          <a:effectLst/>
                        </a:rPr>
                        <a:t>)/</a:t>
                      </a:r>
                      <a:r>
                        <a:rPr lang="en-US" sz="2400" dirty="0">
                          <a:effectLst/>
                        </a:rPr>
                        <a:t>ti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360000" marT="0" marB="108000" anchor="b">
                    <a:lnL w="12700" cap="flat" cmpd="sng" algn="ctr">
                      <a:solidFill>
                        <a:srgbClr val="EB52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52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52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52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1270900"/>
                  </a:ext>
                </a:extLst>
              </a:tr>
              <a:tr h="634253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</a:rPr>
                        <a:t>Способ 2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360000" marT="0" marB="108000" anchor="b">
                    <a:lnL w="12700" cap="flat" cmpd="sng" algn="ctr">
                      <a:solidFill>
                        <a:srgbClr val="EB52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52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52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52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Di-di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360000" marT="0" marB="108000" anchor="b">
                    <a:lnL w="12700" cap="flat" cmpd="sng" algn="ctr">
                      <a:solidFill>
                        <a:srgbClr val="EB52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52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52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52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739426"/>
                  </a:ext>
                </a:extLst>
              </a:tr>
              <a:tr h="634253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</a:rPr>
                        <a:t>Способ 3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360000" marT="0" marB="108000" anchor="b">
                    <a:lnL w="12700" cap="flat" cmpd="sng" algn="ctr">
                      <a:solidFill>
                        <a:srgbClr val="EB52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52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52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52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(Di - di)/di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360000" marT="0" marB="108000" anchor="b">
                    <a:lnL w="12700" cap="flat" cmpd="sng" algn="ctr">
                      <a:solidFill>
                        <a:srgbClr val="EB52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52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52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52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9553994"/>
                  </a:ext>
                </a:extLst>
              </a:tr>
              <a:tr h="634253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</a:rPr>
                        <a:t>Способ 4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360000" marT="0" marB="108000" anchor="b">
                    <a:lnL w="12700" cap="flat" cmpd="sng" algn="ctr">
                      <a:solidFill>
                        <a:srgbClr val="EB52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52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52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52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</a:rPr>
                        <a:t>Di/(di*ti)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360000" marT="0" marB="108000" anchor="b">
                    <a:lnL w="12700" cap="flat" cmpd="sng" algn="ctr">
                      <a:solidFill>
                        <a:srgbClr val="EB52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52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52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52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2309975"/>
                  </a:ext>
                </a:extLst>
              </a:tr>
            </a:tbl>
          </a:graphicData>
        </a:graphic>
      </p:graphicFrame>
      <p:sp>
        <p:nvSpPr>
          <p:cNvPr id="6" name="Прямоугольник 5"/>
          <p:cNvSpPr/>
          <p:nvPr/>
        </p:nvSpPr>
        <p:spPr>
          <a:xfrm>
            <a:off x="0" y="2739160"/>
            <a:ext cx="12192000" cy="539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ctr">
              <a:lnSpc>
                <a:spcPct val="150000"/>
              </a:lnSpc>
              <a:spcAft>
                <a:spcPts val="0"/>
              </a:spcAft>
            </a:pPr>
            <a:r>
              <a:rPr lang="ru-RU" sz="2200" dirty="0">
                <a:solidFill>
                  <a:srgbClr val="385B64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Способы формирования коэффициентов приоритетов работ</a:t>
            </a:r>
            <a:endParaRPr lang="ru-RU" sz="2200" dirty="0">
              <a:solidFill>
                <a:srgbClr val="385B64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0" y="6629400"/>
            <a:ext cx="12192000" cy="228600"/>
          </a:xfrm>
          <a:prstGeom prst="rect">
            <a:avLst/>
          </a:prstGeom>
          <a:solidFill>
            <a:srgbClr val="EB5261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1251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6</a:t>
            </a:fld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1524000" y="404664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b="1" dirty="0" smtClean="0">
                <a:solidFill>
                  <a:srgbClr val="385B6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Эволюционно-генетический </a:t>
            </a:r>
            <a:r>
              <a:rPr lang="ru-RU" sz="2800" b="1" dirty="0">
                <a:solidFill>
                  <a:srgbClr val="385B6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981363" y="1335733"/>
            <a:ext cx="75066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/>
              <a:t>О</a:t>
            </a:r>
            <a:r>
              <a:rPr lang="ru-RU" sz="2400" dirty="0" smtClean="0"/>
              <a:t>сновной цикл эволюционно генетического алгоритма</a:t>
            </a:r>
            <a:r>
              <a:rPr lang="en-US" sz="2400" dirty="0" smtClean="0"/>
              <a:t>:</a:t>
            </a:r>
            <a:endParaRPr lang="ru-RU" sz="240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981363" y="2382981"/>
            <a:ext cx="2678546" cy="646546"/>
          </a:xfrm>
          <a:prstGeom prst="rect">
            <a:avLst/>
          </a:prstGeom>
          <a:ln>
            <a:solidFill>
              <a:srgbClr val="EB526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Начальная популяция </a:t>
            </a:r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981363" y="3443123"/>
            <a:ext cx="2678546" cy="646546"/>
          </a:xfrm>
          <a:prstGeom prst="rect">
            <a:avLst/>
          </a:prstGeom>
          <a:ln>
            <a:solidFill>
              <a:srgbClr val="EB526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Воспроизводство </a:t>
            </a:r>
            <a:endParaRPr lang="ru-RU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981363" y="4512504"/>
            <a:ext cx="2678546" cy="646546"/>
          </a:xfrm>
          <a:prstGeom prst="rect">
            <a:avLst/>
          </a:prstGeom>
          <a:ln>
            <a:solidFill>
              <a:srgbClr val="EB526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Отбор </a:t>
            </a:r>
            <a:endParaRPr lang="ru-RU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4703618" y="5520458"/>
            <a:ext cx="2678546" cy="646546"/>
          </a:xfrm>
          <a:prstGeom prst="rect">
            <a:avLst/>
          </a:prstGeom>
          <a:ln>
            <a:solidFill>
              <a:srgbClr val="EB526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Мутация</a:t>
            </a:r>
            <a:endParaRPr lang="ru-RU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8675254" y="4260542"/>
            <a:ext cx="2678546" cy="646546"/>
          </a:xfrm>
          <a:prstGeom prst="rect">
            <a:avLst/>
          </a:prstGeom>
          <a:ln>
            <a:solidFill>
              <a:srgbClr val="EB526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Выход</a:t>
            </a:r>
            <a:endParaRPr lang="ru-RU" dirty="0"/>
          </a:p>
        </p:txBody>
      </p:sp>
      <p:sp>
        <p:nvSpPr>
          <p:cNvPr id="9" name="Блок-схема: решение 8"/>
          <p:cNvSpPr/>
          <p:nvPr/>
        </p:nvSpPr>
        <p:spPr>
          <a:xfrm>
            <a:off x="4819074" y="4008581"/>
            <a:ext cx="2447636" cy="1150468"/>
          </a:xfrm>
          <a:prstGeom prst="flowChartDecision">
            <a:avLst/>
          </a:prstGeom>
          <a:ln>
            <a:solidFill>
              <a:srgbClr val="EB526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Условие остановки</a:t>
            </a:r>
            <a:endParaRPr lang="ru-RU" dirty="0"/>
          </a:p>
        </p:txBody>
      </p:sp>
      <p:cxnSp>
        <p:nvCxnSpPr>
          <p:cNvPr id="15" name="Прямая со стрелкой 14"/>
          <p:cNvCxnSpPr>
            <a:stCxn id="8" idx="2"/>
            <a:endCxn id="11" idx="0"/>
          </p:cNvCxnSpPr>
          <p:nvPr/>
        </p:nvCxnSpPr>
        <p:spPr>
          <a:xfrm>
            <a:off x="2320636" y="3029527"/>
            <a:ext cx="0" cy="413596"/>
          </a:xfrm>
          <a:prstGeom prst="straightConnector1">
            <a:avLst/>
          </a:prstGeom>
          <a:ln>
            <a:solidFill>
              <a:srgbClr val="385B6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>
            <a:stCxn id="11" idx="2"/>
            <a:endCxn id="12" idx="0"/>
          </p:cNvCxnSpPr>
          <p:nvPr/>
        </p:nvCxnSpPr>
        <p:spPr>
          <a:xfrm>
            <a:off x="2320636" y="4089669"/>
            <a:ext cx="0" cy="422835"/>
          </a:xfrm>
          <a:prstGeom prst="straightConnector1">
            <a:avLst/>
          </a:prstGeom>
          <a:ln>
            <a:solidFill>
              <a:srgbClr val="385B6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Соединительная линия уступом 18"/>
          <p:cNvCxnSpPr>
            <a:stCxn id="12" idx="2"/>
          </p:cNvCxnSpPr>
          <p:nvPr/>
        </p:nvCxnSpPr>
        <p:spPr>
          <a:xfrm rot="16200000" flipH="1">
            <a:off x="3169787" y="4309899"/>
            <a:ext cx="684681" cy="2382982"/>
          </a:xfrm>
          <a:prstGeom prst="bentConnector2">
            <a:avLst/>
          </a:prstGeom>
          <a:ln>
            <a:solidFill>
              <a:srgbClr val="385B6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>
            <a:stCxn id="13" idx="0"/>
            <a:endCxn id="9" idx="2"/>
          </p:cNvCxnSpPr>
          <p:nvPr/>
        </p:nvCxnSpPr>
        <p:spPr>
          <a:xfrm flipV="1">
            <a:off x="6042891" y="5159049"/>
            <a:ext cx="1" cy="361409"/>
          </a:xfrm>
          <a:prstGeom prst="straightConnector1">
            <a:avLst/>
          </a:prstGeom>
          <a:ln>
            <a:solidFill>
              <a:srgbClr val="385B6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Соединительная линия уступом 28"/>
          <p:cNvCxnSpPr>
            <a:stCxn id="9" idx="0"/>
          </p:cNvCxnSpPr>
          <p:nvPr/>
        </p:nvCxnSpPr>
        <p:spPr>
          <a:xfrm rot="16200000" flipV="1">
            <a:off x="3795636" y="1761325"/>
            <a:ext cx="772256" cy="3722256"/>
          </a:xfrm>
          <a:prstGeom prst="bentConnector2">
            <a:avLst/>
          </a:prstGeom>
          <a:ln>
            <a:solidFill>
              <a:srgbClr val="385B6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0" name="Прямая со стрелкой 1029"/>
          <p:cNvCxnSpPr>
            <a:stCxn id="9" idx="3"/>
          </p:cNvCxnSpPr>
          <p:nvPr/>
        </p:nvCxnSpPr>
        <p:spPr>
          <a:xfrm>
            <a:off x="7266710" y="4583815"/>
            <a:ext cx="1408544" cy="0"/>
          </a:xfrm>
          <a:prstGeom prst="straightConnector1">
            <a:avLst/>
          </a:prstGeom>
          <a:ln>
            <a:solidFill>
              <a:srgbClr val="385B6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1264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7</a:t>
            </a:fld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1524000" y="404664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b="1" dirty="0" smtClean="0">
                <a:solidFill>
                  <a:srgbClr val="385B6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Параметры ЭГА</a:t>
            </a:r>
            <a:endParaRPr lang="ru-RU" sz="2800" b="1" dirty="0">
              <a:solidFill>
                <a:srgbClr val="385B6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0" y="0"/>
            <a:ext cx="12192000" cy="228600"/>
          </a:xfrm>
          <a:prstGeom prst="rect">
            <a:avLst/>
          </a:prstGeom>
          <a:solidFill>
            <a:srgbClr val="EB5261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0110222"/>
              </p:ext>
            </p:extLst>
          </p:nvPr>
        </p:nvGraphicFramePr>
        <p:xfrm>
          <a:off x="695568" y="1443147"/>
          <a:ext cx="9865250" cy="50736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32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32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59745">
                <a:tc>
                  <a:txBody>
                    <a:bodyPr/>
                    <a:lstStyle/>
                    <a:p>
                      <a:r>
                        <a:rPr lang="ru-RU" sz="2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Параметр</a:t>
                      </a:r>
                      <a:endParaRPr lang="ru-RU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EB52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52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52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52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526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Реализация</a:t>
                      </a:r>
                      <a:endParaRPr lang="ru-RU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EB52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52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52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52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526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66136">
                <a:tc>
                  <a:txBody>
                    <a:bodyPr/>
                    <a:lstStyle/>
                    <a:p>
                      <a:r>
                        <a:rPr lang="ru-RU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Ф</a:t>
                      </a:r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ормирование начальной популяции </a:t>
                      </a:r>
                      <a:endParaRPr lang="ru-R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EB52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52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52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52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ru-RU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Случайная</a:t>
                      </a:r>
                      <a:r>
                        <a:rPr lang="ru-RU" sz="2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генерация особей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ru-RU" sz="2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Часть особей получается жадным алгоритмом</a:t>
                      </a:r>
                      <a:endParaRPr lang="ru-R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EB52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52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52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52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9745">
                <a:tc>
                  <a:txBody>
                    <a:bodyPr/>
                    <a:lstStyle/>
                    <a:p>
                      <a:r>
                        <a:rPr lang="ru-RU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</a:t>
                      </a:r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ыбор родительской пары </a:t>
                      </a:r>
                      <a:endParaRPr lang="ru-R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EB52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52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52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52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Панмиксия</a:t>
                      </a:r>
                      <a:endParaRPr lang="ru-R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EB52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52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52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52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9745">
                <a:tc>
                  <a:txBody>
                    <a:bodyPr/>
                    <a:lstStyle/>
                    <a:p>
                      <a:r>
                        <a:rPr lang="ru-RU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</a:t>
                      </a:r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россовер</a:t>
                      </a:r>
                      <a:endParaRPr lang="ru-R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EB52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52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52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52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Одноточечный</a:t>
                      </a:r>
                      <a:endParaRPr lang="ru-R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EB52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52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52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52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9745">
                <a:tc>
                  <a:txBody>
                    <a:bodyPr/>
                    <a:lstStyle/>
                    <a:p>
                      <a:r>
                        <a:rPr lang="ru-RU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</a:t>
                      </a:r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утация</a:t>
                      </a:r>
                      <a:endParaRPr lang="ru-R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EB52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52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52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52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Макромутация </a:t>
                      </a:r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c</a:t>
                      </a:r>
                      <a:r>
                        <a:rPr lang="ru-RU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альтация</a:t>
                      </a:r>
                    </a:p>
                    <a:p>
                      <a:endParaRPr lang="ru-R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EB52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52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52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52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9745">
                <a:tc>
                  <a:txBody>
                    <a:bodyPr/>
                    <a:lstStyle/>
                    <a:p>
                      <a:r>
                        <a:rPr lang="ru-RU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</a:t>
                      </a:r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елекция </a:t>
                      </a:r>
                      <a:endParaRPr lang="ru-R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EB52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52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52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52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Остается</a:t>
                      </a:r>
                      <a:r>
                        <a:rPr lang="ru-RU" sz="2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половина наиболее приспособленных </a:t>
                      </a:r>
                      <a:endParaRPr lang="ru-R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EB52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52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52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52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59745">
                <a:tc>
                  <a:txBody>
                    <a:bodyPr/>
                    <a:lstStyle/>
                    <a:p>
                      <a:r>
                        <a:rPr lang="ru-RU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</a:t>
                      </a:r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словие остановки</a:t>
                      </a:r>
                      <a:r>
                        <a:rPr lang="ru-RU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ru-R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EB52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52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52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52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число поколений </a:t>
                      </a:r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T=100</a:t>
                      </a:r>
                      <a:endParaRPr lang="ru-R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EB52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52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52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52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1916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524000" y="404664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b="1" dirty="0">
                <a:solidFill>
                  <a:srgbClr val="385B64"/>
                </a:solidFill>
                <a:latin typeface="Times New Roman" pitchFamily="18" charset="0"/>
                <a:cs typeface="Times New Roman" pitchFamily="18" charset="0"/>
              </a:rPr>
              <a:t>Вычислительный эксперимент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764263" y="1220814"/>
            <a:ext cx="10328280" cy="2308324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Вычислительный эксперимент заключается в генерировании серий из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200 задач упорядочения 10 работ. 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  <a:p>
            <a:endParaRPr lang="ru-RU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Средний % отклонения приближенного решения от оптимального решения считался по формуле:</a:t>
            </a:r>
          </a:p>
          <a:p>
            <a:pPr marL="342900" indent="-342900">
              <a:defRPr/>
            </a:pP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z="2000"/>
              <a:pPr/>
              <a:t>8</a:t>
            </a:fld>
            <a:endParaRPr lang="ru-RU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Прямоугольник 2"/>
              <p:cNvSpPr/>
              <p:nvPr/>
            </p:nvSpPr>
            <p:spPr>
              <a:xfrm>
                <a:off x="3595764" y="3822068"/>
                <a:ext cx="4665278" cy="11350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i="1">
                          <a:latin typeface="Cambria Math" panose="02040503050406030204" pitchFamily="18" charset="0"/>
                        </a:rPr>
                        <m:t>𝜀</m:t>
                      </m:r>
                      <m:r>
                        <a:rPr lang="ru-RU" sz="24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undOvr"/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ru-RU" sz="2400" i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ru-RU" sz="2400" i="0">
                                  <a:latin typeface="Cambria Math" panose="02040503050406030204" pitchFamily="18" charset="0"/>
                                </a:rPr>
                                <m:t>200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ru-RU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2400" i="1"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</m:e>
                                    <m:sub>
                                      <m:r>
                                        <a:rPr lang="ru-RU" sz="2400" i="0">
                                          <a:latin typeface="Cambria Math" panose="02040503050406030204" pitchFamily="18" charset="0"/>
                                        </a:rPr>
                                        <m:t>прибл</m:t>
                                      </m:r>
                                    </m:sub>
                                  </m:sSub>
                                  <m:r>
                                    <a:rPr lang="ru-RU" sz="2400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ru-RU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2400" i="1"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</m:e>
                                    <m:sub>
                                      <m:r>
                                        <a:rPr lang="ru-RU" sz="2400" i="0">
                                          <a:latin typeface="Cambria Math" panose="02040503050406030204" pitchFamily="18" charset="0"/>
                                        </a:rPr>
                                        <m:t>точн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ru-RU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2400" i="1"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</m:e>
                                    <m:sub>
                                      <m:r>
                                        <a:rPr lang="ru-RU" sz="2400" i="0">
                                          <a:latin typeface="Cambria Math" panose="02040503050406030204" pitchFamily="18" charset="0"/>
                                        </a:rPr>
                                        <m:t>точн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ru-RU" sz="2400" i="0">
                                  <a:latin typeface="Cambria Math" panose="02040503050406030204" pitchFamily="18" charset="0"/>
                                </a:rPr>
                                <m:t>∗100%</m:t>
                              </m:r>
                            </m:e>
                          </m:nary>
                        </m:num>
                        <m:den>
                          <m:r>
                            <a:rPr lang="ru-RU" sz="2400" i="0">
                              <a:latin typeface="Cambria Math" panose="02040503050406030204" pitchFamily="18" charset="0"/>
                            </a:rPr>
                            <m:t>200</m:t>
                          </m:r>
                        </m:den>
                      </m:f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3" name="Прямоугольник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5764" y="3822068"/>
                <a:ext cx="4665278" cy="11350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273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524000" y="611922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b="1" dirty="0">
                <a:solidFill>
                  <a:srgbClr val="385B64"/>
                </a:solidFill>
                <a:latin typeface="Times New Roman" pitchFamily="18" charset="0"/>
                <a:cs typeface="Times New Roman" pitchFamily="18" charset="0"/>
              </a:rPr>
              <a:t>Результаты эксперимента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z="2000"/>
              <a:pPr/>
              <a:t>9</a:t>
            </a:fld>
            <a:endParaRPr lang="ru-RU" sz="20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0" y="0"/>
            <a:ext cx="12192000" cy="228600"/>
          </a:xfrm>
          <a:prstGeom prst="rect">
            <a:avLst/>
          </a:prstGeom>
          <a:solidFill>
            <a:srgbClr val="EB5261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0" y="6629400"/>
            <a:ext cx="12192000" cy="228600"/>
          </a:xfrm>
          <a:prstGeom prst="rect">
            <a:avLst/>
          </a:prstGeom>
          <a:solidFill>
            <a:srgbClr val="EB5261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187003"/>
              </p:ext>
            </p:extLst>
          </p:nvPr>
        </p:nvGraphicFramePr>
        <p:xfrm>
          <a:off x="1235241" y="1788610"/>
          <a:ext cx="9432759" cy="31458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44253">
                  <a:extLst>
                    <a:ext uri="{9D8B030D-6E8A-4147-A177-3AD203B41FA5}">
                      <a16:colId xmlns:a16="http://schemas.microsoft.com/office/drawing/2014/main" val="1299391246"/>
                    </a:ext>
                  </a:extLst>
                </a:gridCol>
                <a:gridCol w="3144253">
                  <a:extLst>
                    <a:ext uri="{9D8B030D-6E8A-4147-A177-3AD203B41FA5}">
                      <a16:colId xmlns:a16="http://schemas.microsoft.com/office/drawing/2014/main" val="2870425730"/>
                    </a:ext>
                  </a:extLst>
                </a:gridCol>
                <a:gridCol w="3144253">
                  <a:extLst>
                    <a:ext uri="{9D8B030D-6E8A-4147-A177-3AD203B41FA5}">
                      <a16:colId xmlns:a16="http://schemas.microsoft.com/office/drawing/2014/main" val="3242521248"/>
                    </a:ext>
                  </a:extLst>
                </a:gridCol>
              </a:tblGrid>
              <a:tr h="978568">
                <a:tc>
                  <a:txBody>
                    <a:bodyPr/>
                    <a:lstStyle/>
                    <a:p>
                      <a:pPr algn="ctr"/>
                      <a:r>
                        <a:rPr lang="ru-RU" sz="2000" b="0" i="0" dirty="0" smtClean="0"/>
                        <a:t>Параметры эволюционно</a:t>
                      </a:r>
                      <a:r>
                        <a:rPr lang="ru-RU" sz="2000" b="0" i="0" baseline="0" dirty="0" smtClean="0"/>
                        <a:t> генетического алгоритма</a:t>
                      </a:r>
                      <a:endParaRPr lang="ru-RU" sz="2000" b="0" i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0" i="0" dirty="0" smtClean="0"/>
                        <a:t>Среднее </a:t>
                      </a:r>
                      <a:r>
                        <a:rPr lang="ru-RU" sz="2000" b="0" i="0" kern="1200" dirty="0" smtClean="0">
                          <a:effectLst/>
                        </a:rPr>
                        <a:t>отклонение приближенных решений</a:t>
                      </a:r>
                      <a:endParaRPr lang="ru-RU" sz="2000" b="0" i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0" i="0" kern="1200" dirty="0" smtClean="0">
                          <a:effectLst/>
                        </a:rPr>
                        <a:t>Лучшее </a:t>
                      </a:r>
                      <a:r>
                        <a:rPr lang="ru-RU" sz="2000" b="0" i="0" dirty="0" smtClean="0"/>
                        <a:t>отклонение</a:t>
                      </a:r>
                      <a:r>
                        <a:rPr lang="ru-RU" sz="2000" b="0" i="0" baseline="0" dirty="0" smtClean="0"/>
                        <a:t> приближенных решений </a:t>
                      </a:r>
                      <a:endParaRPr lang="ru-RU" sz="2000" b="0" i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3954042"/>
                  </a:ext>
                </a:extLst>
              </a:tr>
              <a:tr h="978568">
                <a:tc>
                  <a:txBody>
                    <a:bodyPr/>
                    <a:lstStyle/>
                    <a:p>
                      <a:r>
                        <a:rPr lang="ru-RU" sz="1800" kern="1200" dirty="0" smtClean="0">
                          <a:effectLst/>
                        </a:rPr>
                        <a:t>Случайная начальная популяция генетического алгоритма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4,929577 %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2,109205 %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7621517"/>
                  </a:ext>
                </a:extLst>
              </a:tr>
              <a:tr h="978568">
                <a:tc>
                  <a:txBody>
                    <a:bodyPr/>
                    <a:lstStyle/>
                    <a:p>
                      <a:r>
                        <a:rPr lang="ru-RU" sz="1800" kern="1200" dirty="0" smtClean="0">
                          <a:effectLst/>
                        </a:rPr>
                        <a:t>Улучшенная начальная популяция генетического алгоритма с помощью</a:t>
                      </a:r>
                      <a:r>
                        <a:rPr lang="ru-RU" sz="1800" kern="1200" baseline="0" dirty="0" smtClean="0">
                          <a:effectLst/>
                        </a:rPr>
                        <a:t> жадного алгоритма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4,225352 %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dirty="0" smtClean="0"/>
                    </a:p>
                    <a:p>
                      <a:pPr algn="ctr"/>
                      <a:r>
                        <a:rPr lang="ru-RU" dirty="0" smtClean="0"/>
                        <a:t>2,124538 %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54555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4381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624</TotalTime>
  <Words>685</Words>
  <Application>Microsoft Office PowerPoint</Application>
  <PresentationFormat>Широкоэкранный</PresentationFormat>
  <Paragraphs>122</Paragraphs>
  <Slides>10</Slides>
  <Notes>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Symbol</vt:lpstr>
      <vt:lpstr>Times New Roman</vt:lpstr>
      <vt:lpstr>Тема Office</vt:lpstr>
      <vt:lpstr>Разработка и реализация процедур ЭГА для задачи упорядочения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и реализация процедур ЭГА для задачи упорядочения </dc:title>
  <dc:creator>Екатерина Дукова</dc:creator>
  <cp:lastModifiedBy>Екатерина Дукова</cp:lastModifiedBy>
  <cp:revision>29</cp:revision>
  <dcterms:created xsi:type="dcterms:W3CDTF">2020-06-08T14:10:23Z</dcterms:created>
  <dcterms:modified xsi:type="dcterms:W3CDTF">2020-06-16T07:26:02Z</dcterms:modified>
</cp:coreProperties>
</file>