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p:nvPr>
            <p:ph type="sldImg"/>
          </p:nvPr>
        </p:nvSpPr>
        <p:spPr>
          <a:xfrm>
            <a:off x="1143000" y="685800"/>
            <a:ext cx="4572000" cy="3429000"/>
          </a:xfrm>
          <a:prstGeom prst="rect">
            <a:avLst/>
          </a:prstGeom>
        </p:spPr>
        <p:txBody>
          <a:bodyPr/>
          <a:lstStyle/>
          <a:p>
            <a:pPr/>
          </a:p>
        </p:txBody>
      </p:sp>
      <p:sp>
        <p:nvSpPr>
          <p:cNvPr id="20" name="Shape 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3" name="幻灯片编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png" descr="image.png"/>
          <p:cNvPicPr>
            <a:picLocks noChangeAspect="1"/>
          </p:cNvPicPr>
          <p:nvPr/>
        </p:nvPicPr>
        <p:blipFill>
          <a:blip r:embed="rId2">
            <a:extLst/>
          </a:blip>
          <a:stretch>
            <a:fillRect/>
          </a:stretch>
        </p:blipFill>
        <p:spPr>
          <a:xfrm>
            <a:off x="23812" y="115887"/>
            <a:ext cx="1562101" cy="360363"/>
          </a:xfrm>
          <a:prstGeom prst="rect">
            <a:avLst/>
          </a:prstGeom>
          <a:ln w="12700">
            <a:miter lim="400000"/>
          </a:ln>
        </p:spPr>
      </p:pic>
      <p:sp>
        <p:nvSpPr>
          <p:cNvPr id="3" name="矩形"/>
          <p:cNvSpPr/>
          <p:nvPr/>
        </p:nvSpPr>
        <p:spPr>
          <a:xfrm>
            <a:off x="1617662" y="104775"/>
            <a:ext cx="73026" cy="360363"/>
          </a:xfrm>
          <a:prstGeom prst="rect">
            <a:avLst/>
          </a:prstGeom>
          <a:solidFill>
            <a:srgbClr val="FF682F"/>
          </a:solidFill>
          <a:ln w="12700">
            <a:miter lim="400000"/>
          </a:ln>
        </p:spPr>
        <p:txBody>
          <a:bodyPr lIns="45719" rIns="45719" anchor="ctr"/>
          <a:lstStyle/>
          <a:p>
            <a:pPr algn="ctr">
              <a:defRPr>
                <a:solidFill>
                  <a:srgbClr val="FFFFFF"/>
                </a:solidFill>
              </a:defRPr>
            </a:pPr>
          </a:p>
        </p:txBody>
      </p:sp>
      <p:sp>
        <p:nvSpPr>
          <p:cNvPr id="4" name="标题文本"/>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标题文本</a:t>
            </a:r>
          </a:p>
        </p:txBody>
      </p:sp>
      <p:sp>
        <p:nvSpPr>
          <p:cNvPr id="5" name="正文级别 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正文级别 1</a:t>
            </a:r>
          </a:p>
          <a:p>
            <a:pPr lvl="1"/>
            <a:r>
              <a:t>正文级别 2</a:t>
            </a:r>
          </a:p>
          <a:p>
            <a:pPr lvl="2"/>
            <a:r>
              <a:t>正文级别 3</a:t>
            </a:r>
          </a:p>
          <a:p>
            <a:pPr lvl="3"/>
            <a:r>
              <a:t>正文级别 4</a:t>
            </a:r>
          </a:p>
          <a:p>
            <a:pPr lvl="4"/>
            <a:r>
              <a:t>正文级别 5</a:t>
            </a:r>
          </a:p>
        </p:txBody>
      </p:sp>
      <p:sp>
        <p:nvSpPr>
          <p:cNvPr id="6" name="幻灯片编号"/>
          <p:cNvSpPr/>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Arial"/>
          <a:ea typeface="Arial"/>
          <a:cs typeface="Arial"/>
          <a:sym typeface="Arial"/>
        </a:defRPr>
      </a:lvl9pPr>
    </p:titleStyle>
    <p:bodyStyle>
      <a:lvl1pPr marL="341312" marR="0" indent="-341312" algn="l" defTabSz="914400" rtl="0" latinLnBrk="0">
        <a:lnSpc>
          <a:spcPct val="100000"/>
        </a:lnSpc>
        <a:spcBef>
          <a:spcPts val="700"/>
        </a:spcBef>
        <a:spcAft>
          <a:spcPts val="0"/>
        </a:spcAft>
        <a:buClrTx/>
        <a:buSzPct val="100000"/>
        <a:buFont typeface="Arial"/>
        <a:buChar char="»"/>
        <a:tabLst/>
        <a:defRPr b="0" baseline="0" cap="none" i="0" spc="0" strike="noStrike" sz="3100" u="none">
          <a:ln>
            <a:noFill/>
          </a:ln>
          <a:solidFill>
            <a:srgbClr val="000000"/>
          </a:solidFill>
          <a:uFillTx/>
          <a:latin typeface="Arial"/>
          <a:ea typeface="Arial"/>
          <a:cs typeface="Arial"/>
          <a:sym typeface="Arial"/>
        </a:defRPr>
      </a:lvl1pPr>
      <a:lvl2pPr marL="771808" marR="0" indent="-314608" algn="l" defTabSz="914400" rtl="0" latinLnBrk="0">
        <a:lnSpc>
          <a:spcPct val="100000"/>
        </a:lnSpc>
        <a:spcBef>
          <a:spcPts val="700"/>
        </a:spcBef>
        <a:spcAft>
          <a:spcPts val="0"/>
        </a:spcAft>
        <a:buClrTx/>
        <a:buSzPct val="100000"/>
        <a:buFont typeface="Arial"/>
        <a:buChar char="–"/>
        <a:tabLst/>
        <a:defRPr b="0" baseline="0" cap="none" i="0" spc="0" strike="noStrike" sz="3100" u="none">
          <a:ln>
            <a:noFill/>
          </a:ln>
          <a:solidFill>
            <a:srgbClr val="000000"/>
          </a:solidFill>
          <a:uFillTx/>
          <a:latin typeface="Arial"/>
          <a:ea typeface="Arial"/>
          <a:cs typeface="Arial"/>
          <a:sym typeface="Arial"/>
        </a:defRPr>
      </a:lvl2pPr>
      <a:lvl3pPr marL="1207624" marR="0" indent="-293224" algn="l" defTabSz="914400" rtl="0" latinLnBrk="0">
        <a:lnSpc>
          <a:spcPct val="100000"/>
        </a:lnSpc>
        <a:spcBef>
          <a:spcPts val="700"/>
        </a:spcBef>
        <a:spcAft>
          <a:spcPts val="0"/>
        </a:spcAft>
        <a:buClrTx/>
        <a:buSzPct val="100000"/>
        <a:buFont typeface="Arial"/>
        <a:buChar char="•"/>
        <a:tabLst/>
        <a:defRPr b="0" baseline="0" cap="none" i="0" spc="0" strike="noStrike" sz="3100" u="none">
          <a:ln>
            <a:noFill/>
          </a:ln>
          <a:solidFill>
            <a:srgbClr val="000000"/>
          </a:solidFill>
          <a:uFillTx/>
          <a:latin typeface="Arial"/>
          <a:ea typeface="Arial"/>
          <a:cs typeface="Arial"/>
          <a:sym typeface="Arial"/>
        </a:defRPr>
      </a:lvl3pPr>
      <a:lvl4pPr marL="1723469" marR="0" indent="-351869" algn="l" defTabSz="914400" rtl="0" latinLnBrk="0">
        <a:lnSpc>
          <a:spcPct val="100000"/>
        </a:lnSpc>
        <a:spcBef>
          <a:spcPts val="700"/>
        </a:spcBef>
        <a:spcAft>
          <a:spcPts val="0"/>
        </a:spcAft>
        <a:buClrTx/>
        <a:buSzPct val="100000"/>
        <a:buFont typeface="Arial"/>
        <a:buChar char="–"/>
        <a:tabLst/>
        <a:defRPr b="0" baseline="0" cap="none" i="0" spc="0" strike="noStrike" sz="3100" u="none">
          <a:ln>
            <a:noFill/>
          </a:ln>
          <a:solidFill>
            <a:srgbClr val="000000"/>
          </a:solidFill>
          <a:uFillTx/>
          <a:latin typeface="Arial"/>
          <a:ea typeface="Arial"/>
          <a:cs typeface="Arial"/>
          <a:sym typeface="Arial"/>
        </a:defRPr>
      </a:lvl4pPr>
      <a:lvl5pPr marL="2180669" marR="0" indent="-351869" algn="l" defTabSz="914400" rtl="0" latinLnBrk="0">
        <a:lnSpc>
          <a:spcPct val="100000"/>
        </a:lnSpc>
        <a:spcBef>
          <a:spcPts val="700"/>
        </a:spcBef>
        <a:spcAft>
          <a:spcPts val="0"/>
        </a:spcAft>
        <a:buClrTx/>
        <a:buSzPct val="100000"/>
        <a:buFont typeface="Arial"/>
        <a:buChar char="»"/>
        <a:tabLst/>
        <a:defRPr b="0" baseline="0" cap="none" i="0" spc="0" strike="noStrike" sz="3100" u="none">
          <a:ln>
            <a:noFill/>
          </a:ln>
          <a:solidFill>
            <a:srgbClr val="000000"/>
          </a:solidFill>
          <a:uFillTx/>
          <a:latin typeface="Arial"/>
          <a:ea typeface="Arial"/>
          <a:cs typeface="Arial"/>
          <a:sym typeface="Arial"/>
        </a:defRPr>
      </a:lvl5pPr>
      <a:lvl6pPr marL="2637869" marR="0" indent="-351869" algn="l" defTabSz="914400" rtl="0" latinLnBrk="0">
        <a:lnSpc>
          <a:spcPct val="100000"/>
        </a:lnSpc>
        <a:spcBef>
          <a:spcPts val="700"/>
        </a:spcBef>
        <a:spcAft>
          <a:spcPts val="0"/>
        </a:spcAft>
        <a:buClrTx/>
        <a:buSzPct val="100000"/>
        <a:buFont typeface="Arial"/>
        <a:buChar char=""/>
        <a:tabLst/>
        <a:defRPr b="0" baseline="0" cap="none" i="0" spc="0" strike="noStrike" sz="3100" u="none">
          <a:ln>
            <a:noFill/>
          </a:ln>
          <a:solidFill>
            <a:srgbClr val="000000"/>
          </a:solidFill>
          <a:uFillTx/>
          <a:latin typeface="Arial"/>
          <a:ea typeface="Arial"/>
          <a:cs typeface="Arial"/>
          <a:sym typeface="Arial"/>
        </a:defRPr>
      </a:lvl6pPr>
      <a:lvl7pPr marL="3095069" marR="0" indent="-351869" algn="l" defTabSz="914400" rtl="0" latinLnBrk="0">
        <a:lnSpc>
          <a:spcPct val="100000"/>
        </a:lnSpc>
        <a:spcBef>
          <a:spcPts val="700"/>
        </a:spcBef>
        <a:spcAft>
          <a:spcPts val="0"/>
        </a:spcAft>
        <a:buClrTx/>
        <a:buSzPct val="100000"/>
        <a:buFont typeface="Arial"/>
        <a:buChar char=""/>
        <a:tabLst/>
        <a:defRPr b="0" baseline="0" cap="none" i="0" spc="0" strike="noStrike" sz="3100" u="none">
          <a:ln>
            <a:noFill/>
          </a:ln>
          <a:solidFill>
            <a:srgbClr val="000000"/>
          </a:solidFill>
          <a:uFillTx/>
          <a:latin typeface="Arial"/>
          <a:ea typeface="Arial"/>
          <a:cs typeface="Arial"/>
          <a:sym typeface="Arial"/>
        </a:defRPr>
      </a:lvl7pPr>
      <a:lvl8pPr marL="3552269" marR="0" indent="-351869" algn="l" defTabSz="914400" rtl="0" latinLnBrk="0">
        <a:lnSpc>
          <a:spcPct val="100000"/>
        </a:lnSpc>
        <a:spcBef>
          <a:spcPts val="700"/>
        </a:spcBef>
        <a:spcAft>
          <a:spcPts val="0"/>
        </a:spcAft>
        <a:buClrTx/>
        <a:buSzPct val="100000"/>
        <a:buFont typeface="Arial"/>
        <a:buChar char=""/>
        <a:tabLst/>
        <a:defRPr b="0" baseline="0" cap="none" i="0" spc="0" strike="noStrike" sz="3100" u="none">
          <a:ln>
            <a:noFill/>
          </a:ln>
          <a:solidFill>
            <a:srgbClr val="000000"/>
          </a:solidFill>
          <a:uFillTx/>
          <a:latin typeface="Arial"/>
          <a:ea typeface="Arial"/>
          <a:cs typeface="Arial"/>
          <a:sym typeface="Arial"/>
        </a:defRPr>
      </a:lvl8pPr>
      <a:lvl9pPr marL="4009469" marR="0" indent="-351869" algn="l" defTabSz="914400" rtl="0" latinLnBrk="0">
        <a:lnSpc>
          <a:spcPct val="100000"/>
        </a:lnSpc>
        <a:spcBef>
          <a:spcPts val="700"/>
        </a:spcBef>
        <a:spcAft>
          <a:spcPts val="0"/>
        </a:spcAft>
        <a:buClrTx/>
        <a:buSzPct val="100000"/>
        <a:buFont typeface="Arial"/>
        <a:buChar char=""/>
        <a:tabLst/>
        <a:defRPr b="0" baseline="0" cap="none" i="0" spc="0" strike="noStrike" sz="31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 name="image.png" descr="image.pn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23" name="移动前端开发（HTML5）"/>
          <p:cNvSpPr/>
          <p:nvPr/>
        </p:nvSpPr>
        <p:spPr>
          <a:xfrm>
            <a:off x="1045798" y="2957829"/>
            <a:ext cx="7052404" cy="942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4800">
                <a:solidFill>
                  <a:srgbClr val="FF682F"/>
                </a:solidFill>
                <a:latin typeface="微软雅黑"/>
                <a:ea typeface="微软雅黑"/>
                <a:cs typeface="微软雅黑"/>
                <a:sym typeface="微软雅黑"/>
              </a:defRPr>
            </a:pPr>
            <a:r>
              <a:t>移动前端开发（</a:t>
            </a:r>
            <a:r>
              <a:t>HTML5</a:t>
            </a:r>
            <a:r>
              <a: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3" name="成组"/>
          <p:cNvGrpSpPr/>
          <p:nvPr/>
        </p:nvGrpSpPr>
        <p:grpSpPr>
          <a:xfrm>
            <a:off x="755650" y="1125537"/>
            <a:ext cx="7648575" cy="667704"/>
            <a:chOff x="0" y="0"/>
            <a:chExt cx="7648575" cy="667702"/>
          </a:xfrm>
        </p:grpSpPr>
        <p:sp>
          <p:nvSpPr>
            <p:cNvPr id="71"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72" name="Video的API属性"/>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Video</a:t>
              </a:r>
              <a:r>
                <a:t>的</a:t>
              </a:r>
              <a:r>
                <a:t>API</a:t>
              </a:r>
              <a:r>
                <a:t>属性</a:t>
              </a:r>
            </a:p>
          </p:txBody>
        </p:sp>
      </p:grpSp>
      <p:graphicFrame>
        <p:nvGraphicFramePr>
          <p:cNvPr id="74" name="表格"/>
          <p:cNvGraphicFramePr/>
          <p:nvPr/>
        </p:nvGraphicFramePr>
        <p:xfrm>
          <a:off x="755650" y="2057400"/>
          <a:ext cx="7656513" cy="26797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146300"/>
                <a:gridCol w="5510212"/>
              </a:tblGrid>
              <a:tr h="371475">
                <a:tc>
                  <a:txBody>
                    <a:bodyPr/>
                    <a:lstStyle/>
                    <a:p>
                      <a:pPr algn="l">
                        <a:defRPr sz="1800">
                          <a:latin typeface="微软雅黑"/>
                          <a:ea typeface="微软雅黑"/>
                          <a:cs typeface="微软雅黑"/>
                          <a:sym typeface="微软雅黑"/>
                        </a:defRPr>
                      </a:pPr>
                      <a:r>
                        <a:rPr>
                          <a:latin typeface="宋体"/>
                          <a:ea typeface="宋体"/>
                          <a:cs typeface="宋体"/>
                          <a:sym typeface="宋体"/>
                        </a:rPr>
                        <a:t>属性</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说明</a:t>
                      </a:r>
                    </a:p>
                  </a:txBody>
                  <a:tcPr marL="45720" marR="45720" marT="45720" marB="45720" anchor="t"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seeking</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返回用户是否做了跳转操作</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solidFill>
                            <a:srgbClr val="B3B3B3"/>
                          </a:solidFill>
                          <a:latin typeface="微软雅黑"/>
                          <a:ea typeface="微软雅黑"/>
                          <a:cs typeface="微软雅黑"/>
                          <a:sym typeface="微软雅黑"/>
                        </a:rPr>
                        <a:t>src</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B3B3B3"/>
                          </a:solidFill>
                          <a:latin typeface="微软雅黑"/>
                          <a:ea typeface="微软雅黑"/>
                          <a:cs typeface="微软雅黑"/>
                          <a:sym typeface="微软雅黑"/>
                        </a:defRPr>
                      </a:pPr>
                      <a:r>
                        <a:rPr>
                          <a:latin typeface="宋体"/>
                          <a:ea typeface="宋体"/>
                          <a:cs typeface="宋体"/>
                          <a:sym typeface="宋体"/>
                        </a:rPr>
                        <a:t>当前音视频源的</a:t>
                      </a:r>
                      <a:r>
                        <a:t>URL</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startOffsetTime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返回当前的时间偏移</a:t>
                      </a:r>
                      <a:r>
                        <a:t>(Date</a:t>
                      </a:r>
                      <a:r>
                        <a:rPr>
                          <a:latin typeface="宋体"/>
                          <a:ea typeface="宋体"/>
                          <a:cs typeface="宋体"/>
                          <a:sym typeface="宋体"/>
                        </a:rPr>
                        <a:t>对象</a:t>
                      </a:r>
                      <a:r>
                        <a:t>)</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textTracks</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返回可用的文本轨迹</a:t>
                      </a:r>
                      <a:r>
                        <a:t>(TextTrackList</a:t>
                      </a:r>
                      <a:r>
                        <a:rPr>
                          <a:latin typeface="宋体"/>
                          <a:ea typeface="宋体"/>
                          <a:cs typeface="宋体"/>
                          <a:sym typeface="宋体"/>
                        </a:rPr>
                        <a:t>对象</a:t>
                      </a:r>
                      <a:r>
                        <a:t>)</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videoTracks</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返回可用的视频轨迹</a:t>
                      </a:r>
                      <a:r>
                        <a:t>(VideoTrackList</a:t>
                      </a:r>
                      <a:r>
                        <a:rPr>
                          <a:latin typeface="宋体"/>
                          <a:ea typeface="宋体"/>
                          <a:cs typeface="宋体"/>
                          <a:sym typeface="宋体"/>
                        </a:rPr>
                        <a:t>对象</a:t>
                      </a:r>
                      <a:r>
                        <a:t>)</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preload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页面加载时是否同时加载音视频</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readyState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返回当前的准备状态</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seekable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返回当前可跳转部件的时间范围</a:t>
                      </a:r>
                      <a:r>
                        <a:t>(TimeRanges</a:t>
                      </a:r>
                      <a:r>
                        <a:rPr>
                          <a:latin typeface="宋体"/>
                          <a:ea typeface="宋体"/>
                          <a:cs typeface="宋体"/>
                          <a:sym typeface="宋体"/>
                        </a:rPr>
                        <a:t>对象</a:t>
                      </a:r>
                      <a:r>
                        <a:t>)</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solidFill>
                            <a:srgbClr val="FF0000"/>
                          </a:solidFill>
                          <a:latin typeface="微软雅黑"/>
                          <a:ea typeface="微软雅黑"/>
                          <a:cs typeface="微软雅黑"/>
                          <a:sym typeface="微软雅黑"/>
                        </a:rPr>
                        <a:t>volume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rPr>
                          <a:latin typeface="宋体"/>
                          <a:ea typeface="宋体"/>
                          <a:cs typeface="宋体"/>
                          <a:sym typeface="宋体"/>
                        </a:rPr>
                        <a:t>音量值</a:t>
                      </a:r>
                    </a:p>
                  </a:txBody>
                  <a:tcPr marL="45720" marR="45720" marT="45720" marB="45720" anchor="ctr"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8" name="成组"/>
          <p:cNvGrpSpPr/>
          <p:nvPr/>
        </p:nvGrpSpPr>
        <p:grpSpPr>
          <a:xfrm>
            <a:off x="755650" y="1125537"/>
            <a:ext cx="7648575" cy="667704"/>
            <a:chOff x="0" y="0"/>
            <a:chExt cx="7648575" cy="667702"/>
          </a:xfrm>
        </p:grpSpPr>
        <p:sp>
          <p:nvSpPr>
            <p:cNvPr id="76"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77" name="Video的常用事件"/>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Video</a:t>
              </a:r>
              <a:r>
                <a:t>的常用事件</a:t>
              </a:r>
            </a:p>
          </p:txBody>
        </p:sp>
      </p:grpSp>
      <p:graphicFrame>
        <p:nvGraphicFramePr>
          <p:cNvPr id="79" name="表格"/>
          <p:cNvGraphicFramePr/>
          <p:nvPr/>
        </p:nvGraphicFramePr>
        <p:xfrm>
          <a:off x="755650" y="2060575"/>
          <a:ext cx="7920038" cy="47498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32025"/>
                <a:gridCol w="5688012"/>
              </a:tblGrid>
              <a:tr h="371475">
                <a:tc>
                  <a:txBody>
                    <a:bodyPr/>
                    <a:lstStyle/>
                    <a:p>
                      <a:pPr algn="l">
                        <a:defRPr sz="1800">
                          <a:latin typeface="微软雅黑"/>
                          <a:ea typeface="微软雅黑"/>
                          <a:cs typeface="微软雅黑"/>
                          <a:sym typeface="微软雅黑"/>
                        </a:defRPr>
                      </a:pPr>
                      <a:r>
                        <a:rPr>
                          <a:latin typeface="宋体"/>
                          <a:ea typeface="宋体"/>
                          <a:cs typeface="宋体"/>
                          <a:sym typeface="宋体"/>
                        </a:rPr>
                        <a:t>事件</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描述</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abort</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当音视频加载被异常终止时产生该事件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b="1">
                          <a:solidFill>
                            <a:srgbClr val="FF2600"/>
                          </a:solidFill>
                          <a:latin typeface="微软雅黑"/>
                          <a:ea typeface="微软雅黑"/>
                          <a:cs typeface="微软雅黑"/>
                          <a:sym typeface="微软雅黑"/>
                        </a:rPr>
                        <a:t>canplay</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当浏览器可以开始播放该音视频时产生该事件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639762">
                <a:tc>
                  <a:txBody>
                    <a:bodyPr/>
                    <a:lstStyle/>
                    <a:p>
                      <a:pPr algn="l">
                        <a:defRPr sz="1800"/>
                      </a:pPr>
                      <a:r>
                        <a:rPr>
                          <a:latin typeface="微软雅黑"/>
                          <a:ea typeface="微软雅黑"/>
                          <a:cs typeface="微软雅黑"/>
                          <a:sym typeface="微软雅黑"/>
                        </a:rPr>
                        <a:t>canplaythrough</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当浏览器可以开始播放该音视频到结束而无需因缓冲而停止时产生该事件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durationchange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当媒体的总时长改变时产生该事件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emptied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当前播放列表为空时产生该事件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solidFill>
                            <a:srgbClr val="FF0000"/>
                          </a:solidFill>
                          <a:latin typeface="微软雅黑"/>
                          <a:ea typeface="微软雅黑"/>
                          <a:cs typeface="微软雅黑"/>
                          <a:sym typeface="微软雅黑"/>
                        </a:rPr>
                        <a:t>ended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rPr>
                          <a:latin typeface="宋体"/>
                          <a:ea typeface="宋体"/>
                          <a:cs typeface="宋体"/>
                          <a:sym typeface="宋体"/>
                        </a:rPr>
                        <a:t>当前播放列表结束时产生该事件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error</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当加载媒体发生错误时产生该事件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loadeddata</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当加载媒体数据时产生该事件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658812">
                <a:tc>
                  <a:txBody>
                    <a:bodyPr/>
                    <a:lstStyle/>
                    <a:p>
                      <a:pPr algn="l">
                        <a:defRPr sz="1800"/>
                      </a:pPr>
                      <a:r>
                        <a:rPr>
                          <a:latin typeface="微软雅黑"/>
                          <a:ea typeface="微软雅黑"/>
                          <a:cs typeface="微软雅黑"/>
                          <a:sym typeface="微软雅黑"/>
                        </a:rPr>
                        <a:t>loadedmetadata</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当收到总时长，分辨率和字轨等</a:t>
                      </a:r>
                      <a:r>
                        <a:t>metadata</a:t>
                      </a:r>
                      <a:r>
                        <a:rPr>
                          <a:latin typeface="宋体"/>
                          <a:ea typeface="宋体"/>
                          <a:cs typeface="宋体"/>
                          <a:sym typeface="宋体"/>
                        </a:rPr>
                        <a:t>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loadstart</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当开始查找媒体数据时产生该事件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3" name="成组"/>
          <p:cNvGrpSpPr/>
          <p:nvPr/>
        </p:nvGrpSpPr>
        <p:grpSpPr>
          <a:xfrm>
            <a:off x="755650" y="836612"/>
            <a:ext cx="7648575" cy="667704"/>
            <a:chOff x="0" y="0"/>
            <a:chExt cx="7648575" cy="667702"/>
          </a:xfrm>
        </p:grpSpPr>
        <p:sp>
          <p:nvSpPr>
            <p:cNvPr id="81"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82" name="Video的常用事件"/>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Video</a:t>
              </a:r>
              <a:r>
                <a:t>的常用事件</a:t>
              </a:r>
            </a:p>
          </p:txBody>
        </p:sp>
      </p:grpSp>
      <p:graphicFrame>
        <p:nvGraphicFramePr>
          <p:cNvPr id="84" name="表格"/>
          <p:cNvGraphicFramePr/>
          <p:nvPr/>
        </p:nvGraphicFramePr>
        <p:xfrm>
          <a:off x="619125" y="529590"/>
          <a:ext cx="7921625" cy="5245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05050"/>
                <a:gridCol w="5616575"/>
              </a:tblGrid>
              <a:tr h="371475">
                <a:tc>
                  <a:txBody>
                    <a:bodyPr/>
                    <a:lstStyle/>
                    <a:p>
                      <a:pPr algn="l">
                        <a:defRPr sz="1800">
                          <a:latin typeface="微软雅黑"/>
                          <a:ea typeface="微软雅黑"/>
                          <a:cs typeface="微软雅黑"/>
                          <a:sym typeface="微软雅黑"/>
                        </a:defRPr>
                      </a:pPr>
                      <a:r>
                        <a:rPr>
                          <a:latin typeface="宋体"/>
                          <a:ea typeface="宋体"/>
                          <a:cs typeface="宋体"/>
                          <a:sym typeface="宋体"/>
                        </a:rPr>
                        <a:t>事件</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描述</a:t>
                      </a:r>
                    </a:p>
                  </a:txBody>
                  <a:tcPr marL="45720" marR="45720" marT="45720" marB="45720" anchor="t"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pause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当媒体暂停时产生该事件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play</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当媒体播放时产生该事件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639762">
                <a:tc>
                  <a:txBody>
                    <a:bodyPr/>
                    <a:lstStyle/>
                    <a:p>
                      <a:pPr algn="l">
                        <a:defRPr sz="1800"/>
                      </a:pPr>
                      <a:r>
                        <a:rPr>
                          <a:latin typeface="微软雅黑"/>
                          <a:ea typeface="微软雅黑"/>
                          <a:cs typeface="微软雅黑"/>
                          <a:sym typeface="微软雅黑"/>
                        </a:rPr>
                        <a:t>playing</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当媒体从因缓冲而引起的暂停和停止恢复到播放时产生该事件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progress</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当获取到媒体数据时产生该事件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ratechange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当播放倍数改变时产生该事件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seeked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当用户完成跳转时产生该事件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seeking</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当用户正执行跳转时操作的时候产生该事件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stalled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当试图获取媒体数据，但数据还不可用时产生该事件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suspend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当获取不到数据时产生该事件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solidFill>
                            <a:srgbClr val="FF0000"/>
                          </a:solidFill>
                          <a:latin typeface="微软雅黑"/>
                          <a:ea typeface="微软雅黑"/>
                          <a:cs typeface="微软雅黑"/>
                          <a:sym typeface="微软雅黑"/>
                        </a:rPr>
                        <a:t>timeupdate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rPr>
                          <a:latin typeface="宋体"/>
                          <a:ea typeface="宋体"/>
                          <a:cs typeface="宋体"/>
                          <a:sym typeface="宋体"/>
                        </a:rPr>
                        <a:t>当前播放位置发生改变时产生该事件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solidFill>
                            <a:srgbClr val="FF0000"/>
                          </a:solidFill>
                          <a:latin typeface="微软雅黑"/>
                          <a:ea typeface="微软雅黑"/>
                          <a:cs typeface="微软雅黑"/>
                          <a:sym typeface="微软雅黑"/>
                        </a:rPr>
                        <a:t>volumechange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rPr>
                          <a:latin typeface="宋体"/>
                          <a:ea typeface="宋体"/>
                          <a:cs typeface="宋体"/>
                          <a:sym typeface="宋体"/>
                        </a:rPr>
                        <a:t>当前音量发生改变时产生该事件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solidFill>
                            <a:srgbClr val="FF0000"/>
                          </a:solidFill>
                          <a:latin typeface="微软雅黑"/>
                          <a:ea typeface="微软雅黑"/>
                          <a:cs typeface="微软雅黑"/>
                          <a:sym typeface="微软雅黑"/>
                        </a:rPr>
                        <a:t>waiting</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rPr>
                          <a:latin typeface="宋体"/>
                          <a:ea typeface="宋体"/>
                          <a:cs typeface="宋体"/>
                          <a:sym typeface="宋体"/>
                        </a:rPr>
                        <a:t>当视频因缓冲下一帧而停止时产生该事件</a:t>
                      </a:r>
                    </a:p>
                  </a:txBody>
                  <a:tcPr marL="45720" marR="45720" marT="45720" marB="45720" anchor="ctr"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88" name="成组"/>
          <p:cNvGrpSpPr/>
          <p:nvPr/>
        </p:nvGrpSpPr>
        <p:grpSpPr>
          <a:xfrm>
            <a:off x="755650" y="1125537"/>
            <a:ext cx="7648575" cy="667704"/>
            <a:chOff x="0" y="0"/>
            <a:chExt cx="7648575" cy="667702"/>
          </a:xfrm>
        </p:grpSpPr>
        <p:sp>
          <p:nvSpPr>
            <p:cNvPr id="86"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87" name="HTML5支持的音频格式"/>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HTML5</a:t>
              </a:r>
              <a:r>
                <a:t>支持的音频格式</a:t>
              </a:r>
            </a:p>
          </p:txBody>
        </p:sp>
      </p:grpSp>
      <p:sp>
        <p:nvSpPr>
          <p:cNvPr id="89" name="HTML5在不使用插件的情况下也可以原生的支持音频格式文件的播放，当然支持格式是有限的…"/>
          <p:cNvSpPr/>
          <p:nvPr/>
        </p:nvSpPr>
        <p:spPr>
          <a:xfrm>
            <a:off x="457200" y="2362200"/>
            <a:ext cx="8229600" cy="37594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109537">
              <a:spcBef>
                <a:spcPts val="500"/>
              </a:spcBef>
              <a:defRPr sz="2400"/>
            </a:pPr>
            <a:r>
              <a:t>HTML5</a:t>
            </a:r>
            <a:r>
              <a:rPr>
                <a:latin typeface="宋体"/>
                <a:ea typeface="宋体"/>
                <a:cs typeface="宋体"/>
                <a:sym typeface="宋体"/>
              </a:rPr>
              <a:t>在不使用插件的情况下也可以原生的支持音频格式文件的播放，当然支持格式是有限的</a:t>
            </a:r>
          </a:p>
          <a:p>
            <a:pPr indent="109537">
              <a:spcBef>
                <a:spcPts val="400"/>
              </a:spcBef>
              <a:defRPr sz="2400"/>
            </a:pPr>
          </a:p>
          <a:p>
            <a:pPr indent="109537">
              <a:spcBef>
                <a:spcPts val="500"/>
              </a:spcBef>
              <a:defRPr sz="2400">
                <a:solidFill>
                  <a:srgbClr val="FF0000"/>
                </a:solidFill>
              </a:defRPr>
            </a:pPr>
            <a:r>
              <a:t>HTML5</a:t>
            </a:r>
            <a:r>
              <a:rPr>
                <a:latin typeface="宋体"/>
                <a:ea typeface="宋体"/>
                <a:cs typeface="宋体"/>
                <a:sym typeface="宋体"/>
              </a:rPr>
              <a:t>支持的音频格式：</a:t>
            </a:r>
          </a:p>
          <a:p>
            <a:pPr indent="109537">
              <a:spcBef>
                <a:spcPts val="400"/>
              </a:spcBef>
              <a:defRPr sz="2400">
                <a:solidFill>
                  <a:srgbClr val="FF0000"/>
                </a:solidFill>
              </a:defRPr>
            </a:pPr>
          </a:p>
          <a:p>
            <a:pPr indent="109537">
              <a:spcBef>
                <a:spcPts val="500"/>
              </a:spcBef>
              <a:defRPr sz="2400"/>
            </a:pPr>
            <a:r>
              <a:t>Ogg		   </a:t>
            </a:r>
            <a:r>
              <a:rPr>
                <a:latin typeface="宋体"/>
                <a:ea typeface="宋体"/>
                <a:cs typeface="宋体"/>
                <a:sym typeface="宋体"/>
              </a:rPr>
              <a:t>免费</a:t>
            </a:r>
            <a:r>
              <a:t>	</a:t>
            </a:r>
            <a:r>
              <a:rPr>
                <a:latin typeface="宋体"/>
                <a:ea typeface="宋体"/>
                <a:cs typeface="宋体"/>
                <a:sym typeface="宋体"/>
              </a:rPr>
              <a:t>支持的浏览器</a:t>
            </a:r>
            <a:r>
              <a:t>:C</a:t>
            </a:r>
            <a:r>
              <a:rPr>
                <a:latin typeface="宋体"/>
                <a:ea typeface="宋体"/>
                <a:cs typeface="宋体"/>
                <a:sym typeface="宋体"/>
              </a:rPr>
              <a:t>、</a:t>
            </a:r>
            <a:r>
              <a:t>F</a:t>
            </a:r>
            <a:r>
              <a:rPr>
                <a:latin typeface="宋体"/>
                <a:ea typeface="宋体"/>
                <a:cs typeface="宋体"/>
                <a:sym typeface="宋体"/>
              </a:rPr>
              <a:t>、</a:t>
            </a:r>
            <a:r>
              <a:t>O</a:t>
            </a:r>
            <a:endParaRPr>
              <a:solidFill>
                <a:srgbClr val="FF0000"/>
              </a:solidFill>
            </a:endParaRPr>
          </a:p>
          <a:p>
            <a:pPr indent="109537">
              <a:spcBef>
                <a:spcPts val="500"/>
              </a:spcBef>
              <a:defRPr sz="2400"/>
            </a:pPr>
            <a:r>
              <a:t>MP3		   </a:t>
            </a:r>
            <a:r>
              <a:rPr>
                <a:latin typeface="宋体"/>
                <a:ea typeface="宋体"/>
                <a:cs typeface="宋体"/>
                <a:sym typeface="宋体"/>
              </a:rPr>
              <a:t>收费</a:t>
            </a:r>
            <a:r>
              <a:t>	</a:t>
            </a:r>
            <a:r>
              <a:rPr>
                <a:latin typeface="宋体"/>
                <a:ea typeface="宋体"/>
                <a:cs typeface="宋体"/>
                <a:sym typeface="宋体"/>
              </a:rPr>
              <a:t>支持的浏览器</a:t>
            </a:r>
            <a:r>
              <a:t>: I</a:t>
            </a:r>
            <a:r>
              <a:rPr>
                <a:latin typeface="宋体"/>
                <a:ea typeface="宋体"/>
                <a:cs typeface="宋体"/>
                <a:sym typeface="宋体"/>
              </a:rPr>
              <a:t>、</a:t>
            </a:r>
            <a:r>
              <a:t>C</a:t>
            </a:r>
            <a:r>
              <a:rPr>
                <a:latin typeface="宋体"/>
                <a:ea typeface="宋体"/>
                <a:cs typeface="宋体"/>
                <a:sym typeface="宋体"/>
              </a:rPr>
              <a:t>、</a:t>
            </a:r>
            <a:r>
              <a:t>S</a:t>
            </a:r>
          </a:p>
          <a:p>
            <a:pPr indent="109537">
              <a:spcBef>
                <a:spcPts val="500"/>
              </a:spcBef>
              <a:defRPr sz="2400"/>
            </a:pPr>
            <a:r>
              <a:t>Wav		   </a:t>
            </a:r>
            <a:r>
              <a:rPr>
                <a:latin typeface="宋体"/>
                <a:ea typeface="宋体"/>
                <a:cs typeface="宋体"/>
                <a:sym typeface="宋体"/>
              </a:rPr>
              <a:t>收费</a:t>
            </a:r>
            <a:r>
              <a:t>	</a:t>
            </a:r>
            <a:r>
              <a:rPr>
                <a:latin typeface="宋体"/>
                <a:ea typeface="宋体"/>
                <a:cs typeface="宋体"/>
                <a:sym typeface="宋体"/>
              </a:rPr>
              <a:t>支持的浏览器</a:t>
            </a:r>
            <a:r>
              <a:t>: F</a:t>
            </a:r>
            <a:r>
              <a:rPr>
                <a:latin typeface="宋体"/>
                <a:ea typeface="宋体"/>
                <a:cs typeface="宋体"/>
                <a:sym typeface="宋体"/>
              </a:rPr>
              <a:t>、</a:t>
            </a:r>
            <a:r>
              <a:t>O</a:t>
            </a:r>
            <a:r>
              <a:rPr>
                <a:latin typeface="宋体"/>
                <a:ea typeface="宋体"/>
                <a:cs typeface="宋体"/>
                <a:sym typeface="宋体"/>
              </a:rPr>
              <a:t>、</a:t>
            </a:r>
            <a:r>
              <a: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93" name="成组"/>
          <p:cNvGrpSpPr/>
          <p:nvPr/>
        </p:nvGrpSpPr>
        <p:grpSpPr>
          <a:xfrm>
            <a:off x="755650" y="1125537"/>
            <a:ext cx="7648575" cy="667704"/>
            <a:chOff x="0" y="0"/>
            <a:chExt cx="7648575" cy="667702"/>
          </a:xfrm>
        </p:grpSpPr>
        <p:sp>
          <p:nvSpPr>
            <p:cNvPr id="91"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92" name="&lt;audio&gt;的使用"/>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&lt;audio&gt;</a:t>
              </a:r>
              <a:r>
                <a:t>的使用</a:t>
              </a:r>
            </a:p>
          </p:txBody>
        </p:sp>
      </p:grpSp>
      <p:grpSp>
        <p:nvGrpSpPr>
          <p:cNvPr id="96" name="成组"/>
          <p:cNvGrpSpPr/>
          <p:nvPr/>
        </p:nvGrpSpPr>
        <p:grpSpPr>
          <a:xfrm>
            <a:off x="1260475" y="4652962"/>
            <a:ext cx="6985000" cy="1655763"/>
            <a:chOff x="0" y="0"/>
            <a:chExt cx="6985000" cy="1655762"/>
          </a:xfrm>
        </p:grpSpPr>
        <p:sp>
          <p:nvSpPr>
            <p:cNvPr id="94" name="矩形"/>
            <p:cNvSpPr/>
            <p:nvPr/>
          </p:nvSpPr>
          <p:spPr>
            <a:xfrm>
              <a:off x="0" y="0"/>
              <a:ext cx="6985000" cy="1655763"/>
            </a:xfrm>
            <a:prstGeom prst="rect">
              <a:avLst/>
            </a:prstGeom>
            <a:solidFill>
              <a:srgbClr val="2D2D8A"/>
            </a:solidFill>
            <a:ln w="38100" cap="flat">
              <a:solidFill>
                <a:srgbClr val="FFFFF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95" name="&lt; audio controls=&quot;controls&quot;  &gt;…"/>
            <p:cNvSpPr/>
            <p:nvPr/>
          </p:nvSpPr>
          <p:spPr>
            <a:xfrm>
              <a:off x="0" y="57132"/>
              <a:ext cx="6985000" cy="15414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indent="109537">
                <a:defRPr>
                  <a:solidFill>
                    <a:srgbClr val="FFFFFF"/>
                  </a:solidFill>
                  <a:latin typeface="微软雅黑"/>
                  <a:ea typeface="微软雅黑"/>
                  <a:cs typeface="微软雅黑"/>
                  <a:sym typeface="微软雅黑"/>
                </a:defRPr>
              </a:pPr>
              <a:r>
                <a:t>&lt; audio controls="controls"  &gt;</a:t>
              </a:r>
            </a:p>
            <a:p>
              <a:pPr indent="109537">
                <a:defRPr>
                  <a:solidFill>
                    <a:srgbClr val="FFFFFF"/>
                  </a:solidFill>
                  <a:latin typeface="微软雅黑"/>
                  <a:ea typeface="微软雅黑"/>
                  <a:cs typeface="微软雅黑"/>
                  <a:sym typeface="微软雅黑"/>
                </a:defRPr>
              </a:pPr>
              <a:r>
                <a:t>	&lt;source src="happy.MP3"</a:t>
              </a:r>
              <a:r>
                <a:rPr>
                  <a:latin typeface="Arial"/>
                  <a:ea typeface="Arial"/>
                  <a:cs typeface="Arial"/>
                  <a:sym typeface="Arial"/>
                </a:rPr>
                <a:t> </a:t>
              </a:r>
              <a:r>
                <a:t>type="audio/mpeg" &gt;</a:t>
              </a:r>
            </a:p>
            <a:p>
              <a:pPr indent="109537">
                <a:defRPr>
                  <a:solidFill>
                    <a:srgbClr val="FFFFFF"/>
                  </a:solidFill>
                  <a:latin typeface="微软雅黑"/>
                  <a:ea typeface="微软雅黑"/>
                  <a:cs typeface="微软雅黑"/>
                  <a:sym typeface="微软雅黑"/>
                </a:defRPr>
              </a:pPr>
              <a:r>
                <a:t>	&lt;source src="happy.ogg"</a:t>
              </a:r>
              <a:r>
                <a:rPr>
                  <a:latin typeface="Arial"/>
                  <a:ea typeface="Arial"/>
                  <a:cs typeface="Arial"/>
                  <a:sym typeface="Arial"/>
                </a:rPr>
                <a:t> </a:t>
              </a:r>
              <a:r>
                <a:t>type="audio/ogg" &gt;</a:t>
              </a:r>
            </a:p>
            <a:p>
              <a:pPr indent="109537">
                <a:defRPr>
                  <a:solidFill>
                    <a:srgbClr val="FFFFFF"/>
                  </a:solidFill>
                  <a:latin typeface="微软雅黑"/>
                  <a:ea typeface="微软雅黑"/>
                  <a:cs typeface="微软雅黑"/>
                  <a:sym typeface="微软雅黑"/>
                </a:defRPr>
              </a:pPr>
              <a:r>
                <a:t>	</a:t>
              </a:r>
              <a:r>
                <a:rPr>
                  <a:latin typeface="宋体"/>
                  <a:ea typeface="宋体"/>
                  <a:cs typeface="宋体"/>
                  <a:sym typeface="宋体"/>
                </a:rPr>
                <a:t>您的浏览器暂不支持</a:t>
              </a:r>
              <a:r>
                <a:t>audio</a:t>
              </a:r>
              <a:r>
                <a:rPr>
                  <a:latin typeface="宋体"/>
                  <a:ea typeface="宋体"/>
                  <a:cs typeface="宋体"/>
                  <a:sym typeface="宋体"/>
                </a:rPr>
                <a:t>标签。播放视频</a:t>
              </a:r>
            </a:p>
            <a:p>
              <a:pPr indent="109537">
                <a:defRPr>
                  <a:solidFill>
                    <a:srgbClr val="FFFFFF"/>
                  </a:solidFill>
                  <a:latin typeface="微软雅黑"/>
                  <a:ea typeface="微软雅黑"/>
                  <a:cs typeface="微软雅黑"/>
                  <a:sym typeface="微软雅黑"/>
                </a:defRPr>
              </a:pPr>
              <a:r>
                <a:t>&lt;/ audio&gt;</a:t>
              </a:r>
            </a:p>
          </p:txBody>
        </p:sp>
      </p:grpSp>
      <p:grpSp>
        <p:nvGrpSpPr>
          <p:cNvPr id="99" name="成组"/>
          <p:cNvGrpSpPr/>
          <p:nvPr/>
        </p:nvGrpSpPr>
        <p:grpSpPr>
          <a:xfrm>
            <a:off x="1260475" y="2263775"/>
            <a:ext cx="6985000" cy="865188"/>
            <a:chOff x="0" y="0"/>
            <a:chExt cx="6985000" cy="865187"/>
          </a:xfrm>
        </p:grpSpPr>
        <p:sp>
          <p:nvSpPr>
            <p:cNvPr id="97" name="矩形"/>
            <p:cNvSpPr/>
            <p:nvPr/>
          </p:nvSpPr>
          <p:spPr>
            <a:xfrm>
              <a:off x="0" y="0"/>
              <a:ext cx="6985000" cy="865188"/>
            </a:xfrm>
            <a:prstGeom prst="rect">
              <a:avLst/>
            </a:prstGeom>
            <a:solidFill>
              <a:srgbClr val="2D2D8A"/>
            </a:solidFill>
            <a:ln w="38100" cap="flat">
              <a:solidFill>
                <a:srgbClr val="FFFFF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98" name="&lt;audio  src=&quot;文件地址&quot; controls=&quot;controls&quot;&gt;&lt;/audio&gt;"/>
            <p:cNvSpPr/>
            <p:nvPr/>
          </p:nvSpPr>
          <p:spPr>
            <a:xfrm>
              <a:off x="0" y="228123"/>
              <a:ext cx="6985000" cy="408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indent="109537">
                <a:defRPr>
                  <a:solidFill>
                    <a:srgbClr val="FFFFFF"/>
                  </a:solidFill>
                  <a:latin typeface="微软雅黑"/>
                  <a:ea typeface="微软雅黑"/>
                  <a:cs typeface="微软雅黑"/>
                  <a:sym typeface="微软雅黑"/>
                </a:defRPr>
              </a:pPr>
              <a:r>
                <a:t>&lt;audio  src="</a:t>
              </a:r>
              <a:r>
                <a:rPr>
                  <a:latin typeface="宋体"/>
                  <a:ea typeface="宋体"/>
                  <a:cs typeface="宋体"/>
                  <a:sym typeface="宋体"/>
                </a:rPr>
                <a:t>文件地址</a:t>
              </a:r>
              <a:r>
                <a:t>" controls="controls"&gt;&lt;/audio&gt;</a:t>
              </a:r>
            </a:p>
          </p:txBody>
        </p:sp>
      </p:grpSp>
      <p:grpSp>
        <p:nvGrpSpPr>
          <p:cNvPr id="102" name="成组"/>
          <p:cNvGrpSpPr/>
          <p:nvPr/>
        </p:nvGrpSpPr>
        <p:grpSpPr>
          <a:xfrm>
            <a:off x="1087437" y="3476942"/>
            <a:ext cx="6985001" cy="1005841"/>
            <a:chOff x="0" y="0"/>
            <a:chExt cx="6985000" cy="1005839"/>
          </a:xfrm>
        </p:grpSpPr>
        <p:sp>
          <p:nvSpPr>
            <p:cNvPr id="100" name="矩形"/>
            <p:cNvSpPr/>
            <p:nvPr/>
          </p:nvSpPr>
          <p:spPr>
            <a:xfrm>
              <a:off x="0" y="34607"/>
              <a:ext cx="6985000" cy="936626"/>
            </a:xfrm>
            <a:prstGeom prst="rect">
              <a:avLst/>
            </a:prstGeom>
            <a:solidFill>
              <a:srgbClr val="2D2D8A"/>
            </a:solidFill>
            <a:ln w="38100" cap="flat">
              <a:solidFill>
                <a:srgbClr val="FFFFF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01" name="&lt; audio src=&quot;文件地址&quot; controls=&quot;controls&quot;&gt;…"/>
            <p:cNvSpPr/>
            <p:nvPr/>
          </p:nvSpPr>
          <p:spPr>
            <a:xfrm>
              <a:off x="0" y="-1"/>
              <a:ext cx="6985000" cy="1005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indent="109537">
                <a:defRPr>
                  <a:solidFill>
                    <a:srgbClr val="FFFFFF"/>
                  </a:solidFill>
                  <a:latin typeface="微软雅黑"/>
                  <a:ea typeface="微软雅黑"/>
                  <a:cs typeface="微软雅黑"/>
                  <a:sym typeface="微软雅黑"/>
                </a:defRPr>
              </a:pPr>
              <a:r>
                <a:t>&lt; audio src="</a:t>
              </a:r>
              <a:r>
                <a:rPr>
                  <a:latin typeface="宋体"/>
                  <a:ea typeface="宋体"/>
                  <a:cs typeface="宋体"/>
                  <a:sym typeface="宋体"/>
                </a:rPr>
                <a:t>文件地址</a:t>
              </a:r>
              <a:r>
                <a:t>" controls="controls"&gt;</a:t>
              </a:r>
            </a:p>
            <a:p>
              <a:pPr indent="109537">
                <a:defRPr>
                  <a:solidFill>
                    <a:srgbClr val="FFFFFF"/>
                  </a:solidFill>
                  <a:latin typeface="微软雅黑"/>
                  <a:ea typeface="微软雅黑"/>
                  <a:cs typeface="微软雅黑"/>
                  <a:sym typeface="微软雅黑"/>
                </a:defRPr>
              </a:pPr>
              <a:r>
                <a:t>	</a:t>
              </a:r>
              <a:r>
                <a:rPr>
                  <a:latin typeface="宋体"/>
                  <a:ea typeface="宋体"/>
                  <a:cs typeface="宋体"/>
                  <a:sym typeface="宋体"/>
                </a:rPr>
                <a:t>您的浏览器暂不支持</a:t>
              </a:r>
              <a:r>
                <a:t>audio</a:t>
              </a:r>
              <a:r>
                <a:rPr>
                  <a:latin typeface="宋体"/>
                  <a:ea typeface="宋体"/>
                  <a:cs typeface="宋体"/>
                  <a:sym typeface="宋体"/>
                </a:rPr>
                <a:t>标签。播放视频</a:t>
              </a:r>
            </a:p>
            <a:p>
              <a:pPr indent="109537">
                <a:defRPr>
                  <a:solidFill>
                    <a:srgbClr val="FFFFFF"/>
                  </a:solidFill>
                  <a:latin typeface="微软雅黑"/>
                  <a:ea typeface="微软雅黑"/>
                  <a:cs typeface="微软雅黑"/>
                  <a:sym typeface="微软雅黑"/>
                </a:defRPr>
              </a:pPr>
              <a:r>
                <a:t>&lt;/ </a:t>
              </a:r>
              <a:r>
                <a:t>audio</a:t>
              </a:r>
              <a:r>
                <a:t>&gt;</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6" name="成组"/>
          <p:cNvGrpSpPr/>
          <p:nvPr/>
        </p:nvGrpSpPr>
        <p:grpSpPr>
          <a:xfrm>
            <a:off x="755650" y="1125537"/>
            <a:ext cx="7648575" cy="667704"/>
            <a:chOff x="0" y="0"/>
            <a:chExt cx="7648575" cy="667702"/>
          </a:xfrm>
        </p:grpSpPr>
        <p:sp>
          <p:nvSpPr>
            <p:cNvPr id="104"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105" name="audio的常见属性"/>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audio</a:t>
              </a:r>
              <a:r>
                <a:t>的常见属性</a:t>
              </a:r>
            </a:p>
          </p:txBody>
        </p:sp>
      </p:grpSp>
      <p:graphicFrame>
        <p:nvGraphicFramePr>
          <p:cNvPr id="107" name="表格"/>
          <p:cNvGraphicFramePr/>
          <p:nvPr/>
        </p:nvGraphicFramePr>
        <p:xfrm>
          <a:off x="457200" y="2362200"/>
          <a:ext cx="8229600" cy="333692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54150"/>
                <a:gridCol w="1581150"/>
                <a:gridCol w="5194300"/>
              </a:tblGrid>
              <a:tr h="371475">
                <a:tc>
                  <a:txBody>
                    <a:bodyPr/>
                    <a:lstStyle/>
                    <a:p>
                      <a:pPr algn="l">
                        <a:defRPr sz="1800">
                          <a:latin typeface="微软雅黑"/>
                          <a:ea typeface="微软雅黑"/>
                          <a:cs typeface="微软雅黑"/>
                          <a:sym typeface="微软雅黑"/>
                        </a:defRPr>
                      </a:pPr>
                      <a:r>
                        <a:rPr>
                          <a:latin typeface="宋体"/>
                          <a:ea typeface="宋体"/>
                          <a:cs typeface="宋体"/>
                          <a:sym typeface="宋体"/>
                        </a:rPr>
                        <a:t>属性</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值</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描述</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autoplay</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autoplay</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如果出现该属性，则音频在就绪后马上播放。</a:t>
                      </a:r>
                    </a:p>
                  </a:txBody>
                  <a:tcPr marL="45720" marR="45720" marT="45720" marB="45720" anchor="ctr" anchorCtr="0" horzOverflow="overflow">
                    <a:lnL w="12700">
                      <a:miter lim="400000"/>
                    </a:lnL>
                    <a:lnR w="12700">
                      <a:miter lim="400000"/>
                    </a:lnR>
                    <a:lnT w="12700">
                      <a:miter lim="400000"/>
                    </a:lnT>
                    <a:lnB w="12700">
                      <a:miter lim="400000"/>
                    </a:lnB>
                    <a:noFill/>
                  </a:tcPr>
                </a:tc>
              </a:tr>
              <a:tr h="641350">
                <a:tc>
                  <a:txBody>
                    <a:bodyPr/>
                    <a:lstStyle/>
                    <a:p>
                      <a:pPr algn="l">
                        <a:defRPr sz="1800"/>
                      </a:pPr>
                      <a:r>
                        <a:rPr>
                          <a:latin typeface="微软雅黑"/>
                          <a:ea typeface="微软雅黑"/>
                          <a:cs typeface="微软雅黑"/>
                          <a:sym typeface="微软雅黑"/>
                        </a:rPr>
                        <a:t>controls</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controls</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如果出现该属性，则向用户显示控件，比如播放按钮。</a:t>
                      </a:r>
                    </a:p>
                  </a:txBody>
                  <a:tcPr marL="45720" marR="45720" marT="45720" marB="45720" anchor="ctr" anchorCtr="0" horzOverflow="overflow">
                    <a:lnL w="12700">
                      <a:miter lim="400000"/>
                    </a:lnL>
                    <a:lnR w="12700">
                      <a:miter lim="400000"/>
                    </a:lnR>
                    <a:lnT w="12700">
                      <a:miter lim="400000"/>
                    </a:lnT>
                    <a:lnB w="12700">
                      <a:miter lim="400000"/>
                    </a:lnB>
                    <a:noFill/>
                  </a:tcPr>
                </a:tc>
              </a:tr>
              <a:tr h="641350">
                <a:tc>
                  <a:txBody>
                    <a:bodyPr/>
                    <a:lstStyle/>
                    <a:p>
                      <a:pPr algn="l">
                        <a:defRPr sz="1800"/>
                      </a:pPr>
                      <a:r>
                        <a:rPr>
                          <a:latin typeface="微软雅黑"/>
                          <a:ea typeface="微软雅黑"/>
                          <a:cs typeface="微软雅黑"/>
                          <a:sym typeface="微软雅黑"/>
                        </a:rPr>
                        <a:t>loop</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loop</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如果出现该属性，则每当音频结束时重新开始播放。</a:t>
                      </a:r>
                    </a:p>
                  </a:txBody>
                  <a:tcPr marL="45720" marR="45720" marT="45720" marB="45720" anchor="ctr" anchorCtr="0" horzOverflow="overflow">
                    <a:lnL w="12700">
                      <a:miter lim="400000"/>
                    </a:lnL>
                    <a:lnR w="12700">
                      <a:miter lim="400000"/>
                    </a:lnR>
                    <a:lnT w="12700">
                      <a:miter lim="400000"/>
                    </a:lnT>
                    <a:lnB w="12700">
                      <a:miter lim="400000"/>
                    </a:lnB>
                    <a:noFill/>
                  </a:tcPr>
                </a:tc>
              </a:tr>
              <a:tr h="914400">
                <a:tc>
                  <a:txBody>
                    <a:bodyPr/>
                    <a:lstStyle/>
                    <a:p>
                      <a:pPr algn="l">
                        <a:defRPr sz="1800"/>
                      </a:pPr>
                      <a:r>
                        <a:rPr>
                          <a:latin typeface="微软雅黑"/>
                          <a:ea typeface="微软雅黑"/>
                          <a:cs typeface="微软雅黑"/>
                          <a:sym typeface="微软雅黑"/>
                        </a:rPr>
                        <a:t>preload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preload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如果出现该属性，则音频在页面加载时进行加载，并预备播放。</a:t>
                      </a:r>
                    </a:p>
                    <a:p>
                      <a:pPr algn="l">
                        <a:defRPr sz="1800">
                          <a:latin typeface="微软雅黑"/>
                          <a:ea typeface="微软雅黑"/>
                          <a:cs typeface="微软雅黑"/>
                          <a:sym typeface="微软雅黑"/>
                        </a:defRPr>
                      </a:pPr>
                      <a:r>
                        <a:rPr>
                          <a:latin typeface="宋体"/>
                          <a:ea typeface="宋体"/>
                          <a:cs typeface="宋体"/>
                          <a:sym typeface="宋体"/>
                        </a:rPr>
                        <a:t>如果使用 </a:t>
                      </a:r>
                      <a:r>
                        <a:t>"autoplay"</a:t>
                      </a:r>
                      <a:r>
                        <a:rPr>
                          <a:latin typeface="宋体"/>
                          <a:ea typeface="宋体"/>
                          <a:cs typeface="宋体"/>
                          <a:sym typeface="宋体"/>
                        </a:rPr>
                        <a:t>，则忽略该属性。</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src</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rPr i="1">
                          <a:latin typeface="微软雅黑"/>
                          <a:ea typeface="微软雅黑"/>
                          <a:cs typeface="微软雅黑"/>
                          <a:sym typeface="微软雅黑"/>
                        </a:rPr>
                        <a:t>url</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要播放的音频的 </a:t>
                      </a:r>
                      <a:r>
                        <a:t>URL</a:t>
                      </a:r>
                      <a:r>
                        <a:rPr>
                          <a:latin typeface="宋体"/>
                          <a:ea typeface="宋体"/>
                          <a:cs typeface="宋体"/>
                          <a:sym typeface="宋体"/>
                        </a:rPr>
                        <a:t>。</a:t>
                      </a:r>
                    </a:p>
                  </a:txBody>
                  <a:tcPr marL="45720" marR="45720" marT="45720" marB="45720" anchor="ctr"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7" name="成组"/>
          <p:cNvGrpSpPr/>
          <p:nvPr/>
        </p:nvGrpSpPr>
        <p:grpSpPr>
          <a:xfrm>
            <a:off x="755650" y="1125537"/>
            <a:ext cx="7648575" cy="667704"/>
            <a:chOff x="0" y="0"/>
            <a:chExt cx="7648575" cy="667702"/>
          </a:xfrm>
        </p:grpSpPr>
        <p:sp>
          <p:nvSpPr>
            <p:cNvPr id="25"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26" name="视频格式的简单介绍"/>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2800">
                  <a:solidFill>
                    <a:srgbClr val="FFFFFF"/>
                  </a:solidFill>
                  <a:latin typeface="微软雅黑"/>
                  <a:ea typeface="微软雅黑"/>
                  <a:cs typeface="微软雅黑"/>
                  <a:sym typeface="微软雅黑"/>
                </a:defRPr>
              </a:lvl1pPr>
            </a:lstStyle>
            <a:p>
              <a:pPr/>
              <a:r>
                <a:t>  视频格式的简单介绍</a:t>
              </a:r>
            </a:p>
          </p:txBody>
        </p:sp>
      </p:grpSp>
      <p:sp>
        <p:nvSpPr>
          <p:cNvPr id="28" name="1、常见的视频格式…"/>
          <p:cNvSpPr/>
          <p:nvPr/>
        </p:nvSpPr>
        <p:spPr>
          <a:xfrm>
            <a:off x="457200" y="2362200"/>
            <a:ext cx="8229600" cy="370333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109537">
              <a:lnSpc>
                <a:spcPct val="80000"/>
              </a:lnSpc>
              <a:spcBef>
                <a:spcPts val="500"/>
              </a:spcBef>
              <a:defRPr sz="2400"/>
            </a:pPr>
            <a:r>
              <a:t>1</a:t>
            </a:r>
            <a:r>
              <a:rPr>
                <a:latin typeface="宋体"/>
                <a:ea typeface="宋体"/>
                <a:cs typeface="宋体"/>
                <a:sym typeface="宋体"/>
              </a:rPr>
              <a:t>、常见的视频格式</a:t>
            </a:r>
            <a:endParaRPr b="1"/>
          </a:p>
          <a:p>
            <a:pPr indent="109537">
              <a:lnSpc>
                <a:spcPct val="80000"/>
              </a:lnSpc>
              <a:spcBef>
                <a:spcPts val="400"/>
              </a:spcBef>
              <a:defRPr sz="2400"/>
            </a:pPr>
          </a:p>
          <a:p>
            <a:pPr indent="109537">
              <a:lnSpc>
                <a:spcPct val="80000"/>
              </a:lnSpc>
              <a:spcBef>
                <a:spcPts val="500"/>
              </a:spcBef>
              <a:defRPr sz="2400"/>
            </a:pPr>
            <a:r>
              <a:t>	</a:t>
            </a:r>
            <a:r>
              <a:rPr>
                <a:latin typeface="宋体"/>
                <a:ea typeface="宋体"/>
                <a:cs typeface="宋体"/>
                <a:sym typeface="宋体"/>
              </a:rPr>
              <a:t>视频的组成部分：画面、音频、编码格式</a:t>
            </a:r>
          </a:p>
          <a:p>
            <a:pPr indent="109537">
              <a:lnSpc>
                <a:spcPct val="80000"/>
              </a:lnSpc>
              <a:spcBef>
                <a:spcPts val="500"/>
              </a:spcBef>
              <a:defRPr sz="2400"/>
            </a:pPr>
            <a:r>
              <a:t>	</a:t>
            </a:r>
            <a:r>
              <a:rPr>
                <a:latin typeface="宋体"/>
                <a:ea typeface="宋体"/>
                <a:cs typeface="宋体"/>
                <a:sym typeface="宋体"/>
              </a:rPr>
              <a:t>视频编码：</a:t>
            </a:r>
            <a:r>
              <a:rPr>
                <a:solidFill>
                  <a:srgbClr val="FF0000"/>
                </a:solidFill>
              </a:rPr>
              <a:t>H.264</a:t>
            </a:r>
            <a:r>
              <a:rPr>
                <a:latin typeface="宋体"/>
                <a:ea typeface="宋体"/>
                <a:cs typeface="宋体"/>
                <a:sym typeface="宋体"/>
              </a:rPr>
              <a:t>、</a:t>
            </a:r>
            <a:r>
              <a:t>Theora</a:t>
            </a:r>
            <a:r>
              <a:rPr>
                <a:latin typeface="宋体"/>
                <a:ea typeface="宋体"/>
                <a:cs typeface="宋体"/>
                <a:sym typeface="宋体"/>
              </a:rPr>
              <a:t>、</a:t>
            </a:r>
            <a:r>
              <a:t>VP8(google</a:t>
            </a:r>
            <a:r>
              <a:rPr>
                <a:latin typeface="宋体"/>
                <a:ea typeface="宋体"/>
                <a:cs typeface="宋体"/>
                <a:sym typeface="宋体"/>
              </a:rPr>
              <a:t>开源</a:t>
            </a:r>
            <a:r>
              <a:t>)</a:t>
            </a:r>
          </a:p>
          <a:p>
            <a:pPr indent="109537">
              <a:lnSpc>
                <a:spcPct val="80000"/>
              </a:lnSpc>
              <a:spcBef>
                <a:spcPts val="400"/>
              </a:spcBef>
              <a:defRPr sz="2400"/>
            </a:pPr>
          </a:p>
          <a:p>
            <a:pPr indent="109537">
              <a:lnSpc>
                <a:spcPct val="80000"/>
              </a:lnSpc>
              <a:spcBef>
                <a:spcPts val="500"/>
              </a:spcBef>
              <a:defRPr sz="2400"/>
            </a:pPr>
            <a:r>
              <a:t>      </a:t>
            </a:r>
            <a:r>
              <a:rPr>
                <a:latin typeface="宋体"/>
                <a:ea typeface="宋体"/>
                <a:cs typeface="宋体"/>
                <a:sym typeface="宋体"/>
              </a:rPr>
              <a:t>常见的音频格式</a:t>
            </a:r>
            <a:endParaRPr b="1"/>
          </a:p>
          <a:p>
            <a:pPr indent="109537">
              <a:lnSpc>
                <a:spcPct val="80000"/>
              </a:lnSpc>
              <a:spcBef>
                <a:spcPts val="400"/>
              </a:spcBef>
              <a:defRPr b="1" sz="2400"/>
            </a:pPr>
          </a:p>
          <a:p>
            <a:pPr indent="109537">
              <a:lnSpc>
                <a:spcPct val="80000"/>
              </a:lnSpc>
              <a:spcBef>
                <a:spcPts val="500"/>
              </a:spcBef>
              <a:defRPr sz="2400"/>
            </a:pPr>
            <a:r>
              <a:t>	</a:t>
            </a:r>
            <a:r>
              <a:rPr>
                <a:latin typeface="宋体"/>
                <a:ea typeface="宋体"/>
                <a:cs typeface="宋体"/>
                <a:sym typeface="宋体"/>
              </a:rPr>
              <a:t>编码：</a:t>
            </a:r>
            <a:r>
              <a:rPr>
                <a:solidFill>
                  <a:srgbClr val="FF0000"/>
                </a:solidFill>
              </a:rPr>
              <a:t>A</a:t>
            </a:r>
            <a:r>
              <a:rPr>
                <a:solidFill>
                  <a:srgbClr val="FF0000"/>
                </a:solidFill>
              </a:rPr>
              <a:t>A</a:t>
            </a:r>
            <a:r>
              <a:rPr>
                <a:solidFill>
                  <a:srgbClr val="FF0000"/>
                </a:solidFill>
              </a:rPr>
              <a:t>C</a:t>
            </a:r>
            <a:r>
              <a:rPr>
                <a:solidFill>
                  <a:srgbClr val="FF0000"/>
                </a:solidFill>
                <a:latin typeface="宋体"/>
                <a:ea typeface="宋体"/>
                <a:cs typeface="宋体"/>
                <a:sym typeface="宋体"/>
              </a:rPr>
              <a:t>、</a:t>
            </a:r>
            <a:r>
              <a:rPr>
                <a:solidFill>
                  <a:srgbClr val="FF0000"/>
                </a:solidFill>
              </a:rPr>
              <a:t>MP3</a:t>
            </a:r>
            <a:r>
              <a:rPr>
                <a:solidFill>
                  <a:srgbClr val="FF0000"/>
                </a:solidFill>
                <a:latin typeface="宋体"/>
                <a:ea typeface="宋体"/>
                <a:cs typeface="宋体"/>
                <a:sym typeface="宋体"/>
              </a:rPr>
              <a:t>、</a:t>
            </a:r>
            <a:r>
              <a:t>Vorbis</a:t>
            </a:r>
          </a:p>
          <a:p>
            <a:pPr indent="109537">
              <a:lnSpc>
                <a:spcPct val="80000"/>
              </a:lnSpc>
              <a:spcBef>
                <a:spcPts val="500"/>
              </a:spcBef>
              <a:defRPr sz="2400"/>
            </a:pPr>
            <a:r>
              <a:t>	</a:t>
            </a:r>
          </a:p>
          <a:p>
            <a:pPr indent="109537">
              <a:lnSpc>
                <a:spcPct val="80000"/>
              </a:lnSpc>
              <a:spcBef>
                <a:spcPts val="200"/>
              </a:spcBef>
              <a:defRPr sz="1200"/>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 name="视频编码…"/>
          <p:cNvSpPr/>
          <p:nvPr/>
        </p:nvSpPr>
        <p:spPr>
          <a:xfrm>
            <a:off x="468312" y="981075"/>
            <a:ext cx="8229601" cy="53919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ct val="90000"/>
              </a:lnSpc>
              <a:spcBef>
                <a:spcPts val="400"/>
              </a:spcBef>
              <a:buClr>
                <a:srgbClr val="0066CC"/>
              </a:buClr>
              <a:buSzPct val="100000"/>
              <a:buChar char="➢"/>
              <a:defRPr sz="1700">
                <a:solidFill>
                  <a:srgbClr val="333333"/>
                </a:solidFill>
              </a:defRPr>
            </a:pPr>
            <a:r>
              <a:rPr>
                <a:latin typeface="宋体"/>
                <a:ea typeface="宋体"/>
                <a:cs typeface="宋体"/>
                <a:sym typeface="宋体"/>
              </a:rPr>
              <a:t>视频编码</a:t>
            </a:r>
          </a:p>
          <a:p>
            <a:pPr lvl="1" marL="457200" indent="-455612">
              <a:lnSpc>
                <a:spcPct val="90000"/>
              </a:lnSpc>
              <a:spcBef>
                <a:spcPts val="400"/>
              </a:spcBef>
              <a:buClr>
                <a:srgbClr val="0066CC"/>
              </a:buClr>
              <a:buSzPct val="100000"/>
              <a:buFont typeface="Helvetica"/>
              <a:buChar char="–"/>
              <a:defRPr>
                <a:solidFill>
                  <a:srgbClr val="333333"/>
                </a:solidFill>
              </a:defRPr>
            </a:pPr>
            <a:r>
              <a:rPr>
                <a:latin typeface="宋体"/>
                <a:ea typeface="宋体"/>
                <a:cs typeface="宋体"/>
                <a:sym typeface="宋体"/>
              </a:rPr>
              <a:t>所谓视频编码方式就是指通过特定的压缩技术，将某个视频格式的文件转换成另一种视频格式文件的方式。</a:t>
            </a:r>
          </a:p>
          <a:p>
            <a:pPr marL="342900" indent="-342900">
              <a:lnSpc>
                <a:spcPct val="90000"/>
              </a:lnSpc>
              <a:spcBef>
                <a:spcPts val="400"/>
              </a:spcBef>
              <a:buClr>
                <a:srgbClr val="0066CC"/>
              </a:buClr>
              <a:buSzPct val="100000"/>
              <a:buChar char="➢"/>
              <a:defRPr sz="1700">
                <a:solidFill>
                  <a:srgbClr val="333333"/>
                </a:solidFill>
              </a:defRPr>
            </a:pPr>
            <a:r>
              <a:rPr>
                <a:latin typeface="宋体"/>
                <a:ea typeface="宋体"/>
                <a:cs typeface="宋体"/>
                <a:sym typeface="宋体"/>
              </a:rPr>
              <a:t>视频解码</a:t>
            </a:r>
          </a:p>
          <a:p>
            <a:pPr lvl="1" marL="457200" indent="-455612">
              <a:lnSpc>
                <a:spcPct val="90000"/>
              </a:lnSpc>
              <a:spcBef>
                <a:spcPts val="400"/>
              </a:spcBef>
              <a:buClr>
                <a:srgbClr val="0066CC"/>
              </a:buClr>
              <a:buSzPct val="100000"/>
              <a:buFont typeface="Helvetica"/>
              <a:buChar char="–"/>
              <a:defRPr>
                <a:solidFill>
                  <a:srgbClr val="333333"/>
                </a:solidFill>
              </a:defRPr>
            </a:pPr>
            <a:r>
              <a:rPr>
                <a:latin typeface="宋体"/>
                <a:ea typeface="宋体"/>
                <a:cs typeface="宋体"/>
                <a:sym typeface="宋体"/>
              </a:rPr>
              <a:t>用特定方法把已经编码的视频还原成它原有的格式，进行播放</a:t>
            </a:r>
          </a:p>
          <a:p>
            <a:pPr marL="342900" indent="-342900">
              <a:lnSpc>
                <a:spcPct val="90000"/>
              </a:lnSpc>
              <a:spcBef>
                <a:spcPts val="400"/>
              </a:spcBef>
              <a:buClr>
                <a:srgbClr val="0066CC"/>
              </a:buClr>
              <a:buSzPct val="100000"/>
              <a:buChar char="➢"/>
              <a:defRPr sz="1700">
                <a:solidFill>
                  <a:srgbClr val="333333"/>
                </a:solidFill>
              </a:defRPr>
            </a:pPr>
            <a:r>
              <a:rPr>
                <a:latin typeface="宋体"/>
                <a:ea typeface="宋体"/>
                <a:cs typeface="宋体"/>
                <a:sym typeface="宋体"/>
              </a:rPr>
              <a:t>编码说明</a:t>
            </a:r>
          </a:p>
          <a:p>
            <a:pPr lvl="1" marL="457200" indent="-455612">
              <a:lnSpc>
                <a:spcPct val="90000"/>
              </a:lnSpc>
              <a:spcBef>
                <a:spcPts val="400"/>
              </a:spcBef>
              <a:buClr>
                <a:srgbClr val="0066CC"/>
              </a:buClr>
              <a:buSzPct val="100000"/>
              <a:buFont typeface="Helvetica"/>
              <a:buChar char="–"/>
              <a:defRPr>
                <a:solidFill>
                  <a:srgbClr val="333333"/>
                </a:solidFill>
              </a:defRPr>
            </a:pPr>
            <a:r>
              <a:t>Theora </a:t>
            </a:r>
            <a:r>
              <a:rPr>
                <a:latin typeface="宋体"/>
                <a:ea typeface="宋体"/>
                <a:cs typeface="宋体"/>
                <a:sym typeface="宋体"/>
              </a:rPr>
              <a:t>视频编码，</a:t>
            </a:r>
            <a:r>
              <a:t>Theora</a:t>
            </a:r>
            <a:r>
              <a:rPr>
                <a:latin typeface="宋体"/>
                <a:ea typeface="宋体"/>
                <a:cs typeface="宋体"/>
                <a:sym typeface="宋体"/>
              </a:rPr>
              <a:t>是开放而且免费的视频压缩编码技术，由</a:t>
            </a:r>
            <a:r>
              <a:t>Xiph</a:t>
            </a:r>
            <a:r>
              <a:rPr>
                <a:latin typeface="宋体"/>
                <a:ea typeface="宋体"/>
                <a:cs typeface="宋体"/>
                <a:sym typeface="宋体"/>
              </a:rPr>
              <a:t>基金会发布。做为该基金会</a:t>
            </a:r>
            <a:r>
              <a:t>Ogg</a:t>
            </a:r>
            <a:r>
              <a:rPr>
                <a:latin typeface="宋体"/>
                <a:ea typeface="宋体"/>
                <a:cs typeface="宋体"/>
                <a:sym typeface="宋体"/>
              </a:rPr>
              <a:t>项目的一部分，从</a:t>
            </a:r>
            <a:r>
              <a:t>VP3 HD</a:t>
            </a:r>
            <a:r>
              <a:rPr>
                <a:latin typeface="宋体"/>
                <a:ea typeface="宋体"/>
                <a:cs typeface="宋体"/>
                <a:sym typeface="宋体"/>
              </a:rPr>
              <a:t>高清到</a:t>
            </a:r>
            <a:r>
              <a:t>MPEG-4/DiVX</a:t>
            </a:r>
            <a:r>
              <a:rPr>
                <a:latin typeface="宋体"/>
                <a:ea typeface="宋体"/>
                <a:cs typeface="宋体"/>
                <a:sym typeface="宋体"/>
              </a:rPr>
              <a:t>格式都能够被</a:t>
            </a:r>
            <a:r>
              <a:t>Theora</a:t>
            </a:r>
            <a:r>
              <a:rPr>
                <a:latin typeface="宋体"/>
                <a:ea typeface="宋体"/>
                <a:cs typeface="宋体"/>
                <a:sym typeface="宋体"/>
              </a:rPr>
              <a:t>很好的支持。 使用</a:t>
            </a:r>
            <a:r>
              <a:t>Theora</a:t>
            </a:r>
            <a:r>
              <a:rPr>
                <a:latin typeface="宋体"/>
                <a:ea typeface="宋体"/>
                <a:cs typeface="宋体"/>
                <a:sym typeface="宋体"/>
              </a:rPr>
              <a:t>无需任何专利许可费。</a:t>
            </a:r>
            <a:r>
              <a:t>Firefox</a:t>
            </a:r>
            <a:r>
              <a:rPr>
                <a:latin typeface="宋体"/>
                <a:ea typeface="宋体"/>
                <a:cs typeface="宋体"/>
                <a:sym typeface="宋体"/>
              </a:rPr>
              <a:t>和</a:t>
            </a:r>
            <a:r>
              <a:t>Opera</a:t>
            </a:r>
            <a:r>
              <a:rPr>
                <a:latin typeface="宋体"/>
                <a:ea typeface="宋体"/>
                <a:cs typeface="宋体"/>
                <a:sym typeface="宋体"/>
              </a:rPr>
              <a:t>将通过新的</a:t>
            </a:r>
            <a:r>
              <a:t>HTML5</a:t>
            </a:r>
            <a:r>
              <a:rPr>
                <a:latin typeface="宋体"/>
                <a:ea typeface="宋体"/>
                <a:cs typeface="宋体"/>
                <a:sym typeface="宋体"/>
              </a:rPr>
              <a:t>元素提供了对</a:t>
            </a:r>
            <a:r>
              <a:rPr>
                <a:solidFill>
                  <a:srgbClr val="FF2600"/>
                </a:solidFill>
              </a:rPr>
              <a:t>Ogg/Theora</a:t>
            </a:r>
            <a:r>
              <a:rPr>
                <a:latin typeface="宋体"/>
                <a:ea typeface="宋体"/>
                <a:cs typeface="宋体"/>
                <a:sym typeface="宋体"/>
              </a:rPr>
              <a:t>视频的原生支持。</a:t>
            </a:r>
          </a:p>
          <a:p>
            <a:pPr lvl="1" marL="457200" indent="-455612">
              <a:lnSpc>
                <a:spcPct val="90000"/>
              </a:lnSpc>
              <a:spcBef>
                <a:spcPts val="400"/>
              </a:spcBef>
              <a:buClr>
                <a:srgbClr val="0066CC"/>
              </a:buClr>
              <a:buSzPct val="100000"/>
              <a:buFont typeface="Helvetica"/>
              <a:buChar char="–"/>
              <a:defRPr>
                <a:solidFill>
                  <a:srgbClr val="333333"/>
                </a:solidFill>
              </a:defRPr>
            </a:pPr>
            <a:r>
              <a:t> H.264 </a:t>
            </a:r>
            <a:r>
              <a:rPr>
                <a:latin typeface="宋体"/>
                <a:ea typeface="宋体"/>
                <a:cs typeface="宋体"/>
                <a:sym typeface="宋体"/>
              </a:rPr>
              <a:t>视频编码，</a:t>
            </a:r>
            <a:r>
              <a:t>H.264</a:t>
            </a:r>
            <a:r>
              <a:rPr>
                <a:latin typeface="宋体"/>
                <a:ea typeface="宋体"/>
                <a:cs typeface="宋体"/>
                <a:sym typeface="宋体"/>
              </a:rPr>
              <a:t>是在</a:t>
            </a:r>
            <a:r>
              <a:t>MPEG-4</a:t>
            </a:r>
            <a:r>
              <a:rPr>
                <a:latin typeface="宋体"/>
                <a:ea typeface="宋体"/>
                <a:cs typeface="宋体"/>
                <a:sym typeface="宋体"/>
              </a:rPr>
              <a:t>技术的基础之上建立起来的，</a:t>
            </a:r>
            <a:r>
              <a:t>H.264</a:t>
            </a:r>
            <a:r>
              <a:rPr>
                <a:latin typeface="宋体"/>
                <a:ea typeface="宋体"/>
                <a:cs typeface="宋体"/>
                <a:sym typeface="宋体"/>
              </a:rPr>
              <a:t>与以前的国际标准如</a:t>
            </a:r>
            <a:r>
              <a:t>H.263</a:t>
            </a:r>
            <a:r>
              <a:rPr>
                <a:latin typeface="宋体"/>
                <a:ea typeface="宋体"/>
                <a:cs typeface="宋体"/>
                <a:sym typeface="宋体"/>
              </a:rPr>
              <a:t>和</a:t>
            </a:r>
            <a:r>
              <a:t>MPEG-4</a:t>
            </a:r>
            <a:r>
              <a:rPr>
                <a:latin typeface="宋体"/>
                <a:ea typeface="宋体"/>
                <a:cs typeface="宋体"/>
                <a:sym typeface="宋体"/>
              </a:rPr>
              <a:t>相比，为达到高效的压缩，充分利用了各种冗余，统计冗余和视觉生理冗余。蓝光技术（</a:t>
            </a:r>
            <a:r>
              <a:t>Blu-ray</a:t>
            </a:r>
            <a:r>
              <a:rPr>
                <a:latin typeface="宋体"/>
                <a:ea typeface="宋体"/>
                <a:cs typeface="宋体"/>
                <a:sym typeface="宋体"/>
              </a:rPr>
              <a:t>）就采用这种格式</a:t>
            </a:r>
          </a:p>
          <a:p>
            <a:pPr lvl="1" marL="457200" indent="-455612">
              <a:lnSpc>
                <a:spcPct val="90000"/>
              </a:lnSpc>
              <a:spcBef>
                <a:spcPts val="400"/>
              </a:spcBef>
              <a:buClr>
                <a:srgbClr val="0066CC"/>
              </a:buClr>
              <a:buSzPct val="100000"/>
              <a:buFont typeface="Helvetica"/>
              <a:buChar char="–"/>
              <a:defRPr>
                <a:solidFill>
                  <a:srgbClr val="333333"/>
                </a:solidFill>
              </a:defRPr>
            </a:pPr>
            <a:r>
              <a:t> VP8 </a:t>
            </a:r>
            <a:r>
              <a:rPr>
                <a:latin typeface="宋体"/>
                <a:ea typeface="宋体"/>
                <a:cs typeface="宋体"/>
                <a:sym typeface="宋体"/>
              </a:rPr>
              <a:t>视频编码，视频压缩解决方案厂商</a:t>
            </a:r>
            <a:r>
              <a:t>On2 Technologies</a:t>
            </a:r>
            <a:r>
              <a:rPr>
                <a:latin typeface="宋体"/>
                <a:ea typeface="宋体"/>
                <a:cs typeface="宋体"/>
                <a:sym typeface="宋体"/>
              </a:rPr>
              <a:t>公司现已推出最新的视频压缩格式</a:t>
            </a:r>
            <a:r>
              <a:t>On2 VP8</a:t>
            </a:r>
            <a:r>
              <a:rPr>
                <a:latin typeface="宋体"/>
                <a:ea typeface="宋体"/>
                <a:cs typeface="宋体"/>
                <a:sym typeface="宋体"/>
              </a:rPr>
              <a:t>。</a:t>
            </a:r>
            <a:r>
              <a:t>On2 VP8</a:t>
            </a:r>
            <a:r>
              <a:rPr>
                <a:latin typeface="宋体"/>
                <a:ea typeface="宋体"/>
                <a:cs typeface="宋体"/>
                <a:sym typeface="宋体"/>
              </a:rPr>
              <a:t>是第八代的</a:t>
            </a:r>
            <a:r>
              <a:t>On2</a:t>
            </a:r>
            <a:r>
              <a:rPr>
                <a:latin typeface="宋体"/>
                <a:ea typeface="宋体"/>
                <a:cs typeface="宋体"/>
                <a:sym typeface="宋体"/>
              </a:rPr>
              <a:t>视频，能以更少的数据提供更高质量的视频，而且只需较小的处理能力即可播放视频</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4" name="成组"/>
          <p:cNvGrpSpPr/>
          <p:nvPr/>
        </p:nvGrpSpPr>
        <p:grpSpPr>
          <a:xfrm>
            <a:off x="755650" y="1125537"/>
            <a:ext cx="7648575" cy="667704"/>
            <a:chOff x="0" y="0"/>
            <a:chExt cx="7648575" cy="667702"/>
          </a:xfrm>
        </p:grpSpPr>
        <p:sp>
          <p:nvSpPr>
            <p:cNvPr id="32"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33" name="HTML5支持的格式"/>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HTML5</a:t>
              </a:r>
              <a:r>
                <a:t>支持的格式</a:t>
              </a:r>
            </a:p>
          </p:txBody>
        </p:sp>
      </p:grpSp>
      <p:sp>
        <p:nvSpPr>
          <p:cNvPr id="35" name="HTML5能在完全脱离插件的情况下播放音视频…"/>
          <p:cNvSpPr/>
          <p:nvPr/>
        </p:nvSpPr>
        <p:spPr>
          <a:xfrm>
            <a:off x="457200" y="2362200"/>
            <a:ext cx="8229600" cy="45281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109537">
              <a:lnSpc>
                <a:spcPct val="90000"/>
              </a:lnSpc>
              <a:spcBef>
                <a:spcPts val="500"/>
              </a:spcBef>
              <a:defRPr sz="2200"/>
            </a:pPr>
            <a:r>
              <a:t>HTML5</a:t>
            </a:r>
            <a:r>
              <a:rPr>
                <a:latin typeface="宋体"/>
                <a:ea typeface="宋体"/>
                <a:cs typeface="宋体"/>
                <a:sym typeface="宋体"/>
              </a:rPr>
              <a:t>能在完全脱离插件的情况下播放音视频</a:t>
            </a:r>
          </a:p>
          <a:p>
            <a:pPr indent="109537">
              <a:lnSpc>
                <a:spcPct val="90000"/>
              </a:lnSpc>
              <a:spcBef>
                <a:spcPts val="500"/>
              </a:spcBef>
              <a:defRPr sz="2200"/>
            </a:pPr>
            <a:r>
              <a:rPr>
                <a:latin typeface="宋体"/>
                <a:ea typeface="宋体"/>
                <a:cs typeface="宋体"/>
                <a:sym typeface="宋体"/>
              </a:rPr>
              <a:t>但是不是所有格式都支持。</a:t>
            </a:r>
          </a:p>
          <a:p>
            <a:pPr indent="109537">
              <a:lnSpc>
                <a:spcPct val="90000"/>
              </a:lnSpc>
              <a:spcBef>
                <a:spcPts val="500"/>
              </a:spcBef>
              <a:defRPr sz="2200"/>
            </a:pPr>
            <a:r>
              <a:t>	</a:t>
            </a:r>
          </a:p>
          <a:p>
            <a:pPr indent="109537">
              <a:lnSpc>
                <a:spcPct val="90000"/>
              </a:lnSpc>
              <a:spcBef>
                <a:spcPts val="500"/>
              </a:spcBef>
              <a:defRPr sz="2200">
                <a:solidFill>
                  <a:srgbClr val="FF0000"/>
                </a:solidFill>
              </a:defRPr>
            </a:pPr>
            <a:r>
              <a:t>HTML5</a:t>
            </a:r>
            <a:r>
              <a:rPr>
                <a:latin typeface="宋体"/>
                <a:ea typeface="宋体"/>
                <a:cs typeface="宋体"/>
                <a:sym typeface="宋体"/>
              </a:rPr>
              <a:t>支持的视频格式：</a:t>
            </a:r>
          </a:p>
          <a:p>
            <a:pPr indent="109537">
              <a:lnSpc>
                <a:spcPct val="90000"/>
              </a:lnSpc>
              <a:spcBef>
                <a:spcPts val="500"/>
              </a:spcBef>
              <a:defRPr b="1" sz="2200"/>
            </a:pPr>
            <a:r>
              <a:t>Ogg</a:t>
            </a:r>
            <a:r>
              <a:rPr b="0"/>
              <a:t>	=</a:t>
            </a:r>
            <a:r>
              <a:rPr b="0">
                <a:latin typeface="宋体"/>
                <a:ea typeface="宋体"/>
                <a:cs typeface="宋体"/>
                <a:sym typeface="宋体"/>
              </a:rPr>
              <a:t>带有</a:t>
            </a:r>
            <a:r>
              <a:rPr b="0"/>
              <a:t>Theora</a:t>
            </a:r>
            <a:r>
              <a:rPr b="0">
                <a:latin typeface="宋体"/>
                <a:ea typeface="宋体"/>
                <a:cs typeface="宋体"/>
                <a:sym typeface="宋体"/>
              </a:rPr>
              <a:t>视频编码</a:t>
            </a:r>
            <a:r>
              <a:rPr b="0"/>
              <a:t>+Vorbis</a:t>
            </a:r>
            <a:r>
              <a:rPr b="0">
                <a:latin typeface="宋体"/>
                <a:ea typeface="宋体"/>
                <a:cs typeface="宋体"/>
                <a:sym typeface="宋体"/>
              </a:rPr>
              <a:t>音频编码的</a:t>
            </a:r>
            <a:r>
              <a:rPr b="0"/>
              <a:t>Ogg</a:t>
            </a:r>
            <a:r>
              <a:rPr b="0">
                <a:latin typeface="宋体"/>
                <a:ea typeface="宋体"/>
                <a:cs typeface="宋体"/>
                <a:sym typeface="宋体"/>
              </a:rPr>
              <a:t>文件</a:t>
            </a:r>
          </a:p>
          <a:p>
            <a:pPr indent="109537">
              <a:lnSpc>
                <a:spcPct val="90000"/>
              </a:lnSpc>
              <a:spcBef>
                <a:spcPts val="500"/>
              </a:spcBef>
              <a:defRPr sz="2200"/>
            </a:pPr>
            <a:r>
              <a:t>	</a:t>
            </a:r>
            <a:r>
              <a:rPr>
                <a:solidFill>
                  <a:srgbClr val="6868CF"/>
                </a:solidFill>
                <a:latin typeface="宋体"/>
                <a:ea typeface="宋体"/>
                <a:cs typeface="宋体"/>
                <a:sym typeface="宋体"/>
              </a:rPr>
              <a:t>支持的浏览器</a:t>
            </a:r>
            <a:r>
              <a:rPr>
                <a:solidFill>
                  <a:srgbClr val="6868CF"/>
                </a:solidFill>
              </a:rPr>
              <a:t>:F</a:t>
            </a:r>
            <a:r>
              <a:rPr>
                <a:solidFill>
                  <a:srgbClr val="6868CF"/>
                </a:solidFill>
                <a:latin typeface="宋体"/>
                <a:ea typeface="宋体"/>
                <a:cs typeface="宋体"/>
                <a:sym typeface="宋体"/>
              </a:rPr>
              <a:t>、</a:t>
            </a:r>
            <a:r>
              <a:rPr>
                <a:solidFill>
                  <a:srgbClr val="6868CF"/>
                </a:solidFill>
              </a:rPr>
              <a:t>C</a:t>
            </a:r>
            <a:r>
              <a:rPr>
                <a:solidFill>
                  <a:srgbClr val="6868CF"/>
                </a:solidFill>
                <a:latin typeface="宋体"/>
                <a:ea typeface="宋体"/>
                <a:cs typeface="宋体"/>
                <a:sym typeface="宋体"/>
              </a:rPr>
              <a:t>、</a:t>
            </a:r>
            <a:r>
              <a:rPr>
                <a:solidFill>
                  <a:srgbClr val="6868CF"/>
                </a:solidFill>
              </a:rPr>
              <a:t>O</a:t>
            </a:r>
            <a:endParaRPr>
              <a:solidFill>
                <a:srgbClr val="6868CF"/>
              </a:solidFill>
            </a:endParaRPr>
          </a:p>
          <a:p>
            <a:pPr indent="109537">
              <a:lnSpc>
                <a:spcPct val="90000"/>
              </a:lnSpc>
              <a:spcBef>
                <a:spcPts val="500"/>
              </a:spcBef>
              <a:defRPr b="1" sz="2200"/>
            </a:pPr>
            <a:r>
              <a:t>MEPG4</a:t>
            </a:r>
            <a:r>
              <a:rPr b="0"/>
              <a:t>=</a:t>
            </a:r>
            <a:r>
              <a:rPr b="0">
                <a:latin typeface="宋体"/>
                <a:ea typeface="宋体"/>
                <a:cs typeface="宋体"/>
                <a:sym typeface="宋体"/>
              </a:rPr>
              <a:t>带有</a:t>
            </a:r>
            <a:r>
              <a:rPr b="0"/>
              <a:t>H.264</a:t>
            </a:r>
            <a:r>
              <a:rPr b="0">
                <a:latin typeface="宋体"/>
                <a:ea typeface="宋体"/>
                <a:cs typeface="宋体"/>
                <a:sym typeface="宋体"/>
              </a:rPr>
              <a:t>视频编码</a:t>
            </a:r>
            <a:r>
              <a:rPr b="0"/>
              <a:t>+A</a:t>
            </a:r>
            <a:r>
              <a:rPr b="0"/>
              <a:t>A</a:t>
            </a:r>
            <a:r>
              <a:rPr b="0"/>
              <a:t>C</a:t>
            </a:r>
            <a:r>
              <a:rPr b="0">
                <a:latin typeface="宋体"/>
                <a:ea typeface="宋体"/>
                <a:cs typeface="宋体"/>
                <a:sym typeface="宋体"/>
              </a:rPr>
              <a:t>音频编码的</a:t>
            </a:r>
            <a:r>
              <a:rPr b="0"/>
              <a:t>MPEG4</a:t>
            </a:r>
            <a:r>
              <a:rPr b="0">
                <a:latin typeface="宋体"/>
                <a:ea typeface="宋体"/>
                <a:cs typeface="宋体"/>
                <a:sym typeface="宋体"/>
              </a:rPr>
              <a:t>文件</a:t>
            </a:r>
          </a:p>
          <a:p>
            <a:pPr indent="109537">
              <a:lnSpc>
                <a:spcPct val="90000"/>
              </a:lnSpc>
              <a:spcBef>
                <a:spcPts val="500"/>
              </a:spcBef>
              <a:defRPr sz="2200"/>
            </a:pPr>
            <a:r>
              <a:t>	</a:t>
            </a:r>
            <a:r>
              <a:rPr>
                <a:solidFill>
                  <a:srgbClr val="6868CF"/>
                </a:solidFill>
                <a:latin typeface="宋体"/>
                <a:ea typeface="宋体"/>
                <a:cs typeface="宋体"/>
                <a:sym typeface="宋体"/>
              </a:rPr>
              <a:t>支持的浏览器</a:t>
            </a:r>
            <a:r>
              <a:rPr>
                <a:solidFill>
                  <a:srgbClr val="6868CF"/>
                </a:solidFill>
              </a:rPr>
              <a:t>: S</a:t>
            </a:r>
            <a:r>
              <a:rPr>
                <a:solidFill>
                  <a:srgbClr val="6868CF"/>
                </a:solidFill>
                <a:latin typeface="宋体"/>
                <a:ea typeface="宋体"/>
                <a:cs typeface="宋体"/>
                <a:sym typeface="宋体"/>
              </a:rPr>
              <a:t>、</a:t>
            </a:r>
            <a:r>
              <a:rPr>
                <a:solidFill>
                  <a:srgbClr val="6868CF"/>
                </a:solidFill>
              </a:rPr>
              <a:t>C</a:t>
            </a:r>
            <a:endParaRPr>
              <a:solidFill>
                <a:srgbClr val="6868CF"/>
              </a:solidFill>
            </a:endParaRPr>
          </a:p>
          <a:p>
            <a:pPr indent="109537">
              <a:lnSpc>
                <a:spcPct val="90000"/>
              </a:lnSpc>
              <a:spcBef>
                <a:spcPts val="500"/>
              </a:spcBef>
              <a:defRPr b="1" sz="2200"/>
            </a:pPr>
            <a:r>
              <a:t>WebM</a:t>
            </a:r>
            <a:r>
              <a:rPr b="0"/>
              <a:t>=</a:t>
            </a:r>
            <a:r>
              <a:rPr b="0">
                <a:latin typeface="宋体"/>
                <a:ea typeface="宋体"/>
                <a:cs typeface="宋体"/>
                <a:sym typeface="宋体"/>
              </a:rPr>
              <a:t>带有</a:t>
            </a:r>
            <a:r>
              <a:rPr b="0"/>
              <a:t>VP8</a:t>
            </a:r>
            <a:r>
              <a:rPr b="0">
                <a:latin typeface="宋体"/>
                <a:ea typeface="宋体"/>
                <a:cs typeface="宋体"/>
                <a:sym typeface="宋体"/>
              </a:rPr>
              <a:t>视频编码</a:t>
            </a:r>
            <a:r>
              <a:rPr b="0"/>
              <a:t>+Vorbis</a:t>
            </a:r>
            <a:r>
              <a:rPr b="0">
                <a:latin typeface="宋体"/>
                <a:ea typeface="宋体"/>
                <a:cs typeface="宋体"/>
                <a:sym typeface="宋体"/>
              </a:rPr>
              <a:t>音频编码的</a:t>
            </a:r>
            <a:r>
              <a:rPr b="0"/>
              <a:t>WebM</a:t>
            </a:r>
            <a:r>
              <a:rPr b="0">
                <a:latin typeface="宋体"/>
                <a:ea typeface="宋体"/>
                <a:cs typeface="宋体"/>
                <a:sym typeface="宋体"/>
              </a:rPr>
              <a:t>格式</a:t>
            </a:r>
            <a:r>
              <a:rPr b="0">
                <a:solidFill>
                  <a:srgbClr val="6868CF"/>
                </a:solidFill>
              </a:rPr>
              <a:t>	</a:t>
            </a:r>
            <a:endParaRPr>
              <a:solidFill>
                <a:srgbClr val="6868CF"/>
              </a:solidFill>
            </a:endParaRPr>
          </a:p>
          <a:p>
            <a:pPr indent="109537">
              <a:lnSpc>
                <a:spcPct val="90000"/>
              </a:lnSpc>
              <a:spcBef>
                <a:spcPts val="500"/>
              </a:spcBef>
              <a:defRPr sz="2200">
                <a:solidFill>
                  <a:srgbClr val="6868CF"/>
                </a:solidFill>
              </a:defRPr>
            </a:pPr>
            <a:r>
              <a:rPr>
                <a:latin typeface="宋体"/>
                <a:ea typeface="宋体"/>
                <a:cs typeface="宋体"/>
                <a:sym typeface="宋体"/>
              </a:rPr>
              <a:t>	支持的浏览器</a:t>
            </a:r>
            <a:r>
              <a:t>: I</a:t>
            </a:r>
            <a:r>
              <a:rPr>
                <a:latin typeface="宋体"/>
                <a:ea typeface="宋体"/>
                <a:cs typeface="宋体"/>
                <a:sym typeface="宋体"/>
              </a:rPr>
              <a:t>、</a:t>
            </a:r>
            <a:r>
              <a:t>F</a:t>
            </a:r>
            <a:r>
              <a:rPr>
                <a:latin typeface="宋体"/>
                <a:ea typeface="宋体"/>
                <a:cs typeface="宋体"/>
                <a:sym typeface="宋体"/>
              </a:rPr>
              <a:t>、</a:t>
            </a:r>
            <a:r>
              <a:t>C</a:t>
            </a:r>
            <a:r>
              <a:rPr>
                <a:latin typeface="宋体"/>
                <a:ea typeface="宋体"/>
                <a:cs typeface="宋体"/>
                <a:sym typeface="宋体"/>
              </a:rPr>
              <a:t>、</a:t>
            </a:r>
            <a:r>
              <a:t>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9" name="成组"/>
          <p:cNvGrpSpPr/>
          <p:nvPr/>
        </p:nvGrpSpPr>
        <p:grpSpPr>
          <a:xfrm>
            <a:off x="755650" y="1125537"/>
            <a:ext cx="7648575" cy="667704"/>
            <a:chOff x="0" y="0"/>
            <a:chExt cx="7648575" cy="667702"/>
          </a:xfrm>
        </p:grpSpPr>
        <p:sp>
          <p:nvSpPr>
            <p:cNvPr id="37"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38" name="&lt;Video&gt;的使用"/>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&lt;Video&gt;</a:t>
              </a:r>
              <a:r>
                <a:t>的使用</a:t>
              </a:r>
            </a:p>
          </p:txBody>
        </p:sp>
      </p:grpSp>
      <p:grpSp>
        <p:nvGrpSpPr>
          <p:cNvPr id="42" name="成组"/>
          <p:cNvGrpSpPr/>
          <p:nvPr/>
        </p:nvGrpSpPr>
        <p:grpSpPr>
          <a:xfrm>
            <a:off x="1044575" y="1882775"/>
            <a:ext cx="6985000" cy="863600"/>
            <a:chOff x="0" y="0"/>
            <a:chExt cx="6985000" cy="863600"/>
          </a:xfrm>
        </p:grpSpPr>
        <p:sp>
          <p:nvSpPr>
            <p:cNvPr id="40" name="矩形"/>
            <p:cNvSpPr/>
            <p:nvPr/>
          </p:nvSpPr>
          <p:spPr>
            <a:xfrm>
              <a:off x="0" y="0"/>
              <a:ext cx="6985000" cy="863600"/>
            </a:xfrm>
            <a:prstGeom prst="rect">
              <a:avLst/>
            </a:prstGeom>
            <a:solidFill>
              <a:srgbClr val="2D2D8A"/>
            </a:solidFill>
            <a:ln w="38100" cap="flat">
              <a:solidFill>
                <a:srgbClr val="FFFFF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41" name="&lt;video src=&quot;http://www.bigaody.com&quot; controls=&quot;controls&quot;&gt;&lt;/video&gt;"/>
            <p:cNvSpPr/>
            <p:nvPr/>
          </p:nvSpPr>
          <p:spPr>
            <a:xfrm>
              <a:off x="0" y="246379"/>
              <a:ext cx="698500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indent="109537">
                <a:defRPr>
                  <a:solidFill>
                    <a:srgbClr val="FFFFFF"/>
                  </a:solidFill>
                  <a:latin typeface="微软雅黑"/>
                  <a:ea typeface="微软雅黑"/>
                  <a:cs typeface="微软雅黑"/>
                  <a:sym typeface="微软雅黑"/>
                </a:defRPr>
              </a:pPr>
              <a:r>
                <a:t>&lt;video src="</a:t>
              </a:r>
              <a:r>
                <a:t>http://www.bigaody.com</a:t>
              </a:r>
              <a:r>
                <a:t>" controls="controls"&gt;&lt;/video&gt;</a:t>
              </a:r>
            </a:p>
          </p:txBody>
        </p:sp>
      </p:grpSp>
      <p:grpSp>
        <p:nvGrpSpPr>
          <p:cNvPr id="45" name="成组"/>
          <p:cNvGrpSpPr/>
          <p:nvPr/>
        </p:nvGrpSpPr>
        <p:grpSpPr>
          <a:xfrm>
            <a:off x="1044575" y="2808604"/>
            <a:ext cx="6985000" cy="1005841"/>
            <a:chOff x="0" y="0"/>
            <a:chExt cx="6985000" cy="1005839"/>
          </a:xfrm>
        </p:grpSpPr>
        <p:sp>
          <p:nvSpPr>
            <p:cNvPr id="43" name="矩形"/>
            <p:cNvSpPr/>
            <p:nvPr/>
          </p:nvSpPr>
          <p:spPr>
            <a:xfrm>
              <a:off x="0" y="36194"/>
              <a:ext cx="6985000" cy="933451"/>
            </a:xfrm>
            <a:prstGeom prst="rect">
              <a:avLst/>
            </a:prstGeom>
            <a:solidFill>
              <a:srgbClr val="2D2D8A"/>
            </a:solidFill>
            <a:ln w="38100" cap="flat">
              <a:solidFill>
                <a:srgbClr val="FFFFF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44" name="&lt; video src=&quot;文件地址&quot; controls=&quot;controls&quot;&gt;…"/>
            <p:cNvSpPr/>
            <p:nvPr/>
          </p:nvSpPr>
          <p:spPr>
            <a:xfrm>
              <a:off x="0" y="-1"/>
              <a:ext cx="6985000" cy="1005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indent="109537">
                <a:defRPr>
                  <a:solidFill>
                    <a:srgbClr val="FFFFFF"/>
                  </a:solidFill>
                  <a:latin typeface="微软雅黑"/>
                  <a:ea typeface="微软雅黑"/>
                  <a:cs typeface="微软雅黑"/>
                  <a:sym typeface="微软雅黑"/>
                </a:defRPr>
              </a:pPr>
              <a:r>
                <a:t>&lt; video src="</a:t>
              </a:r>
              <a:r>
                <a:t>文件地址</a:t>
              </a:r>
              <a:r>
                <a:t>" controls="controls"&gt;</a:t>
              </a:r>
            </a:p>
            <a:p>
              <a:pPr indent="109537">
                <a:defRPr>
                  <a:solidFill>
                    <a:srgbClr val="FFFFFF"/>
                  </a:solidFill>
                  <a:latin typeface="微软雅黑"/>
                  <a:ea typeface="微软雅黑"/>
                  <a:cs typeface="微软雅黑"/>
                  <a:sym typeface="微软雅黑"/>
                </a:defRPr>
              </a:pPr>
              <a:r>
                <a:t>	</a:t>
              </a:r>
              <a:r>
                <a:rPr>
                  <a:latin typeface="宋体"/>
                  <a:ea typeface="宋体"/>
                  <a:cs typeface="宋体"/>
                  <a:sym typeface="宋体"/>
                </a:rPr>
                <a:t>您的浏览器暂不支持</a:t>
              </a:r>
              <a:r>
                <a:t>video</a:t>
              </a:r>
              <a:r>
                <a:rPr>
                  <a:latin typeface="宋体"/>
                  <a:ea typeface="宋体"/>
                  <a:cs typeface="宋体"/>
                  <a:sym typeface="宋体"/>
                </a:rPr>
                <a:t>标签。播放视频</a:t>
              </a:r>
            </a:p>
            <a:p>
              <a:pPr indent="109537">
                <a:defRPr>
                  <a:solidFill>
                    <a:srgbClr val="FFFFFF"/>
                  </a:solidFill>
                  <a:latin typeface="微软雅黑"/>
                  <a:ea typeface="微软雅黑"/>
                  <a:cs typeface="微软雅黑"/>
                  <a:sym typeface="微软雅黑"/>
                </a:defRPr>
              </a:pPr>
              <a:r>
                <a:t>&lt;/ video &gt;</a:t>
              </a:r>
            </a:p>
          </p:txBody>
        </p:sp>
      </p:grpSp>
      <p:grpSp>
        <p:nvGrpSpPr>
          <p:cNvPr id="48" name="成组"/>
          <p:cNvGrpSpPr/>
          <p:nvPr/>
        </p:nvGrpSpPr>
        <p:grpSpPr>
          <a:xfrm>
            <a:off x="973137" y="3876675"/>
            <a:ext cx="7127876" cy="2809875"/>
            <a:chOff x="0" y="0"/>
            <a:chExt cx="7127875" cy="2809875"/>
          </a:xfrm>
        </p:grpSpPr>
        <p:sp>
          <p:nvSpPr>
            <p:cNvPr id="46" name="矩形"/>
            <p:cNvSpPr/>
            <p:nvPr/>
          </p:nvSpPr>
          <p:spPr>
            <a:xfrm>
              <a:off x="0" y="0"/>
              <a:ext cx="7127875" cy="2809875"/>
            </a:xfrm>
            <a:prstGeom prst="rect">
              <a:avLst/>
            </a:prstGeom>
            <a:solidFill>
              <a:srgbClr val="2D2D8A"/>
            </a:solidFill>
            <a:ln w="38100" cap="flat">
              <a:solidFill>
                <a:srgbClr val="FFFFF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47" name="&lt; video  controls=&quot;controls&quot;  width=&quot;300&quot;&gt;…"/>
            <p:cNvSpPr/>
            <p:nvPr/>
          </p:nvSpPr>
          <p:spPr>
            <a:xfrm>
              <a:off x="0" y="494488"/>
              <a:ext cx="7127875" cy="18208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indent="109537">
                <a:defRPr>
                  <a:solidFill>
                    <a:srgbClr val="FFFFFF"/>
                  </a:solidFill>
                  <a:latin typeface="微软雅黑"/>
                  <a:ea typeface="微软雅黑"/>
                  <a:cs typeface="微软雅黑"/>
                  <a:sym typeface="微软雅黑"/>
                </a:defRPr>
              </a:pPr>
              <a:r>
                <a:t>&lt; video  controls="controls"  width="300"&gt;</a:t>
              </a:r>
            </a:p>
            <a:p>
              <a:pPr indent="109537">
                <a:defRPr>
                  <a:solidFill>
                    <a:srgbClr val="FFFFFF"/>
                  </a:solidFill>
                  <a:latin typeface="微软雅黑"/>
                  <a:ea typeface="微软雅黑"/>
                  <a:cs typeface="微软雅黑"/>
                  <a:sym typeface="微软雅黑"/>
                </a:defRPr>
              </a:pPr>
              <a:r>
                <a:t>	&lt;source src="move.ogg"</a:t>
              </a:r>
              <a:r>
                <a:rPr>
                  <a:latin typeface="Arial"/>
                  <a:ea typeface="Arial"/>
                  <a:cs typeface="Arial"/>
                  <a:sym typeface="Arial"/>
                </a:rPr>
                <a:t> type='video/ogg</a:t>
              </a:r>
              <a:r>
                <a:rPr>
                  <a:latin typeface="Arial"/>
                  <a:ea typeface="Arial"/>
                  <a:cs typeface="Arial"/>
                  <a:sym typeface="Arial"/>
                </a:rPr>
                <a:t>'</a:t>
              </a:r>
              <a:r>
                <a:t>&gt;</a:t>
              </a:r>
            </a:p>
            <a:p>
              <a:pPr indent="109537">
                <a:defRPr>
                  <a:solidFill>
                    <a:srgbClr val="FFFFFF"/>
                  </a:solidFill>
                  <a:latin typeface="微软雅黑"/>
                  <a:ea typeface="微软雅黑"/>
                  <a:cs typeface="微软雅黑"/>
                  <a:sym typeface="微软雅黑"/>
                </a:defRPr>
              </a:pPr>
              <a:r>
                <a:t>	&lt;source src="move.mp4"</a:t>
              </a:r>
              <a:r>
                <a:rPr>
                  <a:latin typeface="Arial"/>
                  <a:ea typeface="Arial"/>
                  <a:cs typeface="Arial"/>
                  <a:sym typeface="Arial"/>
                </a:rPr>
                <a:t> </a:t>
              </a:r>
              <a:r>
                <a:t>type='video/mp4'&gt;</a:t>
              </a:r>
            </a:p>
            <a:p>
              <a:pPr lvl="2">
                <a:defRPr>
                  <a:solidFill>
                    <a:srgbClr val="FFFFFF"/>
                  </a:solidFill>
                  <a:latin typeface="微软雅黑"/>
                  <a:ea typeface="微软雅黑"/>
                  <a:cs typeface="微软雅黑"/>
                  <a:sym typeface="微软雅黑"/>
                </a:defRPr>
              </a:pPr>
              <a:r>
                <a:t>&lt;source src="move.webm"  type='video/webm'&gt;</a:t>
              </a:r>
            </a:p>
            <a:p>
              <a:pPr indent="109537">
                <a:defRPr>
                  <a:solidFill>
                    <a:srgbClr val="FFFFFF"/>
                  </a:solidFill>
                  <a:latin typeface="微软雅黑"/>
                  <a:ea typeface="微软雅黑"/>
                  <a:cs typeface="微软雅黑"/>
                  <a:sym typeface="微软雅黑"/>
                </a:defRPr>
              </a:pPr>
              <a:r>
                <a:t>	</a:t>
              </a:r>
              <a:r>
                <a:rPr>
                  <a:latin typeface="宋体"/>
                  <a:ea typeface="宋体"/>
                  <a:cs typeface="宋体"/>
                  <a:sym typeface="宋体"/>
                </a:rPr>
                <a:t>您的浏览器暂不支持</a:t>
              </a:r>
              <a:r>
                <a:t>video</a:t>
              </a:r>
              <a:r>
                <a:rPr>
                  <a:latin typeface="宋体"/>
                  <a:ea typeface="宋体"/>
                  <a:cs typeface="宋体"/>
                  <a:sym typeface="宋体"/>
                </a:rPr>
                <a:t>标签。播放视频</a:t>
              </a:r>
            </a:p>
            <a:p>
              <a:pPr indent="109537">
                <a:defRPr>
                  <a:solidFill>
                    <a:srgbClr val="FFFFFF"/>
                  </a:solidFill>
                  <a:latin typeface="微软雅黑"/>
                  <a:ea typeface="微软雅黑"/>
                  <a:cs typeface="微软雅黑"/>
                  <a:sym typeface="微软雅黑"/>
                </a:defRPr>
              </a:pPr>
              <a:r>
                <a:t>&lt;/ video &gt;</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2" name="成组"/>
          <p:cNvGrpSpPr/>
          <p:nvPr/>
        </p:nvGrpSpPr>
        <p:grpSpPr>
          <a:xfrm>
            <a:off x="755650" y="1125537"/>
            <a:ext cx="7648575" cy="667704"/>
            <a:chOff x="0" y="0"/>
            <a:chExt cx="7648575" cy="667702"/>
          </a:xfrm>
        </p:grpSpPr>
        <p:sp>
          <p:nvSpPr>
            <p:cNvPr id="50"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51" name="Video的常见属性"/>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Video</a:t>
              </a:r>
              <a:r>
                <a:t>的常见属性</a:t>
              </a:r>
            </a:p>
          </p:txBody>
        </p:sp>
      </p:grpSp>
      <p:graphicFrame>
        <p:nvGraphicFramePr>
          <p:cNvPr id="53" name="表格"/>
          <p:cNvGraphicFramePr/>
          <p:nvPr/>
        </p:nvGraphicFramePr>
        <p:xfrm>
          <a:off x="457200" y="2362200"/>
          <a:ext cx="8229600" cy="40909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77950"/>
                <a:gridCol w="1539875"/>
                <a:gridCol w="5311775"/>
              </a:tblGrid>
              <a:tr h="371475">
                <a:tc>
                  <a:txBody>
                    <a:bodyPr/>
                    <a:lstStyle/>
                    <a:p>
                      <a:pPr algn="l">
                        <a:defRPr sz="1800">
                          <a:latin typeface="微软雅黑"/>
                          <a:ea typeface="微软雅黑"/>
                          <a:cs typeface="微软雅黑"/>
                          <a:sym typeface="微软雅黑"/>
                        </a:defRPr>
                      </a:pPr>
                      <a:r>
                        <a:rPr>
                          <a:latin typeface="宋体"/>
                          <a:ea typeface="宋体"/>
                          <a:cs typeface="宋体"/>
                          <a:sym typeface="宋体"/>
                        </a:rPr>
                        <a:t>属性</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值</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描述</a:t>
                      </a:r>
                    </a:p>
                  </a:txBody>
                  <a:tcPr marL="45720" marR="45720" marT="45720" marB="45720" anchor="t" anchorCtr="0" horzOverflow="overflow">
                    <a:lnL w="12700">
                      <a:miter lim="400000"/>
                    </a:lnL>
                    <a:lnR w="12700">
                      <a:miter lim="400000"/>
                    </a:lnR>
                    <a:lnT w="12700">
                      <a:miter lim="400000"/>
                    </a:lnT>
                    <a:lnB w="12700">
                      <a:miter lim="400000"/>
                    </a:lnB>
                    <a:noFill/>
                  </a:tcPr>
                </a:tc>
              </a:tr>
              <a:tr h="384175">
                <a:tc>
                  <a:txBody>
                    <a:bodyPr/>
                    <a:lstStyle/>
                    <a:p>
                      <a:pPr algn="l">
                        <a:defRPr sz="1800">
                          <a:latin typeface="微软雅黑"/>
                          <a:ea typeface="微软雅黑"/>
                          <a:cs typeface="微软雅黑"/>
                          <a:sym typeface="微软雅黑"/>
                        </a:defRPr>
                      </a:pPr>
                      <a:r>
                        <a:t>a</a:t>
                      </a:r>
                      <a:r>
                        <a:t>utoplay</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t>a</a:t>
                      </a:r>
                      <a:r>
                        <a:t>utoplay</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视频就绪自动播放</a:t>
                      </a:r>
                    </a:p>
                  </a:txBody>
                  <a:tcPr marL="45720" marR="45720" marT="45720" marB="45720" anchor="t"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controls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controls</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向用户显示播放控件</a:t>
                      </a:r>
                    </a:p>
                  </a:txBody>
                  <a:tcPr marL="45720" marR="45720" marT="45720" marB="45720" anchor="t" anchorCtr="0" horzOverflow="overflow">
                    <a:lnL w="12700">
                      <a:miter lim="400000"/>
                    </a:lnL>
                    <a:lnR w="12700">
                      <a:miter lim="400000"/>
                    </a:lnR>
                    <a:lnT w="12700">
                      <a:miter lim="400000"/>
                    </a:lnT>
                    <a:lnB w="12700">
                      <a:miter lim="400000"/>
                    </a:lnB>
                    <a:noFill/>
                  </a:tcPr>
                </a:tc>
              </a:tr>
              <a:tr h="384175">
                <a:tc>
                  <a:txBody>
                    <a:bodyPr/>
                    <a:lstStyle/>
                    <a:p>
                      <a:pPr algn="l">
                        <a:defRPr sz="1800">
                          <a:latin typeface="微软雅黑"/>
                          <a:ea typeface="微软雅黑"/>
                          <a:cs typeface="微软雅黑"/>
                          <a:sym typeface="微软雅黑"/>
                        </a:defRPr>
                      </a:pPr>
                      <a:r>
                        <a:t>w</a:t>
                      </a:r>
                      <a:r>
                        <a:t>idth</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t>p</a:t>
                      </a:r>
                      <a:r>
                        <a:t>ixels(</a:t>
                      </a:r>
                      <a:r>
                        <a:rPr>
                          <a:latin typeface="宋体"/>
                          <a:ea typeface="宋体"/>
                          <a:cs typeface="宋体"/>
                          <a:sym typeface="宋体"/>
                        </a:rPr>
                        <a:t>像素</a:t>
                      </a:r>
                      <a:r>
                        <a:t>)</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设置播放器宽度</a:t>
                      </a:r>
                    </a:p>
                  </a:txBody>
                  <a:tcPr marL="45720" marR="45720" marT="45720" marB="45720" anchor="t" anchorCtr="0" horzOverflow="overflow">
                    <a:lnL w="12700">
                      <a:miter lim="400000"/>
                    </a:lnL>
                    <a:lnR w="12700">
                      <a:miter lim="400000"/>
                    </a:lnR>
                    <a:lnT w="12700">
                      <a:miter lim="400000"/>
                    </a:lnT>
                    <a:lnB w="12700">
                      <a:miter lim="400000"/>
                    </a:lnB>
                    <a:noFill/>
                  </a:tcPr>
                </a:tc>
              </a:tr>
              <a:tr h="385762">
                <a:tc>
                  <a:txBody>
                    <a:bodyPr/>
                    <a:lstStyle/>
                    <a:p>
                      <a:pPr algn="l">
                        <a:defRPr sz="1800">
                          <a:latin typeface="微软雅黑"/>
                          <a:ea typeface="微软雅黑"/>
                          <a:cs typeface="微软雅黑"/>
                          <a:sym typeface="微软雅黑"/>
                        </a:defRPr>
                      </a:pPr>
                      <a:r>
                        <a:t>h</a:t>
                      </a:r>
                      <a:r>
                        <a:t>eight</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t>p</a:t>
                      </a:r>
                      <a:r>
                        <a:t>ixels(</a:t>
                      </a:r>
                      <a:r>
                        <a:rPr>
                          <a:latin typeface="宋体"/>
                          <a:ea typeface="宋体"/>
                          <a:cs typeface="宋体"/>
                          <a:sym typeface="宋体"/>
                        </a:rPr>
                        <a:t>像素</a:t>
                      </a:r>
                      <a:r>
                        <a:t>)</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设置播放器高度</a:t>
                      </a:r>
                    </a:p>
                  </a:txBody>
                  <a:tcPr marL="45720" marR="45720" marT="45720" marB="45720" anchor="t" anchorCtr="0" horzOverflow="overflow">
                    <a:lnL w="12700">
                      <a:miter lim="400000"/>
                    </a:lnL>
                    <a:lnR w="12700">
                      <a:miter lim="400000"/>
                    </a:lnR>
                    <a:lnT w="12700">
                      <a:miter lim="400000"/>
                    </a:lnT>
                    <a:lnB w="12700">
                      <a:miter lim="400000"/>
                    </a:lnB>
                    <a:noFill/>
                  </a:tcPr>
                </a:tc>
              </a:tr>
              <a:tr h="384175">
                <a:tc>
                  <a:txBody>
                    <a:bodyPr/>
                    <a:lstStyle/>
                    <a:p>
                      <a:pPr algn="l">
                        <a:defRPr sz="1800">
                          <a:latin typeface="微软雅黑"/>
                          <a:ea typeface="微软雅黑"/>
                          <a:cs typeface="微软雅黑"/>
                          <a:sym typeface="微软雅黑"/>
                        </a:defRPr>
                      </a:pPr>
                      <a:r>
                        <a:t>l</a:t>
                      </a:r>
                      <a:r>
                        <a:t>oop</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t>l</a:t>
                      </a:r>
                      <a:r>
                        <a:t>oop</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播放完是否继续播放该视频，循环播放</a:t>
                      </a:r>
                    </a:p>
                  </a:txBody>
                  <a:tcPr marL="45720" marR="45720" marT="45720" marB="45720" anchor="t" anchorCtr="0" horzOverflow="overflow">
                    <a:lnL w="12700">
                      <a:miter lim="400000"/>
                    </a:lnL>
                    <a:lnR w="12700">
                      <a:miter lim="400000"/>
                    </a:lnR>
                    <a:lnT w="12700">
                      <a:miter lim="400000"/>
                    </a:lnT>
                    <a:lnB w="12700">
                      <a:miter lim="400000"/>
                    </a:lnB>
                    <a:noFill/>
                  </a:tcPr>
                </a:tc>
              </a:tr>
              <a:tr h="384175">
                <a:tc>
                  <a:txBody>
                    <a:bodyPr/>
                    <a:lstStyle/>
                    <a:p>
                      <a:pPr algn="l">
                        <a:defRPr sz="1800">
                          <a:latin typeface="微软雅黑"/>
                          <a:ea typeface="微软雅黑"/>
                          <a:cs typeface="微软雅黑"/>
                          <a:sym typeface="微软雅黑"/>
                        </a:defRPr>
                      </a:pPr>
                      <a:r>
                        <a:t>p</a:t>
                      </a:r>
                      <a:r>
                        <a:t>reload</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t>p</a:t>
                      </a:r>
                      <a:r>
                        <a:t>r</a:t>
                      </a:r>
                      <a:r>
                        <a:t>e</a:t>
                      </a:r>
                      <a:r>
                        <a:t>load</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是否等加载完再播放</a:t>
                      </a:r>
                    </a:p>
                  </a:txBody>
                  <a:tcPr marL="45720" marR="45720" marT="45720" marB="45720" anchor="t" anchorCtr="0" horzOverflow="overflow">
                    <a:lnL w="12700">
                      <a:miter lim="400000"/>
                    </a:lnL>
                    <a:lnR w="12700">
                      <a:miter lim="400000"/>
                    </a:lnR>
                    <a:lnT w="12700">
                      <a:miter lim="400000"/>
                    </a:lnT>
                    <a:lnB w="12700">
                      <a:miter lim="400000"/>
                    </a:lnB>
                    <a:noFill/>
                  </a:tcPr>
                </a:tc>
              </a:tr>
              <a:tr h="385762">
                <a:tc>
                  <a:txBody>
                    <a:bodyPr/>
                    <a:lstStyle/>
                    <a:p>
                      <a:pPr algn="l">
                        <a:defRPr sz="1800">
                          <a:latin typeface="微软雅黑"/>
                          <a:ea typeface="微软雅黑"/>
                          <a:cs typeface="微软雅黑"/>
                          <a:sym typeface="微软雅黑"/>
                        </a:defRPr>
                      </a:pPr>
                      <a:r>
                        <a:t>s</a:t>
                      </a:r>
                      <a:r>
                        <a:t>rc</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url</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视频</a:t>
                      </a:r>
                      <a:r>
                        <a:t>url</a:t>
                      </a:r>
                      <a:r>
                        <a:rPr>
                          <a:latin typeface="宋体"/>
                          <a:ea typeface="宋体"/>
                          <a:cs typeface="宋体"/>
                          <a:sym typeface="宋体"/>
                        </a:rPr>
                        <a:t>地址</a:t>
                      </a:r>
                    </a:p>
                  </a:txBody>
                  <a:tcPr marL="45720" marR="45720" marT="45720" marB="45720" anchor="t" anchorCtr="0" horzOverflow="overflow">
                    <a:lnL w="12700">
                      <a:miter lim="400000"/>
                    </a:lnL>
                    <a:lnR w="12700">
                      <a:miter lim="400000"/>
                    </a:lnR>
                    <a:lnT w="12700">
                      <a:miter lim="400000"/>
                    </a:lnT>
                    <a:lnB w="12700">
                      <a:miter lim="400000"/>
                    </a:lnB>
                    <a:noFill/>
                  </a:tcPr>
                </a:tc>
              </a:tr>
              <a:tr h="384175">
                <a:tc>
                  <a:txBody>
                    <a:bodyPr/>
                    <a:lstStyle/>
                    <a:p>
                      <a:pPr algn="l">
                        <a:defRPr sz="1800">
                          <a:latin typeface="微软雅黑"/>
                          <a:ea typeface="微软雅黑"/>
                          <a:cs typeface="微软雅黑"/>
                          <a:sym typeface="微软雅黑"/>
                        </a:defRPr>
                      </a:pPr>
                      <a:r>
                        <a:t>p</a:t>
                      </a:r>
                      <a:r>
                        <a:t>oster</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t>i</a:t>
                      </a:r>
                      <a:r>
                        <a:t>mgurl</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加载等待的画面图片</a:t>
                      </a:r>
                    </a:p>
                  </a:txBody>
                  <a:tcPr marL="45720" marR="45720" marT="45720" marB="45720" anchor="t" anchorCtr="0" horzOverflow="overflow">
                    <a:lnL w="12700">
                      <a:miter lim="400000"/>
                    </a:lnL>
                    <a:lnR w="12700">
                      <a:miter lim="400000"/>
                    </a:lnR>
                    <a:lnT w="12700">
                      <a:miter lim="400000"/>
                    </a:lnT>
                    <a:lnB w="12700">
                      <a:miter lim="400000"/>
                    </a:lnB>
                    <a:noFill/>
                  </a:tcPr>
                </a:tc>
              </a:tr>
              <a:tr h="641350">
                <a:tc>
                  <a:txBody>
                    <a:bodyPr/>
                    <a:lstStyle/>
                    <a:p>
                      <a:pPr algn="l">
                        <a:defRPr sz="1800">
                          <a:latin typeface="微软雅黑"/>
                          <a:ea typeface="微软雅黑"/>
                          <a:cs typeface="微软雅黑"/>
                          <a:sym typeface="微软雅黑"/>
                        </a:defRPr>
                      </a:pP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p>
                  </a:txBody>
                  <a:tcPr marL="45720" marR="45720" marT="45720" marB="45720" anchor="t"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7" name="成组"/>
          <p:cNvGrpSpPr/>
          <p:nvPr/>
        </p:nvGrpSpPr>
        <p:grpSpPr>
          <a:xfrm>
            <a:off x="1944102" y="-35775"/>
            <a:ext cx="7185496" cy="627278"/>
            <a:chOff x="0" y="0"/>
            <a:chExt cx="7185494" cy="627276"/>
          </a:xfrm>
        </p:grpSpPr>
        <p:sp>
          <p:nvSpPr>
            <p:cNvPr id="55" name="矩形"/>
            <p:cNvSpPr/>
            <p:nvPr/>
          </p:nvSpPr>
          <p:spPr>
            <a:xfrm>
              <a:off x="0" y="0"/>
              <a:ext cx="7185495" cy="608486"/>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56" name="Video的API方法"/>
            <p:cNvSpPr/>
            <p:nvPr/>
          </p:nvSpPr>
          <p:spPr>
            <a:xfrm>
              <a:off x="2010387" y="64129"/>
              <a:ext cx="3923836" cy="5631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defRPr b="1" sz="2800">
                  <a:solidFill>
                    <a:srgbClr val="FFFFFF"/>
                  </a:solidFill>
                  <a:latin typeface="微软雅黑"/>
                  <a:ea typeface="微软雅黑"/>
                  <a:cs typeface="微软雅黑"/>
                  <a:sym typeface="微软雅黑"/>
                </a:defRPr>
              </a:pPr>
              <a:r>
                <a:t>Video</a:t>
              </a:r>
              <a:r>
                <a:t>的</a:t>
              </a:r>
              <a:r>
                <a:t>API</a:t>
              </a:r>
              <a:r>
                <a:t>方法</a:t>
              </a:r>
            </a:p>
          </p:txBody>
        </p:sp>
      </p:grpSp>
      <p:graphicFrame>
        <p:nvGraphicFramePr>
          <p:cNvPr id="58" name="表格"/>
          <p:cNvGraphicFramePr/>
          <p:nvPr/>
        </p:nvGraphicFramePr>
        <p:xfrm>
          <a:off x="502179" y="922602"/>
          <a:ext cx="8454761" cy="28679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870072"/>
                <a:gridCol w="2757424"/>
                <a:gridCol w="2814564"/>
              </a:tblGrid>
              <a:tr h="431800">
                <a:tc>
                  <a:txBody>
                    <a:bodyPr/>
                    <a:lstStyle/>
                    <a:p>
                      <a:pPr algn="l">
                        <a:defRPr b="1" sz="1800">
                          <a:solidFill>
                            <a:srgbClr val="FF2600"/>
                          </a:solidFill>
                          <a:latin typeface="微软雅黑"/>
                          <a:ea typeface="微软雅黑"/>
                          <a:cs typeface="微软雅黑"/>
                          <a:sym typeface="微软雅黑"/>
                        </a:defRPr>
                      </a:pPr>
                      <a:r>
                        <a:rPr>
                          <a:latin typeface="宋体"/>
                          <a:ea typeface="宋体"/>
                          <a:cs typeface="宋体"/>
                          <a:sym typeface="宋体"/>
                        </a:rPr>
                        <a:t>方法</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b="1" sz="1800">
                          <a:solidFill>
                            <a:srgbClr val="FF2600"/>
                          </a:solidFill>
                          <a:latin typeface="微软雅黑"/>
                          <a:ea typeface="微软雅黑"/>
                          <a:cs typeface="微软雅黑"/>
                          <a:sym typeface="微软雅黑"/>
                        </a:defRPr>
                      </a:pPr>
                      <a:r>
                        <a:rPr>
                          <a:latin typeface="宋体"/>
                          <a:ea typeface="宋体"/>
                          <a:cs typeface="宋体"/>
                          <a:sym typeface="宋体"/>
                        </a:rPr>
                        <a:t>属性  </a:t>
                      </a:r>
                      <a:r>
                        <a:t>paused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b="1" sz="1800">
                          <a:solidFill>
                            <a:srgbClr val="FF2600"/>
                          </a:solidFill>
                          <a:latin typeface="微软雅黑"/>
                          <a:ea typeface="微软雅黑"/>
                          <a:cs typeface="微软雅黑"/>
                          <a:sym typeface="微软雅黑"/>
                        </a:defRPr>
                      </a:pPr>
                      <a:r>
                        <a:rPr>
                          <a:latin typeface="宋体"/>
                          <a:ea typeface="宋体"/>
                          <a:cs typeface="宋体"/>
                          <a:sym typeface="宋体"/>
                        </a:rPr>
                        <a:t>事件</a:t>
                      </a:r>
                    </a:p>
                  </a:txBody>
                  <a:tcPr marL="45720" marR="45720" marT="45720" marB="45720" anchor="ctr" anchorCtr="0" horzOverflow="overflow">
                    <a:lnL w="12700">
                      <a:miter lim="400000"/>
                    </a:lnL>
                    <a:lnR w="12700">
                      <a:miter lim="400000"/>
                    </a:lnR>
                    <a:lnT w="12700">
                      <a:miter lim="400000"/>
                    </a:lnT>
                    <a:lnB w="12700">
                      <a:miter lim="400000"/>
                    </a:lnB>
                    <a:noFill/>
                  </a:tcPr>
                </a:tc>
              </a:tr>
              <a:tr h="431800">
                <a:tc>
                  <a:txBody>
                    <a:bodyPr/>
                    <a:lstStyle/>
                    <a:p>
                      <a:pPr algn="l">
                        <a:defRPr sz="1800"/>
                      </a:pPr>
                      <a:r>
                        <a:rPr>
                          <a:latin typeface="微软雅黑"/>
                          <a:ea typeface="微软雅黑"/>
                          <a:cs typeface="微软雅黑"/>
                          <a:sym typeface="微软雅黑"/>
                        </a:rPr>
                        <a:t>play()</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currentSrc</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play</a:t>
                      </a:r>
                    </a:p>
                  </a:txBody>
                  <a:tcPr marL="45720" marR="45720" marT="45720" marB="45720" anchor="ctr" anchorCtr="0" horzOverflow="overflow">
                    <a:lnL w="12700">
                      <a:miter lim="400000"/>
                    </a:lnL>
                    <a:lnR w="12700">
                      <a:miter lim="400000"/>
                    </a:lnR>
                    <a:lnT w="12700">
                      <a:miter lim="400000"/>
                    </a:lnT>
                    <a:lnB w="12700">
                      <a:miter lim="400000"/>
                    </a:lnB>
                    <a:noFill/>
                  </a:tcPr>
                </a:tc>
              </a:tr>
              <a:tr h="431800">
                <a:tc>
                  <a:txBody>
                    <a:bodyPr/>
                    <a:lstStyle/>
                    <a:p>
                      <a:pPr algn="l">
                        <a:defRPr sz="1800"/>
                      </a:pPr>
                      <a:r>
                        <a:rPr>
                          <a:latin typeface="微软雅黑"/>
                          <a:ea typeface="微软雅黑"/>
                          <a:cs typeface="微软雅黑"/>
                          <a:sym typeface="微软雅黑"/>
                        </a:rPr>
                        <a:t>pause()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currentTime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pause</a:t>
                      </a:r>
                    </a:p>
                  </a:txBody>
                  <a:tcPr marL="45720" marR="45720" marT="45720" marB="45720" anchor="ctr" anchorCtr="0" horzOverflow="overflow">
                    <a:lnL w="12700">
                      <a:miter lim="400000"/>
                    </a:lnL>
                    <a:lnR w="12700">
                      <a:miter lim="400000"/>
                    </a:lnR>
                    <a:lnT w="12700">
                      <a:miter lim="400000"/>
                    </a:lnT>
                    <a:lnB w="12700">
                      <a:miter lim="400000"/>
                    </a:lnB>
                    <a:noFill/>
                  </a:tcPr>
                </a:tc>
              </a:tr>
              <a:tr h="933450">
                <a:tc>
                  <a:txBody>
                    <a:bodyPr/>
                    <a:lstStyle/>
                    <a:p>
                      <a:pPr algn="l">
                        <a:defRPr sz="2700"/>
                      </a:pP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t>videoWidth(</a:t>
                      </a:r>
                      <a:r>
                        <a:rPr>
                          <a:latin typeface="宋体"/>
                          <a:ea typeface="宋体"/>
                          <a:cs typeface="宋体"/>
                          <a:sym typeface="宋体"/>
                        </a:rPr>
                        <a:t>视频文件的宽高，不是</a:t>
                      </a:r>
                      <a:r>
                        <a:t>video</a:t>
                      </a:r>
                      <a:r>
                        <a:rPr>
                          <a:latin typeface="宋体"/>
                          <a:ea typeface="宋体"/>
                          <a:cs typeface="宋体"/>
                          <a:sym typeface="宋体"/>
                        </a:rPr>
                        <a:t>标签的宽高</a:t>
                      </a:r>
                      <a:r>
                        <a:t>)</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t>timeupdate</a:t>
                      </a:r>
                    </a:p>
                  </a:txBody>
                  <a:tcPr marL="45720" marR="45720" marT="45720" marB="45720" anchor="ctr" anchorCtr="0" horzOverflow="overflow">
                    <a:lnL w="12700">
                      <a:miter lim="400000"/>
                    </a:lnL>
                    <a:lnR w="12700">
                      <a:miter lim="400000"/>
                    </a:lnR>
                    <a:lnT w="12700">
                      <a:miter lim="400000"/>
                    </a:lnT>
                    <a:lnB w="12700">
                      <a:miter lim="400000"/>
                    </a:lnB>
                    <a:noFill/>
                  </a:tcPr>
                </a:tc>
              </a:tr>
              <a:tr h="503237">
                <a:tc>
                  <a:txBody>
                    <a:bodyPr/>
                    <a:lstStyle/>
                    <a:p>
                      <a:pPr algn="l">
                        <a:defRPr sz="1800">
                          <a:latin typeface="微软雅黑"/>
                          <a:ea typeface="微软雅黑"/>
                          <a:cs typeface="微软雅黑"/>
                          <a:sym typeface="微软雅黑"/>
                        </a:defRPr>
                      </a:pP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pPr>
                      <a:r>
                        <a:rPr>
                          <a:latin typeface="微软雅黑"/>
                          <a:ea typeface="微软雅黑"/>
                          <a:cs typeface="微软雅黑"/>
                          <a:sym typeface="微软雅黑"/>
                        </a:rPr>
                        <a:t>videoHeight</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2700"/>
                      </a:pPr>
                    </a:p>
                  </a:txBody>
                  <a:tcPr marL="45720" marR="45720" marT="45720" marB="45720" anchor="ctr" anchorCtr="0" horzOverflow="overflow">
                    <a:lnL w="12700">
                      <a:miter lim="400000"/>
                    </a:lnL>
                    <a:lnR w="12700">
                      <a:miter lim="400000"/>
                    </a:lnR>
                    <a:lnT w="12700">
                      <a:miter lim="400000"/>
                    </a:lnT>
                    <a:lnB w="12700">
                      <a:miter lim="400000"/>
                    </a:lnB>
                    <a:noFill/>
                  </a:tcPr>
                </a:tc>
              </a:tr>
            </a:tbl>
          </a:graphicData>
        </a:graphic>
      </p:graphicFrame>
      <p:graphicFrame>
        <p:nvGraphicFramePr>
          <p:cNvPr id="59" name="表格"/>
          <p:cNvGraphicFramePr/>
          <p:nvPr/>
        </p:nvGraphicFramePr>
        <p:xfrm>
          <a:off x="467518" y="4115329"/>
          <a:ext cx="8208964" cy="26368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95575"/>
                <a:gridCol w="2776537"/>
                <a:gridCol w="2736850"/>
              </a:tblGrid>
              <a:tr h="384175">
                <a:tc>
                  <a:txBody>
                    <a:bodyPr/>
                    <a:lstStyle/>
                    <a:p>
                      <a:pPr algn="l">
                        <a:defRPr sz="1800">
                          <a:latin typeface="微软雅黑"/>
                          <a:ea typeface="微软雅黑"/>
                          <a:cs typeface="微软雅黑"/>
                          <a:sym typeface="微软雅黑"/>
                        </a:defRPr>
                      </a:pP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全屏</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退出全屏</a:t>
                      </a:r>
                    </a:p>
                  </a:txBody>
                  <a:tcPr marL="45720" marR="45720" marT="45720" marB="45720" anchor="t" anchorCtr="0" horzOverflow="overflow">
                    <a:lnL w="12700">
                      <a:miter lim="400000"/>
                    </a:lnL>
                    <a:lnR w="12700">
                      <a:miter lim="400000"/>
                    </a:lnR>
                    <a:lnT w="12700">
                      <a:miter lim="400000"/>
                    </a:lnT>
                    <a:lnB w="12700">
                      <a:miter lim="400000"/>
                    </a:lnB>
                    <a:noFill/>
                  </a:tcPr>
                </a:tc>
              </a:tr>
              <a:tr h="933450">
                <a:tc>
                  <a:txBody>
                    <a:bodyPr/>
                    <a:lstStyle/>
                    <a:p>
                      <a:pPr algn="l">
                        <a:defRPr sz="1800">
                          <a:latin typeface="微软雅黑"/>
                          <a:ea typeface="微软雅黑"/>
                          <a:cs typeface="微软雅黑"/>
                          <a:sym typeface="微软雅黑"/>
                        </a:defRPr>
                      </a:pPr>
                      <a:r>
                        <a:t>Webkit</a:t>
                      </a:r>
                    </a:p>
                    <a:p>
                      <a:pPr algn="l">
                        <a:defRPr sz="1800">
                          <a:latin typeface="微软雅黑"/>
                          <a:ea typeface="微软雅黑"/>
                          <a:cs typeface="微软雅黑"/>
                          <a:sym typeface="微软雅黑"/>
                        </a:defRPr>
                      </a:pPr>
                      <a:r>
                        <a:t> (Safari5.1 /Chrome 15)</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t>element.</a:t>
                      </a:r>
                      <a:r>
                        <a:rPr>
                          <a:solidFill>
                            <a:srgbClr val="000000"/>
                          </a:solidFill>
                        </a:rPr>
                        <a:t>webkitRequestFullScreen()</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t>document</a:t>
                      </a:r>
                      <a:r>
                        <a:rPr>
                          <a:solidFill>
                            <a:srgbClr val="000000"/>
                          </a:solidFill>
                        </a:rPr>
                        <a:t>.webkitCancelFullScreen();</a:t>
                      </a:r>
                    </a:p>
                  </a:txBody>
                  <a:tcPr marL="45720" marR="45720" marT="45720" marB="45720" anchor="t" anchorCtr="0" horzOverflow="overflow">
                    <a:lnL w="12700">
                      <a:miter lim="400000"/>
                    </a:lnL>
                    <a:lnR w="12700">
                      <a:miter lim="400000"/>
                    </a:lnR>
                    <a:lnT w="12700">
                      <a:miter lim="400000"/>
                    </a:lnT>
                    <a:lnB w="12700">
                      <a:miter lim="400000"/>
                    </a:lnB>
                    <a:noFill/>
                  </a:tcPr>
                </a:tc>
              </a:tr>
              <a:tr h="660400">
                <a:tc>
                  <a:txBody>
                    <a:bodyPr/>
                    <a:lstStyle/>
                    <a:p>
                      <a:pPr algn="l">
                        <a:defRPr sz="1800">
                          <a:latin typeface="微软雅黑"/>
                          <a:ea typeface="微软雅黑"/>
                          <a:cs typeface="微软雅黑"/>
                          <a:sym typeface="微软雅黑"/>
                        </a:defRPr>
                      </a:pPr>
                      <a:r>
                        <a:t>Firefox </a:t>
                      </a:r>
                    </a:p>
                    <a:p>
                      <a:pPr algn="l">
                        <a:defRPr sz="1800">
                          <a:latin typeface="微软雅黑"/>
                          <a:ea typeface="微软雅黑"/>
                          <a:cs typeface="微软雅黑"/>
                          <a:sym typeface="微软雅黑"/>
                        </a:defRPr>
                      </a:pPr>
                      <a:r>
                        <a:t>(works in nightly)</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t>element</a:t>
                      </a:r>
                      <a:r>
                        <a:rPr>
                          <a:solidFill>
                            <a:srgbClr val="000000"/>
                          </a:solidFill>
                        </a:rPr>
                        <a:t>.mozRequestFullScreen()</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t>document</a:t>
                      </a:r>
                      <a:r>
                        <a:rPr>
                          <a:solidFill>
                            <a:srgbClr val="000000"/>
                          </a:solidFill>
                        </a:rPr>
                        <a:t>.mozCancelFullScreen()</a:t>
                      </a:r>
                    </a:p>
                  </a:txBody>
                  <a:tcPr marL="45720" marR="45720" marT="45720" marB="45720" anchor="t" anchorCtr="0" horzOverflow="overflow">
                    <a:lnL w="12700">
                      <a:miter lim="400000"/>
                    </a:lnL>
                    <a:lnR w="12700">
                      <a:miter lim="400000"/>
                    </a:lnR>
                    <a:lnT w="12700">
                      <a:miter lim="400000"/>
                    </a:lnT>
                    <a:lnB w="12700">
                      <a:miter lim="400000"/>
                    </a:lnB>
                    <a:noFill/>
                  </a:tcPr>
                </a:tc>
              </a:tr>
              <a:tr h="658812">
                <a:tc>
                  <a:txBody>
                    <a:bodyPr/>
                    <a:lstStyle/>
                    <a:p>
                      <a:pPr algn="l">
                        <a:defRPr sz="1800">
                          <a:latin typeface="微软雅黑"/>
                          <a:ea typeface="微软雅黑"/>
                          <a:cs typeface="微软雅黑"/>
                          <a:sym typeface="微软雅黑"/>
                        </a:defRPr>
                      </a:pPr>
                      <a:r>
                        <a:t>W3C </a:t>
                      </a:r>
                      <a:r>
                        <a:rPr>
                          <a:latin typeface="宋体"/>
                          <a:ea typeface="宋体"/>
                          <a:cs typeface="宋体"/>
                          <a:sym typeface="宋体"/>
                        </a:rPr>
                        <a:t>提议</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t>element</a:t>
                      </a:r>
                      <a:r>
                        <a:rPr>
                          <a:solidFill>
                            <a:srgbClr val="000000"/>
                          </a:solidFill>
                        </a:rPr>
                        <a:t>.requestFullscreen()</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t>document</a:t>
                      </a:r>
                      <a:r>
                        <a:rPr>
                          <a:solidFill>
                            <a:srgbClr val="000000"/>
                          </a:solidFill>
                        </a:rPr>
                        <a:t>.exitFullscreen()</a:t>
                      </a:r>
                    </a:p>
                  </a:txBody>
                  <a:tcPr marL="45720" marR="45720" marT="45720" marB="45720" anchor="t"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3" name="成组"/>
          <p:cNvGrpSpPr/>
          <p:nvPr/>
        </p:nvGrpSpPr>
        <p:grpSpPr>
          <a:xfrm>
            <a:off x="755650" y="1125537"/>
            <a:ext cx="7648575" cy="667704"/>
            <a:chOff x="0" y="0"/>
            <a:chExt cx="7648575" cy="667702"/>
          </a:xfrm>
        </p:grpSpPr>
        <p:sp>
          <p:nvSpPr>
            <p:cNvPr id="61"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62" name="Video的API属性"/>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Video</a:t>
              </a:r>
              <a:r>
                <a:t>的</a:t>
              </a:r>
              <a:r>
                <a:t>API</a:t>
              </a:r>
              <a:r>
                <a:t>属性</a:t>
              </a:r>
            </a:p>
          </p:txBody>
        </p:sp>
      </p:grpSp>
      <p:graphicFrame>
        <p:nvGraphicFramePr>
          <p:cNvPr id="64" name="表格"/>
          <p:cNvGraphicFramePr/>
          <p:nvPr/>
        </p:nvGraphicFramePr>
        <p:xfrm>
          <a:off x="971550" y="1989137"/>
          <a:ext cx="7561263" cy="44942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49450"/>
                <a:gridCol w="5611812"/>
              </a:tblGrid>
              <a:tr h="371475">
                <a:tc>
                  <a:txBody>
                    <a:bodyPr/>
                    <a:lstStyle/>
                    <a:p>
                      <a:pPr algn="l">
                        <a:defRPr sz="1800">
                          <a:latin typeface="微软雅黑"/>
                          <a:ea typeface="微软雅黑"/>
                          <a:cs typeface="微软雅黑"/>
                          <a:sym typeface="微软雅黑"/>
                        </a:defRPr>
                      </a:pPr>
                      <a:r>
                        <a:rPr>
                          <a:latin typeface="宋体"/>
                          <a:ea typeface="宋体"/>
                          <a:cs typeface="宋体"/>
                          <a:sym typeface="宋体"/>
                        </a:rPr>
                        <a:t>属性</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说明</a:t>
                      </a:r>
                    </a:p>
                  </a:txBody>
                  <a:tcPr marL="45720" marR="45720" marT="45720" marB="45720" anchor="t"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audioTracks</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返回可用的音轨列表（</a:t>
                      </a:r>
                      <a:r>
                        <a:t>MultipleTrackList</a:t>
                      </a:r>
                      <a:r>
                        <a:rPr>
                          <a:latin typeface="宋体"/>
                          <a:ea typeface="宋体"/>
                          <a:cs typeface="宋体"/>
                          <a:sym typeface="宋体"/>
                        </a:rPr>
                        <a:t>对象）</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solidFill>
                            <a:srgbClr val="FF0000"/>
                          </a:solidFill>
                          <a:latin typeface="微软雅黑"/>
                          <a:ea typeface="微软雅黑"/>
                          <a:cs typeface="微软雅黑"/>
                          <a:sym typeface="微软雅黑"/>
                        </a:rPr>
                        <a:t>autoplay</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媒体加载后自动播放</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buffered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返回缓冲部件的时间范围</a:t>
                      </a:r>
                      <a:r>
                        <a:t>(TimeRanges</a:t>
                      </a:r>
                      <a:r>
                        <a:rPr>
                          <a:latin typeface="宋体"/>
                          <a:ea typeface="宋体"/>
                          <a:cs typeface="宋体"/>
                          <a:sym typeface="宋体"/>
                        </a:rPr>
                        <a:t>对象</a:t>
                      </a:r>
                      <a:r>
                        <a:t>)</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controller</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返回当前的媒体控制器（</a:t>
                      </a:r>
                      <a:r>
                        <a:t>MediaController</a:t>
                      </a:r>
                      <a:r>
                        <a:rPr>
                          <a:latin typeface="宋体"/>
                          <a:ea typeface="宋体"/>
                          <a:cs typeface="宋体"/>
                          <a:sym typeface="宋体"/>
                        </a:rPr>
                        <a:t>对象）</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controls</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显示播控控件</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crossOrigin</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t>CORS</a:t>
                      </a:r>
                      <a:r>
                        <a:rPr>
                          <a:latin typeface="宋体"/>
                          <a:ea typeface="宋体"/>
                          <a:cs typeface="宋体"/>
                          <a:sym typeface="宋体"/>
                        </a:rPr>
                        <a:t>设置</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solidFill>
                            <a:srgbClr val="FF0000"/>
                          </a:solidFill>
                          <a:latin typeface="微软雅黑"/>
                          <a:ea typeface="微软雅黑"/>
                          <a:cs typeface="微软雅黑"/>
                          <a:sym typeface="微软雅黑"/>
                        </a:rPr>
                        <a:t>currentSrc</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返回当前媒体的</a:t>
                      </a:r>
                      <a:r>
                        <a:t>URL</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solidFill>
                            <a:srgbClr val="FF0000"/>
                          </a:solidFill>
                          <a:latin typeface="微软雅黑"/>
                          <a:ea typeface="微软雅黑"/>
                          <a:cs typeface="微软雅黑"/>
                          <a:sym typeface="微软雅黑"/>
                        </a:rPr>
                        <a:t>currentTime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rPr>
                          <a:latin typeface="宋体"/>
                          <a:ea typeface="宋体"/>
                          <a:cs typeface="宋体"/>
                          <a:sym typeface="宋体"/>
                        </a:rPr>
                        <a:t>当前播放的时间，单位秒</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defaultMuted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缺省是否静音</a:t>
                      </a:r>
                    </a:p>
                  </a:txBody>
                  <a:tcPr marL="45720" marR="45720" marT="45720" marB="45720" anchor="ctr" anchorCtr="0" horzOverflow="overflow">
                    <a:lnL w="12700">
                      <a:miter lim="400000"/>
                    </a:lnL>
                    <a:lnR w="12700">
                      <a:miter lim="400000"/>
                    </a:lnR>
                    <a:lnT w="12700">
                      <a:miter lim="400000"/>
                    </a:lnT>
                    <a:lnB w="12700">
                      <a:miter lim="400000"/>
                    </a:lnB>
                    <a:noFill/>
                  </a:tcPr>
                </a:tc>
              </a:tr>
              <a:tr h="658812">
                <a:tc>
                  <a:txBody>
                    <a:bodyPr/>
                    <a:lstStyle/>
                    <a:p>
                      <a:pPr algn="l">
                        <a:defRPr sz="1800"/>
                      </a:pPr>
                      <a:r>
                        <a:rPr>
                          <a:latin typeface="微软雅黑"/>
                          <a:ea typeface="微软雅黑"/>
                          <a:cs typeface="微软雅黑"/>
                          <a:sym typeface="微软雅黑"/>
                        </a:rPr>
                        <a:t>defaultPlaybackRate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播控的缺省倍速</a:t>
                      </a:r>
                    </a:p>
                  </a:txBody>
                  <a:tcPr marL="45720" marR="45720" marT="45720" marB="45720" anchor="ctr"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8" name="成组"/>
          <p:cNvGrpSpPr/>
          <p:nvPr/>
        </p:nvGrpSpPr>
        <p:grpSpPr>
          <a:xfrm>
            <a:off x="755650" y="549275"/>
            <a:ext cx="7648575" cy="667703"/>
            <a:chOff x="0" y="0"/>
            <a:chExt cx="7648575" cy="667702"/>
          </a:xfrm>
        </p:grpSpPr>
        <p:sp>
          <p:nvSpPr>
            <p:cNvPr id="66" name="矩形"/>
            <p:cNvSpPr/>
            <p:nvPr/>
          </p:nvSpPr>
          <p:spPr>
            <a:xfrm>
              <a:off x="0" y="0"/>
              <a:ext cx="7648575" cy="647700"/>
            </a:xfrm>
            <a:prstGeom prst="rect">
              <a:avLst/>
            </a:prstGeom>
            <a:solidFill>
              <a:srgbClr val="FF682F"/>
            </a:solidFill>
            <a:ln w="12700" cap="flat">
              <a:noFill/>
              <a:miter lim="400000"/>
            </a:ln>
            <a:effectLst/>
          </p:spPr>
          <p:txBody>
            <a:bodyPr wrap="square" lIns="45719" tIns="45719" rIns="45719" bIns="45719" numCol="1" anchor="ctr">
              <a:noAutofit/>
            </a:bodyPr>
            <a:lstStyle/>
            <a:p>
              <a:pPr algn="ctr">
                <a:lnSpc>
                  <a:spcPct val="150000"/>
                </a:lnSpc>
                <a:tabLst>
                  <a:tab pos="533400" algn="l"/>
                </a:tabLst>
                <a:defRPr b="1" sz="2800">
                  <a:solidFill>
                    <a:srgbClr val="FFFFFF"/>
                  </a:solidFill>
                  <a:latin typeface="微软雅黑"/>
                  <a:ea typeface="微软雅黑"/>
                  <a:cs typeface="微软雅黑"/>
                  <a:sym typeface="微软雅黑"/>
                </a:defRPr>
              </a:pPr>
            </a:p>
          </p:txBody>
        </p:sp>
        <p:sp>
          <p:nvSpPr>
            <p:cNvPr id="67" name="Video的API属性"/>
            <p:cNvSpPr/>
            <p:nvPr/>
          </p:nvSpPr>
          <p:spPr>
            <a:xfrm>
              <a:off x="2139950" y="68262"/>
              <a:ext cx="4176713" cy="599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defRPr b="1" sz="2800">
                  <a:solidFill>
                    <a:srgbClr val="FFFFFF"/>
                  </a:solidFill>
                  <a:latin typeface="微软雅黑"/>
                  <a:ea typeface="微软雅黑"/>
                  <a:cs typeface="微软雅黑"/>
                  <a:sym typeface="微软雅黑"/>
                </a:defRPr>
              </a:pPr>
              <a:r>
                <a:t>Video</a:t>
              </a:r>
              <a:r>
                <a:t>的</a:t>
              </a:r>
              <a:r>
                <a:t>API</a:t>
              </a:r>
              <a:r>
                <a:t>属性</a:t>
              </a:r>
            </a:p>
          </p:txBody>
        </p:sp>
      </p:grpSp>
      <p:graphicFrame>
        <p:nvGraphicFramePr>
          <p:cNvPr id="69" name="表格"/>
          <p:cNvGraphicFramePr/>
          <p:nvPr/>
        </p:nvGraphicFramePr>
        <p:xfrm>
          <a:off x="755650" y="1507066"/>
          <a:ext cx="7632700" cy="59086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25650"/>
                <a:gridCol w="5607050"/>
              </a:tblGrid>
              <a:tr h="371475">
                <a:tc>
                  <a:txBody>
                    <a:bodyPr/>
                    <a:lstStyle/>
                    <a:p>
                      <a:pPr algn="l">
                        <a:defRPr sz="1800">
                          <a:latin typeface="微软雅黑"/>
                          <a:ea typeface="微软雅黑"/>
                          <a:cs typeface="微软雅黑"/>
                          <a:sym typeface="微软雅黑"/>
                        </a:defRPr>
                      </a:pPr>
                      <a:r>
                        <a:rPr>
                          <a:latin typeface="宋体"/>
                          <a:ea typeface="宋体"/>
                          <a:cs typeface="宋体"/>
                          <a:sym typeface="宋体"/>
                        </a:rPr>
                        <a:t>属性</a:t>
                      </a:r>
                    </a:p>
                  </a:txBody>
                  <a:tcPr marL="45720" marR="45720" marT="45720" marB="45720" anchor="t"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说明</a:t>
                      </a:r>
                    </a:p>
                  </a:txBody>
                  <a:tcPr marL="45720" marR="45720" marT="45720" marB="45720" anchor="t" anchorCtr="0" horzOverflow="overflow">
                    <a:lnL w="12700">
                      <a:miter lim="400000"/>
                    </a:lnL>
                    <a:lnR w="12700">
                      <a:miter lim="400000"/>
                    </a:lnR>
                    <a:lnT w="12700">
                      <a:miter lim="400000"/>
                    </a:lnT>
                    <a:lnB w="12700">
                      <a:miter lim="400000"/>
                    </a:lnB>
                    <a:noFill/>
                  </a:tcPr>
                </a:tc>
              </a:tr>
              <a:tr h="384175">
                <a:tc>
                  <a:txBody>
                    <a:bodyPr/>
                    <a:lstStyle/>
                    <a:p>
                      <a:pPr algn="l">
                        <a:defRPr sz="1800"/>
                      </a:pPr>
                      <a:r>
                        <a:rPr>
                          <a:solidFill>
                            <a:srgbClr val="FF0000"/>
                          </a:solidFill>
                          <a:latin typeface="微软雅黑"/>
                          <a:ea typeface="微软雅黑"/>
                          <a:cs typeface="微软雅黑"/>
                          <a:sym typeface="微软雅黑"/>
                        </a:rPr>
                        <a:t>duration</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rPr>
                          <a:latin typeface="宋体"/>
                          <a:ea typeface="宋体"/>
                          <a:cs typeface="宋体"/>
                          <a:sym typeface="宋体"/>
                        </a:rPr>
                        <a:t>返回媒体的播放总时长，单位秒</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solidFill>
                            <a:srgbClr val="FF0000"/>
                          </a:solidFill>
                          <a:latin typeface="微软雅黑"/>
                          <a:ea typeface="微软雅黑"/>
                          <a:cs typeface="微软雅黑"/>
                          <a:sym typeface="微软雅黑"/>
                        </a:rPr>
                        <a:t>ended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rPr>
                          <a:latin typeface="宋体"/>
                          <a:ea typeface="宋体"/>
                          <a:cs typeface="宋体"/>
                          <a:sym typeface="宋体"/>
                        </a:rPr>
                        <a:t>返回当前播放是否结束标志</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error</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返回当前播放的错误状态</a:t>
                      </a:r>
                    </a:p>
                  </a:txBody>
                  <a:tcPr marL="45720" marR="45720" marT="45720" marB="45720" anchor="ctr" anchorCtr="0" horzOverflow="overflow">
                    <a:lnL w="12700">
                      <a:miter lim="400000"/>
                    </a:lnL>
                    <a:lnR w="12700">
                      <a:miter lim="400000"/>
                    </a:lnR>
                    <a:lnT w="12700">
                      <a:miter lim="400000"/>
                    </a:lnT>
                    <a:lnB w="12700">
                      <a:miter lim="400000"/>
                    </a:lnB>
                    <a:noFill/>
                  </a:tcPr>
                </a:tc>
              </a:tr>
              <a:tr h="534987">
                <a:tc>
                  <a:txBody>
                    <a:bodyPr/>
                    <a:lstStyle/>
                    <a:p>
                      <a:pPr algn="l">
                        <a:defRPr sz="1800"/>
                      </a:pPr>
                      <a:r>
                        <a:rPr>
                          <a:latin typeface="微软雅黑"/>
                          <a:ea typeface="微软雅黑"/>
                          <a:cs typeface="微软雅黑"/>
                          <a:sym typeface="微软雅黑"/>
                        </a:rPr>
                        <a:t>initialTime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返回初始播放的位置</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loop</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是否循环播放</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mediaGroup</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当前音视频所属媒体组</a:t>
                      </a:r>
                      <a:r>
                        <a:t> </a:t>
                      </a:r>
                      <a:r>
                        <a:t>(</a:t>
                      </a:r>
                      <a:r>
                        <a:rPr>
                          <a:latin typeface="宋体"/>
                          <a:ea typeface="宋体"/>
                          <a:cs typeface="宋体"/>
                          <a:sym typeface="宋体"/>
                        </a:rPr>
                        <a:t>用来链接多个音视频标签</a:t>
                      </a:r>
                      <a:r>
                        <a:t>)</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solidFill>
                            <a:srgbClr val="FF0000"/>
                          </a:solidFill>
                          <a:latin typeface="微软雅黑"/>
                          <a:ea typeface="微软雅黑"/>
                          <a:cs typeface="微软雅黑"/>
                          <a:sym typeface="微软雅黑"/>
                        </a:rPr>
                        <a:t>muted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rPr>
                          <a:latin typeface="宋体"/>
                          <a:ea typeface="宋体"/>
                          <a:cs typeface="宋体"/>
                          <a:sym typeface="宋体"/>
                        </a:rPr>
                        <a:t>是否静音</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networkState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返回当前网络状态</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solidFill>
                            <a:srgbClr val="FF0000"/>
                          </a:solidFill>
                          <a:latin typeface="微软雅黑"/>
                          <a:ea typeface="微软雅黑"/>
                          <a:cs typeface="微软雅黑"/>
                          <a:sym typeface="微软雅黑"/>
                        </a:rPr>
                        <a:t>paused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solidFill>
                            <a:srgbClr val="FF0000"/>
                          </a:solidFill>
                          <a:latin typeface="微软雅黑"/>
                          <a:ea typeface="微软雅黑"/>
                          <a:cs typeface="微软雅黑"/>
                          <a:sym typeface="微软雅黑"/>
                        </a:defRPr>
                      </a:pPr>
                      <a:r>
                        <a:rPr>
                          <a:latin typeface="宋体"/>
                          <a:ea typeface="宋体"/>
                          <a:cs typeface="宋体"/>
                          <a:sym typeface="宋体"/>
                        </a:rPr>
                        <a:t>是否暂停</a:t>
                      </a:r>
                    </a:p>
                  </a:txBody>
                  <a:tcPr marL="45720" marR="45720" marT="45720" marB="45720" anchor="ctr" anchorCtr="0" horzOverflow="overflow">
                    <a:lnL w="12700">
                      <a:miter lim="400000"/>
                    </a:lnL>
                    <a:lnR w="12700">
                      <a:miter lim="400000"/>
                    </a:lnR>
                    <a:lnT w="12700">
                      <a:miter lim="400000"/>
                    </a:lnT>
                    <a:lnB w="12700">
                      <a:miter lim="400000"/>
                    </a:lnB>
                    <a:noFill/>
                  </a:tcPr>
                </a:tc>
              </a:tr>
              <a:tr h="385762">
                <a:tc>
                  <a:txBody>
                    <a:bodyPr/>
                    <a:lstStyle/>
                    <a:p>
                      <a:pPr algn="l">
                        <a:defRPr sz="1800"/>
                      </a:pPr>
                      <a:r>
                        <a:rPr>
                          <a:latin typeface="微软雅黑"/>
                          <a:ea typeface="微软雅黑"/>
                          <a:cs typeface="微软雅黑"/>
                          <a:sym typeface="微软雅黑"/>
                        </a:rPr>
                        <a:t>playbackRate</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播放的倍速</a:t>
                      </a:r>
                      <a:r>
                        <a:t>(</a:t>
                      </a:r>
                      <a:r>
                        <a:rPr>
                          <a:latin typeface="宋体"/>
                          <a:ea typeface="宋体"/>
                          <a:cs typeface="宋体"/>
                          <a:sym typeface="宋体"/>
                        </a:rPr>
                        <a:t>加速、减速播放</a:t>
                      </a:r>
                      <a:r>
                        <a:t>)</a:t>
                      </a:r>
                    </a:p>
                  </a:txBody>
                  <a:tcPr marL="45720" marR="45720" marT="45720" marB="45720" anchor="ctr" anchorCtr="0" horzOverflow="overflow">
                    <a:lnL w="12700">
                      <a:miter lim="400000"/>
                    </a:lnL>
                    <a:lnR w="12700">
                      <a:miter lim="400000"/>
                    </a:lnR>
                    <a:lnT w="12700">
                      <a:miter lim="400000"/>
                    </a:lnT>
                    <a:lnB w="12700">
                      <a:miter lim="400000"/>
                    </a:lnB>
                    <a:noFill/>
                  </a:tcPr>
                </a:tc>
              </a:tr>
              <a:tr h="384175">
                <a:tc>
                  <a:txBody>
                    <a:bodyPr/>
                    <a:lstStyle/>
                    <a:p>
                      <a:pPr algn="l">
                        <a:defRPr sz="1800"/>
                      </a:pPr>
                      <a:r>
                        <a:rPr>
                          <a:latin typeface="微软雅黑"/>
                          <a:ea typeface="微软雅黑"/>
                          <a:cs typeface="微软雅黑"/>
                          <a:sym typeface="微软雅黑"/>
                        </a:rPr>
                        <a:t>played</a:t>
                      </a:r>
                    </a:p>
                  </a:txBody>
                  <a:tcPr marL="45720" marR="45720" marT="45720" marB="45720" anchor="ctr" anchorCtr="0" horzOverflow="overflow">
                    <a:lnL w="12700">
                      <a:miter lim="400000"/>
                    </a:lnL>
                    <a:lnR w="12700">
                      <a:miter lim="400000"/>
                    </a:lnR>
                    <a:lnT w="12700">
                      <a:miter lim="400000"/>
                    </a:lnT>
                    <a:lnB w="12700">
                      <a:miter lim="400000"/>
                    </a:lnB>
                    <a:noFill/>
                  </a:tcPr>
                </a:tc>
                <a:tc>
                  <a:txBody>
                    <a:bodyPr/>
                    <a:lstStyle/>
                    <a:p>
                      <a:pPr algn="l">
                        <a:defRPr sz="1800">
                          <a:latin typeface="微软雅黑"/>
                          <a:ea typeface="微软雅黑"/>
                          <a:cs typeface="微软雅黑"/>
                          <a:sym typeface="微软雅黑"/>
                        </a:defRPr>
                      </a:pPr>
                      <a:r>
                        <a:rPr>
                          <a:latin typeface="宋体"/>
                          <a:ea typeface="宋体"/>
                          <a:cs typeface="宋体"/>
                          <a:sym typeface="宋体"/>
                        </a:rPr>
                        <a:t>当前播放部件已经播放的时间范围</a:t>
                      </a:r>
                      <a:r>
                        <a:t>(TimeRanges</a:t>
                      </a:r>
                      <a:r>
                        <a:rPr>
                          <a:latin typeface="宋体"/>
                          <a:ea typeface="宋体"/>
                          <a:cs typeface="宋体"/>
                          <a:sym typeface="宋体"/>
                        </a:rPr>
                        <a:t>对象</a:t>
                      </a:r>
                      <a:r>
                        <a:t>)</a:t>
                      </a:r>
                    </a:p>
                  </a:txBody>
                  <a:tcPr marL="45720" marR="45720" marT="45720" marB="45720" anchor="ctr" anchorCtr="0" horzOverflow="overflow">
                    <a:lnL w="12700">
                      <a:miter lim="400000"/>
                    </a:lnL>
                    <a:lnR w="12700">
                      <a:miter lim="400000"/>
                    </a:lnR>
                    <a:lnT w="12700">
                      <a:miter lim="400000"/>
                    </a:lnT>
                    <a:lnB w="12700">
                      <a:miter lim="400000"/>
                    </a:lnB>
                    <a:no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默认设计模板">
      <a:majorFont>
        <a:latin typeface="Calibri"/>
        <a:ea typeface="Calibri"/>
        <a:cs typeface="Calibri"/>
      </a:majorFont>
      <a:minorFont>
        <a:latin typeface="Helvetica"/>
        <a:ea typeface="Helvetica"/>
        <a:cs typeface="Helvetica"/>
      </a:minorFont>
    </a:fontScheme>
    <a:fmtScheme name="默认设计模板">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默认设计模板">
      <a:majorFont>
        <a:latin typeface="Calibri"/>
        <a:ea typeface="Calibri"/>
        <a:cs typeface="Calibri"/>
      </a:majorFont>
      <a:minorFont>
        <a:latin typeface="Helvetica"/>
        <a:ea typeface="Helvetica"/>
        <a:cs typeface="Helvetica"/>
      </a:minorFont>
    </a:fontScheme>
    <a:fmtScheme name="默认设计模板">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