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18288000" cy="10287000"/>
  <p:embeddedFontLst>
    <p:embeddedFont>
      <p:font typeface="Arimo"/>
      <p:regular r:id="rId16"/>
      <p:bold r:id="rId17"/>
      <p:italic r:id="rId18"/>
      <p:boldItalic r:id="rId19"/>
    </p:embeddedFont>
    <p:embeddedFont>
      <p:font typeface="Tahom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boldItalic.fntdata"/><Relationship Id="rId6" Type="http://schemas.openxmlformats.org/officeDocument/2006/relationships/slide" Target="slides/slide1.xml"/><Relationship Id="rId18" Type="http://schemas.openxmlformats.org/officeDocument/2006/relationships/font" Target="fonts/Arim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751296" y="2939913"/>
            <a:ext cx="8780144" cy="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899978" y="4981230"/>
            <a:ext cx="14805660" cy="31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751296" y="2939913"/>
            <a:ext cx="8780144" cy="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10298193" y="2177194"/>
            <a:ext cx="6955155" cy="65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751296" y="2939913"/>
            <a:ext cx="8780144" cy="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751296" y="2939913"/>
            <a:ext cx="8780144" cy="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550" u="none" cap="none" strike="noStrike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899978" y="4981230"/>
            <a:ext cx="14805660" cy="31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50" u="none" cap="none" strike="noStrike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9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1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0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8.png"/><Relationship Id="rId6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8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0" y="0"/>
            <a:ext cx="8194738" cy="10286999"/>
            <a:chOff x="0" y="0"/>
            <a:chExt cx="8194738" cy="10286999"/>
          </a:xfrm>
        </p:grpSpPr>
        <p:pic>
          <p:nvPicPr>
            <p:cNvPr id="44" name="Google Shape;44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8194738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699" y="878788"/>
              <a:ext cx="1771649" cy="1409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7"/>
          <p:cNvSpPr txBox="1"/>
          <p:nvPr>
            <p:ph type="title"/>
          </p:nvPr>
        </p:nvSpPr>
        <p:spPr>
          <a:xfrm>
            <a:off x="8908044" y="813141"/>
            <a:ext cx="8476615" cy="4039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12700" marR="508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latin typeface="Trebuchet MS"/>
                <a:ea typeface="Trebuchet MS"/>
                <a:cs typeface="Trebuchet MS"/>
                <a:sym typeface="Trebuchet MS"/>
              </a:rPr>
              <a:t>SURVEY MANAGEMENT SYSREM</a:t>
            </a:r>
            <a:endParaRPr sz="8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8908044" y="5107926"/>
            <a:ext cx="7709534" cy="187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Quick Emoji based employee feedback collection and reporting</a:t>
            </a:r>
            <a:endParaRPr sz="34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3900">
                <a:solidFill>
                  <a:srgbClr val="131212"/>
                </a:solidFill>
                <a:latin typeface="Arimo"/>
                <a:ea typeface="Arimo"/>
                <a:cs typeface="Arimo"/>
                <a:sym typeface="Arimo"/>
              </a:rPr>
              <a:t>😍</a:t>
            </a:r>
            <a:r>
              <a:rPr lang="en-US" sz="3900">
                <a:solidFill>
                  <a:srgbClr val="1312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Excellent </a:t>
            </a:r>
            <a:r>
              <a:rPr lang="en-US" sz="1600">
                <a:solidFill>
                  <a:srgbClr val="131212"/>
                </a:solidFill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lang="en-US" sz="3900">
                <a:solidFill>
                  <a:srgbClr val="131212"/>
                </a:solidFill>
                <a:latin typeface="Arimo"/>
                <a:ea typeface="Arimo"/>
                <a:cs typeface="Arimo"/>
                <a:sym typeface="Arimo"/>
              </a:rPr>
              <a:t>😡</a:t>
            </a:r>
            <a:r>
              <a:rPr lang="en-US" sz="3900">
                <a:solidFill>
                  <a:srgbClr val="1312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Terrible)</a:t>
            </a:r>
            <a:endParaRPr sz="345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6"/>
          <p:cNvGrpSpPr/>
          <p:nvPr/>
        </p:nvGrpSpPr>
        <p:grpSpPr>
          <a:xfrm>
            <a:off x="9553949" y="0"/>
            <a:ext cx="8734049" cy="10286999"/>
            <a:chOff x="9553949" y="0"/>
            <a:chExt cx="8734049" cy="10286999"/>
          </a:xfrm>
        </p:grpSpPr>
        <p:pic>
          <p:nvPicPr>
            <p:cNvPr id="185" name="Google Shape;18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53949" y="0"/>
              <a:ext cx="8734049" cy="10286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51241" y="0"/>
              <a:ext cx="7236757" cy="10286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7" name="Google Shape;187;p16"/>
          <p:cNvSpPr txBox="1"/>
          <p:nvPr>
            <p:ph type="title"/>
          </p:nvPr>
        </p:nvSpPr>
        <p:spPr>
          <a:xfrm>
            <a:off x="4286536" y="1207834"/>
            <a:ext cx="492633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sz="7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1149" y="3306764"/>
            <a:ext cx="190500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2020441" y="2612131"/>
            <a:ext cx="7015480" cy="65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5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Lightweight &amp; user-friendly survey system</a:t>
            </a:r>
            <a:endParaRPr sz="46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1427480" rtl="0" algn="l">
              <a:lnSpc>
                <a:spcPct val="15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Real-time insights for employee feedback Scalable for future enhancements</a:t>
            </a:r>
            <a:endParaRPr sz="46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1149" y="5478463"/>
            <a:ext cx="190500" cy="1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1149" y="7650163"/>
            <a:ext cx="190500" cy="19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2155" y="1047110"/>
            <a:ext cx="1550193" cy="95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8"/>
          <p:cNvGrpSpPr/>
          <p:nvPr/>
        </p:nvGrpSpPr>
        <p:grpSpPr>
          <a:xfrm>
            <a:off x="0" y="0"/>
            <a:ext cx="18288000" cy="10287579"/>
            <a:chOff x="0" y="0"/>
            <a:chExt cx="18288000" cy="10287579"/>
          </a:xfrm>
        </p:grpSpPr>
        <p:pic>
          <p:nvPicPr>
            <p:cNvPr id="53" name="Google Shape;53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25" y="0"/>
              <a:ext cx="18278475" cy="3771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8"/>
            <p:cNvSpPr/>
            <p:nvPr/>
          </p:nvSpPr>
          <p:spPr>
            <a:xfrm>
              <a:off x="0" y="3773114"/>
              <a:ext cx="18288000" cy="6514465"/>
            </a:xfrm>
            <a:custGeom>
              <a:rect b="b" l="l" r="r" t="t"/>
              <a:pathLst>
                <a:path extrusionOk="0" h="6514465" w="18288000">
                  <a:moveTo>
                    <a:pt x="18287999" y="6513886"/>
                  </a:moveTo>
                  <a:lnTo>
                    <a:pt x="0" y="6513886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6513886"/>
                  </a:lnTo>
                  <a:close/>
                </a:path>
              </a:pathLst>
            </a:custGeom>
            <a:solidFill>
              <a:srgbClr val="5958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8"/>
          <p:cNvSpPr txBox="1"/>
          <p:nvPr>
            <p:ph type="title"/>
          </p:nvPr>
        </p:nvSpPr>
        <p:spPr>
          <a:xfrm>
            <a:off x="6985327" y="1209275"/>
            <a:ext cx="55842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latin typeface="Tahoma"/>
                <a:ea typeface="Tahoma"/>
                <a:cs typeface="Tahoma"/>
                <a:sym typeface="Tahoma"/>
              </a:rPr>
              <a:t>Overview</a:t>
            </a:r>
            <a:endParaRPr sz="81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6" name="Google Shape;56;p8"/>
          <p:cNvGrpSpPr/>
          <p:nvPr/>
        </p:nvGrpSpPr>
        <p:grpSpPr>
          <a:xfrm>
            <a:off x="1028700" y="0"/>
            <a:ext cx="8695892" cy="8059430"/>
            <a:chOff x="1028700" y="0"/>
            <a:chExt cx="8695892" cy="8059430"/>
          </a:xfrm>
        </p:grpSpPr>
        <p:pic>
          <p:nvPicPr>
            <p:cNvPr id="57" name="Google Shape;5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61064" y="0"/>
              <a:ext cx="1163528" cy="487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8700" y="878788"/>
              <a:ext cx="1771649" cy="140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70552" y="4611380"/>
              <a:ext cx="133350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70552" y="5440055"/>
              <a:ext cx="133350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70552" y="6268730"/>
              <a:ext cx="133350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70552" y="7097405"/>
              <a:ext cx="133350" cy="133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70552" y="7926080"/>
              <a:ext cx="133350" cy="13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8"/>
          <p:cNvSpPr txBox="1"/>
          <p:nvPr/>
        </p:nvSpPr>
        <p:spPr>
          <a:xfrm>
            <a:off x="3777214" y="4049103"/>
            <a:ext cx="13475969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3723640" rtl="0" algn="l">
              <a:lnSpc>
                <a:spcPct val="15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 web application for employee feedback Emoji-based surveys for simplicity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57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Admin Dashboard to manage departments, questions &amp; view reports Excel Export for detailed analysis</a:t>
            </a:r>
            <a:endParaRPr sz="3450"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385"/>
              </a:spcBef>
              <a:spcAft>
                <a:spcPts val="0"/>
              </a:spcAft>
              <a:buNone/>
            </a:pPr>
            <a:r>
              <a:rPr lang="en-US" sz="34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 &amp; user-friendly survey panel</a:t>
            </a:r>
            <a:endParaRPr sz="34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8633" y="3362119"/>
            <a:ext cx="1574552" cy="157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8633" y="7175829"/>
            <a:ext cx="1574552" cy="1574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25944" y="8398467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 txBox="1"/>
          <p:nvPr/>
        </p:nvSpPr>
        <p:spPr>
          <a:xfrm>
            <a:off x="11289394" y="6969362"/>
            <a:ext cx="5892800" cy="223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Database</a:t>
            </a:r>
            <a:r>
              <a:rPr b="1" lang="en-US" sz="440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47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MSSQL</a:t>
            </a:r>
            <a:r>
              <a:rPr b="1" lang="en-US" sz="440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647065" marR="5080" rtl="0" algn="l">
              <a:lnSpc>
                <a:spcPct val="103800"/>
              </a:lnSpc>
              <a:spcBef>
                <a:spcPts val="355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Department, Survey Questions, SurveyAnswers table</a:t>
            </a:r>
            <a:endParaRPr sz="32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1845847" y="2260301"/>
            <a:ext cx="5987415" cy="254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225">
            <a:spAutoFit/>
          </a:bodyPr>
          <a:lstStyle/>
          <a:p>
            <a:pPr indent="0" lvl="0" marL="12700" marR="5080" rtl="0" algn="l">
              <a:lnSpc>
                <a:spcPct val="109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50">
                <a:solidFill>
                  <a:srgbClr val="2A2523"/>
                </a:solidFill>
                <a:latin typeface="Tahoma"/>
                <a:ea typeface="Tahoma"/>
                <a:cs typeface="Tahoma"/>
                <a:sym typeface="Tahoma"/>
              </a:rPr>
              <a:t>System Architecture</a:t>
            </a:r>
            <a:endParaRPr sz="86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11289402" y="2922550"/>
            <a:ext cx="64236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Backend </a:t>
            </a:r>
            <a:r>
              <a:rPr b="1" lang="en-US" sz="46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500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Express</a:t>
            </a:r>
            <a:r>
              <a:rPr b="1" lang="en-US" sz="46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46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24765" y="4441031"/>
            <a:ext cx="118312" cy="11831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/>
        </p:nvSpPr>
        <p:spPr>
          <a:xfrm>
            <a:off x="11923262" y="4185858"/>
            <a:ext cx="4173220" cy="10394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">
            <a:spAutoFit/>
          </a:bodyPr>
          <a:lstStyle/>
          <a:p>
            <a:pPr indent="0" lvl="0" marL="12700" marR="5080" rtl="0" algn="l">
              <a:lnSpc>
                <a:spcPct val="1252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REST API endpoints, DB integration, Excel export</a:t>
            </a:r>
            <a:endParaRPr sz="32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1048" y="7175829"/>
            <a:ext cx="1574552" cy="157455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/>
        </p:nvSpPr>
        <p:spPr>
          <a:xfrm>
            <a:off x="3002450" y="6501725"/>
            <a:ext cx="66738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Frontend </a:t>
            </a:r>
            <a:r>
              <a:rPr b="1" lang="en-US" sz="46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500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React</a:t>
            </a:r>
            <a:r>
              <a:rPr b="1" lang="en-US" sz="46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46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8999" y="7954805"/>
            <a:ext cx="123825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 txBox="1"/>
          <p:nvPr/>
        </p:nvSpPr>
        <p:spPr>
          <a:xfrm>
            <a:off x="3637195" y="7724948"/>
            <a:ext cx="3970654" cy="1544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50">
            <a:spAutoFit/>
          </a:bodyPr>
          <a:lstStyle/>
          <a:p>
            <a:pPr indent="0" lvl="0" marL="12700" marR="5080" rtl="0" algn="l">
              <a:lnSpc>
                <a:spcPct val="1246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Admin Dashboard: </a:t>
            </a:r>
            <a:r>
              <a:rPr lang="en-US" sz="32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Departments, Qestions, reports, Historical data</a:t>
            </a:r>
            <a:endParaRPr sz="32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92155" y="1047110"/>
            <a:ext cx="1550193" cy="957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78735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/>
          <p:nvPr/>
        </p:nvSpPr>
        <p:spPr>
          <a:xfrm>
            <a:off x="1016000" y="3342327"/>
            <a:ext cx="3901440" cy="233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Core Features</a:t>
            </a:r>
            <a:endParaRPr sz="7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8915" y="1296369"/>
            <a:ext cx="1819274" cy="18192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 txBox="1"/>
          <p:nvPr>
            <p:ph type="title"/>
          </p:nvPr>
        </p:nvSpPr>
        <p:spPr>
          <a:xfrm>
            <a:off x="10298193" y="1229758"/>
            <a:ext cx="4392930" cy="60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Trebuchet MS"/>
                <a:ea typeface="Trebuchet MS"/>
                <a:cs typeface="Trebuchet MS"/>
                <a:sym typeface="Trebuchet MS"/>
              </a:rPr>
              <a:t>Admin Dashboard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6643" y="2428667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6643" y="2885867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6643" y="3343067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0493" y="4232645"/>
            <a:ext cx="1819274" cy="18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6643" y="5136343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6643" y="6050743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0493" y="7168778"/>
            <a:ext cx="1819274" cy="181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6643" y="8072476"/>
            <a:ext cx="104775" cy="10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96643" y="8529676"/>
            <a:ext cx="104775" cy="104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>
            <p:ph idx="2" type="body"/>
          </p:nvPr>
        </p:nvSpPr>
        <p:spPr>
          <a:xfrm>
            <a:off x="10298193" y="2177194"/>
            <a:ext cx="6955155" cy="65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73405" marR="339090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 departments &amp; survey questions Real-time &amp; historical reports</a:t>
            </a:r>
            <a:endParaRPr/>
          </a:p>
          <a:p>
            <a:pPr indent="0" lvl="0" marL="57340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Visual charts &amp; excel exports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Trebuchet MS"/>
                <a:ea typeface="Trebuchet MS"/>
                <a:cs typeface="Trebuchet MS"/>
                <a:sym typeface="Trebuchet MS"/>
              </a:rPr>
              <a:t>User Panel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3405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rPr lang="en-US"/>
              <a:t>Simple emoji selection (</a:t>
            </a:r>
            <a:r>
              <a:rPr lang="en-US" sz="2900">
                <a:latin typeface="Arimo"/>
                <a:ea typeface="Arimo"/>
                <a:cs typeface="Arimo"/>
                <a:sym typeface="Arimo"/>
              </a:rPr>
              <a:t>😍</a:t>
            </a:r>
            <a:r>
              <a:rPr lang="en-US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Excellent </a:t>
            </a:r>
            <a:r>
              <a:rPr lang="en-US" sz="1200"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lang="en-US" sz="2900">
                <a:latin typeface="Arimo"/>
                <a:ea typeface="Arimo"/>
                <a:cs typeface="Arimo"/>
                <a:sym typeface="Arimo"/>
              </a:rPr>
              <a:t>😡</a:t>
            </a:r>
            <a:endParaRPr sz="2900">
              <a:latin typeface="Arimo"/>
              <a:ea typeface="Arimo"/>
              <a:cs typeface="Arimo"/>
              <a:sym typeface="Arimo"/>
            </a:endParaRPr>
          </a:p>
          <a:p>
            <a:pPr indent="0" lvl="0" marL="573405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/>
              <a:t>Terrible)</a:t>
            </a:r>
            <a:endParaRPr/>
          </a:p>
          <a:p>
            <a:pPr indent="0" lvl="0" marL="57340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/>
              <a:t>Responsive design &amp; confirmationfeedback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Trebuchet MS"/>
                <a:ea typeface="Trebuchet MS"/>
                <a:cs typeface="Trebuchet MS"/>
                <a:sym typeface="Trebuchet MS"/>
              </a:rPr>
              <a:t>Reports</a:t>
            </a:r>
            <a:endParaRPr sz="3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73405" marR="589280" rtl="0" algn="l">
              <a:lnSpc>
                <a:spcPct val="1153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/>
              <a:t>Emoji response breakdown Department-wise &amp; date-filtered reports</a:t>
            </a:r>
            <a:endParaRPr/>
          </a:p>
        </p:txBody>
      </p:sp>
      <p:sp>
        <p:nvSpPr>
          <p:cNvPr id="100" name="Google Shape;100;p10"/>
          <p:cNvSpPr txBox="1"/>
          <p:nvPr/>
        </p:nvSpPr>
        <p:spPr>
          <a:xfrm>
            <a:off x="1016000" y="8961754"/>
            <a:ext cx="165671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Back to Agenda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8700" y="878788"/>
            <a:ext cx="1771649" cy="14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2" y="0"/>
            <a:ext cx="18265773" cy="360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>
            <p:ph type="title"/>
          </p:nvPr>
        </p:nvSpPr>
        <p:spPr>
          <a:xfrm>
            <a:off x="5739415" y="1278773"/>
            <a:ext cx="680910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&amp; API</a:t>
            </a:r>
            <a:endParaRPr sz="7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028699" y="4432449"/>
            <a:ext cx="6286500" cy="713105"/>
          </a:xfrm>
          <a:custGeom>
            <a:rect b="b" l="l" r="r" t="t"/>
            <a:pathLst>
              <a:path extrusionOk="0" h="713104" w="6286500">
                <a:moveTo>
                  <a:pt x="5930909" y="712690"/>
                </a:moveTo>
                <a:lnTo>
                  <a:pt x="356345" y="712690"/>
                </a:lnTo>
                <a:lnTo>
                  <a:pt x="309505" y="709599"/>
                </a:lnTo>
                <a:lnTo>
                  <a:pt x="263865" y="700481"/>
                </a:lnTo>
                <a:lnTo>
                  <a:pt x="219977" y="685565"/>
                </a:lnTo>
                <a:lnTo>
                  <a:pt x="178396" y="665079"/>
                </a:lnTo>
                <a:lnTo>
                  <a:pt x="139676" y="639254"/>
                </a:lnTo>
                <a:lnTo>
                  <a:pt x="104371" y="608319"/>
                </a:lnTo>
                <a:lnTo>
                  <a:pt x="73435" y="573013"/>
                </a:lnTo>
                <a:lnTo>
                  <a:pt x="47610" y="534293"/>
                </a:lnTo>
                <a:lnTo>
                  <a:pt x="27125" y="492712"/>
                </a:lnTo>
                <a:lnTo>
                  <a:pt x="12208" y="448824"/>
                </a:lnTo>
                <a:lnTo>
                  <a:pt x="3090" y="403184"/>
                </a:lnTo>
                <a:lnTo>
                  <a:pt x="0" y="356345"/>
                </a:lnTo>
                <a:lnTo>
                  <a:pt x="3090" y="309505"/>
                </a:lnTo>
                <a:lnTo>
                  <a:pt x="12208" y="263865"/>
                </a:lnTo>
                <a:lnTo>
                  <a:pt x="27125" y="219977"/>
                </a:lnTo>
                <a:lnTo>
                  <a:pt x="47610" y="178397"/>
                </a:lnTo>
                <a:lnTo>
                  <a:pt x="73435" y="139676"/>
                </a:lnTo>
                <a:lnTo>
                  <a:pt x="104371" y="104371"/>
                </a:lnTo>
                <a:lnTo>
                  <a:pt x="139676" y="73435"/>
                </a:lnTo>
                <a:lnTo>
                  <a:pt x="178396" y="47610"/>
                </a:lnTo>
                <a:lnTo>
                  <a:pt x="219977" y="27125"/>
                </a:lnTo>
                <a:lnTo>
                  <a:pt x="263865" y="12208"/>
                </a:lnTo>
                <a:lnTo>
                  <a:pt x="309505" y="3090"/>
                </a:lnTo>
                <a:lnTo>
                  <a:pt x="356345" y="0"/>
                </a:lnTo>
                <a:lnTo>
                  <a:pt x="5930909" y="0"/>
                </a:lnTo>
                <a:lnTo>
                  <a:pt x="5977748" y="3090"/>
                </a:lnTo>
                <a:lnTo>
                  <a:pt x="6023388" y="12208"/>
                </a:lnTo>
                <a:lnTo>
                  <a:pt x="6067276" y="27125"/>
                </a:lnTo>
                <a:lnTo>
                  <a:pt x="6108856" y="47610"/>
                </a:lnTo>
                <a:lnTo>
                  <a:pt x="6147576" y="73435"/>
                </a:lnTo>
                <a:lnTo>
                  <a:pt x="6182882" y="104371"/>
                </a:lnTo>
                <a:lnTo>
                  <a:pt x="6213817" y="139676"/>
                </a:lnTo>
                <a:lnTo>
                  <a:pt x="6239643" y="178397"/>
                </a:lnTo>
                <a:lnTo>
                  <a:pt x="6260128" y="219977"/>
                </a:lnTo>
                <a:lnTo>
                  <a:pt x="6275045" y="263865"/>
                </a:lnTo>
                <a:lnTo>
                  <a:pt x="6284164" y="309505"/>
                </a:lnTo>
                <a:lnTo>
                  <a:pt x="6286149" y="339604"/>
                </a:lnTo>
                <a:lnTo>
                  <a:pt x="6286149" y="373085"/>
                </a:lnTo>
                <a:lnTo>
                  <a:pt x="6275045" y="448824"/>
                </a:lnTo>
                <a:lnTo>
                  <a:pt x="6260128" y="492712"/>
                </a:lnTo>
                <a:lnTo>
                  <a:pt x="6239643" y="534293"/>
                </a:lnTo>
                <a:lnTo>
                  <a:pt x="6213817" y="573013"/>
                </a:lnTo>
                <a:lnTo>
                  <a:pt x="6182882" y="608319"/>
                </a:lnTo>
                <a:lnTo>
                  <a:pt x="6147576" y="639254"/>
                </a:lnTo>
                <a:lnTo>
                  <a:pt x="6108856" y="665079"/>
                </a:lnTo>
                <a:lnTo>
                  <a:pt x="6067276" y="685565"/>
                </a:lnTo>
                <a:lnTo>
                  <a:pt x="6023388" y="700481"/>
                </a:lnTo>
                <a:lnTo>
                  <a:pt x="5977748" y="709599"/>
                </a:lnTo>
                <a:lnTo>
                  <a:pt x="5930909" y="712690"/>
                </a:lnTo>
                <a:close/>
              </a:path>
            </a:pathLst>
          </a:custGeom>
          <a:solidFill>
            <a:srgbClr val="2A25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1"/>
          <p:cNvSpPr txBox="1"/>
          <p:nvPr/>
        </p:nvSpPr>
        <p:spPr>
          <a:xfrm>
            <a:off x="2739876" y="4534145"/>
            <a:ext cx="286512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DATA SCHEMA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1028700" y="7038350"/>
            <a:ext cx="6286500" cy="1092129"/>
          </a:xfrm>
          <a:custGeom>
            <a:rect b="b" l="l" r="r" t="t"/>
            <a:pathLst>
              <a:path extrusionOk="0" h="708025" w="6286500">
                <a:moveTo>
                  <a:pt x="5933255" y="707999"/>
                </a:moveTo>
                <a:lnTo>
                  <a:pt x="353999" y="707999"/>
                </a:lnTo>
                <a:lnTo>
                  <a:pt x="307468" y="704930"/>
                </a:lnTo>
                <a:lnTo>
                  <a:pt x="262128" y="695872"/>
                </a:lnTo>
                <a:lnTo>
                  <a:pt x="218529" y="681053"/>
                </a:lnTo>
                <a:lnTo>
                  <a:pt x="177222" y="660702"/>
                </a:lnTo>
                <a:lnTo>
                  <a:pt x="138757" y="635047"/>
                </a:lnTo>
                <a:lnTo>
                  <a:pt x="103684" y="604315"/>
                </a:lnTo>
                <a:lnTo>
                  <a:pt x="72952" y="569242"/>
                </a:lnTo>
                <a:lnTo>
                  <a:pt x="47297" y="530776"/>
                </a:lnTo>
                <a:lnTo>
                  <a:pt x="26946" y="489469"/>
                </a:lnTo>
                <a:lnTo>
                  <a:pt x="12128" y="445871"/>
                </a:lnTo>
                <a:lnTo>
                  <a:pt x="3070" y="400530"/>
                </a:lnTo>
                <a:lnTo>
                  <a:pt x="0" y="353999"/>
                </a:lnTo>
                <a:lnTo>
                  <a:pt x="3070" y="307468"/>
                </a:lnTo>
                <a:lnTo>
                  <a:pt x="12128" y="262128"/>
                </a:lnTo>
                <a:lnTo>
                  <a:pt x="26946" y="218529"/>
                </a:lnTo>
                <a:lnTo>
                  <a:pt x="47297" y="177222"/>
                </a:lnTo>
                <a:lnTo>
                  <a:pt x="72952" y="138757"/>
                </a:lnTo>
                <a:lnTo>
                  <a:pt x="103684" y="103684"/>
                </a:lnTo>
                <a:lnTo>
                  <a:pt x="138757" y="72952"/>
                </a:lnTo>
                <a:lnTo>
                  <a:pt x="177222" y="47297"/>
                </a:lnTo>
                <a:lnTo>
                  <a:pt x="218529" y="26946"/>
                </a:lnTo>
                <a:lnTo>
                  <a:pt x="262128" y="12128"/>
                </a:lnTo>
                <a:lnTo>
                  <a:pt x="307468" y="3070"/>
                </a:lnTo>
                <a:lnTo>
                  <a:pt x="353999" y="0"/>
                </a:lnTo>
                <a:lnTo>
                  <a:pt x="5933255" y="0"/>
                </a:lnTo>
                <a:lnTo>
                  <a:pt x="5979786" y="3070"/>
                </a:lnTo>
                <a:lnTo>
                  <a:pt x="6025126" y="12128"/>
                </a:lnTo>
                <a:lnTo>
                  <a:pt x="6068724" y="26946"/>
                </a:lnTo>
                <a:lnTo>
                  <a:pt x="6110031" y="47297"/>
                </a:lnTo>
                <a:lnTo>
                  <a:pt x="6148497" y="72952"/>
                </a:lnTo>
                <a:lnTo>
                  <a:pt x="6183570" y="103684"/>
                </a:lnTo>
                <a:lnTo>
                  <a:pt x="6214302" y="138757"/>
                </a:lnTo>
                <a:lnTo>
                  <a:pt x="6239957" y="177222"/>
                </a:lnTo>
                <a:lnTo>
                  <a:pt x="6260307" y="218529"/>
                </a:lnTo>
                <a:lnTo>
                  <a:pt x="6275126" y="262128"/>
                </a:lnTo>
                <a:lnTo>
                  <a:pt x="6284184" y="307468"/>
                </a:lnTo>
                <a:lnTo>
                  <a:pt x="6286261" y="338952"/>
                </a:lnTo>
                <a:lnTo>
                  <a:pt x="6286261" y="369047"/>
                </a:lnTo>
                <a:lnTo>
                  <a:pt x="6275126" y="445871"/>
                </a:lnTo>
                <a:lnTo>
                  <a:pt x="6260307" y="489469"/>
                </a:lnTo>
                <a:lnTo>
                  <a:pt x="6239957" y="530776"/>
                </a:lnTo>
                <a:lnTo>
                  <a:pt x="6214302" y="569242"/>
                </a:lnTo>
                <a:lnTo>
                  <a:pt x="6183570" y="604315"/>
                </a:lnTo>
                <a:lnTo>
                  <a:pt x="6148497" y="635047"/>
                </a:lnTo>
                <a:lnTo>
                  <a:pt x="6110031" y="660702"/>
                </a:lnTo>
                <a:lnTo>
                  <a:pt x="6068724" y="681053"/>
                </a:lnTo>
                <a:lnTo>
                  <a:pt x="6025126" y="695872"/>
                </a:lnTo>
                <a:lnTo>
                  <a:pt x="5979786" y="704930"/>
                </a:lnTo>
                <a:lnTo>
                  <a:pt x="5933255" y="707999"/>
                </a:lnTo>
                <a:close/>
              </a:path>
            </a:pathLst>
          </a:custGeom>
          <a:solidFill>
            <a:srgbClr val="2A252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 txBox="1"/>
          <p:nvPr/>
        </p:nvSpPr>
        <p:spPr>
          <a:xfrm>
            <a:off x="2216000" y="7140025"/>
            <a:ext cx="3523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KEY API ENDPOINTS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3847" y="4745933"/>
            <a:ext cx="123824" cy="12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/>
          <p:nvPr/>
        </p:nvSpPr>
        <p:spPr>
          <a:xfrm>
            <a:off x="9365463" y="4548448"/>
            <a:ext cx="7888500" cy="8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Departments, SurveyQuestions, SurveyAnswers,Users</a:t>
            </a:r>
            <a:endParaRPr sz="28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4" name="Google Shape;11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7349" y="7223411"/>
            <a:ext cx="116109" cy="1161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/>
        </p:nvSpPr>
        <p:spPr>
          <a:xfrm>
            <a:off x="9049932" y="6946108"/>
            <a:ext cx="8680450" cy="2052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38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GET /api/departments </a:t>
            </a:r>
            <a:r>
              <a:rPr lang="en-US" sz="1350">
                <a:solidFill>
                  <a:srgbClr val="131212"/>
                </a:solidFill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List departments</a:t>
            </a:r>
            <a:endParaRPr sz="28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4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POST /api/questions/:id/answers </a:t>
            </a:r>
            <a:r>
              <a:rPr lang="en-US" sz="1350">
                <a:solidFill>
                  <a:srgbClr val="131212"/>
                </a:solidFill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Submit feedback GET /api/reports </a:t>
            </a:r>
            <a:r>
              <a:rPr lang="en-US" sz="1350">
                <a:solidFill>
                  <a:srgbClr val="131212"/>
                </a:solidFill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Get summary reports</a:t>
            </a:r>
            <a:endParaRPr sz="285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GET /api/reports/export </a:t>
            </a:r>
            <a:r>
              <a:rPr lang="en-US" sz="1350">
                <a:solidFill>
                  <a:srgbClr val="131212"/>
                </a:solidFill>
                <a:latin typeface="Lucida Sans"/>
                <a:ea typeface="Lucida Sans"/>
                <a:cs typeface="Lucida Sans"/>
                <a:sym typeface="Lucida Sans"/>
              </a:rPr>
              <a:t>→ </a:t>
            </a:r>
            <a:r>
              <a:rPr lang="en-US" sz="2850">
                <a:solidFill>
                  <a:srgbClr val="131212"/>
                </a:solidFill>
                <a:latin typeface="Tahoma"/>
                <a:ea typeface="Tahoma"/>
                <a:cs typeface="Tahoma"/>
                <a:sym typeface="Tahoma"/>
              </a:rPr>
              <a:t>Excel export</a:t>
            </a:r>
            <a:endParaRPr sz="28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7349" y="7730073"/>
            <a:ext cx="116109" cy="11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57349" y="8236734"/>
            <a:ext cx="116109" cy="11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57349" y="8743394"/>
            <a:ext cx="116109" cy="11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8700" y="878788"/>
            <a:ext cx="1771649" cy="14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4206829" y="3282915"/>
            <a:ext cx="1878224" cy="1878224"/>
            <a:chOff x="4206829" y="3282915"/>
            <a:chExt cx="1878224" cy="1878224"/>
          </a:xfrm>
        </p:grpSpPr>
        <p:pic>
          <p:nvPicPr>
            <p:cNvPr id="125" name="Google Shape;12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06829" y="3282915"/>
              <a:ext cx="1878224" cy="1878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2"/>
            <p:cNvSpPr/>
            <p:nvPr/>
          </p:nvSpPr>
          <p:spPr>
            <a:xfrm>
              <a:off x="4509583" y="3585670"/>
              <a:ext cx="1275715" cy="1275715"/>
            </a:xfrm>
            <a:custGeom>
              <a:rect b="b" l="l" r="r" t="t"/>
              <a:pathLst>
                <a:path extrusionOk="0" h="1275714" w="1275714">
                  <a:moveTo>
                    <a:pt x="637679" y="1275359"/>
                  </a:moveTo>
                  <a:lnTo>
                    <a:pt x="587599" y="1272055"/>
                  </a:lnTo>
                  <a:lnTo>
                    <a:pt x="538801" y="1262306"/>
                  </a:lnTo>
                  <a:lnTo>
                    <a:pt x="491877" y="1246357"/>
                  </a:lnTo>
                  <a:lnTo>
                    <a:pt x="447419" y="1224454"/>
                  </a:lnTo>
                  <a:lnTo>
                    <a:pt x="406020" y="1196842"/>
                  </a:lnTo>
                  <a:lnTo>
                    <a:pt x="368271" y="1163767"/>
                  </a:lnTo>
                  <a:lnTo>
                    <a:pt x="111592" y="907087"/>
                  </a:lnTo>
                  <a:lnTo>
                    <a:pt x="78516" y="869338"/>
                  </a:lnTo>
                  <a:lnTo>
                    <a:pt x="50904" y="827939"/>
                  </a:lnTo>
                  <a:lnTo>
                    <a:pt x="29001" y="783481"/>
                  </a:lnTo>
                  <a:lnTo>
                    <a:pt x="13053" y="736557"/>
                  </a:lnTo>
                  <a:lnTo>
                    <a:pt x="3304" y="687759"/>
                  </a:lnTo>
                  <a:lnTo>
                    <a:pt x="0" y="637679"/>
                  </a:lnTo>
                  <a:lnTo>
                    <a:pt x="3304" y="587599"/>
                  </a:lnTo>
                  <a:lnTo>
                    <a:pt x="13053" y="538801"/>
                  </a:lnTo>
                  <a:lnTo>
                    <a:pt x="29001" y="491877"/>
                  </a:lnTo>
                  <a:lnTo>
                    <a:pt x="50904" y="447419"/>
                  </a:lnTo>
                  <a:lnTo>
                    <a:pt x="78516" y="406020"/>
                  </a:lnTo>
                  <a:lnTo>
                    <a:pt x="111592" y="368271"/>
                  </a:lnTo>
                  <a:lnTo>
                    <a:pt x="368271" y="111592"/>
                  </a:lnTo>
                  <a:lnTo>
                    <a:pt x="406020" y="78516"/>
                  </a:lnTo>
                  <a:lnTo>
                    <a:pt x="447419" y="50904"/>
                  </a:lnTo>
                  <a:lnTo>
                    <a:pt x="491877" y="29001"/>
                  </a:lnTo>
                  <a:lnTo>
                    <a:pt x="538801" y="13053"/>
                  </a:lnTo>
                  <a:lnTo>
                    <a:pt x="587599" y="3304"/>
                  </a:lnTo>
                  <a:lnTo>
                    <a:pt x="637679" y="0"/>
                  </a:lnTo>
                  <a:lnTo>
                    <a:pt x="687759" y="3304"/>
                  </a:lnTo>
                  <a:lnTo>
                    <a:pt x="736557" y="13053"/>
                  </a:lnTo>
                  <a:lnTo>
                    <a:pt x="783482" y="29001"/>
                  </a:lnTo>
                  <a:lnTo>
                    <a:pt x="827939" y="50904"/>
                  </a:lnTo>
                  <a:lnTo>
                    <a:pt x="869338" y="78516"/>
                  </a:lnTo>
                  <a:lnTo>
                    <a:pt x="907087" y="111592"/>
                  </a:lnTo>
                  <a:lnTo>
                    <a:pt x="1163767" y="368271"/>
                  </a:lnTo>
                  <a:lnTo>
                    <a:pt x="1196842" y="406020"/>
                  </a:lnTo>
                  <a:lnTo>
                    <a:pt x="1224454" y="447419"/>
                  </a:lnTo>
                  <a:lnTo>
                    <a:pt x="1246357" y="491877"/>
                  </a:lnTo>
                  <a:lnTo>
                    <a:pt x="1262306" y="538801"/>
                  </a:lnTo>
                  <a:lnTo>
                    <a:pt x="1272055" y="587599"/>
                  </a:lnTo>
                  <a:lnTo>
                    <a:pt x="1275359" y="637679"/>
                  </a:lnTo>
                  <a:lnTo>
                    <a:pt x="1272055" y="687759"/>
                  </a:lnTo>
                  <a:lnTo>
                    <a:pt x="1262306" y="736557"/>
                  </a:lnTo>
                  <a:lnTo>
                    <a:pt x="1246357" y="783481"/>
                  </a:lnTo>
                  <a:lnTo>
                    <a:pt x="1224454" y="827939"/>
                  </a:lnTo>
                  <a:lnTo>
                    <a:pt x="1196842" y="869338"/>
                  </a:lnTo>
                  <a:lnTo>
                    <a:pt x="1163767" y="907087"/>
                  </a:lnTo>
                  <a:lnTo>
                    <a:pt x="907087" y="1163767"/>
                  </a:lnTo>
                  <a:lnTo>
                    <a:pt x="869338" y="1196842"/>
                  </a:lnTo>
                  <a:lnTo>
                    <a:pt x="827939" y="1224454"/>
                  </a:lnTo>
                  <a:lnTo>
                    <a:pt x="783482" y="1246357"/>
                  </a:lnTo>
                  <a:lnTo>
                    <a:pt x="736557" y="1262306"/>
                  </a:lnTo>
                  <a:lnTo>
                    <a:pt x="687759" y="1272055"/>
                  </a:lnTo>
                  <a:lnTo>
                    <a:pt x="637679" y="1275359"/>
                  </a:lnTo>
                  <a:close/>
                </a:path>
              </a:pathLst>
            </a:custGeom>
            <a:solidFill>
              <a:srgbClr val="2A25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2"/>
          <p:cNvSpPr txBox="1"/>
          <p:nvPr/>
        </p:nvSpPr>
        <p:spPr>
          <a:xfrm>
            <a:off x="5061182" y="3939124"/>
            <a:ext cx="17208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28" name="Google Shape;128;p12"/>
          <p:cNvGrpSpPr/>
          <p:nvPr/>
        </p:nvGrpSpPr>
        <p:grpSpPr>
          <a:xfrm>
            <a:off x="8306332" y="3152015"/>
            <a:ext cx="1878224" cy="1878224"/>
            <a:chOff x="8325394" y="3282915"/>
            <a:chExt cx="1878224" cy="1878224"/>
          </a:xfrm>
        </p:grpSpPr>
        <p:pic>
          <p:nvPicPr>
            <p:cNvPr id="129" name="Google Shape;12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25394" y="3282915"/>
              <a:ext cx="1878224" cy="1878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12"/>
            <p:cNvSpPr/>
            <p:nvPr/>
          </p:nvSpPr>
          <p:spPr>
            <a:xfrm>
              <a:off x="8628147" y="3585670"/>
              <a:ext cx="1275715" cy="1275715"/>
            </a:xfrm>
            <a:custGeom>
              <a:rect b="b" l="l" r="r" t="t"/>
              <a:pathLst>
                <a:path extrusionOk="0" h="1275714" w="1275715">
                  <a:moveTo>
                    <a:pt x="637680" y="1275359"/>
                  </a:moveTo>
                  <a:lnTo>
                    <a:pt x="587600" y="1272055"/>
                  </a:lnTo>
                  <a:lnTo>
                    <a:pt x="538801" y="1262306"/>
                  </a:lnTo>
                  <a:lnTo>
                    <a:pt x="491877" y="1246357"/>
                  </a:lnTo>
                  <a:lnTo>
                    <a:pt x="447420" y="1224454"/>
                  </a:lnTo>
                  <a:lnTo>
                    <a:pt x="406020" y="1196842"/>
                  </a:lnTo>
                  <a:lnTo>
                    <a:pt x="368272" y="1163767"/>
                  </a:lnTo>
                  <a:lnTo>
                    <a:pt x="111592" y="907087"/>
                  </a:lnTo>
                  <a:lnTo>
                    <a:pt x="78517" y="869338"/>
                  </a:lnTo>
                  <a:lnTo>
                    <a:pt x="50905" y="827939"/>
                  </a:lnTo>
                  <a:lnTo>
                    <a:pt x="29002" y="783481"/>
                  </a:lnTo>
                  <a:lnTo>
                    <a:pt x="13053" y="736557"/>
                  </a:lnTo>
                  <a:lnTo>
                    <a:pt x="3304" y="687759"/>
                  </a:lnTo>
                  <a:lnTo>
                    <a:pt x="0" y="637679"/>
                  </a:lnTo>
                  <a:lnTo>
                    <a:pt x="3304" y="587599"/>
                  </a:lnTo>
                  <a:lnTo>
                    <a:pt x="13053" y="538801"/>
                  </a:lnTo>
                  <a:lnTo>
                    <a:pt x="29002" y="491877"/>
                  </a:lnTo>
                  <a:lnTo>
                    <a:pt x="50905" y="447419"/>
                  </a:lnTo>
                  <a:lnTo>
                    <a:pt x="78517" y="406020"/>
                  </a:lnTo>
                  <a:lnTo>
                    <a:pt x="111592" y="368271"/>
                  </a:lnTo>
                  <a:lnTo>
                    <a:pt x="368272" y="111592"/>
                  </a:lnTo>
                  <a:lnTo>
                    <a:pt x="406020" y="78516"/>
                  </a:lnTo>
                  <a:lnTo>
                    <a:pt x="447420" y="50904"/>
                  </a:lnTo>
                  <a:lnTo>
                    <a:pt x="491877" y="29001"/>
                  </a:lnTo>
                  <a:lnTo>
                    <a:pt x="538801" y="13053"/>
                  </a:lnTo>
                  <a:lnTo>
                    <a:pt x="587600" y="3304"/>
                  </a:lnTo>
                  <a:lnTo>
                    <a:pt x="637680" y="0"/>
                  </a:lnTo>
                  <a:lnTo>
                    <a:pt x="687760" y="3304"/>
                  </a:lnTo>
                  <a:lnTo>
                    <a:pt x="736558" y="13053"/>
                  </a:lnTo>
                  <a:lnTo>
                    <a:pt x="783482" y="29001"/>
                  </a:lnTo>
                  <a:lnTo>
                    <a:pt x="827940" y="50904"/>
                  </a:lnTo>
                  <a:lnTo>
                    <a:pt x="869339" y="78516"/>
                  </a:lnTo>
                  <a:lnTo>
                    <a:pt x="907087" y="111592"/>
                  </a:lnTo>
                  <a:lnTo>
                    <a:pt x="1163767" y="368271"/>
                  </a:lnTo>
                  <a:lnTo>
                    <a:pt x="1196842" y="406020"/>
                  </a:lnTo>
                  <a:lnTo>
                    <a:pt x="1224454" y="447419"/>
                  </a:lnTo>
                  <a:lnTo>
                    <a:pt x="1246357" y="491877"/>
                  </a:lnTo>
                  <a:lnTo>
                    <a:pt x="1262306" y="538801"/>
                  </a:lnTo>
                  <a:lnTo>
                    <a:pt x="1272055" y="587599"/>
                  </a:lnTo>
                  <a:lnTo>
                    <a:pt x="1275359" y="637679"/>
                  </a:lnTo>
                  <a:lnTo>
                    <a:pt x="1272055" y="687759"/>
                  </a:lnTo>
                  <a:lnTo>
                    <a:pt x="1262306" y="736557"/>
                  </a:lnTo>
                  <a:lnTo>
                    <a:pt x="1246357" y="783481"/>
                  </a:lnTo>
                  <a:lnTo>
                    <a:pt x="1224454" y="827939"/>
                  </a:lnTo>
                  <a:lnTo>
                    <a:pt x="1196842" y="869338"/>
                  </a:lnTo>
                  <a:lnTo>
                    <a:pt x="1163767" y="907087"/>
                  </a:lnTo>
                  <a:lnTo>
                    <a:pt x="907087" y="1163767"/>
                  </a:lnTo>
                  <a:lnTo>
                    <a:pt x="869339" y="1196842"/>
                  </a:lnTo>
                  <a:lnTo>
                    <a:pt x="827940" y="1224454"/>
                  </a:lnTo>
                  <a:lnTo>
                    <a:pt x="783482" y="1246357"/>
                  </a:lnTo>
                  <a:lnTo>
                    <a:pt x="736558" y="1262306"/>
                  </a:lnTo>
                  <a:lnTo>
                    <a:pt x="687760" y="1272055"/>
                  </a:lnTo>
                  <a:lnTo>
                    <a:pt x="637680" y="1275359"/>
                  </a:lnTo>
                  <a:close/>
                </a:path>
              </a:pathLst>
            </a:custGeom>
            <a:solidFill>
              <a:srgbClr val="2A25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2"/>
          <p:cNvSpPr txBox="1"/>
          <p:nvPr/>
        </p:nvSpPr>
        <p:spPr>
          <a:xfrm>
            <a:off x="9157988" y="3761175"/>
            <a:ext cx="847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12"/>
          <p:cNvSpPr txBox="1"/>
          <p:nvPr/>
        </p:nvSpPr>
        <p:spPr>
          <a:xfrm>
            <a:off x="13257601" y="3891165"/>
            <a:ext cx="25146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3301070" y="6180396"/>
            <a:ext cx="3691254" cy="2374265"/>
          </a:xfrm>
          <a:prstGeom prst="rect">
            <a:avLst/>
          </a:prstGeom>
          <a:solidFill>
            <a:srgbClr val="2A2523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95250" lvl="0" marL="443230" marR="434340" rtl="0" algn="just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Backend Setup: </a:t>
            </a:r>
            <a:r>
              <a:rPr lang="en-US" sz="26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Node.js, MSSQL, environment config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2"/>
          <p:cNvSpPr txBox="1"/>
          <p:nvPr>
            <p:ph type="title"/>
          </p:nvPr>
        </p:nvSpPr>
        <p:spPr>
          <a:xfrm>
            <a:off x="4060127" y="909669"/>
            <a:ext cx="1016762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Trebuchet MS"/>
                <a:ea typeface="Trebuchet MS"/>
                <a:cs typeface="Trebuchet MS"/>
                <a:sym typeface="Trebuchet MS"/>
              </a:rPr>
              <a:t>SET UP &amp; DEPLOYMENT</a:t>
            </a:r>
            <a:endParaRPr sz="7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5" name="Google Shape;135;p12"/>
          <p:cNvSpPr txBox="1"/>
          <p:nvPr/>
        </p:nvSpPr>
        <p:spPr>
          <a:xfrm>
            <a:off x="7547469" y="6180396"/>
            <a:ext cx="3691254" cy="2374265"/>
          </a:xfrm>
          <a:prstGeom prst="rect">
            <a:avLst/>
          </a:prstGeom>
          <a:solidFill>
            <a:srgbClr val="2A2523"/>
          </a:solidFill>
          <a:ln>
            <a:noFill/>
          </a:ln>
        </p:spPr>
        <p:txBody>
          <a:bodyPr anchorCtr="0" anchor="t" bIns="0" lIns="0" spcFirstLastPara="1" rIns="0" wrap="square" tIns="717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3345" lvl="0" marL="440055" marR="431165" rtl="0" algn="ctr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Frontend Setup</a:t>
            </a:r>
            <a:r>
              <a:rPr lang="en-US" sz="26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: React app with API base URL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11792306" y="6180396"/>
            <a:ext cx="3691254" cy="2374265"/>
          </a:xfrm>
          <a:prstGeom prst="rect">
            <a:avLst/>
          </a:prstGeom>
          <a:solidFill>
            <a:srgbClr val="2A2523"/>
          </a:solidFill>
          <a:ln>
            <a:noFill/>
          </a:ln>
        </p:spPr>
        <p:txBody>
          <a:bodyPr anchorCtr="0" anchor="t" bIns="0" lIns="0" spcFirstLastPara="1" rIns="0" wrap="square" tIns="3003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63830" marR="155575" rtl="0" algn="ctr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Deployment Options: </a:t>
            </a:r>
            <a:r>
              <a:rPr lang="en-US" sz="260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Azure, AWS, Netlify, Vercel</a:t>
            </a:r>
            <a:endParaRPr sz="2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7" name="Google Shape;13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2155" y="1047110"/>
            <a:ext cx="1550193" cy="957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2"/>
          <p:cNvGrpSpPr/>
          <p:nvPr/>
        </p:nvGrpSpPr>
        <p:grpSpPr>
          <a:xfrm>
            <a:off x="13078756" y="3282915"/>
            <a:ext cx="1878224" cy="1878224"/>
            <a:chOff x="8325394" y="3282915"/>
            <a:chExt cx="1878224" cy="1878224"/>
          </a:xfrm>
        </p:grpSpPr>
        <p:pic>
          <p:nvPicPr>
            <p:cNvPr id="139" name="Google Shape;139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25394" y="3282915"/>
              <a:ext cx="1878224" cy="1878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2"/>
            <p:cNvSpPr/>
            <p:nvPr/>
          </p:nvSpPr>
          <p:spPr>
            <a:xfrm>
              <a:off x="8628147" y="3585670"/>
              <a:ext cx="1275715" cy="1275714"/>
            </a:xfrm>
            <a:custGeom>
              <a:rect b="b" l="l" r="r" t="t"/>
              <a:pathLst>
                <a:path extrusionOk="0" h="1275714" w="1275715">
                  <a:moveTo>
                    <a:pt x="637680" y="1275359"/>
                  </a:moveTo>
                  <a:lnTo>
                    <a:pt x="587600" y="1272055"/>
                  </a:lnTo>
                  <a:lnTo>
                    <a:pt x="538801" y="1262306"/>
                  </a:lnTo>
                  <a:lnTo>
                    <a:pt x="491877" y="1246357"/>
                  </a:lnTo>
                  <a:lnTo>
                    <a:pt x="447420" y="1224454"/>
                  </a:lnTo>
                  <a:lnTo>
                    <a:pt x="406020" y="1196842"/>
                  </a:lnTo>
                  <a:lnTo>
                    <a:pt x="368272" y="1163767"/>
                  </a:lnTo>
                  <a:lnTo>
                    <a:pt x="111592" y="907087"/>
                  </a:lnTo>
                  <a:lnTo>
                    <a:pt x="78517" y="869338"/>
                  </a:lnTo>
                  <a:lnTo>
                    <a:pt x="50905" y="827939"/>
                  </a:lnTo>
                  <a:lnTo>
                    <a:pt x="29002" y="783481"/>
                  </a:lnTo>
                  <a:lnTo>
                    <a:pt x="13053" y="736557"/>
                  </a:lnTo>
                  <a:lnTo>
                    <a:pt x="3304" y="687759"/>
                  </a:lnTo>
                  <a:lnTo>
                    <a:pt x="0" y="637679"/>
                  </a:lnTo>
                  <a:lnTo>
                    <a:pt x="3304" y="587599"/>
                  </a:lnTo>
                  <a:lnTo>
                    <a:pt x="13053" y="538801"/>
                  </a:lnTo>
                  <a:lnTo>
                    <a:pt x="29002" y="491877"/>
                  </a:lnTo>
                  <a:lnTo>
                    <a:pt x="50905" y="447419"/>
                  </a:lnTo>
                  <a:lnTo>
                    <a:pt x="78517" y="406020"/>
                  </a:lnTo>
                  <a:lnTo>
                    <a:pt x="111592" y="368271"/>
                  </a:lnTo>
                  <a:lnTo>
                    <a:pt x="368272" y="111592"/>
                  </a:lnTo>
                  <a:lnTo>
                    <a:pt x="406020" y="78516"/>
                  </a:lnTo>
                  <a:lnTo>
                    <a:pt x="447420" y="50904"/>
                  </a:lnTo>
                  <a:lnTo>
                    <a:pt x="491877" y="29001"/>
                  </a:lnTo>
                  <a:lnTo>
                    <a:pt x="538801" y="13053"/>
                  </a:lnTo>
                  <a:lnTo>
                    <a:pt x="587600" y="3304"/>
                  </a:lnTo>
                  <a:lnTo>
                    <a:pt x="637680" y="0"/>
                  </a:lnTo>
                  <a:lnTo>
                    <a:pt x="687760" y="3304"/>
                  </a:lnTo>
                  <a:lnTo>
                    <a:pt x="736558" y="13053"/>
                  </a:lnTo>
                  <a:lnTo>
                    <a:pt x="783482" y="29001"/>
                  </a:lnTo>
                  <a:lnTo>
                    <a:pt x="827940" y="50904"/>
                  </a:lnTo>
                  <a:lnTo>
                    <a:pt x="869339" y="78516"/>
                  </a:lnTo>
                  <a:lnTo>
                    <a:pt x="907087" y="111592"/>
                  </a:lnTo>
                  <a:lnTo>
                    <a:pt x="1163767" y="368271"/>
                  </a:lnTo>
                  <a:lnTo>
                    <a:pt x="1196842" y="406020"/>
                  </a:lnTo>
                  <a:lnTo>
                    <a:pt x="1224454" y="447419"/>
                  </a:lnTo>
                  <a:lnTo>
                    <a:pt x="1246357" y="491877"/>
                  </a:lnTo>
                  <a:lnTo>
                    <a:pt x="1262306" y="538801"/>
                  </a:lnTo>
                  <a:lnTo>
                    <a:pt x="1272055" y="587599"/>
                  </a:lnTo>
                  <a:lnTo>
                    <a:pt x="1275359" y="637679"/>
                  </a:lnTo>
                  <a:lnTo>
                    <a:pt x="1272055" y="687759"/>
                  </a:lnTo>
                  <a:lnTo>
                    <a:pt x="1262306" y="736557"/>
                  </a:lnTo>
                  <a:lnTo>
                    <a:pt x="1246357" y="783481"/>
                  </a:lnTo>
                  <a:lnTo>
                    <a:pt x="1224454" y="827939"/>
                  </a:lnTo>
                  <a:lnTo>
                    <a:pt x="1196842" y="869338"/>
                  </a:lnTo>
                  <a:lnTo>
                    <a:pt x="1163767" y="907087"/>
                  </a:lnTo>
                  <a:lnTo>
                    <a:pt x="907087" y="1163767"/>
                  </a:lnTo>
                  <a:lnTo>
                    <a:pt x="869339" y="1196842"/>
                  </a:lnTo>
                  <a:lnTo>
                    <a:pt x="827940" y="1224454"/>
                  </a:lnTo>
                  <a:lnTo>
                    <a:pt x="783482" y="1246357"/>
                  </a:lnTo>
                  <a:lnTo>
                    <a:pt x="736558" y="1262306"/>
                  </a:lnTo>
                  <a:lnTo>
                    <a:pt x="687760" y="1272055"/>
                  </a:lnTo>
                  <a:lnTo>
                    <a:pt x="637680" y="1275359"/>
                  </a:lnTo>
                  <a:close/>
                </a:path>
              </a:pathLst>
            </a:custGeom>
            <a:solidFill>
              <a:srgbClr val="2A25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3</a:t>
              </a:r>
              <a:endParaRPr/>
            </a:p>
          </p:txBody>
        </p:sp>
      </p:grpSp>
      <p:sp>
        <p:nvSpPr>
          <p:cNvPr id="141" name="Google Shape;141;p12"/>
          <p:cNvSpPr txBox="1"/>
          <p:nvPr/>
        </p:nvSpPr>
        <p:spPr>
          <a:xfrm>
            <a:off x="13930525" y="3853850"/>
            <a:ext cx="601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2014345" y="2544710"/>
            <a:ext cx="142062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50">
                <a:solidFill>
                  <a:srgbClr val="2A2523"/>
                </a:solidFill>
                <a:latin typeface="Tahoma"/>
                <a:ea typeface="Tahoma"/>
                <a:cs typeface="Tahoma"/>
                <a:sym typeface="Tahoma"/>
              </a:rPr>
              <a:t>Security</a:t>
            </a:r>
            <a:endParaRPr sz="83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2081578" y="4043750"/>
            <a:ext cx="67461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Current Security:</a:t>
            </a:r>
            <a:endParaRPr sz="4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591" y="6704465"/>
            <a:ext cx="150092" cy="1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2872549" y="5217650"/>
            <a:ext cx="5318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Network-level security</a:t>
            </a:r>
            <a:endParaRPr sz="4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5591" y="7692573"/>
            <a:ext cx="150092" cy="1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 txBox="1"/>
          <p:nvPr/>
        </p:nvSpPr>
        <p:spPr>
          <a:xfrm>
            <a:off x="2872554" y="6205763"/>
            <a:ext cx="47700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Input validation</a:t>
            </a:r>
            <a:endParaRPr sz="40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5591" y="8680682"/>
            <a:ext cx="150092" cy="15009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 txBox="1"/>
          <p:nvPr/>
        </p:nvSpPr>
        <p:spPr>
          <a:xfrm>
            <a:off x="2872546" y="7193875"/>
            <a:ext cx="4450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5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Basic CORS</a:t>
            </a:r>
            <a:endParaRPr sz="405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3"/>
          <p:cNvGrpSpPr/>
          <p:nvPr/>
        </p:nvGrpSpPr>
        <p:grpSpPr>
          <a:xfrm>
            <a:off x="0" y="0"/>
            <a:ext cx="18288000" cy="2343150"/>
            <a:chOff x="0" y="0"/>
            <a:chExt cx="18288000" cy="2343150"/>
          </a:xfrm>
        </p:grpSpPr>
        <p:pic>
          <p:nvPicPr>
            <p:cNvPr id="155" name="Google Shape;15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8288000" cy="23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28700" y="878788"/>
              <a:ext cx="1771649" cy="1409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7" name="Google Shape;157;p13"/>
          <p:cNvSpPr txBox="1"/>
          <p:nvPr/>
        </p:nvSpPr>
        <p:spPr>
          <a:xfrm>
            <a:off x="2872550" y="8386825"/>
            <a:ext cx="92700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JWT authentication &amp; role-based access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3535677" y="2348875"/>
            <a:ext cx="14980800" cy="12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00">
                <a:solidFill>
                  <a:srgbClr val="2A2523"/>
                </a:solidFill>
                <a:latin typeface="Tahoma"/>
                <a:ea typeface="Tahoma"/>
                <a:cs typeface="Tahoma"/>
                <a:sym typeface="Tahoma"/>
              </a:rPr>
              <a:t>Admin </a:t>
            </a:r>
            <a:r>
              <a:rPr lang="en-US" sz="7900">
                <a:solidFill>
                  <a:srgbClr val="2A2523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8100">
                <a:solidFill>
                  <a:srgbClr val="2A2523"/>
                </a:solidFill>
                <a:latin typeface="Tahoma"/>
                <a:ea typeface="Tahoma"/>
                <a:cs typeface="Tahoma"/>
                <a:sym typeface="Tahoma"/>
              </a:rPr>
              <a:t>User Workflow</a:t>
            </a:r>
            <a:endParaRPr sz="8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2253578" y="3823930"/>
            <a:ext cx="14805600" cy="4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latin typeface="Arial"/>
                <a:ea typeface="Arial"/>
                <a:cs typeface="Arial"/>
                <a:sym typeface="Arial"/>
              </a:rPr>
              <a:t>Admin: </a:t>
            </a:r>
            <a:r>
              <a:rPr lang="en-US"/>
              <a:t>Add questions </a:t>
            </a:r>
            <a:r>
              <a:rPr lang="en-US" sz="1750">
                <a:latin typeface="Lucida Sans"/>
                <a:ea typeface="Lucida Sans"/>
                <a:cs typeface="Lucida Sans"/>
                <a:sym typeface="Lucida Sans"/>
              </a:rPr>
              <a:t>→	</a:t>
            </a:r>
            <a:r>
              <a:rPr lang="en-US"/>
              <a:t>View/export reports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100"/>
              <a:t>Super</a:t>
            </a:r>
            <a:r>
              <a:rPr b="1" lang="en-US" sz="4100"/>
              <a:t>Admin: </a:t>
            </a:r>
            <a:r>
              <a:rPr lang="en-US"/>
              <a:t>Create departments </a:t>
            </a:r>
            <a:r>
              <a:rPr lang="en-US" sz="1750">
                <a:latin typeface="Lucida Sans"/>
                <a:ea typeface="Lucida Sans"/>
                <a:cs typeface="Lucida Sans"/>
                <a:sym typeface="Lucida Sans"/>
              </a:rPr>
              <a:t>→	</a:t>
            </a:r>
            <a:r>
              <a:rPr lang="en-US"/>
              <a:t>Add questions </a:t>
            </a:r>
            <a:r>
              <a:rPr lang="en-US" sz="1750">
                <a:latin typeface="Lucida Sans"/>
                <a:ea typeface="Lucida Sans"/>
                <a:cs typeface="Lucida Sans"/>
                <a:sym typeface="Lucida Sans"/>
              </a:rPr>
              <a:t>→	</a:t>
            </a:r>
            <a:r>
              <a:rPr lang="en-US"/>
              <a:t>View/export reports</a:t>
            </a:r>
            <a:r>
              <a:rPr lang="en-US" sz="1750">
                <a:latin typeface="Lucida Sans"/>
                <a:ea typeface="Lucida Sans"/>
                <a:cs typeface="Lucida Sans"/>
                <a:sym typeface="Lucida Sans"/>
              </a:rPr>
              <a:t>→	</a:t>
            </a:r>
            <a:r>
              <a:rPr lang="en-US"/>
              <a:t>Admin Registrations</a:t>
            </a:r>
            <a:endParaRPr sz="175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-US"/>
              <a:t>: Access department survey URL </a:t>
            </a:r>
            <a:r>
              <a:rPr lang="en-US" sz="1750">
                <a:latin typeface="Lucida Sans"/>
                <a:ea typeface="Lucida Sans"/>
                <a:cs typeface="Lucida Sans"/>
                <a:sym typeface="Lucida Sans"/>
              </a:rPr>
              <a:t>→	</a:t>
            </a:r>
            <a:r>
              <a:rPr lang="en-US"/>
              <a:t>Select emoji </a:t>
            </a:r>
            <a:r>
              <a:rPr lang="en-US" sz="1750">
                <a:latin typeface="Lucida Sans"/>
                <a:ea typeface="Lucida Sans"/>
                <a:cs typeface="Lucida Sans"/>
                <a:sym typeface="Lucida Sans"/>
              </a:rPr>
              <a:t>→	</a:t>
            </a:r>
            <a:r>
              <a:rPr lang="en-US"/>
              <a:t>Auto refresh</a:t>
            </a:r>
            <a:r>
              <a:rPr lang="en-US" sz="1750">
                <a:latin typeface="Lucida Sans"/>
                <a:ea typeface="Lucida Sans"/>
                <a:cs typeface="Lucida Sans"/>
                <a:sym typeface="Lucida Sans"/>
              </a:rPr>
              <a:t>  </a:t>
            </a:r>
            <a:r>
              <a:rPr lang="en-US"/>
              <a:t>for next user</a:t>
            </a:r>
            <a:endParaRPr/>
          </a:p>
        </p:txBody>
      </p:sp>
      <p:grpSp>
        <p:nvGrpSpPr>
          <p:cNvPr id="164" name="Google Shape;164;p14"/>
          <p:cNvGrpSpPr/>
          <p:nvPr/>
        </p:nvGrpSpPr>
        <p:grpSpPr>
          <a:xfrm>
            <a:off x="0" y="0"/>
            <a:ext cx="18288000" cy="2343150"/>
            <a:chOff x="0" y="0"/>
            <a:chExt cx="18288000" cy="2343150"/>
          </a:xfrm>
        </p:grpSpPr>
        <p:pic>
          <p:nvPicPr>
            <p:cNvPr id="165" name="Google Shape;16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8288000" cy="23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700" y="878788"/>
              <a:ext cx="1771649" cy="1409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72846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 txBox="1"/>
          <p:nvPr/>
        </p:nvSpPr>
        <p:spPr>
          <a:xfrm>
            <a:off x="667566" y="4424709"/>
            <a:ext cx="607441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750">
                <a:solidFill>
                  <a:srgbClr val="FEFEFE"/>
                </a:solidFill>
                <a:latin typeface="Tahoma"/>
                <a:ea typeface="Tahoma"/>
                <a:cs typeface="Tahoma"/>
                <a:sym typeface="Tahoma"/>
              </a:rPr>
              <a:t>TroubleShooting</a:t>
            </a:r>
            <a:endParaRPr sz="675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3" name="Google Shape;1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593" y="3347760"/>
            <a:ext cx="209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5"/>
          <p:cNvSpPr txBox="1"/>
          <p:nvPr>
            <p:ph type="title"/>
          </p:nvPr>
        </p:nvSpPr>
        <p:spPr>
          <a:xfrm>
            <a:off x="8751296" y="2939913"/>
            <a:ext cx="8780144" cy="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connection issues</a:t>
            </a:r>
            <a:endParaRPr/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593" y="4957485"/>
            <a:ext cx="209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 txBox="1"/>
          <p:nvPr/>
        </p:nvSpPr>
        <p:spPr>
          <a:xfrm>
            <a:off x="8751301" y="4549650"/>
            <a:ext cx="83508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Missing data checks</a:t>
            </a:r>
            <a:endParaRPr sz="55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7593" y="6386235"/>
            <a:ext cx="209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8751296" y="5581979"/>
            <a:ext cx="8546465" cy="2520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50">
                <a:solidFill>
                  <a:srgbClr val="131212"/>
                </a:solidFill>
                <a:latin typeface="Arial"/>
                <a:ea typeface="Arial"/>
                <a:cs typeface="Arial"/>
                <a:sym typeface="Arial"/>
              </a:rPr>
              <a:t>Excel export permissions &amp; memory limits</a:t>
            </a:r>
            <a:endParaRPr sz="55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700" y="878788"/>
            <a:ext cx="1771649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