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550" r:id="rId3"/>
    <p:sldId id="551" r:id="rId4"/>
    <p:sldId id="265" r:id="rId5"/>
    <p:sldId id="266" r:id="rId6"/>
    <p:sldId id="267" r:id="rId7"/>
    <p:sldId id="552" r:id="rId8"/>
    <p:sldId id="556" r:id="rId9"/>
    <p:sldId id="557" r:id="rId10"/>
    <p:sldId id="566" r:id="rId11"/>
    <p:sldId id="567" r:id="rId12"/>
    <p:sldId id="568" r:id="rId13"/>
    <p:sldId id="569" r:id="rId14"/>
    <p:sldId id="570" r:id="rId15"/>
    <p:sldId id="571" r:id="rId16"/>
    <p:sldId id="572" r:id="rId17"/>
    <p:sldId id="563" r:id="rId18"/>
    <p:sldId id="573" r:id="rId19"/>
    <p:sldId id="574" r:id="rId20"/>
    <p:sldId id="575" r:id="rId21"/>
    <p:sldId id="576" r:id="rId22"/>
    <p:sldId id="577" r:id="rId23"/>
    <p:sldId id="578" r:id="rId24"/>
    <p:sldId id="579" r:id="rId25"/>
    <p:sldId id="580" r:id="rId26"/>
    <p:sldId id="581"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0204F6-B99E-4BFC-BAA3-8C0C38164944}">
          <p14:sldIdLst>
            <p14:sldId id="256"/>
          </p14:sldIdLst>
        </p14:section>
        <p14:section name="With Animation" id="{28FC0114-0B25-4FFE-8D1C-9809DAD79DA2}">
          <p14:sldIdLst>
            <p14:sldId id="550"/>
            <p14:sldId id="551"/>
            <p14:sldId id="265"/>
            <p14:sldId id="266"/>
            <p14:sldId id="267"/>
            <p14:sldId id="552"/>
            <p14:sldId id="556"/>
            <p14:sldId id="557"/>
            <p14:sldId id="566"/>
            <p14:sldId id="567"/>
            <p14:sldId id="568"/>
            <p14:sldId id="569"/>
            <p14:sldId id="570"/>
            <p14:sldId id="571"/>
            <p14:sldId id="572"/>
            <p14:sldId id="563"/>
            <p14:sldId id="573"/>
            <p14:sldId id="574"/>
            <p14:sldId id="575"/>
            <p14:sldId id="576"/>
            <p14:sldId id="577"/>
            <p14:sldId id="578"/>
            <p14:sldId id="579"/>
            <p14:sldId id="580"/>
            <p14:sldId id="581"/>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p:scale>
          <a:sx n="75" d="100"/>
          <a:sy n="75" d="100"/>
        </p:scale>
        <p:origin x="54"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1F0844-B691-5D8F-24EC-9D88A54836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8E789D-EE7B-7F60-81D5-9964D6CF41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44B15E-42AB-4661-8B80-CEC3013F26A4}" type="datetimeFigureOut">
              <a:rPr lang="en-US" smtClean="0"/>
              <a:t>4/29/2024</a:t>
            </a:fld>
            <a:endParaRPr lang="en-US"/>
          </a:p>
        </p:txBody>
      </p:sp>
      <p:sp>
        <p:nvSpPr>
          <p:cNvPr id="4" name="Footer Placeholder 3">
            <a:extLst>
              <a:ext uri="{FF2B5EF4-FFF2-40B4-BE49-F238E27FC236}">
                <a16:creationId xmlns:a16="http://schemas.microsoft.com/office/drawing/2014/main" id="{36609875-1633-B086-C904-7A18063701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a:t>
            </a:r>
          </a:p>
        </p:txBody>
      </p:sp>
      <p:sp>
        <p:nvSpPr>
          <p:cNvPr id="5" name="Slide Number Placeholder 4">
            <a:extLst>
              <a:ext uri="{FF2B5EF4-FFF2-40B4-BE49-F238E27FC236}">
                <a16:creationId xmlns:a16="http://schemas.microsoft.com/office/drawing/2014/main" id="{2CAF4F8C-8618-7635-29EE-EDE9A8E0AE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CC0212-971F-440E-B6FF-3D0646905D12}" type="slidenum">
              <a:rPr lang="en-US" smtClean="0"/>
              <a:t>‹#›</a:t>
            </a:fld>
            <a:endParaRPr lang="en-US"/>
          </a:p>
        </p:txBody>
      </p:sp>
    </p:spTree>
    <p:extLst>
      <p:ext uri="{BB962C8B-B14F-4D97-AF65-F5344CB8AC3E}">
        <p14:creationId xmlns:p14="http://schemas.microsoft.com/office/powerpoint/2010/main" val="26640916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D9C7-EB2F-481B-9455-8A1C97C05EBA}"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67F4E-A7FC-4749-A54E-4891FECB2A02}" type="slidenum">
              <a:rPr lang="en-US" smtClean="0"/>
              <a:t>‹#›</a:t>
            </a:fld>
            <a:endParaRPr lang="en-US"/>
          </a:p>
        </p:txBody>
      </p:sp>
    </p:spTree>
    <p:extLst>
      <p:ext uri="{BB962C8B-B14F-4D97-AF65-F5344CB8AC3E}">
        <p14:creationId xmlns:p14="http://schemas.microsoft.com/office/powerpoint/2010/main" val="356937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DF03-569A-1553-90E3-DED47AD44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A63633-CD1D-7726-BE9B-59802EA98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3200D-523D-4DA8-5B05-475F057A5B05}"/>
              </a:ext>
            </a:extLst>
          </p:cNvPr>
          <p:cNvSpPr>
            <a:spLocks noGrp="1"/>
          </p:cNvSpPr>
          <p:nvPr>
            <p:ph type="dt" sz="half" idx="10"/>
          </p:nvPr>
        </p:nvSpPr>
        <p:spPr/>
        <p:txBody>
          <a:bodyPr/>
          <a:lstStyle/>
          <a:p>
            <a:fld id="{6EF6A1DB-59AE-4092-9E62-3501CEB9416D}" type="datetime2">
              <a:rPr lang="en-US" smtClean="0"/>
              <a:t>Monday, April 29, 2024</a:t>
            </a:fld>
            <a:endParaRPr lang="en-US"/>
          </a:p>
        </p:txBody>
      </p:sp>
      <p:sp>
        <p:nvSpPr>
          <p:cNvPr id="5" name="Footer Placeholder 4">
            <a:extLst>
              <a:ext uri="{FF2B5EF4-FFF2-40B4-BE49-F238E27FC236}">
                <a16:creationId xmlns:a16="http://schemas.microsoft.com/office/drawing/2014/main" id="{D7A4F5B9-CC3C-E728-1CFE-34C05D17F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9447A-786F-53E1-B013-D7822C5171B9}"/>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94111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1317-1942-4004-3B92-E4FEB2708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8380F-DDDA-1A9E-5658-94C8760FD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CD7F2-45A6-58E3-4B7D-0F3DF3E619FF}"/>
              </a:ext>
            </a:extLst>
          </p:cNvPr>
          <p:cNvSpPr>
            <a:spLocks noGrp="1"/>
          </p:cNvSpPr>
          <p:nvPr>
            <p:ph type="dt" sz="half" idx="10"/>
          </p:nvPr>
        </p:nvSpPr>
        <p:spPr/>
        <p:txBody>
          <a:bodyPr/>
          <a:lstStyle/>
          <a:p>
            <a:fld id="{4E37BBA3-27B1-44DD-AB6A-452F66116B07}" type="datetime2">
              <a:rPr lang="en-US" smtClean="0"/>
              <a:t>Monday, April 29, 2024</a:t>
            </a:fld>
            <a:endParaRPr lang="en-US"/>
          </a:p>
        </p:txBody>
      </p:sp>
      <p:sp>
        <p:nvSpPr>
          <p:cNvPr id="5" name="Footer Placeholder 4">
            <a:extLst>
              <a:ext uri="{FF2B5EF4-FFF2-40B4-BE49-F238E27FC236}">
                <a16:creationId xmlns:a16="http://schemas.microsoft.com/office/drawing/2014/main" id="{339626BF-0736-7A7C-0D32-687C8C53F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80845-B188-F18E-BC3B-0A2896B5F60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30016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25B01-A110-374F-8C02-54D626B42C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1F00F-6C12-8E40-F183-FE868EAB3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866D5-9059-A0F7-0897-31D16BEAE88E}"/>
              </a:ext>
            </a:extLst>
          </p:cNvPr>
          <p:cNvSpPr>
            <a:spLocks noGrp="1"/>
          </p:cNvSpPr>
          <p:nvPr>
            <p:ph type="dt" sz="half" idx="10"/>
          </p:nvPr>
        </p:nvSpPr>
        <p:spPr/>
        <p:txBody>
          <a:bodyPr/>
          <a:lstStyle/>
          <a:p>
            <a:fld id="{912D6E13-5B5E-4EC5-A983-2829903D6105}" type="datetime2">
              <a:rPr lang="en-US" smtClean="0"/>
              <a:t>Monday, April 29, 2024</a:t>
            </a:fld>
            <a:endParaRPr lang="en-US"/>
          </a:p>
        </p:txBody>
      </p:sp>
      <p:sp>
        <p:nvSpPr>
          <p:cNvPr id="5" name="Footer Placeholder 4">
            <a:extLst>
              <a:ext uri="{FF2B5EF4-FFF2-40B4-BE49-F238E27FC236}">
                <a16:creationId xmlns:a16="http://schemas.microsoft.com/office/drawing/2014/main" id="{9AFCCF6F-A652-8221-DC98-7D1EEA114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63ACA-F0F9-EED5-9D90-C7813DDED9D0}"/>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8302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CC61-5F75-57E2-1543-CEB1961C0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6D071-766F-5DF4-B1DC-FC67C8A62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BD8F4-7AC0-6F2C-957D-CF7860AEC378}"/>
              </a:ext>
            </a:extLst>
          </p:cNvPr>
          <p:cNvSpPr>
            <a:spLocks noGrp="1"/>
          </p:cNvSpPr>
          <p:nvPr>
            <p:ph type="dt" sz="half" idx="10"/>
          </p:nvPr>
        </p:nvSpPr>
        <p:spPr/>
        <p:txBody>
          <a:bodyPr/>
          <a:lstStyle/>
          <a:p>
            <a:fld id="{0B481FF2-A62E-4C58-AB2C-9DD3CBF1E86F}" type="datetime2">
              <a:rPr lang="en-US" smtClean="0"/>
              <a:t>Monday, April 29, 2024</a:t>
            </a:fld>
            <a:endParaRPr lang="en-US"/>
          </a:p>
        </p:txBody>
      </p:sp>
      <p:sp>
        <p:nvSpPr>
          <p:cNvPr id="5" name="Footer Placeholder 4">
            <a:extLst>
              <a:ext uri="{FF2B5EF4-FFF2-40B4-BE49-F238E27FC236}">
                <a16:creationId xmlns:a16="http://schemas.microsoft.com/office/drawing/2014/main" id="{3CE3795F-3DDF-B167-FE49-1F58B7221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F11DE-E97E-696E-FE08-B3752DDFEA5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176389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3204-58C6-7964-A50E-3233381D0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4B8D9-B784-E958-CABB-F44BC3D4E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3F07E-C9C5-F29D-0787-C9C869454E35}"/>
              </a:ext>
            </a:extLst>
          </p:cNvPr>
          <p:cNvSpPr>
            <a:spLocks noGrp="1"/>
          </p:cNvSpPr>
          <p:nvPr>
            <p:ph type="dt" sz="half" idx="10"/>
          </p:nvPr>
        </p:nvSpPr>
        <p:spPr/>
        <p:txBody>
          <a:bodyPr/>
          <a:lstStyle/>
          <a:p>
            <a:fld id="{23FF6DFF-19E5-41A6-902C-0457D80C15AB}" type="datetime2">
              <a:rPr lang="en-US" smtClean="0"/>
              <a:t>Monday, April 29, 2024</a:t>
            </a:fld>
            <a:endParaRPr lang="en-US"/>
          </a:p>
        </p:txBody>
      </p:sp>
      <p:sp>
        <p:nvSpPr>
          <p:cNvPr id="5" name="Footer Placeholder 4">
            <a:extLst>
              <a:ext uri="{FF2B5EF4-FFF2-40B4-BE49-F238E27FC236}">
                <a16:creationId xmlns:a16="http://schemas.microsoft.com/office/drawing/2014/main" id="{9D1A73D3-0B3B-E398-35C7-19441DA34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0F0D4-4425-707C-5A44-7E06D7E93EC9}"/>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75013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9AD7-09A3-B1CF-7F47-DB2EEC82F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0961B-F81E-4448-FA0E-45B7122200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02CDB3-2CE5-4657-0FBA-C8DA48A78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BCBF4A-00FE-A72C-014C-A573CBD96537}"/>
              </a:ext>
            </a:extLst>
          </p:cNvPr>
          <p:cNvSpPr>
            <a:spLocks noGrp="1"/>
          </p:cNvSpPr>
          <p:nvPr>
            <p:ph type="dt" sz="half" idx="10"/>
          </p:nvPr>
        </p:nvSpPr>
        <p:spPr/>
        <p:txBody>
          <a:bodyPr/>
          <a:lstStyle/>
          <a:p>
            <a:fld id="{01E985B7-051C-466F-9E79-533556DD1E45}" type="datetime2">
              <a:rPr lang="en-US" smtClean="0"/>
              <a:t>Monday, April 29, 2024</a:t>
            </a:fld>
            <a:endParaRPr lang="en-US"/>
          </a:p>
        </p:txBody>
      </p:sp>
      <p:sp>
        <p:nvSpPr>
          <p:cNvPr id="6" name="Footer Placeholder 5">
            <a:extLst>
              <a:ext uri="{FF2B5EF4-FFF2-40B4-BE49-F238E27FC236}">
                <a16:creationId xmlns:a16="http://schemas.microsoft.com/office/drawing/2014/main" id="{54E68580-D659-42C5-B7B7-58103AF87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7A9A6-B9F3-C3B3-5916-F4DB4D02F288}"/>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3724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9AC3-34DD-1F17-B668-81E597877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300D90-0D20-50B1-FBD2-D5ABC69CE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2EF2D-6AC8-AF98-D654-2C52A80C32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E2573-EFB3-FD81-99B4-7785905C0C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24F7E-A747-2654-EFD1-E08B66AFB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35F1-DE8D-F145-88A3-2D1ED1C8546C}"/>
              </a:ext>
            </a:extLst>
          </p:cNvPr>
          <p:cNvSpPr>
            <a:spLocks noGrp="1"/>
          </p:cNvSpPr>
          <p:nvPr>
            <p:ph type="dt" sz="half" idx="10"/>
          </p:nvPr>
        </p:nvSpPr>
        <p:spPr/>
        <p:txBody>
          <a:bodyPr/>
          <a:lstStyle/>
          <a:p>
            <a:fld id="{EC65D0BF-6CA2-4F7A-9EE9-D80985C7888D}" type="datetime2">
              <a:rPr lang="en-US" smtClean="0"/>
              <a:t>Monday, April 29, 2024</a:t>
            </a:fld>
            <a:endParaRPr lang="en-US"/>
          </a:p>
        </p:txBody>
      </p:sp>
      <p:sp>
        <p:nvSpPr>
          <p:cNvPr id="8" name="Footer Placeholder 7">
            <a:extLst>
              <a:ext uri="{FF2B5EF4-FFF2-40B4-BE49-F238E27FC236}">
                <a16:creationId xmlns:a16="http://schemas.microsoft.com/office/drawing/2014/main" id="{69BBAE93-1554-23DF-BBB9-6D935856F0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580F9-99C2-4451-781D-B625148FABFE}"/>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47793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5A91-1846-8C44-D259-99EADFE4A2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7107F9-1BBB-0B16-0CE9-50C037DA1089}"/>
              </a:ext>
            </a:extLst>
          </p:cNvPr>
          <p:cNvSpPr>
            <a:spLocks noGrp="1"/>
          </p:cNvSpPr>
          <p:nvPr>
            <p:ph type="dt" sz="half" idx="10"/>
          </p:nvPr>
        </p:nvSpPr>
        <p:spPr/>
        <p:txBody>
          <a:bodyPr/>
          <a:lstStyle/>
          <a:p>
            <a:fld id="{23DC853F-EC3F-495A-A117-4087E59B5E11}" type="datetime2">
              <a:rPr lang="en-US" smtClean="0"/>
              <a:t>Monday, April 29, 2024</a:t>
            </a:fld>
            <a:endParaRPr lang="en-US"/>
          </a:p>
        </p:txBody>
      </p:sp>
      <p:sp>
        <p:nvSpPr>
          <p:cNvPr id="4" name="Footer Placeholder 3">
            <a:extLst>
              <a:ext uri="{FF2B5EF4-FFF2-40B4-BE49-F238E27FC236}">
                <a16:creationId xmlns:a16="http://schemas.microsoft.com/office/drawing/2014/main" id="{939A9986-92E2-B214-7D55-82CCF8C60E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333EB8-430F-E425-6A38-BF1F9D5980DB}"/>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64950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E76D3-B07B-32B7-6FD2-3317B526B772}"/>
              </a:ext>
            </a:extLst>
          </p:cNvPr>
          <p:cNvSpPr>
            <a:spLocks noGrp="1"/>
          </p:cNvSpPr>
          <p:nvPr>
            <p:ph type="dt" sz="half" idx="10"/>
          </p:nvPr>
        </p:nvSpPr>
        <p:spPr/>
        <p:txBody>
          <a:bodyPr/>
          <a:lstStyle/>
          <a:p>
            <a:fld id="{9D1EABD6-90CE-4B6F-A559-EB036C075A1E}" type="datetime2">
              <a:rPr lang="en-US" smtClean="0"/>
              <a:t>Monday, April 29, 2024</a:t>
            </a:fld>
            <a:endParaRPr lang="en-US"/>
          </a:p>
        </p:txBody>
      </p:sp>
      <p:sp>
        <p:nvSpPr>
          <p:cNvPr id="3" name="Footer Placeholder 2">
            <a:extLst>
              <a:ext uri="{FF2B5EF4-FFF2-40B4-BE49-F238E27FC236}">
                <a16:creationId xmlns:a16="http://schemas.microsoft.com/office/drawing/2014/main" id="{294E7834-589F-2600-4174-BFF9B90E7C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D91462-6179-C44C-3668-6F4E2933DB6A}"/>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65540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390B-C8A8-FC39-E142-D0982B45B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3E39D-84BA-6265-B954-3BFF9719B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A2496-EAAD-6ED7-0013-71F1AD2CC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19F47-226B-E054-C557-7442D1042735}"/>
              </a:ext>
            </a:extLst>
          </p:cNvPr>
          <p:cNvSpPr>
            <a:spLocks noGrp="1"/>
          </p:cNvSpPr>
          <p:nvPr>
            <p:ph type="dt" sz="half" idx="10"/>
          </p:nvPr>
        </p:nvSpPr>
        <p:spPr/>
        <p:txBody>
          <a:bodyPr/>
          <a:lstStyle/>
          <a:p>
            <a:fld id="{58162BEB-6991-4C59-85EA-0D2CC90E34E6}" type="datetime2">
              <a:rPr lang="en-US" smtClean="0"/>
              <a:t>Monday, April 29, 2024</a:t>
            </a:fld>
            <a:endParaRPr lang="en-US"/>
          </a:p>
        </p:txBody>
      </p:sp>
      <p:sp>
        <p:nvSpPr>
          <p:cNvPr id="6" name="Footer Placeholder 5">
            <a:extLst>
              <a:ext uri="{FF2B5EF4-FFF2-40B4-BE49-F238E27FC236}">
                <a16:creationId xmlns:a16="http://schemas.microsoft.com/office/drawing/2014/main" id="{7E29EFB7-033E-6566-2C25-F35B1B9B1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C0E2D8-F4D0-CCEB-F839-A4C6B27B1ED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84229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7FBB-5BBF-8551-EFA5-8A54A1711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E96C2E-6B98-7884-2175-EF360E371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40BE982-63BB-9349-9B24-531AE63F3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58850-9E94-29D4-3CEF-6F4F30216C8A}"/>
              </a:ext>
            </a:extLst>
          </p:cNvPr>
          <p:cNvSpPr>
            <a:spLocks noGrp="1"/>
          </p:cNvSpPr>
          <p:nvPr>
            <p:ph type="dt" sz="half" idx="10"/>
          </p:nvPr>
        </p:nvSpPr>
        <p:spPr/>
        <p:txBody>
          <a:bodyPr/>
          <a:lstStyle/>
          <a:p>
            <a:fld id="{6CB76D3D-1230-455F-8449-130CF7F31972}" type="datetime2">
              <a:rPr lang="en-US" smtClean="0"/>
              <a:t>Monday, April 29, 2024</a:t>
            </a:fld>
            <a:endParaRPr lang="en-US"/>
          </a:p>
        </p:txBody>
      </p:sp>
      <p:sp>
        <p:nvSpPr>
          <p:cNvPr id="6" name="Footer Placeholder 5">
            <a:extLst>
              <a:ext uri="{FF2B5EF4-FFF2-40B4-BE49-F238E27FC236}">
                <a16:creationId xmlns:a16="http://schemas.microsoft.com/office/drawing/2014/main" id="{404BF888-9EF6-F452-3720-34F6E03FE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E9557-FE2E-396D-349F-6D42DE882E4F}"/>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06128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47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C6315-11D1-EAE5-4FD9-21F2F2B07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681FF8-BD2D-14B6-88BD-B53D97146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7CA0E-FA2B-9F2D-63FB-71A8764FE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B1C31-2654-492F-877A-410F900970CD}" type="datetime2">
              <a:rPr lang="en-US" smtClean="0"/>
              <a:t>Monday, April 29, 2024</a:t>
            </a:fld>
            <a:endParaRPr lang="en-US"/>
          </a:p>
        </p:txBody>
      </p:sp>
      <p:sp>
        <p:nvSpPr>
          <p:cNvPr id="5" name="Footer Placeholder 4">
            <a:extLst>
              <a:ext uri="{FF2B5EF4-FFF2-40B4-BE49-F238E27FC236}">
                <a16:creationId xmlns:a16="http://schemas.microsoft.com/office/drawing/2014/main" id="{D8205977-92EF-E163-0064-AF1304374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32CC0C-79CA-B4CF-5130-F403B5581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C523F-9231-46FE-A075-8D0AC17DADF9}" type="slidenum">
              <a:rPr lang="en-US" smtClean="0"/>
              <a:t>‹#›</a:t>
            </a:fld>
            <a:endParaRPr lang="en-US"/>
          </a:p>
        </p:txBody>
      </p:sp>
    </p:spTree>
    <p:extLst>
      <p:ext uri="{BB962C8B-B14F-4D97-AF65-F5344CB8AC3E}">
        <p14:creationId xmlns:p14="http://schemas.microsoft.com/office/powerpoint/2010/main" val="2762031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learnshell.org/" TargetMode="External"/><Relationship Id="rId2" Type="http://schemas.openxmlformats.org/officeDocument/2006/relationships/hyperlink" Target="https://www.javatpoint.com/shell-scripting-tutorial" TargetMode="External"/><Relationship Id="rId1" Type="http://schemas.openxmlformats.org/officeDocument/2006/relationships/slideLayout" Target="../slideLayouts/slideLayout7.xml"/><Relationship Id="rId6" Type="http://schemas.openxmlformats.org/officeDocument/2006/relationships/hyperlink" Target="https://www.shellscript.sh/" TargetMode="External"/><Relationship Id="rId5" Type="http://schemas.openxmlformats.org/officeDocument/2006/relationships/hyperlink" Target="https://www.tutorialspoint.com/unix/shell-scripting.htm" TargetMode="External"/><Relationship Id="rId4" Type="http://schemas.openxmlformats.org/officeDocument/2006/relationships/hyperlink" Target="https://www.udemy.com/topic/shell-scripting/"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Flowchart: Off-page Connector 3">
            <a:extLst>
              <a:ext uri="{FF2B5EF4-FFF2-40B4-BE49-F238E27FC236}">
                <a16:creationId xmlns:a16="http://schemas.microsoft.com/office/drawing/2014/main" id="{AC2B91CD-F248-9E47-DDF8-93B93A57A49D}"/>
              </a:ext>
            </a:extLst>
          </p:cNvPr>
          <p:cNvSpPr/>
          <p:nvPr/>
        </p:nvSpPr>
        <p:spPr>
          <a:xfrm rot="16200000">
            <a:off x="71652" y="-71655"/>
            <a:ext cx="6857999" cy="7001304"/>
          </a:xfrm>
          <a:prstGeom prst="flowChartOffpageConnector">
            <a:avLst/>
          </a:prstGeom>
          <a:blipFill dpi="0" rotWithShape="0">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Flowchart: Off-page Connector 4">
            <a:extLst>
              <a:ext uri="{FF2B5EF4-FFF2-40B4-BE49-F238E27FC236}">
                <a16:creationId xmlns:a16="http://schemas.microsoft.com/office/drawing/2014/main" id="{1986E698-F998-774F-BC8C-80441149E78B}"/>
              </a:ext>
            </a:extLst>
          </p:cNvPr>
          <p:cNvSpPr/>
          <p:nvPr/>
        </p:nvSpPr>
        <p:spPr>
          <a:xfrm rot="16200000">
            <a:off x="2952348" y="34046"/>
            <a:ext cx="904674" cy="6809361"/>
          </a:xfrm>
          <a:prstGeom prst="flowChartOffpageConnector">
            <a:avLst/>
          </a:prstGeom>
          <a:solidFill>
            <a:srgbClr val="00B0F0">
              <a:alpha val="80000"/>
            </a:srgbClr>
          </a:solidFill>
          <a:ln>
            <a:solidFill>
              <a:schemeClr val="accent1">
                <a:shade val="15000"/>
                <a:alpha val="96000"/>
              </a:schemeClr>
            </a:solidFill>
          </a:ln>
          <a:effectLst>
            <a:reflection blurRad="482600" stA="40000" dist="381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4CFFB8-5350-8946-635B-941B881FF53C}"/>
              </a:ext>
            </a:extLst>
          </p:cNvPr>
          <p:cNvSpPr txBox="1"/>
          <p:nvPr/>
        </p:nvSpPr>
        <p:spPr>
          <a:xfrm>
            <a:off x="-92537" y="3108054"/>
            <a:ext cx="665870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Title : Library Management System .</a:t>
            </a:r>
          </a:p>
        </p:txBody>
      </p:sp>
      <p:sp>
        <p:nvSpPr>
          <p:cNvPr id="7" name="TextBox 6">
            <a:extLst>
              <a:ext uri="{FF2B5EF4-FFF2-40B4-BE49-F238E27FC236}">
                <a16:creationId xmlns:a16="http://schemas.microsoft.com/office/drawing/2014/main" id="{704ACE93-839F-7B68-10D5-D3F3AF5DED26}"/>
              </a:ext>
            </a:extLst>
          </p:cNvPr>
          <p:cNvSpPr txBox="1"/>
          <p:nvPr/>
        </p:nvSpPr>
        <p:spPr>
          <a:xfrm>
            <a:off x="7864109" y="956775"/>
            <a:ext cx="3547787" cy="246221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Submitted From:</a:t>
            </a:r>
          </a:p>
          <a:p>
            <a:endParaRPr lang="en-US"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MD Dulal Hossain </a:t>
            </a:r>
          </a:p>
          <a:p>
            <a:r>
              <a:rPr lang="en-US" sz="2600" dirty="0">
                <a:latin typeface="Times New Roman" panose="02020603050405020304" pitchFamily="18" charset="0"/>
                <a:cs typeface="Times New Roman" panose="02020603050405020304" pitchFamily="18" charset="0"/>
              </a:rPr>
              <a:t>ID : 213902116</a:t>
            </a:r>
          </a:p>
          <a:p>
            <a:r>
              <a:rPr lang="en-US" sz="2600" dirty="0">
                <a:latin typeface="Times New Roman" panose="02020603050405020304" pitchFamily="18" charset="0"/>
                <a:cs typeface="Times New Roman" panose="02020603050405020304" pitchFamily="18" charset="0"/>
              </a:rPr>
              <a:t>Section : 213 D_5</a:t>
            </a:r>
          </a:p>
          <a:p>
            <a:r>
              <a:rPr lang="en-US" sz="2600" dirty="0">
                <a:latin typeface="Times New Roman" panose="02020603050405020304" pitchFamily="18" charset="0"/>
                <a:cs typeface="Times New Roman" panose="02020603050405020304" pitchFamily="18" charset="0"/>
              </a:rPr>
              <a:t>Course Code : CSE 310</a:t>
            </a:r>
          </a:p>
        </p:txBody>
      </p:sp>
      <p:sp>
        <p:nvSpPr>
          <p:cNvPr id="8" name="TextBox 7">
            <a:extLst>
              <a:ext uri="{FF2B5EF4-FFF2-40B4-BE49-F238E27FC236}">
                <a16:creationId xmlns:a16="http://schemas.microsoft.com/office/drawing/2014/main" id="{71B8EC19-34EE-99E0-F694-345E386FFA51}"/>
              </a:ext>
            </a:extLst>
          </p:cNvPr>
          <p:cNvSpPr txBox="1"/>
          <p:nvPr/>
        </p:nvSpPr>
        <p:spPr>
          <a:xfrm>
            <a:off x="7860430" y="3721427"/>
            <a:ext cx="3838161" cy="2062103"/>
          </a:xfrm>
          <a:prstGeom prst="rect">
            <a:avLst/>
          </a:prstGeom>
          <a:noFill/>
        </p:spPr>
        <p:txBody>
          <a:bodyPr wrap="square" rtlCol="0">
            <a:sp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Submitted To :</a:t>
            </a:r>
          </a:p>
          <a:p>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sz="2600" dirty="0">
                <a:solidFill>
                  <a:schemeClr val="accent1">
                    <a:lumMod val="75000"/>
                  </a:schemeClr>
                </a:solidFill>
                <a:latin typeface="Times New Roman" panose="02020603050405020304" pitchFamily="18" charset="0"/>
                <a:cs typeface="Times New Roman" panose="02020603050405020304" pitchFamily="18" charset="0"/>
              </a:rPr>
              <a:t>MD </a:t>
            </a:r>
            <a:r>
              <a:rPr lang="en-US" sz="2600" dirty="0" err="1">
                <a:solidFill>
                  <a:schemeClr val="accent1">
                    <a:lumMod val="75000"/>
                  </a:schemeClr>
                </a:solidFill>
                <a:latin typeface="Times New Roman" panose="02020603050405020304" pitchFamily="18" charset="0"/>
                <a:cs typeface="Times New Roman" panose="02020603050405020304" pitchFamily="18" charset="0"/>
              </a:rPr>
              <a:t>Solaiman</a:t>
            </a:r>
            <a:r>
              <a:rPr lang="en-US" sz="2600" dirty="0">
                <a:solidFill>
                  <a:schemeClr val="accent1">
                    <a:lumMod val="75000"/>
                  </a:schemeClr>
                </a:solidFill>
                <a:latin typeface="Times New Roman" panose="02020603050405020304" pitchFamily="18" charset="0"/>
                <a:cs typeface="Times New Roman" panose="02020603050405020304" pitchFamily="18" charset="0"/>
              </a:rPr>
              <a:t> Mia</a:t>
            </a:r>
          </a:p>
          <a:p>
            <a:r>
              <a:rPr lang="en-US" sz="2600" dirty="0">
                <a:solidFill>
                  <a:schemeClr val="accent1">
                    <a:lumMod val="75000"/>
                  </a:schemeClr>
                </a:solidFill>
                <a:latin typeface="Times New Roman" panose="02020603050405020304" pitchFamily="18" charset="0"/>
                <a:cs typeface="Times New Roman" panose="02020603050405020304" pitchFamily="18" charset="0"/>
              </a:rPr>
              <a:t>Assistant Professor</a:t>
            </a:r>
            <a:r>
              <a:rPr lang="en-US" sz="2600" b="0" i="0" dirty="0">
                <a:solidFill>
                  <a:schemeClr val="accent1">
                    <a:lumMod val="75000"/>
                  </a:schemeClr>
                </a:solidFill>
                <a:effectLst/>
                <a:latin typeface="Times New Roman" panose="02020603050405020304" pitchFamily="18" charset="0"/>
                <a:cs typeface="Times New Roman" panose="02020603050405020304" pitchFamily="18" charset="0"/>
              </a:rPr>
              <a:t>, </a:t>
            </a:r>
          </a:p>
          <a:p>
            <a:r>
              <a:rPr lang="en-US" sz="2600" b="0" i="0" dirty="0">
                <a:solidFill>
                  <a:schemeClr val="accent1">
                    <a:lumMod val="75000"/>
                  </a:schemeClr>
                </a:solidFill>
                <a:effectLst/>
                <a:latin typeface="Times New Roman" panose="02020603050405020304" pitchFamily="18" charset="0"/>
                <a:cs typeface="Times New Roman" panose="02020603050405020304" pitchFamily="18" charset="0"/>
              </a:rPr>
              <a:t>Department of </a:t>
            </a:r>
            <a:r>
              <a:rPr lang="en-US" sz="2600" dirty="0">
                <a:solidFill>
                  <a:schemeClr val="accent1">
                    <a:lumMod val="75000"/>
                  </a:schemeClr>
                </a:solidFill>
                <a:latin typeface="Times New Roman" panose="02020603050405020304" pitchFamily="18" charset="0"/>
                <a:cs typeface="Times New Roman" panose="02020603050405020304" pitchFamily="18" charset="0"/>
              </a:rPr>
              <a:t>CSE</a:t>
            </a:r>
            <a:r>
              <a:rPr lang="en-US" sz="2600" b="0" i="0" dirty="0">
                <a:solidFill>
                  <a:schemeClr val="accent1">
                    <a:lumMod val="75000"/>
                  </a:schemeClr>
                </a:solidFill>
                <a:effectLst/>
                <a:latin typeface="Times New Roman" panose="02020603050405020304" pitchFamily="18" charset="0"/>
                <a:cs typeface="Times New Roman" panose="02020603050405020304" pitchFamily="18" charset="0"/>
              </a:rPr>
              <a:t>, GUB.</a:t>
            </a:r>
            <a:endParaRPr lang="en-US" sz="2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B289D5E-4ADD-D2CB-8028-0C48947EA731}"/>
              </a:ext>
            </a:extLst>
          </p:cNvPr>
          <p:cNvSpPr>
            <a:spLocks noGrp="1"/>
          </p:cNvSpPr>
          <p:nvPr>
            <p:ph type="dt" sz="half" idx="10"/>
          </p:nvPr>
        </p:nvSpPr>
        <p:spPr/>
        <p:txBody>
          <a:bodyPr/>
          <a:lstStyle/>
          <a:p>
            <a:fld id="{44F0A3F1-7D61-430D-9959-C846CD92AC20}" type="datetime2">
              <a:rPr lang="en-US" smtClean="0">
                <a:latin typeface="Times New Roman" panose="02020603050405020304" pitchFamily="18" charset="0"/>
                <a:cs typeface="Times New Roman" panose="02020603050405020304" pitchFamily="18" charset="0"/>
              </a:rPr>
              <a:t>Monday, April 29, 2024</a:t>
            </a:fld>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155E6D2-9943-BCC0-23E6-E398E050D3D0}"/>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
        <p:nvSpPr>
          <p:cNvPr id="12" name="Footer Placeholder 11">
            <a:extLst>
              <a:ext uri="{FF2B5EF4-FFF2-40B4-BE49-F238E27FC236}">
                <a16:creationId xmlns:a16="http://schemas.microsoft.com/office/drawing/2014/main" id="{E22F8F5D-1C9E-FF18-C015-CB7CD517DB87}"/>
              </a:ext>
            </a:extLst>
          </p:cNvPr>
          <p:cNvSpPr>
            <a:spLocks noGrp="1"/>
          </p:cNvSpPr>
          <p:nvPr>
            <p:ph type="ftr" sz="quarter" idx="11"/>
          </p:nvPr>
        </p:nvSpPr>
        <p:spPr/>
        <p:txBody>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17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6"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1000"/>
                                        <p:tgtEl>
                                          <p:spTgt spid="6"/>
                                        </p:tgtEl>
                                      </p:cBhvr>
                                    </p:animEffect>
                                  </p:childTnLst>
                                </p:cTn>
                              </p:par>
                            </p:childTnLst>
                          </p:cTn>
                        </p:par>
                        <p:par>
                          <p:cTn id="18" fill="hold">
                            <p:stCondLst>
                              <p:cond delay="4000"/>
                            </p:stCondLst>
                            <p:childTnLst>
                              <p:par>
                                <p:cTn id="19" presetID="2" presetClass="entr" presetSubtype="4"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2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6000"/>
                            </p:stCondLst>
                            <p:childTnLst>
                              <p:par>
                                <p:cTn id="24" presetID="2" presetClass="entr" presetSubtype="4" fill="hold" grpId="0"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additive="base">
                                        <p:cTn id="2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7000"/>
                            </p:stCondLst>
                            <p:childTnLst>
                              <p:par>
                                <p:cTn id="29" presetID="2" presetClass="entr" presetSubtype="4"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8000"/>
                            </p:stCondLst>
                            <p:childTnLst>
                              <p:par>
                                <p:cTn id="34" presetID="2" presetClass="entr" presetSubtype="4" fill="hold" grpId="0" nodeType="after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par>
                          <p:cTn id="38" fill="hold">
                            <p:stCondLst>
                              <p:cond delay="9000"/>
                            </p:stCondLst>
                            <p:childTnLst>
                              <p:par>
                                <p:cTn id="39" presetID="2" presetClass="entr" presetSubtype="4" fill="hold" grpId="0" nodeType="after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 calcmode="lin" valueType="num">
                                      <p:cBhvr additive="base">
                                        <p:cTn id="4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par>
                          <p:cTn id="43" fill="hold">
                            <p:stCondLst>
                              <p:cond delay="10000"/>
                            </p:stCondLst>
                            <p:childTnLst>
                              <p:par>
                                <p:cTn id="44" presetID="2" presetClass="entr" presetSubtype="4" fill="hold" grpId="0" nodeType="afterEffect">
                                  <p:stCondLst>
                                    <p:cond delay="1300"/>
                                  </p:stCondLst>
                                  <p:childTnLst>
                                    <p:set>
                                      <p:cBhvr>
                                        <p:cTn id="45" dur="1" fill="hold">
                                          <p:stCondLst>
                                            <p:cond delay="0"/>
                                          </p:stCondLst>
                                        </p:cTn>
                                        <p:tgtEl>
                                          <p:spTgt spid="8">
                                            <p:txEl>
                                              <p:pRg st="0" end="0"/>
                                            </p:txEl>
                                          </p:spTgt>
                                        </p:tgtEl>
                                        <p:attrNameLst>
                                          <p:attrName>style.visibility</p:attrName>
                                        </p:attrNameLst>
                                      </p:cBhvr>
                                      <p:to>
                                        <p:strVal val="visible"/>
                                      </p:to>
                                    </p:set>
                                    <p:anim calcmode="lin" valueType="num">
                                      <p:cBhvr additive="base">
                                        <p:cTn id="46" dur="2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7" dur="2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13300"/>
                            </p:stCondLst>
                            <p:childTnLst>
                              <p:par>
                                <p:cTn id="49" presetID="2" presetClass="entr" presetSubtype="4" fill="hold" grpId="0" nodeType="after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anim calcmode="lin" valueType="num">
                                      <p:cBhvr additive="base">
                                        <p:cTn id="5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2" dur="10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53" fill="hold">
                            <p:stCondLst>
                              <p:cond delay="14300"/>
                            </p:stCondLst>
                            <p:childTnLst>
                              <p:par>
                                <p:cTn id="54" presetID="2" presetClass="entr" presetSubtype="4" fill="hold" grpId="0" nodeType="afterEffect">
                                  <p:stCondLst>
                                    <p:cond delay="0"/>
                                  </p:stCondLst>
                                  <p:childTnLst>
                                    <p:set>
                                      <p:cBhvr>
                                        <p:cTn id="55" dur="1" fill="hold">
                                          <p:stCondLst>
                                            <p:cond delay="0"/>
                                          </p:stCondLst>
                                        </p:cTn>
                                        <p:tgtEl>
                                          <p:spTgt spid="8">
                                            <p:txEl>
                                              <p:pRg st="3" end="3"/>
                                            </p:txEl>
                                          </p:spTgt>
                                        </p:tgtEl>
                                        <p:attrNameLst>
                                          <p:attrName>style.visibility</p:attrName>
                                        </p:attrNameLst>
                                      </p:cBhvr>
                                      <p:to>
                                        <p:strVal val="visible"/>
                                      </p:to>
                                    </p:set>
                                    <p:anim calcmode="lin" valueType="num">
                                      <p:cBhvr additive="base">
                                        <p:cTn id="5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7" dur="10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par>
                          <p:cTn id="58" fill="hold">
                            <p:stCondLst>
                              <p:cond delay="15300"/>
                            </p:stCondLst>
                            <p:childTnLst>
                              <p:par>
                                <p:cTn id="59" presetID="2" presetClass="entr" presetSubtype="4" fill="hold" grpId="0" nodeType="after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10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uiExpand="1" build="p"/>
      <p:bldP spid="8"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2792627" y="1338291"/>
            <a:ext cx="9399373" cy="1631216"/>
          </a:xfrm>
          <a:prstGeom prst="rect">
            <a:avLst/>
          </a:prstGeom>
          <a:noFill/>
        </p:spPr>
        <p:txBody>
          <a:bodyPr wrap="square" rtlCol="0">
            <a:spAutoFit/>
          </a:bodyPr>
          <a:lstStyle/>
          <a:p>
            <a:pPr algn="ctr"/>
            <a:r>
              <a:rPr lang="en-US" sz="10000" dirty="0">
                <a:solidFill>
                  <a:srgbClr val="FF5969"/>
                </a:solidFill>
                <a:latin typeface="Tw Cen MT" panose="020B0602020104020603" pitchFamily="34" charset="0"/>
              </a:rPr>
              <a:t>Source Code</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185559" y="340404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20764441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a:extLst>
              <a:ext uri="{FF2B5EF4-FFF2-40B4-BE49-F238E27FC236}">
                <a16:creationId xmlns:a16="http://schemas.microsoft.com/office/drawing/2014/main" id="{4C568A32-DC84-D03E-8532-D9428A885CFB}"/>
              </a:ext>
            </a:extLst>
          </p:cNvPr>
          <p:cNvPicPr>
            <a:picLocks noChangeAspect="1"/>
          </p:cNvPicPr>
          <p:nvPr/>
        </p:nvPicPr>
        <p:blipFill rotWithShape="1">
          <a:blip r:embed="rId3">
            <a:extLst>
              <a:ext uri="{28A0092B-C50C-407E-A947-70E740481C1C}">
                <a14:useLocalDpi xmlns:a14="http://schemas.microsoft.com/office/drawing/2010/main" val="0"/>
              </a:ext>
            </a:extLst>
          </a:blip>
          <a:srcRect l="-541" t="885" b="289"/>
          <a:stretch/>
        </p:blipFill>
        <p:spPr>
          <a:xfrm>
            <a:off x="4475285" y="1055077"/>
            <a:ext cx="4906078" cy="436977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BBE44FF2-B3CC-8114-7B12-1A4EA602AD90}"/>
              </a:ext>
            </a:extLst>
          </p:cNvPr>
          <p:cNvSpPr txBox="1"/>
          <p:nvPr/>
        </p:nvSpPr>
        <p:spPr>
          <a:xfrm>
            <a:off x="5424854" y="5715000"/>
            <a:ext cx="3991707" cy="369332"/>
          </a:xfrm>
          <a:prstGeom prst="rect">
            <a:avLst/>
          </a:prstGeom>
          <a:noFill/>
        </p:spPr>
        <p:txBody>
          <a:bodyPr wrap="square" rtlCol="0">
            <a:spAutoFit/>
          </a:bodyPr>
          <a:lstStyle/>
          <a:p>
            <a:r>
              <a:rPr lang="en-US" dirty="0"/>
              <a:t>Figure 2.1: Global &amp; Get – Confirm .</a:t>
            </a:r>
          </a:p>
        </p:txBody>
      </p:sp>
      <p:sp>
        <p:nvSpPr>
          <p:cNvPr id="2" name="TextBox 1">
            <a:extLst>
              <a:ext uri="{FF2B5EF4-FFF2-40B4-BE49-F238E27FC236}">
                <a16:creationId xmlns:a16="http://schemas.microsoft.com/office/drawing/2014/main" id="{A135419F-EEB7-E9F2-9C88-6520150723F3}"/>
              </a:ext>
            </a:extLst>
          </p:cNvPr>
          <p:cNvSpPr txBox="1"/>
          <p:nvPr/>
        </p:nvSpPr>
        <p:spPr>
          <a:xfrm>
            <a:off x="5292969" y="228600"/>
            <a:ext cx="3525715" cy="523220"/>
          </a:xfrm>
          <a:prstGeom prst="rect">
            <a:avLst/>
          </a:prstGeom>
          <a:noFill/>
        </p:spPr>
        <p:txBody>
          <a:bodyPr wrap="square" rtlCol="0">
            <a:spAutoFit/>
          </a:bodyPr>
          <a:lstStyle/>
          <a:p>
            <a:r>
              <a:rPr lang="en-US" sz="2800" b="1" dirty="0"/>
              <a:t>Global – Get Confirm</a:t>
            </a:r>
          </a:p>
        </p:txBody>
      </p:sp>
    </p:spTree>
    <p:extLst>
      <p:ext uri="{BB962C8B-B14F-4D97-AF65-F5344CB8AC3E}">
        <p14:creationId xmlns:p14="http://schemas.microsoft.com/office/powerpoint/2010/main" val="6559535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B376FAC6-E659-4CD2-838E-7EFE3452B945}"/>
              </a:ext>
            </a:extLst>
          </p:cNvPr>
          <p:cNvPicPr>
            <a:picLocks noChangeAspect="1"/>
          </p:cNvPicPr>
          <p:nvPr/>
        </p:nvPicPr>
        <p:blipFill>
          <a:blip r:embed="rId3">
            <a:extLst>
              <a:ext uri="{28A0092B-C50C-407E-A947-70E740481C1C}">
                <a14:useLocalDpi xmlns:a14="http://schemas.microsoft.com/office/drawing/2010/main" val="0"/>
              </a:ext>
            </a:extLst>
          </a:blip>
          <a:srcRect t="2020" b="2020"/>
          <a:stretch/>
        </p:blipFill>
        <p:spPr>
          <a:xfrm>
            <a:off x="3525716" y="1235446"/>
            <a:ext cx="5820507" cy="37058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611C4B7D-3285-48FF-BD1F-3E2B808AEA2C}"/>
              </a:ext>
            </a:extLst>
          </p:cNvPr>
          <p:cNvSpPr txBox="1"/>
          <p:nvPr/>
        </p:nvSpPr>
        <p:spPr>
          <a:xfrm>
            <a:off x="5037993" y="5240216"/>
            <a:ext cx="2958968" cy="369332"/>
          </a:xfrm>
          <a:prstGeom prst="rect">
            <a:avLst/>
          </a:prstGeom>
          <a:noFill/>
        </p:spPr>
        <p:txBody>
          <a:bodyPr wrap="square" rtlCol="0">
            <a:spAutoFit/>
          </a:bodyPr>
          <a:lstStyle/>
          <a:p>
            <a:r>
              <a:rPr lang="en-US" dirty="0"/>
              <a:t>Figure 2.2: User Interface </a:t>
            </a:r>
          </a:p>
        </p:txBody>
      </p:sp>
      <p:sp>
        <p:nvSpPr>
          <p:cNvPr id="3" name="TextBox 2">
            <a:extLst>
              <a:ext uri="{FF2B5EF4-FFF2-40B4-BE49-F238E27FC236}">
                <a16:creationId xmlns:a16="http://schemas.microsoft.com/office/drawing/2014/main" id="{0DC0BF6B-DA0A-8942-7902-3EC190E2A26B}"/>
              </a:ext>
            </a:extLst>
          </p:cNvPr>
          <p:cNvSpPr txBox="1"/>
          <p:nvPr/>
        </p:nvSpPr>
        <p:spPr>
          <a:xfrm>
            <a:off x="5292969" y="219808"/>
            <a:ext cx="3525715" cy="523220"/>
          </a:xfrm>
          <a:prstGeom prst="rect">
            <a:avLst/>
          </a:prstGeom>
          <a:noFill/>
        </p:spPr>
        <p:txBody>
          <a:bodyPr wrap="square" rtlCol="0">
            <a:spAutoFit/>
          </a:bodyPr>
          <a:lstStyle/>
          <a:p>
            <a:r>
              <a:rPr lang="en-US" sz="2800" b="1" dirty="0"/>
              <a:t>User Interface</a:t>
            </a:r>
          </a:p>
        </p:txBody>
      </p:sp>
    </p:spTree>
    <p:extLst>
      <p:ext uri="{BB962C8B-B14F-4D97-AF65-F5344CB8AC3E}">
        <p14:creationId xmlns:p14="http://schemas.microsoft.com/office/powerpoint/2010/main" val="1662217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 </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 </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5" name="Picture 4">
            <a:extLst>
              <a:ext uri="{FF2B5EF4-FFF2-40B4-BE49-F238E27FC236}">
                <a16:creationId xmlns:a16="http://schemas.microsoft.com/office/drawing/2014/main" id="{9E15D816-8E3D-DA96-642A-0D5C7BBCBD25}"/>
              </a:ext>
            </a:extLst>
          </p:cNvPr>
          <p:cNvPicPr>
            <a:picLocks noChangeAspect="1"/>
          </p:cNvPicPr>
          <p:nvPr/>
        </p:nvPicPr>
        <p:blipFill rotWithShape="1">
          <a:blip r:embed="rId3">
            <a:extLst>
              <a:ext uri="{28A0092B-C50C-407E-A947-70E740481C1C}">
                <a14:useLocalDpi xmlns:a14="http://schemas.microsoft.com/office/drawing/2010/main" val="0"/>
              </a:ext>
            </a:extLst>
          </a:blip>
          <a:srcRect t="651" b="-315"/>
          <a:stretch/>
        </p:blipFill>
        <p:spPr>
          <a:xfrm>
            <a:off x="3050930" y="870438"/>
            <a:ext cx="5969978" cy="516108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118FC8EC-DD8C-435B-4CA9-43484EDD1587}"/>
              </a:ext>
            </a:extLst>
          </p:cNvPr>
          <p:cNvSpPr txBox="1"/>
          <p:nvPr/>
        </p:nvSpPr>
        <p:spPr>
          <a:xfrm>
            <a:off x="4554416" y="6180992"/>
            <a:ext cx="3045465" cy="369332"/>
          </a:xfrm>
          <a:prstGeom prst="rect">
            <a:avLst/>
          </a:prstGeom>
          <a:noFill/>
        </p:spPr>
        <p:txBody>
          <a:bodyPr wrap="square" rtlCol="0">
            <a:spAutoFit/>
          </a:bodyPr>
          <a:lstStyle/>
          <a:p>
            <a:r>
              <a:rPr lang="en-US" dirty="0"/>
              <a:t>Figure 2.3: Insert Books.</a:t>
            </a:r>
          </a:p>
        </p:txBody>
      </p:sp>
      <p:sp>
        <p:nvSpPr>
          <p:cNvPr id="2" name="TextBox 1">
            <a:extLst>
              <a:ext uri="{FF2B5EF4-FFF2-40B4-BE49-F238E27FC236}">
                <a16:creationId xmlns:a16="http://schemas.microsoft.com/office/drawing/2014/main" id="{DF888884-AAB8-8292-E111-89B97F742B1A}"/>
              </a:ext>
            </a:extLst>
          </p:cNvPr>
          <p:cNvSpPr txBox="1"/>
          <p:nvPr/>
        </p:nvSpPr>
        <p:spPr>
          <a:xfrm>
            <a:off x="5284177" y="228601"/>
            <a:ext cx="3525715" cy="523220"/>
          </a:xfrm>
          <a:prstGeom prst="rect">
            <a:avLst/>
          </a:prstGeom>
          <a:noFill/>
        </p:spPr>
        <p:txBody>
          <a:bodyPr wrap="square" rtlCol="0">
            <a:spAutoFit/>
          </a:bodyPr>
          <a:lstStyle/>
          <a:p>
            <a:r>
              <a:rPr lang="en-US" sz="2800" b="1" dirty="0"/>
              <a:t>Insert Books </a:t>
            </a:r>
          </a:p>
        </p:txBody>
      </p:sp>
    </p:spTree>
    <p:extLst>
      <p:ext uri="{BB962C8B-B14F-4D97-AF65-F5344CB8AC3E}">
        <p14:creationId xmlns:p14="http://schemas.microsoft.com/office/powerpoint/2010/main" val="7797876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 </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8CF32080-9860-B208-1779-F2B1263FF477}"/>
              </a:ext>
            </a:extLst>
          </p:cNvPr>
          <p:cNvPicPr>
            <a:picLocks noChangeAspect="1"/>
          </p:cNvPicPr>
          <p:nvPr/>
        </p:nvPicPr>
        <p:blipFill>
          <a:blip r:embed="rId3">
            <a:extLst>
              <a:ext uri="{28A0092B-C50C-407E-A947-70E740481C1C}">
                <a14:useLocalDpi xmlns:a14="http://schemas.microsoft.com/office/drawing/2010/main" val="0"/>
              </a:ext>
            </a:extLst>
          </a:blip>
          <a:srcRect t="953" b="953"/>
          <a:stretch/>
        </p:blipFill>
        <p:spPr>
          <a:xfrm>
            <a:off x="2848708" y="896815"/>
            <a:ext cx="5301761" cy="49061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1554DBC2-0404-8316-E3D1-258FE1B9BFFC}"/>
              </a:ext>
            </a:extLst>
          </p:cNvPr>
          <p:cNvSpPr txBox="1"/>
          <p:nvPr/>
        </p:nvSpPr>
        <p:spPr>
          <a:xfrm>
            <a:off x="4024026" y="5985423"/>
            <a:ext cx="3538309" cy="369332"/>
          </a:xfrm>
          <a:prstGeom prst="rect">
            <a:avLst/>
          </a:prstGeom>
          <a:noFill/>
        </p:spPr>
        <p:txBody>
          <a:bodyPr wrap="square" rtlCol="0">
            <a:spAutoFit/>
          </a:bodyPr>
          <a:lstStyle/>
          <a:p>
            <a:r>
              <a:rPr lang="en-US" dirty="0"/>
              <a:t>Figure 2.4: Find &amp; Remove –Books.</a:t>
            </a:r>
          </a:p>
        </p:txBody>
      </p:sp>
      <p:sp>
        <p:nvSpPr>
          <p:cNvPr id="4" name="TextBox 3">
            <a:extLst>
              <a:ext uri="{FF2B5EF4-FFF2-40B4-BE49-F238E27FC236}">
                <a16:creationId xmlns:a16="http://schemas.microsoft.com/office/drawing/2014/main" id="{AFCD96CC-B48F-5BEC-8DD2-56A7F747DCB9}"/>
              </a:ext>
            </a:extLst>
          </p:cNvPr>
          <p:cNvSpPr txBox="1"/>
          <p:nvPr/>
        </p:nvSpPr>
        <p:spPr>
          <a:xfrm>
            <a:off x="3455377" y="219808"/>
            <a:ext cx="3525715" cy="523220"/>
          </a:xfrm>
          <a:prstGeom prst="rect">
            <a:avLst/>
          </a:prstGeom>
          <a:noFill/>
        </p:spPr>
        <p:txBody>
          <a:bodyPr wrap="square" rtlCol="0">
            <a:spAutoFit/>
          </a:bodyPr>
          <a:lstStyle/>
          <a:p>
            <a:r>
              <a:rPr lang="en-US" sz="2800" b="1" dirty="0"/>
              <a:t>Find – Remove Books</a:t>
            </a:r>
          </a:p>
        </p:txBody>
      </p:sp>
    </p:spTree>
    <p:extLst>
      <p:ext uri="{BB962C8B-B14F-4D97-AF65-F5344CB8AC3E}">
        <p14:creationId xmlns:p14="http://schemas.microsoft.com/office/powerpoint/2010/main" val="8039204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 </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 </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0A918BC6-727F-E293-36AE-E9BFA4510C57}"/>
              </a:ext>
            </a:extLst>
          </p:cNvPr>
          <p:cNvPicPr>
            <a:picLocks noChangeAspect="1"/>
          </p:cNvPicPr>
          <p:nvPr/>
        </p:nvPicPr>
        <p:blipFill rotWithShape="1">
          <a:blip r:embed="rId3">
            <a:extLst>
              <a:ext uri="{28A0092B-C50C-407E-A947-70E740481C1C}">
                <a14:useLocalDpi xmlns:a14="http://schemas.microsoft.com/office/drawing/2010/main" val="0"/>
              </a:ext>
            </a:extLst>
          </a:blip>
          <a:srcRect t="875" b="-98"/>
          <a:stretch/>
        </p:blipFill>
        <p:spPr>
          <a:xfrm>
            <a:off x="1732085" y="808891"/>
            <a:ext cx="6022731" cy="491490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856E5AAE-FB6C-8212-FB1F-22BC9CED65F5}"/>
              </a:ext>
            </a:extLst>
          </p:cNvPr>
          <p:cNvSpPr txBox="1"/>
          <p:nvPr/>
        </p:nvSpPr>
        <p:spPr>
          <a:xfrm>
            <a:off x="3297115" y="5873262"/>
            <a:ext cx="3387890" cy="369332"/>
          </a:xfrm>
          <a:prstGeom prst="rect">
            <a:avLst/>
          </a:prstGeom>
          <a:noFill/>
        </p:spPr>
        <p:txBody>
          <a:bodyPr wrap="square" rtlCol="0">
            <a:spAutoFit/>
          </a:bodyPr>
          <a:lstStyle/>
          <a:p>
            <a:r>
              <a:rPr lang="en-US" dirty="0"/>
              <a:t>Figure 2.5: View &amp; Edit -Books.</a:t>
            </a:r>
          </a:p>
        </p:txBody>
      </p:sp>
      <p:sp>
        <p:nvSpPr>
          <p:cNvPr id="4" name="TextBox 3">
            <a:extLst>
              <a:ext uri="{FF2B5EF4-FFF2-40B4-BE49-F238E27FC236}">
                <a16:creationId xmlns:a16="http://schemas.microsoft.com/office/drawing/2014/main" id="{5438FAB7-F6CD-E795-692A-D95B322EB005}"/>
              </a:ext>
            </a:extLst>
          </p:cNvPr>
          <p:cNvSpPr txBox="1"/>
          <p:nvPr/>
        </p:nvSpPr>
        <p:spPr>
          <a:xfrm>
            <a:off x="3429000" y="237393"/>
            <a:ext cx="3525715" cy="523220"/>
          </a:xfrm>
          <a:prstGeom prst="rect">
            <a:avLst/>
          </a:prstGeom>
          <a:noFill/>
        </p:spPr>
        <p:txBody>
          <a:bodyPr wrap="square" rtlCol="0">
            <a:spAutoFit/>
          </a:bodyPr>
          <a:lstStyle/>
          <a:p>
            <a:r>
              <a:rPr lang="en-US" sz="2800" b="1" dirty="0"/>
              <a:t>View – Edit Books</a:t>
            </a:r>
          </a:p>
        </p:txBody>
      </p:sp>
    </p:spTree>
    <p:extLst>
      <p:ext uri="{BB962C8B-B14F-4D97-AF65-F5344CB8AC3E}">
        <p14:creationId xmlns:p14="http://schemas.microsoft.com/office/powerpoint/2010/main" val="40132124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23 </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DD15BDEC-287D-5B93-9AC2-318F39AB5422}"/>
              </a:ext>
            </a:extLst>
          </p:cNvPr>
          <p:cNvPicPr>
            <a:picLocks noChangeAspect="1"/>
          </p:cNvPicPr>
          <p:nvPr/>
        </p:nvPicPr>
        <p:blipFill rotWithShape="1">
          <a:blip r:embed="rId3">
            <a:extLst>
              <a:ext uri="{28A0092B-C50C-407E-A947-70E740481C1C}">
                <a14:useLocalDpi xmlns:a14="http://schemas.microsoft.com/office/drawing/2010/main" val="0"/>
              </a:ext>
            </a:extLst>
          </a:blip>
          <a:srcRect l="-850" t="-85" b="-568"/>
          <a:stretch/>
        </p:blipFill>
        <p:spPr>
          <a:xfrm>
            <a:off x="-1573822" y="1063869"/>
            <a:ext cx="4870908" cy="3657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4A15D61A-ED84-D43B-EF59-86C58BF79A9A}"/>
              </a:ext>
            </a:extLst>
          </p:cNvPr>
          <p:cNvSpPr txBox="1"/>
          <p:nvPr/>
        </p:nvSpPr>
        <p:spPr>
          <a:xfrm>
            <a:off x="-1301263" y="5090747"/>
            <a:ext cx="3144319" cy="369332"/>
          </a:xfrm>
          <a:prstGeom prst="rect">
            <a:avLst/>
          </a:prstGeom>
          <a:noFill/>
        </p:spPr>
        <p:txBody>
          <a:bodyPr wrap="square" rtlCol="0">
            <a:spAutoFit/>
          </a:bodyPr>
          <a:lstStyle/>
          <a:p>
            <a:r>
              <a:rPr lang="en-US" b="1" dirty="0"/>
              <a:t>Figure 3.6: View-Books.</a:t>
            </a:r>
          </a:p>
        </p:txBody>
      </p:sp>
      <p:grpSp>
        <p:nvGrpSpPr>
          <p:cNvPr id="4" name="Group 3">
            <a:extLst>
              <a:ext uri="{FF2B5EF4-FFF2-40B4-BE49-F238E27FC236}">
                <a16:creationId xmlns:a16="http://schemas.microsoft.com/office/drawing/2014/main" id="{0705FCF4-9072-338E-2195-4A03D1D9D566}"/>
              </a:ext>
            </a:extLst>
          </p:cNvPr>
          <p:cNvGrpSpPr/>
          <p:nvPr/>
        </p:nvGrpSpPr>
        <p:grpSpPr>
          <a:xfrm>
            <a:off x="-1783433" y="0"/>
            <a:ext cx="11335017" cy="6858000"/>
            <a:chOff x="-10744545" y="-1"/>
            <a:chExt cx="11335017" cy="6858000"/>
          </a:xfrm>
        </p:grpSpPr>
        <p:sp>
          <p:nvSpPr>
            <p:cNvPr id="5" name="Rectangle 4">
              <a:extLst>
                <a:ext uri="{FF2B5EF4-FFF2-40B4-BE49-F238E27FC236}">
                  <a16:creationId xmlns:a16="http://schemas.microsoft.com/office/drawing/2014/main" id="{DAAE226D-73B4-3FF4-BFEC-6F28A1B944FD}"/>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Freeform: Shape 5">
              <a:extLst>
                <a:ext uri="{FF2B5EF4-FFF2-40B4-BE49-F238E27FC236}">
                  <a16:creationId xmlns:a16="http://schemas.microsoft.com/office/drawing/2014/main" id="{5B94A2B5-3B9B-FE56-3A12-ABD0EBD4CC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6">
              <a:extLst>
                <a:ext uri="{FF2B5EF4-FFF2-40B4-BE49-F238E27FC236}">
                  <a16:creationId xmlns:a16="http://schemas.microsoft.com/office/drawing/2014/main" id="{022E66EE-2C08-72B2-4D87-6893766BFD5D}"/>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 </a:t>
              </a:r>
            </a:p>
          </p:txBody>
        </p:sp>
        <p:pic>
          <p:nvPicPr>
            <p:cNvPr id="8" name="Picture 7">
              <a:extLst>
                <a:ext uri="{FF2B5EF4-FFF2-40B4-BE49-F238E27FC236}">
                  <a16:creationId xmlns:a16="http://schemas.microsoft.com/office/drawing/2014/main" id="{001ACC2D-4EC6-A048-22FB-8F09EA4DE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9" name="Picture 8">
            <a:extLst>
              <a:ext uri="{FF2B5EF4-FFF2-40B4-BE49-F238E27FC236}">
                <a16:creationId xmlns:a16="http://schemas.microsoft.com/office/drawing/2014/main" id="{85C2B6DA-7967-F414-A049-5043904C040E}"/>
              </a:ext>
            </a:extLst>
          </p:cNvPr>
          <p:cNvPicPr>
            <a:picLocks noChangeAspect="1"/>
          </p:cNvPicPr>
          <p:nvPr/>
        </p:nvPicPr>
        <p:blipFill rotWithShape="1">
          <a:blip r:embed="rId4">
            <a:extLst>
              <a:ext uri="{28A0092B-C50C-407E-A947-70E740481C1C}">
                <a14:useLocalDpi xmlns:a14="http://schemas.microsoft.com/office/drawing/2010/main" val="0"/>
              </a:ext>
            </a:extLst>
          </a:blip>
          <a:srcRect l="359" r="1047" b="569"/>
          <a:stretch/>
        </p:blipFill>
        <p:spPr>
          <a:xfrm>
            <a:off x="1586383" y="1089708"/>
            <a:ext cx="5389685" cy="43961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07D9B822-8CCD-3107-5854-08ED352AF883}"/>
              </a:ext>
            </a:extLst>
          </p:cNvPr>
          <p:cNvSpPr txBox="1"/>
          <p:nvPr/>
        </p:nvSpPr>
        <p:spPr>
          <a:xfrm>
            <a:off x="2897219" y="5866863"/>
            <a:ext cx="2601345" cy="369332"/>
          </a:xfrm>
          <a:prstGeom prst="rect">
            <a:avLst/>
          </a:prstGeom>
          <a:noFill/>
        </p:spPr>
        <p:txBody>
          <a:bodyPr wrap="square" rtlCol="0">
            <a:spAutoFit/>
          </a:bodyPr>
          <a:lstStyle/>
          <a:p>
            <a:r>
              <a:rPr lang="en-US" dirty="0"/>
              <a:t>Figure 2.6: Main -Menu.</a:t>
            </a:r>
          </a:p>
        </p:txBody>
      </p:sp>
      <p:sp>
        <p:nvSpPr>
          <p:cNvPr id="13" name="TextBox 12">
            <a:extLst>
              <a:ext uri="{FF2B5EF4-FFF2-40B4-BE49-F238E27FC236}">
                <a16:creationId xmlns:a16="http://schemas.microsoft.com/office/drawing/2014/main" id="{07D946AD-6F36-E205-ED17-8FCCE3853A58}"/>
              </a:ext>
            </a:extLst>
          </p:cNvPr>
          <p:cNvSpPr txBox="1"/>
          <p:nvPr/>
        </p:nvSpPr>
        <p:spPr>
          <a:xfrm>
            <a:off x="3499339" y="237392"/>
            <a:ext cx="3525715" cy="523220"/>
          </a:xfrm>
          <a:prstGeom prst="rect">
            <a:avLst/>
          </a:prstGeom>
          <a:noFill/>
        </p:spPr>
        <p:txBody>
          <a:bodyPr wrap="square" rtlCol="0">
            <a:spAutoFit/>
          </a:bodyPr>
          <a:lstStyle/>
          <a:p>
            <a:r>
              <a:rPr lang="en-US" sz="2800" b="1" dirty="0"/>
              <a:t>Main Menu</a:t>
            </a:r>
          </a:p>
        </p:txBody>
      </p:sp>
    </p:spTree>
    <p:extLst>
      <p:ext uri="{BB962C8B-B14F-4D97-AF65-F5344CB8AC3E}">
        <p14:creationId xmlns:p14="http://schemas.microsoft.com/office/powerpoint/2010/main" val="23284012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947220" y="1617519"/>
            <a:ext cx="4572000" cy="4571999"/>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113135" y="1856801"/>
            <a:ext cx="4281443" cy="3636227"/>
            <a:chOff x="1265855" y="3655797"/>
            <a:chExt cx="2855019" cy="1042262"/>
          </a:xfrm>
        </p:grpSpPr>
        <p:sp>
          <p:nvSpPr>
            <p:cNvPr id="5" name="TextBox 4">
              <a:extLst>
                <a:ext uri="{FF2B5EF4-FFF2-40B4-BE49-F238E27FC236}">
                  <a16:creationId xmlns:a16="http://schemas.microsoft.com/office/drawing/2014/main" id="{46A1E12B-F817-436F-94E2-5F7731E01E0A}"/>
                </a:ext>
              </a:extLst>
            </p:cNvPr>
            <p:cNvSpPr txBox="1"/>
            <p:nvPr/>
          </p:nvSpPr>
          <p:spPr>
            <a:xfrm>
              <a:off x="1265855" y="3895267"/>
              <a:ext cx="2855019" cy="802792"/>
            </a:xfrm>
            <a:prstGeom prst="rect">
              <a:avLst/>
            </a:prstGeom>
            <a:noFill/>
          </p:spPr>
          <p:txBody>
            <a:bodyPr wrap="square" rtlCol="0">
              <a:spAutoFit/>
            </a:bodyPr>
            <a:lstStyle/>
            <a:p>
              <a:pPr algn="ctr"/>
              <a:br>
                <a:rPr lang="en-US" sz="1400" dirty="0"/>
              </a:br>
              <a:r>
                <a:rPr lang="en-US" b="0" i="0" dirty="0">
                  <a:solidFill>
                    <a:srgbClr val="0D0D0D"/>
                  </a:solidFill>
                  <a:effectLst/>
                  <a:highlight>
                    <a:srgbClr val="FFFFFF"/>
                  </a:highlight>
                  <a:latin typeface="Söhne"/>
                </a:rPr>
                <a:t>Critical steps in the library management system project include functionality, integration, user acceptance, performance, and security testing. These ensure proper feature implementation, seamless component interaction, user satisfaction, efficient performance, and robust security measures, enhancing overall system reliability and functionality.</a:t>
              </a:r>
              <a:endPar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3655797"/>
              <a:ext cx="2689700" cy="149972"/>
            </a:xfrm>
            <a:prstGeom prst="rect">
              <a:avLst/>
            </a:prstGeom>
            <a:noFill/>
          </p:spPr>
          <p:txBody>
            <a:bodyPr wrap="square" rtlCol="0">
              <a:spAutoFit/>
            </a:bodyPr>
            <a:lstStyle/>
            <a:p>
              <a:pPr algn="ctr"/>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Result Analysis</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931327" y="161778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481395" y="106635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5524288" y="5089025"/>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4971839" y="5640456"/>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6695084" y="1627246"/>
            <a:ext cx="4554910" cy="458054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6818700" y="1906636"/>
            <a:ext cx="4275105" cy="3676354"/>
            <a:chOff x="4645680" y="2111281"/>
            <a:chExt cx="2856494" cy="2655410"/>
          </a:xfrm>
        </p:grpSpPr>
        <p:sp>
          <p:nvSpPr>
            <p:cNvPr id="15" name="TextBox 14">
              <a:extLst>
                <a:ext uri="{FF2B5EF4-FFF2-40B4-BE49-F238E27FC236}">
                  <a16:creationId xmlns:a16="http://schemas.microsoft.com/office/drawing/2014/main" id="{05486746-4BC5-4B66-9B57-DC9289CB4A5E}"/>
                </a:ext>
              </a:extLst>
            </p:cNvPr>
            <p:cNvSpPr txBox="1"/>
            <p:nvPr/>
          </p:nvSpPr>
          <p:spPr>
            <a:xfrm>
              <a:off x="4647155" y="2699252"/>
              <a:ext cx="2855019" cy="2067439"/>
            </a:xfrm>
            <a:prstGeom prst="rect">
              <a:avLst/>
            </a:prstGeom>
            <a:noFill/>
          </p:spPr>
          <p:txBody>
            <a:bodyPr wrap="square" rtlCol="0">
              <a:spAutoFit/>
            </a:bodyPr>
            <a:lstStyle/>
            <a:p>
              <a:pPr algn="ctr"/>
              <a:r>
                <a:rPr lang="en-US" b="0" i="0" dirty="0">
                  <a:solidFill>
                    <a:srgbClr val="0D0D0D"/>
                  </a:solidFill>
                  <a:effectLst/>
                  <a:highlight>
                    <a:srgbClr val="FFFFFF"/>
                  </a:highlight>
                  <a:latin typeface="Söhne"/>
                </a:rPr>
                <a:t>Dulal-213902116's Library Management System efficiently handles book records, facilitating effortless addition, search, editing, and removal. Its intuitive interface ensures smooth navigation, enhancing library operations. Meticulous implementation ensures comprehensive resource management, benefiting both librarians and patrons </a:t>
              </a:r>
              <a:r>
                <a:rPr lang="en-US" dirty="0">
                  <a:latin typeface="Tw Cen MT" panose="020B0602020104020603" pitchFamily="34" charset="0"/>
                  <a:ea typeface="Tahoma" panose="020B0604030504040204" pitchFamily="34" charset="0"/>
                  <a:cs typeface="Arial" panose="020B0604020202020204" pitchFamily="34" charset="0"/>
                </a:rPr>
                <a:t>.</a:t>
              </a:r>
            </a:p>
            <a:p>
              <a:pPr algn="ctr"/>
              <a:r>
                <a:rPr lang="en-US" dirty="0">
                  <a:latin typeface="Tw Cen MT" panose="020B0602020104020603" pitchFamily="34" charset="0"/>
                  <a:ea typeface="Tahoma" panose="020B0604030504040204" pitchFamily="34" charset="0"/>
                  <a:cs typeface="Arial" panose="020B0604020202020204" pitchFamily="34" charset="0"/>
                </a:rPr>
                <a:t>Explain this parts for better understand. </a:t>
              </a:r>
            </a:p>
          </p:txBody>
        </p:sp>
        <p:sp>
          <p:nvSpPr>
            <p:cNvPr id="16" name="TextBox 15">
              <a:extLst>
                <a:ext uri="{FF2B5EF4-FFF2-40B4-BE49-F238E27FC236}">
                  <a16:creationId xmlns:a16="http://schemas.microsoft.com/office/drawing/2014/main" id="{FE6BED11-9D5E-498B-95B8-CA1C624F3D37}"/>
                </a:ext>
              </a:extLst>
            </p:cNvPr>
            <p:cNvSpPr txBox="1"/>
            <p:nvPr/>
          </p:nvSpPr>
          <p:spPr>
            <a:xfrm>
              <a:off x="4645680" y="2111281"/>
              <a:ext cx="2689700" cy="377919"/>
            </a:xfrm>
            <a:prstGeom prst="rect">
              <a:avLst/>
            </a:prstGeom>
            <a:noFill/>
          </p:spPr>
          <p:txBody>
            <a:bodyPr wrap="square" rtlCol="0">
              <a:spAutoFit/>
            </a:bodyPr>
            <a:lstStyle/>
            <a:p>
              <a:pPr algn="ctr"/>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Testing</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6674634" y="158478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7224702" y="103335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11276141" y="510729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10726073" y="5658729"/>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670667" y="33630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Performance</a:t>
            </a:r>
          </a:p>
        </p:txBody>
      </p:sp>
    </p:spTree>
    <p:extLst>
      <p:ext uri="{BB962C8B-B14F-4D97-AF65-F5344CB8AC3E}">
        <p14:creationId xmlns:p14="http://schemas.microsoft.com/office/powerpoint/2010/main" val="219571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Testing</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655116" y="379945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Find Book</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Edit Book</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Remove</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40990704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Find Book</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Edit Book</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Remove</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a:extLst>
              <a:ext uri="{FF2B5EF4-FFF2-40B4-BE49-F238E27FC236}">
                <a16:creationId xmlns:a16="http://schemas.microsoft.com/office/drawing/2014/main" id="{4C568A32-DC84-D03E-8532-D9428A885CFB}"/>
              </a:ext>
            </a:extLst>
          </p:cNvPr>
          <p:cNvPicPr>
            <a:picLocks noChangeAspect="1"/>
          </p:cNvPicPr>
          <p:nvPr/>
        </p:nvPicPr>
        <p:blipFill rotWithShape="1">
          <a:blip r:embed="rId3">
            <a:extLst>
              <a:ext uri="{28A0092B-C50C-407E-A947-70E740481C1C}">
                <a14:useLocalDpi xmlns:a14="http://schemas.microsoft.com/office/drawing/2010/main" val="0"/>
              </a:ext>
            </a:extLst>
          </a:blip>
          <a:srcRect l="-1033"/>
          <a:stretch/>
        </p:blipFill>
        <p:spPr>
          <a:xfrm>
            <a:off x="4589586" y="1085977"/>
            <a:ext cx="4879700" cy="34199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BBE44FF2-B3CC-8114-7B12-1A4EA602AD90}"/>
              </a:ext>
            </a:extLst>
          </p:cNvPr>
          <p:cNvSpPr txBox="1"/>
          <p:nvPr/>
        </p:nvSpPr>
        <p:spPr>
          <a:xfrm>
            <a:off x="5530362" y="5002823"/>
            <a:ext cx="3991707" cy="369332"/>
          </a:xfrm>
          <a:prstGeom prst="rect">
            <a:avLst/>
          </a:prstGeom>
          <a:noFill/>
        </p:spPr>
        <p:txBody>
          <a:bodyPr wrap="square" rtlCol="0">
            <a:spAutoFit/>
          </a:bodyPr>
          <a:lstStyle/>
          <a:p>
            <a:r>
              <a:rPr lang="en-US" dirty="0"/>
              <a:t>Figure 3.1: User-Interface Part</a:t>
            </a:r>
          </a:p>
        </p:txBody>
      </p:sp>
    </p:spTree>
    <p:extLst>
      <p:ext uri="{BB962C8B-B14F-4D97-AF65-F5344CB8AC3E}">
        <p14:creationId xmlns:p14="http://schemas.microsoft.com/office/powerpoint/2010/main" val="30156548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7" y="2668751"/>
            <a:ext cx="2430652"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44866" y="2994416"/>
            <a:ext cx="3035704"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References</a:t>
            </a:r>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6788F3D8-BF74-3D2A-6BAB-F41AD58A59C8}"/>
              </a:ext>
            </a:extLst>
          </p:cNvPr>
          <p:cNvSpPr>
            <a:spLocks noGrp="1"/>
          </p:cNvSpPr>
          <p:nvPr>
            <p:ph type="dt" sz="half" idx="10"/>
          </p:nvPr>
        </p:nvSpPr>
        <p:spPr/>
        <p:txBody>
          <a:bodyPr/>
          <a:lstStyle/>
          <a:p>
            <a:fld id="{DF914D05-6AD0-48B9-9285-FC5F09FA63C1}" type="datetime2">
              <a:rPr lang="en-US" smtClean="0"/>
              <a:t>Monday, April 29, 2024</a:t>
            </a:fld>
            <a:endParaRPr lang="en-US"/>
          </a:p>
        </p:txBody>
      </p:sp>
      <p:sp>
        <p:nvSpPr>
          <p:cNvPr id="5" name="Slide Number Placeholder 4">
            <a:extLst>
              <a:ext uri="{FF2B5EF4-FFF2-40B4-BE49-F238E27FC236}">
                <a16:creationId xmlns:a16="http://schemas.microsoft.com/office/drawing/2014/main" id="{5BD1568A-5105-E4C0-953E-308A85E5A2AC}"/>
              </a:ext>
            </a:extLst>
          </p:cNvPr>
          <p:cNvSpPr>
            <a:spLocks noGrp="1"/>
          </p:cNvSpPr>
          <p:nvPr>
            <p:ph type="sldNum" sz="quarter" idx="12"/>
          </p:nvPr>
        </p:nvSpPr>
        <p:spPr/>
        <p:txBody>
          <a:bodyPr/>
          <a:lstStyle/>
          <a:p>
            <a:fld id="{710C523F-9231-46FE-A075-8D0AC17DADF9}" type="slidenum">
              <a:rPr lang="en-US" smtClean="0"/>
              <a:t>2</a:t>
            </a:fld>
            <a:endParaRPr lang="en-US"/>
          </a:p>
        </p:txBody>
      </p:sp>
      <p:sp>
        <p:nvSpPr>
          <p:cNvPr id="8" name="Footer Placeholder 7">
            <a:extLst>
              <a:ext uri="{FF2B5EF4-FFF2-40B4-BE49-F238E27FC236}">
                <a16:creationId xmlns:a16="http://schemas.microsoft.com/office/drawing/2014/main" id="{90B193A5-16D7-D143-E782-8A40C161777A}"/>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465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Find Book</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Edit Book</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Remove</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B376FAC6-E659-4CD2-838E-7EFE3452B945}"/>
              </a:ext>
            </a:extLst>
          </p:cNvPr>
          <p:cNvPicPr>
            <a:picLocks noChangeAspect="1"/>
          </p:cNvPicPr>
          <p:nvPr/>
        </p:nvPicPr>
        <p:blipFill rotWithShape="1">
          <a:blip r:embed="rId3">
            <a:extLst>
              <a:ext uri="{28A0092B-C50C-407E-A947-70E740481C1C}">
                <a14:useLocalDpi xmlns:a14="http://schemas.microsoft.com/office/drawing/2010/main" val="0"/>
              </a:ext>
            </a:extLst>
          </a:blip>
          <a:srcRect l="131" r="1124"/>
          <a:stretch/>
        </p:blipFill>
        <p:spPr>
          <a:xfrm>
            <a:off x="3534508" y="1103563"/>
            <a:ext cx="5820507" cy="34199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611C4B7D-3285-48FF-BD1F-3E2B808AEA2C}"/>
              </a:ext>
            </a:extLst>
          </p:cNvPr>
          <p:cNvSpPr txBox="1"/>
          <p:nvPr/>
        </p:nvSpPr>
        <p:spPr>
          <a:xfrm>
            <a:off x="5037993" y="4932486"/>
            <a:ext cx="2958968" cy="369332"/>
          </a:xfrm>
          <a:prstGeom prst="rect">
            <a:avLst/>
          </a:prstGeom>
          <a:noFill/>
        </p:spPr>
        <p:txBody>
          <a:bodyPr wrap="square" rtlCol="0">
            <a:spAutoFit/>
          </a:bodyPr>
          <a:lstStyle/>
          <a:p>
            <a:r>
              <a:rPr lang="en-US" dirty="0"/>
              <a:t>Figure 3.2: Insert new Books </a:t>
            </a:r>
          </a:p>
        </p:txBody>
      </p:sp>
    </p:spTree>
    <p:extLst>
      <p:ext uri="{BB962C8B-B14F-4D97-AF65-F5344CB8AC3E}">
        <p14:creationId xmlns:p14="http://schemas.microsoft.com/office/powerpoint/2010/main" val="17589889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Find Book</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Edit Book</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Remove</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5" name="Picture 4">
            <a:extLst>
              <a:ext uri="{FF2B5EF4-FFF2-40B4-BE49-F238E27FC236}">
                <a16:creationId xmlns:a16="http://schemas.microsoft.com/office/drawing/2014/main" id="{9E15D816-8E3D-DA96-642A-0D5C7BBCBD25}"/>
              </a:ext>
            </a:extLst>
          </p:cNvPr>
          <p:cNvPicPr>
            <a:picLocks noChangeAspect="1"/>
          </p:cNvPicPr>
          <p:nvPr/>
        </p:nvPicPr>
        <p:blipFill rotWithShape="1">
          <a:blip r:embed="rId3">
            <a:extLst>
              <a:ext uri="{28A0092B-C50C-407E-A947-70E740481C1C}">
                <a14:useLocalDpi xmlns:a14="http://schemas.microsoft.com/office/drawing/2010/main" val="0"/>
              </a:ext>
            </a:extLst>
          </a:blip>
          <a:srcRect l="16" r="2431"/>
          <a:stretch/>
        </p:blipFill>
        <p:spPr>
          <a:xfrm>
            <a:off x="2488223" y="1121146"/>
            <a:ext cx="6629400" cy="34199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118FC8EC-DD8C-435B-4CA9-43484EDD1587}"/>
              </a:ext>
            </a:extLst>
          </p:cNvPr>
          <p:cNvSpPr txBox="1"/>
          <p:nvPr/>
        </p:nvSpPr>
        <p:spPr>
          <a:xfrm>
            <a:off x="4334608" y="4914900"/>
            <a:ext cx="3045465" cy="369332"/>
          </a:xfrm>
          <a:prstGeom prst="rect">
            <a:avLst/>
          </a:prstGeom>
          <a:noFill/>
        </p:spPr>
        <p:txBody>
          <a:bodyPr wrap="square" rtlCol="0">
            <a:spAutoFit/>
          </a:bodyPr>
          <a:lstStyle/>
          <a:p>
            <a:r>
              <a:rPr lang="en-US" dirty="0"/>
              <a:t>Figure 3.3: Find Books.</a:t>
            </a:r>
          </a:p>
        </p:txBody>
      </p:sp>
    </p:spTree>
    <p:extLst>
      <p:ext uri="{BB962C8B-B14F-4D97-AF65-F5344CB8AC3E}">
        <p14:creationId xmlns:p14="http://schemas.microsoft.com/office/powerpoint/2010/main" val="22640723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Find Book</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Edit Book</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Remove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8CF32080-9860-B208-1779-F2B1263FF477}"/>
              </a:ext>
            </a:extLst>
          </p:cNvPr>
          <p:cNvPicPr>
            <a:picLocks noChangeAspect="1"/>
          </p:cNvPicPr>
          <p:nvPr/>
        </p:nvPicPr>
        <p:blipFill rotWithShape="1">
          <a:blip r:embed="rId3">
            <a:extLst>
              <a:ext uri="{28A0092B-C50C-407E-A947-70E740481C1C}">
                <a14:useLocalDpi xmlns:a14="http://schemas.microsoft.com/office/drawing/2010/main" val="0"/>
              </a:ext>
            </a:extLst>
          </a:blip>
          <a:srcRect l="-1215" t="-61" b="129"/>
          <a:stretch/>
        </p:blipFill>
        <p:spPr>
          <a:xfrm>
            <a:off x="2963008" y="668216"/>
            <a:ext cx="4888493" cy="461596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1554DBC2-0404-8316-E3D1-258FE1B9BFFC}"/>
              </a:ext>
            </a:extLst>
          </p:cNvPr>
          <p:cNvSpPr txBox="1"/>
          <p:nvPr/>
        </p:nvSpPr>
        <p:spPr>
          <a:xfrm>
            <a:off x="4325816" y="5477608"/>
            <a:ext cx="2588265" cy="369332"/>
          </a:xfrm>
          <a:prstGeom prst="rect">
            <a:avLst/>
          </a:prstGeom>
          <a:noFill/>
        </p:spPr>
        <p:txBody>
          <a:bodyPr wrap="square" rtlCol="0">
            <a:spAutoFit/>
          </a:bodyPr>
          <a:lstStyle/>
          <a:p>
            <a:r>
              <a:rPr lang="en-US" dirty="0"/>
              <a:t>Figure 3.4: Edit-Books</a:t>
            </a:r>
          </a:p>
        </p:txBody>
      </p:sp>
    </p:spTree>
    <p:extLst>
      <p:ext uri="{BB962C8B-B14F-4D97-AF65-F5344CB8AC3E}">
        <p14:creationId xmlns:p14="http://schemas.microsoft.com/office/powerpoint/2010/main" val="3032538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Find Book</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Edit Book</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Remove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0A918BC6-727F-E293-36AE-E9BFA4510C57}"/>
              </a:ext>
            </a:extLst>
          </p:cNvPr>
          <p:cNvPicPr>
            <a:picLocks noChangeAspect="1"/>
          </p:cNvPicPr>
          <p:nvPr/>
        </p:nvPicPr>
        <p:blipFill rotWithShape="1">
          <a:blip r:embed="rId3">
            <a:extLst>
              <a:ext uri="{28A0092B-C50C-407E-A947-70E740481C1C}">
                <a14:useLocalDpi xmlns:a14="http://schemas.microsoft.com/office/drawing/2010/main" val="0"/>
              </a:ext>
            </a:extLst>
          </a:blip>
          <a:srcRect l="-3014" r="196"/>
          <a:stretch/>
        </p:blipFill>
        <p:spPr>
          <a:xfrm>
            <a:off x="1556238" y="1138731"/>
            <a:ext cx="6383215" cy="34199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856E5AAE-FB6C-8212-FB1F-22BC9CED65F5}"/>
              </a:ext>
            </a:extLst>
          </p:cNvPr>
          <p:cNvSpPr txBox="1"/>
          <p:nvPr/>
        </p:nvSpPr>
        <p:spPr>
          <a:xfrm>
            <a:off x="3349869" y="5055578"/>
            <a:ext cx="2785973" cy="369332"/>
          </a:xfrm>
          <a:prstGeom prst="rect">
            <a:avLst/>
          </a:prstGeom>
          <a:noFill/>
        </p:spPr>
        <p:txBody>
          <a:bodyPr wrap="square" rtlCol="0">
            <a:spAutoFit/>
          </a:bodyPr>
          <a:lstStyle/>
          <a:p>
            <a:r>
              <a:rPr lang="en-US" dirty="0"/>
              <a:t>Figure 3.5: Remove-Books.</a:t>
            </a:r>
          </a:p>
        </p:txBody>
      </p:sp>
    </p:spTree>
    <p:extLst>
      <p:ext uri="{BB962C8B-B14F-4D97-AF65-F5344CB8AC3E}">
        <p14:creationId xmlns:p14="http://schemas.microsoft.com/office/powerpoint/2010/main" val="14746246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Find Book</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Edit Book</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Remove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DD15BDEC-287D-5B93-9AC2-318F39AB5422}"/>
              </a:ext>
            </a:extLst>
          </p:cNvPr>
          <p:cNvPicPr>
            <a:picLocks noChangeAspect="1"/>
          </p:cNvPicPr>
          <p:nvPr/>
        </p:nvPicPr>
        <p:blipFill rotWithShape="1">
          <a:blip r:embed="rId3">
            <a:extLst>
              <a:ext uri="{28A0092B-C50C-407E-A947-70E740481C1C}">
                <a14:useLocalDpi xmlns:a14="http://schemas.microsoft.com/office/drawing/2010/main" val="0"/>
              </a:ext>
            </a:extLst>
          </a:blip>
          <a:srcRect l="-850" t="-85" b="-568"/>
          <a:stretch/>
        </p:blipFill>
        <p:spPr>
          <a:xfrm>
            <a:off x="-1573822" y="1063869"/>
            <a:ext cx="4870908" cy="3657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4A15D61A-ED84-D43B-EF59-86C58BF79A9A}"/>
              </a:ext>
            </a:extLst>
          </p:cNvPr>
          <p:cNvSpPr txBox="1"/>
          <p:nvPr/>
        </p:nvSpPr>
        <p:spPr>
          <a:xfrm>
            <a:off x="-1301263" y="5090747"/>
            <a:ext cx="3144319" cy="369332"/>
          </a:xfrm>
          <a:prstGeom prst="rect">
            <a:avLst/>
          </a:prstGeom>
          <a:noFill/>
        </p:spPr>
        <p:txBody>
          <a:bodyPr wrap="square" rtlCol="0">
            <a:spAutoFit/>
          </a:bodyPr>
          <a:lstStyle/>
          <a:p>
            <a:r>
              <a:rPr lang="en-US" b="1" dirty="0"/>
              <a:t>Figure 3.6: View-Books.</a:t>
            </a:r>
          </a:p>
        </p:txBody>
      </p:sp>
      <p:grpSp>
        <p:nvGrpSpPr>
          <p:cNvPr id="4" name="Group 3">
            <a:extLst>
              <a:ext uri="{FF2B5EF4-FFF2-40B4-BE49-F238E27FC236}">
                <a16:creationId xmlns:a16="http://schemas.microsoft.com/office/drawing/2014/main" id="{0705FCF4-9072-338E-2195-4A03D1D9D566}"/>
              </a:ext>
            </a:extLst>
          </p:cNvPr>
          <p:cNvGrpSpPr/>
          <p:nvPr/>
        </p:nvGrpSpPr>
        <p:grpSpPr>
          <a:xfrm>
            <a:off x="-1783433" y="0"/>
            <a:ext cx="11335017" cy="6858000"/>
            <a:chOff x="-10744545" y="-1"/>
            <a:chExt cx="11335017" cy="6858000"/>
          </a:xfrm>
        </p:grpSpPr>
        <p:sp>
          <p:nvSpPr>
            <p:cNvPr id="5" name="Rectangle 4">
              <a:extLst>
                <a:ext uri="{FF2B5EF4-FFF2-40B4-BE49-F238E27FC236}">
                  <a16:creationId xmlns:a16="http://schemas.microsoft.com/office/drawing/2014/main" id="{DAAE226D-73B4-3FF4-BFEC-6F28A1B944FD}"/>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Freeform: Shape 5">
              <a:extLst>
                <a:ext uri="{FF2B5EF4-FFF2-40B4-BE49-F238E27FC236}">
                  <a16:creationId xmlns:a16="http://schemas.microsoft.com/office/drawing/2014/main" id="{5B94A2B5-3B9B-FE56-3A12-ABD0EBD4CC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6">
              <a:extLst>
                <a:ext uri="{FF2B5EF4-FFF2-40B4-BE49-F238E27FC236}">
                  <a16:creationId xmlns:a16="http://schemas.microsoft.com/office/drawing/2014/main" id="{022E66EE-2C08-72B2-4D87-6893766BFD5D}"/>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8" name="Picture 7">
              <a:extLst>
                <a:ext uri="{FF2B5EF4-FFF2-40B4-BE49-F238E27FC236}">
                  <a16:creationId xmlns:a16="http://schemas.microsoft.com/office/drawing/2014/main" id="{001ACC2D-4EC6-A048-22FB-8F09EA4DE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9" name="Picture 8">
            <a:extLst>
              <a:ext uri="{FF2B5EF4-FFF2-40B4-BE49-F238E27FC236}">
                <a16:creationId xmlns:a16="http://schemas.microsoft.com/office/drawing/2014/main" id="{85C2B6DA-7967-F414-A049-5043904C040E}"/>
              </a:ext>
            </a:extLst>
          </p:cNvPr>
          <p:cNvPicPr>
            <a:picLocks noChangeAspect="1"/>
          </p:cNvPicPr>
          <p:nvPr/>
        </p:nvPicPr>
        <p:blipFill rotWithShape="1">
          <a:blip r:embed="rId3">
            <a:extLst>
              <a:ext uri="{28A0092B-C50C-407E-A947-70E740481C1C}">
                <a14:useLocalDpi xmlns:a14="http://schemas.microsoft.com/office/drawing/2010/main" val="0"/>
              </a:ext>
            </a:extLst>
          </a:blip>
          <a:srcRect l="-850" t="-85" b="-568"/>
          <a:stretch/>
        </p:blipFill>
        <p:spPr>
          <a:xfrm>
            <a:off x="228599" y="1462455"/>
            <a:ext cx="4029779" cy="3657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07D9B822-8CCD-3107-5854-08ED352AF883}"/>
              </a:ext>
            </a:extLst>
          </p:cNvPr>
          <p:cNvSpPr txBox="1"/>
          <p:nvPr/>
        </p:nvSpPr>
        <p:spPr>
          <a:xfrm>
            <a:off x="713332" y="5375033"/>
            <a:ext cx="2601345" cy="369332"/>
          </a:xfrm>
          <a:prstGeom prst="rect">
            <a:avLst/>
          </a:prstGeom>
          <a:noFill/>
        </p:spPr>
        <p:txBody>
          <a:bodyPr wrap="square" rtlCol="0">
            <a:spAutoFit/>
          </a:bodyPr>
          <a:lstStyle/>
          <a:p>
            <a:r>
              <a:rPr lang="en-US" dirty="0"/>
              <a:t>Figure 3.6: View-Books.</a:t>
            </a:r>
          </a:p>
        </p:txBody>
      </p:sp>
      <p:pic>
        <p:nvPicPr>
          <p:cNvPr id="11" name="Picture 10">
            <a:extLst>
              <a:ext uri="{FF2B5EF4-FFF2-40B4-BE49-F238E27FC236}">
                <a16:creationId xmlns:a16="http://schemas.microsoft.com/office/drawing/2014/main" id="{EC9FFE75-6CC2-345C-2891-70ECF5847442}"/>
              </a:ext>
            </a:extLst>
          </p:cNvPr>
          <p:cNvPicPr>
            <a:picLocks noChangeAspect="1"/>
          </p:cNvPicPr>
          <p:nvPr/>
        </p:nvPicPr>
        <p:blipFill rotWithShape="1">
          <a:blip r:embed="rId4">
            <a:extLst>
              <a:ext uri="{28A0092B-C50C-407E-A947-70E740481C1C}">
                <a14:useLocalDpi xmlns:a14="http://schemas.microsoft.com/office/drawing/2010/main" val="0"/>
              </a:ext>
            </a:extLst>
          </a:blip>
          <a:srcRect l="103" r="7948"/>
          <a:stretch/>
        </p:blipFill>
        <p:spPr>
          <a:xfrm>
            <a:off x="4385319" y="1456593"/>
            <a:ext cx="3949790" cy="3657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TextBox 11">
            <a:extLst>
              <a:ext uri="{FF2B5EF4-FFF2-40B4-BE49-F238E27FC236}">
                <a16:creationId xmlns:a16="http://schemas.microsoft.com/office/drawing/2014/main" id="{C1228A9E-6080-AB0B-0F6B-2E8DA95DD2E9}"/>
              </a:ext>
            </a:extLst>
          </p:cNvPr>
          <p:cNvSpPr txBox="1"/>
          <p:nvPr/>
        </p:nvSpPr>
        <p:spPr>
          <a:xfrm>
            <a:off x="5032913" y="5395548"/>
            <a:ext cx="2601345" cy="369332"/>
          </a:xfrm>
          <a:prstGeom prst="rect">
            <a:avLst/>
          </a:prstGeom>
          <a:noFill/>
        </p:spPr>
        <p:txBody>
          <a:bodyPr wrap="square" rtlCol="0">
            <a:spAutoFit/>
          </a:bodyPr>
          <a:lstStyle/>
          <a:p>
            <a:r>
              <a:rPr lang="en-US" dirty="0"/>
              <a:t>Figure 3.7: Quit.</a:t>
            </a:r>
          </a:p>
        </p:txBody>
      </p:sp>
    </p:spTree>
    <p:extLst>
      <p:ext uri="{BB962C8B-B14F-4D97-AF65-F5344CB8AC3E}">
        <p14:creationId xmlns:p14="http://schemas.microsoft.com/office/powerpoint/2010/main" val="27480294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947220" y="1617519"/>
            <a:ext cx="4572000" cy="4571999"/>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113135" y="1856802"/>
            <a:ext cx="4281443" cy="3420781"/>
            <a:chOff x="1265855" y="3655797"/>
            <a:chExt cx="2855019" cy="980508"/>
          </a:xfrm>
        </p:grpSpPr>
        <p:sp>
          <p:nvSpPr>
            <p:cNvPr id="5" name="TextBox 4">
              <a:extLst>
                <a:ext uri="{FF2B5EF4-FFF2-40B4-BE49-F238E27FC236}">
                  <a16:creationId xmlns:a16="http://schemas.microsoft.com/office/drawing/2014/main" id="{46A1E12B-F817-436F-94E2-5F7731E01E0A}"/>
                </a:ext>
              </a:extLst>
            </p:cNvPr>
            <p:cNvSpPr txBox="1"/>
            <p:nvPr/>
          </p:nvSpPr>
          <p:spPr>
            <a:xfrm>
              <a:off x="1265855" y="3895267"/>
              <a:ext cx="2855019" cy="741038"/>
            </a:xfrm>
            <a:prstGeom prst="rect">
              <a:avLst/>
            </a:prstGeom>
            <a:noFill/>
          </p:spPr>
          <p:txBody>
            <a:bodyPr wrap="square" rtlCol="0">
              <a:spAutoFit/>
            </a:bodyPr>
            <a:lstStyle/>
            <a:p>
              <a:pPr algn="ctr"/>
              <a:br>
                <a:rPr lang="en-US" dirty="0"/>
              </a:br>
              <a:r>
                <a:rPr lang="en-US" b="0" i="0" dirty="0">
                  <a:solidFill>
                    <a:srgbClr val="0D0D0D"/>
                  </a:solidFill>
                  <a:effectLst/>
                  <a:highlight>
                    <a:srgbClr val="FFFFFF"/>
                  </a:highlight>
                  <a:latin typeface="Söhne"/>
                </a:rPr>
                <a:t>Dulal-213902116's library management system offers a straightforward solution, allowing users to add, find, edit, and remove book entries through a user-friendly command-line interface. It ensures data integrity with confirmation prompts, meeting basic requirements and enhancing user experience for efficient management.</a:t>
              </a:r>
              <a:endParaRPr lang="en-US"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3655797"/>
              <a:ext cx="2689700" cy="149972"/>
            </a:xfrm>
            <a:prstGeom prst="rect">
              <a:avLst/>
            </a:prstGeom>
            <a:noFill/>
          </p:spPr>
          <p:txBody>
            <a:bodyPr wrap="square" rtlCol="0">
              <a:spAutoFit/>
            </a:bodyPr>
            <a:lstStyle/>
            <a:p>
              <a:pPr algn="ctr"/>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Discussion</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931327" y="161778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481395" y="106635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5524288" y="5089025"/>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4971839" y="5640456"/>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6695084" y="1627246"/>
            <a:ext cx="4554910" cy="458054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6818700" y="1906636"/>
            <a:ext cx="4275105" cy="3399355"/>
            <a:chOff x="4645680" y="2111281"/>
            <a:chExt cx="2856494" cy="2455335"/>
          </a:xfrm>
        </p:grpSpPr>
        <p:sp>
          <p:nvSpPr>
            <p:cNvPr id="15" name="TextBox 14">
              <a:extLst>
                <a:ext uri="{FF2B5EF4-FFF2-40B4-BE49-F238E27FC236}">
                  <a16:creationId xmlns:a16="http://schemas.microsoft.com/office/drawing/2014/main" id="{05486746-4BC5-4B66-9B57-DC9289CB4A5E}"/>
                </a:ext>
              </a:extLst>
            </p:cNvPr>
            <p:cNvSpPr txBox="1"/>
            <p:nvPr/>
          </p:nvSpPr>
          <p:spPr>
            <a:xfrm>
              <a:off x="4647155" y="2699252"/>
              <a:ext cx="2855019" cy="1867364"/>
            </a:xfrm>
            <a:prstGeom prst="rect">
              <a:avLst/>
            </a:prstGeom>
            <a:noFill/>
          </p:spPr>
          <p:txBody>
            <a:bodyPr wrap="square" rtlCol="0">
              <a:spAutoFit/>
            </a:bodyPr>
            <a:lstStyle/>
            <a:p>
              <a:pPr algn="ctr"/>
              <a:br>
                <a:rPr lang="en-US" dirty="0"/>
              </a:br>
              <a:r>
                <a:rPr lang="en-US" b="0" i="0" dirty="0">
                  <a:solidFill>
                    <a:srgbClr val="0D0D0D"/>
                  </a:solidFill>
                  <a:effectLst/>
                  <a:highlight>
                    <a:srgbClr val="FFFFFF"/>
                  </a:highlight>
                  <a:latin typeface="Söhne"/>
                </a:rPr>
                <a:t>The presented library management system has limitations including scalability issues, single-user interface, inadequate data validation, minimal security measures, and reliance on a command-line interface. Integrating a graphical user interface could enhance usability and address these shortcomings effectively.</a:t>
              </a:r>
              <a:endParaRPr lang="en-US" dirty="0">
                <a:latin typeface="Tw Cen MT" panose="020B0602020104020603" pitchFamily="34" charset="0"/>
                <a:ea typeface="Tahom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E6BED11-9D5E-498B-95B8-CA1C624F3D37}"/>
                </a:ext>
              </a:extLst>
            </p:cNvPr>
            <p:cNvSpPr txBox="1"/>
            <p:nvPr/>
          </p:nvSpPr>
          <p:spPr>
            <a:xfrm>
              <a:off x="4645680" y="2111281"/>
              <a:ext cx="2689700" cy="377919"/>
            </a:xfrm>
            <a:prstGeom prst="rect">
              <a:avLst/>
            </a:prstGeom>
            <a:noFill/>
          </p:spPr>
          <p:txBody>
            <a:bodyPr wrap="square" rtlCol="0">
              <a:spAutoFit/>
            </a:bodyPr>
            <a:lstStyle/>
            <a:p>
              <a:pPr algn="ctr"/>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Limitations</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6674634" y="158478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7224702" y="103335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11276141" y="510729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10726073" y="5658729"/>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670667" y="33630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Conclusion…</a:t>
            </a:r>
          </a:p>
        </p:txBody>
      </p:sp>
    </p:spTree>
    <p:extLst>
      <p:ext uri="{BB962C8B-B14F-4D97-AF65-F5344CB8AC3E}">
        <p14:creationId xmlns:p14="http://schemas.microsoft.com/office/powerpoint/2010/main" val="356550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947220" y="1617519"/>
            <a:ext cx="4572000" cy="4571999"/>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132590" y="1856801"/>
            <a:ext cx="4281443" cy="3309150"/>
            <a:chOff x="1278828" y="3655797"/>
            <a:chExt cx="2855019" cy="948511"/>
          </a:xfrm>
        </p:grpSpPr>
        <p:sp>
          <p:nvSpPr>
            <p:cNvPr id="5" name="TextBox 4">
              <a:extLst>
                <a:ext uri="{FF2B5EF4-FFF2-40B4-BE49-F238E27FC236}">
                  <a16:creationId xmlns:a16="http://schemas.microsoft.com/office/drawing/2014/main" id="{46A1E12B-F817-436F-94E2-5F7731E01E0A}"/>
                </a:ext>
              </a:extLst>
            </p:cNvPr>
            <p:cNvSpPr txBox="1"/>
            <p:nvPr/>
          </p:nvSpPr>
          <p:spPr>
            <a:xfrm>
              <a:off x="1278828" y="3942667"/>
              <a:ext cx="2855019" cy="661641"/>
            </a:xfrm>
            <a:prstGeom prst="rect">
              <a:avLst/>
            </a:prstGeom>
            <a:noFill/>
          </p:spPr>
          <p:txBody>
            <a:bodyPr wrap="square" rtlCol="0">
              <a:spAutoFit/>
            </a:bodyPr>
            <a:lstStyle/>
            <a:p>
              <a:pPr algn="ctr"/>
              <a:r>
                <a:rPr lang="en-US" b="0" i="0" dirty="0">
                  <a:solidFill>
                    <a:srgbClr val="0D0D0D"/>
                  </a:solidFill>
                  <a:effectLst/>
                  <a:highlight>
                    <a:srgbClr val="FFFFFF"/>
                  </a:highlight>
                  <a:latin typeface="Söhne"/>
                </a:rPr>
                <a:t>Future enhancements for the library management system include implementing a graphical user interface, multi-user support, advanced search and sorting options, robust data validation, error handling, and integration with external systems, ensuring a comprehensive solution for diverse library needs.</a:t>
              </a:r>
              <a:endParaRPr lang="en-US"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3655797"/>
              <a:ext cx="2689700" cy="149972"/>
            </a:xfrm>
            <a:prstGeom prst="rect">
              <a:avLst/>
            </a:prstGeom>
            <a:noFill/>
          </p:spPr>
          <p:txBody>
            <a:bodyPr wrap="square" rtlCol="0">
              <a:spAutoFit/>
            </a:bodyPr>
            <a:lstStyle/>
            <a:p>
              <a:pPr algn="ctr"/>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Future Work</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931327" y="161778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481395" y="106635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5524288" y="5089025"/>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4971839" y="5640456"/>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6695084" y="1627246"/>
            <a:ext cx="4554910" cy="458054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6818700" y="1906636"/>
            <a:ext cx="4275105" cy="3984131"/>
            <a:chOff x="4645680" y="2111281"/>
            <a:chExt cx="2856494" cy="2877718"/>
          </a:xfrm>
        </p:grpSpPr>
        <p:sp>
          <p:nvSpPr>
            <p:cNvPr id="15" name="TextBox 14">
              <a:extLst>
                <a:ext uri="{FF2B5EF4-FFF2-40B4-BE49-F238E27FC236}">
                  <a16:creationId xmlns:a16="http://schemas.microsoft.com/office/drawing/2014/main" id="{05486746-4BC5-4B66-9B57-DC9289CB4A5E}"/>
                </a:ext>
              </a:extLst>
            </p:cNvPr>
            <p:cNvSpPr txBox="1"/>
            <p:nvPr/>
          </p:nvSpPr>
          <p:spPr>
            <a:xfrm>
              <a:off x="4647155" y="2699252"/>
              <a:ext cx="2855019" cy="2289747"/>
            </a:xfrm>
            <a:prstGeom prst="rect">
              <a:avLst/>
            </a:prstGeom>
            <a:noFill/>
          </p:spPr>
          <p:txBody>
            <a:bodyPr wrap="square" rtlCol="0">
              <a:spAutoFit/>
            </a:bodyPr>
            <a:lstStyle/>
            <a:p>
              <a:pPr marL="342900" indent="-342900">
                <a:buFont typeface="+mj-lt"/>
                <a:buAutoNum type="arabicPeriod"/>
              </a:pPr>
              <a:r>
                <a:rPr lang="en-US" b="0" i="0" dirty="0">
                  <a:solidFill>
                    <a:srgbClr val="0D0D0D"/>
                  </a:solidFill>
                  <a:effectLst/>
                  <a:highlight>
                    <a:srgbClr val="FFFFFF"/>
                  </a:highlight>
                  <a:latin typeface="Söhne"/>
                  <a:hlinkClick r:id="rId2"/>
                </a:rPr>
                <a:t>https://www.javatpoint.com/shell-scripting-tutorial</a:t>
              </a:r>
              <a:endParaRPr lang="en-US" b="0" i="0" dirty="0">
                <a:solidFill>
                  <a:srgbClr val="0D0D0D"/>
                </a:solidFill>
                <a:effectLst/>
                <a:highlight>
                  <a:srgbClr val="FFFFFF"/>
                </a:highlight>
                <a:latin typeface="Söhne"/>
              </a:endParaRPr>
            </a:p>
            <a:p>
              <a:pPr marL="342900" indent="-342900">
                <a:buFont typeface="+mj-lt"/>
                <a:buAutoNum type="arabicPeriod"/>
              </a:pPr>
              <a:endParaRPr lang="en-US" sz="1000" b="0" i="0" dirty="0">
                <a:solidFill>
                  <a:srgbClr val="0D0D0D"/>
                </a:solidFill>
                <a:effectLst/>
                <a:highlight>
                  <a:srgbClr val="FFFFFF"/>
                </a:highlight>
                <a:latin typeface="Söhne"/>
              </a:endParaRPr>
            </a:p>
            <a:p>
              <a:pPr marL="342900" indent="-342900">
                <a:buFont typeface="+mj-lt"/>
                <a:buAutoNum type="arabicPeriod"/>
              </a:pPr>
              <a:r>
                <a:rPr lang="en-US" b="0" i="0" dirty="0">
                  <a:solidFill>
                    <a:srgbClr val="0D0D0D"/>
                  </a:solidFill>
                  <a:effectLst/>
                  <a:highlight>
                    <a:srgbClr val="FFFFFF"/>
                  </a:highlight>
                  <a:latin typeface="Söhne"/>
                  <a:hlinkClick r:id="rId3"/>
                </a:rPr>
                <a:t>https://www.learnshell.org/</a:t>
              </a:r>
              <a:endParaRPr lang="en-US" b="0" i="0" dirty="0">
                <a:solidFill>
                  <a:srgbClr val="0D0D0D"/>
                </a:solidFill>
                <a:effectLst/>
                <a:highlight>
                  <a:srgbClr val="FFFFFF"/>
                </a:highlight>
                <a:latin typeface="Söhne"/>
              </a:endParaRPr>
            </a:p>
            <a:p>
              <a:pPr marL="342900" indent="-342900">
                <a:buFont typeface="+mj-lt"/>
                <a:buAutoNum type="arabicPeriod"/>
              </a:pPr>
              <a:endParaRPr lang="en-US" sz="1000" b="0" i="0" dirty="0">
                <a:solidFill>
                  <a:srgbClr val="0D0D0D"/>
                </a:solidFill>
                <a:effectLst/>
                <a:highlight>
                  <a:srgbClr val="FFFFFF"/>
                </a:highlight>
                <a:latin typeface="Söhne"/>
              </a:endParaRPr>
            </a:p>
            <a:p>
              <a:pPr marL="342900" indent="-342900">
                <a:buFont typeface="+mj-lt"/>
                <a:buAutoNum type="arabicPeriod"/>
              </a:pPr>
              <a:r>
                <a:rPr lang="en-US" b="0" i="0" dirty="0">
                  <a:solidFill>
                    <a:srgbClr val="0D0D0D"/>
                  </a:solidFill>
                  <a:effectLst/>
                  <a:highlight>
                    <a:srgbClr val="FFFFFF"/>
                  </a:highlight>
                  <a:latin typeface="Söhne"/>
                  <a:hlinkClick r:id="rId4"/>
                </a:rPr>
                <a:t>https://www.udemy.com/topic/shell-scripting/</a:t>
              </a:r>
              <a:endParaRPr lang="en-US" b="0" i="0" dirty="0">
                <a:solidFill>
                  <a:srgbClr val="0D0D0D"/>
                </a:solidFill>
                <a:effectLst/>
                <a:highlight>
                  <a:srgbClr val="FFFFFF"/>
                </a:highlight>
                <a:latin typeface="Söhne"/>
              </a:endParaRPr>
            </a:p>
            <a:p>
              <a:pPr marL="342900" indent="-342900">
                <a:buFont typeface="+mj-lt"/>
                <a:buAutoNum type="arabicPeriod"/>
              </a:pPr>
              <a:endParaRPr lang="en-US" sz="1000" b="0" i="0" dirty="0">
                <a:solidFill>
                  <a:srgbClr val="0D0D0D"/>
                </a:solidFill>
                <a:effectLst/>
                <a:highlight>
                  <a:srgbClr val="FFFFFF"/>
                </a:highlight>
                <a:latin typeface="Söhne"/>
              </a:endParaRPr>
            </a:p>
            <a:p>
              <a:pPr marL="342900" indent="-342900">
                <a:buFont typeface="+mj-lt"/>
                <a:buAutoNum type="arabicPeriod"/>
              </a:pPr>
              <a:r>
                <a:rPr lang="en-US" b="0" i="0" dirty="0">
                  <a:solidFill>
                    <a:srgbClr val="0D0D0D"/>
                  </a:solidFill>
                  <a:effectLst/>
                  <a:highlight>
                    <a:srgbClr val="FFFFFF"/>
                  </a:highlight>
                  <a:latin typeface="Söhne"/>
                  <a:hlinkClick r:id="rId5"/>
                </a:rPr>
                <a:t>https://www.tutorialspoint.com/unix/shell-scripting.htm</a:t>
              </a:r>
              <a:endParaRPr lang="en-US" b="0" i="0" dirty="0">
                <a:solidFill>
                  <a:srgbClr val="0D0D0D"/>
                </a:solidFill>
                <a:effectLst/>
                <a:highlight>
                  <a:srgbClr val="FFFFFF"/>
                </a:highlight>
                <a:latin typeface="Söhne"/>
              </a:endParaRPr>
            </a:p>
            <a:p>
              <a:pPr marL="342900" indent="-342900">
                <a:buFont typeface="+mj-lt"/>
                <a:buAutoNum type="arabicPeriod"/>
              </a:pPr>
              <a:endParaRPr lang="en-US" sz="1000" b="0" i="0" dirty="0">
                <a:solidFill>
                  <a:srgbClr val="0D0D0D"/>
                </a:solidFill>
                <a:effectLst/>
                <a:highlight>
                  <a:srgbClr val="FFFFFF"/>
                </a:highlight>
                <a:latin typeface="Söhne"/>
              </a:endParaRPr>
            </a:p>
            <a:p>
              <a:pPr marL="342900" indent="-342900">
                <a:buFont typeface="+mj-lt"/>
                <a:buAutoNum type="arabicPeriod"/>
              </a:pPr>
              <a:r>
                <a:rPr lang="en-US" b="0" i="0" dirty="0">
                  <a:solidFill>
                    <a:srgbClr val="0D0D0D"/>
                  </a:solidFill>
                  <a:effectLst/>
                  <a:highlight>
                    <a:srgbClr val="FFFFFF"/>
                  </a:highlight>
                  <a:latin typeface="Söhne"/>
                  <a:hlinkClick r:id="rId6"/>
                </a:rPr>
                <a:t>https://www.shellscript.sh/</a:t>
              </a:r>
              <a:endParaRPr lang="en-US" b="0" i="0" dirty="0">
                <a:solidFill>
                  <a:srgbClr val="0D0D0D"/>
                </a:solidFill>
                <a:effectLst/>
                <a:highlight>
                  <a:srgbClr val="FFFFFF"/>
                </a:highlight>
                <a:latin typeface="Söhne"/>
              </a:endParaRPr>
            </a:p>
            <a:p>
              <a:pPr marL="342900" indent="-342900" algn="ctr">
                <a:buFont typeface="+mj-lt"/>
                <a:buAutoNum type="arabicPeriod"/>
              </a:pPr>
              <a:endParaRPr lang="en-US" b="0" i="0" dirty="0">
                <a:solidFill>
                  <a:srgbClr val="0D0D0D"/>
                </a:solidFill>
                <a:effectLst/>
                <a:highlight>
                  <a:srgbClr val="FFFFFF"/>
                </a:highlight>
                <a:latin typeface="Söhne"/>
              </a:endParaRPr>
            </a:p>
          </p:txBody>
        </p:sp>
        <p:sp>
          <p:nvSpPr>
            <p:cNvPr id="16" name="TextBox 15">
              <a:extLst>
                <a:ext uri="{FF2B5EF4-FFF2-40B4-BE49-F238E27FC236}">
                  <a16:creationId xmlns:a16="http://schemas.microsoft.com/office/drawing/2014/main" id="{FE6BED11-9D5E-498B-95B8-CA1C624F3D37}"/>
                </a:ext>
              </a:extLst>
            </p:cNvPr>
            <p:cNvSpPr txBox="1"/>
            <p:nvPr/>
          </p:nvSpPr>
          <p:spPr>
            <a:xfrm>
              <a:off x="4645680" y="2111281"/>
              <a:ext cx="2689700" cy="377919"/>
            </a:xfrm>
            <a:prstGeom prst="rect">
              <a:avLst/>
            </a:prstGeom>
            <a:noFill/>
          </p:spPr>
          <p:txBody>
            <a:bodyPr wrap="square" rtlCol="0">
              <a:spAutoFit/>
            </a:bodyPr>
            <a:lstStyle/>
            <a:p>
              <a:pPr algn="ctr"/>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References</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6674634" y="158478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7224702" y="103335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11276141" y="510729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10726073" y="5658729"/>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670667" y="33630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Conclusion</a:t>
            </a:r>
          </a:p>
        </p:txBody>
      </p:sp>
    </p:spTree>
    <p:extLst>
      <p:ext uri="{BB962C8B-B14F-4D97-AF65-F5344CB8AC3E}">
        <p14:creationId xmlns:p14="http://schemas.microsoft.com/office/powerpoint/2010/main" val="134794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7"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7000"/>
          </a:schemeClr>
        </a:solidFill>
        <a:effectLst/>
      </p:bgPr>
    </p:bg>
    <p:spTree>
      <p:nvGrpSpPr>
        <p:cNvPr id="1" name=""/>
        <p:cNvGrpSpPr/>
        <p:nvPr/>
      </p:nvGrpSpPr>
      <p:grpSpPr>
        <a:xfrm>
          <a:off x="0" y="0"/>
          <a:ext cx="0" cy="0"/>
          <a:chOff x="0" y="0"/>
          <a:chExt cx="0" cy="0"/>
        </a:xfrm>
      </p:grpSpPr>
      <p:pic>
        <p:nvPicPr>
          <p:cNvPr id="1026" name="Picture 2" descr="What is Programming?. Programming is a way for us to give… | by Rafay Syed  | The Startup | Medium"/>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81004" y="920039"/>
            <a:ext cx="4429991" cy="27882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375819"/>
            <a:ext cx="10515600" cy="1325563"/>
          </a:xfrm>
        </p:spPr>
        <p:txBody>
          <a:bodyPr>
            <a:normAutofit/>
          </a:bodyPr>
          <a:lstStyle/>
          <a:p>
            <a:pPr algn="ctr"/>
            <a:r>
              <a:rPr lang="en-GB" sz="5600" b="1" spc="600" dirty="0">
                <a:latin typeface="Bookman Old Style" panose="02050604050505020204" pitchFamily="18" charset="0"/>
                <a:cs typeface="Times New Roman" panose="02020603050405020304" pitchFamily="18" charset="0"/>
              </a:rPr>
              <a:t>Thank You</a:t>
            </a:r>
            <a:endParaRPr lang="en-US" sz="5600" b="1" spc="600" dirty="0">
              <a:latin typeface="Bookman Old Style" panose="020506040505050202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447FCC9-42B7-4E1F-8F57-A1B244DADD7B}" type="datetime2">
              <a:rPr lang="en-US" smtClean="0"/>
              <a:t>Monday, April 29, 2024</a:t>
            </a:fld>
            <a:endParaRPr lang="en-US" dirty="0"/>
          </a:p>
        </p:txBody>
      </p:sp>
      <p:sp>
        <p:nvSpPr>
          <p:cNvPr id="5" name="Slide Number Placeholder 4"/>
          <p:cNvSpPr>
            <a:spLocks noGrp="1"/>
          </p:cNvSpPr>
          <p:nvPr>
            <p:ph type="sldNum" sz="quarter" idx="12"/>
          </p:nvPr>
        </p:nvSpPr>
        <p:spPr/>
        <p:txBody>
          <a:bodyPr/>
          <a:lstStyle/>
          <a:p>
            <a:fld id="{64522431-E19A-44D8-A68D-0DF1308BA672}" type="slidenum">
              <a:rPr lang="en-US" smtClean="0"/>
              <a:t>27</a:t>
            </a:fld>
            <a:endParaRPr lang="en-US"/>
          </a:p>
        </p:txBody>
      </p:sp>
      <p:sp>
        <p:nvSpPr>
          <p:cNvPr id="7" name="Title 1"/>
          <p:cNvSpPr txBox="1">
            <a:spLocks/>
          </p:cNvSpPr>
          <p:nvPr/>
        </p:nvSpPr>
        <p:spPr>
          <a:xfrm>
            <a:off x="838200" y="4368873"/>
            <a:ext cx="10515600" cy="497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spc="300" dirty="0">
                <a:latin typeface="Bookman Old Style" panose="02050604050505020204" pitchFamily="18" charset="0"/>
                <a:cs typeface="Times New Roman" panose="02020603050405020304" pitchFamily="18" charset="0"/>
              </a:rPr>
              <a:t>Keep Learning, Keep Grinding</a:t>
            </a:r>
            <a:endParaRPr lang="en-US" sz="1800" b="1" spc="300" dirty="0">
              <a:latin typeface="Bookman Old Style" panose="020506040505050202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41F57F24-58A5-F72B-411F-DA0FD4D2579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2789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par>
                                <p:cTn id="8" presetID="53" presetClass="entr" presetSubtype="16"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Effect transition="in" filter="fade">
                                      <p:cBhvr>
                                        <p:cTn id="12" dur="1000"/>
                                        <p:tgtEl>
                                          <p:spTgt spid="2"/>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4401"/>
                            </p:stCondLst>
                            <p:childTnLst>
                              <p:par>
                                <p:cTn id="17" presetID="26" presetClass="emph" presetSubtype="0" fill="hold" grpId="2" nodeType="afterEffect">
                                  <p:stCondLst>
                                    <p:cond delay="0"/>
                                  </p:stCondLst>
                                  <p:childTnLst>
                                    <p:animEffect transition="out" filter="fade">
                                      <p:cBhvr>
                                        <p:cTn id="18" dur="500" tmFilter="0, 0; .2, .5; .8, .5; 1, 0"/>
                                        <p:tgtEl>
                                          <p:spTgt spid="2"/>
                                        </p:tgtEl>
                                      </p:cBhvr>
                                    </p:animEffect>
                                    <p:animScale>
                                      <p:cBhvr>
                                        <p:cTn id="19" dur="250" autoRev="1" fill="hold"/>
                                        <p:tgtEl>
                                          <p:spTgt spid="2"/>
                                        </p:tgtEl>
                                      </p:cBhvr>
                                      <p:by x="105000" y="105000"/>
                                    </p:animScale>
                                  </p:childTnLst>
                                </p:cTn>
                              </p:par>
                              <p:par>
                                <p:cTn id="20" presetID="10"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childTnLst>
                                </p:cTn>
                              </p:par>
                              <p:par>
                                <p:cTn id="23" presetID="26" presetClass="emph" presetSubtype="0" fill="hold" grpId="1" nodeType="withEffect">
                                  <p:stCondLst>
                                    <p:cond delay="0"/>
                                  </p:stCondLst>
                                  <p:iterate type="lt">
                                    <p:tmPct val="0"/>
                                  </p:iterate>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b="1" dirty="0">
                <a:solidFill>
                  <a:srgbClr val="20AE97"/>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Objectives</a:t>
            </a:r>
          </a:p>
        </p:txBody>
      </p:sp>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6" y="2668751"/>
            <a:ext cx="2376061"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56296" y="2982986"/>
            <a:ext cx="2641599"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References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608511A2-D41C-06BD-B8C9-CCFBDA2CDC6E}"/>
              </a:ext>
            </a:extLst>
          </p:cNvPr>
          <p:cNvSpPr>
            <a:spLocks noGrp="1"/>
          </p:cNvSpPr>
          <p:nvPr>
            <p:ph type="dt" sz="half" idx="10"/>
          </p:nvPr>
        </p:nvSpPr>
        <p:spPr/>
        <p:txBody>
          <a:bodyPr/>
          <a:lstStyle/>
          <a:p>
            <a:fld id="{EDEB72D6-3F99-481B-9FAF-26B321A69E49}" type="datetime2">
              <a:rPr lang="en-US" smtClean="0"/>
              <a:t>Monday, April 29, 2024</a:t>
            </a:fld>
            <a:endParaRPr lang="en-US"/>
          </a:p>
        </p:txBody>
      </p:sp>
      <p:sp>
        <p:nvSpPr>
          <p:cNvPr id="5" name="Slide Number Placeholder 4">
            <a:extLst>
              <a:ext uri="{FF2B5EF4-FFF2-40B4-BE49-F238E27FC236}">
                <a16:creationId xmlns:a16="http://schemas.microsoft.com/office/drawing/2014/main" id="{8C7CBEB5-6CFB-DC8C-B4A7-874745EDF787}"/>
              </a:ext>
            </a:extLst>
          </p:cNvPr>
          <p:cNvSpPr>
            <a:spLocks noGrp="1"/>
          </p:cNvSpPr>
          <p:nvPr>
            <p:ph type="sldNum" sz="quarter" idx="12"/>
          </p:nvPr>
        </p:nvSpPr>
        <p:spPr/>
        <p:txBody>
          <a:bodyPr/>
          <a:lstStyle/>
          <a:p>
            <a:fld id="{710C523F-9231-46FE-A075-8D0AC17DADF9}" type="slidenum">
              <a:rPr lang="en-US" smtClean="0"/>
              <a:t>3</a:t>
            </a:fld>
            <a:endParaRPr lang="en-US"/>
          </a:p>
        </p:txBody>
      </p:sp>
      <p:sp>
        <p:nvSpPr>
          <p:cNvPr id="8" name="Footer Placeholder 7">
            <a:extLst>
              <a:ext uri="{FF2B5EF4-FFF2-40B4-BE49-F238E27FC236}">
                <a16:creationId xmlns:a16="http://schemas.microsoft.com/office/drawing/2014/main" id="{423B6EA2-A819-0D60-257C-47198FDD253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060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afterEffect">
                                  <p:stCondLst>
                                    <p:cond delay="0"/>
                                  </p:stCondLst>
                                  <p:childTnLst>
                                    <p:animMotion origin="layout" path="M -2.5E-6 -3.7037E-6 L -0.01562 -0.02662 " pathEditMode="relative" rAng="0" ptsTypes="AA">
                                      <p:cBhvr>
                                        <p:cTn id="6" dur="500" fill="hold"/>
                                        <p:tgtEl>
                                          <p:spTgt spid="21"/>
                                        </p:tgtEl>
                                        <p:attrNameLst>
                                          <p:attrName>ppt_x</p:attrName>
                                          <p:attrName>ppt_y</p:attrName>
                                        </p:attrNameLst>
                                      </p:cBhvr>
                                      <p:rCtr x="-781" y="-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 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7" y="2668751"/>
            <a:ext cx="2567130" cy="400110"/>
          </a:xfrm>
          <a:prstGeom prst="rect">
            <a:avLst/>
          </a:prstGeom>
          <a:noFill/>
        </p:spPr>
        <p:txBody>
          <a:bodyPr wrap="square" rtlCol="0">
            <a:spAutoFit/>
          </a:bodyPr>
          <a:lstStyle/>
          <a:p>
            <a:r>
              <a:rPr lang="en-US" sz="2000" b="1" dirty="0">
                <a:solidFill>
                  <a:srgbClr val="ABC570"/>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56296" y="2982986"/>
            <a:ext cx="2641599"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Source Code</a:t>
            </a:r>
          </a:p>
        </p:txBody>
      </p:sp>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References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C9ADEC1B-D5E0-A2CD-AB08-C05BAE9F5AF6}"/>
              </a:ext>
            </a:extLst>
          </p:cNvPr>
          <p:cNvSpPr>
            <a:spLocks noGrp="1"/>
          </p:cNvSpPr>
          <p:nvPr>
            <p:ph type="dt" sz="half" idx="10"/>
          </p:nvPr>
        </p:nvSpPr>
        <p:spPr/>
        <p:txBody>
          <a:bodyPr/>
          <a:lstStyle/>
          <a:p>
            <a:fld id="{B4D521AA-FB71-46D2-9917-8746EE958E08}" type="datetime2">
              <a:rPr lang="en-US" smtClean="0"/>
              <a:t>Monday, April 29, 2024</a:t>
            </a:fld>
            <a:endParaRPr lang="en-US"/>
          </a:p>
        </p:txBody>
      </p:sp>
      <p:sp>
        <p:nvSpPr>
          <p:cNvPr id="5" name="Slide Number Placeholder 4">
            <a:extLst>
              <a:ext uri="{FF2B5EF4-FFF2-40B4-BE49-F238E27FC236}">
                <a16:creationId xmlns:a16="http://schemas.microsoft.com/office/drawing/2014/main" id="{7C53D7E4-5C19-84FF-7322-F9C4BFBA5248}"/>
              </a:ext>
            </a:extLst>
          </p:cNvPr>
          <p:cNvSpPr>
            <a:spLocks noGrp="1"/>
          </p:cNvSpPr>
          <p:nvPr>
            <p:ph type="sldNum" sz="quarter" idx="12"/>
          </p:nvPr>
        </p:nvSpPr>
        <p:spPr/>
        <p:txBody>
          <a:bodyPr/>
          <a:lstStyle/>
          <a:p>
            <a:fld id="{710C523F-9231-46FE-A075-8D0AC17DADF9}" type="slidenum">
              <a:rPr lang="en-US" smtClean="0"/>
              <a:t>4</a:t>
            </a:fld>
            <a:endParaRPr lang="en-US"/>
          </a:p>
        </p:txBody>
      </p:sp>
      <p:sp>
        <p:nvSpPr>
          <p:cNvPr id="8" name="Footer Placeholder 7">
            <a:extLst>
              <a:ext uri="{FF2B5EF4-FFF2-40B4-BE49-F238E27FC236}">
                <a16:creationId xmlns:a16="http://schemas.microsoft.com/office/drawing/2014/main" id="{CACACE5B-4A9D-19D8-1287-47345045F59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8672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6 -3.33333E-6 L 0.01342 -0.02338 " pathEditMode="relative" rAng="0" ptsTypes="AA">
                                      <p:cBhvr>
                                        <p:cTn id="6" dur="500" fill="hold"/>
                                        <p:tgtEl>
                                          <p:spTgt spid="22"/>
                                        </p:tgtEl>
                                        <p:attrNameLst>
                                          <p:attrName>ppt_x</p:attrName>
                                          <p:attrName>ppt_y</p:attrName>
                                        </p:attrNameLst>
                                      </p:cBhvr>
                                      <p:rCtr x="664" y="-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b="1" dirty="0">
                <a:solidFill>
                  <a:srgbClr val="F7AB31"/>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Testing</a:t>
            </a:r>
          </a:p>
        </p:txBody>
      </p:sp>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6" y="2668751"/>
            <a:ext cx="2389709"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56296" y="2982986"/>
            <a:ext cx="2641599"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References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3268B30F-D44D-541E-42AB-B4368E4E8128}"/>
              </a:ext>
            </a:extLst>
          </p:cNvPr>
          <p:cNvSpPr>
            <a:spLocks noGrp="1"/>
          </p:cNvSpPr>
          <p:nvPr>
            <p:ph type="dt" sz="half" idx="10"/>
          </p:nvPr>
        </p:nvSpPr>
        <p:spPr/>
        <p:txBody>
          <a:bodyPr/>
          <a:lstStyle/>
          <a:p>
            <a:fld id="{F63309CB-5822-4180-8894-70085059B7F7}" type="datetime2">
              <a:rPr lang="en-US" smtClean="0"/>
              <a:t>Monday, April 29, 2024</a:t>
            </a:fld>
            <a:endParaRPr lang="en-US"/>
          </a:p>
        </p:txBody>
      </p:sp>
      <p:sp>
        <p:nvSpPr>
          <p:cNvPr id="5" name="Slide Number Placeholder 4">
            <a:extLst>
              <a:ext uri="{FF2B5EF4-FFF2-40B4-BE49-F238E27FC236}">
                <a16:creationId xmlns:a16="http://schemas.microsoft.com/office/drawing/2014/main" id="{F7C8C288-A18B-F88E-7303-D94506B96D45}"/>
              </a:ext>
            </a:extLst>
          </p:cNvPr>
          <p:cNvSpPr>
            <a:spLocks noGrp="1"/>
          </p:cNvSpPr>
          <p:nvPr>
            <p:ph type="sldNum" sz="quarter" idx="12"/>
          </p:nvPr>
        </p:nvSpPr>
        <p:spPr/>
        <p:txBody>
          <a:bodyPr/>
          <a:lstStyle/>
          <a:p>
            <a:fld id="{710C523F-9231-46FE-A075-8D0AC17DADF9}" type="slidenum">
              <a:rPr lang="en-US" smtClean="0"/>
              <a:t>5</a:t>
            </a:fld>
            <a:endParaRPr lang="en-US"/>
          </a:p>
        </p:txBody>
      </p:sp>
      <p:sp>
        <p:nvSpPr>
          <p:cNvPr id="8" name="Footer Placeholder 7">
            <a:extLst>
              <a:ext uri="{FF2B5EF4-FFF2-40B4-BE49-F238E27FC236}">
                <a16:creationId xmlns:a16="http://schemas.microsoft.com/office/drawing/2014/main" id="{EDD85A11-4373-EA30-74C9-5DC1035DAC3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508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2.29167E-6 3.7037E-6 L -0.01498 0.02152 " pathEditMode="relative" rAng="0" ptsTypes="AA">
                                      <p:cBhvr>
                                        <p:cTn id="6" dur="500" fill="hold"/>
                                        <p:tgtEl>
                                          <p:spTgt spid="23"/>
                                        </p:tgtEl>
                                        <p:attrNameLst>
                                          <p:attrName>ppt_x</p:attrName>
                                          <p:attrName>ppt_y</p:attrName>
                                        </p:attrNameLst>
                                      </p:cBhvr>
                                      <p:rCtr x="-755"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6" y="2668751"/>
            <a:ext cx="2403357"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56296" y="2982986"/>
            <a:ext cx="2641599"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b="1" dirty="0">
                <a:solidFill>
                  <a:srgbClr val="CB4D3C"/>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References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1B38491F-5825-A815-14A3-06D88227D4B9}"/>
              </a:ext>
            </a:extLst>
          </p:cNvPr>
          <p:cNvSpPr>
            <a:spLocks noGrp="1"/>
          </p:cNvSpPr>
          <p:nvPr>
            <p:ph type="dt" sz="half" idx="10"/>
          </p:nvPr>
        </p:nvSpPr>
        <p:spPr/>
        <p:txBody>
          <a:bodyPr/>
          <a:lstStyle/>
          <a:p>
            <a:fld id="{0E863F07-9CD7-4B17-8000-F13787A03969}" type="datetime2">
              <a:rPr lang="en-US" smtClean="0"/>
              <a:t>Monday, April 29, 2024</a:t>
            </a:fld>
            <a:endParaRPr lang="en-US"/>
          </a:p>
        </p:txBody>
      </p:sp>
      <p:sp>
        <p:nvSpPr>
          <p:cNvPr id="5" name="Slide Number Placeholder 4">
            <a:extLst>
              <a:ext uri="{FF2B5EF4-FFF2-40B4-BE49-F238E27FC236}">
                <a16:creationId xmlns:a16="http://schemas.microsoft.com/office/drawing/2014/main" id="{DDAA12AC-CD67-00BC-074E-D3884CD458D5}"/>
              </a:ext>
            </a:extLst>
          </p:cNvPr>
          <p:cNvSpPr>
            <a:spLocks noGrp="1"/>
          </p:cNvSpPr>
          <p:nvPr>
            <p:ph type="sldNum" sz="quarter" idx="12"/>
          </p:nvPr>
        </p:nvSpPr>
        <p:spPr/>
        <p:txBody>
          <a:bodyPr/>
          <a:lstStyle/>
          <a:p>
            <a:fld id="{710C523F-9231-46FE-A075-8D0AC17DADF9}" type="slidenum">
              <a:rPr lang="en-US" smtClean="0"/>
              <a:t>6</a:t>
            </a:fld>
            <a:endParaRPr lang="en-US"/>
          </a:p>
        </p:txBody>
      </p:sp>
      <p:sp>
        <p:nvSpPr>
          <p:cNvPr id="8" name="Footer Placeholder 7">
            <a:extLst>
              <a:ext uri="{FF2B5EF4-FFF2-40B4-BE49-F238E27FC236}">
                <a16:creationId xmlns:a16="http://schemas.microsoft.com/office/drawing/2014/main" id="{4D8A026A-2B33-79A9-B404-BF96644BD3F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8785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6 3.7037E-6 L 0.01459 0.02476 " pathEditMode="relative" rAng="0" ptsTypes="AA">
                                      <p:cBhvr>
                                        <p:cTn id="6" dur="500" fill="hold"/>
                                        <p:tgtEl>
                                          <p:spTgt spid="24"/>
                                        </p:tgtEl>
                                        <p:attrNameLst>
                                          <p:attrName>ppt_x</p:attrName>
                                          <p:attrName>ppt_y</p:attrName>
                                        </p:attrNameLst>
                                      </p:cBhvr>
                                      <p:rCtr x="729" y="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7" y="2668751"/>
            <a:ext cx="2321470"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56296" y="2982986"/>
            <a:ext cx="2641599"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References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32268801-8397-7670-9715-5409AB036F36}"/>
              </a:ext>
            </a:extLst>
          </p:cNvPr>
          <p:cNvSpPr>
            <a:spLocks noGrp="1"/>
          </p:cNvSpPr>
          <p:nvPr>
            <p:ph type="dt" sz="half" idx="10"/>
          </p:nvPr>
        </p:nvSpPr>
        <p:spPr/>
        <p:txBody>
          <a:bodyPr/>
          <a:lstStyle/>
          <a:p>
            <a:fld id="{6B127F05-FD8F-44CF-B89F-4A84B4F040B8}" type="datetime2">
              <a:rPr lang="en-US" smtClean="0"/>
              <a:t>Tuesday, April 30, 2024</a:t>
            </a:fld>
            <a:endParaRPr lang="en-US"/>
          </a:p>
        </p:txBody>
      </p:sp>
      <p:sp>
        <p:nvSpPr>
          <p:cNvPr id="5" name="Slide Number Placeholder 4">
            <a:extLst>
              <a:ext uri="{FF2B5EF4-FFF2-40B4-BE49-F238E27FC236}">
                <a16:creationId xmlns:a16="http://schemas.microsoft.com/office/drawing/2014/main" id="{DA513ECC-4E0F-EB00-3A8C-013C4999CAB1}"/>
              </a:ext>
            </a:extLst>
          </p:cNvPr>
          <p:cNvSpPr>
            <a:spLocks noGrp="1"/>
          </p:cNvSpPr>
          <p:nvPr>
            <p:ph type="sldNum" sz="quarter" idx="12"/>
          </p:nvPr>
        </p:nvSpPr>
        <p:spPr/>
        <p:txBody>
          <a:bodyPr/>
          <a:lstStyle/>
          <a:p>
            <a:fld id="{710C523F-9231-46FE-A075-8D0AC17DADF9}" type="slidenum">
              <a:rPr lang="en-US" smtClean="0"/>
              <a:t>7</a:t>
            </a:fld>
            <a:endParaRPr lang="en-US"/>
          </a:p>
        </p:txBody>
      </p:sp>
      <p:sp>
        <p:nvSpPr>
          <p:cNvPr id="8" name="Footer Placeholder 7">
            <a:extLst>
              <a:ext uri="{FF2B5EF4-FFF2-40B4-BE49-F238E27FC236}">
                <a16:creationId xmlns:a16="http://schemas.microsoft.com/office/drawing/2014/main" id="{53DD715D-B8D3-5FD2-8B75-839782F437D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8159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947220" y="1906621"/>
            <a:ext cx="4572000" cy="3961884"/>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130088" y="2051357"/>
            <a:ext cx="4033528" cy="2949708"/>
            <a:chOff x="1277160" y="3803575"/>
            <a:chExt cx="2689700" cy="845483"/>
          </a:xfrm>
        </p:grpSpPr>
        <p:sp>
          <p:nvSpPr>
            <p:cNvPr id="5" name="TextBox 4">
              <a:extLst>
                <a:ext uri="{FF2B5EF4-FFF2-40B4-BE49-F238E27FC236}">
                  <a16:creationId xmlns:a16="http://schemas.microsoft.com/office/drawing/2014/main" id="{46A1E12B-F817-436F-94E2-5F7731E01E0A}"/>
                </a:ext>
              </a:extLst>
            </p:cNvPr>
            <p:cNvSpPr txBox="1"/>
            <p:nvPr/>
          </p:nvSpPr>
          <p:spPr>
            <a:xfrm>
              <a:off x="1382617" y="4146211"/>
              <a:ext cx="2565963" cy="502847"/>
            </a:xfrm>
            <a:prstGeom prst="rect">
              <a:avLst/>
            </a:prstGeom>
            <a:noFill/>
          </p:spPr>
          <p:txBody>
            <a:bodyPr wrap="square" rtlCol="0">
              <a:spAutoFit/>
            </a:bodyPr>
            <a:lstStyle/>
            <a:p>
              <a:pPr algn="ctr"/>
              <a:r>
                <a:rPr lang="en-US" b="0" i="0" dirty="0">
                  <a:solidFill>
                    <a:srgbClr val="0D0D0D"/>
                  </a:solidFill>
                  <a:effectLst/>
                  <a:highlight>
                    <a:srgbClr val="FFFFFF"/>
                  </a:highlight>
                  <a:latin typeface="Söhne"/>
                </a:rPr>
                <a:t>This Bash script, conceived by Dulal, facilitates book record management through functions for adding, finding, editing, and removing entries. It boasts error handling, confirmation prompts, and a user-friendly menu interface.</a:t>
              </a:r>
              <a:endParaRPr lang="en-US" dirty="0">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277160" y="3803575"/>
              <a:ext cx="2689700" cy="149972"/>
            </a:xfrm>
            <a:prstGeom prst="rect">
              <a:avLst/>
            </a:prstGeom>
            <a:noFill/>
          </p:spPr>
          <p:txBody>
            <a:bodyPr wrap="square" rtlCol="0">
              <a:spAutoFit/>
            </a:bodyPr>
            <a:lstStyle/>
            <a:p>
              <a:pPr algn="ctr"/>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Overview</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911871" y="187070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461939" y="131927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5524288" y="476801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4971839" y="531944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6704811" y="1896893"/>
            <a:ext cx="4554910" cy="3980157"/>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6847883" y="2062278"/>
            <a:ext cx="4134648" cy="3229356"/>
            <a:chOff x="4658680" y="2462593"/>
            <a:chExt cx="2762645" cy="2332547"/>
          </a:xfrm>
        </p:grpSpPr>
        <p:sp>
          <p:nvSpPr>
            <p:cNvPr id="15" name="TextBox 14">
              <a:extLst>
                <a:ext uri="{FF2B5EF4-FFF2-40B4-BE49-F238E27FC236}">
                  <a16:creationId xmlns:a16="http://schemas.microsoft.com/office/drawing/2014/main" id="{05486746-4BC5-4B66-9B57-DC9289CB4A5E}"/>
                </a:ext>
              </a:extLst>
            </p:cNvPr>
            <p:cNvSpPr txBox="1"/>
            <p:nvPr/>
          </p:nvSpPr>
          <p:spPr>
            <a:xfrm>
              <a:off x="4757653" y="3127850"/>
              <a:ext cx="2663672" cy="1667290"/>
            </a:xfrm>
            <a:prstGeom prst="rect">
              <a:avLst/>
            </a:prstGeom>
            <a:noFill/>
          </p:spPr>
          <p:txBody>
            <a:bodyPr wrap="square" rtlCol="0">
              <a:spAutoFit/>
            </a:bodyPr>
            <a:lstStyle/>
            <a:p>
              <a:pPr algn="ctr"/>
              <a:r>
                <a:rPr lang="en-US" b="0" i="0" dirty="0">
                  <a:solidFill>
                    <a:srgbClr val="0D0D0D"/>
                  </a:solidFill>
                  <a:effectLst/>
                  <a:highlight>
                    <a:srgbClr val="FFFFFF"/>
                  </a:highlight>
                  <a:latin typeface="Söhne"/>
                </a:rPr>
                <a:t>This library management system prioritizes user-friendliness, facilitating efficient management of book records. It focuses on seamless addition, finding, editing, and removal of entries, maintaining organized categories, titles, and authors. Clear menus and intuitive prompts enhance ease of use.</a:t>
              </a:r>
              <a:endParaRPr lang="en-US" dirty="0">
                <a:latin typeface="Tw Cen MT" panose="020B0602020104020603" pitchFamily="34" charset="0"/>
                <a:ea typeface="Tahom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E6BED11-9D5E-498B-95B8-CA1C624F3D37}"/>
                </a:ext>
              </a:extLst>
            </p:cNvPr>
            <p:cNvSpPr txBox="1"/>
            <p:nvPr/>
          </p:nvSpPr>
          <p:spPr>
            <a:xfrm>
              <a:off x="4658680" y="2462593"/>
              <a:ext cx="2689700" cy="377919"/>
            </a:xfrm>
            <a:prstGeom prst="rect">
              <a:avLst/>
            </a:prstGeom>
            <a:noFill/>
          </p:spPr>
          <p:txBody>
            <a:bodyPr wrap="square" rtlCol="0">
              <a:spAutoFit/>
            </a:bodyPr>
            <a:lstStyle/>
            <a:p>
              <a:pPr algn="ctr"/>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Objective</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6674633" y="185715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7224701" y="1305727"/>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11285868" y="4776557"/>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10735800" y="532798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670667" y="33630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Introduction</a:t>
            </a:r>
          </a:p>
        </p:txBody>
      </p:sp>
    </p:spTree>
    <p:extLst>
      <p:ext uri="{BB962C8B-B14F-4D97-AF65-F5344CB8AC3E}">
        <p14:creationId xmlns:p14="http://schemas.microsoft.com/office/powerpoint/2010/main" val="2556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1129665"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226939" y="2895222"/>
            <a:ext cx="2855019" cy="2124454"/>
            <a:chOff x="1226939" y="2895222"/>
            <a:chExt cx="2855019" cy="2124454"/>
          </a:xfrm>
        </p:grpSpPr>
        <p:sp>
          <p:nvSpPr>
            <p:cNvPr id="5" name="TextBox 4">
              <a:extLst>
                <a:ext uri="{FF2B5EF4-FFF2-40B4-BE49-F238E27FC236}">
                  <a16:creationId xmlns:a16="http://schemas.microsoft.com/office/drawing/2014/main" id="{46A1E12B-F817-436F-94E2-5F7731E01E0A}"/>
                </a:ext>
              </a:extLst>
            </p:cNvPr>
            <p:cNvSpPr txBox="1"/>
            <p:nvPr/>
          </p:nvSpPr>
          <p:spPr>
            <a:xfrm>
              <a:off x="1226939" y="3419238"/>
              <a:ext cx="2855019" cy="1600438"/>
            </a:xfrm>
            <a:prstGeom prst="rect">
              <a:avLst/>
            </a:prstGeom>
            <a:noFill/>
          </p:spPr>
          <p:txBody>
            <a:bodyPr wrap="square" rtlCol="0">
              <a:spAutoFit/>
            </a:bodyPr>
            <a:lstStyle/>
            <a:p>
              <a:pPr algn="ctr"/>
              <a:r>
                <a:rPr lang="en-US" sz="1400" dirty="0">
                  <a:solidFill>
                    <a:srgbClr val="0D0D0D"/>
                  </a:solidFill>
                  <a:highlight>
                    <a:srgbClr val="FFFFFF"/>
                  </a:highlight>
                  <a:latin typeface="Söhne"/>
                </a:rPr>
                <a:t>C</a:t>
              </a:r>
              <a:r>
                <a:rPr lang="en-US" sz="1400" b="0" i="0" dirty="0">
                  <a:solidFill>
                    <a:srgbClr val="0D0D0D"/>
                  </a:solidFill>
                  <a:effectLst/>
                  <a:highlight>
                    <a:srgbClr val="FFFFFF"/>
                  </a:highlight>
                  <a:latin typeface="Söhne"/>
                </a:rPr>
                <a:t>ommand-line Library Management System efficiently organizes book records with user-friendly menus. It offers functions for adding, searching, editing, and removing entries, ensuring practicality for individuals and small libraries.</a:t>
              </a:r>
              <a:endPar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2895222"/>
              <a:ext cx="2689700" cy="461665"/>
            </a:xfrm>
            <a:prstGeom prst="rect">
              <a:avLst/>
            </a:prstGeom>
            <a:noFill/>
          </p:spPr>
          <p:txBody>
            <a:bodyPr wrap="square" rtlCol="0">
              <a:spAutoFit/>
            </a:bodyPr>
            <a:lstStyle/>
            <a:p>
              <a:pPr algn="ctr"/>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Project Details</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1146335" y="282892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696403" y="22774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4218145" y="396716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3665696" y="45185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4543425"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77FBED71-B48C-4C31-BD90-1A57671E60D6}"/>
              </a:ext>
            </a:extLst>
          </p:cNvPr>
          <p:cNvGrpSpPr/>
          <p:nvPr/>
        </p:nvGrpSpPr>
        <p:grpSpPr>
          <a:xfrm>
            <a:off x="4623173" y="2878129"/>
            <a:ext cx="2872545" cy="2180457"/>
            <a:chOff x="4623173" y="2878129"/>
            <a:chExt cx="2872545" cy="2180457"/>
          </a:xfrm>
        </p:grpSpPr>
        <p:sp>
          <p:nvSpPr>
            <p:cNvPr id="15" name="TextBox 14">
              <a:extLst>
                <a:ext uri="{FF2B5EF4-FFF2-40B4-BE49-F238E27FC236}">
                  <a16:creationId xmlns:a16="http://schemas.microsoft.com/office/drawing/2014/main" id="{05486746-4BC5-4B66-9B57-DC9289CB4A5E}"/>
                </a:ext>
              </a:extLst>
            </p:cNvPr>
            <p:cNvSpPr txBox="1"/>
            <p:nvPr/>
          </p:nvSpPr>
          <p:spPr>
            <a:xfrm>
              <a:off x="4640699" y="3458148"/>
              <a:ext cx="2855019" cy="1600438"/>
            </a:xfrm>
            <a:prstGeom prst="rect">
              <a:avLst/>
            </a:prstGeom>
            <a:noFill/>
          </p:spPr>
          <p:txBody>
            <a:bodyPr wrap="square" rtlCol="0">
              <a:spAutoFit/>
            </a:bodyPr>
            <a:lstStyle/>
            <a:p>
              <a:pPr algn="ctr"/>
              <a:r>
                <a:rPr lang="en-US" sz="1400" b="0" i="0" dirty="0">
                  <a:solidFill>
                    <a:srgbClr val="0D0D0D"/>
                  </a:solidFill>
                  <a:effectLst/>
                  <a:highlight>
                    <a:srgbClr val="FFFFFF"/>
                  </a:highlight>
                  <a:latin typeface="Söhne"/>
                </a:rPr>
                <a:t>The structured workflow of this Library Management System includes options for adding, finding, editing, removing, and viewing books, ensuring efficient management and user-friendly interactions.</a:t>
              </a:r>
              <a:endPar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E6BED11-9D5E-498B-95B8-CA1C624F3D37}"/>
                </a:ext>
              </a:extLst>
            </p:cNvPr>
            <p:cNvSpPr txBox="1"/>
            <p:nvPr/>
          </p:nvSpPr>
          <p:spPr>
            <a:xfrm>
              <a:off x="4623173" y="2878129"/>
              <a:ext cx="2689700" cy="461665"/>
            </a:xfrm>
            <a:prstGeom prst="rect">
              <a:avLst/>
            </a:prstGeom>
            <a:noFill/>
          </p:spPr>
          <p:txBody>
            <a:bodyPr wrap="square" rtlCol="0">
              <a:spAutoFit/>
            </a:bodyPr>
            <a:lstStyle/>
            <a:p>
              <a:pPr algn="ctr"/>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Workflow</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4560095" y="282892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5110163" y="227749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7631905" y="3967162"/>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7081837" y="451859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D03D2D-7F33-4B2F-831C-E2D6A22555F6}"/>
              </a:ext>
            </a:extLst>
          </p:cNvPr>
          <p:cNvSpPr/>
          <p:nvPr/>
        </p:nvSpPr>
        <p:spPr>
          <a:xfrm>
            <a:off x="7954804"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A6EC465-20A4-4DB2-A909-DBF0129E330F}"/>
              </a:ext>
            </a:extLst>
          </p:cNvPr>
          <p:cNvGrpSpPr/>
          <p:nvPr/>
        </p:nvGrpSpPr>
        <p:grpSpPr>
          <a:xfrm>
            <a:off x="8071534" y="3185778"/>
            <a:ext cx="2855019" cy="1427888"/>
            <a:chOff x="8071534" y="3185778"/>
            <a:chExt cx="2855019" cy="1427888"/>
          </a:xfrm>
        </p:grpSpPr>
        <p:sp>
          <p:nvSpPr>
            <p:cNvPr id="24" name="TextBox 23">
              <a:extLst>
                <a:ext uri="{FF2B5EF4-FFF2-40B4-BE49-F238E27FC236}">
                  <a16:creationId xmlns:a16="http://schemas.microsoft.com/office/drawing/2014/main" id="{8A0A5ADA-D5CD-4A2F-9675-325016681CE5}"/>
                </a:ext>
              </a:extLst>
            </p:cNvPr>
            <p:cNvSpPr txBox="1"/>
            <p:nvPr/>
          </p:nvSpPr>
          <p:spPr>
            <a:xfrm>
              <a:off x="8071534" y="4090446"/>
              <a:ext cx="2855019" cy="523220"/>
            </a:xfrm>
            <a:prstGeom prst="rect">
              <a:avLst/>
            </a:prstGeom>
            <a:noFill/>
          </p:spPr>
          <p:txBody>
            <a:bodyPr wrap="square" rtlCol="0">
              <a:spAutoFit/>
            </a:bodyPr>
            <a:lstStyle/>
            <a:p>
              <a:pPr algn="ctr"/>
              <a:r>
                <a:rPr lang="en-US" sz="1400" dirty="0">
                  <a:latin typeface="Tw Cen MT" panose="020B0602020104020603" pitchFamily="34" charset="0"/>
                  <a:ea typeface="Tahoma" panose="020B0604030504040204" pitchFamily="34" charset="0"/>
                  <a:cs typeface="Arial" panose="020B0604020202020204" pitchFamily="34" charset="0"/>
                </a:rPr>
                <a:t>Explain this parts for better understand. </a:t>
              </a:r>
            </a:p>
          </p:txBody>
        </p:sp>
        <p:sp>
          <p:nvSpPr>
            <p:cNvPr id="25" name="TextBox 24">
              <a:extLst>
                <a:ext uri="{FF2B5EF4-FFF2-40B4-BE49-F238E27FC236}">
                  <a16:creationId xmlns:a16="http://schemas.microsoft.com/office/drawing/2014/main" id="{4DD8561F-57CF-47CD-9005-1775EC48A16D}"/>
                </a:ext>
              </a:extLst>
            </p:cNvPr>
            <p:cNvSpPr txBox="1"/>
            <p:nvPr/>
          </p:nvSpPr>
          <p:spPr>
            <a:xfrm>
              <a:off x="8145647" y="3185778"/>
              <a:ext cx="2689700" cy="461665"/>
            </a:xfrm>
            <a:prstGeom prst="rect">
              <a:avLst/>
            </a:prstGeom>
            <a:noFill/>
          </p:spPr>
          <p:txBody>
            <a:bodyPr wrap="square" rtlCol="0">
              <a:spAutoFit/>
            </a:bodyPr>
            <a:lstStyle/>
            <a:p>
              <a:pPr algn="ctr"/>
              <a:r>
                <a:rPr lang="en-US" sz="2400" b="1" dirty="0">
                  <a:solidFill>
                    <a:srgbClr val="695E78"/>
                  </a:solidFill>
                  <a:latin typeface="Tw Cen MT" panose="020B0602020104020603" pitchFamily="34" charset="0"/>
                  <a:ea typeface="Tahoma" panose="020B0604030504040204" pitchFamily="34" charset="0"/>
                  <a:cs typeface="Arial" panose="020B0604020202020204" pitchFamily="34" charset="0"/>
                </a:rPr>
                <a:t>Source Code</a:t>
              </a:r>
            </a:p>
          </p:txBody>
        </p:sp>
      </p:grpSp>
      <p:cxnSp>
        <p:nvCxnSpPr>
          <p:cNvPr id="27" name="Straight Connector 26">
            <a:extLst>
              <a:ext uri="{FF2B5EF4-FFF2-40B4-BE49-F238E27FC236}">
                <a16:creationId xmlns:a16="http://schemas.microsoft.com/office/drawing/2014/main" id="{91E41894-2A27-489C-AF85-64069E979DFD}"/>
              </a:ext>
            </a:extLst>
          </p:cNvPr>
          <p:cNvCxnSpPr>
            <a:cxnSpLocks/>
          </p:cNvCxnSpPr>
          <p:nvPr/>
        </p:nvCxnSpPr>
        <p:spPr>
          <a:xfrm>
            <a:off x="7971474" y="2828924"/>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F26B02-6431-4726-9193-DF35C7B53317}"/>
              </a:ext>
            </a:extLst>
          </p:cNvPr>
          <p:cNvCxnSpPr>
            <a:cxnSpLocks/>
          </p:cNvCxnSpPr>
          <p:nvPr/>
        </p:nvCxnSpPr>
        <p:spPr>
          <a:xfrm rot="16200000">
            <a:off x="8521542" y="2277493"/>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9903EE-60BE-4708-A2AF-FDD5FD2F2093}"/>
              </a:ext>
            </a:extLst>
          </p:cNvPr>
          <p:cNvCxnSpPr>
            <a:cxnSpLocks/>
          </p:cNvCxnSpPr>
          <p:nvPr/>
        </p:nvCxnSpPr>
        <p:spPr>
          <a:xfrm rot="10800000">
            <a:off x="11043284" y="3967162"/>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0A5D43-3585-4E4E-B70D-111E31104AF8}"/>
              </a:ext>
            </a:extLst>
          </p:cNvPr>
          <p:cNvCxnSpPr>
            <a:cxnSpLocks/>
          </p:cNvCxnSpPr>
          <p:nvPr/>
        </p:nvCxnSpPr>
        <p:spPr>
          <a:xfrm rot="5400000">
            <a:off x="10493216" y="4518593"/>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909949" y="35339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Implementation</a:t>
            </a:r>
          </a:p>
        </p:txBody>
      </p:sp>
    </p:spTree>
    <p:extLst>
      <p:ext uri="{BB962C8B-B14F-4D97-AF65-F5344CB8AC3E}">
        <p14:creationId xmlns:p14="http://schemas.microsoft.com/office/powerpoint/2010/main" val="106999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250"/>
                                        <p:tgtEl>
                                          <p:spTgt spid="23"/>
                                        </p:tgtEl>
                                      </p:cBhvr>
                                    </p:animEffect>
                                  </p:childTnLst>
                                </p:cTn>
                              </p:par>
                            </p:childTnLst>
                          </p:cTn>
                        </p:par>
                        <p:par>
                          <p:cTn id="62" fill="hold">
                            <p:stCondLst>
                              <p:cond delay="250"/>
                            </p:stCondLst>
                            <p:childTnLst>
                              <p:par>
                                <p:cTn id="63" presetID="22" presetClass="entr" presetSubtype="4" fill="hold"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down)">
                                      <p:cBhvr>
                                        <p:cTn id="65" dur="250"/>
                                        <p:tgtEl>
                                          <p:spTgt spid="27"/>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250"/>
                                        <p:tgtEl>
                                          <p:spTgt spid="28"/>
                                        </p:tgtEl>
                                      </p:cBhvr>
                                    </p:animEffect>
                                  </p:childTnLst>
                                </p:cTn>
                              </p:par>
                            </p:childTnLst>
                          </p:cTn>
                        </p:par>
                        <p:par>
                          <p:cTn id="70" fill="hold">
                            <p:stCondLst>
                              <p:cond delay="750"/>
                            </p:stCondLst>
                            <p:childTnLst>
                              <p:par>
                                <p:cTn id="71" presetID="22" presetClass="entr" presetSubtype="1" fill="hold"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up)">
                                      <p:cBhvr>
                                        <p:cTn id="73" dur="250"/>
                                        <p:tgtEl>
                                          <p:spTgt spid="30"/>
                                        </p:tgtEl>
                                      </p:cBhvr>
                                    </p:animEffect>
                                  </p:childTnLst>
                                </p:cTn>
                              </p:par>
                            </p:childTnLst>
                          </p:cTn>
                        </p:par>
                        <p:par>
                          <p:cTn id="74" fill="hold">
                            <p:stCondLst>
                              <p:cond delay="1000"/>
                            </p:stCondLst>
                            <p:childTnLst>
                              <p:par>
                                <p:cTn id="75" presetID="22" presetClass="entr" presetSubtype="2"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right)">
                                      <p:cBhvr>
                                        <p:cTn id="77" dur="250"/>
                                        <p:tgtEl>
                                          <p:spTgt spid="31"/>
                                        </p:tgtEl>
                                      </p:cBhvr>
                                    </p:animEffect>
                                  </p:childTnLst>
                                </p:cTn>
                              </p:par>
                            </p:childTnLst>
                          </p:cTn>
                        </p:par>
                        <p:par>
                          <p:cTn id="78" fill="hold">
                            <p:stCondLst>
                              <p:cond delay="1250"/>
                            </p:stCondLst>
                            <p:childTnLst>
                              <p:par>
                                <p:cTn id="79" presetID="42" presetClass="entr" presetSubtype="0" fill="hold"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2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EEE 205</Template>
  <TotalTime>1095</TotalTime>
  <Words>980</Words>
  <Application>Microsoft Office PowerPoint</Application>
  <PresentationFormat>Widescreen</PresentationFormat>
  <Paragraphs>295</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Bookman Old Style</vt:lpstr>
      <vt:lpstr>Calibri</vt:lpstr>
      <vt:lpstr>Calibri Light</vt:lpstr>
      <vt:lpstr>Montserrat</vt:lpstr>
      <vt:lpstr>Söhne</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SDM Dulal</dc:creator>
  <cp:lastModifiedBy>SDM Dulal</cp:lastModifiedBy>
  <cp:revision>68</cp:revision>
  <dcterms:created xsi:type="dcterms:W3CDTF">2023-12-14T17:29:13Z</dcterms:created>
  <dcterms:modified xsi:type="dcterms:W3CDTF">2024-04-29T20:54:52Z</dcterms:modified>
</cp:coreProperties>
</file>