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550" r:id="rId3"/>
    <p:sldId id="556" r:id="rId4"/>
    <p:sldId id="557" r:id="rId5"/>
    <p:sldId id="566" r:id="rId6"/>
    <p:sldId id="567" r:id="rId7"/>
    <p:sldId id="568" r:id="rId8"/>
    <p:sldId id="569" r:id="rId9"/>
    <p:sldId id="570" r:id="rId10"/>
    <p:sldId id="571" r:id="rId11"/>
    <p:sldId id="573" r:id="rId12"/>
    <p:sldId id="574" r:id="rId13"/>
    <p:sldId id="575" r:id="rId14"/>
    <p:sldId id="576" r:id="rId15"/>
    <p:sldId id="577"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0204F6-B99E-4BFC-BAA3-8C0C38164944}">
          <p14:sldIdLst>
            <p14:sldId id="256"/>
          </p14:sldIdLst>
        </p14:section>
        <p14:section name="With Animation" id="{28FC0114-0B25-4FFE-8D1C-9809DAD79DA2}">
          <p14:sldIdLst>
            <p14:sldId id="550"/>
            <p14:sldId id="556"/>
            <p14:sldId id="557"/>
            <p14:sldId id="566"/>
            <p14:sldId id="567"/>
            <p14:sldId id="568"/>
            <p14:sldId id="569"/>
            <p14:sldId id="570"/>
            <p14:sldId id="571"/>
            <p14:sldId id="573"/>
            <p14:sldId id="574"/>
            <p14:sldId id="575"/>
            <p14:sldId id="576"/>
            <p14:sldId id="577"/>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1F0844-B691-5D8F-24EC-9D88A54836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8E789D-EE7B-7F60-81D5-9964D6CF41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44B15E-42AB-4661-8B80-CEC3013F26A4}" type="datetimeFigureOut">
              <a:rPr lang="en-US" smtClean="0"/>
              <a:t>5/11/2024</a:t>
            </a:fld>
            <a:endParaRPr lang="en-US"/>
          </a:p>
        </p:txBody>
      </p:sp>
      <p:sp>
        <p:nvSpPr>
          <p:cNvPr id="4" name="Footer Placeholder 3">
            <a:extLst>
              <a:ext uri="{FF2B5EF4-FFF2-40B4-BE49-F238E27FC236}">
                <a16:creationId xmlns:a16="http://schemas.microsoft.com/office/drawing/2014/main" id="{36609875-1633-B086-C904-7A18063701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5" name="Slide Number Placeholder 4">
            <a:extLst>
              <a:ext uri="{FF2B5EF4-FFF2-40B4-BE49-F238E27FC236}">
                <a16:creationId xmlns:a16="http://schemas.microsoft.com/office/drawing/2014/main" id="{2CAF4F8C-8618-7635-29EE-EDE9A8E0AE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CC0212-971F-440E-B6FF-3D0646905D12}" type="slidenum">
              <a:rPr lang="en-US" smtClean="0"/>
              <a:t>‹#›</a:t>
            </a:fld>
            <a:endParaRPr lang="en-US"/>
          </a:p>
        </p:txBody>
      </p:sp>
    </p:spTree>
    <p:extLst>
      <p:ext uri="{BB962C8B-B14F-4D97-AF65-F5344CB8AC3E}">
        <p14:creationId xmlns:p14="http://schemas.microsoft.com/office/powerpoint/2010/main" val="2664091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D9C7-EB2F-481B-9455-8A1C97C05EBA}"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67F4E-A7FC-4749-A54E-4891FECB2A02}" type="slidenum">
              <a:rPr lang="en-US" smtClean="0"/>
              <a:t>‹#›</a:t>
            </a:fld>
            <a:endParaRPr lang="en-US"/>
          </a:p>
        </p:txBody>
      </p:sp>
    </p:spTree>
    <p:extLst>
      <p:ext uri="{BB962C8B-B14F-4D97-AF65-F5344CB8AC3E}">
        <p14:creationId xmlns:p14="http://schemas.microsoft.com/office/powerpoint/2010/main" val="356937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F03-569A-1553-90E3-DED47AD44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63633-CD1D-7726-BE9B-59802EA98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3200D-523D-4DA8-5B05-475F057A5B05}"/>
              </a:ext>
            </a:extLst>
          </p:cNvPr>
          <p:cNvSpPr>
            <a:spLocks noGrp="1"/>
          </p:cNvSpPr>
          <p:nvPr>
            <p:ph type="dt" sz="half" idx="10"/>
          </p:nvPr>
        </p:nvSpPr>
        <p:spPr/>
        <p:txBody>
          <a:bodyPr/>
          <a:lstStyle/>
          <a:p>
            <a:fld id="{6EF6A1DB-59AE-4092-9E62-3501CEB9416D}" type="datetime2">
              <a:rPr lang="en-US" smtClean="0"/>
              <a:t>Saturday, May 11, 2024</a:t>
            </a:fld>
            <a:endParaRPr lang="en-US"/>
          </a:p>
        </p:txBody>
      </p:sp>
      <p:sp>
        <p:nvSpPr>
          <p:cNvPr id="5" name="Footer Placeholder 4">
            <a:extLst>
              <a:ext uri="{FF2B5EF4-FFF2-40B4-BE49-F238E27FC236}">
                <a16:creationId xmlns:a16="http://schemas.microsoft.com/office/drawing/2014/main" id="{D7A4F5B9-CC3C-E728-1CFE-34C05D17F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9447A-786F-53E1-B013-D7822C5171B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94111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1317-1942-4004-3B92-E4FEB2708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8380F-DDDA-1A9E-5658-94C8760FD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D7F2-45A6-58E3-4B7D-0F3DF3E619FF}"/>
              </a:ext>
            </a:extLst>
          </p:cNvPr>
          <p:cNvSpPr>
            <a:spLocks noGrp="1"/>
          </p:cNvSpPr>
          <p:nvPr>
            <p:ph type="dt" sz="half" idx="10"/>
          </p:nvPr>
        </p:nvSpPr>
        <p:spPr/>
        <p:txBody>
          <a:bodyPr/>
          <a:lstStyle/>
          <a:p>
            <a:fld id="{4E37BBA3-27B1-44DD-AB6A-452F66116B07}" type="datetime2">
              <a:rPr lang="en-US" smtClean="0"/>
              <a:t>Saturday, May 11, 2024</a:t>
            </a:fld>
            <a:endParaRPr lang="en-US"/>
          </a:p>
        </p:txBody>
      </p:sp>
      <p:sp>
        <p:nvSpPr>
          <p:cNvPr id="5" name="Footer Placeholder 4">
            <a:extLst>
              <a:ext uri="{FF2B5EF4-FFF2-40B4-BE49-F238E27FC236}">
                <a16:creationId xmlns:a16="http://schemas.microsoft.com/office/drawing/2014/main" id="{339626BF-0736-7A7C-0D32-687C8C53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80845-B188-F18E-BC3B-0A2896B5F60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30016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5B01-A110-374F-8C02-54D626B42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F00F-6C12-8E40-F183-FE868EAB3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66D5-9059-A0F7-0897-31D16BEAE88E}"/>
              </a:ext>
            </a:extLst>
          </p:cNvPr>
          <p:cNvSpPr>
            <a:spLocks noGrp="1"/>
          </p:cNvSpPr>
          <p:nvPr>
            <p:ph type="dt" sz="half" idx="10"/>
          </p:nvPr>
        </p:nvSpPr>
        <p:spPr/>
        <p:txBody>
          <a:bodyPr/>
          <a:lstStyle/>
          <a:p>
            <a:fld id="{912D6E13-5B5E-4EC5-A983-2829903D6105}" type="datetime2">
              <a:rPr lang="en-US" smtClean="0"/>
              <a:t>Saturday, May 11, 2024</a:t>
            </a:fld>
            <a:endParaRPr lang="en-US"/>
          </a:p>
        </p:txBody>
      </p:sp>
      <p:sp>
        <p:nvSpPr>
          <p:cNvPr id="5" name="Footer Placeholder 4">
            <a:extLst>
              <a:ext uri="{FF2B5EF4-FFF2-40B4-BE49-F238E27FC236}">
                <a16:creationId xmlns:a16="http://schemas.microsoft.com/office/drawing/2014/main" id="{9AFCCF6F-A652-8221-DC98-7D1EEA114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63ACA-F0F9-EED5-9D90-C7813DDED9D0}"/>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830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C61-5F75-57E2-1543-CEB1961C0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6D071-766F-5DF4-B1DC-FC67C8A6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BD8F4-7AC0-6F2C-957D-CF7860AEC378}"/>
              </a:ext>
            </a:extLst>
          </p:cNvPr>
          <p:cNvSpPr>
            <a:spLocks noGrp="1"/>
          </p:cNvSpPr>
          <p:nvPr>
            <p:ph type="dt" sz="half" idx="10"/>
          </p:nvPr>
        </p:nvSpPr>
        <p:spPr/>
        <p:txBody>
          <a:bodyPr/>
          <a:lstStyle/>
          <a:p>
            <a:fld id="{0B481FF2-A62E-4C58-AB2C-9DD3CBF1E86F}" type="datetime2">
              <a:rPr lang="en-US" smtClean="0"/>
              <a:t>Saturday, May 11, 2024</a:t>
            </a:fld>
            <a:endParaRPr lang="en-US"/>
          </a:p>
        </p:txBody>
      </p:sp>
      <p:sp>
        <p:nvSpPr>
          <p:cNvPr id="5" name="Footer Placeholder 4">
            <a:extLst>
              <a:ext uri="{FF2B5EF4-FFF2-40B4-BE49-F238E27FC236}">
                <a16:creationId xmlns:a16="http://schemas.microsoft.com/office/drawing/2014/main" id="{3CE3795F-3DDF-B167-FE49-1F58B7221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11DE-E97E-696E-FE08-B3752DDFEA5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176389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3204-58C6-7964-A50E-3233381D0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4B8D9-B784-E958-CABB-F44BC3D4E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3F07E-C9C5-F29D-0787-C9C869454E35}"/>
              </a:ext>
            </a:extLst>
          </p:cNvPr>
          <p:cNvSpPr>
            <a:spLocks noGrp="1"/>
          </p:cNvSpPr>
          <p:nvPr>
            <p:ph type="dt" sz="half" idx="10"/>
          </p:nvPr>
        </p:nvSpPr>
        <p:spPr/>
        <p:txBody>
          <a:bodyPr/>
          <a:lstStyle/>
          <a:p>
            <a:fld id="{23FF6DFF-19E5-41A6-902C-0457D80C15AB}" type="datetime2">
              <a:rPr lang="en-US" smtClean="0"/>
              <a:t>Saturday, May 11, 2024</a:t>
            </a:fld>
            <a:endParaRPr lang="en-US"/>
          </a:p>
        </p:txBody>
      </p:sp>
      <p:sp>
        <p:nvSpPr>
          <p:cNvPr id="5" name="Footer Placeholder 4">
            <a:extLst>
              <a:ext uri="{FF2B5EF4-FFF2-40B4-BE49-F238E27FC236}">
                <a16:creationId xmlns:a16="http://schemas.microsoft.com/office/drawing/2014/main" id="{9D1A73D3-0B3B-E398-35C7-19441DA34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F0D4-4425-707C-5A44-7E06D7E93EC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75013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AD7-09A3-B1CF-7F47-DB2EEC82F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0961B-F81E-4448-FA0E-45B712220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DB3-2CE5-4657-0FBA-C8DA48A7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CBF4A-00FE-A72C-014C-A573CBD96537}"/>
              </a:ext>
            </a:extLst>
          </p:cNvPr>
          <p:cNvSpPr>
            <a:spLocks noGrp="1"/>
          </p:cNvSpPr>
          <p:nvPr>
            <p:ph type="dt" sz="half" idx="10"/>
          </p:nvPr>
        </p:nvSpPr>
        <p:spPr/>
        <p:txBody>
          <a:bodyPr/>
          <a:lstStyle/>
          <a:p>
            <a:fld id="{01E985B7-051C-466F-9E79-533556DD1E45}" type="datetime2">
              <a:rPr lang="en-US" smtClean="0"/>
              <a:t>Saturday, May 11, 2024</a:t>
            </a:fld>
            <a:endParaRPr lang="en-US"/>
          </a:p>
        </p:txBody>
      </p:sp>
      <p:sp>
        <p:nvSpPr>
          <p:cNvPr id="6" name="Footer Placeholder 5">
            <a:extLst>
              <a:ext uri="{FF2B5EF4-FFF2-40B4-BE49-F238E27FC236}">
                <a16:creationId xmlns:a16="http://schemas.microsoft.com/office/drawing/2014/main" id="{54E68580-D659-42C5-B7B7-58103AF87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A9A6-B9F3-C3B3-5916-F4DB4D02F288}"/>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372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9AC3-34DD-1F17-B668-81E59787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00D90-0D20-50B1-FBD2-D5ABC69CE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EF2D-6AC8-AF98-D654-2C52A80C3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E2573-EFB3-FD81-99B4-7785905C0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24F7E-A747-2654-EFD1-E08B66AFB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35F1-DE8D-F145-88A3-2D1ED1C8546C}"/>
              </a:ext>
            </a:extLst>
          </p:cNvPr>
          <p:cNvSpPr>
            <a:spLocks noGrp="1"/>
          </p:cNvSpPr>
          <p:nvPr>
            <p:ph type="dt" sz="half" idx="10"/>
          </p:nvPr>
        </p:nvSpPr>
        <p:spPr/>
        <p:txBody>
          <a:bodyPr/>
          <a:lstStyle/>
          <a:p>
            <a:fld id="{EC65D0BF-6CA2-4F7A-9EE9-D80985C7888D}" type="datetime2">
              <a:rPr lang="en-US" smtClean="0"/>
              <a:t>Saturday, May 11, 2024</a:t>
            </a:fld>
            <a:endParaRPr lang="en-US"/>
          </a:p>
        </p:txBody>
      </p:sp>
      <p:sp>
        <p:nvSpPr>
          <p:cNvPr id="8" name="Footer Placeholder 7">
            <a:extLst>
              <a:ext uri="{FF2B5EF4-FFF2-40B4-BE49-F238E27FC236}">
                <a16:creationId xmlns:a16="http://schemas.microsoft.com/office/drawing/2014/main" id="{69BBAE93-1554-23DF-BBB9-6D935856F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580F9-99C2-4451-781D-B625148FABFE}"/>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4779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A91-1846-8C44-D259-99EADFE4A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107F9-1BBB-0B16-0CE9-50C037DA1089}"/>
              </a:ext>
            </a:extLst>
          </p:cNvPr>
          <p:cNvSpPr>
            <a:spLocks noGrp="1"/>
          </p:cNvSpPr>
          <p:nvPr>
            <p:ph type="dt" sz="half" idx="10"/>
          </p:nvPr>
        </p:nvSpPr>
        <p:spPr/>
        <p:txBody>
          <a:bodyPr/>
          <a:lstStyle/>
          <a:p>
            <a:fld id="{23DC853F-EC3F-495A-A117-4087E59B5E11}" type="datetime2">
              <a:rPr lang="en-US" smtClean="0"/>
              <a:t>Saturday, May 11, 2024</a:t>
            </a:fld>
            <a:endParaRPr lang="en-US"/>
          </a:p>
        </p:txBody>
      </p:sp>
      <p:sp>
        <p:nvSpPr>
          <p:cNvPr id="4" name="Footer Placeholder 3">
            <a:extLst>
              <a:ext uri="{FF2B5EF4-FFF2-40B4-BE49-F238E27FC236}">
                <a16:creationId xmlns:a16="http://schemas.microsoft.com/office/drawing/2014/main" id="{939A9986-92E2-B214-7D55-82CCF8C60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33EB8-430F-E425-6A38-BF1F9D5980DB}"/>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64950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E76D3-B07B-32B7-6FD2-3317B526B772}"/>
              </a:ext>
            </a:extLst>
          </p:cNvPr>
          <p:cNvSpPr>
            <a:spLocks noGrp="1"/>
          </p:cNvSpPr>
          <p:nvPr>
            <p:ph type="dt" sz="half" idx="10"/>
          </p:nvPr>
        </p:nvSpPr>
        <p:spPr/>
        <p:txBody>
          <a:bodyPr/>
          <a:lstStyle/>
          <a:p>
            <a:fld id="{9D1EABD6-90CE-4B6F-A559-EB036C075A1E}" type="datetime2">
              <a:rPr lang="en-US" smtClean="0"/>
              <a:t>Saturday, May 11, 2024</a:t>
            </a:fld>
            <a:endParaRPr lang="en-US"/>
          </a:p>
        </p:txBody>
      </p:sp>
      <p:sp>
        <p:nvSpPr>
          <p:cNvPr id="3" name="Footer Placeholder 2">
            <a:extLst>
              <a:ext uri="{FF2B5EF4-FFF2-40B4-BE49-F238E27FC236}">
                <a16:creationId xmlns:a16="http://schemas.microsoft.com/office/drawing/2014/main" id="{294E7834-589F-2600-4174-BFF9B90E7C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91462-6179-C44C-3668-6F4E2933DB6A}"/>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65540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390B-C8A8-FC39-E142-D0982B45B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3E39D-84BA-6265-B954-3BFF9719B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A2496-EAAD-6ED7-0013-71F1AD2CC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19F47-226B-E054-C557-7442D1042735}"/>
              </a:ext>
            </a:extLst>
          </p:cNvPr>
          <p:cNvSpPr>
            <a:spLocks noGrp="1"/>
          </p:cNvSpPr>
          <p:nvPr>
            <p:ph type="dt" sz="half" idx="10"/>
          </p:nvPr>
        </p:nvSpPr>
        <p:spPr/>
        <p:txBody>
          <a:bodyPr/>
          <a:lstStyle/>
          <a:p>
            <a:fld id="{58162BEB-6991-4C59-85EA-0D2CC90E34E6}" type="datetime2">
              <a:rPr lang="en-US" smtClean="0"/>
              <a:t>Saturday, May 11, 2024</a:t>
            </a:fld>
            <a:endParaRPr lang="en-US"/>
          </a:p>
        </p:txBody>
      </p:sp>
      <p:sp>
        <p:nvSpPr>
          <p:cNvPr id="6" name="Footer Placeholder 5">
            <a:extLst>
              <a:ext uri="{FF2B5EF4-FFF2-40B4-BE49-F238E27FC236}">
                <a16:creationId xmlns:a16="http://schemas.microsoft.com/office/drawing/2014/main" id="{7E29EFB7-033E-6566-2C25-F35B1B9B1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0E2D8-F4D0-CCEB-F839-A4C6B27B1ED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84229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7FBB-5BBF-8551-EFA5-8A54A1711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96C2E-6B98-7884-2175-EF360E37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40BE982-63BB-9349-9B24-531AE63F3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58850-9E94-29D4-3CEF-6F4F30216C8A}"/>
              </a:ext>
            </a:extLst>
          </p:cNvPr>
          <p:cNvSpPr>
            <a:spLocks noGrp="1"/>
          </p:cNvSpPr>
          <p:nvPr>
            <p:ph type="dt" sz="half" idx="10"/>
          </p:nvPr>
        </p:nvSpPr>
        <p:spPr/>
        <p:txBody>
          <a:bodyPr/>
          <a:lstStyle/>
          <a:p>
            <a:fld id="{6CB76D3D-1230-455F-8449-130CF7F31972}" type="datetime2">
              <a:rPr lang="en-US" smtClean="0"/>
              <a:t>Saturday, May 11, 2024</a:t>
            </a:fld>
            <a:endParaRPr lang="en-US"/>
          </a:p>
        </p:txBody>
      </p:sp>
      <p:sp>
        <p:nvSpPr>
          <p:cNvPr id="6" name="Footer Placeholder 5">
            <a:extLst>
              <a:ext uri="{FF2B5EF4-FFF2-40B4-BE49-F238E27FC236}">
                <a16:creationId xmlns:a16="http://schemas.microsoft.com/office/drawing/2014/main" id="{404BF888-9EF6-F452-3720-34F6E03FE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E9557-FE2E-396D-349F-6D42DE882E4F}"/>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06128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47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C6315-11D1-EAE5-4FD9-21F2F2B07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81FF8-BD2D-14B6-88BD-B53D97146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7CA0E-FA2B-9F2D-63FB-71A8764FE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1C31-2654-492F-877A-410F900970CD}" type="datetime2">
              <a:rPr lang="en-US" smtClean="0"/>
              <a:t>Saturday, May 11, 2024</a:t>
            </a:fld>
            <a:endParaRPr lang="en-US"/>
          </a:p>
        </p:txBody>
      </p:sp>
      <p:sp>
        <p:nvSpPr>
          <p:cNvPr id="5" name="Footer Placeholder 4">
            <a:extLst>
              <a:ext uri="{FF2B5EF4-FFF2-40B4-BE49-F238E27FC236}">
                <a16:creationId xmlns:a16="http://schemas.microsoft.com/office/drawing/2014/main" id="{D8205977-92EF-E163-0064-AF1304374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2CC0C-79CA-B4CF-5130-F403B5581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523F-9231-46FE-A075-8D0AC17DADF9}" type="slidenum">
              <a:rPr lang="en-US" smtClean="0"/>
              <a:t>‹#›</a:t>
            </a:fld>
            <a:endParaRPr lang="en-US"/>
          </a:p>
        </p:txBody>
      </p:sp>
    </p:spTree>
    <p:extLst>
      <p:ext uri="{BB962C8B-B14F-4D97-AF65-F5344CB8AC3E}">
        <p14:creationId xmlns:p14="http://schemas.microsoft.com/office/powerpoint/2010/main" val="276203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AC2B91CD-F248-9E47-DDF8-93B93A57A49D}"/>
              </a:ext>
            </a:extLst>
          </p:cNvPr>
          <p:cNvSpPr/>
          <p:nvPr/>
        </p:nvSpPr>
        <p:spPr>
          <a:xfrm rot="16200000">
            <a:off x="71652" y="-71655"/>
            <a:ext cx="6857999" cy="7001304"/>
          </a:xfrm>
          <a:prstGeom prst="flowChartOffpageConnector">
            <a:avLst/>
          </a:prstGeom>
          <a:blipFill dpi="0" rotWithShape="0">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Flowchart: Off-page Connector 4">
            <a:extLst>
              <a:ext uri="{FF2B5EF4-FFF2-40B4-BE49-F238E27FC236}">
                <a16:creationId xmlns:a16="http://schemas.microsoft.com/office/drawing/2014/main" id="{1986E698-F998-774F-BC8C-80441149E78B}"/>
              </a:ext>
            </a:extLst>
          </p:cNvPr>
          <p:cNvSpPr/>
          <p:nvPr/>
        </p:nvSpPr>
        <p:spPr>
          <a:xfrm rot="16200000">
            <a:off x="2952348" y="34046"/>
            <a:ext cx="904674" cy="6809361"/>
          </a:xfrm>
          <a:prstGeom prst="flowChartOffpageConnector">
            <a:avLst/>
          </a:prstGeom>
          <a:solidFill>
            <a:srgbClr val="00B0F0">
              <a:alpha val="80000"/>
            </a:srgbClr>
          </a:solidFill>
          <a:ln>
            <a:solidFill>
              <a:schemeClr val="accent1">
                <a:shade val="15000"/>
                <a:alpha val="96000"/>
              </a:schemeClr>
            </a:solidFill>
          </a:ln>
          <a:effectLst>
            <a:reflection blurRad="482600" stA="40000" dist="381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4CFFB8-5350-8946-635B-941B881FF53C}"/>
              </a:ext>
            </a:extLst>
          </p:cNvPr>
          <p:cNvSpPr txBox="1"/>
          <p:nvPr/>
        </p:nvSpPr>
        <p:spPr>
          <a:xfrm>
            <a:off x="-92537" y="3108054"/>
            <a:ext cx="665870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Title : Library Management System .</a:t>
            </a:r>
          </a:p>
        </p:txBody>
      </p:sp>
      <p:sp>
        <p:nvSpPr>
          <p:cNvPr id="7" name="TextBox 6">
            <a:extLst>
              <a:ext uri="{FF2B5EF4-FFF2-40B4-BE49-F238E27FC236}">
                <a16:creationId xmlns:a16="http://schemas.microsoft.com/office/drawing/2014/main" id="{704ACE93-839F-7B68-10D5-D3F3AF5DED26}"/>
              </a:ext>
            </a:extLst>
          </p:cNvPr>
          <p:cNvSpPr txBox="1"/>
          <p:nvPr/>
        </p:nvSpPr>
        <p:spPr>
          <a:xfrm>
            <a:off x="7864109" y="956775"/>
            <a:ext cx="3547787" cy="246221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Submitted From:</a:t>
            </a:r>
          </a:p>
          <a:p>
            <a:endParaRPr lang="en-US"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MD Dulal Hossain </a:t>
            </a:r>
          </a:p>
          <a:p>
            <a:r>
              <a:rPr lang="en-US" sz="2600" dirty="0">
                <a:latin typeface="Times New Roman" panose="02020603050405020304" pitchFamily="18" charset="0"/>
                <a:cs typeface="Times New Roman" panose="02020603050405020304" pitchFamily="18" charset="0"/>
              </a:rPr>
              <a:t>ID : 213902116</a:t>
            </a:r>
          </a:p>
          <a:p>
            <a:r>
              <a:rPr lang="en-US" sz="2600" dirty="0">
                <a:latin typeface="Times New Roman" panose="02020603050405020304" pitchFamily="18" charset="0"/>
                <a:cs typeface="Times New Roman" panose="02020603050405020304" pitchFamily="18" charset="0"/>
              </a:rPr>
              <a:t>Section : 213 D_5</a:t>
            </a:r>
          </a:p>
          <a:p>
            <a:r>
              <a:rPr lang="en-US" sz="2600" dirty="0">
                <a:latin typeface="Times New Roman" panose="02020603050405020304" pitchFamily="18" charset="0"/>
                <a:cs typeface="Times New Roman" panose="02020603050405020304" pitchFamily="18" charset="0"/>
              </a:rPr>
              <a:t>Course Code : CSE 310</a:t>
            </a:r>
          </a:p>
        </p:txBody>
      </p:sp>
      <p:sp>
        <p:nvSpPr>
          <p:cNvPr id="8" name="TextBox 7">
            <a:extLst>
              <a:ext uri="{FF2B5EF4-FFF2-40B4-BE49-F238E27FC236}">
                <a16:creationId xmlns:a16="http://schemas.microsoft.com/office/drawing/2014/main" id="{71B8EC19-34EE-99E0-F694-345E386FFA51}"/>
              </a:ext>
            </a:extLst>
          </p:cNvPr>
          <p:cNvSpPr txBox="1"/>
          <p:nvPr/>
        </p:nvSpPr>
        <p:spPr>
          <a:xfrm>
            <a:off x="7860430" y="3721427"/>
            <a:ext cx="3838161" cy="2062103"/>
          </a:xfrm>
          <a:prstGeom prst="rect">
            <a:avLst/>
          </a:prstGeom>
          <a:noFill/>
        </p:spPr>
        <p:txBody>
          <a:bodyPr wrap="square" rtlCol="0">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Submitted To :</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sz="2600" dirty="0">
                <a:solidFill>
                  <a:schemeClr val="accent1">
                    <a:lumMod val="75000"/>
                  </a:schemeClr>
                </a:solidFill>
                <a:latin typeface="Times New Roman" panose="02020603050405020304" pitchFamily="18" charset="0"/>
                <a:cs typeface="Times New Roman" panose="02020603050405020304" pitchFamily="18" charset="0"/>
              </a:rPr>
              <a:t>MD </a:t>
            </a:r>
            <a:r>
              <a:rPr lang="en-US" sz="2600" dirty="0" err="1">
                <a:solidFill>
                  <a:schemeClr val="accent1">
                    <a:lumMod val="75000"/>
                  </a:schemeClr>
                </a:solidFill>
                <a:latin typeface="Times New Roman" panose="02020603050405020304" pitchFamily="18" charset="0"/>
                <a:cs typeface="Times New Roman" panose="02020603050405020304" pitchFamily="18" charset="0"/>
              </a:rPr>
              <a:t>Solaiman</a:t>
            </a:r>
            <a:r>
              <a:rPr lang="en-US" sz="2600" dirty="0">
                <a:solidFill>
                  <a:schemeClr val="accent1">
                    <a:lumMod val="75000"/>
                  </a:schemeClr>
                </a:solidFill>
                <a:latin typeface="Times New Roman" panose="02020603050405020304" pitchFamily="18" charset="0"/>
                <a:cs typeface="Times New Roman" panose="02020603050405020304" pitchFamily="18" charset="0"/>
              </a:rPr>
              <a:t> Mia</a:t>
            </a:r>
          </a:p>
          <a:p>
            <a:r>
              <a:rPr lang="en-US" sz="2600" dirty="0">
                <a:solidFill>
                  <a:schemeClr val="accent1">
                    <a:lumMod val="75000"/>
                  </a:schemeClr>
                </a:solidFill>
                <a:latin typeface="Times New Roman" panose="02020603050405020304" pitchFamily="18" charset="0"/>
                <a:cs typeface="Times New Roman" panose="02020603050405020304" pitchFamily="18" charset="0"/>
              </a:rPr>
              <a:t>Assistant Professor</a:t>
            </a:r>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 </a:t>
            </a:r>
          </a:p>
          <a:p>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Department of </a:t>
            </a:r>
            <a:r>
              <a:rPr lang="en-US" sz="2600" dirty="0">
                <a:solidFill>
                  <a:schemeClr val="accent1">
                    <a:lumMod val="75000"/>
                  </a:schemeClr>
                </a:solidFill>
                <a:latin typeface="Times New Roman" panose="02020603050405020304" pitchFamily="18" charset="0"/>
                <a:cs typeface="Times New Roman" panose="02020603050405020304" pitchFamily="18" charset="0"/>
              </a:rPr>
              <a:t>CSE</a:t>
            </a:r>
            <a:r>
              <a:rPr lang="en-US" sz="2600" b="0" i="0" dirty="0">
                <a:solidFill>
                  <a:schemeClr val="accent1">
                    <a:lumMod val="75000"/>
                  </a:schemeClr>
                </a:solidFill>
                <a:effectLst/>
                <a:latin typeface="Times New Roman" panose="02020603050405020304" pitchFamily="18" charset="0"/>
                <a:cs typeface="Times New Roman" panose="02020603050405020304" pitchFamily="18" charset="0"/>
              </a:rPr>
              <a:t>, GUB.</a:t>
            </a:r>
            <a:endParaRPr lang="en-US" sz="2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B289D5E-4ADD-D2CB-8028-0C48947EA731}"/>
              </a:ext>
            </a:extLst>
          </p:cNvPr>
          <p:cNvSpPr>
            <a:spLocks noGrp="1"/>
          </p:cNvSpPr>
          <p:nvPr>
            <p:ph type="dt" sz="half" idx="10"/>
          </p:nvPr>
        </p:nvSpPr>
        <p:spPr/>
        <p:txBody>
          <a:bodyPr/>
          <a:lstStyle/>
          <a:p>
            <a:fld id="{44F0A3F1-7D61-430D-9959-C846CD92AC20}" type="datetime2">
              <a:rPr lang="en-US" smtClean="0">
                <a:latin typeface="Times New Roman" panose="02020603050405020304" pitchFamily="18" charset="0"/>
                <a:cs typeface="Times New Roman" panose="02020603050405020304" pitchFamily="18" charset="0"/>
              </a:rPr>
              <a:t>Saturday, May 11, 2024</a:t>
            </a:fld>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155E6D2-9943-BCC0-23E6-E398E050D3D0}"/>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E22F8F5D-1C9E-FF18-C015-CB7CD517DB87}"/>
              </a:ext>
            </a:extLst>
          </p:cNvPr>
          <p:cNvSpPr>
            <a:spLocks noGrp="1"/>
          </p:cNvSpPr>
          <p:nvPr>
            <p:ph type="ftr" sz="quarter" idx="11"/>
          </p:nvPr>
        </p:nvSpPr>
        <p:spPr/>
        <p:txBody>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17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6"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par>
                          <p:cTn id="18" fill="hold">
                            <p:stCondLst>
                              <p:cond delay="4000"/>
                            </p:stCondLst>
                            <p:childTnLst>
                              <p:par>
                                <p:cTn id="19" presetID="2" presetClass="entr" presetSubtype="4"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6000"/>
                            </p:stCondLst>
                            <p:childTnLst>
                              <p:par>
                                <p:cTn id="24" presetID="2" presetClass="entr" presetSubtype="4" fill="hold" grpId="0"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additive="base">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7000"/>
                            </p:stCondLst>
                            <p:childTnLst>
                              <p:par>
                                <p:cTn id="29" presetID="2" presetClass="entr" presetSubtype="4"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8000"/>
                            </p:stCondLst>
                            <p:childTnLst>
                              <p:par>
                                <p:cTn id="34" presetID="2" presetClass="entr" presetSubtype="4" fill="hold" grpId="0" nodeType="after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9000"/>
                            </p:stCondLst>
                            <p:childTnLst>
                              <p:par>
                                <p:cTn id="39" presetID="2" presetClass="entr" presetSubtype="4" fill="hold" grpId="0" nodeType="after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000"/>
                            </p:stCondLst>
                            <p:childTnLst>
                              <p:par>
                                <p:cTn id="44" presetID="2" presetClass="entr" presetSubtype="4" fill="hold" grpId="0" nodeType="afterEffect">
                                  <p:stCondLst>
                                    <p:cond delay="1300"/>
                                  </p:stCondLst>
                                  <p:childTnLst>
                                    <p:set>
                                      <p:cBhvr>
                                        <p:cTn id="45" dur="1" fill="hold">
                                          <p:stCondLst>
                                            <p:cond delay="0"/>
                                          </p:stCondLst>
                                        </p:cTn>
                                        <p:tgtEl>
                                          <p:spTgt spid="8">
                                            <p:txEl>
                                              <p:pRg st="0" end="0"/>
                                            </p:txEl>
                                          </p:spTgt>
                                        </p:tgtEl>
                                        <p:attrNameLst>
                                          <p:attrName>style.visibility</p:attrName>
                                        </p:attrNameLst>
                                      </p:cBhvr>
                                      <p:to>
                                        <p:strVal val="visible"/>
                                      </p:to>
                                    </p:set>
                                    <p:anim calcmode="lin" valueType="num">
                                      <p:cBhvr additive="base">
                                        <p:cTn id="46"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7"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13300"/>
                            </p:stCondLst>
                            <p:childTnLst>
                              <p:par>
                                <p:cTn id="49" presetID="2" presetClass="entr" presetSubtype="4" fill="hold" grpId="0" nodeType="after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 calcmode="lin" valueType="num">
                                      <p:cBhvr additive="base">
                                        <p:cTn id="5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4300"/>
                            </p:stCondLst>
                            <p:childTnLst>
                              <p:par>
                                <p:cTn id="54" presetID="2" presetClass="entr" presetSubtype="4" fill="hold" grpId="0" nodeType="afterEffect">
                                  <p:stCondLst>
                                    <p:cond delay="0"/>
                                  </p:stCondLst>
                                  <p:childTnLst>
                                    <p:set>
                                      <p:cBhvr>
                                        <p:cTn id="55" dur="1" fill="hold">
                                          <p:stCondLst>
                                            <p:cond delay="0"/>
                                          </p:stCondLst>
                                        </p:cTn>
                                        <p:tgtEl>
                                          <p:spTgt spid="8">
                                            <p:txEl>
                                              <p:pRg st="3" end="3"/>
                                            </p:txEl>
                                          </p:spTgt>
                                        </p:tgtEl>
                                        <p:attrNameLst>
                                          <p:attrName>style.visibility</p:attrName>
                                        </p:attrNameLst>
                                      </p:cBhvr>
                                      <p:to>
                                        <p:strVal val="visible"/>
                                      </p:to>
                                    </p:set>
                                    <p:anim calcmode="lin" valueType="num">
                                      <p:cBhvr additive="base">
                                        <p:cTn id="5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7" dur="10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5300"/>
                            </p:stCondLst>
                            <p:childTnLst>
                              <p:par>
                                <p:cTn id="59" presetID="2" presetClass="entr" presetSubtype="4" fill="hold" grpId="0" nodeType="after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uiExpand="1" build="p"/>
      <p:bldP spid="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9" name="Picture 8">
            <a:extLst>
              <a:ext uri="{FF2B5EF4-FFF2-40B4-BE49-F238E27FC236}">
                <a16:creationId xmlns:a16="http://schemas.microsoft.com/office/drawing/2014/main" id="{85C2B6DA-7967-F414-A049-5043904C040E}"/>
              </a:ext>
            </a:extLst>
          </p:cNvPr>
          <p:cNvPicPr>
            <a:picLocks noChangeAspect="1"/>
          </p:cNvPicPr>
          <p:nvPr/>
        </p:nvPicPr>
        <p:blipFill rotWithShape="1">
          <a:blip r:embed="rId3">
            <a:extLst>
              <a:ext uri="{28A0092B-C50C-407E-A947-70E740481C1C}">
                <a14:useLocalDpi xmlns:a14="http://schemas.microsoft.com/office/drawing/2010/main" val="0"/>
              </a:ext>
            </a:extLst>
          </a:blip>
          <a:srcRect t="359" b="527"/>
          <a:stretch/>
        </p:blipFill>
        <p:spPr>
          <a:xfrm>
            <a:off x="1586383" y="1149927"/>
            <a:ext cx="5389685" cy="4391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07D9B822-8CCD-3107-5854-08ED352AF883}"/>
              </a:ext>
            </a:extLst>
          </p:cNvPr>
          <p:cNvSpPr txBox="1"/>
          <p:nvPr/>
        </p:nvSpPr>
        <p:spPr>
          <a:xfrm>
            <a:off x="2897219" y="5866863"/>
            <a:ext cx="2601345" cy="369332"/>
          </a:xfrm>
          <a:prstGeom prst="rect">
            <a:avLst/>
          </a:prstGeom>
          <a:noFill/>
        </p:spPr>
        <p:txBody>
          <a:bodyPr wrap="square" rtlCol="0">
            <a:spAutoFit/>
          </a:bodyPr>
          <a:lstStyle/>
          <a:p>
            <a:r>
              <a:rPr lang="en-US" dirty="0"/>
              <a:t>Figure 2.5: Main -Menu.</a:t>
            </a:r>
          </a:p>
        </p:txBody>
      </p:sp>
      <p:sp>
        <p:nvSpPr>
          <p:cNvPr id="13" name="TextBox 12">
            <a:extLst>
              <a:ext uri="{FF2B5EF4-FFF2-40B4-BE49-F238E27FC236}">
                <a16:creationId xmlns:a16="http://schemas.microsoft.com/office/drawing/2014/main" id="{07D946AD-6F36-E205-ED17-8FCCE3853A58}"/>
              </a:ext>
            </a:extLst>
          </p:cNvPr>
          <p:cNvSpPr txBox="1"/>
          <p:nvPr/>
        </p:nvSpPr>
        <p:spPr>
          <a:xfrm>
            <a:off x="3499339" y="237392"/>
            <a:ext cx="3525715" cy="523220"/>
          </a:xfrm>
          <a:prstGeom prst="rect">
            <a:avLst/>
          </a:prstGeom>
          <a:noFill/>
        </p:spPr>
        <p:txBody>
          <a:bodyPr wrap="square" rtlCol="0">
            <a:spAutoFit/>
          </a:bodyPr>
          <a:lstStyle/>
          <a:p>
            <a:r>
              <a:rPr lang="en-US" sz="2800" b="1" dirty="0"/>
              <a:t>Main Menu</a:t>
            </a:r>
          </a:p>
        </p:txBody>
      </p:sp>
      <p:grpSp>
        <p:nvGrpSpPr>
          <p:cNvPr id="5" name="Group 4">
            <a:extLst>
              <a:ext uri="{FF2B5EF4-FFF2-40B4-BE49-F238E27FC236}">
                <a16:creationId xmlns:a16="http://schemas.microsoft.com/office/drawing/2014/main" id="{3C30B446-1C1A-831F-1E92-BC211C4E8C9E}"/>
              </a:ext>
            </a:extLst>
          </p:cNvPr>
          <p:cNvGrpSpPr/>
          <p:nvPr/>
        </p:nvGrpSpPr>
        <p:grpSpPr>
          <a:xfrm>
            <a:off x="3497436" y="800099"/>
            <a:ext cx="1945003" cy="233433"/>
            <a:chOff x="4679586" y="878988"/>
            <a:chExt cx="1745757" cy="190500"/>
          </a:xfrm>
        </p:grpSpPr>
        <p:sp>
          <p:nvSpPr>
            <p:cNvPr id="6" name="Oval 5">
              <a:extLst>
                <a:ext uri="{FF2B5EF4-FFF2-40B4-BE49-F238E27FC236}">
                  <a16:creationId xmlns:a16="http://schemas.microsoft.com/office/drawing/2014/main" id="{70042221-0BA6-5905-FA4C-AECDC075E69B}"/>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435617D-E83C-C555-4483-5BDF14EC2154}"/>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48BC2E2-1CAA-E42A-D612-082ADD0FECF9}"/>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EE2E4F6-354B-48FC-B052-373D17E80717}"/>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0D48C25-B8D2-178A-C2EF-3568C47C6B2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56CE5BC-F149-12C4-7ABC-F79BDF556765}"/>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32124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Testing</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655116" y="379945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 Book</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Quit</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0704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 Book</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Quit</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1033"/>
          <a:stretch/>
        </p:blipFill>
        <p:spPr>
          <a:xfrm>
            <a:off x="4589586" y="1085977"/>
            <a:ext cx="4879700" cy="34199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530362" y="5002823"/>
            <a:ext cx="3991707" cy="369332"/>
          </a:xfrm>
          <a:prstGeom prst="rect">
            <a:avLst/>
          </a:prstGeom>
          <a:noFill/>
        </p:spPr>
        <p:txBody>
          <a:bodyPr wrap="square" rtlCol="0">
            <a:spAutoFit/>
          </a:bodyPr>
          <a:lstStyle/>
          <a:p>
            <a:r>
              <a:rPr lang="en-US" dirty="0"/>
              <a:t>Figure 3.1: User-Interface Part</a:t>
            </a:r>
          </a:p>
        </p:txBody>
      </p:sp>
      <p:grpSp>
        <p:nvGrpSpPr>
          <p:cNvPr id="2" name="Group 1">
            <a:extLst>
              <a:ext uri="{FF2B5EF4-FFF2-40B4-BE49-F238E27FC236}">
                <a16:creationId xmlns:a16="http://schemas.microsoft.com/office/drawing/2014/main" id="{75EB1DEB-546D-1EA1-0573-070CBEDBEFB4}"/>
              </a:ext>
            </a:extLst>
          </p:cNvPr>
          <p:cNvGrpSpPr/>
          <p:nvPr/>
        </p:nvGrpSpPr>
        <p:grpSpPr>
          <a:xfrm>
            <a:off x="5853775" y="492368"/>
            <a:ext cx="1945003" cy="233433"/>
            <a:chOff x="4679586" y="878988"/>
            <a:chExt cx="1745757" cy="190500"/>
          </a:xfrm>
        </p:grpSpPr>
        <p:sp>
          <p:nvSpPr>
            <p:cNvPr id="5" name="Oval 4">
              <a:extLst>
                <a:ext uri="{FF2B5EF4-FFF2-40B4-BE49-F238E27FC236}">
                  <a16:creationId xmlns:a16="http://schemas.microsoft.com/office/drawing/2014/main" id="{F164349D-849A-90DF-561A-4F30DA5CD110}"/>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0846DA-758A-1BF0-508F-E859B6658747}"/>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585A74E-66C5-45DE-603B-375FC83E3829}"/>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31949A-9131-8628-D35B-081B237C7CF4}"/>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B3BCF47-6810-0425-DECB-0F7A186EEBA9}"/>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DCCC01-E345-299A-BF08-6843CB3BAA74}"/>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56548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 Book</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Quit</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rotWithShape="1">
          <a:blip r:embed="rId3">
            <a:extLst>
              <a:ext uri="{28A0092B-C50C-407E-A947-70E740481C1C}">
                <a14:useLocalDpi xmlns:a14="http://schemas.microsoft.com/office/drawing/2010/main" val="0"/>
              </a:ext>
            </a:extLst>
          </a:blip>
          <a:srcRect l="131" r="1124"/>
          <a:stretch/>
        </p:blipFill>
        <p:spPr>
          <a:xfrm>
            <a:off x="3534508" y="1103563"/>
            <a:ext cx="5820507" cy="34199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5037993" y="4932486"/>
            <a:ext cx="2958968" cy="369332"/>
          </a:xfrm>
          <a:prstGeom prst="rect">
            <a:avLst/>
          </a:prstGeom>
          <a:noFill/>
        </p:spPr>
        <p:txBody>
          <a:bodyPr wrap="square" rtlCol="0">
            <a:spAutoFit/>
          </a:bodyPr>
          <a:lstStyle/>
          <a:p>
            <a:r>
              <a:rPr lang="en-US" dirty="0"/>
              <a:t>Figure 3.2: Insert new Books </a:t>
            </a:r>
          </a:p>
        </p:txBody>
      </p:sp>
      <p:grpSp>
        <p:nvGrpSpPr>
          <p:cNvPr id="3" name="Group 2">
            <a:extLst>
              <a:ext uri="{FF2B5EF4-FFF2-40B4-BE49-F238E27FC236}">
                <a16:creationId xmlns:a16="http://schemas.microsoft.com/office/drawing/2014/main" id="{96CA438C-2679-49C0-BCE4-918E6CE0CC95}"/>
              </a:ext>
            </a:extLst>
          </p:cNvPr>
          <p:cNvGrpSpPr/>
          <p:nvPr/>
        </p:nvGrpSpPr>
        <p:grpSpPr>
          <a:xfrm>
            <a:off x="5176767" y="509953"/>
            <a:ext cx="1945003" cy="233433"/>
            <a:chOff x="4679586" y="878988"/>
            <a:chExt cx="1745757" cy="190500"/>
          </a:xfrm>
        </p:grpSpPr>
        <p:sp>
          <p:nvSpPr>
            <p:cNvPr id="5" name="Oval 4">
              <a:extLst>
                <a:ext uri="{FF2B5EF4-FFF2-40B4-BE49-F238E27FC236}">
                  <a16:creationId xmlns:a16="http://schemas.microsoft.com/office/drawing/2014/main" id="{4C384957-33C2-94AE-B834-24C099DC3295}"/>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1D44705-5C5D-58A0-12A1-C337F69FDF8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6F76586-739F-8628-8E19-2F944AE85E3C}"/>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E36C232-95AF-2175-5053-22F2470F278B}"/>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05D22E1-E8B5-66D7-848C-4DDDB8E43CF9}"/>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60E65BD-C1AD-1E2A-21F1-7EDA652506CB}"/>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89889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 Book</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Quit</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a:extLst>
              <a:ext uri="{FF2B5EF4-FFF2-40B4-BE49-F238E27FC236}">
                <a16:creationId xmlns:a16="http://schemas.microsoft.com/office/drawing/2014/main" id="{BB4AA84F-E8F8-7FC6-EEF3-7CAE257B0F8A}"/>
              </a:ext>
            </a:extLst>
          </p:cNvPr>
          <p:cNvPicPr>
            <a:picLocks noChangeAspect="1"/>
          </p:cNvPicPr>
          <p:nvPr/>
        </p:nvPicPr>
        <p:blipFill rotWithShape="1">
          <a:blip r:embed="rId3">
            <a:extLst>
              <a:ext uri="{28A0092B-C50C-407E-A947-70E740481C1C}">
                <a14:useLocalDpi xmlns:a14="http://schemas.microsoft.com/office/drawing/2010/main" val="0"/>
              </a:ext>
            </a:extLst>
          </a:blip>
          <a:srcRect l="-850" t="-85" b="-568"/>
          <a:stretch/>
        </p:blipFill>
        <p:spPr>
          <a:xfrm>
            <a:off x="3622430" y="943709"/>
            <a:ext cx="4029779"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2EAD4CD2-BB7F-A39B-8632-1701161B1FA8}"/>
              </a:ext>
            </a:extLst>
          </p:cNvPr>
          <p:cNvSpPr txBox="1"/>
          <p:nvPr/>
        </p:nvSpPr>
        <p:spPr>
          <a:xfrm>
            <a:off x="4107163" y="4856287"/>
            <a:ext cx="2601345" cy="369332"/>
          </a:xfrm>
          <a:prstGeom prst="rect">
            <a:avLst/>
          </a:prstGeom>
          <a:noFill/>
        </p:spPr>
        <p:txBody>
          <a:bodyPr wrap="square" rtlCol="0">
            <a:spAutoFit/>
          </a:bodyPr>
          <a:lstStyle/>
          <a:p>
            <a:r>
              <a:rPr lang="en-US" dirty="0"/>
              <a:t>Figure 3.3: View-Books.</a:t>
            </a:r>
          </a:p>
        </p:txBody>
      </p:sp>
      <p:grpSp>
        <p:nvGrpSpPr>
          <p:cNvPr id="4" name="Group 3">
            <a:extLst>
              <a:ext uri="{FF2B5EF4-FFF2-40B4-BE49-F238E27FC236}">
                <a16:creationId xmlns:a16="http://schemas.microsoft.com/office/drawing/2014/main" id="{B13DFC97-2E16-3C53-6728-1FBEA2EE988F}"/>
              </a:ext>
            </a:extLst>
          </p:cNvPr>
          <p:cNvGrpSpPr/>
          <p:nvPr/>
        </p:nvGrpSpPr>
        <p:grpSpPr>
          <a:xfrm>
            <a:off x="4869036" y="395653"/>
            <a:ext cx="1945003" cy="233433"/>
            <a:chOff x="4679586" y="878988"/>
            <a:chExt cx="1745757" cy="190500"/>
          </a:xfrm>
        </p:grpSpPr>
        <p:sp>
          <p:nvSpPr>
            <p:cNvPr id="7" name="Oval 6">
              <a:extLst>
                <a:ext uri="{FF2B5EF4-FFF2-40B4-BE49-F238E27FC236}">
                  <a16:creationId xmlns:a16="http://schemas.microsoft.com/office/drawing/2014/main" id="{CC15559F-8540-3D1B-2105-20A8FDCEED31}"/>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76C2193-4BDD-9E24-B13C-D090B54D19E7}"/>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824E9CA-46F8-A3CF-9A6C-9DAFF192DDF7}"/>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71A9345-60BC-9732-F1BD-9DAC99034478}"/>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249FEBD-E93D-C1BD-2E71-BB41B993AFAF}"/>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CA555F-7EF2-1197-18E1-CCA4A5A81C2F}"/>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40723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Menu</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369276" y="-2"/>
            <a:ext cx="12043566"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Add Book</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View Book</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360485" y="0"/>
            <a:ext cx="10983641"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Quit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pic>
        <p:nvPicPr>
          <p:cNvPr id="11" name="Picture 10">
            <a:extLst>
              <a:ext uri="{FF2B5EF4-FFF2-40B4-BE49-F238E27FC236}">
                <a16:creationId xmlns:a16="http://schemas.microsoft.com/office/drawing/2014/main" id="{EC9FFE75-6CC2-345C-2891-70ECF5847442}"/>
              </a:ext>
            </a:extLst>
          </p:cNvPr>
          <p:cNvPicPr>
            <a:picLocks noChangeAspect="1"/>
          </p:cNvPicPr>
          <p:nvPr/>
        </p:nvPicPr>
        <p:blipFill rotWithShape="1">
          <a:blip r:embed="rId3">
            <a:extLst>
              <a:ext uri="{28A0092B-C50C-407E-A947-70E740481C1C}">
                <a14:useLocalDpi xmlns:a14="http://schemas.microsoft.com/office/drawing/2010/main" val="0"/>
              </a:ext>
            </a:extLst>
          </a:blip>
          <a:srcRect l="103" r="7948"/>
          <a:stretch/>
        </p:blipFill>
        <p:spPr>
          <a:xfrm>
            <a:off x="3382996" y="1351085"/>
            <a:ext cx="3949790" cy="3657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TextBox 11">
            <a:extLst>
              <a:ext uri="{FF2B5EF4-FFF2-40B4-BE49-F238E27FC236}">
                <a16:creationId xmlns:a16="http://schemas.microsoft.com/office/drawing/2014/main" id="{C1228A9E-6080-AB0B-0F6B-2E8DA95DD2E9}"/>
              </a:ext>
            </a:extLst>
          </p:cNvPr>
          <p:cNvSpPr txBox="1"/>
          <p:nvPr/>
        </p:nvSpPr>
        <p:spPr>
          <a:xfrm>
            <a:off x="4030590" y="5290040"/>
            <a:ext cx="2601345" cy="369332"/>
          </a:xfrm>
          <a:prstGeom prst="rect">
            <a:avLst/>
          </a:prstGeom>
          <a:noFill/>
        </p:spPr>
        <p:txBody>
          <a:bodyPr wrap="square" rtlCol="0">
            <a:spAutoFit/>
          </a:bodyPr>
          <a:lstStyle/>
          <a:p>
            <a:r>
              <a:rPr lang="en-US" dirty="0"/>
              <a:t>Figure 3.7: Quit.</a:t>
            </a:r>
          </a:p>
        </p:txBody>
      </p:sp>
      <p:grpSp>
        <p:nvGrpSpPr>
          <p:cNvPr id="4" name="Group 3">
            <a:extLst>
              <a:ext uri="{FF2B5EF4-FFF2-40B4-BE49-F238E27FC236}">
                <a16:creationId xmlns:a16="http://schemas.microsoft.com/office/drawing/2014/main" id="{56F21C7C-8D3F-9BBD-F9A6-CBBF6ACE0AD7}"/>
              </a:ext>
            </a:extLst>
          </p:cNvPr>
          <p:cNvGrpSpPr/>
          <p:nvPr/>
        </p:nvGrpSpPr>
        <p:grpSpPr>
          <a:xfrm>
            <a:off x="4183236" y="545122"/>
            <a:ext cx="1945003" cy="233433"/>
            <a:chOff x="4679586" y="878988"/>
            <a:chExt cx="1745757" cy="190500"/>
          </a:xfrm>
        </p:grpSpPr>
        <p:sp>
          <p:nvSpPr>
            <p:cNvPr id="5" name="Oval 4">
              <a:extLst>
                <a:ext uri="{FF2B5EF4-FFF2-40B4-BE49-F238E27FC236}">
                  <a16:creationId xmlns:a16="http://schemas.microsoft.com/office/drawing/2014/main" id="{690243B7-E795-A79C-0AB1-C17D6A64D20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A5D2FB1-E272-0E9C-81F5-4DCE9EC692D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9BD104-B067-3CAE-D541-EA93C5E4E65F}"/>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70F4F87-F839-6808-F512-14A8D8085596}"/>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51D5A07-BC8E-49B9-E6BF-505A0821A077}"/>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6D4D503-5A33-639B-540F-6028AD7D354B}"/>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538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7000"/>
          </a:schemeClr>
        </a:solidFill>
        <a:effectLst/>
      </p:bgPr>
    </p:bg>
    <p:spTree>
      <p:nvGrpSpPr>
        <p:cNvPr id="1" name=""/>
        <p:cNvGrpSpPr/>
        <p:nvPr/>
      </p:nvGrpSpPr>
      <p:grpSpPr>
        <a:xfrm>
          <a:off x="0" y="0"/>
          <a:ext cx="0" cy="0"/>
          <a:chOff x="0" y="0"/>
          <a:chExt cx="0" cy="0"/>
        </a:xfrm>
      </p:grpSpPr>
      <p:pic>
        <p:nvPicPr>
          <p:cNvPr id="1026" name="Picture 2" descr="What is Programming?. Programming is a way for us to give… | by Rafay Syed  | The Startup | Mediu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81004" y="920039"/>
            <a:ext cx="4429991" cy="2788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375819"/>
            <a:ext cx="10515600" cy="1325563"/>
          </a:xfrm>
        </p:spPr>
        <p:txBody>
          <a:bodyPr>
            <a:normAutofit/>
          </a:bodyPr>
          <a:lstStyle/>
          <a:p>
            <a:pPr algn="ctr"/>
            <a:r>
              <a:rPr lang="en-GB" sz="5600" b="1" spc="600" dirty="0">
                <a:latin typeface="Bookman Old Style" panose="02050604050505020204" pitchFamily="18" charset="0"/>
                <a:cs typeface="Times New Roman" panose="02020603050405020304" pitchFamily="18" charset="0"/>
              </a:rPr>
              <a:t>Thank You</a:t>
            </a:r>
            <a:endParaRPr lang="en-US" sz="5600" b="1" spc="600" dirty="0">
              <a:latin typeface="Bookman Old Style" panose="020506040505050202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47FCC9-42B7-4E1F-8F57-A1B244DADD7B}" type="datetime2">
              <a:rPr lang="en-US" smtClean="0"/>
              <a:t>Saturday, May 11, 2024</a:t>
            </a:fld>
            <a:endParaRPr lang="en-US" dirty="0"/>
          </a:p>
        </p:txBody>
      </p:sp>
      <p:sp>
        <p:nvSpPr>
          <p:cNvPr id="5" name="Slide Number Placeholder 4"/>
          <p:cNvSpPr>
            <a:spLocks noGrp="1"/>
          </p:cNvSpPr>
          <p:nvPr>
            <p:ph type="sldNum" sz="quarter" idx="12"/>
          </p:nvPr>
        </p:nvSpPr>
        <p:spPr/>
        <p:txBody>
          <a:bodyPr/>
          <a:lstStyle/>
          <a:p>
            <a:fld id="{64522431-E19A-44D8-A68D-0DF1308BA672}" type="slidenum">
              <a:rPr lang="en-US" smtClean="0"/>
              <a:t>16</a:t>
            </a:fld>
            <a:endParaRPr lang="en-US"/>
          </a:p>
        </p:txBody>
      </p:sp>
      <p:sp>
        <p:nvSpPr>
          <p:cNvPr id="7" name="Title 1"/>
          <p:cNvSpPr txBox="1">
            <a:spLocks/>
          </p:cNvSpPr>
          <p:nvPr/>
        </p:nvSpPr>
        <p:spPr>
          <a:xfrm>
            <a:off x="838200" y="4368873"/>
            <a:ext cx="10515600" cy="497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spc="300" dirty="0">
                <a:latin typeface="Bookman Old Style" panose="02050604050505020204" pitchFamily="18" charset="0"/>
                <a:cs typeface="Times New Roman" panose="02020603050405020304" pitchFamily="18" charset="0"/>
              </a:rPr>
              <a:t>Keep Learning, Keep Grinding</a:t>
            </a:r>
            <a:endParaRPr lang="en-US" sz="1800" b="1" spc="300" dirty="0">
              <a:latin typeface="Bookman Old Style" panose="020506040505050202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41F57F24-58A5-F72B-411F-DA0FD4D2579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78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4401"/>
                            </p:stCondLst>
                            <p:childTnLst>
                              <p:par>
                                <p:cTn id="17" presetID="26" presetClass="emph" presetSubtype="0" fill="hold" grpId="2"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26" presetClass="emph" presetSubtype="0" fill="hold" grpId="1" nodeType="with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1</a:t>
              </a: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2</a:t>
              </a: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3</a:t>
              </a: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Chapter 4</a:t>
              </a: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B540E0-4F9D-467E-8DE2-47DB51C566CB}"/>
              </a:ext>
            </a:extLst>
          </p:cNvPr>
          <p:cNvSpPr txBox="1"/>
          <p:nvPr/>
        </p:nvSpPr>
        <p:spPr>
          <a:xfrm>
            <a:off x="1333098" y="2668751"/>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Introduction</a:t>
            </a:r>
          </a:p>
        </p:txBody>
      </p:sp>
      <p:sp>
        <p:nvSpPr>
          <p:cNvPr id="27" name="TextBox 26">
            <a:extLst>
              <a:ext uri="{FF2B5EF4-FFF2-40B4-BE49-F238E27FC236}">
                <a16:creationId xmlns:a16="http://schemas.microsoft.com/office/drawing/2014/main" id="{3643B493-7CC8-4B60-A972-01A46A6204CD}"/>
              </a:ext>
            </a:extLst>
          </p:cNvPr>
          <p:cNvSpPr txBox="1"/>
          <p:nvPr/>
        </p:nvSpPr>
        <p:spPr>
          <a:xfrm>
            <a:off x="1333097" y="2982986"/>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Overview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Objectives</a:t>
            </a:r>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4FC6DC1-766D-455B-8E9F-C470772325E9}"/>
              </a:ext>
            </a:extLst>
          </p:cNvPr>
          <p:cNvSpPr txBox="1"/>
          <p:nvPr/>
        </p:nvSpPr>
        <p:spPr>
          <a:xfrm>
            <a:off x="1333098"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Performance</a:t>
            </a:r>
          </a:p>
        </p:txBody>
      </p:sp>
      <p:sp>
        <p:nvSpPr>
          <p:cNvPr id="30" name="TextBox 29">
            <a:extLst>
              <a:ext uri="{FF2B5EF4-FFF2-40B4-BE49-F238E27FC236}">
                <a16:creationId xmlns:a16="http://schemas.microsoft.com/office/drawing/2014/main" id="{9334EB73-3711-4B63-8DF0-144DB02D3F91}"/>
              </a:ext>
            </a:extLst>
          </p:cNvPr>
          <p:cNvSpPr txBox="1"/>
          <p:nvPr/>
        </p:nvSpPr>
        <p:spPr>
          <a:xfrm>
            <a:off x="1333097" y="4867099"/>
            <a:ext cx="2641599"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Results Analysis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Testing</a:t>
            </a:r>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E61BE6D-9F45-479F-ACB2-403F3B061C33}"/>
              </a:ext>
            </a:extLst>
          </p:cNvPr>
          <p:cNvSpPr txBox="1"/>
          <p:nvPr/>
        </p:nvSpPr>
        <p:spPr>
          <a:xfrm>
            <a:off x="9156297" y="2668751"/>
            <a:ext cx="2430652"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Implementation</a:t>
            </a:r>
          </a:p>
        </p:txBody>
      </p:sp>
      <p:sp>
        <p:nvSpPr>
          <p:cNvPr id="33" name="TextBox 32">
            <a:extLst>
              <a:ext uri="{FF2B5EF4-FFF2-40B4-BE49-F238E27FC236}">
                <a16:creationId xmlns:a16="http://schemas.microsoft.com/office/drawing/2014/main" id="{FD2A2B39-E46B-427D-8E9D-8772C9544FC6}"/>
              </a:ext>
            </a:extLst>
          </p:cNvPr>
          <p:cNvSpPr txBox="1"/>
          <p:nvPr/>
        </p:nvSpPr>
        <p:spPr>
          <a:xfrm>
            <a:off x="9144866" y="2994416"/>
            <a:ext cx="3035704" cy="646331"/>
          </a:xfrm>
          <a:prstGeom prst="rect">
            <a:avLst/>
          </a:prstGeom>
          <a:noFill/>
        </p:spPr>
        <p:txBody>
          <a:bodyPr wrap="square" rtlCol="0">
            <a:spAutoFit/>
          </a:bodyPr>
          <a:lstStyle/>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Project Details</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Workflow</a:t>
            </a:r>
          </a:p>
          <a:p>
            <a:pPr marL="171450" indent="-171450">
              <a:buFont typeface="Wingdings" panose="05000000000000000000" pitchFamily="2" charset="2"/>
              <a:buChar char="q"/>
            </a:pPr>
            <a:r>
              <a:rPr lang="en-US" sz="1200" dirty="0">
                <a:solidFill>
                  <a:schemeClr val="bg2">
                    <a:lumMod val="10000"/>
                  </a:schemeClr>
                </a:solidFill>
                <a:latin typeface="Montserrat" panose="02000505000000020004" pitchFamily="2" charset="0"/>
              </a:rPr>
              <a:t>Source Code</a:t>
            </a:r>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41BC3A-51DE-44CE-8D04-8FF2BD1E50A0}"/>
              </a:ext>
            </a:extLst>
          </p:cNvPr>
          <p:cNvSpPr txBox="1"/>
          <p:nvPr/>
        </p:nvSpPr>
        <p:spPr>
          <a:xfrm>
            <a:off x="9156297" y="4552864"/>
            <a:ext cx="2046514" cy="400110"/>
          </a:xfrm>
          <a:prstGeom prst="rect">
            <a:avLst/>
          </a:prstGeom>
          <a:noFill/>
        </p:spPr>
        <p:txBody>
          <a:bodyPr wrap="square" rtlCol="0">
            <a:spAutoFit/>
          </a:bodyPr>
          <a:lstStyle/>
          <a:p>
            <a:r>
              <a:rPr lang="en-US" sz="2000" dirty="0">
                <a:solidFill>
                  <a:schemeClr val="bg2">
                    <a:lumMod val="50000"/>
                  </a:schemeClr>
                </a:solidFill>
                <a:latin typeface="Montserrat" panose="02000505000000020004" pitchFamily="2" charset="0"/>
              </a:rPr>
              <a:t>Conclusion</a:t>
            </a:r>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481943" y="221526"/>
            <a:ext cx="7344228" cy="769441"/>
          </a:xfrm>
          <a:prstGeom prst="rect">
            <a:avLst/>
          </a:prstGeom>
          <a:noFill/>
        </p:spPr>
        <p:txBody>
          <a:bodyPr wrap="square" rtlCol="0">
            <a:spAutoFit/>
          </a:bodyPr>
          <a:lstStyle/>
          <a:p>
            <a:pPr algn="ctr"/>
            <a:r>
              <a:rPr lang="en-US" sz="4400" b="1" dirty="0">
                <a:solidFill>
                  <a:schemeClr val="bg1">
                    <a:lumMod val="50000"/>
                  </a:schemeClr>
                </a:solidFill>
                <a:latin typeface="Montserrat" panose="02000505000000020004" pitchFamily="2" charset="0"/>
              </a:rPr>
              <a:t>Outline</a:t>
            </a:r>
          </a:p>
        </p:txBody>
      </p:sp>
      <p:sp>
        <p:nvSpPr>
          <p:cNvPr id="2" name="Date Placeholder 1">
            <a:extLst>
              <a:ext uri="{FF2B5EF4-FFF2-40B4-BE49-F238E27FC236}">
                <a16:creationId xmlns:a16="http://schemas.microsoft.com/office/drawing/2014/main" id="{6788F3D8-BF74-3D2A-6BAB-F41AD58A59C8}"/>
              </a:ext>
            </a:extLst>
          </p:cNvPr>
          <p:cNvSpPr>
            <a:spLocks noGrp="1"/>
          </p:cNvSpPr>
          <p:nvPr>
            <p:ph type="dt" sz="half" idx="10"/>
          </p:nvPr>
        </p:nvSpPr>
        <p:spPr/>
        <p:txBody>
          <a:bodyPr/>
          <a:lstStyle/>
          <a:p>
            <a:fld id="{DF914D05-6AD0-48B9-9285-FC5F09FA63C1}" type="datetime2">
              <a:rPr lang="en-US" smtClean="0"/>
              <a:t>Saturday, May 11, 2024</a:t>
            </a:fld>
            <a:endParaRPr lang="en-US"/>
          </a:p>
        </p:txBody>
      </p:sp>
      <p:sp>
        <p:nvSpPr>
          <p:cNvPr id="5" name="Slide Number Placeholder 4">
            <a:extLst>
              <a:ext uri="{FF2B5EF4-FFF2-40B4-BE49-F238E27FC236}">
                <a16:creationId xmlns:a16="http://schemas.microsoft.com/office/drawing/2014/main" id="{5BD1568A-5105-E4C0-953E-308A85E5A2AC}"/>
              </a:ext>
            </a:extLst>
          </p:cNvPr>
          <p:cNvSpPr>
            <a:spLocks noGrp="1"/>
          </p:cNvSpPr>
          <p:nvPr>
            <p:ph type="sldNum" sz="quarter" idx="12"/>
          </p:nvPr>
        </p:nvSpPr>
        <p:spPr/>
        <p:txBody>
          <a:bodyPr/>
          <a:lstStyle/>
          <a:p>
            <a:fld id="{710C523F-9231-46FE-A075-8D0AC17DADF9}" type="slidenum">
              <a:rPr lang="en-US" smtClean="0"/>
              <a:t>2</a:t>
            </a:fld>
            <a:endParaRPr lang="en-US"/>
          </a:p>
        </p:txBody>
      </p:sp>
      <p:sp>
        <p:nvSpPr>
          <p:cNvPr id="8" name="Footer Placeholder 7">
            <a:extLst>
              <a:ext uri="{FF2B5EF4-FFF2-40B4-BE49-F238E27FC236}">
                <a16:creationId xmlns:a16="http://schemas.microsoft.com/office/drawing/2014/main" id="{90B193A5-16D7-D143-E782-8A40C161777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465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947220" y="1906621"/>
            <a:ext cx="4572000" cy="3961884"/>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130088" y="2051357"/>
            <a:ext cx="4033528" cy="2949708"/>
            <a:chOff x="1277160" y="3803575"/>
            <a:chExt cx="2689700" cy="845483"/>
          </a:xfrm>
        </p:grpSpPr>
        <p:sp>
          <p:nvSpPr>
            <p:cNvPr id="5" name="TextBox 4">
              <a:extLst>
                <a:ext uri="{FF2B5EF4-FFF2-40B4-BE49-F238E27FC236}">
                  <a16:creationId xmlns:a16="http://schemas.microsoft.com/office/drawing/2014/main" id="{46A1E12B-F817-436F-94E2-5F7731E01E0A}"/>
                </a:ext>
              </a:extLst>
            </p:cNvPr>
            <p:cNvSpPr txBox="1"/>
            <p:nvPr/>
          </p:nvSpPr>
          <p:spPr>
            <a:xfrm>
              <a:off x="1382617" y="4146211"/>
              <a:ext cx="2565963" cy="502847"/>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This </a:t>
              </a:r>
              <a:r>
                <a:rPr lang="en-US" dirty="0">
                  <a:solidFill>
                    <a:srgbClr val="0D0D0D"/>
                  </a:solidFill>
                  <a:highlight>
                    <a:srgbClr val="FFFFFF"/>
                  </a:highlight>
                  <a:latin typeface="Söhne"/>
                </a:rPr>
                <a:t>Shell</a:t>
              </a:r>
              <a:r>
                <a:rPr lang="en-US" b="0" i="0" dirty="0">
                  <a:solidFill>
                    <a:srgbClr val="0D0D0D"/>
                  </a:solidFill>
                  <a:effectLst/>
                  <a:highlight>
                    <a:srgbClr val="FFFFFF"/>
                  </a:highlight>
                  <a:latin typeface="Söhne"/>
                </a:rPr>
                <a:t> script, conceived by Dulal, facilitates book record management through functions for adding, finding, editing, and removing entries. It boasts error handling, confirmation prompts, and a user-friendly menu interface.</a:t>
              </a:r>
              <a:endParaRPr lang="en-US" dirty="0">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277160" y="3803575"/>
              <a:ext cx="2689700" cy="149972"/>
            </a:xfrm>
            <a:prstGeom prst="rect">
              <a:avLst/>
            </a:prstGeom>
            <a:noFill/>
          </p:spPr>
          <p:txBody>
            <a:bodyPr wrap="square" rtlCol="0">
              <a:spAutoFit/>
            </a:bodyPr>
            <a:lstStyle/>
            <a:p>
              <a:pPr algn="ct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Overview</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911871" y="187070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461939" y="131927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5524288" y="476801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4971839" y="531944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6704811" y="1896893"/>
            <a:ext cx="4554910" cy="3980157"/>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6847883" y="2062278"/>
            <a:ext cx="4134648" cy="3229356"/>
            <a:chOff x="4658680" y="2462593"/>
            <a:chExt cx="2762645" cy="2332547"/>
          </a:xfrm>
        </p:grpSpPr>
        <p:sp>
          <p:nvSpPr>
            <p:cNvPr id="15" name="TextBox 14">
              <a:extLst>
                <a:ext uri="{FF2B5EF4-FFF2-40B4-BE49-F238E27FC236}">
                  <a16:creationId xmlns:a16="http://schemas.microsoft.com/office/drawing/2014/main" id="{05486746-4BC5-4B66-9B57-DC9289CB4A5E}"/>
                </a:ext>
              </a:extLst>
            </p:cNvPr>
            <p:cNvSpPr txBox="1"/>
            <p:nvPr/>
          </p:nvSpPr>
          <p:spPr>
            <a:xfrm>
              <a:off x="4757653" y="3127850"/>
              <a:ext cx="2663672" cy="1667290"/>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This library management system prioritizes user-friendliness, facilitating efficient management of book records. It focuses on seamless addition, finding, editing, and removal of entries, maintaining organized categories, titles, and authors. Clear menus and intuitive prompts enhance ease of use.</a:t>
              </a:r>
              <a:endParaRPr lang="en-US" dirty="0">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58680" y="2462593"/>
              <a:ext cx="2689700" cy="377919"/>
            </a:xfrm>
            <a:prstGeom prst="rect">
              <a:avLst/>
            </a:prstGeom>
            <a:noFill/>
          </p:spPr>
          <p:txBody>
            <a:bodyPr wrap="square" rtlCol="0">
              <a:spAutoFit/>
            </a:bodyPr>
            <a:lstStyle/>
            <a:p>
              <a:pPr algn="ct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Objective</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6674633" y="185715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7224701" y="130572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11285868" y="4776557"/>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10735800" y="5327988"/>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670667" y="33630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Introduction</a:t>
            </a:r>
          </a:p>
        </p:txBody>
      </p:sp>
    </p:spTree>
    <p:extLst>
      <p:ext uri="{BB962C8B-B14F-4D97-AF65-F5344CB8AC3E}">
        <p14:creationId xmlns:p14="http://schemas.microsoft.com/office/powerpoint/2010/main" val="2556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112966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226939" y="2895222"/>
            <a:ext cx="2855019" cy="2124454"/>
            <a:chOff x="1226939" y="2895222"/>
            <a:chExt cx="2855019" cy="2124454"/>
          </a:xfrm>
        </p:grpSpPr>
        <p:sp>
          <p:nvSpPr>
            <p:cNvPr id="5" name="TextBox 4">
              <a:extLst>
                <a:ext uri="{FF2B5EF4-FFF2-40B4-BE49-F238E27FC236}">
                  <a16:creationId xmlns:a16="http://schemas.microsoft.com/office/drawing/2014/main" id="{46A1E12B-F817-436F-94E2-5F7731E01E0A}"/>
                </a:ext>
              </a:extLst>
            </p:cNvPr>
            <p:cNvSpPr txBox="1"/>
            <p:nvPr/>
          </p:nvSpPr>
          <p:spPr>
            <a:xfrm>
              <a:off x="1226939" y="3419238"/>
              <a:ext cx="2855019" cy="1600438"/>
            </a:xfrm>
            <a:prstGeom prst="rect">
              <a:avLst/>
            </a:prstGeom>
            <a:noFill/>
          </p:spPr>
          <p:txBody>
            <a:bodyPr wrap="square" rtlCol="0">
              <a:spAutoFit/>
            </a:bodyPr>
            <a:lstStyle/>
            <a:p>
              <a:pPr algn="ctr"/>
              <a:r>
                <a:rPr lang="en-US" sz="1400" dirty="0">
                  <a:solidFill>
                    <a:srgbClr val="0D0D0D"/>
                  </a:solidFill>
                  <a:highlight>
                    <a:srgbClr val="FFFFFF"/>
                  </a:highlight>
                  <a:latin typeface="Söhne"/>
                </a:rPr>
                <a:t>C</a:t>
              </a:r>
              <a:r>
                <a:rPr lang="en-US" sz="1400" b="0" i="0" dirty="0">
                  <a:solidFill>
                    <a:srgbClr val="0D0D0D"/>
                  </a:solidFill>
                  <a:effectLst/>
                  <a:highlight>
                    <a:srgbClr val="FFFFFF"/>
                  </a:highlight>
                  <a:latin typeface="Söhne"/>
                </a:rPr>
                <a:t>ommand-line Library Management System efficiently organizes book records with user-friendly menus. It offers functions for adding, searching, editing, and removing entries, ensuring practicality for individuals and small libraries.</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2895222"/>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Project Details</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1146335" y="282892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696403" y="22774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4218145" y="396716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3665696" y="45185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454342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77FBED71-B48C-4C31-BD90-1A57671E60D6}"/>
              </a:ext>
            </a:extLst>
          </p:cNvPr>
          <p:cNvGrpSpPr/>
          <p:nvPr/>
        </p:nvGrpSpPr>
        <p:grpSpPr>
          <a:xfrm>
            <a:off x="4623173" y="2878129"/>
            <a:ext cx="2872545" cy="2180457"/>
            <a:chOff x="4623173" y="2878129"/>
            <a:chExt cx="2872545" cy="2180457"/>
          </a:xfrm>
        </p:grpSpPr>
        <p:sp>
          <p:nvSpPr>
            <p:cNvPr id="15" name="TextBox 14">
              <a:extLst>
                <a:ext uri="{FF2B5EF4-FFF2-40B4-BE49-F238E27FC236}">
                  <a16:creationId xmlns:a16="http://schemas.microsoft.com/office/drawing/2014/main" id="{05486746-4BC5-4B66-9B57-DC9289CB4A5E}"/>
                </a:ext>
              </a:extLst>
            </p:cNvPr>
            <p:cNvSpPr txBox="1"/>
            <p:nvPr/>
          </p:nvSpPr>
          <p:spPr>
            <a:xfrm>
              <a:off x="4640699" y="3458148"/>
              <a:ext cx="2855019" cy="1600438"/>
            </a:xfrm>
            <a:prstGeom prst="rect">
              <a:avLst/>
            </a:prstGeom>
            <a:noFill/>
          </p:spPr>
          <p:txBody>
            <a:bodyPr wrap="square" rtlCol="0">
              <a:spAutoFit/>
            </a:bodyPr>
            <a:lstStyle/>
            <a:p>
              <a:pPr algn="ctr"/>
              <a:r>
                <a:rPr lang="en-US" sz="1400" b="0" i="0" dirty="0">
                  <a:solidFill>
                    <a:srgbClr val="0D0D0D"/>
                  </a:solidFill>
                  <a:effectLst/>
                  <a:highlight>
                    <a:srgbClr val="FFFFFF"/>
                  </a:highlight>
                  <a:latin typeface="Söhne"/>
                </a:rPr>
                <a:t>The structured workflow of this Library Management System includes options for adding, finding, editing, removing, and viewing books, ensuring efficient management and user-friendly interactions.</a:t>
              </a:r>
              <a:endPar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E6BED11-9D5E-498B-95B8-CA1C624F3D37}"/>
                </a:ext>
              </a:extLst>
            </p:cNvPr>
            <p:cNvSpPr txBox="1"/>
            <p:nvPr/>
          </p:nvSpPr>
          <p:spPr>
            <a:xfrm>
              <a:off x="4623173" y="2878129"/>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Workflow</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560095" y="282892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110163" y="22774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7631905" y="3967162"/>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7081837" y="45185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7954804"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6EC465-20A4-4DB2-A909-DBF0129E330F}"/>
              </a:ext>
            </a:extLst>
          </p:cNvPr>
          <p:cNvGrpSpPr/>
          <p:nvPr/>
        </p:nvGrpSpPr>
        <p:grpSpPr>
          <a:xfrm>
            <a:off x="8071534" y="3185778"/>
            <a:ext cx="2855019" cy="1427888"/>
            <a:chOff x="8071534" y="3185778"/>
            <a:chExt cx="2855019" cy="1427888"/>
          </a:xfrm>
        </p:grpSpPr>
        <p:sp>
          <p:nvSpPr>
            <p:cNvPr id="24" name="TextBox 23">
              <a:extLst>
                <a:ext uri="{FF2B5EF4-FFF2-40B4-BE49-F238E27FC236}">
                  <a16:creationId xmlns:a16="http://schemas.microsoft.com/office/drawing/2014/main" id="{8A0A5ADA-D5CD-4A2F-9675-325016681CE5}"/>
                </a:ext>
              </a:extLst>
            </p:cNvPr>
            <p:cNvSpPr txBox="1"/>
            <p:nvPr/>
          </p:nvSpPr>
          <p:spPr>
            <a:xfrm>
              <a:off x="8071534" y="4090446"/>
              <a:ext cx="2855019" cy="523220"/>
            </a:xfrm>
            <a:prstGeom prst="rect">
              <a:avLst/>
            </a:prstGeom>
            <a:noFill/>
          </p:spPr>
          <p:txBody>
            <a:bodyPr wrap="square" rtlCol="0">
              <a:spAutoFit/>
            </a:bodyPr>
            <a:lstStyle/>
            <a:p>
              <a:pPr algn="ctr"/>
              <a:r>
                <a:rPr lang="en-US" sz="1400" dirty="0">
                  <a:latin typeface="Tw Cen MT" panose="020B0602020104020603" pitchFamily="34" charset="0"/>
                  <a:ea typeface="Tahoma" panose="020B0604030504040204" pitchFamily="34" charset="0"/>
                  <a:cs typeface="Arial" panose="020B0604020202020204" pitchFamily="34" charset="0"/>
                </a:rPr>
                <a:t>Explain this parts for better understand. </a:t>
              </a:r>
            </a:p>
          </p:txBody>
        </p:sp>
        <p:sp>
          <p:nvSpPr>
            <p:cNvPr id="25" name="TextBox 24">
              <a:extLst>
                <a:ext uri="{FF2B5EF4-FFF2-40B4-BE49-F238E27FC236}">
                  <a16:creationId xmlns:a16="http://schemas.microsoft.com/office/drawing/2014/main" id="{4DD8561F-57CF-47CD-9005-1775EC48A16D}"/>
                </a:ext>
              </a:extLst>
            </p:cNvPr>
            <p:cNvSpPr txBox="1"/>
            <p:nvPr/>
          </p:nvSpPr>
          <p:spPr>
            <a:xfrm>
              <a:off x="8145647" y="3185778"/>
              <a:ext cx="2689700" cy="461665"/>
            </a:xfrm>
            <a:prstGeom prst="rect">
              <a:avLst/>
            </a:prstGeom>
            <a:noFill/>
          </p:spPr>
          <p:txBody>
            <a:bodyPr wrap="square" rtlCol="0">
              <a:spAutoFit/>
            </a:bodyPr>
            <a:lstStyle/>
            <a:p>
              <a:pPr algn="ctr"/>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Source Code</a:t>
              </a:r>
            </a:p>
          </p:txBody>
        </p:sp>
      </p:gr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7971474" y="2828924"/>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8521542" y="22774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043284" y="3967162"/>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0493216" y="45185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909949" y="35339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Implementation</a:t>
            </a:r>
          </a:p>
        </p:txBody>
      </p:sp>
    </p:spTree>
    <p:extLst>
      <p:ext uri="{BB962C8B-B14F-4D97-AF65-F5344CB8AC3E}">
        <p14:creationId xmlns:p14="http://schemas.microsoft.com/office/powerpoint/2010/main" val="10699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750"/>
                            </p:stCondLst>
                            <p:childTnLst>
                              <p:par>
                                <p:cTn id="44" presetID="22"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250"/>
                                        <p:tgtEl>
                                          <p:spTgt spid="2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right)">
                                      <p:cBhvr>
                                        <p:cTn id="50" dur="250"/>
                                        <p:tgtEl>
                                          <p:spTgt spid="22"/>
                                        </p:tgtEl>
                                      </p:cBhvr>
                                    </p:animEffect>
                                  </p:childTnLst>
                                </p:cTn>
                              </p:par>
                            </p:childTnLst>
                          </p:cTn>
                        </p:par>
                        <p:par>
                          <p:cTn id="51" fill="hold">
                            <p:stCondLst>
                              <p:cond delay="125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250"/>
                                        <p:tgtEl>
                                          <p:spTgt spid="23"/>
                                        </p:tgtEl>
                                      </p:cBhvr>
                                    </p:animEffect>
                                  </p:childTnLst>
                                </p:cTn>
                              </p:par>
                            </p:childTnLst>
                          </p:cTn>
                        </p:par>
                        <p:par>
                          <p:cTn id="62" fill="hold">
                            <p:stCondLst>
                              <p:cond delay="250"/>
                            </p:stCondLst>
                            <p:childTnLst>
                              <p:par>
                                <p:cTn id="63" presetID="22" presetClass="entr" presetSubtype="4"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250"/>
                                        <p:tgtEl>
                                          <p:spTgt spid="27"/>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250"/>
                                        <p:tgtEl>
                                          <p:spTgt spid="28"/>
                                        </p:tgtEl>
                                      </p:cBhvr>
                                    </p:animEffect>
                                  </p:childTnLst>
                                </p:cTn>
                              </p:par>
                            </p:childTnLst>
                          </p:cTn>
                        </p:par>
                        <p:par>
                          <p:cTn id="70" fill="hold">
                            <p:stCondLst>
                              <p:cond delay="750"/>
                            </p:stCondLst>
                            <p:childTnLst>
                              <p:par>
                                <p:cTn id="71" presetID="22" presetClass="entr" presetSubtype="1"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up)">
                                      <p:cBhvr>
                                        <p:cTn id="73" dur="250"/>
                                        <p:tgtEl>
                                          <p:spTgt spid="30"/>
                                        </p:tgtEl>
                                      </p:cBhvr>
                                    </p:animEffect>
                                  </p:childTnLst>
                                </p:cTn>
                              </p:par>
                            </p:childTnLst>
                          </p:cTn>
                        </p:par>
                        <p:par>
                          <p:cTn id="74" fill="hold">
                            <p:stCondLst>
                              <p:cond delay="1000"/>
                            </p:stCondLst>
                            <p:childTnLst>
                              <p:par>
                                <p:cTn id="75" presetID="22" presetClass="entr" presetSubtype="2"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right)">
                                      <p:cBhvr>
                                        <p:cTn id="77" dur="250"/>
                                        <p:tgtEl>
                                          <p:spTgt spid="31"/>
                                        </p:tgtEl>
                                      </p:cBhvr>
                                    </p:animEffect>
                                  </p:childTnLst>
                                </p:cTn>
                              </p:par>
                            </p:childTnLst>
                          </p:cTn>
                        </p:par>
                        <p:par>
                          <p:cTn id="78" fill="hold">
                            <p:stCondLst>
                              <p:cond delay="1250"/>
                            </p:stCondLst>
                            <p:childTnLst>
                              <p:par>
                                <p:cTn id="79" presetID="42" presetClass="entr" presetSubtype="0" fill="hold"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792627" y="1338291"/>
            <a:ext cx="9399373" cy="1631216"/>
          </a:xfrm>
          <a:prstGeom prst="rect">
            <a:avLst/>
          </a:prstGeom>
          <a:noFill/>
        </p:spPr>
        <p:txBody>
          <a:bodyPr wrap="square" rtlCol="0">
            <a:spAutoFit/>
          </a:bodyPr>
          <a:lstStyle/>
          <a:p>
            <a:pPr algn="ctr"/>
            <a:r>
              <a:rPr lang="en-US" sz="10000" dirty="0">
                <a:solidFill>
                  <a:srgbClr val="FF5969"/>
                </a:solidFill>
                <a:latin typeface="Tw Cen MT" panose="020B0602020104020603" pitchFamily="34" charset="0"/>
              </a:rPr>
              <a:t>Source Code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185559" y="34040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Tree>
    <p:extLst>
      <p:ext uri="{BB962C8B-B14F-4D97-AF65-F5344CB8AC3E}">
        <p14:creationId xmlns:p14="http://schemas.microsoft.com/office/powerpoint/2010/main" val="20764441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3" name="Picture 2">
            <a:extLst>
              <a:ext uri="{FF2B5EF4-FFF2-40B4-BE49-F238E27FC236}">
                <a16:creationId xmlns:a16="http://schemas.microsoft.com/office/drawing/2014/main" id="{4C568A32-DC84-D03E-8532-D9428A885CFB}"/>
              </a:ext>
            </a:extLst>
          </p:cNvPr>
          <p:cNvPicPr>
            <a:picLocks noChangeAspect="1"/>
          </p:cNvPicPr>
          <p:nvPr/>
        </p:nvPicPr>
        <p:blipFill rotWithShape="1">
          <a:blip r:embed="rId3">
            <a:extLst>
              <a:ext uri="{28A0092B-C50C-407E-A947-70E740481C1C}">
                <a14:useLocalDpi xmlns:a14="http://schemas.microsoft.com/office/drawing/2010/main" val="0"/>
              </a:ext>
            </a:extLst>
          </a:blip>
          <a:srcRect l="-541" t="885" b="289"/>
          <a:stretch/>
        </p:blipFill>
        <p:spPr>
          <a:xfrm>
            <a:off x="4475285" y="1055077"/>
            <a:ext cx="4906078" cy="43697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BBE44FF2-B3CC-8114-7B12-1A4EA602AD90}"/>
              </a:ext>
            </a:extLst>
          </p:cNvPr>
          <p:cNvSpPr txBox="1"/>
          <p:nvPr/>
        </p:nvSpPr>
        <p:spPr>
          <a:xfrm>
            <a:off x="5424854" y="5715000"/>
            <a:ext cx="3991707" cy="369332"/>
          </a:xfrm>
          <a:prstGeom prst="rect">
            <a:avLst/>
          </a:prstGeom>
          <a:noFill/>
        </p:spPr>
        <p:txBody>
          <a:bodyPr wrap="square" rtlCol="0">
            <a:spAutoFit/>
          </a:bodyPr>
          <a:lstStyle/>
          <a:p>
            <a:r>
              <a:rPr lang="en-US" dirty="0"/>
              <a:t>Figure 2.1: Global &amp; Get – Confirm .</a:t>
            </a:r>
          </a:p>
        </p:txBody>
      </p:sp>
      <p:sp>
        <p:nvSpPr>
          <p:cNvPr id="2" name="TextBox 1">
            <a:extLst>
              <a:ext uri="{FF2B5EF4-FFF2-40B4-BE49-F238E27FC236}">
                <a16:creationId xmlns:a16="http://schemas.microsoft.com/office/drawing/2014/main" id="{A135419F-EEB7-E9F2-9C88-6520150723F3}"/>
              </a:ext>
            </a:extLst>
          </p:cNvPr>
          <p:cNvSpPr txBox="1"/>
          <p:nvPr/>
        </p:nvSpPr>
        <p:spPr>
          <a:xfrm>
            <a:off x="5292969" y="228600"/>
            <a:ext cx="3525715" cy="523220"/>
          </a:xfrm>
          <a:prstGeom prst="rect">
            <a:avLst/>
          </a:prstGeom>
          <a:noFill/>
        </p:spPr>
        <p:txBody>
          <a:bodyPr wrap="square" rtlCol="0">
            <a:spAutoFit/>
          </a:bodyPr>
          <a:lstStyle/>
          <a:p>
            <a:r>
              <a:rPr lang="en-US" sz="2800" b="1" dirty="0"/>
              <a:t>Global – Get Confirm</a:t>
            </a:r>
          </a:p>
        </p:txBody>
      </p:sp>
      <p:grpSp>
        <p:nvGrpSpPr>
          <p:cNvPr id="5" name="Group 4">
            <a:extLst>
              <a:ext uri="{FF2B5EF4-FFF2-40B4-BE49-F238E27FC236}">
                <a16:creationId xmlns:a16="http://schemas.microsoft.com/office/drawing/2014/main" id="{4B90F7B6-2CD6-078B-2955-1EF9F9A61BAF}"/>
              </a:ext>
            </a:extLst>
          </p:cNvPr>
          <p:cNvGrpSpPr/>
          <p:nvPr/>
        </p:nvGrpSpPr>
        <p:grpSpPr>
          <a:xfrm>
            <a:off x="5888944" y="712176"/>
            <a:ext cx="1945003" cy="233433"/>
            <a:chOff x="4679586" y="878988"/>
            <a:chExt cx="1745757" cy="190500"/>
          </a:xfrm>
        </p:grpSpPr>
        <p:sp>
          <p:nvSpPr>
            <p:cNvPr id="6" name="Oval 5">
              <a:extLst>
                <a:ext uri="{FF2B5EF4-FFF2-40B4-BE49-F238E27FC236}">
                  <a16:creationId xmlns:a16="http://schemas.microsoft.com/office/drawing/2014/main" id="{805D2F50-FC3B-421A-F535-BDCAEA7F1437}"/>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B1EAAC-3EA7-FCBA-7E34-A157B969AF78}"/>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EA989B2-6A84-21FD-133D-5472A6132B7A}"/>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14AE269F-1CB3-4B49-1CA1-F70B99F95637}"/>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3CADB1C-73D8-0B8E-D490-E082686349E1}"/>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F765989-5E5F-5B11-7546-94EE640F1C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5953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2" name="Picture 1">
            <a:extLst>
              <a:ext uri="{FF2B5EF4-FFF2-40B4-BE49-F238E27FC236}">
                <a16:creationId xmlns:a16="http://schemas.microsoft.com/office/drawing/2014/main" id="{B376FAC6-E659-4CD2-838E-7EFE3452B945}"/>
              </a:ext>
            </a:extLst>
          </p:cNvPr>
          <p:cNvPicPr>
            <a:picLocks noChangeAspect="1"/>
          </p:cNvPicPr>
          <p:nvPr/>
        </p:nvPicPr>
        <p:blipFill>
          <a:blip r:embed="rId3">
            <a:extLst>
              <a:ext uri="{28A0092B-C50C-407E-A947-70E740481C1C}">
                <a14:useLocalDpi xmlns:a14="http://schemas.microsoft.com/office/drawing/2010/main" val="0"/>
              </a:ext>
            </a:extLst>
          </a:blip>
          <a:srcRect t="2020" b="2020"/>
          <a:stretch/>
        </p:blipFill>
        <p:spPr>
          <a:xfrm>
            <a:off x="3525716" y="1235446"/>
            <a:ext cx="5820507" cy="37058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611C4B7D-3285-48FF-BD1F-3E2B808AEA2C}"/>
              </a:ext>
            </a:extLst>
          </p:cNvPr>
          <p:cNvSpPr txBox="1"/>
          <p:nvPr/>
        </p:nvSpPr>
        <p:spPr>
          <a:xfrm>
            <a:off x="5037993" y="5240216"/>
            <a:ext cx="2958968" cy="369332"/>
          </a:xfrm>
          <a:prstGeom prst="rect">
            <a:avLst/>
          </a:prstGeom>
          <a:noFill/>
        </p:spPr>
        <p:txBody>
          <a:bodyPr wrap="square" rtlCol="0">
            <a:spAutoFit/>
          </a:bodyPr>
          <a:lstStyle/>
          <a:p>
            <a:r>
              <a:rPr lang="en-US" dirty="0"/>
              <a:t>Figure 2.2: User Interface </a:t>
            </a:r>
          </a:p>
        </p:txBody>
      </p:sp>
      <p:sp>
        <p:nvSpPr>
          <p:cNvPr id="3" name="TextBox 2">
            <a:extLst>
              <a:ext uri="{FF2B5EF4-FFF2-40B4-BE49-F238E27FC236}">
                <a16:creationId xmlns:a16="http://schemas.microsoft.com/office/drawing/2014/main" id="{0DC0BF6B-DA0A-8942-7902-3EC190E2A26B}"/>
              </a:ext>
            </a:extLst>
          </p:cNvPr>
          <p:cNvSpPr txBox="1"/>
          <p:nvPr/>
        </p:nvSpPr>
        <p:spPr>
          <a:xfrm>
            <a:off x="5292969" y="219808"/>
            <a:ext cx="3525715" cy="523220"/>
          </a:xfrm>
          <a:prstGeom prst="rect">
            <a:avLst/>
          </a:prstGeom>
          <a:noFill/>
        </p:spPr>
        <p:txBody>
          <a:bodyPr wrap="square" rtlCol="0">
            <a:spAutoFit/>
          </a:bodyPr>
          <a:lstStyle/>
          <a:p>
            <a:r>
              <a:rPr lang="en-US" sz="2800" b="1" dirty="0"/>
              <a:t>User Interface</a:t>
            </a:r>
          </a:p>
        </p:txBody>
      </p:sp>
      <p:grpSp>
        <p:nvGrpSpPr>
          <p:cNvPr id="5" name="Group 4">
            <a:extLst>
              <a:ext uri="{FF2B5EF4-FFF2-40B4-BE49-F238E27FC236}">
                <a16:creationId xmlns:a16="http://schemas.microsoft.com/office/drawing/2014/main" id="{7CC16E73-FA07-AC29-8200-3BC89382E47A}"/>
              </a:ext>
            </a:extLst>
          </p:cNvPr>
          <p:cNvGrpSpPr/>
          <p:nvPr/>
        </p:nvGrpSpPr>
        <p:grpSpPr>
          <a:xfrm>
            <a:off x="5546044" y="747345"/>
            <a:ext cx="1945003" cy="233433"/>
            <a:chOff x="4679586" y="878988"/>
            <a:chExt cx="1745757" cy="190500"/>
          </a:xfrm>
        </p:grpSpPr>
        <p:sp>
          <p:nvSpPr>
            <p:cNvPr id="6" name="Oval 5">
              <a:extLst>
                <a:ext uri="{FF2B5EF4-FFF2-40B4-BE49-F238E27FC236}">
                  <a16:creationId xmlns:a16="http://schemas.microsoft.com/office/drawing/2014/main" id="{08BEDB83-9AAC-7E7D-2748-DCDE919036D1}"/>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134898A-E31D-3DA9-EF1F-C83A4ED2EBD9}"/>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F5799DC-AA1E-5E2E-BCE4-92323CCD3B08}"/>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C789DB3-8F94-AFBC-4D8D-66EBFAABCAA3}"/>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526C81E-9CED-730D-2B06-FDD283CC620D}"/>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166C63E-FD1F-CE91-C3E9-8A8B8692A78F}"/>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2217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 </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5" name="Picture 4">
            <a:extLst>
              <a:ext uri="{FF2B5EF4-FFF2-40B4-BE49-F238E27FC236}">
                <a16:creationId xmlns:a16="http://schemas.microsoft.com/office/drawing/2014/main" id="{9E15D816-8E3D-DA96-642A-0D5C7BBCBD25}"/>
              </a:ext>
            </a:extLst>
          </p:cNvPr>
          <p:cNvPicPr>
            <a:picLocks noChangeAspect="1"/>
          </p:cNvPicPr>
          <p:nvPr/>
        </p:nvPicPr>
        <p:blipFill rotWithShape="1">
          <a:blip r:embed="rId3">
            <a:extLst>
              <a:ext uri="{28A0092B-C50C-407E-A947-70E740481C1C}">
                <a14:useLocalDpi xmlns:a14="http://schemas.microsoft.com/office/drawing/2010/main" val="0"/>
              </a:ext>
            </a:extLst>
          </a:blip>
          <a:srcRect t="651" b="-315"/>
          <a:stretch/>
        </p:blipFill>
        <p:spPr>
          <a:xfrm>
            <a:off x="3050930" y="1292469"/>
            <a:ext cx="5969978" cy="47390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118FC8EC-DD8C-435B-4CA9-43484EDD1587}"/>
              </a:ext>
            </a:extLst>
          </p:cNvPr>
          <p:cNvSpPr txBox="1"/>
          <p:nvPr/>
        </p:nvSpPr>
        <p:spPr>
          <a:xfrm>
            <a:off x="4554416" y="6180992"/>
            <a:ext cx="3045465" cy="369332"/>
          </a:xfrm>
          <a:prstGeom prst="rect">
            <a:avLst/>
          </a:prstGeom>
          <a:noFill/>
        </p:spPr>
        <p:txBody>
          <a:bodyPr wrap="square" rtlCol="0">
            <a:spAutoFit/>
          </a:bodyPr>
          <a:lstStyle/>
          <a:p>
            <a:r>
              <a:rPr lang="en-US" dirty="0"/>
              <a:t>Figure 2.3: Insert Books.</a:t>
            </a:r>
          </a:p>
        </p:txBody>
      </p:sp>
      <p:sp>
        <p:nvSpPr>
          <p:cNvPr id="2" name="TextBox 1">
            <a:extLst>
              <a:ext uri="{FF2B5EF4-FFF2-40B4-BE49-F238E27FC236}">
                <a16:creationId xmlns:a16="http://schemas.microsoft.com/office/drawing/2014/main" id="{DF888884-AAB8-8292-E111-89B97F742B1A}"/>
              </a:ext>
            </a:extLst>
          </p:cNvPr>
          <p:cNvSpPr txBox="1"/>
          <p:nvPr/>
        </p:nvSpPr>
        <p:spPr>
          <a:xfrm>
            <a:off x="5284177" y="228601"/>
            <a:ext cx="3525715" cy="523220"/>
          </a:xfrm>
          <a:prstGeom prst="rect">
            <a:avLst/>
          </a:prstGeom>
          <a:noFill/>
        </p:spPr>
        <p:txBody>
          <a:bodyPr wrap="square" rtlCol="0">
            <a:spAutoFit/>
          </a:bodyPr>
          <a:lstStyle/>
          <a:p>
            <a:r>
              <a:rPr lang="en-US" sz="2800" b="1" dirty="0"/>
              <a:t>Insert Books </a:t>
            </a:r>
          </a:p>
        </p:txBody>
      </p:sp>
      <p:grpSp>
        <p:nvGrpSpPr>
          <p:cNvPr id="3" name="Group 2">
            <a:extLst>
              <a:ext uri="{FF2B5EF4-FFF2-40B4-BE49-F238E27FC236}">
                <a16:creationId xmlns:a16="http://schemas.microsoft.com/office/drawing/2014/main" id="{F61DE6BC-F380-807F-068C-C7A6B55F9C7D}"/>
              </a:ext>
            </a:extLst>
          </p:cNvPr>
          <p:cNvGrpSpPr/>
          <p:nvPr/>
        </p:nvGrpSpPr>
        <p:grpSpPr>
          <a:xfrm>
            <a:off x="5317444" y="800099"/>
            <a:ext cx="1945003" cy="233433"/>
            <a:chOff x="4679586" y="878988"/>
            <a:chExt cx="1745757" cy="190500"/>
          </a:xfrm>
        </p:grpSpPr>
        <p:sp>
          <p:nvSpPr>
            <p:cNvPr id="4" name="Oval 3">
              <a:extLst>
                <a:ext uri="{FF2B5EF4-FFF2-40B4-BE49-F238E27FC236}">
                  <a16:creationId xmlns:a16="http://schemas.microsoft.com/office/drawing/2014/main" id="{6064B282-148F-0C71-8DF5-1AD60A1F3B8B}"/>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8B5AA12-A87E-8758-6504-DA14D19685D5}"/>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E93F2B-51B9-B51C-E285-A75EA9448746}"/>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4C4AD67-588A-375D-3B0B-C47AFA07D287}"/>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2943FA-F935-F8A4-D212-A3BA358E8016}"/>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A82C35-0117-229E-C210-FB12AD233FBB}"/>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97876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1 </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2 </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3</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4 </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Step 5 </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5" name="Picture 4">
            <a:extLst>
              <a:ext uri="{FF2B5EF4-FFF2-40B4-BE49-F238E27FC236}">
                <a16:creationId xmlns:a16="http://schemas.microsoft.com/office/drawing/2014/main" id="{0A918BC6-727F-E293-36AE-E9BFA4510C57}"/>
              </a:ext>
            </a:extLst>
          </p:cNvPr>
          <p:cNvPicPr>
            <a:picLocks noChangeAspect="1"/>
          </p:cNvPicPr>
          <p:nvPr/>
        </p:nvPicPr>
        <p:blipFill rotWithShape="1">
          <a:blip r:embed="rId3">
            <a:extLst>
              <a:ext uri="{28A0092B-C50C-407E-A947-70E740481C1C}">
                <a14:useLocalDpi xmlns:a14="http://schemas.microsoft.com/office/drawing/2010/main" val="0"/>
              </a:ext>
            </a:extLst>
          </a:blip>
          <a:srcRect t="875" b="60075"/>
          <a:stretch/>
        </p:blipFill>
        <p:spPr>
          <a:xfrm>
            <a:off x="2118947" y="2031020"/>
            <a:ext cx="6022731" cy="19343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856E5AAE-FB6C-8212-FB1F-22BC9CED65F5}"/>
              </a:ext>
            </a:extLst>
          </p:cNvPr>
          <p:cNvSpPr txBox="1"/>
          <p:nvPr/>
        </p:nvSpPr>
        <p:spPr>
          <a:xfrm>
            <a:off x="3323492" y="4853354"/>
            <a:ext cx="3387890" cy="369332"/>
          </a:xfrm>
          <a:prstGeom prst="rect">
            <a:avLst/>
          </a:prstGeom>
          <a:noFill/>
        </p:spPr>
        <p:txBody>
          <a:bodyPr wrap="square" rtlCol="0">
            <a:spAutoFit/>
          </a:bodyPr>
          <a:lstStyle/>
          <a:p>
            <a:r>
              <a:rPr lang="en-US" dirty="0"/>
              <a:t>Figure 2.4: View Book.</a:t>
            </a:r>
          </a:p>
        </p:txBody>
      </p:sp>
      <p:sp>
        <p:nvSpPr>
          <p:cNvPr id="7" name="TextBox 6">
            <a:extLst>
              <a:ext uri="{FF2B5EF4-FFF2-40B4-BE49-F238E27FC236}">
                <a16:creationId xmlns:a16="http://schemas.microsoft.com/office/drawing/2014/main" id="{5438FAB7-F6CD-E795-692A-D95B322EB005}"/>
              </a:ext>
            </a:extLst>
          </p:cNvPr>
          <p:cNvSpPr txBox="1"/>
          <p:nvPr/>
        </p:nvSpPr>
        <p:spPr>
          <a:xfrm>
            <a:off x="3719146" y="404447"/>
            <a:ext cx="3525715" cy="523220"/>
          </a:xfrm>
          <a:prstGeom prst="rect">
            <a:avLst/>
          </a:prstGeom>
          <a:noFill/>
        </p:spPr>
        <p:txBody>
          <a:bodyPr wrap="square" rtlCol="0">
            <a:spAutoFit/>
          </a:bodyPr>
          <a:lstStyle/>
          <a:p>
            <a:r>
              <a:rPr lang="en-US" sz="2800" b="1" dirty="0"/>
              <a:t>View Books</a:t>
            </a:r>
          </a:p>
        </p:txBody>
      </p:sp>
      <p:grpSp>
        <p:nvGrpSpPr>
          <p:cNvPr id="8" name="Group 7">
            <a:extLst>
              <a:ext uri="{FF2B5EF4-FFF2-40B4-BE49-F238E27FC236}">
                <a16:creationId xmlns:a16="http://schemas.microsoft.com/office/drawing/2014/main" id="{D161F335-CEEC-9041-28C2-11F892CA898D}"/>
              </a:ext>
            </a:extLst>
          </p:cNvPr>
          <p:cNvGrpSpPr/>
          <p:nvPr/>
        </p:nvGrpSpPr>
        <p:grpSpPr>
          <a:xfrm>
            <a:off x="3673283" y="1151792"/>
            <a:ext cx="1945003" cy="233433"/>
            <a:chOff x="4679586" y="878988"/>
            <a:chExt cx="1745757" cy="190500"/>
          </a:xfrm>
        </p:grpSpPr>
        <p:sp>
          <p:nvSpPr>
            <p:cNvPr id="9" name="Oval 8">
              <a:extLst>
                <a:ext uri="{FF2B5EF4-FFF2-40B4-BE49-F238E27FC236}">
                  <a16:creationId xmlns:a16="http://schemas.microsoft.com/office/drawing/2014/main" id="{500A58EF-398C-7820-0121-4BBB864EF108}"/>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823A53-8578-D6D9-0DC4-A487D9B11C12}"/>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7FC370F-3A86-F364-ED5A-C482F64D269B}"/>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3F0D9B-9276-F846-5F3A-D54D7C6D0A8B}"/>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175718-BB75-9B45-7FC6-D26277902EDC}"/>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23C7D83-A355-A244-76C6-E76621221A28}"/>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9204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EEE 205</Template>
  <TotalTime>1147</TotalTime>
  <Words>403</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Bookman Old Style</vt:lpstr>
      <vt:lpstr>Calibri</vt:lpstr>
      <vt:lpstr>Calibri Light</vt:lpstr>
      <vt:lpstr>Montserrat</vt:lpstr>
      <vt:lpstr>Söhne</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SDM Dulal</dc:creator>
  <cp:lastModifiedBy>SDM Dulal</cp:lastModifiedBy>
  <cp:revision>76</cp:revision>
  <dcterms:created xsi:type="dcterms:W3CDTF">2023-12-14T17:29:13Z</dcterms:created>
  <dcterms:modified xsi:type="dcterms:W3CDTF">2024-05-11T18:15:51Z</dcterms:modified>
</cp:coreProperties>
</file>