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9" r:id="rId4"/>
    <p:sldId id="278" r:id="rId5"/>
    <p:sldId id="260" r:id="rId6"/>
    <p:sldId id="259" r:id="rId7"/>
    <p:sldId id="261" r:id="rId8"/>
    <p:sldId id="280" r:id="rId9"/>
    <p:sldId id="281" r:id="rId10"/>
    <p:sldId id="282" r:id="rId11"/>
    <p:sldId id="283" r:id="rId12"/>
    <p:sldId id="262" r:id="rId13"/>
    <p:sldId id="263" r:id="rId14"/>
    <p:sldId id="267" r:id="rId15"/>
    <p:sldId id="266" r:id="rId16"/>
    <p:sldId id="271" r:id="rId17"/>
    <p:sldId id="273" r:id="rId18"/>
    <p:sldId id="27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23E6-4753-405B-9C90-A54C2C8E5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C0C3-BE03-4661-9490-0AA6A6F26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951CE-DABD-4A4D-B3C6-2DF1F8DE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EE8D-5FBA-48ED-BD4C-3CC16843F5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220B7-3F34-4F95-9EB1-58304FDA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653B2-9DA4-419C-AFB1-0FE23586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B82A-EDBA-4B53-A919-D89C3492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5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3BE6-DB22-4588-B47E-9A04580E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93F5D-6AB4-43B3-9EF5-618626BFD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FA23B-159E-4C2F-A867-0238324D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EE8D-5FBA-48ED-BD4C-3CC16843F5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E652B-FC13-4EA0-A4C7-7C922910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AAFC2-F4A7-4704-A132-6095F71C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B82A-EDBA-4B53-A919-D89C3492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0BF64-43A8-4CEB-AFCD-3C348670E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C2CE2-0E62-45A7-ADBF-BAA1827EA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449C1-E595-4257-BC03-66740259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EE8D-5FBA-48ED-BD4C-3CC16843F5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F7C61-FE3E-409C-917E-190F86A0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A4E10-3702-4092-9AAE-B41908AB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B82A-EDBA-4B53-A919-D89C3492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2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BDF0-3AFD-41C0-926E-341D0F8D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4680-9914-4920-8FAB-4186B405A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81164-68F1-49D5-89F0-004F48DC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EE8D-5FBA-48ED-BD4C-3CC16843F5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9D0A6-1874-4315-9851-CF971AFD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7A302-ED77-487B-91B5-1CEE88EA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B82A-EDBA-4B53-A919-D89C3492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4480-BF59-4499-8E2E-EFC3E176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D3343-7CAE-4CF7-AEBF-E092749BC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B99C5-DCE0-4BA0-B106-478E4E56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EE8D-5FBA-48ED-BD4C-3CC16843F5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1FFCA-5DFB-4995-B330-4FD295E8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7F2BB-2598-4C08-8D26-23CB85D4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B82A-EDBA-4B53-A919-D89C3492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0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8735-7101-431E-B975-EFD6B8E6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21BB3-F1C5-4686-9721-6C4DFB955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55219-E425-471E-B75A-22BBE5FDD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05C2A-A5C5-4AA9-B714-045C0886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EE8D-5FBA-48ED-BD4C-3CC16843F5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92307-6183-49B0-A4C9-B693DC3D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CA100-EB5B-4A53-9421-A96C4C6B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B82A-EDBA-4B53-A919-D89C3492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9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E296-703B-4686-AF78-5E88E06D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6B8F2-B77B-4B5E-9E99-068EB7B56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EE972-ABA9-40F5-913B-5BC1BA27D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D77E8-B867-44B9-ADA2-DE3CE2DEA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BD22C-328D-4202-A270-CE7730220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2DEF5-24F2-45B1-8E14-C77EDE35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EE8D-5FBA-48ED-BD4C-3CC16843F5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2028E-5D62-4E21-A95F-59F0604E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F2B63-C398-4226-B297-A0030161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B82A-EDBA-4B53-A919-D89C3492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2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BF5E-C059-4026-9853-9B48B152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2C4A1-F992-4415-BBED-748938B7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EE8D-5FBA-48ED-BD4C-3CC16843F5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B3F8E-1AB2-4A1D-AD29-1B2D23C1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614F4-61AB-4AF4-B0DC-4FEF419A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B82A-EDBA-4B53-A919-D89C3492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8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CC6D7-2A14-4BFA-A592-4DA4AEC5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EE8D-5FBA-48ED-BD4C-3CC16843F5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D5DF9-9FE0-44CC-BB2D-2FAA5CEC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D8B95-687C-49D1-A3A2-0EE03607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B82A-EDBA-4B53-A919-D89C3492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C3F7-6ECF-4F08-A6CB-1456ACC9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7E3D5-4D5F-4CC6-9825-DF6700E1C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157D8-AAEE-4AB3-ACF8-102DAD365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F4030-F818-4230-B123-6E61DB50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EE8D-5FBA-48ED-BD4C-3CC16843F5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C9911-EE92-4177-9350-DA12C376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8E537-5063-4D7C-9C62-BF7DE78A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B82A-EDBA-4B53-A919-D89C3492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4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CD9A-19C2-4732-9142-19171FFD8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E18D5-9999-4625-BBFA-9D431F0C1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1D5FC-5F32-4C72-A260-36E5B34AC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1A974-D887-4A91-A7B8-617CECB3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EE8D-5FBA-48ED-BD4C-3CC16843F5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83237-AF0E-4973-BC60-56EB6D3E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D549F-5BA4-4266-8318-E66584C3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B82A-EDBA-4B53-A919-D89C3492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2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A62CA-B581-4BAB-9ACA-BBA29513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C86B8-D1CE-40B4-A7C5-6B9F93987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D562F-B299-4A11-AAFC-180CD7CB6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EE8D-5FBA-48ED-BD4C-3CC16843F5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44694-7933-40E9-8E85-45CABC335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B3A98-4356-4ABC-84BF-5555A6E51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B82A-EDBA-4B53-A919-D89C3492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2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9D28-84FA-495D-B09C-61FAC731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78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8051 Interrupts</a:t>
            </a:r>
          </a:p>
        </p:txBody>
      </p:sp>
    </p:spTree>
    <p:extLst>
      <p:ext uri="{BB962C8B-B14F-4D97-AF65-F5344CB8AC3E}">
        <p14:creationId xmlns:p14="http://schemas.microsoft.com/office/powerpoint/2010/main" val="945443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35470-37FC-47D9-9E70-A6B009AA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3385"/>
            <a:ext cx="10515600" cy="547357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8051 Interrupt Structure: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There are five interrupts. Two external interrupts and three internal interrupts. All these interrupts are maskable and vectored interrupts.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External interrupt 0 (0003 H) – Highest Priority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Timer 0 interrupt (000B H)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External interrupt 1 (0013 H)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Timer 1 interrupt (001B H)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Serial interrupt (0023 H) – Lowest Priority</a:t>
            </a:r>
          </a:p>
          <a:p>
            <a:pPr lvl="1" algn="just">
              <a:lnSpc>
                <a:spcPct val="150000"/>
              </a:lnSpc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101F-E38F-4F6C-A6CB-95505F848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540324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8051 makes use of two registers to deal with interrupts: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IE – Interrupt Enable 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IP – Interrupt Priority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Both are 8-bit registers.</a:t>
            </a:r>
          </a:p>
        </p:txBody>
      </p:sp>
    </p:spTree>
    <p:extLst>
      <p:ext uri="{BB962C8B-B14F-4D97-AF65-F5344CB8AC3E}">
        <p14:creationId xmlns:p14="http://schemas.microsoft.com/office/powerpoint/2010/main" val="145318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3E26-8CAE-4302-97E4-F83BB679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1858"/>
            <a:ext cx="10515600" cy="537510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Interrupt Table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93AEC1-47F1-464E-B1C9-FC419DBB6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39831"/>
              </p:ext>
            </p:extLst>
          </p:nvPr>
        </p:nvGraphicFramePr>
        <p:xfrm>
          <a:off x="1786597" y="1690337"/>
          <a:ext cx="8373404" cy="3575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286266210"/>
                    </a:ext>
                  </a:extLst>
                </a:gridCol>
                <a:gridCol w="2096086">
                  <a:extLst>
                    <a:ext uri="{9D8B030D-6E8A-4147-A177-3AD203B41FA5}">
                      <a16:colId xmlns:a16="http://schemas.microsoft.com/office/drawing/2014/main" val="3940252407"/>
                    </a:ext>
                  </a:extLst>
                </a:gridCol>
                <a:gridCol w="1659988">
                  <a:extLst>
                    <a:ext uri="{9D8B030D-6E8A-4147-A177-3AD203B41FA5}">
                      <a16:colId xmlns:a16="http://schemas.microsoft.com/office/drawing/2014/main" val="398974344"/>
                    </a:ext>
                  </a:extLst>
                </a:gridCol>
                <a:gridCol w="1874130">
                  <a:extLst>
                    <a:ext uri="{9D8B030D-6E8A-4147-A177-3AD203B41FA5}">
                      <a16:colId xmlns:a16="http://schemas.microsoft.com/office/drawing/2014/main" val="3249410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Interrupt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Type of Interrupt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Pin/SFR bit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ROM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39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Hardware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 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5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Hardware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P3.2 (12)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0003 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5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Timer0 (TF0)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Software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TCON.5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000B 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0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Hardware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P3.3 (13)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0013 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77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Timer1 (TF1)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Software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TCON.7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001B 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61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Serial Com (RI and TI)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Software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SCON.0 and SCON.1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0023 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63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84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967B-9F0E-434C-B1C0-9C3C10BA0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55" y="801858"/>
            <a:ext cx="10761785" cy="537510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Enable/Disable Interrupt</a:t>
            </a:r>
          </a:p>
          <a:p>
            <a:pPr lvl="1"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Upon reset, all interrupts are disabled (masked)</a:t>
            </a:r>
          </a:p>
          <a:p>
            <a:pPr lvl="1"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 interrupts must be enabled by software in order for the microcontroller to respond to them</a:t>
            </a:r>
          </a:p>
          <a:p>
            <a:pPr lvl="1"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IE (Interrupt Enable) register is responsible for enabling (unmasking) and disabling (masking) the interrupts </a:t>
            </a:r>
          </a:p>
        </p:txBody>
      </p:sp>
    </p:spTree>
    <p:extLst>
      <p:ext uri="{BB962C8B-B14F-4D97-AF65-F5344CB8AC3E}">
        <p14:creationId xmlns:p14="http://schemas.microsoft.com/office/powerpoint/2010/main" val="1061261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8ECCD6-6450-4D0E-A39F-8F21C7A74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4" y="759655"/>
            <a:ext cx="9819249" cy="5289453"/>
          </a:xfrm>
        </p:spPr>
      </p:pic>
    </p:spTree>
    <p:extLst>
      <p:ext uri="{BB962C8B-B14F-4D97-AF65-F5344CB8AC3E}">
        <p14:creationId xmlns:p14="http://schemas.microsoft.com/office/powerpoint/2010/main" val="2028412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CC9C1-4336-4098-9AA9-C4E6E039D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41730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Hardware Interrupts: INT0’ and INT1’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Four bits (lower nibble) of TCON register are used for external interrupts INT0’ and INT1’.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IT1/IT0: Level/Edge triggering of external interrupt.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0 – Low logic level triggered; 	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1 – Falling edge triggered;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IE1/IE0: Set when INT1/INT0 is detected.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EFF975-D9E1-421A-A395-3B82DE00D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63049"/>
              </p:ext>
            </p:extLst>
          </p:nvPr>
        </p:nvGraphicFramePr>
        <p:xfrm>
          <a:off x="2032000" y="1648139"/>
          <a:ext cx="8127999" cy="90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1100930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15889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85772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202528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0341089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272938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165921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419287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45816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4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TCON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TF1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IE0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63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53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CC9C1-4336-4098-9AA9-C4E6E039D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41730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Timer Interrupts: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First four bits (higher nibble) of TCON register are used for timer interrupts.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TR1/TR0: Turning on/off Timer 1/0.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TF1/TF0: Overflow of Timer 1/0.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If the timer interrupt in the IE register is enabled, whenever TF is raised, the microcontroller jumps to the interrupt vector table to service the ISR.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EFF975-D9E1-421A-A395-3B82DE00D02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648139"/>
          <a:ext cx="8127999" cy="90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1100930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15889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85772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202528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0341089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272938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165921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419287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45816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4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TCON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TF1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IE0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63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41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42FF39-D682-4408-86F8-67331F2B3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8" y="1010548"/>
            <a:ext cx="9917724" cy="5010423"/>
          </a:xfrm>
        </p:spPr>
      </p:pic>
    </p:spTree>
    <p:extLst>
      <p:ext uri="{BB962C8B-B14F-4D97-AF65-F5344CB8AC3E}">
        <p14:creationId xmlns:p14="http://schemas.microsoft.com/office/powerpoint/2010/main" val="321740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59DB9B-A0FD-4BD2-B275-A14DAB186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872197"/>
            <a:ext cx="10255348" cy="5036234"/>
          </a:xfrm>
        </p:spPr>
      </p:pic>
    </p:spTree>
    <p:extLst>
      <p:ext uri="{BB962C8B-B14F-4D97-AF65-F5344CB8AC3E}">
        <p14:creationId xmlns:p14="http://schemas.microsoft.com/office/powerpoint/2010/main" val="2288238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83B86-75C0-43D4-8052-B458726D7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50" y="970671"/>
            <a:ext cx="9931791" cy="5008098"/>
          </a:xfrm>
        </p:spPr>
      </p:pic>
    </p:spTree>
    <p:extLst>
      <p:ext uri="{BB962C8B-B14F-4D97-AF65-F5344CB8AC3E}">
        <p14:creationId xmlns:p14="http://schemas.microsoft.com/office/powerpoint/2010/main" val="179286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960F-F290-471B-B080-203A5F676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588"/>
            <a:ext cx="10515600" cy="543137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5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Interrupt Fundamentals</a:t>
            </a:r>
          </a:p>
          <a:p>
            <a:pPr lvl="1" algn="just">
              <a:lnSpc>
                <a:spcPct val="150000"/>
              </a:lnSpc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During program execution, if peripheral device needs service from microcontroller device will generate interrupt and then gets the service from microcontroller.</a:t>
            </a:r>
          </a:p>
          <a:p>
            <a:pPr lvl="1" algn="just">
              <a:lnSpc>
                <a:spcPct val="150000"/>
              </a:lnSpc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When peripheral device activate the interrupt signal, the processor branches to a program called interrupt service routine.</a:t>
            </a:r>
          </a:p>
          <a:p>
            <a:pPr lvl="1" algn="just">
              <a:lnSpc>
                <a:spcPct val="150000"/>
              </a:lnSpc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After executing the interrupt service routine the processor returns to the main program.</a:t>
            </a:r>
          </a:p>
        </p:txBody>
      </p:sp>
    </p:spTree>
    <p:extLst>
      <p:ext uri="{BB962C8B-B14F-4D97-AF65-F5344CB8AC3E}">
        <p14:creationId xmlns:p14="http://schemas.microsoft.com/office/powerpoint/2010/main" val="142991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6BA2-F903-4090-A087-42EC01516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52" y="759655"/>
            <a:ext cx="11000936" cy="541730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Steps taken by processor while processing an interrupt: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completes the execution of current instruction.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PSW is pushed to stack.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PC content is pushed to stack.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Interrupt flag is reset.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PC is loaded with ISR address.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ISR will always ends with RET instruction. The execution of RET instruction results in –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POP the current stack top to PC.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POP the current stack top to PSW.</a:t>
            </a:r>
          </a:p>
        </p:txBody>
      </p:sp>
    </p:spTree>
    <p:extLst>
      <p:ext uri="{BB962C8B-B14F-4D97-AF65-F5344CB8AC3E}">
        <p14:creationId xmlns:p14="http://schemas.microsoft.com/office/powerpoint/2010/main" val="374295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960F-F290-471B-B080-203A5F676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588"/>
            <a:ext cx="10515600" cy="543137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5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Interrupt Fundamentals</a:t>
            </a:r>
          </a:p>
          <a:p>
            <a:pPr lvl="1" algn="just">
              <a:lnSpc>
                <a:spcPct val="150000"/>
              </a:lnSpc>
            </a:pPr>
            <a:r>
              <a:rPr lang="en-US" sz="3300" dirty="0">
                <a:latin typeface="Cambria" panose="02040503050406030204" pitchFamily="18" charset="0"/>
                <a:ea typeface="Cambria" panose="02040503050406030204" pitchFamily="18" charset="0"/>
              </a:rPr>
              <a:t>Whenever any peripheral device needs microcontroller’s service, the device notifies the microcontroller by sending it an interrupt signal.</a:t>
            </a:r>
          </a:p>
          <a:p>
            <a:pPr lvl="1" algn="just">
              <a:lnSpc>
                <a:spcPct val="150000"/>
              </a:lnSpc>
            </a:pPr>
            <a:r>
              <a:rPr lang="en-US" sz="3300" dirty="0">
                <a:latin typeface="Cambria" panose="02040503050406030204" pitchFamily="18" charset="0"/>
                <a:ea typeface="Cambria" panose="02040503050406030204" pitchFamily="18" charset="0"/>
              </a:rPr>
              <a:t>An interrupt is an external or internal event that interrupts the microcontroller to inform it that a device needs it service.</a:t>
            </a:r>
          </a:p>
          <a:p>
            <a:pPr lvl="1" algn="just">
              <a:lnSpc>
                <a:spcPct val="150000"/>
              </a:lnSpc>
            </a:pPr>
            <a:r>
              <a:rPr lang="en-US" sz="3300" dirty="0">
                <a:latin typeface="Cambria" panose="02040503050406030204" pitchFamily="18" charset="0"/>
                <a:ea typeface="Cambria" panose="02040503050406030204" pitchFamily="18" charset="0"/>
              </a:rPr>
              <a:t>Interrupt can be a hardware or a software interrupt.</a:t>
            </a:r>
          </a:p>
          <a:p>
            <a:pPr lvl="1" algn="just">
              <a:lnSpc>
                <a:spcPct val="150000"/>
              </a:lnSpc>
            </a:pPr>
            <a:r>
              <a:rPr lang="en-US" sz="3300" dirty="0">
                <a:latin typeface="Cambria" panose="02040503050406030204" pitchFamily="18" charset="0"/>
                <a:ea typeface="Cambria" panose="02040503050406030204" pitchFamily="18" charset="0"/>
              </a:rPr>
              <a:t>Interrupts can be disabled or enabled.</a:t>
            </a:r>
          </a:p>
        </p:txBody>
      </p:sp>
    </p:spTree>
    <p:extLst>
      <p:ext uri="{BB962C8B-B14F-4D97-AF65-F5344CB8AC3E}">
        <p14:creationId xmlns:p14="http://schemas.microsoft.com/office/powerpoint/2010/main" val="133858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960F-F290-471B-B080-203A5F676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588"/>
            <a:ext cx="10515600" cy="543137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Interrupt Fundamentals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Upon receiving an interrupt signal, microcontroller finishes the instruction execution and serves the device.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 program which is associated with the interrupt is called the interrupt service routine.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For every interrupt, there is a fixed location in memory for ISR.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 group of memory locations set aside to hold the addresses of ISRs is called interrupt vector table.</a:t>
            </a:r>
          </a:p>
        </p:txBody>
      </p:sp>
    </p:spTree>
    <p:extLst>
      <p:ext uri="{BB962C8B-B14F-4D97-AF65-F5344CB8AC3E}">
        <p14:creationId xmlns:p14="http://schemas.microsoft.com/office/powerpoint/2010/main" val="362591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3098-0101-4F6C-AAA8-BD01C2395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5403240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Attending Interrupts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microcontroller finishes the instruction it is executing and saves the address of the next instruction (PC) on the stack.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also saves the current status of all the interrupts internally.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gets the address of the ISR from the interrupt vector table and jumps to it.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starts to execute the interrupt service subroutine until it reaches the last instruction of the subroutine which is RETI (return from interrupt).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Upon executing the RETI instruction, the microcontroller returns to the place where it was interrupted.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02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76CF-C055-4CBD-BBAE-390F552D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062"/>
            <a:ext cx="10515600" cy="533290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8051 Interrupts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There are six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interrupts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in 8051.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Power on reset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Two external interrupts (INT0’ and INT1’): P3.2 and P3.3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Two timer interrupt (for Timer0 and Timer1)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Serial port interrupt (for both transmit and receive)</a:t>
            </a:r>
          </a:p>
        </p:txBody>
      </p:sp>
    </p:spTree>
    <p:extLst>
      <p:ext uri="{BB962C8B-B14F-4D97-AF65-F5344CB8AC3E}">
        <p14:creationId xmlns:p14="http://schemas.microsoft.com/office/powerpoint/2010/main" val="343135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6251-1242-4426-AF0C-0393CA90F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317"/>
            <a:ext cx="10515600" cy="548764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Classification of interrupts: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External and Internal interrupts: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External interrupts are those initiated by peripheral devices through the external pins of microcontroller. Internal interrupts are activated by internal peripherals of microcontrollers.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Maskable and Non-maskable interrupts: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Maskable interrupts can be disabled by the processor using program. Programmer cannot disable non-maskable interrupts by program.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Vectored and Non-vectored interrupts: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 vectored interrupts, the starting address (vector address) is predefined. In non-vectored interrupts the starting address is provided by the peripherals.</a:t>
            </a:r>
          </a:p>
        </p:txBody>
      </p:sp>
    </p:spTree>
    <p:extLst>
      <p:ext uri="{BB962C8B-B14F-4D97-AF65-F5344CB8AC3E}">
        <p14:creationId xmlns:p14="http://schemas.microsoft.com/office/powerpoint/2010/main" val="276745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CAC1-44EF-4970-A4CF-19FF44CDA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5"/>
            <a:ext cx="10515600" cy="5290698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Peripheral Device                                   Microcontroller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request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        INTA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acknowledgement signal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send the interrupt vector address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FCD3E1-E443-4573-8D6E-2800C7C4556B}"/>
              </a:ext>
            </a:extLst>
          </p:cNvPr>
          <p:cNvCxnSpPr/>
          <p:nvPr/>
        </p:nvCxnSpPr>
        <p:spPr>
          <a:xfrm>
            <a:off x="3854548" y="1505243"/>
            <a:ext cx="22414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514CEF-8D6A-4C9C-9E10-04790852392B}"/>
              </a:ext>
            </a:extLst>
          </p:cNvPr>
          <p:cNvCxnSpPr>
            <a:cxnSpLocks/>
          </p:cNvCxnSpPr>
          <p:nvPr/>
        </p:nvCxnSpPr>
        <p:spPr>
          <a:xfrm flipH="1">
            <a:off x="2278966" y="3685734"/>
            <a:ext cx="38170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0A9BBB-46F5-4E9A-8A2C-9FD3613ABFDA}"/>
              </a:ext>
            </a:extLst>
          </p:cNvPr>
          <p:cNvCxnSpPr>
            <a:cxnSpLocks/>
          </p:cNvCxnSpPr>
          <p:nvPr/>
        </p:nvCxnSpPr>
        <p:spPr>
          <a:xfrm>
            <a:off x="2278966" y="5022166"/>
            <a:ext cx="49658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61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885</Words>
  <Application>Microsoft Office PowerPoint</Application>
  <PresentationFormat>Widescreen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Wingdings</vt:lpstr>
      <vt:lpstr>Office Theme</vt:lpstr>
      <vt:lpstr>8051 Interrupts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https://www.youtube.com/watch?v=rUSkQ0Bc6ms</dc:title>
  <dc:creator>Black n White</dc:creator>
  <cp:lastModifiedBy>Black n White</cp:lastModifiedBy>
  <cp:revision>51</cp:revision>
  <dcterms:created xsi:type="dcterms:W3CDTF">2020-12-01T20:14:48Z</dcterms:created>
  <dcterms:modified xsi:type="dcterms:W3CDTF">2020-12-07T12:53:14Z</dcterms:modified>
</cp:coreProperties>
</file>