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4" r:id="rId5"/>
    <p:sldId id="275" r:id="rId6"/>
    <p:sldId id="257" r:id="rId7"/>
    <p:sldId id="259" r:id="rId8"/>
    <p:sldId id="288" r:id="rId9"/>
    <p:sldId id="276" r:id="rId10"/>
    <p:sldId id="277" r:id="rId11"/>
    <p:sldId id="278" r:id="rId12"/>
    <p:sldId id="279" r:id="rId13"/>
    <p:sldId id="282" r:id="rId14"/>
    <p:sldId id="280" r:id="rId15"/>
    <p:sldId id="281" r:id="rId16"/>
    <p:sldId id="283" r:id="rId17"/>
    <p:sldId id="284" r:id="rId18"/>
    <p:sldId id="285" r:id="rId19"/>
    <p:sldId id="286" r:id="rId20"/>
    <p:sldId id="289" r:id="rId21"/>
    <p:sldId id="293" r:id="rId22"/>
    <p:sldId id="290" r:id="rId23"/>
    <p:sldId id="291" r:id="rId24"/>
    <p:sldId id="292" r:id="rId25"/>
    <p:sldId id="260" r:id="rId26"/>
    <p:sldId id="261" r:id="rId27"/>
    <p:sldId id="262" r:id="rId28"/>
    <p:sldId id="264" r:id="rId29"/>
    <p:sldId id="265" r:id="rId30"/>
    <p:sldId id="266" r:id="rId31"/>
    <p:sldId id="267" r:id="rId32"/>
    <p:sldId id="268" r:id="rId33"/>
    <p:sldId id="269" r:id="rId34"/>
    <p:sldId id="270"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6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EE9D0F-3908-47F9-BF6F-A599D4A34B12}"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E9D0F-3908-47F9-BF6F-A599D4A34B12}"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EE9D0F-3908-47F9-BF6F-A599D4A34B12}"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EE9D0F-3908-47F9-BF6F-A599D4A34B12}" type="datetimeFigureOut">
              <a:rPr lang="en-US" smtClean="0"/>
              <a:pPr/>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EE9D0F-3908-47F9-BF6F-A599D4A34B12}" type="datetimeFigureOut">
              <a:rPr lang="en-US" smtClean="0"/>
              <a:pPr/>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E9D0F-3908-47F9-BF6F-A599D4A34B12}" type="datetimeFigureOut">
              <a:rPr lang="en-US" smtClean="0"/>
              <a:pPr/>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E9D0F-3908-47F9-BF6F-A599D4A34B12}"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E9D0F-3908-47F9-BF6F-A599D4A34B12}"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E9D0F-3908-47F9-BF6F-A599D4A34B12}" type="datetimeFigureOut">
              <a:rPr lang="en-US" smtClean="0"/>
              <a:pPr/>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EE2B4-1A5B-4D26-9447-E621BAFC08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4999"/>
            <a:ext cx="7772400" cy="1695451"/>
          </a:xfrm>
        </p:spPr>
        <p:txBody>
          <a:bodyPr>
            <a:normAutofit/>
          </a:bodyPr>
          <a:lstStyle/>
          <a:p>
            <a:pPr>
              <a:lnSpc>
                <a:spcPct val="150000"/>
              </a:lnSpc>
            </a:pPr>
            <a:r>
              <a:rPr lang="en-US" sz="6000" b="1" dirty="0">
                <a:solidFill>
                  <a:srgbClr val="00B050"/>
                </a:solidFill>
                <a:latin typeface="Cambria" panose="02040503050406030204" pitchFamily="18" charset="0"/>
                <a:ea typeface="Cambria" panose="02040503050406030204" pitchFamily="18" charset="0"/>
              </a:rPr>
              <a:t>8086 Interrupts</a:t>
            </a:r>
          </a:p>
        </p:txBody>
      </p:sp>
      <p:sp>
        <p:nvSpPr>
          <p:cNvPr id="3" name="Subtitle 2"/>
          <p:cNvSpPr>
            <a:spLocks noGrp="1"/>
          </p:cNvSpPr>
          <p:nvPr>
            <p:ph type="subTitle" idx="1"/>
          </p:nvPr>
        </p:nvSpPr>
        <p:spPr>
          <a:xfrm>
            <a:off x="1371600" y="4133850"/>
            <a:ext cx="6400800" cy="819150"/>
          </a:xfrm>
        </p:spPr>
        <p:txBody>
          <a:bodyPr>
            <a:normAutofit lnSpcReduction="10000"/>
          </a:bodyPr>
          <a:lstStyle/>
          <a:p>
            <a:pPr>
              <a:lnSpc>
                <a:spcPct val="150000"/>
              </a:lnSpc>
            </a:pPr>
            <a:r>
              <a:rPr lang="en-US" sz="1500" b="1" dirty="0">
                <a:solidFill>
                  <a:schemeClr val="tx1"/>
                </a:solidFill>
                <a:latin typeface="Cambria" panose="02040503050406030204" pitchFamily="18" charset="0"/>
                <a:ea typeface="Cambria" panose="02040503050406030204" pitchFamily="18" charset="0"/>
              </a:rPr>
              <a:t>Source: </a:t>
            </a:r>
          </a:p>
          <a:p>
            <a:pPr>
              <a:lnSpc>
                <a:spcPct val="150000"/>
              </a:lnSpc>
            </a:pPr>
            <a:r>
              <a:rPr lang="en-US" sz="1500" dirty="0">
                <a:solidFill>
                  <a:schemeClr val="tx1"/>
                </a:solidFill>
                <a:latin typeface="Cambria" panose="02040503050406030204" pitchFamily="18" charset="0"/>
                <a:ea typeface="Cambria" panose="02040503050406030204" pitchFamily="18" charset="0"/>
              </a:rPr>
              <a:t>‘Microprocessors and Interfacing’, by Douglas V Hall</a:t>
            </a:r>
          </a:p>
          <a:p>
            <a:pPr>
              <a:lnSpc>
                <a:spcPct val="150000"/>
              </a:lnSpc>
            </a:pPr>
            <a:endParaRPr lang="en-US" sz="1500" i="1"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C9B6EF-1A5E-44C0-BC4F-2470041A1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914400"/>
            <a:ext cx="7391401" cy="4953000"/>
          </a:xfrm>
          <a:prstGeom prst="rect">
            <a:avLst/>
          </a:prstGeom>
        </p:spPr>
      </p:pic>
    </p:spTree>
    <p:extLst>
      <p:ext uri="{BB962C8B-B14F-4D97-AF65-F5344CB8AC3E}">
        <p14:creationId xmlns:p14="http://schemas.microsoft.com/office/powerpoint/2010/main" val="371603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D0213E-11CF-4656-B3ED-1169A527D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90600"/>
            <a:ext cx="7315200" cy="4953000"/>
          </a:xfrm>
          <a:prstGeom prst="rect">
            <a:avLst/>
          </a:prstGeom>
        </p:spPr>
      </p:pic>
    </p:spTree>
    <p:extLst>
      <p:ext uri="{BB962C8B-B14F-4D97-AF65-F5344CB8AC3E}">
        <p14:creationId xmlns:p14="http://schemas.microsoft.com/office/powerpoint/2010/main" val="95094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E6B0A-8EA4-48B8-9AC7-A71E57545823}"/>
              </a:ext>
            </a:extLst>
          </p:cNvPr>
          <p:cNvSpPr>
            <a:spLocks noGrp="1"/>
          </p:cNvSpPr>
          <p:nvPr>
            <p:ph idx="1"/>
          </p:nvPr>
        </p:nvSpPr>
        <p:spPr>
          <a:xfrm>
            <a:off x="762000" y="762000"/>
            <a:ext cx="7543800" cy="5364163"/>
          </a:xfrm>
        </p:spPr>
        <p:txBody>
          <a:bodyPr>
            <a:normAutofit lnSpcReduction="10000"/>
          </a:bodyPr>
          <a:lstStyle/>
          <a:p>
            <a:pPr marL="0" indent="0" algn="just">
              <a:lnSpc>
                <a:spcPct val="150000"/>
              </a:lnSpc>
              <a:buNone/>
            </a:pPr>
            <a:r>
              <a:rPr lang="en-US" sz="2800" b="1" dirty="0">
                <a:solidFill>
                  <a:srgbClr val="00B050"/>
                </a:solidFill>
                <a:latin typeface="Cambria" panose="02040503050406030204" pitchFamily="18" charset="0"/>
                <a:ea typeface="Cambria" panose="02040503050406030204" pitchFamily="18" charset="0"/>
              </a:rPr>
              <a:t>Maskable and Non-Maskable Interrupts</a:t>
            </a:r>
          </a:p>
          <a:p>
            <a:pPr marL="0" indent="0" algn="just">
              <a:lnSpc>
                <a:spcPct val="150000"/>
              </a:lnSpc>
              <a:buNone/>
            </a:pPr>
            <a:r>
              <a:rPr lang="en-US" sz="2400" dirty="0">
                <a:latin typeface="Cambria" panose="02040503050406030204" pitchFamily="18" charset="0"/>
                <a:ea typeface="Cambria" panose="02040503050406030204" pitchFamily="18" charset="0"/>
              </a:rPr>
              <a:t>The processor has the facility for accepting or rejecting hardware interrupts. Programming the processor to reject an interrupt is referred to as masking or disabling and programming the processor to accept an interrupt is referred to as unmasking or enabling. In 8086 the interrupt flag (IF) can be set to 1 to unmask or enable all hardware interrupts except NMI. The interrupt whose request can be either accepted or rejected by the processor are called maskable interrupts.</a:t>
            </a:r>
          </a:p>
        </p:txBody>
      </p:sp>
    </p:spTree>
    <p:extLst>
      <p:ext uri="{BB962C8B-B14F-4D97-AF65-F5344CB8AC3E}">
        <p14:creationId xmlns:p14="http://schemas.microsoft.com/office/powerpoint/2010/main" val="374432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F8C713-3935-40B8-BB80-ECA7F5E2E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7315200" cy="5181600"/>
          </a:xfrm>
          <a:prstGeom prst="rect">
            <a:avLst/>
          </a:prstGeom>
        </p:spPr>
      </p:pic>
    </p:spTree>
    <p:extLst>
      <p:ext uri="{BB962C8B-B14F-4D97-AF65-F5344CB8AC3E}">
        <p14:creationId xmlns:p14="http://schemas.microsoft.com/office/powerpoint/2010/main" val="166209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A9BC58-A602-4D67-B889-F03688CB8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38200"/>
            <a:ext cx="7315200" cy="5105400"/>
          </a:xfrm>
          <a:prstGeom prst="rect">
            <a:avLst/>
          </a:prstGeom>
        </p:spPr>
      </p:pic>
    </p:spTree>
    <p:extLst>
      <p:ext uri="{BB962C8B-B14F-4D97-AF65-F5344CB8AC3E}">
        <p14:creationId xmlns:p14="http://schemas.microsoft.com/office/powerpoint/2010/main" val="417938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87AF89-C26A-4C1C-9F2C-D294CE562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38200"/>
            <a:ext cx="7391400" cy="5181600"/>
          </a:xfrm>
          <a:prstGeom prst="rect">
            <a:avLst/>
          </a:prstGeom>
        </p:spPr>
      </p:pic>
    </p:spTree>
    <p:extLst>
      <p:ext uri="{BB962C8B-B14F-4D97-AF65-F5344CB8AC3E}">
        <p14:creationId xmlns:p14="http://schemas.microsoft.com/office/powerpoint/2010/main" val="80680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77B13-751A-475A-B411-363AE266F9FE}"/>
              </a:ext>
            </a:extLst>
          </p:cNvPr>
          <p:cNvSpPr>
            <a:spLocks noGrp="1"/>
          </p:cNvSpPr>
          <p:nvPr>
            <p:ph idx="1"/>
          </p:nvPr>
        </p:nvSpPr>
        <p:spPr>
          <a:xfrm>
            <a:off x="685800" y="838200"/>
            <a:ext cx="7772400" cy="5287963"/>
          </a:xfrm>
        </p:spPr>
        <p:txBody>
          <a:bodyPr>
            <a:normAutofit fontScale="85000" lnSpcReduction="2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Software Interrupts</a:t>
            </a:r>
          </a:p>
          <a:p>
            <a:pPr marL="0" indent="0" algn="just">
              <a:lnSpc>
                <a:spcPct val="150000"/>
              </a:lnSpc>
              <a:buNone/>
            </a:pPr>
            <a:r>
              <a:rPr lang="en-US" dirty="0">
                <a:latin typeface="Cambria" panose="02040503050406030204" pitchFamily="18" charset="0"/>
                <a:ea typeface="Cambria" panose="02040503050406030204" pitchFamily="18" charset="0"/>
              </a:rPr>
              <a:t>The software interrupts are program instructions. These instructions are inserted at desired locations in a program. While running a program, if software interrupt instruction is encountered then the processor initiates an interrupt. The 8086 processor has 256 types of software interrupts. The software interrupt instruction is INT n, where n is the type number in the range 0 to 255.</a:t>
            </a:r>
          </a:p>
        </p:txBody>
      </p:sp>
    </p:spTree>
    <p:extLst>
      <p:ext uri="{BB962C8B-B14F-4D97-AF65-F5344CB8AC3E}">
        <p14:creationId xmlns:p14="http://schemas.microsoft.com/office/powerpoint/2010/main" val="87956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B4EEBD-65CB-4393-9AAE-9B2721448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14400"/>
            <a:ext cx="7162800" cy="5181600"/>
          </a:xfrm>
          <a:prstGeom prst="rect">
            <a:avLst/>
          </a:prstGeom>
        </p:spPr>
      </p:pic>
    </p:spTree>
    <p:extLst>
      <p:ext uri="{BB962C8B-B14F-4D97-AF65-F5344CB8AC3E}">
        <p14:creationId xmlns:p14="http://schemas.microsoft.com/office/powerpoint/2010/main" val="1731907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34036-1D8E-4A7C-999B-812B59219EF9}"/>
              </a:ext>
            </a:extLst>
          </p:cNvPr>
          <p:cNvSpPr>
            <a:spLocks noGrp="1"/>
          </p:cNvSpPr>
          <p:nvPr>
            <p:ph idx="1"/>
          </p:nvPr>
        </p:nvSpPr>
        <p:spPr>
          <a:xfrm>
            <a:off x="762000" y="609600"/>
            <a:ext cx="7543800" cy="5638800"/>
          </a:xfrm>
        </p:spPr>
        <p:txBody>
          <a:bodyPr>
            <a:normAutofit fontScale="77500" lnSpcReduction="2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8086 interrupt types</a:t>
            </a:r>
          </a:p>
          <a:p>
            <a:pPr marL="0" indent="0" algn="just">
              <a:lnSpc>
                <a:spcPct val="150000"/>
              </a:lnSpc>
              <a:buNone/>
            </a:pPr>
            <a:r>
              <a:rPr lang="en-US" sz="2800" b="1" dirty="0">
                <a:latin typeface="Cambria" panose="02040503050406030204" pitchFamily="18" charset="0"/>
                <a:ea typeface="Cambria" panose="02040503050406030204" pitchFamily="18" charset="0"/>
              </a:rPr>
              <a:t>256 interrupts of 8086 are divided into 3 groups</a:t>
            </a:r>
          </a:p>
          <a:p>
            <a:pPr marL="914400" lvl="1" indent="-514350" algn="just">
              <a:lnSpc>
                <a:spcPct val="150000"/>
              </a:lnSpc>
              <a:buFont typeface="+mj-lt"/>
              <a:buAutoNum type="arabicPeriod"/>
            </a:pPr>
            <a:r>
              <a:rPr lang="en-US" sz="2600" b="1" dirty="0">
                <a:latin typeface="Cambria" panose="02040503050406030204" pitchFamily="18" charset="0"/>
                <a:ea typeface="Cambria" panose="02040503050406030204" pitchFamily="18" charset="0"/>
              </a:rPr>
              <a:t>Type 0 to Type 4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These are used for fixed operations and hence are called dedicated interrupts.</a:t>
            </a:r>
          </a:p>
          <a:p>
            <a:pPr marL="857250" lvl="1" indent="-457200" algn="just">
              <a:lnSpc>
                <a:spcPct val="150000"/>
              </a:lnSpc>
              <a:buFont typeface="+mj-lt"/>
              <a:buAutoNum type="arabicPeriod" startAt="2"/>
            </a:pPr>
            <a:r>
              <a:rPr lang="en-US" sz="2600" b="1" dirty="0">
                <a:latin typeface="Cambria" panose="02040503050406030204" pitchFamily="18" charset="0"/>
                <a:ea typeface="Cambria" panose="02040503050406030204" pitchFamily="18" charset="0"/>
              </a:rPr>
              <a:t>Type 5 to Type 31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Not used by 8086, reserved for higher processor like 80286, 80386 etc.</a:t>
            </a:r>
          </a:p>
          <a:p>
            <a:pPr marL="857250" lvl="1" indent="-457200" algn="just">
              <a:lnSpc>
                <a:spcPct val="150000"/>
              </a:lnSpc>
              <a:buFont typeface="+mj-lt"/>
              <a:buAutoNum type="arabicPeriod" startAt="3"/>
            </a:pPr>
            <a:r>
              <a:rPr lang="en-US" sz="2600" b="1" dirty="0">
                <a:latin typeface="Cambria" panose="02040503050406030204" pitchFamily="18" charset="0"/>
                <a:ea typeface="Cambria" panose="02040503050406030204" pitchFamily="18" charset="0"/>
              </a:rPr>
              <a:t>Type 32 to Type 255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Available for user, called user defined interrupts. These can be hardware interrupts and activated through INTR line or can be software interrupts.</a:t>
            </a: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389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B4241-3C23-4D3F-887C-12DCE8AC6734}"/>
              </a:ext>
            </a:extLst>
          </p:cNvPr>
          <p:cNvSpPr>
            <a:spLocks noGrp="1"/>
          </p:cNvSpPr>
          <p:nvPr>
            <p:ph idx="1"/>
          </p:nvPr>
        </p:nvSpPr>
        <p:spPr>
          <a:xfrm>
            <a:off x="685800" y="838200"/>
            <a:ext cx="7772400" cy="5287963"/>
          </a:xfrm>
        </p:spPr>
        <p:txBody>
          <a:bodyPr>
            <a:normAutofit fontScale="70000" lnSpcReduction="20000"/>
          </a:bodyPr>
          <a:lstStyle/>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0 Divide Error Interrupt</a:t>
            </a:r>
          </a:p>
          <a:p>
            <a:pPr marL="457200" lvl="1" indent="0" algn="just">
              <a:lnSpc>
                <a:spcPct val="150000"/>
              </a:lnSpc>
              <a:buNone/>
            </a:pPr>
            <a:r>
              <a:rPr lang="en-US" dirty="0">
                <a:latin typeface="Cambria" panose="02040503050406030204" pitchFamily="18" charset="0"/>
                <a:ea typeface="Cambria" panose="02040503050406030204" pitchFamily="18" charset="0"/>
              </a:rPr>
              <a:t>Quotient is large. Can’t be fit in AX or divide by 0.</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1 Single Step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for executing the program in single step mode by setting Trap flag</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2 Non-Maskable Interrupt</a:t>
            </a:r>
          </a:p>
          <a:p>
            <a:pPr marL="457200" lvl="1" indent="0" algn="just">
              <a:lnSpc>
                <a:spcPct val="150000"/>
              </a:lnSpc>
              <a:buNone/>
            </a:pPr>
            <a:r>
              <a:rPr lang="en-US" dirty="0">
                <a:latin typeface="Cambria" panose="02040503050406030204" pitchFamily="18" charset="0"/>
                <a:ea typeface="Cambria" panose="02040503050406030204" pitchFamily="18" charset="0"/>
              </a:rPr>
              <a:t>This interrupt is used for execution of NMI pin.</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3 Break Point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for providing break points in the program.</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4 Overflow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to handle any overflow error.</a:t>
            </a:r>
          </a:p>
        </p:txBody>
      </p:sp>
    </p:spTree>
    <p:extLst>
      <p:ext uri="{BB962C8B-B14F-4D97-AF65-F5344CB8AC3E}">
        <p14:creationId xmlns:p14="http://schemas.microsoft.com/office/powerpoint/2010/main" val="258318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052A3-A4DA-44B0-9F87-7B56382B92B5}"/>
              </a:ext>
            </a:extLst>
          </p:cNvPr>
          <p:cNvSpPr>
            <a:spLocks noGrp="1"/>
          </p:cNvSpPr>
          <p:nvPr>
            <p:ph idx="1"/>
          </p:nvPr>
        </p:nvSpPr>
        <p:spPr>
          <a:xfrm>
            <a:off x="838200" y="838200"/>
            <a:ext cx="7467600" cy="5257801"/>
          </a:xfrm>
        </p:spPr>
        <p:txBody>
          <a:bodyPr>
            <a:normAutofit fontScale="92500" lnSpcReduction="20000"/>
          </a:bodyPr>
          <a:lstStyle/>
          <a:p>
            <a:pPr marL="0" indent="0" algn="just">
              <a:lnSpc>
                <a:spcPct val="150000"/>
              </a:lnSpc>
              <a:buNone/>
            </a:pPr>
            <a:r>
              <a:rPr lang="en-US" dirty="0">
                <a:latin typeface="Cambria" panose="02040503050406030204" pitchFamily="18" charset="0"/>
                <a:ea typeface="Cambria" panose="02040503050406030204" pitchFamily="18" charset="0"/>
              </a:rPr>
              <a:t>Contents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Introduction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Interrupts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Types of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Hardware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Maskable and Non-maskable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Software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256 Interrupts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Conclusion</a:t>
            </a:r>
          </a:p>
        </p:txBody>
      </p:sp>
    </p:spTree>
    <p:extLst>
      <p:ext uri="{BB962C8B-B14F-4D97-AF65-F5344CB8AC3E}">
        <p14:creationId xmlns:p14="http://schemas.microsoft.com/office/powerpoint/2010/main" val="258556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65B6D7-2BEB-484F-9FCA-E1CBAD220852}"/>
              </a:ext>
            </a:extLst>
          </p:cNvPr>
          <p:cNvSpPr txBox="1">
            <a:spLocks noChangeArrowheads="1"/>
          </p:cNvSpPr>
          <p:nvPr/>
        </p:nvSpPr>
        <p:spPr>
          <a:xfrm>
            <a:off x="685800" y="533400"/>
            <a:ext cx="7696200" cy="586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en-US" sz="2800" b="1" dirty="0">
                <a:solidFill>
                  <a:srgbClr val="00B050"/>
                </a:solidFill>
                <a:latin typeface="Cambria" panose="02040503050406030204" pitchFamily="18" charset="0"/>
                <a:ea typeface="Cambria" panose="02040503050406030204" pitchFamily="18" charset="0"/>
              </a:rPr>
              <a:t>Interrupt Vectors</a:t>
            </a:r>
          </a:p>
          <a:p>
            <a:pPr algn="just">
              <a:lnSpc>
                <a:spcPct val="150000"/>
              </a:lnSpc>
            </a:pPr>
            <a:r>
              <a:rPr lang="en-US" altLang="en-US" sz="1900" dirty="0">
                <a:latin typeface="Cambria" panose="02040503050406030204" pitchFamily="18" charset="0"/>
                <a:ea typeface="Cambria" panose="02040503050406030204" pitchFamily="18" charset="0"/>
              </a:rPr>
              <a:t>The Interrupt Vector contains the address of the interrupt service routine.</a:t>
            </a:r>
          </a:p>
          <a:p>
            <a:pPr algn="just">
              <a:lnSpc>
                <a:spcPct val="150000"/>
              </a:lnSpc>
            </a:pPr>
            <a:r>
              <a:rPr lang="en-US" altLang="en-US" sz="1900" dirty="0">
                <a:latin typeface="Cambria" panose="02040503050406030204" pitchFamily="18" charset="0"/>
                <a:ea typeface="Cambria" panose="02040503050406030204" pitchFamily="18" charset="0"/>
              </a:rPr>
              <a:t>The Interrupt Vector Table is located in the first 1024 bytes of memory at </a:t>
            </a:r>
            <a:r>
              <a:rPr lang="en-US" altLang="en-US" sz="1900">
                <a:latin typeface="Cambria" panose="02040503050406030204" pitchFamily="18" charset="0"/>
                <a:ea typeface="Cambria" panose="02040503050406030204" pitchFamily="18" charset="0"/>
              </a:rPr>
              <a:t>address 00000H-003FFH</a:t>
            </a:r>
            <a:r>
              <a:rPr lang="en-US" altLang="en-US" sz="1900" dirty="0">
                <a:latin typeface="Cambria" panose="02040503050406030204" pitchFamily="18" charset="0"/>
                <a:ea typeface="Cambria" panose="02040503050406030204" pitchFamily="18" charset="0"/>
              </a:rPr>
              <a:t>.</a:t>
            </a:r>
          </a:p>
          <a:p>
            <a:pPr algn="just">
              <a:lnSpc>
                <a:spcPct val="150000"/>
              </a:lnSpc>
            </a:pPr>
            <a:r>
              <a:rPr lang="en-US" altLang="en-US" sz="1900" dirty="0">
                <a:latin typeface="Cambria" panose="02040503050406030204" pitchFamily="18" charset="0"/>
                <a:ea typeface="Cambria" panose="02040503050406030204" pitchFamily="18" charset="0"/>
              </a:rPr>
              <a:t>It contains 256 different 4-byte interrupt vectors, grouped in 18 types</a:t>
            </a:r>
          </a:p>
          <a:p>
            <a:pPr lvl="1" algn="just">
              <a:lnSpc>
                <a:spcPct val="150000"/>
              </a:lnSpc>
            </a:pPr>
            <a:r>
              <a:rPr lang="en-US" altLang="en-US" sz="1900" dirty="0">
                <a:latin typeface="Cambria" panose="02040503050406030204" pitchFamily="18" charset="0"/>
                <a:ea typeface="Cambria" panose="02040503050406030204" pitchFamily="18" charset="0"/>
              </a:rPr>
              <a:t>000H: Type 0 (Divide error)</a:t>
            </a:r>
          </a:p>
          <a:p>
            <a:pPr lvl="1" algn="just">
              <a:lnSpc>
                <a:spcPct val="150000"/>
              </a:lnSpc>
            </a:pPr>
            <a:r>
              <a:rPr lang="en-US" altLang="en-US" sz="1900" dirty="0">
                <a:latin typeface="Cambria" panose="02040503050406030204" pitchFamily="18" charset="0"/>
                <a:ea typeface="Cambria" panose="02040503050406030204" pitchFamily="18" charset="0"/>
              </a:rPr>
              <a:t>004H: Type 1 (Single-step)</a:t>
            </a:r>
          </a:p>
          <a:p>
            <a:pPr lvl="1" algn="just">
              <a:lnSpc>
                <a:spcPct val="150000"/>
              </a:lnSpc>
            </a:pPr>
            <a:r>
              <a:rPr lang="en-US" altLang="en-US" sz="1900" dirty="0">
                <a:latin typeface="Cambria" panose="02040503050406030204" pitchFamily="18" charset="0"/>
                <a:ea typeface="Cambria" panose="02040503050406030204" pitchFamily="18" charset="0"/>
              </a:rPr>
              <a:t>008H: Type 2 (NMI)</a:t>
            </a:r>
          </a:p>
          <a:p>
            <a:pPr lvl="1" algn="just">
              <a:lnSpc>
                <a:spcPct val="150000"/>
              </a:lnSpc>
            </a:pPr>
            <a:r>
              <a:rPr lang="en-US" altLang="en-US" sz="1900" dirty="0">
                <a:latin typeface="Cambria" panose="02040503050406030204" pitchFamily="18" charset="0"/>
                <a:ea typeface="Cambria" panose="02040503050406030204" pitchFamily="18" charset="0"/>
              </a:rPr>
              <a:t>00CH: Type 3 (1-byte breakpoint)</a:t>
            </a:r>
          </a:p>
          <a:p>
            <a:pPr lvl="1" algn="just">
              <a:lnSpc>
                <a:spcPct val="150000"/>
              </a:lnSpc>
            </a:pPr>
            <a:r>
              <a:rPr lang="en-US" altLang="en-US" sz="1900" dirty="0">
                <a:latin typeface="Cambria" panose="02040503050406030204" pitchFamily="18" charset="0"/>
                <a:ea typeface="Cambria" panose="02040503050406030204" pitchFamily="18" charset="0"/>
              </a:rPr>
              <a:t>010H: Type 4 (Overflow)</a:t>
            </a:r>
          </a:p>
        </p:txBody>
      </p:sp>
    </p:spTree>
    <p:extLst>
      <p:ext uri="{BB962C8B-B14F-4D97-AF65-F5344CB8AC3E}">
        <p14:creationId xmlns:p14="http://schemas.microsoft.com/office/powerpoint/2010/main" val="133137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65B6D7-2BEB-484F-9FCA-E1CBAD220852}"/>
              </a:ext>
            </a:extLst>
          </p:cNvPr>
          <p:cNvSpPr txBox="1">
            <a:spLocks noChangeArrowheads="1"/>
          </p:cNvSpPr>
          <p:nvPr/>
        </p:nvSpPr>
        <p:spPr>
          <a:xfrm>
            <a:off x="990600" y="914400"/>
            <a:ext cx="71628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en-US" sz="2400" b="1" dirty="0">
                <a:solidFill>
                  <a:srgbClr val="00B050"/>
                </a:solidFill>
                <a:latin typeface="Cambria" panose="02040503050406030204" pitchFamily="18" charset="0"/>
                <a:ea typeface="Cambria" panose="02040503050406030204" pitchFamily="18" charset="0"/>
              </a:rPr>
              <a:t>Interrupt Vectors</a:t>
            </a:r>
          </a:p>
          <a:p>
            <a:pPr marL="0" indent="0" algn="just">
              <a:lnSpc>
                <a:spcPct val="15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lvl="1" algn="just">
              <a:lnSpc>
                <a:spcPct val="150000"/>
              </a:lnSpc>
            </a:pPr>
            <a:r>
              <a:rPr lang="en-US" altLang="en-US" sz="1900" dirty="0">
                <a:latin typeface="Cambria" panose="02040503050406030204" pitchFamily="18" charset="0"/>
                <a:ea typeface="Cambria" panose="02040503050406030204" pitchFamily="18" charset="0"/>
              </a:rPr>
              <a:t>014H: Type 5 (BOUND)</a:t>
            </a:r>
          </a:p>
          <a:p>
            <a:pPr lvl="1" algn="just">
              <a:lnSpc>
                <a:spcPct val="150000"/>
              </a:lnSpc>
            </a:pPr>
            <a:r>
              <a:rPr lang="en-US" altLang="en-US" sz="1900" dirty="0">
                <a:latin typeface="Cambria" panose="02040503050406030204" pitchFamily="18" charset="0"/>
                <a:ea typeface="Cambria" panose="02040503050406030204" pitchFamily="18" charset="0"/>
              </a:rPr>
              <a:t>018H: Type 6 (Undefined opcode)</a:t>
            </a:r>
          </a:p>
          <a:p>
            <a:pPr lvl="1" algn="just">
              <a:lnSpc>
                <a:spcPct val="150000"/>
              </a:lnSpc>
            </a:pPr>
            <a:r>
              <a:rPr lang="en-US" altLang="en-US" sz="1900" dirty="0">
                <a:latin typeface="Cambria" panose="02040503050406030204" pitchFamily="18" charset="0"/>
                <a:ea typeface="Cambria" panose="02040503050406030204" pitchFamily="18" charset="0"/>
              </a:rPr>
              <a:t>01CH: Type 7 (Coprocessor not available)</a:t>
            </a:r>
          </a:p>
          <a:p>
            <a:pPr lvl="1" algn="just">
              <a:lnSpc>
                <a:spcPct val="150000"/>
              </a:lnSpc>
            </a:pPr>
            <a:r>
              <a:rPr lang="en-US" altLang="en-US" sz="1900" dirty="0">
                <a:latin typeface="Cambria" panose="02040503050406030204" pitchFamily="18" charset="0"/>
                <a:ea typeface="Cambria" panose="02040503050406030204" pitchFamily="18" charset="0"/>
              </a:rPr>
              <a:t>020H: Type 8 (Double fault)</a:t>
            </a:r>
          </a:p>
          <a:p>
            <a:pPr lvl="1" algn="just">
              <a:lnSpc>
                <a:spcPct val="150000"/>
              </a:lnSpc>
            </a:pPr>
            <a:r>
              <a:rPr lang="en-US" altLang="en-US" sz="1900" dirty="0">
                <a:latin typeface="Cambria" panose="02040503050406030204" pitchFamily="18" charset="0"/>
                <a:ea typeface="Cambria" panose="02040503050406030204" pitchFamily="18" charset="0"/>
              </a:rPr>
              <a:t>024H: Type 9 (Coprocessor segment overrun)</a:t>
            </a:r>
          </a:p>
          <a:p>
            <a:pPr lvl="1" algn="just">
              <a:lnSpc>
                <a:spcPct val="150000"/>
              </a:lnSpc>
            </a:pPr>
            <a:r>
              <a:rPr lang="en-US" altLang="en-US" sz="1900" dirty="0">
                <a:latin typeface="Cambria" panose="02040503050406030204" pitchFamily="18" charset="0"/>
                <a:ea typeface="Cambria" panose="02040503050406030204" pitchFamily="18" charset="0"/>
              </a:rPr>
              <a:t>028H: Type 10 (Invalid task state segment)</a:t>
            </a:r>
          </a:p>
          <a:p>
            <a:pPr lvl="1" algn="just">
              <a:lnSpc>
                <a:spcPct val="150000"/>
              </a:lnSpc>
            </a:pPr>
            <a:r>
              <a:rPr lang="en-US" altLang="en-US" sz="1900" dirty="0">
                <a:latin typeface="Cambria" panose="02040503050406030204" pitchFamily="18" charset="0"/>
                <a:ea typeface="Cambria" panose="02040503050406030204" pitchFamily="18" charset="0"/>
              </a:rPr>
              <a:t>02CH: Type 11 (Segment not present)</a:t>
            </a:r>
          </a:p>
          <a:p>
            <a:pPr lvl="1" algn="just">
              <a:lnSpc>
                <a:spcPct val="150000"/>
              </a:lnSpc>
            </a:pPr>
            <a:endParaRPr lang="el-GR" altLang="en-US"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698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996DEA8B-9CF9-4D84-8068-FB8C7E956F9A}"/>
              </a:ext>
            </a:extLst>
          </p:cNvPr>
          <p:cNvSpPr txBox="1">
            <a:spLocks noChangeArrowheads="1"/>
          </p:cNvSpPr>
          <p:nvPr/>
        </p:nvSpPr>
        <p:spPr bwMode="auto">
          <a:xfrm>
            <a:off x="838200" y="998362"/>
            <a:ext cx="7467600" cy="461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2" algn="just">
              <a:lnSpc>
                <a:spcPct val="150000"/>
              </a:lnSpc>
            </a:pPr>
            <a:r>
              <a:rPr lang="en-US" altLang="en-US" sz="2400" b="1" dirty="0">
                <a:solidFill>
                  <a:srgbClr val="00B050"/>
                </a:solidFill>
                <a:latin typeface="Cambria" panose="02040503050406030204" pitchFamily="18" charset="0"/>
                <a:ea typeface="Cambria" panose="02040503050406030204" pitchFamily="18" charset="0"/>
              </a:rPr>
              <a:t>Interrupt Vectors</a:t>
            </a:r>
          </a:p>
          <a:p>
            <a:pPr lvl="2" algn="just">
              <a:lnSpc>
                <a:spcPct val="150000"/>
              </a:lnSpc>
            </a:pPr>
            <a:endParaRPr lang="en-US" altLang="en-US" sz="1000" b="1" dirty="0">
              <a:latin typeface="Cambria" panose="02040503050406030204" pitchFamily="18" charset="0"/>
              <a:ea typeface="Cambria" panose="02040503050406030204" pitchFamily="18" charset="0"/>
            </a:endParaRP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030H: Type 12 (Stack segment overrun)</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034H: Type 13 (General protection)</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038H: Type 14 (Page fault)</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03CH: Type 15 (Unassigned)</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040H: Type 16 (Coprocessor error)</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044H-07CH: Type 17-31 (Reserved)</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080H: Type 32-255 (User)</a:t>
            </a:r>
          </a:p>
          <a:p>
            <a:pPr algn="just">
              <a:lnSpc>
                <a:spcPct val="150000"/>
              </a:lnSpc>
              <a:spcBef>
                <a:spcPct val="50000"/>
              </a:spcBef>
            </a:pPr>
            <a:endParaRPr lang="el-GR" alt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851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95BA54-4952-4AA6-9430-EB13D7811EAD}"/>
              </a:ext>
            </a:extLst>
          </p:cNvPr>
          <p:cNvSpPr txBox="1">
            <a:spLocks noChangeArrowheads="1"/>
          </p:cNvSpPr>
          <p:nvPr/>
        </p:nvSpPr>
        <p:spPr>
          <a:xfrm>
            <a:off x="533400" y="549275"/>
            <a:ext cx="8077199" cy="5927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60000"/>
              </a:lnSpc>
              <a:buNone/>
            </a:pPr>
            <a:r>
              <a:rPr lang="en-US" altLang="en-US" sz="2000" b="1" dirty="0">
                <a:solidFill>
                  <a:srgbClr val="00B050"/>
                </a:solidFill>
                <a:latin typeface="Cambria" panose="02040503050406030204" pitchFamily="18" charset="0"/>
                <a:ea typeface="Cambria" panose="02040503050406030204" pitchFamily="18" charset="0"/>
              </a:rPr>
              <a:t>Interrupt  Types – </a:t>
            </a:r>
          </a:p>
          <a:p>
            <a:pPr marL="0" indent="0" algn="just">
              <a:lnSpc>
                <a:spcPct val="16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algn="just">
              <a:lnSpc>
                <a:spcPct val="160000"/>
              </a:lnSpc>
            </a:pPr>
            <a:r>
              <a:rPr lang="en-US" altLang="en-US" sz="1700" dirty="0">
                <a:latin typeface="Cambria" panose="02040503050406030204" pitchFamily="18" charset="0"/>
                <a:ea typeface="Cambria" panose="02040503050406030204" pitchFamily="18" charset="0"/>
              </a:rPr>
              <a:t>Type 0: Divide error – Division overflow or division by zero</a:t>
            </a:r>
          </a:p>
          <a:p>
            <a:pPr algn="just">
              <a:lnSpc>
                <a:spcPct val="160000"/>
              </a:lnSpc>
            </a:pPr>
            <a:r>
              <a:rPr lang="en-US" altLang="en-US" sz="1700" dirty="0">
                <a:latin typeface="Cambria" panose="02040503050406030204" pitchFamily="18" charset="0"/>
                <a:ea typeface="Cambria" panose="02040503050406030204" pitchFamily="18" charset="0"/>
              </a:rPr>
              <a:t>Type 1: Single step or Trap – After the execution of each instruction when trap flag set</a:t>
            </a:r>
          </a:p>
          <a:p>
            <a:pPr algn="just">
              <a:lnSpc>
                <a:spcPct val="160000"/>
              </a:lnSpc>
            </a:pPr>
            <a:r>
              <a:rPr lang="en-US" altLang="en-US" sz="1700" dirty="0">
                <a:latin typeface="Cambria" panose="02040503050406030204" pitchFamily="18" charset="0"/>
                <a:ea typeface="Cambria" panose="02040503050406030204" pitchFamily="18" charset="0"/>
              </a:rPr>
              <a:t>Type 2: NMI Hardware Interrupt – ‘1’ in the NMI pin</a:t>
            </a:r>
          </a:p>
          <a:p>
            <a:pPr algn="just">
              <a:lnSpc>
                <a:spcPct val="160000"/>
              </a:lnSpc>
            </a:pPr>
            <a:r>
              <a:rPr lang="en-US" altLang="en-US" sz="1700" dirty="0">
                <a:latin typeface="Cambria" panose="02040503050406030204" pitchFamily="18" charset="0"/>
                <a:ea typeface="Cambria" panose="02040503050406030204" pitchFamily="18" charset="0"/>
              </a:rPr>
              <a:t>Type 3: One-byte Interrupt – INT3 instruction (used for breakpoints)</a:t>
            </a:r>
          </a:p>
          <a:p>
            <a:pPr algn="just">
              <a:lnSpc>
                <a:spcPct val="160000"/>
              </a:lnSpc>
            </a:pPr>
            <a:r>
              <a:rPr lang="en-US" altLang="en-US" sz="1700" dirty="0">
                <a:latin typeface="Cambria" panose="02040503050406030204" pitchFamily="18" charset="0"/>
                <a:ea typeface="Cambria" panose="02040503050406030204" pitchFamily="18" charset="0"/>
              </a:rPr>
              <a:t>Type 4: Overflow – INTO instruction with an overflow flag</a:t>
            </a:r>
          </a:p>
          <a:p>
            <a:pPr algn="just">
              <a:lnSpc>
                <a:spcPct val="160000"/>
              </a:lnSpc>
            </a:pPr>
            <a:r>
              <a:rPr lang="en-US" altLang="en-US" sz="1700" dirty="0">
                <a:latin typeface="Cambria" panose="02040503050406030204" pitchFamily="18" charset="0"/>
                <a:ea typeface="Cambria" panose="02040503050406030204" pitchFamily="18" charset="0"/>
              </a:rPr>
              <a:t>Type 5: BOUND – Register contents out-of-bounds</a:t>
            </a:r>
          </a:p>
          <a:p>
            <a:pPr algn="just">
              <a:lnSpc>
                <a:spcPct val="160000"/>
              </a:lnSpc>
            </a:pPr>
            <a:r>
              <a:rPr lang="en-US" altLang="en-US" sz="1700" dirty="0">
                <a:latin typeface="Cambria" panose="02040503050406030204" pitchFamily="18" charset="0"/>
                <a:ea typeface="Cambria" panose="02040503050406030204" pitchFamily="18" charset="0"/>
              </a:rPr>
              <a:t>Type 6: Invalid Opcode – Undefined opcode occurred in program</a:t>
            </a:r>
          </a:p>
          <a:p>
            <a:pPr algn="just">
              <a:lnSpc>
                <a:spcPct val="160000"/>
              </a:lnSpc>
            </a:pPr>
            <a:r>
              <a:rPr lang="en-US" altLang="en-US" sz="1700" dirty="0">
                <a:latin typeface="Cambria" panose="02040503050406030204" pitchFamily="18" charset="0"/>
                <a:ea typeface="Cambria" panose="02040503050406030204" pitchFamily="18" charset="0"/>
              </a:rPr>
              <a:t>Type 7: Coprocessor not available – MSW indicates a coprocessor</a:t>
            </a:r>
          </a:p>
          <a:p>
            <a:pPr algn="just">
              <a:lnSpc>
                <a:spcPct val="160000"/>
              </a:lnSpc>
            </a:pPr>
            <a:r>
              <a:rPr lang="en-US" altLang="en-US" sz="1700" dirty="0">
                <a:latin typeface="Cambria" panose="02040503050406030204" pitchFamily="18" charset="0"/>
                <a:ea typeface="Cambria" panose="02040503050406030204" pitchFamily="18" charset="0"/>
              </a:rPr>
              <a:t>Type 8: Double Fault – Two separate interrupts occur during the same instruction</a:t>
            </a:r>
          </a:p>
          <a:p>
            <a:pPr algn="just">
              <a:lnSpc>
                <a:spcPct val="160000"/>
              </a:lnSpc>
            </a:pPr>
            <a:r>
              <a:rPr lang="en-US" altLang="en-US" sz="1700" dirty="0">
                <a:latin typeface="Cambria" panose="02040503050406030204" pitchFamily="18" charset="0"/>
                <a:ea typeface="Cambria" panose="02040503050406030204" pitchFamily="18" charset="0"/>
              </a:rPr>
              <a:t>Type 9: Coprocessor Segment Overrun – Coprocessor call operand exceeds FFFFH</a:t>
            </a:r>
          </a:p>
        </p:txBody>
      </p:sp>
    </p:spTree>
    <p:extLst>
      <p:ext uri="{BB962C8B-B14F-4D97-AF65-F5344CB8AC3E}">
        <p14:creationId xmlns:p14="http://schemas.microsoft.com/office/powerpoint/2010/main" val="50840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95BA54-4952-4AA6-9430-EB13D7811EAD}"/>
              </a:ext>
            </a:extLst>
          </p:cNvPr>
          <p:cNvSpPr txBox="1">
            <a:spLocks noChangeArrowheads="1"/>
          </p:cNvSpPr>
          <p:nvPr/>
        </p:nvSpPr>
        <p:spPr>
          <a:xfrm>
            <a:off x="457200" y="549275"/>
            <a:ext cx="8229599" cy="5927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60000"/>
              </a:lnSpc>
              <a:buNone/>
            </a:pPr>
            <a:r>
              <a:rPr lang="en-US" altLang="en-US" sz="2000" b="1" dirty="0">
                <a:solidFill>
                  <a:srgbClr val="00B050"/>
                </a:solidFill>
                <a:latin typeface="Cambria" panose="02040503050406030204" pitchFamily="18" charset="0"/>
                <a:ea typeface="Cambria" panose="02040503050406030204" pitchFamily="18" charset="0"/>
              </a:rPr>
              <a:t>Interrupt  Types – </a:t>
            </a:r>
          </a:p>
          <a:p>
            <a:pPr marL="0" indent="0" algn="just">
              <a:lnSpc>
                <a:spcPct val="16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algn="just">
              <a:lnSpc>
                <a:spcPct val="160000"/>
              </a:lnSpc>
            </a:pPr>
            <a:r>
              <a:rPr lang="en-US" altLang="en-US" sz="1700" dirty="0">
                <a:latin typeface="Cambria" panose="02040503050406030204" pitchFamily="18" charset="0"/>
                <a:ea typeface="Cambria" panose="02040503050406030204" pitchFamily="18" charset="0"/>
              </a:rPr>
              <a:t>Type 10: Invalid Task State Segment – TSS invalid (probably not initialized)</a:t>
            </a:r>
          </a:p>
          <a:p>
            <a:pPr algn="just">
              <a:lnSpc>
                <a:spcPct val="160000"/>
              </a:lnSpc>
            </a:pPr>
            <a:r>
              <a:rPr lang="en-US" altLang="en-US" sz="1700" dirty="0">
                <a:latin typeface="Cambria" panose="02040503050406030204" pitchFamily="18" charset="0"/>
                <a:ea typeface="Cambria" panose="02040503050406030204" pitchFamily="18" charset="0"/>
              </a:rPr>
              <a:t>Type 11: Segment not present – Descriptor P bit indicates segment not present or invalid</a:t>
            </a:r>
          </a:p>
          <a:p>
            <a:pPr algn="just">
              <a:lnSpc>
                <a:spcPct val="160000"/>
              </a:lnSpc>
            </a:pPr>
            <a:r>
              <a:rPr lang="en-US" altLang="en-US" sz="1700" dirty="0">
                <a:latin typeface="Cambria" panose="02040503050406030204" pitchFamily="18" charset="0"/>
                <a:ea typeface="Cambria" panose="02040503050406030204" pitchFamily="18" charset="0"/>
              </a:rPr>
              <a:t>Type 12: Stack Segment Overrun – Stack segment not present or exceeded</a:t>
            </a:r>
          </a:p>
          <a:p>
            <a:pPr algn="just">
              <a:lnSpc>
                <a:spcPct val="160000"/>
              </a:lnSpc>
            </a:pPr>
            <a:r>
              <a:rPr lang="en-US" altLang="en-US" sz="1700" dirty="0">
                <a:latin typeface="Cambria" panose="02040503050406030204" pitchFamily="18" charset="0"/>
                <a:ea typeface="Cambria" panose="02040503050406030204" pitchFamily="18" charset="0"/>
              </a:rPr>
              <a:t>Type 13: General Protection – Protection violation in 286 (general protection fault)</a:t>
            </a:r>
          </a:p>
          <a:p>
            <a:pPr algn="just">
              <a:lnSpc>
                <a:spcPct val="160000"/>
              </a:lnSpc>
            </a:pPr>
            <a:r>
              <a:rPr lang="en-US" altLang="en-US" sz="1700" dirty="0">
                <a:latin typeface="Cambria" panose="02040503050406030204" pitchFamily="18" charset="0"/>
                <a:ea typeface="Cambria" panose="02040503050406030204" pitchFamily="18" charset="0"/>
              </a:rPr>
              <a:t>Type 14: Page Fault – 80386 and above</a:t>
            </a:r>
          </a:p>
          <a:p>
            <a:pPr algn="just">
              <a:lnSpc>
                <a:spcPct val="160000"/>
              </a:lnSpc>
            </a:pPr>
            <a:r>
              <a:rPr lang="en-US" altLang="en-US" sz="1700" dirty="0">
                <a:latin typeface="Cambria" panose="02040503050406030204" pitchFamily="18" charset="0"/>
                <a:ea typeface="Cambria" panose="02040503050406030204" pitchFamily="18" charset="0"/>
              </a:rPr>
              <a:t>Type 16: Coprocessor Error – ERROR</a:t>
            </a:r>
            <a:r>
              <a:rPr lang="el-GR" altLang="en-US" sz="1700" dirty="0">
                <a:latin typeface="Cambria" panose="02040503050406030204" pitchFamily="18" charset="0"/>
                <a:ea typeface="Cambria" panose="02040503050406030204" pitchFamily="18" charset="0"/>
              </a:rPr>
              <a:t>΄</a:t>
            </a:r>
            <a:r>
              <a:rPr lang="en-US" altLang="en-US" sz="1700" dirty="0">
                <a:latin typeface="Cambria" panose="02040503050406030204" pitchFamily="18" charset="0"/>
                <a:ea typeface="Cambria" panose="02040503050406030204" pitchFamily="18" charset="0"/>
              </a:rPr>
              <a:t> = ‘0’ (80386 and above)</a:t>
            </a:r>
          </a:p>
          <a:p>
            <a:pPr algn="just">
              <a:lnSpc>
                <a:spcPct val="160000"/>
              </a:lnSpc>
            </a:pPr>
            <a:r>
              <a:rPr lang="en-US" altLang="en-US" sz="1700" dirty="0">
                <a:latin typeface="Cambria" panose="02040503050406030204" pitchFamily="18" charset="0"/>
                <a:ea typeface="Cambria" panose="02040503050406030204" pitchFamily="18" charset="0"/>
              </a:rPr>
              <a:t>Type 17: Alignment Check – Word/Doubleword data addressed at odd location (486 and above)</a:t>
            </a:r>
          </a:p>
          <a:p>
            <a:pPr algn="just">
              <a:lnSpc>
                <a:spcPct val="160000"/>
              </a:lnSpc>
            </a:pPr>
            <a:r>
              <a:rPr lang="en-US" altLang="en-US" sz="1700" dirty="0">
                <a:latin typeface="Cambria" panose="02040503050406030204" pitchFamily="18" charset="0"/>
                <a:ea typeface="Cambria" panose="02040503050406030204" pitchFamily="18" charset="0"/>
              </a:rPr>
              <a:t>Type 18: Machine Check – Memory Management interrupt (Pentium and above)</a:t>
            </a:r>
          </a:p>
          <a:p>
            <a:pPr algn="just">
              <a:lnSpc>
                <a:spcPct val="160000"/>
              </a:lnSpc>
            </a:pPr>
            <a:endParaRPr lang="el-GR" altLang="en-US" sz="1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0535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89037"/>
            <a:ext cx="7772400" cy="4525963"/>
          </a:xfrm>
        </p:spPr>
        <p:txBody>
          <a:bodyPr>
            <a:normAutofit fontScale="92500" lnSpcReduction="20000"/>
          </a:bodyPr>
          <a:lstStyle/>
          <a:p>
            <a:pPr algn="just">
              <a:lnSpc>
                <a:spcPct val="150000"/>
              </a:lnSpc>
            </a:pPr>
            <a:r>
              <a:rPr lang="en-US" dirty="0">
                <a:latin typeface="Cambria" panose="02040503050406030204" pitchFamily="18" charset="0"/>
                <a:ea typeface="Cambria" panose="02040503050406030204" pitchFamily="18" charset="0"/>
              </a:rPr>
              <a:t>At the end of each instruction cycle, 8086 checks to see if any interrupts have been requested.</a:t>
            </a:r>
          </a:p>
          <a:p>
            <a:pPr algn="just">
              <a:lnSpc>
                <a:spcPct val="150000"/>
              </a:lnSpc>
            </a:pPr>
            <a:r>
              <a:rPr lang="en-US" dirty="0">
                <a:latin typeface="Cambria" panose="02040503050406030204" pitchFamily="18" charset="0"/>
                <a:ea typeface="Cambria" panose="02040503050406030204" pitchFamily="18" charset="0"/>
              </a:rPr>
              <a:t>If an interrupt has been requested – the 8086 responds to the interrupt by stepping through the following series of major actions: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848600" cy="5334000"/>
          </a:xfrm>
        </p:spPr>
        <p:txBody>
          <a:bodyPr>
            <a:noAutofit/>
          </a:bodyPr>
          <a:lstStyle/>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decrements the stack pointer by 2 and pushes the flag register on the stack.</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disables the INTR interrupt input – by clearing the interrupt flag (IF) in the flag register.</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resets the trap flag (TF) in the flag register.</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decrements the stack pointer by 2 and pushes the current code segment register contents on the stack.</a:t>
            </a:r>
          </a:p>
          <a:p>
            <a:pPr marL="514350" indent="-514350" algn="just">
              <a:lnSpc>
                <a:spcPct val="150000"/>
              </a:lnSpc>
              <a:buAutoNum type="arabicPeriod"/>
            </a:pP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620000" cy="4525963"/>
          </a:xfrm>
        </p:spPr>
        <p:txBody>
          <a:bodyPr>
            <a:normAutofit/>
          </a:bodyPr>
          <a:lstStyle/>
          <a:p>
            <a:pPr algn="just">
              <a:lnSpc>
                <a:spcPct val="150000"/>
              </a:lnSpc>
              <a:buNone/>
            </a:pPr>
            <a:r>
              <a:rPr lang="en-US" sz="2700" dirty="0">
                <a:latin typeface="Cambria" panose="02040503050406030204" pitchFamily="18" charset="0"/>
                <a:ea typeface="Cambria" panose="02040503050406030204" pitchFamily="18" charset="0"/>
              </a:rPr>
              <a:t>5. It decrements the stack pointer again by 2 and pushes the current instruction pointer contents on the stack.</a:t>
            </a:r>
          </a:p>
          <a:p>
            <a:pPr algn="just">
              <a:lnSpc>
                <a:spcPct val="150000"/>
              </a:lnSpc>
              <a:buNone/>
            </a:pPr>
            <a:r>
              <a:rPr lang="en-US" sz="2700" dirty="0">
                <a:latin typeface="Cambria" panose="02040503050406030204" pitchFamily="18" charset="0"/>
                <a:ea typeface="Cambria" panose="02040503050406030204" pitchFamily="18" charset="0"/>
              </a:rPr>
              <a:t>6. CS and IP are loaded with new addresses derived from the interrupt type number.</a:t>
            </a:r>
          </a:p>
          <a:p>
            <a:pPr algn="just">
              <a:lnSpc>
                <a:spcPct val="150000"/>
              </a:lnSpc>
              <a:buNone/>
            </a:pPr>
            <a:r>
              <a:rPr lang="en-US" sz="2700" dirty="0">
                <a:latin typeface="Cambria" panose="02040503050406030204" pitchFamily="18" charset="0"/>
                <a:ea typeface="Cambria" panose="02040503050406030204" pitchFamily="18" charset="0"/>
              </a:rPr>
              <a:t>7. 8086 microprocessor executes the ISR to service the interrupt.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077200" cy="914400"/>
          </a:xfrm>
        </p:spPr>
        <p:txBody>
          <a:bodyPr>
            <a:normAutofit fontScale="90000"/>
          </a:bodyPr>
          <a:lstStyle/>
          <a:p>
            <a:pPr algn="just">
              <a:lnSpc>
                <a:spcPct val="150000"/>
              </a:lnSpc>
            </a:pPr>
            <a:r>
              <a:rPr lang="en-US" b="1" dirty="0">
                <a:solidFill>
                  <a:srgbClr val="00B050"/>
                </a:solidFill>
                <a:latin typeface="Cambria" panose="02040503050406030204" pitchFamily="18" charset="0"/>
                <a:ea typeface="Cambria" panose="02040503050406030204" pitchFamily="18" charset="0"/>
              </a:rPr>
              <a:t>Divide-by-zero interrupt – Type 0</a:t>
            </a:r>
          </a:p>
        </p:txBody>
      </p:sp>
      <p:sp>
        <p:nvSpPr>
          <p:cNvPr id="3" name="Content Placeholder 2"/>
          <p:cNvSpPr>
            <a:spLocks noGrp="1"/>
          </p:cNvSpPr>
          <p:nvPr>
            <p:ph idx="1"/>
          </p:nvPr>
        </p:nvSpPr>
        <p:spPr>
          <a:xfrm>
            <a:off x="762000" y="1600201"/>
            <a:ext cx="7924800" cy="3886200"/>
          </a:xfrm>
        </p:spPr>
        <p:txBody>
          <a:bodyPr>
            <a:normAutofit/>
          </a:bodyPr>
          <a:lstStyle/>
          <a:p>
            <a:pPr algn="just">
              <a:lnSpc>
                <a:spcPct val="150000"/>
              </a:lnSpc>
            </a:pPr>
            <a:r>
              <a:rPr lang="en-US" sz="2700" dirty="0">
                <a:latin typeface="Cambria" panose="02040503050406030204" pitchFamily="18" charset="0"/>
                <a:ea typeface="Cambria" panose="02040503050406030204" pitchFamily="18" charset="0"/>
              </a:rPr>
              <a:t>8086 will automatically do a type – 0 interrupt if </a:t>
            </a:r>
          </a:p>
          <a:p>
            <a:pPr lvl="1" algn="just">
              <a:lnSpc>
                <a:spcPct val="150000"/>
              </a:lnSpc>
            </a:pPr>
            <a:r>
              <a:rPr lang="en-US" sz="2700" dirty="0">
                <a:latin typeface="Cambria" panose="02040503050406030204" pitchFamily="18" charset="0"/>
                <a:ea typeface="Cambria" panose="02040503050406030204" pitchFamily="18" charset="0"/>
              </a:rPr>
              <a:t>The result of a DIV operation or</a:t>
            </a:r>
          </a:p>
          <a:p>
            <a:pPr lvl="1" algn="just">
              <a:lnSpc>
                <a:spcPct val="150000"/>
              </a:lnSpc>
            </a:pPr>
            <a:r>
              <a:rPr lang="en-US" sz="2700" dirty="0">
                <a:latin typeface="Cambria" panose="02040503050406030204" pitchFamily="18" charset="0"/>
                <a:ea typeface="Cambria" panose="02040503050406030204" pitchFamily="18" charset="0"/>
              </a:rPr>
              <a:t>An IDIV operation </a:t>
            </a:r>
          </a:p>
          <a:p>
            <a:pPr marL="457200" lvl="1" indent="0" algn="just">
              <a:lnSpc>
                <a:spcPct val="150000"/>
              </a:lnSpc>
              <a:buNone/>
            </a:pPr>
            <a:r>
              <a:rPr lang="en-US" sz="2700" dirty="0">
                <a:latin typeface="Cambria" panose="02040503050406030204" pitchFamily="18" charset="0"/>
                <a:ea typeface="Cambria" panose="02040503050406030204" pitchFamily="18" charset="0"/>
              </a:rPr>
              <a:t>is too large to fit in the destination register</a:t>
            </a:r>
          </a:p>
          <a:p>
            <a:pPr lvl="1" algn="just">
              <a:lnSpc>
                <a:spcPct val="150000"/>
              </a:lnSpc>
              <a:buNone/>
            </a:pPr>
            <a:r>
              <a:rPr lang="en-US" sz="2700" dirty="0">
                <a:latin typeface="Cambria" panose="02040503050406030204" pitchFamily="18" charset="0"/>
                <a:ea typeface="Cambria" panose="02040503050406030204" pitchFamily="18" charset="0"/>
                <a:sym typeface="Wingdings" pitchFamily="2" charset="2"/>
              </a:rPr>
              <a:t> Too large!? 	Infinity!</a:t>
            </a: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1"/>
            <a:ext cx="7543800" cy="5257800"/>
          </a:xfrm>
        </p:spPr>
        <p:txBody>
          <a:bodyPr>
            <a:normAutofit fontScale="92500"/>
          </a:bodyPr>
          <a:lstStyle/>
          <a:p>
            <a:pPr marL="0" indent="0" algn="just">
              <a:lnSpc>
                <a:spcPct val="150000"/>
              </a:lnSpc>
              <a:buNone/>
            </a:pPr>
            <a:r>
              <a:rPr lang="en-US" sz="2700" dirty="0">
                <a:latin typeface="Cambria" panose="02040503050406030204" pitchFamily="18" charset="0"/>
                <a:ea typeface="Cambria" panose="02040503050406030204" pitchFamily="18" charset="0"/>
              </a:rPr>
              <a:t>Write program in a way so that can manage – </a:t>
            </a:r>
          </a:p>
          <a:p>
            <a:pPr algn="just">
              <a:lnSpc>
                <a:spcPct val="150000"/>
              </a:lnSpc>
            </a:pPr>
            <a:r>
              <a:rPr lang="en-US" sz="2700" dirty="0">
                <a:latin typeface="Cambria" panose="02040503050406030204" pitchFamily="18" charset="0"/>
                <a:ea typeface="Cambria" panose="02040503050406030204" pitchFamily="18" charset="0"/>
              </a:rPr>
              <a:t>E.g., make sure that the divisor is not zero</a:t>
            </a:r>
          </a:p>
          <a:p>
            <a:pPr marL="0" indent="0" algn="just">
              <a:lnSpc>
                <a:spcPct val="150000"/>
              </a:lnSpc>
              <a:buNone/>
            </a:pPr>
            <a:r>
              <a:rPr lang="en-US" sz="2700" dirty="0">
                <a:latin typeface="Cambria" panose="02040503050406030204" pitchFamily="18" charset="0"/>
                <a:ea typeface="Cambria" panose="02040503050406030204" pitchFamily="18" charset="0"/>
              </a:rPr>
              <a:t>	[to avoid infinity result]; and </a:t>
            </a:r>
          </a:p>
          <a:p>
            <a:pPr algn="just">
              <a:lnSpc>
                <a:spcPct val="150000"/>
              </a:lnSpc>
            </a:pPr>
            <a:r>
              <a:rPr lang="en-US" sz="2700" dirty="0">
                <a:latin typeface="Cambria" panose="02040503050406030204" pitchFamily="18" charset="0"/>
                <a:ea typeface="Cambria" panose="02040503050406030204" pitchFamily="18" charset="0"/>
              </a:rPr>
              <a:t>Do the division in several steps so that result of the division will never be too large.</a:t>
            </a:r>
          </a:p>
          <a:p>
            <a:pPr marL="0" indent="0" algn="just">
              <a:lnSpc>
                <a:spcPct val="150000"/>
              </a:lnSpc>
              <a:buNone/>
            </a:pPr>
            <a:r>
              <a:rPr lang="en-US" sz="2700" dirty="0">
                <a:latin typeface="Cambria" panose="02040503050406030204" pitchFamily="18" charset="0"/>
                <a:ea typeface="Cambria" panose="02040503050406030204" pitchFamily="18" charset="0"/>
              </a:rPr>
              <a:t>Another way –</a:t>
            </a:r>
          </a:p>
          <a:p>
            <a:pPr algn="just">
              <a:lnSpc>
                <a:spcPct val="150000"/>
              </a:lnSpc>
            </a:pPr>
            <a:r>
              <a:rPr lang="en-US" sz="2700" dirty="0">
                <a:latin typeface="Cambria" panose="02040503050406030204" pitchFamily="18" charset="0"/>
                <a:ea typeface="Cambria" panose="02040503050406030204" pitchFamily="18" charset="0"/>
              </a:rPr>
              <a:t>Write an interrupt-service procedure which takes the desired action when an invalid division occurs. </a:t>
            </a:r>
          </a:p>
          <a:p>
            <a:pPr algn="just">
              <a:lnSpc>
                <a:spcPct val="150000"/>
              </a:lnSpc>
            </a:pP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2F19-8968-412B-836D-D44C0B9E6849}"/>
              </a:ext>
            </a:extLst>
          </p:cNvPr>
          <p:cNvSpPr>
            <a:spLocks noGrp="1"/>
          </p:cNvSpPr>
          <p:nvPr>
            <p:ph idx="1"/>
          </p:nvPr>
        </p:nvSpPr>
        <p:spPr>
          <a:xfrm>
            <a:off x="685800" y="762000"/>
            <a:ext cx="7772400" cy="5364163"/>
          </a:xfrm>
        </p:spPr>
        <p:txBody>
          <a:bodyPr>
            <a:normAutofit fontScale="850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Introduction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The meaning of “interrupts” is to break the sequence of operation.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While the microprocessor is executing a program, an “interrupt” breaks the normal sequence of execution of instructions, diverts its execution to some other program called Interrupt Service Routine (ISR).</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After executing, control returns the back again to the main program.</a:t>
            </a:r>
          </a:p>
        </p:txBody>
      </p:sp>
    </p:spTree>
    <p:extLst>
      <p:ext uri="{BB962C8B-B14F-4D97-AF65-F5344CB8AC3E}">
        <p14:creationId xmlns:p14="http://schemas.microsoft.com/office/powerpoint/2010/main" val="277918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pPr algn="just"/>
            <a:r>
              <a:rPr lang="en-US" b="1" dirty="0">
                <a:solidFill>
                  <a:srgbClr val="00B050"/>
                </a:solidFill>
                <a:latin typeface="Cambria" panose="02040503050406030204" pitchFamily="18" charset="0"/>
                <a:ea typeface="Cambria" panose="02040503050406030204" pitchFamily="18" charset="0"/>
              </a:rPr>
              <a:t>Nonmaskable interrupt – type 2</a:t>
            </a:r>
          </a:p>
        </p:txBody>
      </p:sp>
      <p:sp>
        <p:nvSpPr>
          <p:cNvPr id="3" name="Content Placeholder 2"/>
          <p:cNvSpPr>
            <a:spLocks noGrp="1"/>
          </p:cNvSpPr>
          <p:nvPr>
            <p:ph idx="1"/>
          </p:nvPr>
        </p:nvSpPr>
        <p:spPr>
          <a:xfrm>
            <a:off x="685800" y="1600200"/>
            <a:ext cx="7848600" cy="4114799"/>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8086 will automatically do a </a:t>
            </a:r>
            <a:r>
              <a:rPr lang="en-US" i="1" dirty="0">
                <a:latin typeface="Cambria" panose="02040503050406030204" pitchFamily="18" charset="0"/>
                <a:ea typeface="Cambria" panose="02040503050406030204" pitchFamily="18" charset="0"/>
              </a:rPr>
              <a:t>type 2 </a:t>
            </a:r>
            <a:r>
              <a:rPr lang="en-US" dirty="0">
                <a:latin typeface="Cambria" panose="02040503050406030204" pitchFamily="18" charset="0"/>
                <a:ea typeface="Cambria" panose="02040503050406030204" pitchFamily="18" charset="0"/>
              </a:rPr>
              <a:t>interrupt response when – it received a low-to-high [0 to 1] transition on its </a:t>
            </a:r>
            <a:r>
              <a:rPr lang="en-US" b="1" dirty="0">
                <a:latin typeface="Cambria" panose="02040503050406030204" pitchFamily="18" charset="0"/>
                <a:ea typeface="Cambria" panose="02040503050406030204" pitchFamily="18" charset="0"/>
              </a:rPr>
              <a:t>NMI</a:t>
            </a:r>
            <a:r>
              <a:rPr lang="en-US" dirty="0">
                <a:latin typeface="Cambria" panose="02040503050406030204" pitchFamily="18" charset="0"/>
                <a:ea typeface="Cambria" panose="02040503050406030204" pitchFamily="18" charset="0"/>
              </a:rPr>
              <a:t> input pin.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391400" cy="4449763"/>
          </a:xfrm>
        </p:spPr>
        <p:txBody>
          <a:bodyPr>
            <a:normAutofit/>
          </a:bodyPr>
          <a:lstStyle/>
          <a:p>
            <a:pPr algn="just">
              <a:lnSpc>
                <a:spcPct val="150000"/>
              </a:lnSpc>
            </a:pPr>
            <a:r>
              <a:rPr lang="en-US" sz="2700" dirty="0">
                <a:latin typeface="Cambria" panose="02040503050406030204" pitchFamily="18" charset="0"/>
                <a:ea typeface="Cambria" panose="02040503050406030204" pitchFamily="18" charset="0"/>
              </a:rPr>
              <a:t>This interrupt</a:t>
            </a:r>
            <a:r>
              <a:rPr lang="en-US" sz="2700" b="1" dirty="0">
                <a:latin typeface="Cambria" panose="02040503050406030204" pitchFamily="18" charset="0"/>
                <a:ea typeface="Cambria" panose="02040503050406030204" pitchFamily="18" charset="0"/>
              </a:rPr>
              <a:t> can not </a:t>
            </a:r>
            <a:r>
              <a:rPr lang="en-US" sz="2700" dirty="0">
                <a:latin typeface="Cambria" panose="02040503050406030204" pitchFamily="18" charset="0"/>
                <a:ea typeface="Cambria" panose="02040503050406030204" pitchFamily="18" charset="0"/>
              </a:rPr>
              <a:t>be disabled/masked – by any program instructions.</a:t>
            </a:r>
          </a:p>
          <a:p>
            <a:pPr algn="just">
              <a:lnSpc>
                <a:spcPct val="150000"/>
              </a:lnSpc>
            </a:pPr>
            <a:r>
              <a:rPr lang="en-US" sz="2700" dirty="0">
                <a:latin typeface="Cambria" panose="02040503050406030204" pitchFamily="18" charset="0"/>
                <a:ea typeface="Cambria" panose="02040503050406030204" pitchFamily="18" charset="0"/>
              </a:rPr>
              <a:t>As this input can’t be intentionally or accidentally disabled, external system must be taken care of.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837"/>
            <a:ext cx="7543800" cy="5440363"/>
          </a:xfrm>
        </p:spPr>
        <p:txBody>
          <a:bodyPr>
            <a:noAutofit/>
          </a:bodyPr>
          <a:lstStyle/>
          <a:p>
            <a:pPr marL="0" indent="0" algn="just">
              <a:lnSpc>
                <a:spcPct val="160000"/>
              </a:lnSpc>
              <a:buNone/>
            </a:pPr>
            <a:r>
              <a:rPr lang="en-US" sz="2000" dirty="0">
                <a:latin typeface="Cambria" panose="02040503050406030204" pitchFamily="18" charset="0"/>
                <a:ea typeface="Cambria" panose="02040503050406030204" pitchFamily="18" charset="0"/>
              </a:rPr>
              <a:t>Example 1 – </a:t>
            </a:r>
          </a:p>
          <a:p>
            <a:pPr algn="just">
              <a:lnSpc>
                <a:spcPct val="160000"/>
              </a:lnSpc>
            </a:pPr>
            <a:r>
              <a:rPr lang="en-US" sz="2000" dirty="0">
                <a:latin typeface="Cambria" panose="02040503050406030204" pitchFamily="18" charset="0"/>
                <a:ea typeface="Cambria" panose="02040503050406030204" pitchFamily="18" charset="0"/>
              </a:rPr>
              <a:t>We could have a </a:t>
            </a:r>
            <a:r>
              <a:rPr lang="en-US" sz="2000" b="1" dirty="0">
                <a:latin typeface="Cambria" panose="02040503050406030204" pitchFamily="18" charset="0"/>
                <a:ea typeface="Cambria" panose="02040503050406030204" pitchFamily="18" charset="0"/>
              </a:rPr>
              <a:t>pressure sensor</a:t>
            </a:r>
            <a:r>
              <a:rPr lang="en-US" sz="2000" dirty="0">
                <a:latin typeface="Cambria" panose="02040503050406030204" pitchFamily="18" charset="0"/>
                <a:ea typeface="Cambria" panose="02040503050406030204" pitchFamily="18" charset="0"/>
              </a:rPr>
              <a:t> on a large steam boiler – connected to the </a:t>
            </a:r>
            <a:r>
              <a:rPr lang="en-US" sz="2000" b="1" dirty="0">
                <a:latin typeface="Cambria" panose="02040503050406030204" pitchFamily="18" charset="0"/>
                <a:ea typeface="Cambria" panose="02040503050406030204" pitchFamily="18" charset="0"/>
              </a:rPr>
              <a:t>NMI </a:t>
            </a:r>
            <a:r>
              <a:rPr lang="en-US" sz="2000" dirty="0">
                <a:latin typeface="Cambria" panose="02040503050406030204" pitchFamily="18" charset="0"/>
                <a:ea typeface="Cambria" panose="02040503050406030204" pitchFamily="18" charset="0"/>
              </a:rPr>
              <a:t>input.</a:t>
            </a:r>
          </a:p>
          <a:p>
            <a:pPr algn="just">
              <a:lnSpc>
                <a:spcPct val="160000"/>
              </a:lnSpc>
            </a:pPr>
            <a:r>
              <a:rPr lang="en-US" sz="2000" dirty="0">
                <a:latin typeface="Cambria" panose="02040503050406030204" pitchFamily="18" charset="0"/>
                <a:ea typeface="Cambria" panose="02040503050406030204" pitchFamily="18" charset="0"/>
              </a:rPr>
              <a:t>If the pressure goes above a preset limit, the sensor will send an interrupt signal to the 8086.</a:t>
            </a:r>
          </a:p>
          <a:p>
            <a:pPr algn="just">
              <a:lnSpc>
                <a:spcPct val="160000"/>
              </a:lnSpc>
            </a:pPr>
            <a:r>
              <a:rPr lang="en-US" sz="2000" dirty="0">
                <a:latin typeface="Cambria" panose="02040503050406030204" pitchFamily="18" charset="0"/>
                <a:ea typeface="Cambria" panose="02040503050406030204" pitchFamily="18" charset="0"/>
              </a:rPr>
              <a:t>Type 2 interrupt-service procedure for this case might </a:t>
            </a:r>
          </a:p>
          <a:p>
            <a:pPr lvl="1" algn="just">
              <a:lnSpc>
                <a:spcPct val="160000"/>
              </a:lnSpc>
            </a:pPr>
            <a:r>
              <a:rPr lang="en-US" sz="2000" dirty="0">
                <a:latin typeface="Cambria" panose="02040503050406030204" pitchFamily="18" charset="0"/>
                <a:ea typeface="Cambria" panose="02040503050406030204" pitchFamily="18" charset="0"/>
              </a:rPr>
              <a:t>turn off the fuel to the boiler </a:t>
            </a:r>
          </a:p>
          <a:p>
            <a:pPr lvl="1" algn="just">
              <a:lnSpc>
                <a:spcPct val="160000"/>
              </a:lnSpc>
            </a:pPr>
            <a:r>
              <a:rPr lang="en-US" sz="2000" dirty="0">
                <a:latin typeface="Cambria" panose="02040503050406030204" pitchFamily="18" charset="0"/>
                <a:ea typeface="Cambria" panose="02040503050406030204" pitchFamily="18" charset="0"/>
              </a:rPr>
              <a:t>open a pressure-relief valve and </a:t>
            </a:r>
          </a:p>
          <a:p>
            <a:pPr lvl="1" algn="just">
              <a:lnSpc>
                <a:spcPct val="160000"/>
              </a:lnSpc>
            </a:pPr>
            <a:r>
              <a:rPr lang="en-US" sz="2000" dirty="0">
                <a:latin typeface="Cambria" panose="02040503050406030204" pitchFamily="18" charset="0"/>
                <a:ea typeface="Cambria" panose="02040503050406030204" pitchFamily="18" charset="0"/>
              </a:rPr>
              <a:t>sound an alarm!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7696200" cy="5334000"/>
          </a:xfrm>
        </p:spPr>
        <p:txBody>
          <a:bodyPr>
            <a:normAutofit fontScale="77500" lnSpcReduction="20000"/>
          </a:bodyPr>
          <a:lstStyle/>
          <a:p>
            <a:pPr algn="just">
              <a:lnSpc>
                <a:spcPct val="170000"/>
              </a:lnSpc>
              <a:buNone/>
            </a:pPr>
            <a:r>
              <a:rPr lang="en-US" sz="3200" dirty="0">
                <a:latin typeface="Cambria" panose="02040503050406030204" pitchFamily="18" charset="0"/>
                <a:ea typeface="Cambria" panose="02040503050406030204" pitchFamily="18" charset="0"/>
              </a:rPr>
              <a:t>Example 2 – </a:t>
            </a:r>
          </a:p>
          <a:p>
            <a:pPr algn="just">
              <a:lnSpc>
                <a:spcPct val="170000"/>
              </a:lnSpc>
              <a:buNone/>
            </a:pPr>
            <a:r>
              <a:rPr lang="en-US" dirty="0">
                <a:latin typeface="Cambria" panose="02040503050406030204" pitchFamily="18" charset="0"/>
                <a:ea typeface="Cambria" panose="02040503050406030204" pitchFamily="18" charset="0"/>
              </a:rPr>
              <a:t>To save program data in case of a system power failure.</a:t>
            </a:r>
          </a:p>
          <a:p>
            <a:pPr algn="just">
              <a:lnSpc>
                <a:spcPct val="170000"/>
              </a:lnSpc>
            </a:pPr>
            <a:r>
              <a:rPr lang="en-US" dirty="0">
                <a:latin typeface="Cambria" panose="02040503050406030204" pitchFamily="18" charset="0"/>
                <a:ea typeface="Cambria" panose="02040503050406030204" pitchFamily="18" charset="0"/>
              </a:rPr>
              <a:t>When AC power fails – some external circuitry detects it.</a:t>
            </a:r>
          </a:p>
          <a:p>
            <a:pPr algn="just">
              <a:lnSpc>
                <a:spcPct val="170000"/>
              </a:lnSpc>
            </a:pPr>
            <a:r>
              <a:rPr lang="en-US" dirty="0">
                <a:latin typeface="Cambria" panose="02040503050406030204" pitchFamily="18" charset="0"/>
                <a:ea typeface="Cambria" panose="02040503050406030204" pitchFamily="18" charset="0"/>
              </a:rPr>
              <a:t>Sends an interrupt signal to the </a:t>
            </a:r>
            <a:r>
              <a:rPr lang="en-US" b="1" dirty="0">
                <a:latin typeface="Cambria" panose="02040503050406030204" pitchFamily="18" charset="0"/>
                <a:ea typeface="Cambria" panose="02040503050406030204" pitchFamily="18" charset="0"/>
              </a:rPr>
              <a:t>NMI</a:t>
            </a:r>
            <a:r>
              <a:rPr lang="en-US" dirty="0">
                <a:latin typeface="Cambria" panose="02040503050406030204" pitchFamily="18" charset="0"/>
                <a:ea typeface="Cambria" panose="02040503050406030204" pitchFamily="18" charset="0"/>
              </a:rPr>
              <a:t> input pin.</a:t>
            </a:r>
          </a:p>
          <a:p>
            <a:pPr algn="just">
              <a:lnSpc>
                <a:spcPct val="170000"/>
              </a:lnSpc>
            </a:pPr>
            <a:r>
              <a:rPr lang="en-US" dirty="0">
                <a:latin typeface="Cambria" panose="02040503050406030204" pitchFamily="18" charset="0"/>
                <a:ea typeface="Cambria" panose="02040503050406030204" pitchFamily="18" charset="0"/>
              </a:rPr>
              <a:t>Because of the large filter capacitors in most power supplied, the dc system power will remain for perhaps 50ms – after the AC power is gone. </a:t>
            </a:r>
          </a:p>
          <a:p>
            <a:pPr algn="just">
              <a:lnSpc>
                <a:spcPct val="170000"/>
              </a:lnSpc>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1"/>
            <a:ext cx="7620000" cy="5181600"/>
          </a:xfrm>
        </p:spPr>
        <p:txBody>
          <a:bodyPr>
            <a:normAutofit fontScale="85000" lnSpcReduction="10000"/>
          </a:bodyPr>
          <a:lstStyle/>
          <a:p>
            <a:pPr algn="just">
              <a:lnSpc>
                <a:spcPct val="160000"/>
              </a:lnSpc>
            </a:pPr>
            <a:r>
              <a:rPr lang="en-US" dirty="0">
                <a:latin typeface="Cambria" panose="02040503050406030204" pitchFamily="18" charset="0"/>
                <a:ea typeface="Cambria" panose="02040503050406030204" pitchFamily="18" charset="0"/>
              </a:rPr>
              <a:t>This is enough time for a type 2 interrupt-service procedure to copy program data to some RAM, which has a battery backup power supply. </a:t>
            </a:r>
          </a:p>
          <a:p>
            <a:pPr algn="just">
              <a:lnSpc>
                <a:spcPct val="160000"/>
              </a:lnSpc>
            </a:pPr>
            <a:r>
              <a:rPr lang="en-US" dirty="0">
                <a:latin typeface="Cambria" panose="02040503050406030204" pitchFamily="18" charset="0"/>
                <a:ea typeface="Cambria" panose="02040503050406030204" pitchFamily="18" charset="0"/>
              </a:rPr>
              <a:t>When the AC power returns, program data can be restored from the battery-backed RAM, </a:t>
            </a:r>
          </a:p>
          <a:p>
            <a:pPr algn="just">
              <a:lnSpc>
                <a:spcPct val="160000"/>
              </a:lnSpc>
            </a:pPr>
            <a:r>
              <a:rPr lang="en-US" dirty="0">
                <a:latin typeface="Cambria" panose="02040503050406030204" pitchFamily="18" charset="0"/>
                <a:ea typeface="Cambria" panose="02040503050406030204" pitchFamily="18" charset="0"/>
              </a:rPr>
              <a:t>and the program can resume execution where it left off.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6E3B-ADF5-43A8-975F-93FF02E45F13}"/>
              </a:ext>
            </a:extLst>
          </p:cNvPr>
          <p:cNvSpPr>
            <a:spLocks noGrp="1"/>
          </p:cNvSpPr>
          <p:nvPr>
            <p:ph idx="1"/>
          </p:nvPr>
        </p:nvSpPr>
        <p:spPr>
          <a:xfrm>
            <a:off x="762000" y="1143000"/>
            <a:ext cx="7620000" cy="4983163"/>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Conclusion</a:t>
            </a:r>
          </a:p>
          <a:p>
            <a:pPr marL="0" indent="0" algn="just">
              <a:lnSpc>
                <a:spcPct val="150000"/>
              </a:lnSpc>
              <a:buNone/>
            </a:pPr>
            <a:endParaRPr lang="en-US" sz="14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2000" dirty="0">
                <a:latin typeface="Cambria" panose="02040503050406030204" pitchFamily="18" charset="0"/>
                <a:ea typeface="Cambria" panose="02040503050406030204" pitchFamily="18" charset="0"/>
              </a:rPr>
              <a:t>The CPU executes program, as soon as  a key is pressed, the keyboard generates an interrupt. The CPU will response to the interrupt – read the data. After that returns to the original program. So by proper use of interrupt, the CPU can serve many devices at the same time.</a:t>
            </a:r>
          </a:p>
        </p:txBody>
      </p:sp>
    </p:spTree>
    <p:extLst>
      <p:ext uri="{BB962C8B-B14F-4D97-AF65-F5344CB8AC3E}">
        <p14:creationId xmlns:p14="http://schemas.microsoft.com/office/powerpoint/2010/main" val="336780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27E03-CFCA-4121-9DF9-C92CD8A4B8B6}"/>
              </a:ext>
            </a:extLst>
          </p:cNvPr>
          <p:cNvSpPr>
            <a:spLocks noGrp="1"/>
          </p:cNvSpPr>
          <p:nvPr>
            <p:ph idx="1"/>
          </p:nvPr>
        </p:nvSpPr>
        <p:spPr>
          <a:xfrm>
            <a:off x="762000" y="762000"/>
            <a:ext cx="7620000" cy="5364163"/>
          </a:xfrm>
        </p:spPr>
        <p:txBody>
          <a:bodyPr>
            <a:normAutofit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Interrupt</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Keeping moving until interrupted by the sensor.</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Interrupt received then do pre-defined operation.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After finishing the interrupt service return to normal operation i.e. keep moving forward again.</a:t>
            </a:r>
          </a:p>
        </p:txBody>
      </p:sp>
    </p:spTree>
    <p:extLst>
      <p:ext uri="{BB962C8B-B14F-4D97-AF65-F5344CB8AC3E}">
        <p14:creationId xmlns:p14="http://schemas.microsoft.com/office/powerpoint/2010/main" val="147367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0052D-B137-4850-A196-FDE4097129D4}"/>
              </a:ext>
            </a:extLst>
          </p:cNvPr>
          <p:cNvSpPr>
            <a:spLocks noGrp="1"/>
          </p:cNvSpPr>
          <p:nvPr>
            <p:ph idx="1"/>
          </p:nvPr>
        </p:nvSpPr>
        <p:spPr>
          <a:xfrm>
            <a:off x="685800" y="1142999"/>
            <a:ext cx="7848600" cy="4267201"/>
          </a:xfrm>
        </p:spPr>
        <p:txBody>
          <a:bodyPr>
            <a:normAutofit/>
          </a:bodyPr>
          <a:lstStyle/>
          <a:p>
            <a:pPr marL="0" indent="0" algn="just">
              <a:lnSpc>
                <a:spcPct val="150000"/>
              </a:lnSpc>
              <a:buNone/>
            </a:pPr>
            <a:r>
              <a:rPr lang="en-US" sz="2300" b="1" dirty="0">
                <a:solidFill>
                  <a:srgbClr val="00B050"/>
                </a:solidFill>
                <a:latin typeface="Cambria" panose="02040503050406030204" pitchFamily="18" charset="0"/>
                <a:ea typeface="Cambria" panose="02040503050406030204" pitchFamily="18" charset="0"/>
              </a:rPr>
              <a:t>The processor can be interrupted in the following ways – </a:t>
            </a:r>
          </a:p>
          <a:p>
            <a:pPr lvl="1" algn="just">
              <a:lnSpc>
                <a:spcPct val="150000"/>
              </a:lnSpc>
              <a:buFont typeface="Wingdings" panose="05000000000000000000" pitchFamily="2" charset="2"/>
              <a:buChar char="§"/>
            </a:pPr>
            <a:endParaRPr lang="en-US" sz="2200" dirty="0">
              <a:latin typeface="Cambria" panose="02040503050406030204" pitchFamily="18" charset="0"/>
              <a:ea typeface="Cambria" panose="02040503050406030204" pitchFamily="18" charset="0"/>
            </a:endParaRP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external signal generated by the peripheral.</a:t>
            </a: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external signal generated by a special instruction in the program.</a:t>
            </a: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internal signal generated due to an exceptional condition which occurs while executing an instruction.</a:t>
            </a:r>
          </a:p>
        </p:txBody>
      </p:sp>
    </p:spTree>
    <p:extLst>
      <p:ext uri="{BB962C8B-B14F-4D97-AF65-F5344CB8AC3E}">
        <p14:creationId xmlns:p14="http://schemas.microsoft.com/office/powerpoint/2010/main" val="318606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pPr algn="just">
              <a:lnSpc>
                <a:spcPct val="150000"/>
              </a:lnSpc>
            </a:pPr>
            <a:r>
              <a:rPr lang="en-US" sz="4800" b="1" dirty="0">
                <a:solidFill>
                  <a:srgbClr val="00B050"/>
                </a:solidFill>
                <a:latin typeface="Cambria" panose="02040503050406030204" pitchFamily="18" charset="0"/>
                <a:ea typeface="Cambria" panose="02040503050406030204" pitchFamily="18" charset="0"/>
              </a:rPr>
              <a:t>Interrupt</a:t>
            </a:r>
          </a:p>
        </p:txBody>
      </p:sp>
      <p:sp>
        <p:nvSpPr>
          <p:cNvPr id="3" name="Content Placeholder 2"/>
          <p:cNvSpPr>
            <a:spLocks noGrp="1"/>
          </p:cNvSpPr>
          <p:nvPr>
            <p:ph idx="1"/>
          </p:nvPr>
        </p:nvSpPr>
        <p:spPr>
          <a:xfrm>
            <a:off x="762000" y="1417637"/>
            <a:ext cx="7772400" cy="4830763"/>
          </a:xfrm>
        </p:spPr>
        <p:txBody>
          <a:bodyPr>
            <a:normAutofit fontScale="70000" lnSpcReduction="20000"/>
          </a:bodyPr>
          <a:lstStyle/>
          <a:p>
            <a:pPr algn="just">
              <a:lnSpc>
                <a:spcPct val="170000"/>
              </a:lnSpc>
            </a:pPr>
            <a:r>
              <a:rPr lang="en-US" dirty="0">
                <a:latin typeface="Cambria" panose="02040503050406030204" pitchFamily="18" charset="0"/>
                <a:ea typeface="Cambria" panose="02040503050406030204" pitchFamily="18" charset="0"/>
              </a:rPr>
              <a:t>Normal program execution is interrupted by </a:t>
            </a:r>
          </a:p>
          <a:p>
            <a:pPr lvl="1" algn="just">
              <a:lnSpc>
                <a:spcPct val="170000"/>
              </a:lnSpc>
            </a:pPr>
            <a:r>
              <a:rPr lang="en-US" dirty="0">
                <a:latin typeface="Cambria" panose="02040503050406030204" pitchFamily="18" charset="0"/>
                <a:ea typeface="Cambria" panose="02040503050406030204" pitchFamily="18" charset="0"/>
              </a:rPr>
              <a:t>Some external signal, or</a:t>
            </a:r>
          </a:p>
          <a:p>
            <a:pPr lvl="1" algn="just">
              <a:lnSpc>
                <a:spcPct val="170000"/>
              </a:lnSpc>
            </a:pPr>
            <a:r>
              <a:rPr lang="en-US" dirty="0">
                <a:latin typeface="Cambria" panose="02040503050406030204" pitchFamily="18" charset="0"/>
                <a:ea typeface="Cambria" panose="02040503050406030204" pitchFamily="18" charset="0"/>
              </a:rPr>
              <a:t>A special instruction in the program</a:t>
            </a:r>
          </a:p>
          <a:p>
            <a:pPr marL="457200" lvl="1" indent="0" algn="just">
              <a:lnSpc>
                <a:spcPct val="170000"/>
              </a:lnSpc>
              <a:buNone/>
            </a:pPr>
            <a:endParaRPr lang="en-US" sz="1400" dirty="0">
              <a:latin typeface="Cambria" panose="02040503050406030204" pitchFamily="18" charset="0"/>
              <a:ea typeface="Cambria" panose="02040503050406030204" pitchFamily="18" charset="0"/>
            </a:endParaRPr>
          </a:p>
          <a:p>
            <a:pPr algn="just">
              <a:lnSpc>
                <a:spcPct val="170000"/>
              </a:lnSpc>
            </a:pPr>
            <a:r>
              <a:rPr lang="en-US" dirty="0">
                <a:latin typeface="Cambria" panose="02040503050406030204" pitchFamily="18" charset="0"/>
                <a:ea typeface="Cambria" panose="02040503050406030204" pitchFamily="18" charset="0"/>
              </a:rPr>
              <a:t>In response to an interrupt, </a:t>
            </a:r>
          </a:p>
          <a:p>
            <a:pPr lvl="1" algn="just">
              <a:lnSpc>
                <a:spcPct val="170000"/>
              </a:lnSpc>
            </a:pPr>
            <a:r>
              <a:rPr lang="en-US" dirty="0">
                <a:latin typeface="Cambria" panose="02040503050406030204" pitchFamily="18" charset="0"/>
                <a:ea typeface="Cambria" panose="02040503050406030204" pitchFamily="18" charset="0"/>
              </a:rPr>
              <a:t>the microprocessor stops executing its normal program &amp;</a:t>
            </a:r>
          </a:p>
          <a:p>
            <a:pPr lvl="1" algn="just">
              <a:lnSpc>
                <a:spcPct val="170000"/>
              </a:lnSpc>
            </a:pPr>
            <a:r>
              <a:rPr lang="en-US" dirty="0">
                <a:latin typeface="Cambria" panose="02040503050406030204" pitchFamily="18" charset="0"/>
                <a:ea typeface="Cambria" panose="02040503050406030204" pitchFamily="18" charset="0"/>
              </a:rPr>
              <a:t>calls a procedure which ‘services’ the interrupt. </a:t>
            </a:r>
          </a:p>
          <a:p>
            <a:pPr lvl="1" algn="just">
              <a:lnSpc>
                <a:spcPct val="170000"/>
              </a:lnSpc>
            </a:pPr>
            <a:r>
              <a:rPr lang="en-US" dirty="0">
                <a:latin typeface="Cambria" panose="02040503050406030204" pitchFamily="18" charset="0"/>
                <a:ea typeface="Cambria" panose="02040503050406030204" pitchFamily="18" charset="0"/>
              </a:rPr>
              <a:t>An IRET instruction at the end of the interrupt-service procedure returns execution to the interrupted program.</a:t>
            </a:r>
          </a:p>
          <a:p>
            <a:pPr lvl="1" algn="just">
              <a:lnSpc>
                <a:spcPct val="170000"/>
              </a:lnSpc>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just">
              <a:lnSpc>
                <a:spcPct val="150000"/>
              </a:lnSpc>
            </a:pPr>
            <a:r>
              <a:rPr lang="en-US" sz="3200" b="1" dirty="0">
                <a:solidFill>
                  <a:srgbClr val="00B050"/>
                </a:solidFill>
                <a:latin typeface="Cambria" panose="02040503050406030204" pitchFamily="18" charset="0"/>
                <a:ea typeface="Cambria" panose="02040503050406030204" pitchFamily="18" charset="0"/>
              </a:rPr>
              <a:t>8086 interrupt can come from 3 sources:</a:t>
            </a:r>
          </a:p>
        </p:txBody>
      </p:sp>
      <p:sp>
        <p:nvSpPr>
          <p:cNvPr id="3" name="Content Placeholder 2"/>
          <p:cNvSpPr>
            <a:spLocks noGrp="1"/>
          </p:cNvSpPr>
          <p:nvPr>
            <p:ph idx="1"/>
          </p:nvPr>
        </p:nvSpPr>
        <p:spPr>
          <a:xfrm>
            <a:off x="609600" y="1371600"/>
            <a:ext cx="7924800" cy="4648200"/>
          </a:xfrm>
        </p:spPr>
        <p:txBody>
          <a:bodyPr>
            <a:normAutofit/>
          </a:bodyPr>
          <a:lstStyle/>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Hardware interrupt: </a:t>
            </a:r>
            <a:r>
              <a:rPr lang="en-US" sz="2000" dirty="0">
                <a:latin typeface="Cambria" panose="02040503050406030204" pitchFamily="18" charset="0"/>
                <a:ea typeface="Cambria" panose="02040503050406030204" pitchFamily="18" charset="0"/>
              </a:rPr>
              <a:t>An external signal – applied</a:t>
            </a:r>
          </a:p>
          <a:p>
            <a:pPr marL="857250" lvl="1" indent="-457200" algn="just">
              <a:lnSpc>
                <a:spcPct val="170000"/>
              </a:lnSpc>
              <a:buFont typeface="Wingdings" panose="05000000000000000000" pitchFamily="2" charset="2"/>
              <a:buChar char="§"/>
            </a:pPr>
            <a:r>
              <a:rPr lang="en-US" sz="1600" dirty="0">
                <a:latin typeface="Cambria" panose="02040503050406030204" pitchFamily="18" charset="0"/>
                <a:ea typeface="Cambria" panose="02040503050406030204" pitchFamily="18" charset="0"/>
              </a:rPr>
              <a:t>To the </a:t>
            </a:r>
            <a:r>
              <a:rPr lang="en-US" sz="1600" i="1" dirty="0">
                <a:latin typeface="Cambria" panose="02040503050406030204" pitchFamily="18" charset="0"/>
                <a:ea typeface="Cambria" panose="02040503050406030204" pitchFamily="18" charset="0"/>
              </a:rPr>
              <a:t>nonmaskable interrupt </a:t>
            </a:r>
            <a:r>
              <a:rPr lang="en-US" sz="1600" dirty="0">
                <a:latin typeface="Cambria" panose="02040503050406030204" pitchFamily="18" charset="0"/>
                <a:ea typeface="Cambria" panose="02040503050406030204" pitchFamily="18" charset="0"/>
              </a:rPr>
              <a:t>(NMI) input pin, or </a:t>
            </a:r>
          </a:p>
          <a:p>
            <a:pPr marL="857250" lvl="1" indent="-457200" algn="just">
              <a:lnSpc>
                <a:spcPct val="170000"/>
              </a:lnSpc>
              <a:buFont typeface="Wingdings" panose="05000000000000000000" pitchFamily="2" charset="2"/>
              <a:buChar char="§"/>
            </a:pPr>
            <a:r>
              <a:rPr lang="en-US" sz="1600" dirty="0">
                <a:latin typeface="Cambria" panose="02040503050406030204" pitchFamily="18" charset="0"/>
                <a:ea typeface="Cambria" panose="02040503050406030204" pitchFamily="18" charset="0"/>
              </a:rPr>
              <a:t>To the </a:t>
            </a:r>
            <a:r>
              <a:rPr lang="en-US" sz="1600" i="1" dirty="0">
                <a:latin typeface="Cambria" panose="02040503050406030204" pitchFamily="18" charset="0"/>
                <a:ea typeface="Cambria" panose="02040503050406030204" pitchFamily="18" charset="0"/>
              </a:rPr>
              <a:t>interrupt </a:t>
            </a:r>
            <a:r>
              <a:rPr lang="en-US" sz="1600" dirty="0">
                <a:latin typeface="Cambria" panose="02040503050406030204" pitchFamily="18" charset="0"/>
                <a:ea typeface="Cambria" panose="02040503050406030204" pitchFamily="18" charset="0"/>
              </a:rPr>
              <a:t>(INTR) input pin</a:t>
            </a:r>
          </a:p>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Software interrupt: </a:t>
            </a:r>
            <a:r>
              <a:rPr lang="en-US" sz="2000" dirty="0">
                <a:latin typeface="Cambria" panose="02040503050406030204" pitchFamily="18" charset="0"/>
                <a:ea typeface="Cambria" panose="02040503050406030204" pitchFamily="18" charset="0"/>
              </a:rPr>
              <a:t>Execution of the Interrupt instruction, INT</a:t>
            </a:r>
          </a:p>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Error condition: </a:t>
            </a:r>
            <a:r>
              <a:rPr lang="en-US" sz="2000" dirty="0">
                <a:latin typeface="Cambria" panose="02040503050406030204" pitchFamily="18" charset="0"/>
                <a:ea typeface="Cambria" panose="02040503050406030204" pitchFamily="18" charset="0"/>
              </a:rPr>
              <a:t>If some error condition occur by the execution of an instruction. e.g.,</a:t>
            </a:r>
          </a:p>
          <a:p>
            <a:pPr marL="857250" lvl="1" indent="-457200" algn="just">
              <a:lnSpc>
                <a:spcPct val="170000"/>
              </a:lnSpc>
              <a:buFont typeface="Wingdings" panose="05000000000000000000" pitchFamily="2" charset="2"/>
              <a:buChar char="§"/>
            </a:pPr>
            <a:r>
              <a:rPr lang="en-US" sz="1600" i="1" dirty="0">
                <a:latin typeface="Cambria" panose="02040503050406030204" pitchFamily="18" charset="0"/>
                <a:ea typeface="Cambria" panose="02040503050406030204" pitchFamily="18" charset="0"/>
              </a:rPr>
              <a:t>Divide-by-zero interrupt</a:t>
            </a:r>
            <a:r>
              <a:rPr lang="en-US" sz="1600" dirty="0">
                <a:latin typeface="Cambria" panose="02040503050406030204" pitchFamily="18" charset="0"/>
                <a:ea typeface="Cambria" panose="02040503050406030204" pitchFamily="18" charset="0"/>
              </a:rPr>
              <a:t>: If we attempt to divide an operand by zero, the 8086 will automatically interrupt the currently executing program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4842CD-5697-431C-B15B-508262D50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85800"/>
            <a:ext cx="7696200" cy="5638800"/>
          </a:xfrm>
          <a:prstGeom prst="rect">
            <a:avLst/>
          </a:prstGeom>
        </p:spPr>
      </p:pic>
    </p:spTree>
    <p:extLst>
      <p:ext uri="{BB962C8B-B14F-4D97-AF65-F5344CB8AC3E}">
        <p14:creationId xmlns:p14="http://schemas.microsoft.com/office/powerpoint/2010/main" val="164711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4B018-AEF4-4C36-BF9E-019595AF4612}"/>
              </a:ext>
            </a:extLst>
          </p:cNvPr>
          <p:cNvSpPr>
            <a:spLocks noGrp="1"/>
          </p:cNvSpPr>
          <p:nvPr>
            <p:ph idx="1"/>
          </p:nvPr>
        </p:nvSpPr>
        <p:spPr>
          <a:xfrm>
            <a:off x="762000" y="838200"/>
            <a:ext cx="7543800" cy="5287963"/>
          </a:xfrm>
        </p:spPr>
        <p:txBody>
          <a:bodyPr>
            <a:normAutofit/>
          </a:bodyPr>
          <a:lstStyle/>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Hardware Interrupts</a:t>
            </a:r>
          </a:p>
          <a:p>
            <a:pPr marL="0" indent="0" algn="just">
              <a:lnSpc>
                <a:spcPct val="150000"/>
              </a:lnSpc>
              <a:buNone/>
            </a:pPr>
            <a:endParaRPr lang="en-US" sz="10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2400" dirty="0">
                <a:latin typeface="Cambria" panose="02040503050406030204" pitchFamily="18" charset="0"/>
                <a:ea typeface="Cambria" panose="02040503050406030204" pitchFamily="18" charset="0"/>
              </a:rPr>
              <a:t>The interrupts initiated by external hardware by sending an appropriate signal to the interrupt pin of the processor is called hardware interrupt. The 8086 microprocessor has two interrupt pins INTR and NMI. The interrupt initiated by applying appropriate signal to these pins are called hardware interrupts of 8086.</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34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1714</Words>
  <Application>Microsoft Office PowerPoint</Application>
  <PresentationFormat>On-screen Show (4:3)</PresentationFormat>
  <Paragraphs>159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vt:lpstr>
      <vt:lpstr>Wingdings</vt:lpstr>
      <vt:lpstr>Office Theme</vt:lpstr>
      <vt:lpstr>8086 Interrupts</vt:lpstr>
      <vt:lpstr>PowerPoint Presentation</vt:lpstr>
      <vt:lpstr>PowerPoint Presentation</vt:lpstr>
      <vt:lpstr>PowerPoint Presentation</vt:lpstr>
      <vt:lpstr>PowerPoint Presentation</vt:lpstr>
      <vt:lpstr>Interrupt</vt:lpstr>
      <vt:lpstr>8086 interrupt can come from 3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Divide-by-zero interrupt – Type 0</vt:lpstr>
      <vt:lpstr>PowerPoint Presentation</vt:lpstr>
      <vt:lpstr>Nonmaskable interrupt – type 2</vt:lpstr>
      <vt:lpstr>PowerPoint Presentation</vt:lpstr>
      <vt:lpstr>PowerPoint Presentation</vt:lpstr>
      <vt:lpstr>PowerPoint Presentation</vt:lpstr>
      <vt:lpstr>PowerPoint Presentation</vt:lpstr>
      <vt:lpstr>PowerPoint Presentation</vt:lpstr>
    </vt:vector>
  </TitlesOfParts>
  <Company>BLACK EDITION - tum0r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Interrupts</dc:title>
  <dc:creator>User</dc:creator>
  <cp:lastModifiedBy>Black n White</cp:lastModifiedBy>
  <cp:revision>57</cp:revision>
  <dcterms:created xsi:type="dcterms:W3CDTF">2014-01-13T09:25:05Z</dcterms:created>
  <dcterms:modified xsi:type="dcterms:W3CDTF">2020-11-05T04:46:26Z</dcterms:modified>
</cp:coreProperties>
</file>