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2" r:id="rId5"/>
    <p:sldId id="257"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90DC-B57E-41C3-8FBF-81059CBDCC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874E4A-F52A-4C80-B0E2-8E25A128D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13B3E-B3A3-4F28-B81A-DAD63A070A40}"/>
              </a:ext>
            </a:extLst>
          </p:cNvPr>
          <p:cNvSpPr>
            <a:spLocks noGrp="1"/>
          </p:cNvSpPr>
          <p:nvPr>
            <p:ph type="dt" sz="half" idx="10"/>
          </p:nvPr>
        </p:nvSpPr>
        <p:spPr/>
        <p:txBody>
          <a:bodyPr/>
          <a:lstStyle/>
          <a:p>
            <a:fld id="{ECBC2E0E-A29C-4D82-99D3-C93D59650634}" type="datetimeFigureOut">
              <a:rPr lang="en-US" smtClean="0"/>
              <a:t>12/23/2020</a:t>
            </a:fld>
            <a:endParaRPr lang="en-US"/>
          </a:p>
        </p:txBody>
      </p:sp>
      <p:sp>
        <p:nvSpPr>
          <p:cNvPr id="5" name="Footer Placeholder 4">
            <a:extLst>
              <a:ext uri="{FF2B5EF4-FFF2-40B4-BE49-F238E27FC236}">
                <a16:creationId xmlns:a16="http://schemas.microsoft.com/office/drawing/2014/main" id="{5CDAC0F5-08B9-4931-BA9E-DD4569AF9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18D2A-CE66-44BC-A50A-E8845F11E2B7}"/>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2288350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05FC-5EC6-40D6-93D2-61DF687FB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840959-7207-4900-B574-C6B6F345C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48E7A-97C4-49FE-8021-BBD35244D089}"/>
              </a:ext>
            </a:extLst>
          </p:cNvPr>
          <p:cNvSpPr>
            <a:spLocks noGrp="1"/>
          </p:cNvSpPr>
          <p:nvPr>
            <p:ph type="dt" sz="half" idx="10"/>
          </p:nvPr>
        </p:nvSpPr>
        <p:spPr/>
        <p:txBody>
          <a:bodyPr/>
          <a:lstStyle/>
          <a:p>
            <a:fld id="{ECBC2E0E-A29C-4D82-99D3-C93D59650634}" type="datetimeFigureOut">
              <a:rPr lang="en-US" smtClean="0"/>
              <a:t>12/23/2020</a:t>
            </a:fld>
            <a:endParaRPr lang="en-US"/>
          </a:p>
        </p:txBody>
      </p:sp>
      <p:sp>
        <p:nvSpPr>
          <p:cNvPr id="5" name="Footer Placeholder 4">
            <a:extLst>
              <a:ext uri="{FF2B5EF4-FFF2-40B4-BE49-F238E27FC236}">
                <a16:creationId xmlns:a16="http://schemas.microsoft.com/office/drawing/2014/main" id="{11913D44-A77D-4A6A-99C9-1A2DC77D1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6223F-9095-452C-9600-ED23F5F7D3DB}"/>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418890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BA712E-4EB3-4AD6-B442-E297DF732B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3087B4-8B11-427A-9A72-2FF4936E6B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0EC61-85D1-434D-806F-434E611800C2}"/>
              </a:ext>
            </a:extLst>
          </p:cNvPr>
          <p:cNvSpPr>
            <a:spLocks noGrp="1"/>
          </p:cNvSpPr>
          <p:nvPr>
            <p:ph type="dt" sz="half" idx="10"/>
          </p:nvPr>
        </p:nvSpPr>
        <p:spPr/>
        <p:txBody>
          <a:bodyPr/>
          <a:lstStyle/>
          <a:p>
            <a:fld id="{ECBC2E0E-A29C-4D82-99D3-C93D59650634}" type="datetimeFigureOut">
              <a:rPr lang="en-US" smtClean="0"/>
              <a:t>12/23/2020</a:t>
            </a:fld>
            <a:endParaRPr lang="en-US"/>
          </a:p>
        </p:txBody>
      </p:sp>
      <p:sp>
        <p:nvSpPr>
          <p:cNvPr id="5" name="Footer Placeholder 4">
            <a:extLst>
              <a:ext uri="{FF2B5EF4-FFF2-40B4-BE49-F238E27FC236}">
                <a16:creationId xmlns:a16="http://schemas.microsoft.com/office/drawing/2014/main" id="{3D341E66-E359-45C7-B509-7B03052BD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2FA32-7CAB-470D-A1C8-3F2827681C6C}"/>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16355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890B-FA1C-4185-BCB8-5EE8E9E76F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B310A0-39BF-47B8-85DE-838FBD9D3C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1F0B7-24FB-4EA4-AF55-1D1DE90139A3}"/>
              </a:ext>
            </a:extLst>
          </p:cNvPr>
          <p:cNvSpPr>
            <a:spLocks noGrp="1"/>
          </p:cNvSpPr>
          <p:nvPr>
            <p:ph type="dt" sz="half" idx="10"/>
          </p:nvPr>
        </p:nvSpPr>
        <p:spPr/>
        <p:txBody>
          <a:bodyPr/>
          <a:lstStyle/>
          <a:p>
            <a:fld id="{ECBC2E0E-A29C-4D82-99D3-C93D59650634}" type="datetimeFigureOut">
              <a:rPr lang="en-US" smtClean="0"/>
              <a:t>12/23/2020</a:t>
            </a:fld>
            <a:endParaRPr lang="en-US"/>
          </a:p>
        </p:txBody>
      </p:sp>
      <p:sp>
        <p:nvSpPr>
          <p:cNvPr id="5" name="Footer Placeholder 4">
            <a:extLst>
              <a:ext uri="{FF2B5EF4-FFF2-40B4-BE49-F238E27FC236}">
                <a16:creationId xmlns:a16="http://schemas.microsoft.com/office/drawing/2014/main" id="{6CF77621-C5DB-47D1-B0FA-96BE61E1B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96EEE-6B06-4EEA-8F25-0380C74FFEE3}"/>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238432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174F-3C9E-49E8-BAFB-034ECD324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F94441-2125-4991-95BF-83319E6B98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6409C2-3A81-43FE-B9EB-F3C748E783DC}"/>
              </a:ext>
            </a:extLst>
          </p:cNvPr>
          <p:cNvSpPr>
            <a:spLocks noGrp="1"/>
          </p:cNvSpPr>
          <p:nvPr>
            <p:ph type="dt" sz="half" idx="10"/>
          </p:nvPr>
        </p:nvSpPr>
        <p:spPr/>
        <p:txBody>
          <a:bodyPr/>
          <a:lstStyle/>
          <a:p>
            <a:fld id="{ECBC2E0E-A29C-4D82-99D3-C93D59650634}" type="datetimeFigureOut">
              <a:rPr lang="en-US" smtClean="0"/>
              <a:t>12/23/2020</a:t>
            </a:fld>
            <a:endParaRPr lang="en-US"/>
          </a:p>
        </p:txBody>
      </p:sp>
      <p:sp>
        <p:nvSpPr>
          <p:cNvPr id="5" name="Footer Placeholder 4">
            <a:extLst>
              <a:ext uri="{FF2B5EF4-FFF2-40B4-BE49-F238E27FC236}">
                <a16:creationId xmlns:a16="http://schemas.microsoft.com/office/drawing/2014/main" id="{808F3E91-1050-469D-81D7-7710FD9FE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087FA-0398-4CEB-8818-10E5FA958B33}"/>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50338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6411-BC4C-4F62-BB61-3E183E822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9C838-9E9F-41CA-A7AE-2A51BE953D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F4A0D7-F05A-4673-845A-2A788B2227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337AB4-1BE4-4C38-ACEC-1CDDF9D2896B}"/>
              </a:ext>
            </a:extLst>
          </p:cNvPr>
          <p:cNvSpPr>
            <a:spLocks noGrp="1"/>
          </p:cNvSpPr>
          <p:nvPr>
            <p:ph type="dt" sz="half" idx="10"/>
          </p:nvPr>
        </p:nvSpPr>
        <p:spPr/>
        <p:txBody>
          <a:bodyPr/>
          <a:lstStyle/>
          <a:p>
            <a:fld id="{ECBC2E0E-A29C-4D82-99D3-C93D59650634}" type="datetimeFigureOut">
              <a:rPr lang="en-US" smtClean="0"/>
              <a:t>12/23/2020</a:t>
            </a:fld>
            <a:endParaRPr lang="en-US"/>
          </a:p>
        </p:txBody>
      </p:sp>
      <p:sp>
        <p:nvSpPr>
          <p:cNvPr id="6" name="Footer Placeholder 5">
            <a:extLst>
              <a:ext uri="{FF2B5EF4-FFF2-40B4-BE49-F238E27FC236}">
                <a16:creationId xmlns:a16="http://schemas.microsoft.com/office/drawing/2014/main" id="{C5539364-C52A-4E95-92A7-EC132B098C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93044-F75E-4582-B0D3-3A69CA7AC44D}"/>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157366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6B85F-78F3-47BB-B4C4-3C113840A3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0CAB1C-7078-496C-831F-3F9B9E747C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9A62C-25A9-496B-AC91-7B282CDE61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7EECBB-F6C0-4A24-9516-4ECA03A81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0374AC-D3C6-446D-803C-E14746617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A3C78B-7515-4C53-ACDF-E505A3994784}"/>
              </a:ext>
            </a:extLst>
          </p:cNvPr>
          <p:cNvSpPr>
            <a:spLocks noGrp="1"/>
          </p:cNvSpPr>
          <p:nvPr>
            <p:ph type="dt" sz="half" idx="10"/>
          </p:nvPr>
        </p:nvSpPr>
        <p:spPr/>
        <p:txBody>
          <a:bodyPr/>
          <a:lstStyle/>
          <a:p>
            <a:fld id="{ECBC2E0E-A29C-4D82-99D3-C93D59650634}" type="datetimeFigureOut">
              <a:rPr lang="en-US" smtClean="0"/>
              <a:t>12/23/2020</a:t>
            </a:fld>
            <a:endParaRPr lang="en-US"/>
          </a:p>
        </p:txBody>
      </p:sp>
      <p:sp>
        <p:nvSpPr>
          <p:cNvPr id="8" name="Footer Placeholder 7">
            <a:extLst>
              <a:ext uri="{FF2B5EF4-FFF2-40B4-BE49-F238E27FC236}">
                <a16:creationId xmlns:a16="http://schemas.microsoft.com/office/drawing/2014/main" id="{7CED3A87-E033-49F0-9721-EE136EE9D4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851F63-3CE5-4BBB-B4D2-7D5B2215BFD5}"/>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235987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F517-B52E-4CE1-B5F1-040550FF2F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1E0ED7-4555-499F-94BB-40841B9695B6}"/>
              </a:ext>
            </a:extLst>
          </p:cNvPr>
          <p:cNvSpPr>
            <a:spLocks noGrp="1"/>
          </p:cNvSpPr>
          <p:nvPr>
            <p:ph type="dt" sz="half" idx="10"/>
          </p:nvPr>
        </p:nvSpPr>
        <p:spPr/>
        <p:txBody>
          <a:bodyPr/>
          <a:lstStyle/>
          <a:p>
            <a:fld id="{ECBC2E0E-A29C-4D82-99D3-C93D59650634}" type="datetimeFigureOut">
              <a:rPr lang="en-US" smtClean="0"/>
              <a:t>12/23/2020</a:t>
            </a:fld>
            <a:endParaRPr lang="en-US"/>
          </a:p>
        </p:txBody>
      </p:sp>
      <p:sp>
        <p:nvSpPr>
          <p:cNvPr id="4" name="Footer Placeholder 3">
            <a:extLst>
              <a:ext uri="{FF2B5EF4-FFF2-40B4-BE49-F238E27FC236}">
                <a16:creationId xmlns:a16="http://schemas.microsoft.com/office/drawing/2014/main" id="{4AB16EBB-8C57-47C7-801F-C542EDE5A3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24050F-E370-40F5-8698-EFD88539F47C}"/>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395627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F12050-DD75-4161-8EFD-41C6FB7B84B8}"/>
              </a:ext>
            </a:extLst>
          </p:cNvPr>
          <p:cNvSpPr>
            <a:spLocks noGrp="1"/>
          </p:cNvSpPr>
          <p:nvPr>
            <p:ph type="dt" sz="half" idx="10"/>
          </p:nvPr>
        </p:nvSpPr>
        <p:spPr/>
        <p:txBody>
          <a:bodyPr/>
          <a:lstStyle/>
          <a:p>
            <a:fld id="{ECBC2E0E-A29C-4D82-99D3-C93D59650634}" type="datetimeFigureOut">
              <a:rPr lang="en-US" smtClean="0"/>
              <a:t>12/23/2020</a:t>
            </a:fld>
            <a:endParaRPr lang="en-US"/>
          </a:p>
        </p:txBody>
      </p:sp>
      <p:sp>
        <p:nvSpPr>
          <p:cNvPr id="3" name="Footer Placeholder 2">
            <a:extLst>
              <a:ext uri="{FF2B5EF4-FFF2-40B4-BE49-F238E27FC236}">
                <a16:creationId xmlns:a16="http://schemas.microsoft.com/office/drawing/2014/main" id="{69511827-1378-4861-8AB2-19089DD52D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C69252-A6C0-47F0-8D09-E18C37EFAEEB}"/>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402939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78D1-B9E1-4C85-A3BD-03ECF6627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0C9BBC-595A-4D2B-9412-3C52BEFEB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EBCD1D-CC78-425B-9215-95DD486C3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156FB7-77A8-42AD-B050-751C19DE0615}"/>
              </a:ext>
            </a:extLst>
          </p:cNvPr>
          <p:cNvSpPr>
            <a:spLocks noGrp="1"/>
          </p:cNvSpPr>
          <p:nvPr>
            <p:ph type="dt" sz="half" idx="10"/>
          </p:nvPr>
        </p:nvSpPr>
        <p:spPr/>
        <p:txBody>
          <a:bodyPr/>
          <a:lstStyle/>
          <a:p>
            <a:fld id="{ECBC2E0E-A29C-4D82-99D3-C93D59650634}" type="datetimeFigureOut">
              <a:rPr lang="en-US" smtClean="0"/>
              <a:t>12/23/2020</a:t>
            </a:fld>
            <a:endParaRPr lang="en-US"/>
          </a:p>
        </p:txBody>
      </p:sp>
      <p:sp>
        <p:nvSpPr>
          <p:cNvPr id="6" name="Footer Placeholder 5">
            <a:extLst>
              <a:ext uri="{FF2B5EF4-FFF2-40B4-BE49-F238E27FC236}">
                <a16:creationId xmlns:a16="http://schemas.microsoft.com/office/drawing/2014/main" id="{71B27F07-85F8-4D34-9E45-350A737DE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7F42B-4A68-4AF0-891C-D1F2DBE2C443}"/>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3929083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24B5-E11D-4E5D-8C91-F427F9762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E0DD21-7D19-4853-BF2E-63AA41F590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FC889C-59E3-48CB-9CB1-C40E5A055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3EE14-355D-4991-AFB5-F30F125A6BC6}"/>
              </a:ext>
            </a:extLst>
          </p:cNvPr>
          <p:cNvSpPr>
            <a:spLocks noGrp="1"/>
          </p:cNvSpPr>
          <p:nvPr>
            <p:ph type="dt" sz="half" idx="10"/>
          </p:nvPr>
        </p:nvSpPr>
        <p:spPr/>
        <p:txBody>
          <a:bodyPr/>
          <a:lstStyle/>
          <a:p>
            <a:fld id="{ECBC2E0E-A29C-4D82-99D3-C93D59650634}" type="datetimeFigureOut">
              <a:rPr lang="en-US" smtClean="0"/>
              <a:t>12/23/2020</a:t>
            </a:fld>
            <a:endParaRPr lang="en-US"/>
          </a:p>
        </p:txBody>
      </p:sp>
      <p:sp>
        <p:nvSpPr>
          <p:cNvPr id="6" name="Footer Placeholder 5">
            <a:extLst>
              <a:ext uri="{FF2B5EF4-FFF2-40B4-BE49-F238E27FC236}">
                <a16:creationId xmlns:a16="http://schemas.microsoft.com/office/drawing/2014/main" id="{59D9B741-F05E-488F-8737-8AE7D4F77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121E6-F1A8-4ACE-B59A-EAE3A5157794}"/>
              </a:ext>
            </a:extLst>
          </p:cNvPr>
          <p:cNvSpPr>
            <a:spLocks noGrp="1"/>
          </p:cNvSpPr>
          <p:nvPr>
            <p:ph type="sldNum" sz="quarter" idx="12"/>
          </p:nvPr>
        </p:nvSpPr>
        <p:spPr/>
        <p:txBody>
          <a:bodyPr/>
          <a:lstStyle/>
          <a:p>
            <a:fld id="{F0F5B17A-2D88-4780-9FA1-2B9EE59F24D1}" type="slidenum">
              <a:rPr lang="en-US" smtClean="0"/>
              <a:t>‹#›</a:t>
            </a:fld>
            <a:endParaRPr lang="en-US"/>
          </a:p>
        </p:txBody>
      </p:sp>
    </p:spTree>
    <p:extLst>
      <p:ext uri="{BB962C8B-B14F-4D97-AF65-F5344CB8AC3E}">
        <p14:creationId xmlns:p14="http://schemas.microsoft.com/office/powerpoint/2010/main" val="172866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1E626-E87E-4A28-81A7-B393D858D7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E0FAB0-8DF6-447F-A0CB-1AEDC6D5B8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02020-EC8A-4FA3-A28F-9F6B43045E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C2E0E-A29C-4D82-99D3-C93D59650634}" type="datetimeFigureOut">
              <a:rPr lang="en-US" smtClean="0"/>
              <a:t>12/23/2020</a:t>
            </a:fld>
            <a:endParaRPr lang="en-US"/>
          </a:p>
        </p:txBody>
      </p:sp>
      <p:sp>
        <p:nvSpPr>
          <p:cNvPr id="5" name="Footer Placeholder 4">
            <a:extLst>
              <a:ext uri="{FF2B5EF4-FFF2-40B4-BE49-F238E27FC236}">
                <a16:creationId xmlns:a16="http://schemas.microsoft.com/office/drawing/2014/main" id="{C80EB84F-4CCD-4A89-BFBC-798DDC907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9F6173-5F59-4202-BCB8-D7D7AD3DD9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5B17A-2D88-4780-9FA1-2B9EE59F24D1}" type="slidenum">
              <a:rPr lang="en-US" smtClean="0"/>
              <a:t>‹#›</a:t>
            </a:fld>
            <a:endParaRPr lang="en-US"/>
          </a:p>
        </p:txBody>
      </p:sp>
    </p:spTree>
    <p:extLst>
      <p:ext uri="{BB962C8B-B14F-4D97-AF65-F5344CB8AC3E}">
        <p14:creationId xmlns:p14="http://schemas.microsoft.com/office/powerpoint/2010/main" val="408363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C930-83E4-4144-975A-87A00F5BDBC9}"/>
              </a:ext>
            </a:extLst>
          </p:cNvPr>
          <p:cNvSpPr>
            <a:spLocks noGrp="1"/>
          </p:cNvSpPr>
          <p:nvPr>
            <p:ph type="ctrTitle"/>
          </p:nvPr>
        </p:nvSpPr>
        <p:spPr>
          <a:xfrm>
            <a:off x="1519311" y="1955412"/>
            <a:ext cx="9148689" cy="2152358"/>
          </a:xfrm>
        </p:spPr>
        <p:txBody>
          <a:bodyPr>
            <a:normAutofit fontScale="90000"/>
          </a:bodyPr>
          <a:lstStyle/>
          <a:p>
            <a:pPr>
              <a:lnSpc>
                <a:spcPct val="150000"/>
              </a:lnSpc>
            </a:pPr>
            <a:r>
              <a:rPr lang="en-US" b="1" dirty="0">
                <a:solidFill>
                  <a:srgbClr val="00B050"/>
                </a:solidFill>
                <a:latin typeface="Cambria" panose="02040503050406030204" pitchFamily="18" charset="0"/>
                <a:ea typeface="Cambria" panose="02040503050406030204" pitchFamily="18" charset="0"/>
              </a:rPr>
              <a:t>8086 Microprocessor Pipeline Architecture</a:t>
            </a:r>
          </a:p>
        </p:txBody>
      </p:sp>
    </p:spTree>
    <p:extLst>
      <p:ext uri="{BB962C8B-B14F-4D97-AF65-F5344CB8AC3E}">
        <p14:creationId xmlns:p14="http://schemas.microsoft.com/office/powerpoint/2010/main" val="44639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D1F6EB-36D7-470B-B603-7DCB4DEE8F18}"/>
              </a:ext>
            </a:extLst>
          </p:cNvPr>
          <p:cNvSpPr>
            <a:spLocks noGrp="1"/>
          </p:cNvSpPr>
          <p:nvPr>
            <p:ph idx="1"/>
          </p:nvPr>
        </p:nvSpPr>
        <p:spPr>
          <a:xfrm>
            <a:off x="984738" y="1083211"/>
            <a:ext cx="10199077" cy="4853355"/>
          </a:xfrm>
        </p:spPr>
        <p:txBody>
          <a:bodyPr>
            <a:normAutofit lnSpcReduction="10000"/>
          </a:bodyPr>
          <a:lstStyle/>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Architecture of 8086</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8086 contains two independent functional units. Bus Interface Unit (BIU) and Execution Unit (EU).</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The BIU handles transfer of data and addresses between the processor and memory I/O devices.</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The EU receives opcode of an instruction from the queue, decodes it and then executes it.</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While EU is decoding an instruction or executing an instruction, the BIU fetches instruction codes from the memory and stores them in the queue.</a:t>
            </a:r>
          </a:p>
          <a:p>
            <a:pPr algn="just">
              <a:lnSpc>
                <a:spcPct val="150000"/>
              </a:lnSpc>
              <a:buFont typeface="Wingdings" panose="05000000000000000000" pitchFamily="2" charset="2"/>
              <a:buChar char="§"/>
            </a:pPr>
            <a:r>
              <a:rPr lang="en-US" sz="2000" dirty="0">
                <a:latin typeface="Cambria" panose="02040503050406030204" pitchFamily="18" charset="0"/>
                <a:ea typeface="Cambria" panose="02040503050406030204" pitchFamily="18" charset="0"/>
              </a:rPr>
              <a:t>The BIU and EU thus operate in parallel.</a:t>
            </a:r>
          </a:p>
        </p:txBody>
      </p:sp>
    </p:spTree>
    <p:extLst>
      <p:ext uri="{BB962C8B-B14F-4D97-AF65-F5344CB8AC3E}">
        <p14:creationId xmlns:p14="http://schemas.microsoft.com/office/powerpoint/2010/main" val="129881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895DF-BA57-4A7F-A838-F755694F5F8F}"/>
              </a:ext>
            </a:extLst>
          </p:cNvPr>
          <p:cNvSpPr>
            <a:spLocks noGrp="1"/>
          </p:cNvSpPr>
          <p:nvPr>
            <p:ph idx="1"/>
          </p:nvPr>
        </p:nvSpPr>
        <p:spPr>
          <a:xfrm>
            <a:off x="838200" y="815926"/>
            <a:ext cx="10515600" cy="5361037"/>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B7C784D7-D4DB-4F2D-B72A-3203AC138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591" y="1252025"/>
            <a:ext cx="7019778" cy="4564964"/>
          </a:xfrm>
          <a:prstGeom prst="rect">
            <a:avLst/>
          </a:prstGeom>
        </p:spPr>
      </p:pic>
    </p:spTree>
    <p:extLst>
      <p:ext uri="{BB962C8B-B14F-4D97-AF65-F5344CB8AC3E}">
        <p14:creationId xmlns:p14="http://schemas.microsoft.com/office/powerpoint/2010/main" val="229626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06323-CD11-4ACE-A5A4-D152E3114A2C}"/>
              </a:ext>
            </a:extLst>
          </p:cNvPr>
          <p:cNvSpPr>
            <a:spLocks noGrp="1"/>
          </p:cNvSpPr>
          <p:nvPr>
            <p:ph idx="1"/>
          </p:nvPr>
        </p:nvSpPr>
        <p:spPr>
          <a:xfrm>
            <a:off x="838200" y="956603"/>
            <a:ext cx="10515600" cy="5220360"/>
          </a:xfrm>
        </p:spPr>
        <p:txBody>
          <a:bodyPr>
            <a:normAutofit/>
          </a:bodyPr>
          <a:lstStyle/>
          <a:p>
            <a:pPr marL="0" indent="0" algn="just">
              <a:lnSpc>
                <a:spcPct val="150000"/>
              </a:lnSpc>
              <a:buNone/>
            </a:pPr>
            <a:r>
              <a:rPr lang="en-US" sz="2200" dirty="0">
                <a:latin typeface="Cambria" panose="02040503050406030204" pitchFamily="18" charset="0"/>
                <a:ea typeface="Cambria" panose="02040503050406030204" pitchFamily="18" charset="0"/>
              </a:rPr>
              <a:t>Generally a 8086 microprocessor is called a pipelined architecture. The process of fetching the next instruction when the present instruction is being executed is called as pipelining. Pipelining has become possible due to the use of queue. BIU (Bus Interfacing Unit) fills in the queue until the entire queue is full.</a:t>
            </a:r>
          </a:p>
          <a:p>
            <a:pPr marL="0" indent="0" algn="just">
              <a:lnSpc>
                <a:spcPct val="150000"/>
              </a:lnSpc>
              <a:buNone/>
            </a:pPr>
            <a:endParaRPr lang="en-US" sz="2200" dirty="0">
              <a:latin typeface="Cambria" panose="02040503050406030204" pitchFamily="18" charset="0"/>
              <a:ea typeface="Cambria" panose="02040503050406030204" pitchFamily="18" charset="0"/>
            </a:endParaRPr>
          </a:p>
          <a:p>
            <a:pPr marL="0" indent="0" algn="just">
              <a:lnSpc>
                <a:spcPct val="150000"/>
              </a:lnSpc>
              <a:buNone/>
            </a:pPr>
            <a:r>
              <a:rPr lang="en-US" sz="2200" dirty="0">
                <a:effectLst/>
                <a:latin typeface="Cambria" panose="02040503050406030204" pitchFamily="18" charset="0"/>
                <a:ea typeface="Cambria" panose="02040503050406030204" pitchFamily="18" charset="0"/>
              </a:rPr>
              <a:t>In 8086, to speed up the execution of program, the instructions fetching and execution of instructions are overlapped each other. This technique is known as pipelining. In pipelining, when the n</a:t>
            </a:r>
            <a:r>
              <a:rPr lang="en-US" sz="2200" baseline="30000" dirty="0">
                <a:effectLst/>
                <a:latin typeface="Cambria" panose="02040503050406030204" pitchFamily="18" charset="0"/>
                <a:ea typeface="Cambria" panose="02040503050406030204" pitchFamily="18" charset="0"/>
              </a:rPr>
              <a:t>th</a:t>
            </a:r>
            <a:r>
              <a:rPr lang="en-US" sz="2200" dirty="0">
                <a:effectLst/>
                <a:latin typeface="Cambria" panose="02040503050406030204" pitchFamily="18" charset="0"/>
                <a:ea typeface="Cambria" panose="02040503050406030204" pitchFamily="18" charset="0"/>
              </a:rPr>
              <a:t> instruction is executed, the n+1</a:t>
            </a:r>
            <a:r>
              <a:rPr lang="en-US" sz="2200" baseline="30000" dirty="0">
                <a:effectLst/>
                <a:latin typeface="Cambria" panose="02040503050406030204" pitchFamily="18" charset="0"/>
                <a:ea typeface="Cambria" panose="02040503050406030204" pitchFamily="18" charset="0"/>
              </a:rPr>
              <a:t>th</a:t>
            </a:r>
            <a:r>
              <a:rPr lang="en-US" sz="2200" dirty="0">
                <a:effectLst/>
                <a:latin typeface="Cambria" panose="02040503050406030204" pitchFamily="18" charset="0"/>
                <a:ea typeface="Cambria" panose="02040503050406030204" pitchFamily="18" charset="0"/>
              </a:rPr>
              <a:t> instruction is fetched and thus the processing speed is increased.</a:t>
            </a:r>
            <a:endParaRPr lang="en-US" sz="2200" dirty="0">
              <a:latin typeface="Cambria" panose="02040503050406030204" pitchFamily="18" charset="0"/>
              <a:ea typeface="Cambria" panose="02040503050406030204" pitchFamily="18" charset="0"/>
            </a:endParaRPr>
          </a:p>
          <a:p>
            <a:pPr marL="0" indent="0" algn="just">
              <a:lnSpc>
                <a:spcPct val="150000"/>
              </a:lnSpc>
              <a:buNone/>
            </a:pP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80789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06323-CD11-4ACE-A5A4-D152E3114A2C}"/>
              </a:ext>
            </a:extLst>
          </p:cNvPr>
          <p:cNvSpPr>
            <a:spLocks noGrp="1"/>
          </p:cNvSpPr>
          <p:nvPr>
            <p:ph idx="1"/>
          </p:nvPr>
        </p:nvSpPr>
        <p:spPr>
          <a:xfrm>
            <a:off x="838200" y="956603"/>
            <a:ext cx="10515600" cy="5220360"/>
          </a:xfrm>
        </p:spPr>
        <p:txBody>
          <a:bodyPr>
            <a:normAutofit/>
          </a:bodyPr>
          <a:lstStyle/>
          <a:p>
            <a:pPr marL="0" indent="0" algn="just">
              <a:lnSpc>
                <a:spcPct val="150000"/>
              </a:lnSpc>
              <a:buNone/>
            </a:pPr>
            <a:r>
              <a:rPr lang="en-US" sz="2400" b="1" dirty="0">
                <a:solidFill>
                  <a:srgbClr val="00B050"/>
                </a:solidFill>
                <a:effectLst/>
                <a:latin typeface="Cambria" panose="02040503050406030204" pitchFamily="18" charset="0"/>
                <a:ea typeface="Cambria" panose="02040503050406030204" pitchFamily="18" charset="0"/>
              </a:rPr>
              <a:t>Function of instruction queue in 8086:</a:t>
            </a:r>
          </a:p>
          <a:p>
            <a:pPr marL="0" indent="0" algn="just">
              <a:lnSpc>
                <a:spcPct val="150000"/>
              </a:lnSpc>
              <a:buNone/>
            </a:pPr>
            <a:r>
              <a:rPr lang="en-US" sz="2200" dirty="0">
                <a:effectLst/>
                <a:latin typeface="Cambria" panose="02040503050406030204" pitchFamily="18" charset="0"/>
                <a:ea typeface="Cambria" panose="02040503050406030204" pitchFamily="18" charset="0"/>
              </a:rPr>
              <a:t>In 8086, a 6-byte instruction queue is presented at the Bus Interface Unit (BIU). It is used to prefetching and store at the maximum of 6 bytes of instruction code from the memory. Due to this, overlapping instruction fetch with instruction execution increases the processing speed.</a:t>
            </a:r>
            <a:endParaRPr lang="en-US" sz="22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C319A06D-A4DC-470B-8D2C-5802E9835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599" y="3812345"/>
            <a:ext cx="5712655" cy="2089052"/>
          </a:xfrm>
          <a:prstGeom prst="rect">
            <a:avLst/>
          </a:prstGeom>
        </p:spPr>
      </p:pic>
    </p:spTree>
    <p:extLst>
      <p:ext uri="{BB962C8B-B14F-4D97-AF65-F5344CB8AC3E}">
        <p14:creationId xmlns:p14="http://schemas.microsoft.com/office/powerpoint/2010/main" val="353488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B1D48C-6D17-4513-8768-208767ACBF5A}"/>
              </a:ext>
            </a:extLst>
          </p:cNvPr>
          <p:cNvSpPr>
            <a:spLocks noGrp="1"/>
          </p:cNvSpPr>
          <p:nvPr>
            <p:ph idx="1"/>
          </p:nvPr>
        </p:nvSpPr>
        <p:spPr>
          <a:xfrm>
            <a:off x="1125415" y="1262917"/>
            <a:ext cx="9988062" cy="4351338"/>
          </a:xfrm>
        </p:spPr>
        <p:txBody>
          <a:bodyPr>
            <a:normAutofit/>
          </a:bodyPr>
          <a:lstStyle/>
          <a:p>
            <a:pPr marL="0" indent="0" algn="just">
              <a:lnSpc>
                <a:spcPct val="150000"/>
              </a:lnSpc>
              <a:buNone/>
            </a:pPr>
            <a:r>
              <a:rPr lang="en-US" sz="2400" dirty="0">
                <a:latin typeface="Cambria" panose="02040503050406030204" pitchFamily="18" charset="0"/>
                <a:ea typeface="Cambria" panose="02040503050406030204" pitchFamily="18" charset="0"/>
              </a:rPr>
              <a:t>T</a:t>
            </a:r>
            <a:r>
              <a:rPr lang="en-US" sz="2400" dirty="0">
                <a:effectLst/>
                <a:latin typeface="Cambria" panose="02040503050406030204" pitchFamily="18" charset="0"/>
                <a:ea typeface="Cambria" panose="02040503050406030204" pitchFamily="18" charset="0"/>
              </a:rPr>
              <a:t>he functions of bus interface unit (BIU) in 8086:</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Fetch instructions from memory.</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Fetch data from memory and I/O ports.</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Write data to memory and I/O ports.</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To communicate with outside world.</a:t>
            </a:r>
          </a:p>
          <a:p>
            <a:pPr marL="971550" lvl="1" indent="-514350" algn="just">
              <a:lnSpc>
                <a:spcPct val="150000"/>
              </a:lnSpc>
              <a:buAutoNum type="alphaLcParenBoth"/>
            </a:pPr>
            <a:r>
              <a:rPr lang="en-US" sz="2000" dirty="0">
                <a:effectLst/>
                <a:latin typeface="Cambria" panose="02040503050406030204" pitchFamily="18" charset="0"/>
                <a:ea typeface="Cambria" panose="02040503050406030204" pitchFamily="18" charset="0"/>
              </a:rPr>
              <a:t>Provide external bus operations and bus control signals.</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828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B8A97-EEAA-43AE-BFEA-2516FEFEE92B}"/>
              </a:ext>
            </a:extLst>
          </p:cNvPr>
          <p:cNvSpPr>
            <a:spLocks noGrp="1"/>
          </p:cNvSpPr>
          <p:nvPr>
            <p:ph idx="1"/>
          </p:nvPr>
        </p:nvSpPr>
        <p:spPr>
          <a:xfrm>
            <a:off x="984738" y="984737"/>
            <a:ext cx="10128739" cy="4937761"/>
          </a:xfrm>
        </p:spPr>
        <p:txBody>
          <a:bodyPr>
            <a:normAutofit/>
          </a:bodyPr>
          <a:lstStyle/>
          <a:p>
            <a:pPr marL="0" indent="0" algn="just">
              <a:lnSpc>
                <a:spcPct val="150000"/>
              </a:lnSpc>
              <a:buNone/>
            </a:pPr>
            <a:r>
              <a:rPr lang="en-US" sz="2000" dirty="0">
                <a:latin typeface="Cambria" panose="02040503050406030204" pitchFamily="18" charset="0"/>
                <a:ea typeface="Cambria" panose="02040503050406030204" pitchFamily="18" charset="0"/>
              </a:rPr>
              <a:t>Advantages of pipelining: The execution unit always reads the next instruction byte from the queue in BIU. This is faster than sending out an address to the memory and waiting for the next instruction byte to come. In short pipelining eliminates the waiting time of EU and speeds up the processing. -The 8086 BIU will not initiate a fetch unless and until there are two empty bytes in its queue. 8086 BIU normally obtains two instruction bytes per fetch.</a:t>
            </a:r>
          </a:p>
          <a:p>
            <a:pPr marL="0" indent="0" algn="just">
              <a:lnSpc>
                <a:spcPct val="150000"/>
              </a:lnSpc>
              <a:buNone/>
            </a:pPr>
            <a:r>
              <a:rPr lang="en-US" sz="2000" dirty="0">
                <a:latin typeface="Cambria" panose="02040503050406030204" pitchFamily="18" charset="0"/>
                <a:ea typeface="Cambria" panose="02040503050406030204" pitchFamily="18" charset="0"/>
              </a:rPr>
              <a:t>The execution unit (EU) is supposed to decode or execute an instruction. Decoding does not require the use of buses. When EU is busy in decoding and executing an instruction, the BIU fetches up to six instruction bytes for the next instructions. These bytes are called as the pre-fetched bytes and they are stored in a first in first out (FIFO) register set, which is called as a queue.</a:t>
            </a:r>
          </a:p>
        </p:txBody>
      </p:sp>
    </p:spTree>
    <p:extLst>
      <p:ext uri="{BB962C8B-B14F-4D97-AF65-F5344CB8AC3E}">
        <p14:creationId xmlns:p14="http://schemas.microsoft.com/office/powerpoint/2010/main" val="26620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71F08-A9D6-4CDF-9450-2CCDA4C113CB}"/>
              </a:ext>
            </a:extLst>
          </p:cNvPr>
          <p:cNvSpPr>
            <a:spLocks noGrp="1"/>
          </p:cNvSpPr>
          <p:nvPr>
            <p:ph idx="1"/>
          </p:nvPr>
        </p:nvSpPr>
        <p:spPr>
          <a:xfrm>
            <a:off x="838200" y="829994"/>
            <a:ext cx="10515600" cy="5346969"/>
          </a:xfrm>
        </p:spPr>
        <p:txBody>
          <a:bodyPr>
            <a:normAutofit/>
          </a:bodyPr>
          <a:lstStyle/>
          <a:p>
            <a:pPr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Pipeline in 8086 is a technique which is used in advanced microprocessors, where the microprocessor execute a second instruction before the completion of first. That is many instruction are simultaneously pipelined at different processing stage.</a:t>
            </a:r>
          </a:p>
          <a:p>
            <a:pPr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The advantages of pipelining is performance improvement, we are able to pump more instructions and get improved in processor speed as we are able to execute parts of instructions in parallel to parts of other instruction.</a:t>
            </a:r>
          </a:p>
          <a:p>
            <a:pPr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Disadvantage of pipeline is that it makes things complex, for example if we need to take care of branch penalty and forwarding, this become complex and several research problems are arise due to these complexity.</a:t>
            </a:r>
          </a:p>
          <a:p>
            <a:pPr marL="0" indent="0" algn="just">
              <a:lnSpc>
                <a:spcPct val="150000"/>
              </a:lnSpc>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94494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599</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vt:lpstr>
      <vt:lpstr>Wingdings</vt:lpstr>
      <vt:lpstr>Office Theme</vt:lpstr>
      <vt:lpstr>8086 Microprocessor Pipeline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Microprocessor Pipeline Architecture</dc:title>
  <dc:creator>Black n White</dc:creator>
  <cp:lastModifiedBy>Black n White</cp:lastModifiedBy>
  <cp:revision>15</cp:revision>
  <dcterms:created xsi:type="dcterms:W3CDTF">2020-12-23T15:01:58Z</dcterms:created>
  <dcterms:modified xsi:type="dcterms:W3CDTF">2020-12-23T17:21:00Z</dcterms:modified>
</cp:coreProperties>
</file>