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325E0-858D-4CF4-9392-5E3822FA42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E72D49-63D2-4C7B-8F16-5FA6B80F86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750AFC-3859-4C9C-8325-3108C0BCE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480AB-81A2-4A49-866D-39B98FE7B7FE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64558F-63FE-4306-A2B4-7843F9DDF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9E8885-3F8F-4D13-B5B6-4B10454EC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C04EC-1F87-4408-95E0-1851E9437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886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10C87-5867-4908-99FA-8DD3ED4CF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763D0D-60A5-4B80-A94B-BEC21BF74E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81B60B-6000-47A2-B22C-27E37DE78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480AB-81A2-4A49-866D-39B98FE7B7FE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CB7DFD-2BE9-44EB-A1EC-D8F290AA5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559842-5C74-4184-919F-99EF9EE76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C04EC-1F87-4408-95E0-1851E9437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146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33A6F9-D700-4639-97F2-0CAB5F2EC2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65FC59-2309-4346-A736-7791585630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CE65D6-6E1D-4C00-90B0-004F8C3FC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480AB-81A2-4A49-866D-39B98FE7B7FE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2855E2-2C60-4AE0-BFC2-B889732EF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7996BB-1F31-4094-8605-8B354535A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C04EC-1F87-4408-95E0-1851E9437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04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BE3E8-FA30-4189-805C-FC20A2236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391126-A8BD-431F-9421-5162E7E2F2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AAC1B2-16D4-4872-9829-8C2359450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480AB-81A2-4A49-866D-39B98FE7B7FE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931F8-5BFF-4329-ACB5-076F32233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6B45ED-43F9-4FC4-A8C3-4EA497C07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C04EC-1F87-4408-95E0-1851E9437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442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67AE3-F8AE-405D-9B9D-510B97316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B75A74-4E10-44C8-A9C6-8D82176F44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F82716-B56E-404C-A1AE-0BEB91128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480AB-81A2-4A49-866D-39B98FE7B7FE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AA93D0-AD94-4903-A6F3-3C0BD6509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910CAD-A532-40A0-BD45-B06FCDFFA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C04EC-1F87-4408-95E0-1851E9437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74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8F4BC-FCF2-41DA-8156-B5DB4A9D6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43936-3C06-4117-81CD-FC6C251C79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4FC07F-9F68-4B8C-9A0D-AE22B2F7A7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75241B-E042-4877-B5C7-5A81B6663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480AB-81A2-4A49-866D-39B98FE7B7FE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6D9430-8F28-4FD1-B4FD-185F2967E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1EF438-C5B2-4F04-A0B2-3AA44FADE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C04EC-1F87-4408-95E0-1851E9437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378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BD9A3-BBE8-42CE-A632-A379CDC69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209A03-0323-4D66-B155-31005744E6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32D838-6087-4F5E-9465-8E7D05A54C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FF94B5-1487-48C0-9E15-1FF7499388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4E1084-9876-4D30-8D62-BCB6C149E7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D4FE36-79CC-4864-8F21-67CBAA5C0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480AB-81A2-4A49-866D-39B98FE7B7FE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860E81-08EB-481E-87D5-98C2A9AC8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827CFD-DB36-4987-81E9-72C959B1E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C04EC-1F87-4408-95E0-1851E9437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700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0D7BA-10C9-4197-B267-C9F11A7E7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B87E03-1972-4B84-BB0B-E39AD86B2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480AB-81A2-4A49-866D-39B98FE7B7FE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23A73B-063E-4083-8DF0-0264F9DB7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DDF554-DAAB-4ACE-8537-0FBA458BF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C04EC-1F87-4408-95E0-1851E9437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797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124127-1E39-470E-ABE9-EADAED1A8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480AB-81A2-4A49-866D-39B98FE7B7FE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8EC306-B356-427F-A117-02CF63DEA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40F359-A461-4907-B8DD-7E3E6EAED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C04EC-1F87-4408-95E0-1851E9437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703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CC861-DA02-4E03-B901-35E50DA48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99C913-552A-465F-A801-67E494C5B8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143015-84EB-4494-A327-1C31131EAA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8E5369-5CBD-40C5-87B3-70AE03A78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480AB-81A2-4A49-866D-39B98FE7B7FE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688A03-98CA-4BAE-8F47-C529C3D76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2F24E7-B594-4CE7-BCC4-F096C02D4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C04EC-1F87-4408-95E0-1851E9437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985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F0E46-649E-424E-B938-30B006541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B5D029-DC17-4AD4-A70C-2DC49E7226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FC199E-4EA5-4083-BA91-0047589FD1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453FCD-A981-4237-AADC-3ED6BF108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480AB-81A2-4A49-866D-39B98FE7B7FE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965CFA-E83A-4C86-B613-68D414068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570018-8DCF-4267-8966-0AEE58B7C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C04EC-1F87-4408-95E0-1851E9437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442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A8270-FC34-4AED-95B3-8C4857F09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FDDF54-DE23-4224-8FF5-5C3FD243DF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68F27B-4E76-4B58-AE7C-07F16860B1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0480AB-81A2-4A49-866D-39B98FE7B7FE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8A2AAD-9DA8-4697-BB8A-45E447F3ED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8AE00B-3CE0-43C8-9030-90CDA0B350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FC04EC-1F87-4408-95E0-1851E9437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892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51D6F-42A2-4D58-847F-81B06C972B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74388"/>
            <a:ext cx="9144000" cy="1125416"/>
          </a:xfrm>
        </p:spPr>
        <p:txBody>
          <a:bodyPr>
            <a:normAutofit/>
          </a:bodyPr>
          <a:lstStyle/>
          <a:p>
            <a:r>
              <a:rPr lang="en-US" sz="7200" b="1" dirty="0">
                <a:solidFill>
                  <a:srgbClr val="00B05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8086 Microprocessor</a:t>
            </a:r>
          </a:p>
        </p:txBody>
      </p:sp>
    </p:spTree>
    <p:extLst>
      <p:ext uri="{BB962C8B-B14F-4D97-AF65-F5344CB8AC3E}">
        <p14:creationId xmlns:p14="http://schemas.microsoft.com/office/powerpoint/2010/main" val="774586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A0B193-9ACA-48A4-A585-99DAA34E24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89317"/>
            <a:ext cx="10515600" cy="5487646"/>
          </a:xfrm>
        </p:spPr>
        <p:txBody>
          <a:bodyPr>
            <a:normAutofit fontScale="85000" lnSpcReduction="20000"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b="1" dirty="0">
                <a:solidFill>
                  <a:srgbClr val="00B05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Introduction to 8086 Microprocessor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8086 Microprocessor is an enhanced version of 8085 Microprocessor.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It is a 16-bit Microprocessor.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8086 has a 20-bit address bus can access upto 2^20 (1 MB) memory locations and 16-bit data lines.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It can support upto 64K I/O ports.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It provides 14, 16-bit registers.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It consists of powerful instruction set, which provides operations like multiplication and division easily.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It supports two modes of operations, i.e. Maximum mode and Minimum mode. Maximum mode is suitable for system having multiple processors and Minimum mode is suitable for system having single processor.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0978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A0B193-9ACA-48A4-A585-99DAA34E24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89317"/>
            <a:ext cx="10515600" cy="5487646"/>
          </a:xfrm>
        </p:spPr>
        <p:txBody>
          <a:bodyPr>
            <a:normAutofit lnSpcReduction="10000"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4000" b="1" dirty="0">
                <a:solidFill>
                  <a:srgbClr val="00B05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Features of 8086</a:t>
            </a:r>
          </a:p>
          <a:p>
            <a:pPr marL="457200" lvl="1" indent="0" algn="just">
              <a:lnSpc>
                <a:spcPct val="150000"/>
              </a:lnSpc>
              <a:buNone/>
            </a:pPr>
            <a:r>
              <a:rPr lang="en-US" sz="2900" dirty="0">
                <a:latin typeface="Cambria" panose="02040503050406030204" pitchFamily="18" charset="0"/>
                <a:ea typeface="Cambria" panose="02040503050406030204" pitchFamily="18" charset="0"/>
              </a:rPr>
              <a:t>The most prominent features of a 8086 Microprocessor are as follows –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600" dirty="0">
                <a:latin typeface="Cambria" panose="02040503050406030204" pitchFamily="18" charset="0"/>
                <a:ea typeface="Cambria" panose="02040503050406030204" pitchFamily="18" charset="0"/>
              </a:rPr>
              <a:t>It has an instruction queue, which is capable of storing 6 instruction bytes from the memory resulting in faster processing.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600" dirty="0">
                <a:latin typeface="Cambria" panose="02040503050406030204" pitchFamily="18" charset="0"/>
                <a:ea typeface="Cambria" panose="02040503050406030204" pitchFamily="18" charset="0"/>
              </a:rPr>
              <a:t>It was the first 16-bit processor having 16-bit ALU, 16-bit registers, internal data bus, and 16-bit external data bus resulting in faster processing.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4441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A0B193-9ACA-48A4-A585-99DAA34E24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89317"/>
            <a:ext cx="10515600" cy="5487646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4000" b="1" dirty="0">
                <a:solidFill>
                  <a:srgbClr val="00B05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Features of 8086 </a:t>
            </a:r>
            <a:r>
              <a:rPr lang="en-US" sz="2000" b="1" dirty="0">
                <a:solidFill>
                  <a:srgbClr val="00B05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(Cont.)</a:t>
            </a:r>
            <a:endParaRPr lang="en-US" sz="29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600" dirty="0">
                <a:latin typeface="Cambria" panose="02040503050406030204" pitchFamily="18" charset="0"/>
                <a:ea typeface="Cambria" panose="02040503050406030204" pitchFamily="18" charset="0"/>
              </a:rPr>
              <a:t>It is available in 3 versions based on the frequency of operation</a:t>
            </a:r>
          </a:p>
          <a:p>
            <a:pPr lvl="2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</a:rPr>
              <a:t>8086            5 MHz</a:t>
            </a:r>
          </a:p>
          <a:p>
            <a:pPr lvl="2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</a:rPr>
              <a:t>8086-2            8 MHz</a:t>
            </a:r>
          </a:p>
          <a:p>
            <a:pPr lvl="2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</a:rPr>
              <a:t>(c) 8086-1            10 MHz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600" dirty="0">
                <a:latin typeface="Cambria" panose="02040503050406030204" pitchFamily="18" charset="0"/>
                <a:ea typeface="Cambria" panose="02040503050406030204" pitchFamily="18" charset="0"/>
              </a:rPr>
              <a:t>It uses two stages of pipelining, i.e. Fetch Stage and Execute Stage, which improves performance.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600" dirty="0">
                <a:latin typeface="Cambria" panose="02040503050406030204" pitchFamily="18" charset="0"/>
                <a:ea typeface="Cambria" panose="02040503050406030204" pitchFamily="18" charset="0"/>
              </a:rPr>
              <a:t>It has multiplexed address and data bus AD</a:t>
            </a: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0</a:t>
            </a:r>
            <a:r>
              <a:rPr lang="en-US" sz="2600" dirty="0">
                <a:latin typeface="Cambria" panose="02040503050406030204" pitchFamily="18" charset="0"/>
                <a:ea typeface="Cambria" panose="02040503050406030204" pitchFamily="18" charset="0"/>
              </a:rPr>
              <a:t> – AD</a:t>
            </a: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15</a:t>
            </a:r>
            <a:r>
              <a:rPr lang="en-US" sz="26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600">
                <a:latin typeface="Cambria" panose="02040503050406030204" pitchFamily="18" charset="0"/>
                <a:ea typeface="Cambria" panose="02040503050406030204" pitchFamily="18" charset="0"/>
              </a:rPr>
              <a:t>and A</a:t>
            </a:r>
            <a:r>
              <a:rPr lang="en-US" sz="1600">
                <a:latin typeface="Cambria" panose="02040503050406030204" pitchFamily="18" charset="0"/>
                <a:ea typeface="Cambria" panose="02040503050406030204" pitchFamily="18" charset="0"/>
              </a:rPr>
              <a:t>16</a:t>
            </a:r>
            <a:r>
              <a:rPr lang="en-US" sz="2600">
                <a:latin typeface="Cambria" panose="02040503050406030204" pitchFamily="18" charset="0"/>
                <a:ea typeface="Cambria" panose="02040503050406030204" pitchFamily="18" charset="0"/>
              </a:rPr>
              <a:t> – A</a:t>
            </a:r>
            <a:r>
              <a:rPr lang="en-US" sz="1600">
                <a:latin typeface="Cambria" panose="02040503050406030204" pitchFamily="18" charset="0"/>
                <a:ea typeface="Cambria" panose="02040503050406030204" pitchFamily="18" charset="0"/>
              </a:rPr>
              <a:t>19</a:t>
            </a:r>
            <a:r>
              <a:rPr lang="en-US" sz="2600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42E5F37-6C3B-4A3D-B264-EA486895F4D9}"/>
              </a:ext>
            </a:extLst>
          </p:cNvPr>
          <p:cNvCxnSpPr/>
          <p:nvPr/>
        </p:nvCxnSpPr>
        <p:spPr>
          <a:xfrm>
            <a:off x="2813538" y="2658794"/>
            <a:ext cx="49237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701173E-0460-40D1-A48C-818CD0331D3F}"/>
              </a:ext>
            </a:extLst>
          </p:cNvPr>
          <p:cNvCxnSpPr/>
          <p:nvPr/>
        </p:nvCxnSpPr>
        <p:spPr>
          <a:xfrm>
            <a:off x="3008142" y="3219160"/>
            <a:ext cx="49237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19C856C-CF11-4C52-84E2-A7392560F893}"/>
              </a:ext>
            </a:extLst>
          </p:cNvPr>
          <p:cNvCxnSpPr/>
          <p:nvPr/>
        </p:nvCxnSpPr>
        <p:spPr>
          <a:xfrm>
            <a:off x="3413761" y="3793585"/>
            <a:ext cx="49237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05232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A0B193-9ACA-48A4-A585-99DAA34E24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89317"/>
            <a:ext cx="10515600" cy="5487646"/>
          </a:xfrm>
        </p:spPr>
        <p:txBody>
          <a:bodyPr>
            <a:normAutofit fontScale="85000" lnSpcReduction="10000"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4000" b="1" dirty="0">
                <a:solidFill>
                  <a:srgbClr val="00B05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Features of 8086 </a:t>
            </a:r>
            <a:r>
              <a:rPr lang="en-US" sz="2000" b="1" dirty="0">
                <a:solidFill>
                  <a:srgbClr val="00B05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(Cont.)</a:t>
            </a:r>
            <a:endParaRPr lang="en-US" sz="29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600" dirty="0">
                <a:latin typeface="Cambria" panose="02040503050406030204" pitchFamily="18" charset="0"/>
                <a:ea typeface="Cambria" panose="02040503050406030204" pitchFamily="18" charset="0"/>
              </a:rPr>
              <a:t>It requires single phase clock with 33% duty cycle to provide internal timing.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600" dirty="0">
                <a:latin typeface="Cambria" panose="02040503050406030204" pitchFamily="18" charset="0"/>
                <a:ea typeface="Cambria" panose="02040503050406030204" pitchFamily="18" charset="0"/>
              </a:rPr>
              <a:t>It can prefetches upto 6 instruction bytes from memory and queues them in order to speed up instruction execution.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600" dirty="0">
                <a:latin typeface="Cambria" panose="02040503050406030204" pitchFamily="18" charset="0"/>
                <a:ea typeface="Cambria" panose="02040503050406030204" pitchFamily="18" charset="0"/>
              </a:rPr>
              <a:t>Execute stage executes these instructions.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600" dirty="0">
                <a:latin typeface="Cambria" panose="02040503050406030204" pitchFamily="18" charset="0"/>
                <a:ea typeface="Cambria" panose="02040503050406030204" pitchFamily="18" charset="0"/>
              </a:rPr>
              <a:t>It has 256 vectored interrupts.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600" dirty="0">
                <a:latin typeface="Cambria" panose="02040503050406030204" pitchFamily="18" charset="0"/>
                <a:ea typeface="Cambria" panose="02040503050406030204" pitchFamily="18" charset="0"/>
              </a:rPr>
              <a:t>It consists of 29,000 transistors.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600" dirty="0">
                <a:latin typeface="Cambria" panose="02040503050406030204" pitchFamily="18" charset="0"/>
                <a:ea typeface="Cambria" panose="02040503050406030204" pitchFamily="18" charset="0"/>
              </a:rPr>
              <a:t>It requires +5V power supply.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600" dirty="0">
                <a:latin typeface="Cambria" panose="02040503050406030204" pitchFamily="18" charset="0"/>
                <a:ea typeface="Cambria" panose="02040503050406030204" pitchFamily="18" charset="0"/>
              </a:rPr>
              <a:t>A 40-pin dual in line package.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23201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A0B193-9ACA-48A4-A585-99DAA34E24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775" y="689317"/>
            <a:ext cx="11029071" cy="5487646"/>
          </a:xfrm>
        </p:spPr>
        <p:txBody>
          <a:bodyPr>
            <a:normAutofit fontScale="70000" lnSpcReduction="20000"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4100" b="1" dirty="0">
                <a:solidFill>
                  <a:srgbClr val="00B05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Comparison between 8085 and 8086 Microprocessor</a:t>
            </a:r>
            <a:endParaRPr lang="en-US" sz="41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100" b="1" dirty="0">
                <a:solidFill>
                  <a:srgbClr val="00B05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Size</a:t>
            </a:r>
            <a:r>
              <a:rPr lang="en-US" sz="3100" dirty="0">
                <a:latin typeface="Cambria" panose="02040503050406030204" pitchFamily="18" charset="0"/>
                <a:ea typeface="Cambria" panose="02040503050406030204" pitchFamily="18" charset="0"/>
              </a:rPr>
              <a:t> – 8085 is 8-bit Microprocessor, whereas 8086 is 16-bit Microprocessor.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100" b="1" dirty="0">
                <a:solidFill>
                  <a:srgbClr val="00B05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Address bus </a:t>
            </a:r>
            <a:r>
              <a:rPr lang="en-US" sz="3100" dirty="0">
                <a:latin typeface="Cambria" panose="02040503050406030204" pitchFamily="18" charset="0"/>
                <a:ea typeface="Cambria" panose="02040503050406030204" pitchFamily="18" charset="0"/>
              </a:rPr>
              <a:t>– 8085 has 16-bit address bus while 8086 has 20-bit address bus.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100" b="1" dirty="0">
                <a:solidFill>
                  <a:srgbClr val="00B05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Memory</a:t>
            </a:r>
            <a:r>
              <a:rPr lang="en-US" sz="3100" dirty="0">
                <a:latin typeface="Cambria" panose="02040503050406030204" pitchFamily="18" charset="0"/>
                <a:ea typeface="Cambria" panose="02040503050406030204" pitchFamily="18" charset="0"/>
              </a:rPr>
              <a:t> – 8085 can access up to 64 KB, whereas 8086 can access up to 1 MB of memory.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100" b="1">
                <a:solidFill>
                  <a:srgbClr val="00B05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Instruction queue</a:t>
            </a:r>
            <a:r>
              <a:rPr lang="en-US" sz="310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100" dirty="0">
                <a:latin typeface="Cambria" panose="02040503050406030204" pitchFamily="18" charset="0"/>
                <a:ea typeface="Cambria" panose="02040503050406030204" pitchFamily="18" charset="0"/>
              </a:rPr>
              <a:t>– 8085 doesn’t have an instruction queue, whereas 8086 has an instruction queue.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100" b="1" dirty="0">
                <a:solidFill>
                  <a:srgbClr val="00B05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Pipelining</a:t>
            </a:r>
            <a:r>
              <a:rPr lang="en-US" sz="3100" dirty="0">
                <a:latin typeface="Cambria" panose="02040503050406030204" pitchFamily="18" charset="0"/>
                <a:ea typeface="Cambria" panose="02040503050406030204" pitchFamily="18" charset="0"/>
              </a:rPr>
              <a:t> – 8085 doesn’t support a pipelined architecture while 8086 supports a pipelined architecture.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100" b="1" dirty="0">
                <a:solidFill>
                  <a:srgbClr val="00B05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I/O</a:t>
            </a:r>
            <a:r>
              <a:rPr lang="en-US" sz="3100" dirty="0">
                <a:latin typeface="Cambria" panose="02040503050406030204" pitchFamily="18" charset="0"/>
                <a:ea typeface="Cambria" panose="02040503050406030204" pitchFamily="18" charset="0"/>
              </a:rPr>
              <a:t> – 8085 can access 2^8=256 I/O’s, whereas 8086 can access 2^16=65,536 I/O’s.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100" b="1" dirty="0">
                <a:solidFill>
                  <a:srgbClr val="00B05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Cost</a:t>
            </a:r>
            <a:r>
              <a:rPr lang="en-US" sz="3100" dirty="0">
                <a:latin typeface="Cambria" panose="02040503050406030204" pitchFamily="18" charset="0"/>
                <a:ea typeface="Cambria" panose="02040503050406030204" pitchFamily="18" charset="0"/>
              </a:rPr>
              <a:t> – The cost of 8085 is low whereas that of 8086 is high.</a:t>
            </a:r>
            <a:endParaRPr lang="en-US" sz="26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58609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439</Words>
  <Application>Microsoft Office PowerPoint</Application>
  <PresentationFormat>Widescreen</PresentationFormat>
  <Paragraphs>36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Cambria</vt:lpstr>
      <vt:lpstr>Wingdings</vt:lpstr>
      <vt:lpstr>Office Theme</vt:lpstr>
      <vt:lpstr>8086 Microprocessor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8086 Microprocessor</dc:title>
  <dc:creator>Black n White</dc:creator>
  <cp:lastModifiedBy>Black n White</cp:lastModifiedBy>
  <cp:revision>15</cp:revision>
  <dcterms:created xsi:type="dcterms:W3CDTF">2020-11-01T16:01:56Z</dcterms:created>
  <dcterms:modified xsi:type="dcterms:W3CDTF">2020-11-03T05:22:13Z</dcterms:modified>
</cp:coreProperties>
</file>