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70" r:id="rId10"/>
    <p:sldId id="263" r:id="rId11"/>
    <p:sldId id="271" r:id="rId12"/>
    <p:sldId id="272" r:id="rId13"/>
    <p:sldId id="264" r:id="rId14"/>
    <p:sldId id="265" r:id="rId15"/>
    <p:sldId id="266" r:id="rId16"/>
    <p:sldId id="273" r:id="rId17"/>
    <p:sldId id="27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D9F4-233B-4BBF-9C5C-29A743E8B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1017E-FD54-4748-82F4-7B7CDFEFA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82DFA-7441-48FF-BF1E-A4D0313CEE4F}"/>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5" name="Footer Placeholder 4">
            <a:extLst>
              <a:ext uri="{FF2B5EF4-FFF2-40B4-BE49-F238E27FC236}">
                <a16:creationId xmlns:a16="http://schemas.microsoft.com/office/drawing/2014/main" id="{A679DAAA-E532-4977-BD92-FC6FEADDA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30245-29B5-415E-94D2-675D98D0655A}"/>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154358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F99B-8AA0-4734-84EB-D201F734E8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2F3F83-3830-4AFF-A191-F232A0492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E8B00-3B37-4498-87DD-50948CAF1B32}"/>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5" name="Footer Placeholder 4">
            <a:extLst>
              <a:ext uri="{FF2B5EF4-FFF2-40B4-BE49-F238E27FC236}">
                <a16:creationId xmlns:a16="http://schemas.microsoft.com/office/drawing/2014/main" id="{8B55BBCF-E69C-449D-980A-9387AEB03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8D287-27A8-4F67-9198-006E238C2559}"/>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229312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5C263-9213-4B22-9A5C-82042AE34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FC99E9-1EE5-4D3E-994A-EF996ABD7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2DDCB-2CF4-41C2-B130-626F21A0E1E1}"/>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5" name="Footer Placeholder 4">
            <a:extLst>
              <a:ext uri="{FF2B5EF4-FFF2-40B4-BE49-F238E27FC236}">
                <a16:creationId xmlns:a16="http://schemas.microsoft.com/office/drawing/2014/main" id="{1FD03BF8-A961-47F0-94E5-4195AD14C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14601-95EB-4E70-ABC1-15C1DD902ED7}"/>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73288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0D0C-F49D-4820-B545-241318E4D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D23D2-421C-47C4-AF01-1BAC0E145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7CFCD-A511-4852-900D-C8CFB169C9EC}"/>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5" name="Footer Placeholder 4">
            <a:extLst>
              <a:ext uri="{FF2B5EF4-FFF2-40B4-BE49-F238E27FC236}">
                <a16:creationId xmlns:a16="http://schemas.microsoft.com/office/drawing/2014/main" id="{FF237FAF-CE29-4C56-9152-ECF01B5BC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F28CC-AEF6-4C6E-ACA4-4BCCC5896D66}"/>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1253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1231-2CBD-4FDF-BCBC-F70B0014C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5F9E0-942D-4691-B1AC-DF025C251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96A3D-1EB4-407A-8AFD-47F12F31916F}"/>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5" name="Footer Placeholder 4">
            <a:extLst>
              <a:ext uri="{FF2B5EF4-FFF2-40B4-BE49-F238E27FC236}">
                <a16:creationId xmlns:a16="http://schemas.microsoft.com/office/drawing/2014/main" id="{A7C676E1-0CBF-4788-A659-4C0700B6C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5A712-380F-4F7E-8F6D-A6DE241ACE1B}"/>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343997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9344-57B8-4225-B111-4FC42727B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BFB8F-A88F-455A-8104-176F90479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20CC7-12C2-423F-B646-680A7CA4C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C984B9-71AA-4B65-8958-B5135ECC7070}"/>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6" name="Footer Placeholder 5">
            <a:extLst>
              <a:ext uri="{FF2B5EF4-FFF2-40B4-BE49-F238E27FC236}">
                <a16:creationId xmlns:a16="http://schemas.microsoft.com/office/drawing/2014/main" id="{575297A6-CA28-4358-BC46-CB34CE62C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28A78-B990-4D3F-85A0-3FBF336B8089}"/>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72287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7E94-FA3B-4E4C-A2EC-55254127C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738D8-F170-4273-9DE4-914C46814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208E76-F2DA-4D25-A850-1C71CBDCF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53EA28-E81A-4AA1-8A10-2C5FF2637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148E36-6881-43BA-8D88-F841D130A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0DF6DB-509C-4464-89C1-B9EC00CF0B19}"/>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8" name="Footer Placeholder 7">
            <a:extLst>
              <a:ext uri="{FF2B5EF4-FFF2-40B4-BE49-F238E27FC236}">
                <a16:creationId xmlns:a16="http://schemas.microsoft.com/office/drawing/2014/main" id="{3EFE6476-FAAB-4019-9808-3AAB13C0DF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85FF0F-FFD0-4A7B-838A-84BA2092071D}"/>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174951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2C1C-07F4-4384-B749-EB067EA20E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1BFE5-C8FF-4ADD-9874-ECEA55939A4A}"/>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4" name="Footer Placeholder 3">
            <a:extLst>
              <a:ext uri="{FF2B5EF4-FFF2-40B4-BE49-F238E27FC236}">
                <a16:creationId xmlns:a16="http://schemas.microsoft.com/office/drawing/2014/main" id="{E7F2DCCB-421D-45E6-A4BD-C825EDD73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E7FB74-5612-4679-81FE-DFE4E68B45BC}"/>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249962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A6392-D456-4FF5-9F2C-E3709EB7B83C}"/>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3" name="Footer Placeholder 2">
            <a:extLst>
              <a:ext uri="{FF2B5EF4-FFF2-40B4-BE49-F238E27FC236}">
                <a16:creationId xmlns:a16="http://schemas.microsoft.com/office/drawing/2014/main" id="{B0095094-367B-4FD6-B4FD-7D5CB73BF2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1FA33-5659-48F8-9B76-45575B54BD51}"/>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149812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F8AD-10AF-4A53-B22C-CCFE7E9A3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93604-BBD7-4D32-A396-622C34726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6CD0B2-FC83-4DBD-B609-D9411250E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C14FE-11A5-40E3-BFEF-A063513D43F1}"/>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6" name="Footer Placeholder 5">
            <a:extLst>
              <a:ext uri="{FF2B5EF4-FFF2-40B4-BE49-F238E27FC236}">
                <a16:creationId xmlns:a16="http://schemas.microsoft.com/office/drawing/2014/main" id="{9003ED8F-848F-42A8-A406-AFC9B18EF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7CF82-4789-4663-9168-E30C3D99190A}"/>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70893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D627-B2F4-4D29-8899-9E17EAC3E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619055-B9E9-4D6C-8409-B043662AF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3C7AF-28DB-42AD-A115-1A2C6C74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20D88-535C-46C2-BD33-B13847CFCD4D}"/>
              </a:ext>
            </a:extLst>
          </p:cNvPr>
          <p:cNvSpPr>
            <a:spLocks noGrp="1"/>
          </p:cNvSpPr>
          <p:nvPr>
            <p:ph type="dt" sz="half" idx="10"/>
          </p:nvPr>
        </p:nvSpPr>
        <p:spPr/>
        <p:txBody>
          <a:bodyPr/>
          <a:lstStyle/>
          <a:p>
            <a:fld id="{2C499B6D-47CB-4B54-94B1-6A4A7986E521}" type="datetimeFigureOut">
              <a:rPr lang="en-US" smtClean="0"/>
              <a:t>11/30/2020</a:t>
            </a:fld>
            <a:endParaRPr lang="en-US"/>
          </a:p>
        </p:txBody>
      </p:sp>
      <p:sp>
        <p:nvSpPr>
          <p:cNvPr id="6" name="Footer Placeholder 5">
            <a:extLst>
              <a:ext uri="{FF2B5EF4-FFF2-40B4-BE49-F238E27FC236}">
                <a16:creationId xmlns:a16="http://schemas.microsoft.com/office/drawing/2014/main" id="{3E9A6643-5AC6-495A-8D94-17C5CB0A3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91EE2-D93D-4C3D-9192-9051C1023771}"/>
              </a:ext>
            </a:extLst>
          </p:cNvPr>
          <p:cNvSpPr>
            <a:spLocks noGrp="1"/>
          </p:cNvSpPr>
          <p:nvPr>
            <p:ph type="sldNum" sz="quarter" idx="12"/>
          </p:nvPr>
        </p:nvSpPr>
        <p:spPr/>
        <p:txBody>
          <a:bodyPr/>
          <a:lstStyle/>
          <a:p>
            <a:fld id="{A6288523-BC6F-45E8-AA34-4ACCB096ABE4}" type="slidenum">
              <a:rPr lang="en-US" smtClean="0"/>
              <a:t>‹#›</a:t>
            </a:fld>
            <a:endParaRPr lang="en-US"/>
          </a:p>
        </p:txBody>
      </p:sp>
    </p:spTree>
    <p:extLst>
      <p:ext uri="{BB962C8B-B14F-4D97-AF65-F5344CB8AC3E}">
        <p14:creationId xmlns:p14="http://schemas.microsoft.com/office/powerpoint/2010/main" val="301244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97785-CB44-49C3-86B2-BE89E07E5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8A32E9-11A0-4452-943B-792DAF4A3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B8FB9-5089-4EF2-A0FA-6348A74D48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99B6D-47CB-4B54-94B1-6A4A7986E521}" type="datetimeFigureOut">
              <a:rPr lang="en-US" smtClean="0"/>
              <a:t>11/30/2020</a:t>
            </a:fld>
            <a:endParaRPr lang="en-US"/>
          </a:p>
        </p:txBody>
      </p:sp>
      <p:sp>
        <p:nvSpPr>
          <p:cNvPr id="5" name="Footer Placeholder 4">
            <a:extLst>
              <a:ext uri="{FF2B5EF4-FFF2-40B4-BE49-F238E27FC236}">
                <a16:creationId xmlns:a16="http://schemas.microsoft.com/office/drawing/2014/main" id="{FBBA7ED2-DF79-453D-B1F4-C9DC243B6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31997-C25B-446F-81E8-8AEB03C72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88523-BC6F-45E8-AA34-4ACCB096ABE4}" type="slidenum">
              <a:rPr lang="en-US" smtClean="0"/>
              <a:t>‹#›</a:t>
            </a:fld>
            <a:endParaRPr lang="en-US"/>
          </a:p>
        </p:txBody>
      </p:sp>
    </p:spTree>
    <p:extLst>
      <p:ext uri="{BB962C8B-B14F-4D97-AF65-F5344CB8AC3E}">
        <p14:creationId xmlns:p14="http://schemas.microsoft.com/office/powerpoint/2010/main" val="364584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9021-3C09-46AB-908F-82E04CABBA95}"/>
              </a:ext>
            </a:extLst>
          </p:cNvPr>
          <p:cNvSpPr>
            <a:spLocks noGrp="1"/>
          </p:cNvSpPr>
          <p:nvPr>
            <p:ph type="ctrTitle"/>
          </p:nvPr>
        </p:nvSpPr>
        <p:spPr>
          <a:xfrm>
            <a:off x="956603" y="2377439"/>
            <a:ext cx="10255348" cy="1132523"/>
          </a:xfrm>
        </p:spPr>
        <p:txBody>
          <a:bodyPr>
            <a:noAutofit/>
          </a:bodyPr>
          <a:lstStyle/>
          <a:p>
            <a:pPr>
              <a:lnSpc>
                <a:spcPct val="150000"/>
              </a:lnSpc>
            </a:pPr>
            <a:r>
              <a:rPr lang="en-US" sz="4400" b="1" dirty="0">
                <a:solidFill>
                  <a:srgbClr val="00B050"/>
                </a:solidFill>
                <a:latin typeface="Cambria" panose="02040503050406030204" pitchFamily="18" charset="0"/>
                <a:ea typeface="Cambria" panose="02040503050406030204" pitchFamily="18" charset="0"/>
              </a:rPr>
              <a:t>Block Diagram of 8051 Microcontroller</a:t>
            </a:r>
          </a:p>
        </p:txBody>
      </p:sp>
    </p:spTree>
    <p:extLst>
      <p:ext uri="{BB962C8B-B14F-4D97-AF65-F5344CB8AC3E}">
        <p14:creationId xmlns:p14="http://schemas.microsoft.com/office/powerpoint/2010/main" val="391948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B443E-883D-4DDC-B101-792C88ADC5F0}"/>
              </a:ext>
            </a:extLst>
          </p:cNvPr>
          <p:cNvSpPr>
            <a:spLocks noGrp="1"/>
          </p:cNvSpPr>
          <p:nvPr>
            <p:ph idx="1"/>
          </p:nvPr>
        </p:nvSpPr>
        <p:spPr>
          <a:xfrm>
            <a:off x="838200" y="770020"/>
            <a:ext cx="10515600" cy="5566611"/>
          </a:xfrm>
        </p:spPr>
        <p:txBody>
          <a:bodyPr>
            <a:normAutofit/>
          </a:bodyPr>
          <a:lstStyle/>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Input/Output Ports –</a:t>
            </a:r>
          </a:p>
          <a:p>
            <a:pPr marL="0" indent="0" algn="just">
              <a:lnSpc>
                <a:spcPct val="150000"/>
              </a:lnSpc>
              <a:buNone/>
            </a:pPr>
            <a:r>
              <a:rPr lang="en-US" sz="2000" dirty="0">
                <a:latin typeface="Cambria" panose="02040503050406030204" pitchFamily="18" charset="0"/>
                <a:ea typeface="Cambria" panose="02040503050406030204" pitchFamily="18" charset="0"/>
              </a:rPr>
              <a:t>The 8051 Microcontroller needs to be connected to the peripheral devices in order to control their operations. The I/O Ports are responsible for the connection of the Microcontroller to its peripheral devices. There are total </a:t>
            </a:r>
            <a:r>
              <a:rPr lang="en-US" sz="2000" b="1" dirty="0">
                <a:solidFill>
                  <a:srgbClr val="00B050"/>
                </a:solidFill>
                <a:latin typeface="Cambria" panose="02040503050406030204" pitchFamily="18" charset="0"/>
                <a:ea typeface="Cambria" panose="02040503050406030204" pitchFamily="18" charset="0"/>
              </a:rPr>
              <a:t>four 8-bit Input/Output Ports</a:t>
            </a:r>
            <a:r>
              <a:rPr lang="en-US" sz="2000" dirty="0">
                <a:latin typeface="Cambria" panose="02040503050406030204" pitchFamily="18" charset="0"/>
                <a:ea typeface="Cambria" panose="02040503050406030204" pitchFamily="18" charset="0"/>
              </a:rPr>
              <a:t> present in this Microcontroller.</a:t>
            </a:r>
          </a:p>
          <a:p>
            <a:pPr marL="0" indent="0" algn="just">
              <a:lnSpc>
                <a:spcPct val="150000"/>
              </a:lnSpc>
              <a:buNone/>
            </a:pPr>
            <a:r>
              <a:rPr lang="en-US" sz="2000" dirty="0">
                <a:latin typeface="Cambria" panose="02040503050406030204" pitchFamily="18" charset="0"/>
                <a:ea typeface="Cambria" panose="02040503050406030204" pitchFamily="18" charset="0"/>
              </a:rPr>
              <a:t>Additionally, these are some important features of 8051 microcontroller given as follows :</a:t>
            </a:r>
          </a:p>
          <a:p>
            <a:pPr lvl="1" algn="just">
              <a:lnSpc>
                <a:spcPct val="150000"/>
              </a:lnSpc>
              <a:buFont typeface="+mj-lt"/>
              <a:buAutoNum type="arabicPeriod"/>
            </a:pPr>
            <a:r>
              <a:rPr lang="en-US" sz="2000" dirty="0">
                <a:latin typeface="Cambria" panose="02040503050406030204" pitchFamily="18" charset="0"/>
                <a:ea typeface="Cambria" panose="02040503050406030204" pitchFamily="18" charset="0"/>
              </a:rPr>
              <a:t>Two 16-bit Timers and Counters.</a:t>
            </a:r>
          </a:p>
          <a:p>
            <a:pPr lvl="1" algn="just">
              <a:lnSpc>
                <a:spcPct val="150000"/>
              </a:lnSpc>
              <a:buFont typeface="+mj-lt"/>
              <a:buAutoNum type="arabicPeriod"/>
            </a:pPr>
            <a:r>
              <a:rPr lang="en-US" sz="2000" dirty="0">
                <a:latin typeface="Cambria" panose="02040503050406030204" pitchFamily="18" charset="0"/>
                <a:ea typeface="Cambria" panose="02040503050406030204" pitchFamily="18" charset="0"/>
              </a:rPr>
              <a:t>A Data Pointer and a Program Counter of 16-bit each.</a:t>
            </a:r>
          </a:p>
          <a:p>
            <a:pPr lvl="1" algn="just">
              <a:lnSpc>
                <a:spcPct val="150000"/>
              </a:lnSpc>
              <a:buFont typeface="+mj-lt"/>
              <a:buAutoNum type="arabicPeriod"/>
            </a:pPr>
            <a:r>
              <a:rPr lang="en-US" sz="2000" dirty="0">
                <a:latin typeface="Cambria" panose="02040503050406030204" pitchFamily="18" charset="0"/>
                <a:ea typeface="Cambria" panose="02040503050406030204" pitchFamily="18" charset="0"/>
              </a:rPr>
              <a:t>Four Register banks.</a:t>
            </a:r>
          </a:p>
          <a:p>
            <a:pPr lvl="1" algn="just">
              <a:lnSpc>
                <a:spcPct val="150000"/>
              </a:lnSpc>
              <a:buFont typeface="+mj-lt"/>
              <a:buAutoNum type="arabicPeriod"/>
            </a:pPr>
            <a:r>
              <a:rPr lang="en-US" sz="2000" dirty="0">
                <a:latin typeface="Cambria" panose="02040503050406030204" pitchFamily="18" charset="0"/>
                <a:ea typeface="Cambria" panose="02040503050406030204" pitchFamily="18" charset="0"/>
              </a:rPr>
              <a:t>31 General Purpose Registers which are of 8-bit each.</a:t>
            </a:r>
          </a:p>
        </p:txBody>
      </p:sp>
    </p:spTree>
    <p:extLst>
      <p:ext uri="{BB962C8B-B14F-4D97-AF65-F5344CB8AC3E}">
        <p14:creationId xmlns:p14="http://schemas.microsoft.com/office/powerpoint/2010/main" val="349446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302E2-5281-4BCD-AFF2-CB8680163E19}"/>
              </a:ext>
            </a:extLst>
          </p:cNvPr>
          <p:cNvSpPr>
            <a:spLocks noGrp="1"/>
          </p:cNvSpPr>
          <p:nvPr>
            <p:ph idx="1"/>
          </p:nvPr>
        </p:nvSpPr>
        <p:spPr>
          <a:xfrm>
            <a:off x="673768" y="609600"/>
            <a:ext cx="10940716" cy="5567363"/>
          </a:xfrm>
        </p:spPr>
        <p:txBody>
          <a:bodyPr>
            <a:normAutofit/>
          </a:bodyPr>
          <a:lstStyle/>
          <a:p>
            <a:pPr marL="0" indent="0" algn="just">
              <a:lnSpc>
                <a:spcPct val="150000"/>
              </a:lnSpc>
              <a:buNone/>
            </a:pPr>
            <a:r>
              <a:rPr lang="en-US" sz="2000" dirty="0">
                <a:solidFill>
                  <a:srgbClr val="000000"/>
                </a:solidFill>
                <a:effectLst/>
                <a:latin typeface="Cambria" panose="02040503050406030204" pitchFamily="18" charset="0"/>
                <a:ea typeface="Cambria" panose="02040503050406030204" pitchFamily="18" charset="0"/>
              </a:rPr>
              <a:t>8051 has a flag register to </a:t>
            </a:r>
            <a:r>
              <a:rPr lang="en-US" sz="2000" b="1" dirty="0">
                <a:solidFill>
                  <a:srgbClr val="000000"/>
                </a:solidFill>
                <a:effectLst/>
                <a:latin typeface="Cambria" panose="02040503050406030204" pitchFamily="18" charset="0"/>
                <a:ea typeface="Cambria" panose="02040503050406030204" pitchFamily="18" charset="0"/>
              </a:rPr>
              <a:t>indicate </a:t>
            </a:r>
            <a:r>
              <a:rPr lang="en-US" sz="2000" dirty="0">
                <a:solidFill>
                  <a:srgbClr val="000000"/>
                </a:solidFill>
                <a:effectLst/>
                <a:latin typeface="Cambria" panose="02040503050406030204" pitchFamily="18" charset="0"/>
                <a:ea typeface="Cambria" panose="02040503050406030204" pitchFamily="18" charset="0"/>
              </a:rPr>
              <a:t>arithmetic conditions such as the carry bit. The flag register in the 8051 is </a:t>
            </a:r>
            <a:r>
              <a:rPr lang="en-US" sz="2000" b="1" dirty="0">
                <a:solidFill>
                  <a:srgbClr val="000000"/>
                </a:solidFill>
                <a:effectLst/>
                <a:latin typeface="Cambria" panose="02040503050406030204" pitchFamily="18" charset="0"/>
                <a:ea typeface="Cambria" panose="02040503050406030204" pitchFamily="18" charset="0"/>
              </a:rPr>
              <a:t>called </a:t>
            </a:r>
            <a:r>
              <a:rPr lang="en-US" sz="2000" dirty="0">
                <a:solidFill>
                  <a:srgbClr val="000000"/>
                </a:solidFill>
                <a:effectLst/>
                <a:latin typeface="Cambria" panose="02040503050406030204" pitchFamily="18" charset="0"/>
                <a:ea typeface="Cambria" panose="02040503050406030204" pitchFamily="18" charset="0"/>
              </a:rPr>
              <a:t>the </a:t>
            </a:r>
            <a:r>
              <a:rPr lang="en-US" sz="2000" b="1" i="1" dirty="0">
                <a:solidFill>
                  <a:srgbClr val="00B050"/>
                </a:solidFill>
                <a:effectLst/>
                <a:latin typeface="Cambria" panose="02040503050406030204" pitchFamily="18" charset="0"/>
                <a:ea typeface="Cambria" panose="02040503050406030204" pitchFamily="18" charset="0"/>
              </a:rPr>
              <a:t>program status word </a:t>
            </a:r>
            <a:r>
              <a:rPr lang="en-US" sz="2000" b="1" dirty="0">
                <a:solidFill>
                  <a:srgbClr val="00B050"/>
                </a:solidFill>
                <a:effectLst/>
                <a:latin typeface="Cambria" panose="02040503050406030204" pitchFamily="18" charset="0"/>
                <a:ea typeface="Cambria" panose="02040503050406030204" pitchFamily="18" charset="0"/>
              </a:rPr>
              <a:t>(PSW) register</a:t>
            </a:r>
            <a:r>
              <a:rPr lang="en-US" sz="2000" dirty="0">
                <a:solidFill>
                  <a:srgbClr val="000000"/>
                </a:solidFill>
                <a:effectLst/>
                <a:latin typeface="Cambria" panose="02040503050406030204" pitchFamily="18" charset="0"/>
                <a:ea typeface="Cambria" panose="02040503050406030204" pitchFamily="18" charset="0"/>
              </a:rPr>
              <a:t>.</a:t>
            </a:r>
          </a:p>
          <a:p>
            <a:pPr marL="0" indent="0" algn="just">
              <a:lnSpc>
                <a:spcPct val="150000"/>
              </a:lnSpc>
              <a:buNone/>
            </a:pPr>
            <a:r>
              <a:rPr lang="en-US" sz="2000" b="1" dirty="0">
                <a:solidFill>
                  <a:srgbClr val="00B050"/>
                </a:solidFill>
                <a:effectLst/>
                <a:latin typeface="Cambria" panose="02040503050406030204" pitchFamily="18" charset="0"/>
                <a:ea typeface="Cambria" panose="02040503050406030204" pitchFamily="18" charset="0"/>
              </a:rPr>
              <a:t>PSW (Program Status Word) Register:</a:t>
            </a:r>
          </a:p>
          <a:p>
            <a:pPr marL="0" indent="0" algn="just">
              <a:lnSpc>
                <a:spcPct val="150000"/>
              </a:lnSpc>
              <a:buNone/>
            </a:pPr>
            <a:r>
              <a:rPr lang="en-US" sz="2000" dirty="0">
                <a:solidFill>
                  <a:srgbClr val="000000"/>
                </a:solidFill>
                <a:effectLst/>
                <a:latin typeface="Cambria" panose="02040503050406030204" pitchFamily="18" charset="0"/>
                <a:ea typeface="Cambria" panose="02040503050406030204" pitchFamily="18" charset="0"/>
              </a:rPr>
              <a:t>The program status word (PSW) register is an </a:t>
            </a:r>
            <a:r>
              <a:rPr lang="en-US" sz="2000" b="1" dirty="0">
                <a:solidFill>
                  <a:srgbClr val="00B050"/>
                </a:solidFill>
                <a:effectLst/>
                <a:latin typeface="Cambria" panose="02040503050406030204" pitchFamily="18" charset="0"/>
                <a:ea typeface="Cambria" panose="02040503050406030204" pitchFamily="18" charset="0"/>
              </a:rPr>
              <a:t>8-bit register</a:t>
            </a:r>
            <a:r>
              <a:rPr lang="en-US" sz="2000" dirty="0">
                <a:solidFill>
                  <a:srgbClr val="000000"/>
                </a:solidFill>
                <a:effectLst/>
                <a:latin typeface="Cambria" panose="02040503050406030204" pitchFamily="18" charset="0"/>
                <a:ea typeface="Cambria" panose="02040503050406030204" pitchFamily="18" charset="0"/>
              </a:rPr>
              <a:t>. It is also referred to as the </a:t>
            </a:r>
            <a:r>
              <a:rPr lang="en-US" sz="2000" b="1" i="1" dirty="0">
                <a:solidFill>
                  <a:srgbClr val="00B050"/>
                </a:solidFill>
                <a:effectLst/>
                <a:latin typeface="Cambria" panose="02040503050406030204" pitchFamily="18" charset="0"/>
                <a:ea typeface="Cambria" panose="02040503050406030204" pitchFamily="18" charset="0"/>
              </a:rPr>
              <a:t>flag register.</a:t>
            </a:r>
            <a:r>
              <a:rPr lang="en-US" sz="2000" i="1" dirty="0">
                <a:solidFill>
                  <a:srgbClr val="000000"/>
                </a:solidFill>
                <a:effectLst/>
                <a:latin typeface="Cambria" panose="02040503050406030204" pitchFamily="18" charset="0"/>
                <a:ea typeface="Cambria" panose="02040503050406030204" pitchFamily="18" charset="0"/>
              </a:rPr>
              <a:t> </a:t>
            </a:r>
            <a:r>
              <a:rPr lang="en-US" sz="2000" dirty="0">
                <a:solidFill>
                  <a:srgbClr val="000000"/>
                </a:solidFill>
                <a:effectLst/>
                <a:latin typeface="Cambria" panose="02040503050406030204" pitchFamily="18" charset="0"/>
                <a:ea typeface="Cambria" panose="02040503050406030204" pitchFamily="18" charset="0"/>
              </a:rPr>
              <a:t>Although the PSW register is 8 bits wide, only </a:t>
            </a:r>
            <a:r>
              <a:rPr lang="en-US" sz="2000" b="1" i="1" dirty="0">
                <a:solidFill>
                  <a:srgbClr val="00B050"/>
                </a:solidFill>
                <a:effectLst/>
                <a:latin typeface="Cambria" panose="02040503050406030204" pitchFamily="18" charset="0"/>
                <a:ea typeface="Cambria" panose="02040503050406030204" pitchFamily="18" charset="0"/>
              </a:rPr>
              <a:t>6 </a:t>
            </a:r>
            <a:r>
              <a:rPr lang="en-US" sz="2000" b="1" dirty="0">
                <a:solidFill>
                  <a:srgbClr val="00B050"/>
                </a:solidFill>
                <a:effectLst/>
                <a:latin typeface="Cambria" panose="02040503050406030204" pitchFamily="18" charset="0"/>
                <a:ea typeface="Cambria" panose="02040503050406030204" pitchFamily="18" charset="0"/>
              </a:rPr>
              <a:t>bits of it are used by the 8051</a:t>
            </a:r>
            <a:r>
              <a:rPr lang="en-US" sz="2000" dirty="0">
                <a:solidFill>
                  <a:srgbClr val="000000"/>
                </a:solidFill>
                <a:effectLst/>
                <a:latin typeface="Cambria" panose="02040503050406030204" pitchFamily="18" charset="0"/>
                <a:ea typeface="Cambria" panose="02040503050406030204" pitchFamily="18" charset="0"/>
              </a:rPr>
              <a:t>. The two unused bits are user-definable flags. Four of the flags are called </a:t>
            </a:r>
            <a:r>
              <a:rPr lang="en-US" sz="2000" i="1" dirty="0">
                <a:solidFill>
                  <a:srgbClr val="000000"/>
                </a:solidFill>
                <a:effectLst/>
                <a:latin typeface="Cambria" panose="02040503050406030204" pitchFamily="18" charset="0"/>
                <a:ea typeface="Cambria" panose="02040503050406030204" pitchFamily="18" charset="0"/>
              </a:rPr>
              <a:t>conditional flags, </a:t>
            </a:r>
            <a:r>
              <a:rPr lang="en-US" sz="2000" dirty="0">
                <a:solidFill>
                  <a:srgbClr val="000000"/>
                </a:solidFill>
                <a:effectLst/>
                <a:latin typeface="Cambria" panose="02040503050406030204" pitchFamily="18" charset="0"/>
                <a:ea typeface="Cambria" panose="02040503050406030204" pitchFamily="18" charset="0"/>
              </a:rPr>
              <a:t>meaning that they indicate some conditions that result after an instruction is executed. These four are CY (carry), AC (auxiliary carry), P (parity), and OV (overflow).</a:t>
            </a:r>
          </a:p>
          <a:p>
            <a:pPr marL="0" indent="0" algn="just">
              <a:lnSpc>
                <a:spcPct val="150000"/>
              </a:lnSpc>
              <a:buNone/>
            </a:pPr>
            <a:r>
              <a:rPr lang="en-US" sz="2000" dirty="0">
                <a:solidFill>
                  <a:srgbClr val="000000"/>
                </a:solidFill>
                <a:effectLst/>
                <a:latin typeface="Cambria" panose="02040503050406030204" pitchFamily="18" charset="0"/>
                <a:ea typeface="Cambria" panose="02040503050406030204" pitchFamily="18" charset="0"/>
              </a:rPr>
              <a:t>In the figure, the bits PSW.3 and PSW.4 are designated as RS0 and RS1 respectively, and are used to change the bank registers. The PSW.5 and PSW.l bits are general-purpose status flag bits and can be used by the programmer for any purpose. In other words, they are user definable.</a:t>
            </a:r>
            <a:endParaRPr lang="en-US" sz="20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17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FEC6F-5DDD-49D2-8E1B-9E050A957866}"/>
              </a:ext>
            </a:extLst>
          </p:cNvPr>
          <p:cNvSpPr>
            <a:spLocks noGrp="1"/>
          </p:cNvSpPr>
          <p:nvPr>
            <p:ph idx="1"/>
          </p:nvPr>
        </p:nvSpPr>
        <p:spPr>
          <a:xfrm>
            <a:off x="838200" y="866274"/>
            <a:ext cx="10515600" cy="5566610"/>
          </a:xfrm>
        </p:spPr>
        <p:txBody>
          <a:bodyPr/>
          <a:lstStyle/>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ctr">
              <a:buNone/>
            </a:pPr>
            <a:endParaRPr lang="en-US" sz="2400" b="1" dirty="0">
              <a:solidFill>
                <a:srgbClr val="00B050"/>
              </a:solidFill>
              <a:latin typeface="Cambria" panose="02040503050406030204" pitchFamily="18" charset="0"/>
              <a:ea typeface="Cambria" panose="02040503050406030204" pitchFamily="18" charset="0"/>
            </a:endParaRPr>
          </a:p>
          <a:p>
            <a:pPr marL="0" indent="0" algn="ctr">
              <a:buNone/>
            </a:pPr>
            <a:r>
              <a:rPr lang="en-US" sz="2400" b="1" dirty="0">
                <a:solidFill>
                  <a:srgbClr val="00B050"/>
                </a:solidFill>
                <a:latin typeface="Cambria" panose="02040503050406030204" pitchFamily="18" charset="0"/>
                <a:ea typeface="Cambria" panose="02040503050406030204" pitchFamily="18" charset="0"/>
              </a:rPr>
              <a:t>Figure: </a:t>
            </a:r>
            <a:r>
              <a:rPr lang="en-US" sz="2400" b="1" dirty="0">
                <a:solidFill>
                  <a:srgbClr val="00B050"/>
                </a:solidFill>
                <a:effectLst/>
                <a:latin typeface="Cambria" panose="02040503050406030204" pitchFamily="18" charset="0"/>
                <a:ea typeface="Cambria" panose="02040503050406030204" pitchFamily="18" charset="0"/>
              </a:rPr>
              <a:t>Bits of the PSW Register</a:t>
            </a:r>
            <a:endParaRPr lang="en-US" sz="2400" b="1" dirty="0">
              <a:solidFill>
                <a:srgbClr val="00B050"/>
              </a:solidFill>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8377FD4F-57EF-4A9D-9025-F9EF1181B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326" y="866275"/>
            <a:ext cx="9785685" cy="5005136"/>
          </a:xfrm>
          <a:prstGeom prst="rect">
            <a:avLst/>
          </a:prstGeom>
        </p:spPr>
      </p:pic>
    </p:spTree>
    <p:extLst>
      <p:ext uri="{BB962C8B-B14F-4D97-AF65-F5344CB8AC3E}">
        <p14:creationId xmlns:p14="http://schemas.microsoft.com/office/powerpoint/2010/main" val="377752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B443E-883D-4DDC-B101-792C88ADC5F0}"/>
              </a:ext>
            </a:extLst>
          </p:cNvPr>
          <p:cNvSpPr>
            <a:spLocks noGrp="1"/>
          </p:cNvSpPr>
          <p:nvPr>
            <p:ph idx="1"/>
          </p:nvPr>
        </p:nvSpPr>
        <p:spPr>
          <a:xfrm>
            <a:off x="838200" y="745588"/>
            <a:ext cx="10515600" cy="5639170"/>
          </a:xfrm>
        </p:spPr>
        <p:txBody>
          <a:bodyPr>
            <a:normAutofit/>
          </a:bodyPr>
          <a:lstStyle/>
          <a:p>
            <a:pPr marL="0" indent="0" algn="just">
              <a:lnSpc>
                <a:spcPct val="150000"/>
              </a:lnSpc>
              <a:buNone/>
            </a:pPr>
            <a:r>
              <a:rPr lang="en-US" sz="2000" b="1" dirty="0">
                <a:latin typeface="Cambria" panose="02040503050406030204" pitchFamily="18" charset="0"/>
                <a:ea typeface="Cambria" panose="02040503050406030204" pitchFamily="18" charset="0"/>
              </a:rPr>
              <a:t>Pin diagram of 8051 Microcontroller –</a:t>
            </a: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r>
              <a:rPr lang="en-US" sz="2000" dirty="0">
                <a:latin typeface="Cambria" panose="02040503050406030204" pitchFamily="18" charset="0"/>
                <a:ea typeface="Cambria" panose="02040503050406030204" pitchFamily="18" charset="0"/>
              </a:rPr>
              <a:t>The 8051 Microcontroller is a 40-pin Plastic Dual Inline Package (PDIP). The functions of the pins of this Microcontroller are as follows :</a:t>
            </a:r>
          </a:p>
        </p:txBody>
      </p:sp>
      <p:pic>
        <p:nvPicPr>
          <p:cNvPr id="5" name="Picture 4">
            <a:extLst>
              <a:ext uri="{FF2B5EF4-FFF2-40B4-BE49-F238E27FC236}">
                <a16:creationId xmlns:a16="http://schemas.microsoft.com/office/drawing/2014/main" id="{031D9744-1055-49A0-A337-ED3FACC8D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381" y="1308299"/>
            <a:ext cx="5008098" cy="4017679"/>
          </a:xfrm>
          <a:prstGeom prst="rect">
            <a:avLst/>
          </a:prstGeom>
        </p:spPr>
      </p:pic>
    </p:spTree>
    <p:extLst>
      <p:ext uri="{BB962C8B-B14F-4D97-AF65-F5344CB8AC3E}">
        <p14:creationId xmlns:p14="http://schemas.microsoft.com/office/powerpoint/2010/main" val="348301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B443E-883D-4DDC-B101-792C88ADC5F0}"/>
              </a:ext>
            </a:extLst>
          </p:cNvPr>
          <p:cNvSpPr>
            <a:spLocks noGrp="1"/>
          </p:cNvSpPr>
          <p:nvPr>
            <p:ph idx="1"/>
          </p:nvPr>
        </p:nvSpPr>
        <p:spPr>
          <a:xfrm>
            <a:off x="838200" y="745588"/>
            <a:ext cx="10515600" cy="5431375"/>
          </a:xfrm>
        </p:spPr>
        <p:txBody>
          <a:bodyPr>
            <a:normAutofit/>
          </a:bodyPr>
          <a:lstStyle/>
          <a:p>
            <a:pPr marL="0" indent="0" algn="just">
              <a:lnSpc>
                <a:spcPct val="150000"/>
              </a:lnSpc>
              <a:buNone/>
            </a:pPr>
            <a:r>
              <a:rPr lang="en-US" sz="1600" b="1" dirty="0">
                <a:solidFill>
                  <a:srgbClr val="00B050"/>
                </a:solidFill>
                <a:latin typeface="Cambria" panose="02040503050406030204" pitchFamily="18" charset="0"/>
                <a:ea typeface="Cambria" panose="02040503050406030204" pitchFamily="18" charset="0"/>
              </a:rPr>
              <a:t>Ports of 8051 Microcontroller –</a:t>
            </a:r>
          </a:p>
          <a:p>
            <a:pPr marL="0" indent="0" algn="just">
              <a:lnSpc>
                <a:spcPct val="150000"/>
              </a:lnSpc>
              <a:buNone/>
            </a:pPr>
            <a:r>
              <a:rPr lang="en-US" sz="1600" b="1" dirty="0">
                <a:solidFill>
                  <a:srgbClr val="00B050"/>
                </a:solidFill>
                <a:latin typeface="Cambria" panose="02040503050406030204" pitchFamily="18" charset="0"/>
                <a:ea typeface="Cambria" panose="02040503050406030204" pitchFamily="18" charset="0"/>
              </a:rPr>
              <a:t>Port 0 –</a:t>
            </a:r>
          </a:p>
          <a:p>
            <a:pPr marL="0" indent="0" algn="just">
              <a:lnSpc>
                <a:spcPct val="150000"/>
              </a:lnSpc>
              <a:buNone/>
            </a:pPr>
            <a:r>
              <a:rPr lang="en-US" sz="1600" dirty="0">
                <a:latin typeface="Cambria" panose="02040503050406030204" pitchFamily="18" charset="0"/>
                <a:ea typeface="Cambria" panose="02040503050406030204" pitchFamily="18" charset="0"/>
              </a:rPr>
              <a:t>The Port 0 or P0 is a General Purpose I/O Port. Consequently, it consists of </a:t>
            </a:r>
            <a:r>
              <a:rPr lang="en-US" sz="1600" b="1" dirty="0">
                <a:solidFill>
                  <a:srgbClr val="00B050"/>
                </a:solidFill>
                <a:latin typeface="Cambria" panose="02040503050406030204" pitchFamily="18" charset="0"/>
                <a:ea typeface="Cambria" panose="02040503050406030204" pitchFamily="18" charset="0"/>
              </a:rPr>
              <a:t>8 pins </a:t>
            </a:r>
            <a:r>
              <a:rPr lang="en-US" sz="1600" dirty="0">
                <a:latin typeface="Cambria" panose="02040503050406030204" pitchFamily="18" charset="0"/>
                <a:ea typeface="Cambria" panose="02040503050406030204" pitchFamily="18" charset="0"/>
              </a:rPr>
              <a:t>starting from </a:t>
            </a:r>
            <a:r>
              <a:rPr lang="en-US" sz="1600" b="1" dirty="0">
                <a:solidFill>
                  <a:srgbClr val="00B050"/>
                </a:solidFill>
                <a:latin typeface="Cambria" panose="02040503050406030204" pitchFamily="18" charset="0"/>
                <a:ea typeface="Cambria" panose="02040503050406030204" pitchFamily="18" charset="0"/>
              </a:rPr>
              <a:t>pin 32 to pin 39</a:t>
            </a:r>
            <a:r>
              <a:rPr lang="en-US" sz="1600" dirty="0">
                <a:latin typeface="Cambria" panose="02040503050406030204" pitchFamily="18" charset="0"/>
                <a:ea typeface="Cambria" panose="02040503050406030204" pitchFamily="18" charset="0"/>
              </a:rPr>
              <a:t>. However, this port can also be utilized as a multiplexed </a:t>
            </a:r>
            <a:r>
              <a:rPr lang="en-US" sz="1600" b="1" dirty="0">
                <a:solidFill>
                  <a:srgbClr val="00B050"/>
                </a:solidFill>
                <a:latin typeface="Cambria" panose="02040503050406030204" pitchFamily="18" charset="0"/>
                <a:ea typeface="Cambria" panose="02040503050406030204" pitchFamily="18" charset="0"/>
              </a:rPr>
              <a:t>Address and Data bus </a:t>
            </a:r>
            <a:r>
              <a:rPr lang="en-US" sz="1600" dirty="0">
                <a:latin typeface="Cambria" panose="02040503050406030204" pitchFamily="18" charset="0"/>
                <a:ea typeface="Cambria" panose="02040503050406030204" pitchFamily="18" charset="0"/>
              </a:rPr>
              <a:t>(from AD0 to AD7).</a:t>
            </a:r>
          </a:p>
          <a:p>
            <a:pPr marL="0" indent="0" algn="just">
              <a:lnSpc>
                <a:spcPct val="150000"/>
              </a:lnSpc>
              <a:buNone/>
            </a:pPr>
            <a:r>
              <a:rPr lang="en-US" sz="1600" b="1" dirty="0">
                <a:solidFill>
                  <a:srgbClr val="00B050"/>
                </a:solidFill>
                <a:latin typeface="Cambria" panose="02040503050406030204" pitchFamily="18" charset="0"/>
                <a:ea typeface="Cambria" panose="02040503050406030204" pitchFamily="18" charset="0"/>
              </a:rPr>
              <a:t>Port 1 –</a:t>
            </a:r>
          </a:p>
          <a:p>
            <a:pPr marL="0" indent="0" algn="just">
              <a:lnSpc>
                <a:spcPct val="150000"/>
              </a:lnSpc>
              <a:buNone/>
            </a:pPr>
            <a:r>
              <a:rPr lang="en-US" sz="1600" dirty="0">
                <a:latin typeface="Cambria" panose="02040503050406030204" pitchFamily="18" charset="0"/>
                <a:ea typeface="Cambria" panose="02040503050406030204" pitchFamily="18" charset="0"/>
              </a:rPr>
              <a:t>The Port 1 or P1, is also an 8-bit port starting from </a:t>
            </a:r>
            <a:r>
              <a:rPr lang="en-US" sz="1600" b="1" dirty="0">
                <a:solidFill>
                  <a:srgbClr val="00B050"/>
                </a:solidFill>
                <a:latin typeface="Cambria" panose="02040503050406030204" pitchFamily="18" charset="0"/>
                <a:ea typeface="Cambria" panose="02040503050406030204" pitchFamily="18" charset="0"/>
              </a:rPr>
              <a:t>pin 1 to pin 8</a:t>
            </a:r>
            <a:r>
              <a:rPr lang="en-US" sz="1600" dirty="0">
                <a:latin typeface="Cambria" panose="02040503050406030204" pitchFamily="18" charset="0"/>
                <a:ea typeface="Cambria" panose="02040503050406030204" pitchFamily="18" charset="0"/>
              </a:rPr>
              <a:t>. Although similar to the P0, the P1 is also a General Purpose I/O Port, however, unlike the other three ports, </a:t>
            </a:r>
            <a:r>
              <a:rPr lang="en-US" sz="1600" b="1" dirty="0">
                <a:solidFill>
                  <a:srgbClr val="00B050"/>
                </a:solidFill>
                <a:latin typeface="Cambria" panose="02040503050406030204" pitchFamily="18" charset="0"/>
                <a:ea typeface="Cambria" panose="02040503050406030204" pitchFamily="18" charset="0"/>
              </a:rPr>
              <a:t>P1 does not serve any dual purpose</a:t>
            </a:r>
            <a:r>
              <a:rPr lang="en-US" sz="1600" dirty="0">
                <a:latin typeface="Cambria" panose="02040503050406030204" pitchFamily="18" charset="0"/>
                <a:ea typeface="Cambria" panose="02040503050406030204" pitchFamily="18" charset="0"/>
              </a:rPr>
              <a:t>. Hence the sole purpose of </a:t>
            </a:r>
            <a:r>
              <a:rPr lang="en-US" sz="1600" b="1" dirty="0">
                <a:solidFill>
                  <a:srgbClr val="00B050"/>
                </a:solidFill>
                <a:latin typeface="Cambria" panose="02040503050406030204" pitchFamily="18" charset="0"/>
                <a:ea typeface="Cambria" panose="02040503050406030204" pitchFamily="18" charset="0"/>
              </a:rPr>
              <a:t>P1 is for interfacing</a:t>
            </a:r>
            <a:r>
              <a:rPr lang="en-US" sz="1600" dirty="0">
                <a:latin typeface="Cambria" panose="02040503050406030204" pitchFamily="18" charset="0"/>
                <a:ea typeface="Cambria" panose="02040503050406030204" pitchFamily="18" charset="0"/>
              </a:rPr>
              <a:t>.</a:t>
            </a:r>
          </a:p>
          <a:p>
            <a:pPr marL="0" indent="0" algn="just">
              <a:lnSpc>
                <a:spcPct val="150000"/>
              </a:lnSpc>
              <a:buNone/>
            </a:pPr>
            <a:r>
              <a:rPr lang="en-US" sz="1600" b="1" dirty="0">
                <a:solidFill>
                  <a:srgbClr val="00B050"/>
                </a:solidFill>
                <a:latin typeface="Cambria" panose="02040503050406030204" pitchFamily="18" charset="0"/>
                <a:ea typeface="Cambria" panose="02040503050406030204" pitchFamily="18" charset="0"/>
              </a:rPr>
              <a:t>Port 2 –</a:t>
            </a:r>
          </a:p>
          <a:p>
            <a:pPr marL="0" indent="0" algn="just">
              <a:lnSpc>
                <a:spcPct val="150000"/>
              </a:lnSpc>
              <a:buNone/>
            </a:pPr>
            <a:r>
              <a:rPr lang="en-US" sz="1600" dirty="0">
                <a:latin typeface="Cambria" panose="02040503050406030204" pitchFamily="18" charset="0"/>
                <a:ea typeface="Cambria" panose="02040503050406030204" pitchFamily="18" charset="0"/>
              </a:rPr>
              <a:t>The pins from </a:t>
            </a:r>
            <a:r>
              <a:rPr lang="en-US" sz="1600" b="1" dirty="0">
                <a:solidFill>
                  <a:srgbClr val="00B050"/>
                </a:solidFill>
                <a:latin typeface="Cambria" panose="02040503050406030204" pitchFamily="18" charset="0"/>
                <a:ea typeface="Cambria" panose="02040503050406030204" pitchFamily="18" charset="0"/>
              </a:rPr>
              <a:t>21 to 28</a:t>
            </a:r>
            <a:r>
              <a:rPr lang="en-US" sz="1600" dirty="0">
                <a:latin typeface="Cambria" panose="02040503050406030204" pitchFamily="18" charset="0"/>
                <a:ea typeface="Cambria" panose="02040503050406030204" pitchFamily="18" charset="0"/>
              </a:rPr>
              <a:t> belong to the Port 2, or P2. Now when there is no presence of an external memory, the P2 act as a General Purpose I/O Port. However, in the presence of external memory, P2 acts as an Address Bus, starting from A8 to A15.</a:t>
            </a:r>
          </a:p>
        </p:txBody>
      </p:sp>
    </p:spTree>
    <p:extLst>
      <p:ext uri="{BB962C8B-B14F-4D97-AF65-F5344CB8AC3E}">
        <p14:creationId xmlns:p14="http://schemas.microsoft.com/office/powerpoint/2010/main" val="3573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B443E-883D-4DDC-B101-792C88ADC5F0}"/>
              </a:ext>
            </a:extLst>
          </p:cNvPr>
          <p:cNvSpPr>
            <a:spLocks noGrp="1"/>
          </p:cNvSpPr>
          <p:nvPr>
            <p:ph idx="1"/>
          </p:nvPr>
        </p:nvSpPr>
        <p:spPr>
          <a:xfrm>
            <a:off x="717452" y="548640"/>
            <a:ext cx="10636348" cy="5922498"/>
          </a:xfrm>
        </p:spPr>
        <p:txBody>
          <a:bodyPr>
            <a:noAutofit/>
          </a:bodyPr>
          <a:lstStyle/>
          <a:p>
            <a:pPr marL="0" indent="0" algn="just">
              <a:lnSpc>
                <a:spcPct val="170000"/>
              </a:lnSpc>
              <a:buNone/>
            </a:pPr>
            <a:r>
              <a:rPr lang="en-US" sz="1600" b="1" dirty="0">
                <a:solidFill>
                  <a:srgbClr val="00B050"/>
                </a:solidFill>
                <a:latin typeface="Cambria" panose="02040503050406030204" pitchFamily="18" charset="0"/>
                <a:ea typeface="Cambria" panose="02040503050406030204" pitchFamily="18" charset="0"/>
              </a:rPr>
              <a:t>Port 3 –</a:t>
            </a:r>
          </a:p>
          <a:p>
            <a:pPr marL="0" indent="0" algn="just">
              <a:lnSpc>
                <a:spcPct val="170000"/>
              </a:lnSpc>
              <a:buNone/>
            </a:pPr>
            <a:r>
              <a:rPr lang="en-US" sz="1600" dirty="0">
                <a:latin typeface="Cambria" panose="02040503050406030204" pitchFamily="18" charset="0"/>
                <a:ea typeface="Cambria" panose="02040503050406030204" pitchFamily="18" charset="0"/>
              </a:rPr>
              <a:t>Though the Port 3 or P3 usually acts as a normal I/O Port, it can provide some other functions as well. The pin numbers are from 10 to 17. The other functions are below.</a:t>
            </a:r>
          </a:p>
          <a:p>
            <a:pPr marL="0" indent="0" algn="just">
              <a:lnSpc>
                <a:spcPct val="170000"/>
              </a:lnSpc>
              <a:buNone/>
            </a:pPr>
            <a:r>
              <a:rPr lang="en-US" sz="1600" b="1" dirty="0">
                <a:latin typeface="Cambria" panose="02040503050406030204" pitchFamily="18" charset="0"/>
                <a:ea typeface="Cambria" panose="02040503050406030204" pitchFamily="18" charset="0"/>
              </a:rPr>
              <a:t>	Pin10  –  RXD		Pin11  –  TXD		Pin12  –  INT0 complement	</a:t>
            </a:r>
          </a:p>
          <a:p>
            <a:pPr marL="0" indent="0" algn="just">
              <a:lnSpc>
                <a:spcPct val="170000"/>
              </a:lnSpc>
              <a:buNone/>
            </a:pPr>
            <a:r>
              <a:rPr lang="en-US" sz="1600" b="1" dirty="0">
                <a:latin typeface="Cambria" panose="02040503050406030204" pitchFamily="18" charset="0"/>
                <a:ea typeface="Cambria" panose="02040503050406030204" pitchFamily="18" charset="0"/>
              </a:rPr>
              <a:t>	Pin13  –  INT1 complement 	Pin14  –  T0		Pin15  –  T1	</a:t>
            </a:r>
          </a:p>
          <a:p>
            <a:pPr marL="0" indent="0" algn="just">
              <a:lnSpc>
                <a:spcPct val="170000"/>
              </a:lnSpc>
              <a:buNone/>
            </a:pPr>
            <a:r>
              <a:rPr lang="en-US" sz="1600" b="1" dirty="0">
                <a:latin typeface="Cambria" panose="02040503050406030204" pitchFamily="18" charset="0"/>
                <a:ea typeface="Cambria" panose="02040503050406030204" pitchFamily="18" charset="0"/>
              </a:rPr>
              <a:t>	Pin16  –  WR complement 	Pin17  –  RD complement</a:t>
            </a:r>
            <a:endParaRPr lang="en-US" sz="1600" dirty="0">
              <a:latin typeface="Cambria" panose="02040503050406030204" pitchFamily="18" charset="0"/>
              <a:ea typeface="Cambria" panose="02040503050406030204" pitchFamily="18" charset="0"/>
            </a:endParaRPr>
          </a:p>
          <a:p>
            <a:pPr marL="0" indent="0" algn="just">
              <a:lnSpc>
                <a:spcPct val="170000"/>
              </a:lnSpc>
              <a:buNone/>
            </a:pPr>
            <a:r>
              <a:rPr lang="en-US" sz="1600" dirty="0">
                <a:latin typeface="Cambria" panose="02040503050406030204" pitchFamily="18" charset="0"/>
                <a:ea typeface="Cambria" panose="02040503050406030204" pitchFamily="18" charset="0"/>
              </a:rPr>
              <a:t>Additionally, the other pins are as follows –</a:t>
            </a:r>
          </a:p>
          <a:p>
            <a:pPr marL="0" indent="0" algn="just">
              <a:lnSpc>
                <a:spcPct val="170000"/>
              </a:lnSpc>
              <a:buNone/>
            </a:pPr>
            <a:r>
              <a:rPr lang="en-US" sz="1600" b="1" dirty="0">
                <a:latin typeface="Cambria" panose="02040503050406030204" pitchFamily="18" charset="0"/>
                <a:ea typeface="Cambria" panose="02040503050406030204" pitchFamily="18" charset="0"/>
              </a:rPr>
              <a:t>	Pin20  –  GND </a:t>
            </a:r>
            <a:r>
              <a:rPr lang="en-US" sz="1600" dirty="0">
                <a:latin typeface="Cambria" panose="02040503050406030204" pitchFamily="18" charset="0"/>
                <a:ea typeface="Cambria" panose="02040503050406030204" pitchFamily="18" charset="0"/>
              </a:rPr>
              <a:t>(Ground)		</a:t>
            </a:r>
            <a:r>
              <a:rPr lang="en-US" sz="1600" b="1" dirty="0">
                <a:latin typeface="Cambria" panose="02040503050406030204" pitchFamily="18" charset="0"/>
                <a:ea typeface="Cambria" panose="02040503050406030204" pitchFamily="18" charset="0"/>
              </a:rPr>
              <a:t>Pin40  –  VCC </a:t>
            </a:r>
            <a:r>
              <a:rPr lang="en-US" sz="1600" dirty="0">
                <a:latin typeface="Cambria" panose="02040503050406030204" pitchFamily="18" charset="0"/>
                <a:ea typeface="Cambria" panose="02040503050406030204" pitchFamily="18" charset="0"/>
              </a:rPr>
              <a:t>(Supply)		</a:t>
            </a:r>
            <a:r>
              <a:rPr lang="en-US" sz="1600" b="1" dirty="0">
                <a:latin typeface="Cambria" panose="02040503050406030204" pitchFamily="18" charset="0"/>
                <a:ea typeface="Cambria" panose="02040503050406030204" pitchFamily="18" charset="0"/>
              </a:rPr>
              <a:t>Pin9  –  RST </a:t>
            </a:r>
            <a:r>
              <a:rPr lang="en-US" sz="1600" dirty="0">
                <a:latin typeface="Cambria" panose="02040503050406030204" pitchFamily="18" charset="0"/>
                <a:ea typeface="Cambria" panose="02040503050406030204" pitchFamily="18" charset="0"/>
              </a:rPr>
              <a:t>(Reset)	</a:t>
            </a:r>
          </a:p>
          <a:p>
            <a:pPr marL="0" indent="0" algn="just">
              <a:lnSpc>
                <a:spcPct val="170000"/>
              </a:lnSpc>
              <a:buNone/>
            </a:pPr>
            <a:r>
              <a:rPr lang="en-US" sz="1600" b="1" dirty="0">
                <a:latin typeface="Cambria" panose="02040503050406030204" pitchFamily="18" charset="0"/>
                <a:ea typeface="Cambria" panose="02040503050406030204" pitchFamily="18" charset="0"/>
              </a:rPr>
              <a:t>	Pin18  –  XTAL1 </a:t>
            </a:r>
            <a:r>
              <a:rPr lang="en-US" sz="1600" dirty="0">
                <a:latin typeface="Cambria" panose="02040503050406030204" pitchFamily="18" charset="0"/>
                <a:ea typeface="Cambria" panose="02040503050406030204" pitchFamily="18" charset="0"/>
              </a:rPr>
              <a:t>(Oscillator)		</a:t>
            </a:r>
            <a:r>
              <a:rPr lang="en-US" sz="1600" b="1" dirty="0">
                <a:latin typeface="Cambria" panose="02040503050406030204" pitchFamily="18" charset="0"/>
                <a:ea typeface="Cambria" panose="02040503050406030204" pitchFamily="18" charset="0"/>
              </a:rPr>
              <a:t>Pin19  –  XTAL2 </a:t>
            </a:r>
            <a:r>
              <a:rPr lang="en-US" sz="1600" dirty="0">
                <a:latin typeface="Cambria" panose="02040503050406030204" pitchFamily="18" charset="0"/>
                <a:ea typeface="Cambria" panose="02040503050406030204" pitchFamily="18" charset="0"/>
              </a:rPr>
              <a:t>(Oscillator)	</a:t>
            </a:r>
          </a:p>
          <a:p>
            <a:pPr marL="0" indent="0" algn="just">
              <a:lnSpc>
                <a:spcPct val="170000"/>
              </a:lnSpc>
              <a:buNone/>
            </a:pPr>
            <a:r>
              <a:rPr lang="en-US" sz="1600" b="1" dirty="0">
                <a:latin typeface="Cambria" panose="02040503050406030204" pitchFamily="18" charset="0"/>
                <a:ea typeface="Cambria" panose="02040503050406030204" pitchFamily="18" charset="0"/>
              </a:rPr>
              <a:t>	Pin29  –  PSEN </a:t>
            </a:r>
            <a:r>
              <a:rPr lang="en-US" sz="1600" dirty="0">
                <a:latin typeface="Cambria" panose="02040503050406030204" pitchFamily="18" charset="0"/>
                <a:ea typeface="Cambria" panose="02040503050406030204" pitchFamily="18" charset="0"/>
              </a:rPr>
              <a:t>(Program Store Enable)	</a:t>
            </a:r>
            <a:r>
              <a:rPr lang="en-US" sz="1600" b="1" dirty="0">
                <a:latin typeface="Cambria" panose="02040503050406030204" pitchFamily="18" charset="0"/>
                <a:ea typeface="Cambria" panose="02040503050406030204" pitchFamily="18" charset="0"/>
              </a:rPr>
              <a:t>Pin30  –  ALE </a:t>
            </a:r>
            <a:r>
              <a:rPr lang="en-US" sz="1600" dirty="0">
                <a:latin typeface="Cambria" panose="02040503050406030204" pitchFamily="18" charset="0"/>
                <a:ea typeface="Cambria" panose="02040503050406030204" pitchFamily="18" charset="0"/>
              </a:rPr>
              <a:t>(Address Latch Enable)		</a:t>
            </a:r>
          </a:p>
          <a:p>
            <a:pPr marL="0" indent="0" algn="just">
              <a:lnSpc>
                <a:spcPct val="170000"/>
              </a:lnSpc>
              <a:buNone/>
            </a:pPr>
            <a:r>
              <a:rPr lang="en-US" sz="1600" b="1" dirty="0">
                <a:latin typeface="Cambria" panose="02040503050406030204" pitchFamily="18" charset="0"/>
                <a:ea typeface="Cambria" panose="02040503050406030204" pitchFamily="18" charset="0"/>
              </a:rPr>
              <a:t>	Pin31 –  EA </a:t>
            </a:r>
            <a:r>
              <a:rPr lang="en-US" sz="1600" dirty="0">
                <a:latin typeface="Cambria" panose="02040503050406030204" pitchFamily="18" charset="0"/>
                <a:ea typeface="Cambria" panose="02040503050406030204" pitchFamily="18" charset="0"/>
              </a:rPr>
              <a:t>(External Access)</a:t>
            </a:r>
          </a:p>
        </p:txBody>
      </p:sp>
    </p:spTree>
    <p:extLst>
      <p:ext uri="{BB962C8B-B14F-4D97-AF65-F5344CB8AC3E}">
        <p14:creationId xmlns:p14="http://schemas.microsoft.com/office/powerpoint/2010/main" val="189736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0C8CD-2752-49F3-B44E-B13E2E14BE9A}"/>
              </a:ext>
            </a:extLst>
          </p:cNvPr>
          <p:cNvSpPr>
            <a:spLocks noGrp="1"/>
          </p:cNvSpPr>
          <p:nvPr>
            <p:ph idx="1"/>
          </p:nvPr>
        </p:nvSpPr>
        <p:spPr>
          <a:xfrm>
            <a:off x="838200" y="984737"/>
            <a:ext cx="10515600" cy="5192225"/>
          </a:xfrm>
        </p:spPr>
        <p:txBody>
          <a:bodyPr>
            <a:noAutofit/>
          </a:bodyPr>
          <a:lstStyle/>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Pins 1 to 8</a:t>
            </a:r>
            <a:r>
              <a:rPr lang="en-US" sz="2000" dirty="0">
                <a:latin typeface="Cambria" panose="02040503050406030204" pitchFamily="18" charset="0"/>
                <a:ea typeface="Cambria" panose="02040503050406030204" pitchFamily="18" charset="0"/>
              </a:rPr>
              <a:t> − These pins are known as Port 1. This port doesn’t serve any other functions. It is internally pulled up, bi-directional I/O port.</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 9</a:t>
            </a:r>
            <a:r>
              <a:rPr lang="en-US" sz="2000" dirty="0">
                <a:latin typeface="Cambria" panose="02040503050406030204" pitchFamily="18" charset="0"/>
                <a:ea typeface="Cambria" panose="02040503050406030204" pitchFamily="18" charset="0"/>
              </a:rPr>
              <a:t> − It is a RESET pin, which is used to reset the microcontroller to its initial values.</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Pins 10 to 17</a:t>
            </a:r>
            <a:r>
              <a:rPr lang="en-US" sz="2000" dirty="0">
                <a:latin typeface="Cambria" panose="02040503050406030204" pitchFamily="18" charset="0"/>
                <a:ea typeface="Cambria" panose="02040503050406030204" pitchFamily="18" charset="0"/>
              </a:rPr>
              <a:t> − These pins are known as Port 3. This port serves some functions like interrupts, timer input, control signals, serial communication signals </a:t>
            </a:r>
            <a:r>
              <a:rPr lang="en-US" sz="2000" dirty="0" err="1">
                <a:latin typeface="Cambria" panose="02040503050406030204" pitchFamily="18" charset="0"/>
                <a:ea typeface="Cambria" panose="02040503050406030204" pitchFamily="18" charset="0"/>
              </a:rPr>
              <a:t>RxD</a:t>
            </a:r>
            <a:r>
              <a:rPr lang="en-US" sz="2000" dirty="0">
                <a:latin typeface="Cambria" panose="02040503050406030204" pitchFamily="18" charset="0"/>
                <a:ea typeface="Cambria" panose="02040503050406030204" pitchFamily="18" charset="0"/>
              </a:rPr>
              <a:t> and </a:t>
            </a:r>
            <a:r>
              <a:rPr lang="en-US" sz="2000" dirty="0" err="1">
                <a:latin typeface="Cambria" panose="02040503050406030204" pitchFamily="18" charset="0"/>
                <a:ea typeface="Cambria" panose="02040503050406030204" pitchFamily="18" charset="0"/>
              </a:rPr>
              <a:t>TxD</a:t>
            </a:r>
            <a:r>
              <a:rPr lang="en-US" sz="2000" dirty="0">
                <a:latin typeface="Cambria" panose="02040503050406030204" pitchFamily="18" charset="0"/>
                <a:ea typeface="Cambria" panose="02040503050406030204" pitchFamily="18" charset="0"/>
              </a:rPr>
              <a:t>, etc.</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Pins 18 &amp; 19</a:t>
            </a:r>
            <a:r>
              <a:rPr lang="en-US" sz="2000" dirty="0">
                <a:latin typeface="Cambria" panose="02040503050406030204" pitchFamily="18" charset="0"/>
                <a:ea typeface="Cambria" panose="02040503050406030204" pitchFamily="18" charset="0"/>
              </a:rPr>
              <a:t> − These pins are used for interfacing an external crystal to get the system clock.</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 20</a:t>
            </a:r>
            <a:r>
              <a:rPr lang="en-US" sz="2000" dirty="0">
                <a:latin typeface="Cambria" panose="02040503050406030204" pitchFamily="18" charset="0"/>
                <a:ea typeface="Cambria" panose="02040503050406030204" pitchFamily="18" charset="0"/>
              </a:rPr>
              <a:t> − This pin provides the power supply to the circuit.</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Pins 21 to 28</a:t>
            </a:r>
            <a:r>
              <a:rPr lang="en-US" sz="2000" dirty="0">
                <a:latin typeface="Cambria" panose="02040503050406030204" pitchFamily="18" charset="0"/>
                <a:ea typeface="Cambria" panose="02040503050406030204" pitchFamily="18" charset="0"/>
              </a:rPr>
              <a:t> − These pins are known as Port 2. It serves as I/O port. Higher order address bus signals are also multiplexed using this port.</a:t>
            </a:r>
          </a:p>
        </p:txBody>
      </p:sp>
    </p:spTree>
    <p:extLst>
      <p:ext uri="{BB962C8B-B14F-4D97-AF65-F5344CB8AC3E}">
        <p14:creationId xmlns:p14="http://schemas.microsoft.com/office/powerpoint/2010/main" val="290271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0C8CD-2752-49F3-B44E-B13E2E14BE9A}"/>
              </a:ext>
            </a:extLst>
          </p:cNvPr>
          <p:cNvSpPr>
            <a:spLocks noGrp="1"/>
          </p:cNvSpPr>
          <p:nvPr>
            <p:ph idx="1"/>
          </p:nvPr>
        </p:nvSpPr>
        <p:spPr>
          <a:xfrm>
            <a:off x="838200" y="773723"/>
            <a:ext cx="10515600" cy="5403240"/>
          </a:xfrm>
        </p:spPr>
        <p:txBody>
          <a:bodyPr>
            <a:noAutofit/>
          </a:bodyPr>
          <a:lstStyle/>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 29</a:t>
            </a:r>
            <a:r>
              <a:rPr lang="en-US" sz="2000" dirty="0">
                <a:latin typeface="Cambria" panose="02040503050406030204" pitchFamily="18" charset="0"/>
                <a:ea typeface="Cambria" panose="02040503050406030204" pitchFamily="18" charset="0"/>
              </a:rPr>
              <a:t> − This is PSEN pin which stands for Program Store Enable. It is used to read a signal from the external program memory.</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 30</a:t>
            </a:r>
            <a:r>
              <a:rPr lang="en-US" sz="2000" dirty="0">
                <a:latin typeface="Cambria" panose="02040503050406030204" pitchFamily="18" charset="0"/>
                <a:ea typeface="Cambria" panose="02040503050406030204" pitchFamily="18" charset="0"/>
              </a:rPr>
              <a:t> − This is EA pin which stands for External Access input. It is used to enable/disable the external memory interfacing.</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 31</a:t>
            </a:r>
            <a:r>
              <a:rPr lang="en-US" sz="2000" dirty="0">
                <a:latin typeface="Cambria" panose="02040503050406030204" pitchFamily="18" charset="0"/>
                <a:ea typeface="Cambria" panose="02040503050406030204" pitchFamily="18" charset="0"/>
              </a:rPr>
              <a:t> − This is ALE pin which stands for Address Latch Enable. It is used to demultiplex the address-data signal of port.</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Pins 32 to 39</a:t>
            </a:r>
            <a:r>
              <a:rPr lang="en-US" sz="2000" dirty="0">
                <a:latin typeface="Cambria" panose="02040503050406030204" pitchFamily="18" charset="0"/>
                <a:ea typeface="Cambria" panose="02040503050406030204" pitchFamily="18" charset="0"/>
              </a:rPr>
              <a:t> − These pins are known as Port 0. It serves as I/O port. Lower order address and data bus signals are multiplexed using this port.</a:t>
            </a:r>
          </a:p>
          <a:p>
            <a:pPr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Pin 40</a:t>
            </a:r>
            <a:r>
              <a:rPr lang="en-US" sz="2000" dirty="0">
                <a:latin typeface="Cambria" panose="02040503050406030204" pitchFamily="18" charset="0"/>
                <a:ea typeface="Cambria" panose="02040503050406030204" pitchFamily="18" charset="0"/>
              </a:rPr>
              <a:t> − This pin is used to provide power supply to the circuit.</a:t>
            </a:r>
          </a:p>
        </p:txBody>
      </p:sp>
    </p:spTree>
    <p:extLst>
      <p:ext uri="{BB962C8B-B14F-4D97-AF65-F5344CB8AC3E}">
        <p14:creationId xmlns:p14="http://schemas.microsoft.com/office/powerpoint/2010/main" val="59083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B443E-883D-4DDC-B101-792C88ADC5F0}"/>
              </a:ext>
            </a:extLst>
          </p:cNvPr>
          <p:cNvSpPr>
            <a:spLocks noGrp="1"/>
          </p:cNvSpPr>
          <p:nvPr>
            <p:ph idx="1"/>
          </p:nvPr>
        </p:nvSpPr>
        <p:spPr>
          <a:xfrm>
            <a:off x="838200" y="745588"/>
            <a:ext cx="10515600" cy="5431375"/>
          </a:xfrm>
        </p:spPr>
        <p:txBody>
          <a:bodyPr>
            <a:normAutofit/>
          </a:bodyPr>
          <a:lstStyle/>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The Applications of 8051 Microcontroller</a:t>
            </a:r>
            <a:endParaRPr lang="en-US" sz="3200" dirty="0">
              <a:solidFill>
                <a:srgbClr val="00B050"/>
              </a:solidFill>
              <a:latin typeface="Cambria" panose="02040503050406030204" pitchFamily="18" charset="0"/>
              <a:ea typeface="Cambria" panose="02040503050406030204" pitchFamily="18" charset="0"/>
            </a:endParaRPr>
          </a:p>
          <a:p>
            <a:pPr algn="just">
              <a:lnSpc>
                <a:spcPct val="150000"/>
              </a:lnSpc>
            </a:pPr>
            <a:r>
              <a:rPr lang="en-US" sz="1600" dirty="0">
                <a:latin typeface="Cambria" panose="02040503050406030204" pitchFamily="18" charset="0"/>
                <a:ea typeface="Cambria" panose="02040503050406030204" pitchFamily="18" charset="0"/>
              </a:rPr>
              <a:t>8051 Microcontroller have wide uses in a variety of applications. Thus from our daily lives, to industrial applications, it is no doubt that Microcontroller is omnipresent. So here is a list of some of the major applications incorporating the 8051 Microcontroller –</a:t>
            </a:r>
          </a:p>
          <a:p>
            <a:pPr algn="just">
              <a:lnSpc>
                <a:spcPct val="150000"/>
              </a:lnSpc>
              <a:buFont typeface="+mj-lt"/>
              <a:buAutoNum type="arabicPeriod"/>
            </a:pPr>
            <a:r>
              <a:rPr lang="en-US" sz="1600" b="1" dirty="0">
                <a:solidFill>
                  <a:srgbClr val="00B050"/>
                </a:solidFill>
                <a:latin typeface="Cambria" panose="02040503050406030204" pitchFamily="18" charset="0"/>
                <a:ea typeface="Cambria" panose="02040503050406030204" pitchFamily="18" charset="0"/>
              </a:rPr>
              <a:t>Robotics</a:t>
            </a:r>
            <a:r>
              <a:rPr lang="en-US" sz="1600" b="1" dirty="0">
                <a:latin typeface="Cambria" panose="02040503050406030204" pitchFamily="18" charset="0"/>
                <a:ea typeface="Cambria" panose="02040503050406030204" pitchFamily="18" charset="0"/>
              </a:rPr>
              <a:t> – </a:t>
            </a:r>
            <a:r>
              <a:rPr lang="en-US" sz="1600" dirty="0">
                <a:latin typeface="Cambria" panose="02040503050406030204" pitchFamily="18" charset="0"/>
                <a:ea typeface="Cambria" panose="02040503050406030204" pitchFamily="18" charset="0"/>
              </a:rPr>
              <a:t>Robotics is a technology that is on the exponential increase. This industry relies heavily on the Microcontrollers for their development. Hence, the 8051 is used widely in the Robotics industry.</a:t>
            </a:r>
          </a:p>
          <a:p>
            <a:pPr algn="just">
              <a:lnSpc>
                <a:spcPct val="150000"/>
              </a:lnSpc>
              <a:buFont typeface="+mj-lt"/>
              <a:buAutoNum type="arabicPeriod"/>
            </a:pPr>
            <a:r>
              <a:rPr lang="en-US" sz="1600" b="1" dirty="0">
                <a:solidFill>
                  <a:srgbClr val="00B050"/>
                </a:solidFill>
                <a:latin typeface="Cambria" panose="02040503050406030204" pitchFamily="18" charset="0"/>
                <a:ea typeface="Cambria" panose="02040503050406030204" pitchFamily="18" charset="0"/>
              </a:rPr>
              <a:t>IoT</a:t>
            </a:r>
            <a:r>
              <a:rPr lang="en-US" sz="1600" b="1" dirty="0">
                <a:latin typeface="Cambria" panose="02040503050406030204" pitchFamily="18" charset="0"/>
                <a:ea typeface="Cambria" panose="02040503050406030204" pitchFamily="18" charset="0"/>
              </a:rPr>
              <a:t> – </a:t>
            </a:r>
            <a:r>
              <a:rPr lang="en-US" sz="1600" dirty="0">
                <a:latin typeface="Cambria" panose="02040503050406030204" pitchFamily="18" charset="0"/>
                <a:ea typeface="Cambria" panose="02040503050406030204" pitchFamily="18" charset="0"/>
              </a:rPr>
              <a:t>The Internet of Things technology is a booming industry of 2018. Furthermore this new technology has been creeping into almost all of he industries in the world. Thus, the use of Microcontroller has increased as this is a vital component for any smart device.</a:t>
            </a:r>
          </a:p>
          <a:p>
            <a:pPr algn="just">
              <a:lnSpc>
                <a:spcPct val="150000"/>
              </a:lnSpc>
              <a:buFont typeface="+mj-lt"/>
              <a:buAutoNum type="arabicPeriod"/>
            </a:pPr>
            <a:r>
              <a:rPr lang="en-US" sz="1600" b="1" dirty="0">
                <a:solidFill>
                  <a:srgbClr val="00B050"/>
                </a:solidFill>
                <a:latin typeface="Cambria" panose="02040503050406030204" pitchFamily="18" charset="0"/>
                <a:ea typeface="Cambria" panose="02040503050406030204" pitchFamily="18" charset="0"/>
              </a:rPr>
              <a:t>Temperature and Light sensing devices.</a:t>
            </a:r>
            <a:endParaRPr lang="en-US" sz="1600" dirty="0">
              <a:solidFill>
                <a:srgbClr val="00B050"/>
              </a:solidFill>
              <a:latin typeface="Cambria" panose="02040503050406030204" pitchFamily="18" charset="0"/>
              <a:ea typeface="Cambria" panose="02040503050406030204" pitchFamily="18" charset="0"/>
            </a:endParaRPr>
          </a:p>
          <a:p>
            <a:pPr algn="just">
              <a:lnSpc>
                <a:spcPct val="150000"/>
              </a:lnSpc>
              <a:buFont typeface="+mj-lt"/>
              <a:buAutoNum type="arabicPeriod"/>
            </a:pPr>
            <a:r>
              <a:rPr lang="en-US" sz="1600" b="1" dirty="0">
                <a:solidFill>
                  <a:srgbClr val="00B050"/>
                </a:solidFill>
                <a:latin typeface="Cambria" panose="02040503050406030204" pitchFamily="18" charset="0"/>
                <a:ea typeface="Cambria" panose="02040503050406030204" pitchFamily="18" charset="0"/>
              </a:rPr>
              <a:t>Process Control Devices.</a:t>
            </a:r>
            <a:endParaRPr lang="en-US" sz="1600"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527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AF99-3DAA-46FC-B9DF-2218718B8CD7}"/>
              </a:ext>
            </a:extLst>
          </p:cNvPr>
          <p:cNvSpPr>
            <a:spLocks noGrp="1"/>
          </p:cNvSpPr>
          <p:nvPr>
            <p:ph type="title"/>
          </p:nvPr>
        </p:nvSpPr>
        <p:spPr>
          <a:xfrm>
            <a:off x="880404" y="196309"/>
            <a:ext cx="10515600" cy="746223"/>
          </a:xfrm>
        </p:spPr>
        <p:txBody>
          <a:bodyPr>
            <a:normAutofit/>
          </a:bodyPr>
          <a:lstStyle/>
          <a:p>
            <a:pPr algn="just"/>
            <a:r>
              <a:rPr lang="en-US" sz="3200" b="1" dirty="0">
                <a:solidFill>
                  <a:srgbClr val="00B050"/>
                </a:solidFill>
                <a:latin typeface="Cambria" panose="02040503050406030204" pitchFamily="18" charset="0"/>
                <a:ea typeface="Cambria" panose="02040503050406030204" pitchFamily="18" charset="0"/>
              </a:rPr>
              <a:t>Architecture/Block diagram of 8051 Microcontroller</a:t>
            </a:r>
          </a:p>
        </p:txBody>
      </p:sp>
      <p:pic>
        <p:nvPicPr>
          <p:cNvPr id="5" name="Content Placeholder 4">
            <a:extLst>
              <a:ext uri="{FF2B5EF4-FFF2-40B4-BE49-F238E27FC236}">
                <a16:creationId xmlns:a16="http://schemas.microsoft.com/office/drawing/2014/main" id="{66318F3E-18E5-4662-B797-3E5D91855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498" y="942532"/>
            <a:ext cx="9594167" cy="5458268"/>
          </a:xfrm>
        </p:spPr>
      </p:pic>
    </p:spTree>
    <p:extLst>
      <p:ext uri="{BB962C8B-B14F-4D97-AF65-F5344CB8AC3E}">
        <p14:creationId xmlns:p14="http://schemas.microsoft.com/office/powerpoint/2010/main" val="141431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E0D7E-A6A1-4502-AD9A-02F0565A4C72}"/>
              </a:ext>
            </a:extLst>
          </p:cNvPr>
          <p:cNvSpPr>
            <a:spLocks noGrp="1"/>
          </p:cNvSpPr>
          <p:nvPr>
            <p:ph idx="1"/>
          </p:nvPr>
        </p:nvSpPr>
        <p:spPr>
          <a:xfrm>
            <a:off x="838200" y="759655"/>
            <a:ext cx="10515600" cy="5417308"/>
          </a:xfrm>
        </p:spPr>
        <p:txBody>
          <a:bodyPr>
            <a:normAutofit fontScale="92500" lnSpcReduction="10000"/>
          </a:bodyPr>
          <a:lstStyle/>
          <a:p>
            <a:pPr marL="0" indent="0" algn="just">
              <a:lnSpc>
                <a:spcPct val="150000"/>
              </a:lnSpc>
              <a:buNone/>
            </a:pPr>
            <a:r>
              <a:rPr lang="en-US" sz="2400" dirty="0">
                <a:latin typeface="Cambria" panose="02040503050406030204" pitchFamily="18" charset="0"/>
                <a:ea typeface="Cambria" panose="02040503050406030204" pitchFamily="18" charset="0"/>
              </a:rPr>
              <a:t>8051 Microcontroller has </a:t>
            </a:r>
            <a:r>
              <a:rPr lang="en-US" sz="2400" b="1" dirty="0">
                <a:solidFill>
                  <a:srgbClr val="00B050"/>
                </a:solidFill>
                <a:latin typeface="Cambria" panose="02040503050406030204" pitchFamily="18" charset="0"/>
                <a:ea typeface="Cambria" panose="02040503050406030204" pitchFamily="18" charset="0"/>
              </a:rPr>
              <a:t>8-bit data bus </a:t>
            </a:r>
            <a:r>
              <a:rPr lang="en-US" sz="2400" dirty="0">
                <a:latin typeface="Cambria" panose="02040503050406030204" pitchFamily="18" charset="0"/>
                <a:ea typeface="Cambria" panose="02040503050406030204" pitchFamily="18" charset="0"/>
              </a:rPr>
              <a:t>and </a:t>
            </a:r>
            <a:r>
              <a:rPr lang="en-US" sz="2400" b="1" dirty="0">
                <a:solidFill>
                  <a:srgbClr val="00B050"/>
                </a:solidFill>
                <a:latin typeface="Cambria" panose="02040503050406030204" pitchFamily="18" charset="0"/>
                <a:ea typeface="Cambria" panose="02040503050406030204" pitchFamily="18" charset="0"/>
              </a:rPr>
              <a:t>16-bit address bus</a:t>
            </a:r>
            <a:r>
              <a:rPr lang="en-US" sz="2400" dirty="0">
                <a:latin typeface="Cambria" panose="02040503050406030204" pitchFamily="18" charset="0"/>
                <a:ea typeface="Cambria" panose="02040503050406030204" pitchFamily="18" charset="0"/>
              </a:rPr>
              <a:t>. Data bus is used to carry the data and address bus is used to carry the addresses. 8051 has </a:t>
            </a:r>
            <a:r>
              <a:rPr lang="en-US" sz="2400" b="1" dirty="0">
                <a:solidFill>
                  <a:srgbClr val="00B050"/>
                </a:solidFill>
                <a:latin typeface="Cambria" panose="02040503050406030204" pitchFamily="18" charset="0"/>
                <a:ea typeface="Cambria" panose="02040503050406030204" pitchFamily="18" charset="0"/>
              </a:rPr>
              <a:t>four ports</a:t>
            </a:r>
            <a:r>
              <a:rPr lang="en-US" sz="2400" dirty="0">
                <a:latin typeface="Cambria" panose="02040503050406030204" pitchFamily="18" charset="0"/>
                <a:ea typeface="Cambria" panose="02040503050406030204" pitchFamily="18" charset="0"/>
              </a:rPr>
              <a:t>. Each port having a </a:t>
            </a:r>
            <a:r>
              <a:rPr lang="en-US" sz="2400" b="1" dirty="0">
                <a:solidFill>
                  <a:srgbClr val="00B050"/>
                </a:solidFill>
                <a:latin typeface="Cambria" panose="02040503050406030204" pitchFamily="18" charset="0"/>
                <a:ea typeface="Cambria" panose="02040503050406030204" pitchFamily="18" charset="0"/>
              </a:rPr>
              <a:t>driver (buffer) </a:t>
            </a:r>
            <a:r>
              <a:rPr lang="en-US" sz="2400" dirty="0">
                <a:latin typeface="Cambria" panose="02040503050406030204" pitchFamily="18" charset="0"/>
                <a:ea typeface="Cambria" panose="02040503050406030204" pitchFamily="18" charset="0"/>
              </a:rPr>
              <a:t>and a </a:t>
            </a:r>
            <a:r>
              <a:rPr lang="en-US" sz="2400" b="1" dirty="0">
                <a:solidFill>
                  <a:srgbClr val="00B050"/>
                </a:solidFill>
                <a:latin typeface="Cambria" panose="02040503050406030204" pitchFamily="18" charset="0"/>
                <a:ea typeface="Cambria" panose="02040503050406030204" pitchFamily="18" charset="0"/>
              </a:rPr>
              <a:t>latch</a:t>
            </a:r>
            <a:r>
              <a:rPr lang="en-US" sz="2400" dirty="0">
                <a:latin typeface="Cambria" panose="02040503050406030204" pitchFamily="18" charset="0"/>
                <a:ea typeface="Cambria" panose="02040503050406030204" pitchFamily="18" charset="0"/>
              </a:rPr>
              <a:t>. They are </a:t>
            </a:r>
            <a:r>
              <a:rPr lang="en-US" sz="2400" b="1" dirty="0">
                <a:solidFill>
                  <a:srgbClr val="00B050"/>
                </a:solidFill>
                <a:latin typeface="Cambria" panose="02040503050406030204" pitchFamily="18" charset="0"/>
                <a:ea typeface="Cambria" panose="02040503050406030204" pitchFamily="18" charset="0"/>
              </a:rPr>
              <a:t>8-bit ports</a:t>
            </a:r>
            <a:r>
              <a:rPr lang="en-US" sz="2400" dirty="0">
                <a:latin typeface="Cambria" panose="02040503050406030204" pitchFamily="18" charset="0"/>
                <a:ea typeface="Cambria" panose="02040503050406030204" pitchFamily="18" charset="0"/>
              </a:rPr>
              <a:t>. These are </a:t>
            </a:r>
            <a:r>
              <a:rPr lang="en-US" sz="2400" b="1" dirty="0">
                <a:solidFill>
                  <a:srgbClr val="00B050"/>
                </a:solidFill>
                <a:latin typeface="Cambria" panose="02040503050406030204" pitchFamily="18" charset="0"/>
                <a:ea typeface="Cambria" panose="02040503050406030204" pitchFamily="18" charset="0"/>
              </a:rPr>
              <a:t>bidirectional</a:t>
            </a:r>
            <a:r>
              <a:rPr lang="en-US" sz="2400" dirty="0">
                <a:latin typeface="Cambria" panose="02040503050406030204" pitchFamily="18" charset="0"/>
                <a:ea typeface="Cambria" panose="02040503050406030204" pitchFamily="18" charset="0"/>
              </a:rPr>
              <a:t> ports. It has different </a:t>
            </a:r>
            <a:r>
              <a:rPr lang="en-US" sz="2400" b="1" dirty="0">
                <a:solidFill>
                  <a:srgbClr val="00B050"/>
                </a:solidFill>
                <a:latin typeface="Cambria" panose="02040503050406030204" pitchFamily="18" charset="0"/>
                <a:ea typeface="Cambria" panose="02040503050406030204" pitchFamily="18" charset="0"/>
              </a:rPr>
              <a:t>registers</a:t>
            </a:r>
            <a:r>
              <a:rPr lang="en-US" sz="2400" dirty="0">
                <a:latin typeface="Cambria" panose="02040503050406030204" pitchFamily="18" charset="0"/>
                <a:ea typeface="Cambria" panose="02040503050406030204" pitchFamily="18" charset="0"/>
              </a:rPr>
              <a:t> and </a:t>
            </a:r>
            <a:r>
              <a:rPr lang="en-US" sz="2400" b="1" dirty="0">
                <a:solidFill>
                  <a:srgbClr val="00B050"/>
                </a:solidFill>
                <a:latin typeface="Cambria" panose="02040503050406030204" pitchFamily="18" charset="0"/>
                <a:ea typeface="Cambria" panose="02040503050406030204" pitchFamily="18" charset="0"/>
              </a:rPr>
              <a:t>memory</a:t>
            </a:r>
            <a:r>
              <a:rPr lang="en-US" sz="2400" dirty="0">
                <a:latin typeface="Cambria" panose="02040503050406030204" pitchFamily="18" charset="0"/>
                <a:ea typeface="Cambria" panose="02040503050406030204" pitchFamily="18" charset="0"/>
              </a:rPr>
              <a:t> (RAM, ROM), for </a:t>
            </a:r>
            <a:r>
              <a:rPr lang="en-US" sz="2400" b="1" dirty="0">
                <a:solidFill>
                  <a:srgbClr val="00B050"/>
                </a:solidFill>
                <a:latin typeface="Cambria" panose="02040503050406030204" pitchFamily="18" charset="0"/>
                <a:ea typeface="Cambria" panose="02040503050406030204" pitchFamily="18" charset="0"/>
              </a:rPr>
              <a:t>ROM</a:t>
            </a:r>
            <a:r>
              <a:rPr lang="en-US" sz="2400" dirty="0">
                <a:latin typeface="Cambria" panose="02040503050406030204" pitchFamily="18" charset="0"/>
                <a:ea typeface="Cambria" panose="02040503050406030204" pitchFamily="18" charset="0"/>
              </a:rPr>
              <a:t>, there is </a:t>
            </a:r>
            <a:r>
              <a:rPr lang="en-US" sz="2400" b="1" dirty="0">
                <a:solidFill>
                  <a:srgbClr val="00B050"/>
                </a:solidFill>
                <a:latin typeface="Cambria" panose="02040503050406030204" pitchFamily="18" charset="0"/>
                <a:ea typeface="Cambria" panose="02040503050406030204" pitchFamily="18" charset="0"/>
              </a:rPr>
              <a:t>no address register</a:t>
            </a:r>
            <a:r>
              <a:rPr lang="en-US" sz="2400" dirty="0">
                <a:latin typeface="Cambria" panose="02040503050406030204" pitchFamily="18" charset="0"/>
                <a:ea typeface="Cambria" panose="02040503050406030204" pitchFamily="18" charset="0"/>
              </a:rPr>
              <a:t> but for </a:t>
            </a:r>
            <a:r>
              <a:rPr lang="en-US" sz="2400" b="1" dirty="0">
                <a:solidFill>
                  <a:srgbClr val="00B050"/>
                </a:solidFill>
                <a:latin typeface="Cambria" panose="02040503050406030204" pitchFamily="18" charset="0"/>
                <a:ea typeface="Cambria" panose="02040503050406030204" pitchFamily="18" charset="0"/>
              </a:rPr>
              <a:t>RAM</a:t>
            </a:r>
            <a:r>
              <a:rPr lang="en-US" sz="2400" dirty="0">
                <a:latin typeface="Cambria" panose="02040503050406030204" pitchFamily="18" charset="0"/>
                <a:ea typeface="Cambria" panose="02040503050406030204" pitchFamily="18" charset="0"/>
              </a:rPr>
              <a:t> there is </a:t>
            </a:r>
            <a:r>
              <a:rPr lang="en-US" sz="2400" b="1" dirty="0">
                <a:solidFill>
                  <a:srgbClr val="00B050"/>
                </a:solidFill>
                <a:latin typeface="Cambria" panose="02040503050406030204" pitchFamily="18" charset="0"/>
                <a:ea typeface="Cambria" panose="02040503050406030204" pitchFamily="18" charset="0"/>
              </a:rPr>
              <a:t>address register</a:t>
            </a:r>
            <a:r>
              <a:rPr lang="en-US" sz="2400" dirty="0">
                <a:latin typeface="Cambria" panose="02040503050406030204" pitchFamily="18" charset="0"/>
                <a:ea typeface="Cambria" panose="02040503050406030204" pitchFamily="18" charset="0"/>
              </a:rPr>
              <a:t>, also different registers, </a:t>
            </a:r>
            <a:r>
              <a:rPr lang="en-US" sz="2400" b="1" dirty="0">
                <a:solidFill>
                  <a:srgbClr val="00B050"/>
                </a:solidFill>
                <a:latin typeface="Cambria" panose="02040503050406030204" pitchFamily="18" charset="0"/>
                <a:ea typeface="Cambria" panose="02040503050406030204" pitchFamily="18" charset="0"/>
              </a:rPr>
              <a:t>ALU</a:t>
            </a:r>
            <a:r>
              <a:rPr lang="en-US" sz="2400" dirty="0">
                <a:latin typeface="Cambria" panose="02040503050406030204" pitchFamily="18" charset="0"/>
                <a:ea typeface="Cambria" panose="02040503050406030204" pitchFamily="18" charset="0"/>
              </a:rPr>
              <a:t>, Program status word (</a:t>
            </a:r>
            <a:r>
              <a:rPr lang="en-US" sz="2400" b="1" dirty="0">
                <a:solidFill>
                  <a:srgbClr val="00B050"/>
                </a:solidFill>
                <a:latin typeface="Cambria" panose="02040503050406030204" pitchFamily="18" charset="0"/>
                <a:ea typeface="Cambria" panose="02040503050406030204" pitchFamily="18" charset="0"/>
              </a:rPr>
              <a:t>PSW</a:t>
            </a:r>
            <a:r>
              <a:rPr lang="en-US" sz="2400" dirty="0">
                <a:latin typeface="Cambria" panose="02040503050406030204" pitchFamily="18" charset="0"/>
                <a:ea typeface="Cambria" panose="02040503050406030204" pitchFamily="18" charset="0"/>
              </a:rPr>
              <a:t>), stack pointer (</a:t>
            </a:r>
            <a:r>
              <a:rPr lang="en-US" sz="2400" b="1" dirty="0">
                <a:solidFill>
                  <a:srgbClr val="00B050"/>
                </a:solidFill>
                <a:latin typeface="Cambria" panose="02040503050406030204" pitchFamily="18" charset="0"/>
                <a:ea typeface="Cambria" panose="02040503050406030204" pitchFamily="18" charset="0"/>
              </a:rPr>
              <a:t>SP</a:t>
            </a:r>
            <a:r>
              <a:rPr lang="en-US" sz="2400" dirty="0">
                <a:latin typeface="Cambria" panose="02040503050406030204" pitchFamily="18" charset="0"/>
                <a:ea typeface="Cambria" panose="02040503050406030204" pitchFamily="18" charset="0"/>
              </a:rPr>
              <a:t>) and also some special functions registers. It has also </a:t>
            </a:r>
            <a:r>
              <a:rPr lang="en-US" sz="2400" b="1" dirty="0">
                <a:solidFill>
                  <a:srgbClr val="00B050"/>
                </a:solidFill>
                <a:latin typeface="Cambria" panose="02040503050406030204" pitchFamily="18" charset="0"/>
                <a:ea typeface="Cambria" panose="02040503050406030204" pitchFamily="18" charset="0"/>
              </a:rPr>
              <a:t>data pointer</a:t>
            </a: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program counter </a:t>
            </a:r>
            <a:r>
              <a:rPr lang="en-US" sz="2400" dirty="0">
                <a:latin typeface="Cambria" panose="02040503050406030204" pitchFamily="18" charset="0"/>
                <a:ea typeface="Cambria" panose="02040503050406030204" pitchFamily="18" charset="0"/>
              </a:rPr>
              <a:t>and </a:t>
            </a:r>
            <a:r>
              <a:rPr lang="en-US" sz="2400" b="1" dirty="0">
                <a:solidFill>
                  <a:srgbClr val="00B050"/>
                </a:solidFill>
                <a:latin typeface="Cambria" panose="02040503050406030204" pitchFamily="18" charset="0"/>
                <a:ea typeface="Cambria" panose="02040503050406030204" pitchFamily="18" charset="0"/>
              </a:rPr>
              <a:t>program address register</a:t>
            </a: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timing and control unit</a:t>
            </a: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instruction register </a:t>
            </a:r>
            <a:r>
              <a:rPr lang="en-US" sz="2400" dirty="0">
                <a:latin typeface="Cambria" panose="02040503050406030204" pitchFamily="18" charset="0"/>
                <a:ea typeface="Cambria" panose="02040503050406030204" pitchFamily="18" charset="0"/>
              </a:rPr>
              <a:t>in it. Timing and control unit provides various </a:t>
            </a:r>
            <a:r>
              <a:rPr lang="en-US" sz="2400" b="1" dirty="0">
                <a:solidFill>
                  <a:srgbClr val="00B050"/>
                </a:solidFill>
                <a:latin typeface="Cambria" panose="02040503050406030204" pitchFamily="18" charset="0"/>
                <a:ea typeface="Cambria" panose="02040503050406030204" pitchFamily="18" charset="0"/>
              </a:rPr>
              <a:t>control signals </a:t>
            </a:r>
            <a:r>
              <a:rPr lang="en-US" sz="2400" dirty="0">
                <a:latin typeface="Cambria" panose="02040503050406030204" pitchFamily="18" charset="0"/>
                <a:ea typeface="Cambria" panose="02040503050406030204" pitchFamily="18" charset="0"/>
              </a:rPr>
              <a:t>like </a:t>
            </a:r>
            <a:r>
              <a:rPr lang="en-US" sz="2400" b="1" dirty="0">
                <a:solidFill>
                  <a:srgbClr val="00B050"/>
                </a:solidFill>
                <a:latin typeface="Cambria" panose="02040503050406030204" pitchFamily="18" charset="0"/>
                <a:ea typeface="Cambria" panose="02040503050406030204" pitchFamily="18" charset="0"/>
              </a:rPr>
              <a:t>PSEN, ALE </a:t>
            </a:r>
            <a:r>
              <a:rPr lang="en-US" sz="2400" dirty="0">
                <a:latin typeface="Cambria" panose="02040503050406030204" pitchFamily="18" charset="0"/>
                <a:ea typeface="Cambria" panose="02040503050406030204" pitchFamily="18" charset="0"/>
              </a:rPr>
              <a:t>etc. It has </a:t>
            </a:r>
            <a:r>
              <a:rPr lang="en-US" sz="2400" b="1" dirty="0">
                <a:solidFill>
                  <a:srgbClr val="00B050"/>
                </a:solidFill>
                <a:latin typeface="Cambria" panose="02040503050406030204" pitchFamily="18" charset="0"/>
                <a:ea typeface="Cambria" panose="02040503050406030204" pitchFamily="18" charset="0"/>
              </a:rPr>
              <a:t>oscillator</a:t>
            </a:r>
            <a:r>
              <a:rPr lang="en-US" sz="2400" dirty="0">
                <a:latin typeface="Cambria" panose="02040503050406030204" pitchFamily="18" charset="0"/>
                <a:ea typeface="Cambria" panose="02040503050406030204" pitchFamily="18" charset="0"/>
              </a:rPr>
              <a:t>. To the oscillator crystal is connected. Oscillator generates clock pulse and this clock pulse will provide different registers of 8051.</a:t>
            </a:r>
          </a:p>
        </p:txBody>
      </p:sp>
    </p:spTree>
    <p:extLst>
      <p:ext uri="{BB962C8B-B14F-4D97-AF65-F5344CB8AC3E}">
        <p14:creationId xmlns:p14="http://schemas.microsoft.com/office/powerpoint/2010/main" val="361638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9F2C5-6211-4F63-A1BD-FDD72A40DA12}"/>
              </a:ext>
            </a:extLst>
          </p:cNvPr>
          <p:cNvSpPr>
            <a:spLocks noGrp="1"/>
          </p:cNvSpPr>
          <p:nvPr>
            <p:ph idx="1"/>
          </p:nvPr>
        </p:nvSpPr>
        <p:spPr>
          <a:xfrm>
            <a:off x="838200" y="759655"/>
            <a:ext cx="10515600" cy="5417308"/>
          </a:xfrm>
        </p:spPr>
        <p:txBody>
          <a:bodyPr>
            <a:normAutofit/>
          </a:bodyPr>
          <a:lstStyle/>
          <a:p>
            <a:pPr marL="0" indent="0" algn="just">
              <a:lnSpc>
                <a:spcPct val="150000"/>
              </a:lnSpc>
              <a:buNone/>
            </a:pPr>
            <a:r>
              <a:rPr lang="en-US" sz="2000" b="1" dirty="0">
                <a:latin typeface="Cambria" panose="02040503050406030204" pitchFamily="18" charset="0"/>
                <a:ea typeface="Cambria" panose="02040503050406030204" pitchFamily="18" charset="0"/>
              </a:rPr>
              <a:t>Microcontrollers are the soul of an Embedded System</a:t>
            </a:r>
            <a:r>
              <a:rPr lang="en-US" sz="2000" dirty="0">
                <a:latin typeface="Cambria" panose="02040503050406030204" pitchFamily="18" charset="0"/>
                <a:ea typeface="Cambria" panose="02040503050406030204" pitchFamily="18" charset="0"/>
              </a:rPr>
              <a:t>. Embedded systems are </a:t>
            </a:r>
            <a:r>
              <a:rPr lang="en-US" sz="2000" b="1" dirty="0">
                <a:latin typeface="Cambria" panose="02040503050406030204" pitchFamily="18" charset="0"/>
                <a:ea typeface="Cambria" panose="02040503050406030204" pitchFamily="18" charset="0"/>
              </a:rPr>
              <a:t>an integration of Hardware and Software</a:t>
            </a:r>
            <a:r>
              <a:rPr lang="en-US" sz="2000" dirty="0">
                <a:latin typeface="Cambria" panose="02040503050406030204" pitchFamily="18" charset="0"/>
                <a:ea typeface="Cambria" panose="02040503050406030204" pitchFamily="18" charset="0"/>
              </a:rPr>
              <a:t>, where the software is generally “embedded” into the hardware part. However, they are nothing without a Microcontroller or a Microprocessor. They are the component of an embedded system which fetch the instructions and execute them. Microcontrollers take the inputs for a system, and process the outputs.</a:t>
            </a:r>
          </a:p>
          <a:p>
            <a:pPr marL="0" indent="0" algn="just">
              <a:lnSpc>
                <a:spcPct val="150000"/>
              </a:lnSpc>
              <a:buNone/>
            </a:pPr>
            <a:r>
              <a:rPr lang="en-US" sz="2000" dirty="0">
                <a:latin typeface="Cambria" panose="02040503050406030204" pitchFamily="18" charset="0"/>
                <a:ea typeface="Cambria" panose="02040503050406030204" pitchFamily="18" charset="0"/>
              </a:rPr>
              <a:t>The 8051 Microcontroller is a general purpose Microcontroller. Though it is more than 40 years old, the 8051 microcontroller is still heavily used in a number of electronic and electrical devices. Moreover various industries such as automobile, mobile communications, defense, aeronautics, and even healthcare, would be inefficient without this small but powerful component. So now you must be wondering, what are the qualities of the 8051 Microcontroller that makes it so irresistible to these gadgets and industries.</a:t>
            </a:r>
          </a:p>
          <a:p>
            <a:pPr marL="0"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0285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59F58-CFAB-42CA-8459-4144760897D9}"/>
              </a:ext>
            </a:extLst>
          </p:cNvPr>
          <p:cNvSpPr>
            <a:spLocks noGrp="1"/>
          </p:cNvSpPr>
          <p:nvPr>
            <p:ph idx="1"/>
          </p:nvPr>
        </p:nvSpPr>
        <p:spPr>
          <a:xfrm>
            <a:off x="838200" y="815926"/>
            <a:ext cx="10515600" cy="5361037"/>
          </a:xfrm>
        </p:spPr>
        <p:txBody>
          <a:bodyPr>
            <a:normAutofit/>
          </a:bodyPr>
          <a:lstStyle/>
          <a:p>
            <a:pPr marL="0" indent="0" algn="just">
              <a:lnSpc>
                <a:spcPct val="150000"/>
              </a:lnSpc>
              <a:buNone/>
            </a:pPr>
            <a:r>
              <a:rPr lang="en-US" sz="2000" dirty="0">
                <a:latin typeface="Cambria" panose="02040503050406030204" pitchFamily="18" charset="0"/>
                <a:ea typeface="Cambria" panose="02040503050406030204" pitchFamily="18" charset="0"/>
              </a:rPr>
              <a:t>The </a:t>
            </a:r>
            <a:r>
              <a:rPr lang="en-US" sz="2000" b="1" dirty="0">
                <a:solidFill>
                  <a:srgbClr val="00B050"/>
                </a:solidFill>
                <a:latin typeface="Cambria" panose="02040503050406030204" pitchFamily="18" charset="0"/>
                <a:ea typeface="Cambria" panose="02040503050406030204" pitchFamily="18" charset="0"/>
              </a:rPr>
              <a:t>reasons</a:t>
            </a:r>
            <a:r>
              <a:rPr lang="en-US" sz="2000" dirty="0">
                <a:latin typeface="Cambria" panose="02040503050406030204" pitchFamily="18" charset="0"/>
                <a:ea typeface="Cambria" panose="02040503050406030204" pitchFamily="18" charset="0"/>
              </a:rPr>
              <a:t> for the popularity of 8051 Microcontroller are –</a:t>
            </a:r>
          </a:p>
          <a:p>
            <a:pPr lvl="1" algn="just">
              <a:lnSpc>
                <a:spcPct val="150000"/>
              </a:lnSpc>
            </a:pPr>
            <a:r>
              <a:rPr lang="en-US" sz="2000" dirty="0">
                <a:latin typeface="Cambria" panose="02040503050406030204" pitchFamily="18" charset="0"/>
                <a:ea typeface="Cambria" panose="02040503050406030204" pitchFamily="18" charset="0"/>
              </a:rPr>
              <a:t>Simple to integrate in any electronic device.</a:t>
            </a:r>
          </a:p>
          <a:p>
            <a:pPr lvl="1" algn="just">
              <a:lnSpc>
                <a:spcPct val="150000"/>
              </a:lnSpc>
            </a:pPr>
            <a:r>
              <a:rPr lang="en-US" sz="2000" dirty="0">
                <a:latin typeface="Cambria" panose="02040503050406030204" pitchFamily="18" charset="0"/>
                <a:ea typeface="Cambria" panose="02040503050406030204" pitchFamily="18" charset="0"/>
              </a:rPr>
              <a:t>Affordable.</a:t>
            </a:r>
          </a:p>
          <a:p>
            <a:pPr lvl="1" algn="just">
              <a:lnSpc>
                <a:spcPct val="150000"/>
              </a:lnSpc>
            </a:pPr>
            <a:r>
              <a:rPr lang="en-US" sz="2000" dirty="0">
                <a:latin typeface="Cambria" panose="02040503050406030204" pitchFamily="18" charset="0"/>
                <a:ea typeface="Cambria" panose="02040503050406030204" pitchFamily="18" charset="0"/>
              </a:rPr>
              <a:t>Simple architecture.</a:t>
            </a:r>
          </a:p>
          <a:p>
            <a:pPr lvl="1" algn="just">
              <a:lnSpc>
                <a:spcPct val="150000"/>
              </a:lnSpc>
            </a:pPr>
            <a:r>
              <a:rPr lang="en-US" sz="2000" dirty="0">
                <a:latin typeface="Cambria" panose="02040503050406030204" pitchFamily="18" charset="0"/>
                <a:ea typeface="Cambria" panose="02040503050406030204" pitchFamily="18" charset="0"/>
              </a:rPr>
              <a:t>Easy instruction set.</a:t>
            </a:r>
          </a:p>
          <a:p>
            <a:pPr lvl="1" algn="just">
              <a:lnSpc>
                <a:spcPct val="150000"/>
              </a:lnSpc>
            </a:pPr>
            <a:r>
              <a:rPr lang="en-US" sz="2000" dirty="0">
                <a:latin typeface="Cambria" panose="02040503050406030204" pitchFamily="18" charset="0"/>
                <a:ea typeface="Cambria" panose="02040503050406030204" pitchFamily="18" charset="0"/>
              </a:rPr>
              <a:t>Low computing power.</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A20B206-0F99-4081-954F-5B7EB4CA8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891" y="2115574"/>
            <a:ext cx="6296758" cy="3736585"/>
          </a:xfrm>
          <a:prstGeom prst="rect">
            <a:avLst/>
          </a:prstGeom>
        </p:spPr>
      </p:pic>
    </p:spTree>
    <p:extLst>
      <p:ext uri="{BB962C8B-B14F-4D97-AF65-F5344CB8AC3E}">
        <p14:creationId xmlns:p14="http://schemas.microsoft.com/office/powerpoint/2010/main" val="226548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099FE-BA2D-48A0-B384-BED9914C9A7B}"/>
              </a:ext>
            </a:extLst>
          </p:cNvPr>
          <p:cNvSpPr>
            <a:spLocks noGrp="1"/>
          </p:cNvSpPr>
          <p:nvPr>
            <p:ph idx="1"/>
          </p:nvPr>
        </p:nvSpPr>
        <p:spPr>
          <a:xfrm>
            <a:off x="838200" y="794084"/>
            <a:ext cx="10515600" cy="5297434"/>
          </a:xfrm>
        </p:spPr>
        <p:txBody>
          <a:bodyPr>
            <a:normAutofit fontScale="92500"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8-bit Microcontroller</a:t>
            </a:r>
          </a:p>
          <a:p>
            <a:pPr marL="0" indent="0" algn="just">
              <a:lnSpc>
                <a:spcPct val="150000"/>
              </a:lnSpc>
              <a:buNone/>
            </a:pPr>
            <a:r>
              <a:rPr lang="en-US" sz="2400" dirty="0">
                <a:latin typeface="Cambria" panose="02040503050406030204" pitchFamily="18" charset="0"/>
                <a:ea typeface="Cambria" panose="02040503050406030204" pitchFamily="18" charset="0"/>
              </a:rPr>
              <a:t>	The 8051 Microcontroller is an 8-bit Microcontroller. This signifies that the width of the data bus is 8-bits. The data bus is utilized to carry data from specific operations. Consequently, the CPU can process 8 bits of data at one time.</a:t>
            </a:r>
          </a:p>
          <a:p>
            <a:pPr marL="0" indent="0" algn="just">
              <a:lnSpc>
                <a:spcPct val="150000"/>
              </a:lnSpc>
              <a:buNone/>
            </a:pPr>
            <a:r>
              <a:rPr lang="en-US" sz="2400" b="1" dirty="0">
                <a:solidFill>
                  <a:srgbClr val="00B050"/>
                </a:solidFill>
                <a:effectLst/>
                <a:latin typeface="Cambria" panose="02040503050406030204" pitchFamily="18" charset="0"/>
                <a:ea typeface="Cambria" panose="02040503050406030204" pitchFamily="18" charset="0"/>
              </a:rPr>
              <a:t>Central Processor Unit (CPU)</a:t>
            </a:r>
            <a:endParaRPr lang="en-US" sz="2400" dirty="0">
              <a:solidFill>
                <a:srgbClr val="00B050"/>
              </a:solidFill>
              <a:effectLst/>
              <a:latin typeface="Cambria" panose="02040503050406030204" pitchFamily="18" charset="0"/>
              <a:ea typeface="Cambria" panose="02040503050406030204" pitchFamily="18" charset="0"/>
            </a:endParaRPr>
          </a:p>
          <a:p>
            <a:pPr marL="0" indent="0" algn="just">
              <a:lnSpc>
                <a:spcPct val="150000"/>
              </a:lnSpc>
              <a:buNone/>
            </a:pPr>
            <a:r>
              <a:rPr lang="en-US" sz="2400" dirty="0">
                <a:effectLst/>
                <a:latin typeface="Cambria" panose="02040503050406030204" pitchFamily="18" charset="0"/>
                <a:ea typeface="Cambria" panose="02040503050406030204" pitchFamily="18" charset="0"/>
              </a:rPr>
              <a:t>	As we know that the CPU is the brain of any processing device of the microcontroller. It monitors and controls all operations that are performed on the Microcontroller units. The  user has no control over the work of the CPU directly . It reads program written in ROM memory and executes them and do the expected task of that application.</a:t>
            </a:r>
          </a:p>
        </p:txBody>
      </p:sp>
    </p:spTree>
    <p:extLst>
      <p:ext uri="{BB962C8B-B14F-4D97-AF65-F5344CB8AC3E}">
        <p14:creationId xmlns:p14="http://schemas.microsoft.com/office/powerpoint/2010/main" val="307861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099FE-BA2D-48A0-B384-BED9914C9A7B}"/>
              </a:ext>
            </a:extLst>
          </p:cNvPr>
          <p:cNvSpPr>
            <a:spLocks noGrp="1"/>
          </p:cNvSpPr>
          <p:nvPr>
            <p:ph idx="1"/>
          </p:nvPr>
        </p:nvSpPr>
        <p:spPr>
          <a:xfrm>
            <a:off x="529389" y="481264"/>
            <a:ext cx="11085095" cy="5791200"/>
          </a:xfrm>
        </p:spPr>
        <p:txBody>
          <a:bodyPr>
            <a:normAutofit/>
          </a:bodyPr>
          <a:lstStyle/>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Memory</a:t>
            </a:r>
          </a:p>
          <a:p>
            <a:pPr marL="0" indent="0" algn="just">
              <a:lnSpc>
                <a:spcPct val="150000"/>
              </a:lnSpc>
              <a:buNone/>
            </a:pPr>
            <a:r>
              <a:rPr lang="en-US" sz="2000" dirty="0">
                <a:latin typeface="Cambria" panose="02040503050406030204" pitchFamily="18" charset="0"/>
                <a:ea typeface="Cambria" panose="02040503050406030204" pitchFamily="18" charset="0"/>
              </a:rPr>
              <a:t>A Microcontroller needs program memory to store program/instructions to perform defined tasks. This memory is termed as ROM. Furthermore the Microcontroller also requires data memory to store the operands/data on a temporary basis. This memory is known as RAM. The 8051 Microcontroller is built with 4 KB on-chip Read Only Memory (ROM) and 128 bytes Random Access Memory (RAM).</a:t>
            </a:r>
          </a:p>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Bus</a:t>
            </a:r>
          </a:p>
          <a:p>
            <a:pPr marL="0" indent="0" algn="just">
              <a:lnSpc>
                <a:spcPct val="150000"/>
              </a:lnSpc>
              <a:buNone/>
            </a:pPr>
            <a:r>
              <a:rPr lang="en-US" sz="2000" dirty="0">
                <a:latin typeface="Cambria" panose="02040503050406030204" pitchFamily="18" charset="0"/>
                <a:ea typeface="Cambria" panose="02040503050406030204" pitchFamily="18" charset="0"/>
              </a:rPr>
              <a:t>A bus of the Microcontroller can be defined as a group of wire which can act as a medium for the transfer of data. There are two buses present in the 8051 Microcontroller. While we are already aware of the Data Bus. The address bus is used to address memory locations and it is 16-bit wide. Furthermore, the address bus can also be used to transfer data from the CPU (Central Processing Unit) to the memory. Hence, for obvious reasons the address bus is unidirectional.</a:t>
            </a:r>
          </a:p>
          <a:p>
            <a:pPr marL="0"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355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B443E-883D-4DDC-B101-792C88ADC5F0}"/>
              </a:ext>
            </a:extLst>
          </p:cNvPr>
          <p:cNvSpPr>
            <a:spLocks noGrp="1"/>
          </p:cNvSpPr>
          <p:nvPr>
            <p:ph idx="1"/>
          </p:nvPr>
        </p:nvSpPr>
        <p:spPr>
          <a:xfrm>
            <a:off x="838200" y="685800"/>
            <a:ext cx="10515600" cy="5257800"/>
          </a:xfrm>
        </p:spPr>
        <p:txBody>
          <a:bodyPr>
            <a:normAutofit fontScale="92500"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Interrupts</a:t>
            </a:r>
          </a:p>
          <a:p>
            <a:pPr marL="0" indent="0" algn="just">
              <a:lnSpc>
                <a:spcPct val="150000"/>
              </a:lnSpc>
              <a:buNone/>
            </a:pPr>
            <a:r>
              <a:rPr lang="en-US" sz="2400" dirty="0">
                <a:effectLst/>
                <a:latin typeface="Cambria" panose="02040503050406030204" pitchFamily="18" charset="0"/>
                <a:ea typeface="Cambria" panose="02040503050406030204" pitchFamily="18" charset="0"/>
              </a:rPr>
              <a:t>As its name suggests, Interrupt is a subroutine call that interrupts of the microcontrollers main operations or work and causes it to execute any other  program, which is more important at the time of operation. The feature of Interrupt is very useful as it helps in case of emergency operations. An Interrupts gives us a mechanism to put on hold the ongoing operations, execute a subroutine and then again resumes to another type of operations.</a:t>
            </a:r>
          </a:p>
          <a:p>
            <a:pPr marL="0" indent="0" algn="just">
              <a:lnSpc>
                <a:spcPct val="150000"/>
              </a:lnSpc>
              <a:buNone/>
            </a:pPr>
            <a:r>
              <a:rPr lang="en-US" sz="2400" dirty="0">
                <a:effectLst/>
                <a:latin typeface="Cambria" panose="02040503050406030204" pitchFamily="18" charset="0"/>
                <a:ea typeface="Cambria" panose="02040503050406030204" pitchFamily="18" charset="0"/>
              </a:rPr>
              <a:t>The Microcontroller 8051 can be configured in such a way that it temporarily terminates or pause the main program at the occurrence of interrupts. When a subroutine is completed, Then the execution of main program starts.</a:t>
            </a:r>
          </a:p>
        </p:txBody>
      </p:sp>
    </p:spTree>
    <p:extLst>
      <p:ext uri="{BB962C8B-B14F-4D97-AF65-F5344CB8AC3E}">
        <p14:creationId xmlns:p14="http://schemas.microsoft.com/office/powerpoint/2010/main" val="90078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B443E-883D-4DDC-B101-792C88ADC5F0}"/>
              </a:ext>
            </a:extLst>
          </p:cNvPr>
          <p:cNvSpPr>
            <a:spLocks noGrp="1"/>
          </p:cNvSpPr>
          <p:nvPr>
            <p:ph idx="1"/>
          </p:nvPr>
        </p:nvSpPr>
        <p:spPr>
          <a:xfrm>
            <a:off x="609599" y="288759"/>
            <a:ext cx="11133221" cy="6240378"/>
          </a:xfrm>
        </p:spPr>
        <p:txBody>
          <a:bodyPr>
            <a:noAutofit/>
          </a:bodyPr>
          <a:lstStyle/>
          <a:p>
            <a:pPr marL="0" indent="0" algn="just">
              <a:lnSpc>
                <a:spcPct val="150000"/>
              </a:lnSpc>
              <a:buNone/>
            </a:pPr>
            <a:r>
              <a:rPr lang="en-US" sz="1800" dirty="0">
                <a:latin typeface="Cambria" panose="02040503050406030204" pitchFamily="18" charset="0"/>
                <a:ea typeface="Cambria" panose="02040503050406030204" pitchFamily="18" charset="0"/>
              </a:rPr>
              <a:t>The most </a:t>
            </a:r>
            <a:r>
              <a:rPr lang="en-US" sz="1800" b="1" dirty="0">
                <a:solidFill>
                  <a:srgbClr val="00B050"/>
                </a:solidFill>
                <a:latin typeface="Cambria" panose="02040503050406030204" pitchFamily="18" charset="0"/>
                <a:ea typeface="Cambria" panose="02040503050406030204" pitchFamily="18" charset="0"/>
              </a:rPr>
              <a:t>powerful attribute </a:t>
            </a:r>
            <a:r>
              <a:rPr lang="en-US" sz="1800" dirty="0">
                <a:latin typeface="Cambria" panose="02040503050406030204" pitchFamily="18" charset="0"/>
                <a:ea typeface="Cambria" panose="02040503050406030204" pitchFamily="18" charset="0"/>
              </a:rPr>
              <a:t>of the 8051 Microcontroller is the concept of </a:t>
            </a:r>
            <a:r>
              <a:rPr lang="en-US" sz="1800" b="1" dirty="0">
                <a:solidFill>
                  <a:srgbClr val="00B050"/>
                </a:solidFill>
                <a:latin typeface="Cambria" panose="02040503050406030204" pitchFamily="18" charset="0"/>
                <a:ea typeface="Cambria" panose="02040503050406030204" pitchFamily="18" charset="0"/>
              </a:rPr>
              <a:t>Interrupts</a:t>
            </a:r>
            <a:r>
              <a:rPr lang="en-US" sz="1800" dirty="0">
                <a:latin typeface="Cambria" panose="02040503050406030204" pitchFamily="18" charset="0"/>
                <a:ea typeface="Cambria" panose="02040503050406030204" pitchFamily="18" charset="0"/>
              </a:rPr>
              <a:t>. The interrupt is a mechanism to –</a:t>
            </a:r>
          </a:p>
          <a:p>
            <a:pPr lvl="1" algn="just">
              <a:lnSpc>
                <a:spcPct val="150000"/>
              </a:lnSpc>
            </a:pPr>
            <a:r>
              <a:rPr lang="en-US" sz="1800" dirty="0">
                <a:latin typeface="Cambria" panose="02040503050406030204" pitchFamily="18" charset="0"/>
                <a:ea typeface="Cambria" panose="02040503050406030204" pitchFamily="18" charset="0"/>
              </a:rPr>
              <a:t>Temporarily suspend the ongoing program,</a:t>
            </a:r>
          </a:p>
          <a:p>
            <a:pPr lvl="1" algn="just">
              <a:lnSpc>
                <a:spcPct val="150000"/>
              </a:lnSpc>
            </a:pPr>
            <a:r>
              <a:rPr lang="en-US" sz="1800" dirty="0">
                <a:latin typeface="Cambria" panose="02040503050406030204" pitchFamily="18" charset="0"/>
                <a:ea typeface="Cambria" panose="02040503050406030204" pitchFamily="18" charset="0"/>
              </a:rPr>
              <a:t>Pass the control to a subroutine,</a:t>
            </a:r>
          </a:p>
          <a:p>
            <a:pPr lvl="1" algn="just">
              <a:lnSpc>
                <a:spcPct val="150000"/>
              </a:lnSpc>
            </a:pPr>
            <a:r>
              <a:rPr lang="en-US" sz="1800" dirty="0">
                <a:latin typeface="Cambria" panose="02040503050406030204" pitchFamily="18" charset="0"/>
                <a:ea typeface="Cambria" panose="02040503050406030204" pitchFamily="18" charset="0"/>
              </a:rPr>
              <a:t>Execute the subroutine,</a:t>
            </a:r>
          </a:p>
          <a:p>
            <a:pPr lvl="1" algn="just">
              <a:lnSpc>
                <a:spcPct val="150000"/>
              </a:lnSpc>
            </a:pPr>
            <a:r>
              <a:rPr lang="en-US" sz="1800" dirty="0">
                <a:latin typeface="Cambria" panose="02040503050406030204" pitchFamily="18" charset="0"/>
                <a:ea typeface="Cambria" panose="02040503050406030204" pitchFamily="18" charset="0"/>
              </a:rPr>
              <a:t>Resume the ongoing/main program.</a:t>
            </a:r>
          </a:p>
          <a:p>
            <a:pPr marL="0" indent="0" algn="just">
              <a:lnSpc>
                <a:spcPct val="150000"/>
              </a:lnSpc>
              <a:buNone/>
            </a:pPr>
            <a:r>
              <a:rPr lang="en-US" sz="1800" dirty="0">
                <a:latin typeface="Cambria" panose="02040503050406030204" pitchFamily="18" charset="0"/>
                <a:ea typeface="Cambria" panose="02040503050406030204" pitchFamily="18" charset="0"/>
              </a:rPr>
              <a:t>Interrupts can be of </a:t>
            </a:r>
            <a:r>
              <a:rPr lang="en-US" sz="1800" b="1" dirty="0">
                <a:solidFill>
                  <a:srgbClr val="00B050"/>
                </a:solidFill>
                <a:latin typeface="Cambria" panose="02040503050406030204" pitchFamily="18" charset="0"/>
                <a:ea typeface="Cambria" panose="02040503050406030204" pitchFamily="18" charset="0"/>
              </a:rPr>
              <a:t>various types</a:t>
            </a:r>
            <a:r>
              <a:rPr lang="en-US" sz="1800" dirty="0">
                <a:latin typeface="Cambria" panose="02040503050406030204" pitchFamily="18" charset="0"/>
                <a:ea typeface="Cambria" panose="02040503050406030204" pitchFamily="18" charset="0"/>
              </a:rPr>
              <a:t>, such as, </a:t>
            </a:r>
            <a:r>
              <a:rPr lang="en-US" sz="1800" b="1" dirty="0">
                <a:solidFill>
                  <a:srgbClr val="00B050"/>
                </a:solidFill>
                <a:latin typeface="Cambria" panose="02040503050406030204" pitchFamily="18" charset="0"/>
                <a:ea typeface="Cambria" panose="02040503050406030204" pitchFamily="18" charset="0"/>
              </a:rPr>
              <a:t>Software and Hardware interrupts, Non-maskable and maskable interrupts</a:t>
            </a:r>
            <a:r>
              <a:rPr lang="en-US" sz="1800" dirty="0">
                <a:latin typeface="Cambria" panose="02040503050406030204" pitchFamily="18" charset="0"/>
                <a:ea typeface="Cambria" panose="02040503050406030204" pitchFamily="18" charset="0"/>
              </a:rPr>
              <a:t>, etc. Now the 8051 Microcontroller incorporates </a:t>
            </a:r>
            <a:r>
              <a:rPr lang="en-US" sz="1800" b="1" dirty="0">
                <a:solidFill>
                  <a:srgbClr val="00B050"/>
                </a:solidFill>
                <a:latin typeface="Cambria" panose="02040503050406030204" pitchFamily="18" charset="0"/>
                <a:ea typeface="Cambria" panose="02040503050406030204" pitchFamily="18" charset="0"/>
              </a:rPr>
              <a:t>five interrupts</a:t>
            </a:r>
            <a:r>
              <a:rPr lang="en-US" sz="1800" dirty="0">
                <a:latin typeface="Cambria" panose="02040503050406030204" pitchFamily="18" charset="0"/>
                <a:ea typeface="Cambria" panose="02040503050406030204" pitchFamily="18" charset="0"/>
              </a:rPr>
              <a:t>. These are :</a:t>
            </a:r>
          </a:p>
          <a:p>
            <a:pPr lvl="1" algn="just">
              <a:lnSpc>
                <a:spcPct val="150000"/>
              </a:lnSpc>
              <a:buFont typeface="+mj-lt"/>
              <a:buAutoNum type="arabicPeriod"/>
            </a:pPr>
            <a:r>
              <a:rPr lang="en-US" sz="1800" b="1" dirty="0">
                <a:solidFill>
                  <a:srgbClr val="00B050"/>
                </a:solidFill>
                <a:latin typeface="Cambria" panose="02040503050406030204" pitchFamily="18" charset="0"/>
                <a:ea typeface="Cambria" panose="02040503050406030204" pitchFamily="18" charset="0"/>
              </a:rPr>
              <a:t>INT0</a:t>
            </a:r>
            <a:r>
              <a:rPr lang="en-US" sz="1800" dirty="0">
                <a:latin typeface="Cambria" panose="02040503050406030204" pitchFamily="18" charset="0"/>
                <a:ea typeface="Cambria" panose="02040503050406030204" pitchFamily="18" charset="0"/>
              </a:rPr>
              <a:t> – External Hardware Interrupt.</a:t>
            </a:r>
          </a:p>
          <a:p>
            <a:pPr lvl="1" algn="just">
              <a:lnSpc>
                <a:spcPct val="150000"/>
              </a:lnSpc>
              <a:buFont typeface="+mj-lt"/>
              <a:buAutoNum type="arabicPeriod"/>
            </a:pPr>
            <a:r>
              <a:rPr lang="en-US" sz="1800" b="1" dirty="0">
                <a:solidFill>
                  <a:srgbClr val="00B050"/>
                </a:solidFill>
                <a:latin typeface="Cambria" panose="02040503050406030204" pitchFamily="18" charset="0"/>
                <a:ea typeface="Cambria" panose="02040503050406030204" pitchFamily="18" charset="0"/>
              </a:rPr>
              <a:t>TF0</a:t>
            </a:r>
            <a:r>
              <a:rPr lang="en-US" sz="1800" dirty="0">
                <a:latin typeface="Cambria" panose="02040503050406030204" pitchFamily="18" charset="0"/>
                <a:ea typeface="Cambria" panose="02040503050406030204" pitchFamily="18" charset="0"/>
              </a:rPr>
              <a:t> – Timer 0 Overflow Interrupt.</a:t>
            </a:r>
          </a:p>
          <a:p>
            <a:pPr lvl="1" algn="just">
              <a:lnSpc>
                <a:spcPct val="150000"/>
              </a:lnSpc>
              <a:buFont typeface="+mj-lt"/>
              <a:buAutoNum type="arabicPeriod"/>
            </a:pPr>
            <a:r>
              <a:rPr lang="en-US" sz="1800" b="1" dirty="0">
                <a:solidFill>
                  <a:srgbClr val="00B050"/>
                </a:solidFill>
                <a:latin typeface="Cambria" panose="02040503050406030204" pitchFamily="18" charset="0"/>
                <a:ea typeface="Cambria" panose="02040503050406030204" pitchFamily="18" charset="0"/>
              </a:rPr>
              <a:t>INT1</a:t>
            </a:r>
            <a:r>
              <a:rPr lang="en-US" sz="1800" dirty="0">
                <a:latin typeface="Cambria" panose="02040503050406030204" pitchFamily="18" charset="0"/>
                <a:ea typeface="Cambria" panose="02040503050406030204" pitchFamily="18" charset="0"/>
              </a:rPr>
              <a:t> – External Hardware Interrupt.</a:t>
            </a:r>
          </a:p>
          <a:p>
            <a:pPr lvl="1" algn="just">
              <a:lnSpc>
                <a:spcPct val="150000"/>
              </a:lnSpc>
              <a:buFont typeface="+mj-lt"/>
              <a:buAutoNum type="arabicPeriod"/>
            </a:pPr>
            <a:r>
              <a:rPr lang="en-US" sz="1800" b="1" dirty="0">
                <a:solidFill>
                  <a:srgbClr val="00B050"/>
                </a:solidFill>
                <a:latin typeface="Cambria" panose="02040503050406030204" pitchFamily="18" charset="0"/>
                <a:ea typeface="Cambria" panose="02040503050406030204" pitchFamily="18" charset="0"/>
              </a:rPr>
              <a:t>TF1</a:t>
            </a:r>
            <a:r>
              <a:rPr lang="en-US" sz="1800" dirty="0">
                <a:latin typeface="Cambria" panose="02040503050406030204" pitchFamily="18" charset="0"/>
                <a:ea typeface="Cambria" panose="02040503050406030204" pitchFamily="18" charset="0"/>
              </a:rPr>
              <a:t> – Timer 1 Overflow Interrupt.</a:t>
            </a:r>
          </a:p>
          <a:p>
            <a:pPr lvl="1" algn="just">
              <a:lnSpc>
                <a:spcPct val="150000"/>
              </a:lnSpc>
              <a:buFont typeface="+mj-lt"/>
              <a:buAutoNum type="arabicPeriod"/>
            </a:pPr>
            <a:r>
              <a:rPr lang="en-US" sz="1800" b="1" dirty="0">
                <a:solidFill>
                  <a:srgbClr val="00B050"/>
                </a:solidFill>
                <a:latin typeface="Cambria" panose="02040503050406030204" pitchFamily="18" charset="0"/>
                <a:ea typeface="Cambria" panose="02040503050406030204" pitchFamily="18" charset="0"/>
              </a:rPr>
              <a:t>R1/T1</a:t>
            </a:r>
            <a:r>
              <a:rPr lang="en-US" sz="1800" dirty="0">
                <a:solidFill>
                  <a:srgbClr val="00B050"/>
                </a:solidFill>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 Serial communication Interrupt.</a:t>
            </a:r>
          </a:p>
        </p:txBody>
      </p:sp>
    </p:spTree>
    <p:extLst>
      <p:ext uri="{BB962C8B-B14F-4D97-AF65-F5344CB8AC3E}">
        <p14:creationId xmlns:p14="http://schemas.microsoft.com/office/powerpoint/2010/main" val="122153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2009</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Block Diagram of 8051 Microcontroller</vt:lpstr>
      <vt:lpstr>Architecture/Block diagram of 8051 Microcontroller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 of 8051 Microcontroller</dc:title>
  <dc:creator>Black n White</dc:creator>
  <cp:lastModifiedBy>Black n White</cp:lastModifiedBy>
  <cp:revision>32</cp:revision>
  <dcterms:created xsi:type="dcterms:W3CDTF">2020-11-29T06:37:08Z</dcterms:created>
  <dcterms:modified xsi:type="dcterms:W3CDTF">2020-11-30T16:20:04Z</dcterms:modified>
</cp:coreProperties>
</file>