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60" r:id="rId6"/>
    <p:sldId id="271" r:id="rId7"/>
    <p:sldId id="272" r:id="rId8"/>
    <p:sldId id="259" r:id="rId9"/>
    <p:sldId id="263" r:id="rId10"/>
    <p:sldId id="264" r:id="rId11"/>
    <p:sldId id="266"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1C879-1598-4E8D-BB89-5DFAD2FF53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040B14-45DC-462E-951A-4EBEFAECF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6B526B-5288-47CC-B273-77761A7F21DC}"/>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5" name="Footer Placeholder 4">
            <a:extLst>
              <a:ext uri="{FF2B5EF4-FFF2-40B4-BE49-F238E27FC236}">
                <a16:creationId xmlns:a16="http://schemas.microsoft.com/office/drawing/2014/main" id="{C7F59D9C-EA5B-4987-8CCE-26C40EAE2E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B84F3D-A824-4D7C-8D75-25F26676BADF}"/>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1828607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F2D75-925F-4A10-80F9-AE13EF6A97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BEDA0-29F3-413D-878D-21FDCC3917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B4A0F-A6B1-438B-846B-E9C7A45D3258}"/>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5" name="Footer Placeholder 4">
            <a:extLst>
              <a:ext uri="{FF2B5EF4-FFF2-40B4-BE49-F238E27FC236}">
                <a16:creationId xmlns:a16="http://schemas.microsoft.com/office/drawing/2014/main" id="{CFAE8194-2D03-41AD-AB18-CE9E4FC6D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381DA5-F9D1-495B-A04D-7FD94EF7B5CD}"/>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87503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5FB2D-400A-4830-A24F-CA7B4A10F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D7E114-D895-4887-8DEB-74D8DAC1F4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1AC384-C3EE-45A0-918F-FD75BD13D00D}"/>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5" name="Footer Placeholder 4">
            <a:extLst>
              <a:ext uri="{FF2B5EF4-FFF2-40B4-BE49-F238E27FC236}">
                <a16:creationId xmlns:a16="http://schemas.microsoft.com/office/drawing/2014/main" id="{D7DA07E7-6FF8-4CA5-82B7-3C77151F2D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7A5B8A-5CC5-4239-8D13-B4A4F45B63D0}"/>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92065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2FB2B-EA92-4F92-9442-6D055F031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E6F494-D1AD-4C20-BBEC-8045F5C52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1B756-5E2A-4553-B2C7-D28862CD3C90}"/>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5" name="Footer Placeholder 4">
            <a:extLst>
              <a:ext uri="{FF2B5EF4-FFF2-40B4-BE49-F238E27FC236}">
                <a16:creationId xmlns:a16="http://schemas.microsoft.com/office/drawing/2014/main" id="{90F6A7ED-0477-4894-9F97-C6B35DFBE9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E3A9E-ED8D-4AEC-BAE5-336E8D222284}"/>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1274677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BE231-9DDC-4E8A-8C52-BBEDAF3FE1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1BB2C2-2E5D-46DB-83D7-DADDE14D6E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1F3878-1E20-486E-8C31-9049B2AE954B}"/>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5" name="Footer Placeholder 4">
            <a:extLst>
              <a:ext uri="{FF2B5EF4-FFF2-40B4-BE49-F238E27FC236}">
                <a16:creationId xmlns:a16="http://schemas.microsoft.com/office/drawing/2014/main" id="{BAB03E09-B568-4EB7-A323-BE70A74C9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4A76B2-579F-46D9-86D9-877531FE6840}"/>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292669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5EBA4-BE2C-4CF4-A086-88036B327F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81CF93-43CC-403B-B09D-960F4CBB6C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BC1AA4-EDE9-4290-AB9F-8624E52259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5D0BB1-99DA-4A9F-B39D-3A4FA711EA67}"/>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6" name="Footer Placeholder 5">
            <a:extLst>
              <a:ext uri="{FF2B5EF4-FFF2-40B4-BE49-F238E27FC236}">
                <a16:creationId xmlns:a16="http://schemas.microsoft.com/office/drawing/2014/main" id="{36939A53-D996-4AE5-BF6F-434D0CBEE6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827EA1-7C46-4F8C-AD0A-1295E2859ABB}"/>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21909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5E81D-87E0-48F8-81A8-512A44C276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5F6011-CFE9-458D-A211-C4CDC32F4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334516F-E55E-4434-97AB-63A44D5757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B4F908-8019-48D7-8E9F-D0DDC657C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071EC4-7BDD-46E1-84F9-A067CFBB8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E930D-1CD3-40A7-9BB7-76D36AEEF2CA}"/>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8" name="Footer Placeholder 7">
            <a:extLst>
              <a:ext uri="{FF2B5EF4-FFF2-40B4-BE49-F238E27FC236}">
                <a16:creationId xmlns:a16="http://schemas.microsoft.com/office/drawing/2014/main" id="{D813B08B-6DB8-4595-B348-6459223F9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10F04A-52E4-4A14-AF90-960294B64A68}"/>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798475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F35A4-68E2-475E-9D61-EB187E4DC3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0EA5C6-AF60-4AEB-A84B-3366A892C2C7}"/>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4" name="Footer Placeholder 3">
            <a:extLst>
              <a:ext uri="{FF2B5EF4-FFF2-40B4-BE49-F238E27FC236}">
                <a16:creationId xmlns:a16="http://schemas.microsoft.com/office/drawing/2014/main" id="{184C76E6-1C86-4943-A85B-A52534243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8C599D-4905-4AC7-B6C9-B93EEF4FE805}"/>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41438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0E01FF-D8CB-4D83-BA48-726A0516D6F3}"/>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3" name="Footer Placeholder 2">
            <a:extLst>
              <a:ext uri="{FF2B5EF4-FFF2-40B4-BE49-F238E27FC236}">
                <a16:creationId xmlns:a16="http://schemas.microsoft.com/office/drawing/2014/main" id="{867B12AB-224B-489B-BF74-CDABA7F937B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8AD72-9FB9-42F4-82C1-91A0CA4F06A6}"/>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630654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4B67B-39C8-4C1C-BF4E-762888C9F8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D7DFC7-1ED9-4501-8EEB-D2F493B47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BD0A8A-6E30-401F-8B7D-9DFF6761B4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7DF6E7-520E-4434-9B2C-829B8CCDB5FC}"/>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6" name="Footer Placeholder 5">
            <a:extLst>
              <a:ext uri="{FF2B5EF4-FFF2-40B4-BE49-F238E27FC236}">
                <a16:creationId xmlns:a16="http://schemas.microsoft.com/office/drawing/2014/main" id="{C292D8F3-AD57-4A89-9331-D6E5881504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4C176B-57DC-4CE1-9730-6A61916C34E9}"/>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221300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CCF-2636-49C6-9BB7-156F1C79EE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DBD82C-5E40-41E1-A5DB-E609B92FF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6EF5ED-9CD3-4F24-B798-552D6AE81B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A5D185-E974-4DDA-A099-27E4D48BCE99}"/>
              </a:ext>
            </a:extLst>
          </p:cNvPr>
          <p:cNvSpPr>
            <a:spLocks noGrp="1"/>
          </p:cNvSpPr>
          <p:nvPr>
            <p:ph type="dt" sz="half" idx="10"/>
          </p:nvPr>
        </p:nvSpPr>
        <p:spPr/>
        <p:txBody>
          <a:bodyPr/>
          <a:lstStyle/>
          <a:p>
            <a:fld id="{E84DC826-E4EF-41F8-90C8-2FB2CA81EC9D}" type="datetimeFigureOut">
              <a:rPr lang="en-US" smtClean="0"/>
              <a:t>11/2/2020</a:t>
            </a:fld>
            <a:endParaRPr lang="en-US"/>
          </a:p>
        </p:txBody>
      </p:sp>
      <p:sp>
        <p:nvSpPr>
          <p:cNvPr id="6" name="Footer Placeholder 5">
            <a:extLst>
              <a:ext uri="{FF2B5EF4-FFF2-40B4-BE49-F238E27FC236}">
                <a16:creationId xmlns:a16="http://schemas.microsoft.com/office/drawing/2014/main" id="{6CE1FFAA-D97F-4FFD-B650-CBA224FC85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35D3-51DB-419E-95CB-CD684F2D3ECA}"/>
              </a:ext>
            </a:extLst>
          </p:cNvPr>
          <p:cNvSpPr>
            <a:spLocks noGrp="1"/>
          </p:cNvSpPr>
          <p:nvPr>
            <p:ph type="sldNum" sz="quarter" idx="12"/>
          </p:nvPr>
        </p:nvSpPr>
        <p:spPr/>
        <p:txBody>
          <a:bodyPr/>
          <a:lstStyle/>
          <a:p>
            <a:fld id="{AD512DAE-3F8B-455B-80A0-5A633EF9DD23}" type="slidenum">
              <a:rPr lang="en-US" smtClean="0"/>
              <a:t>‹#›</a:t>
            </a:fld>
            <a:endParaRPr lang="en-US"/>
          </a:p>
        </p:txBody>
      </p:sp>
    </p:spTree>
    <p:extLst>
      <p:ext uri="{BB962C8B-B14F-4D97-AF65-F5344CB8AC3E}">
        <p14:creationId xmlns:p14="http://schemas.microsoft.com/office/powerpoint/2010/main" val="3999023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752A12-7FE8-4858-A33C-16D1FBDB62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ABC819D-6DF3-49BE-8510-D678A6E0C1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C8CF73-14BA-44A9-9238-CE01ECEDD9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DC826-E4EF-41F8-90C8-2FB2CA81EC9D}" type="datetimeFigureOut">
              <a:rPr lang="en-US" smtClean="0"/>
              <a:t>11/2/2020</a:t>
            </a:fld>
            <a:endParaRPr lang="en-US"/>
          </a:p>
        </p:txBody>
      </p:sp>
      <p:sp>
        <p:nvSpPr>
          <p:cNvPr id="5" name="Footer Placeholder 4">
            <a:extLst>
              <a:ext uri="{FF2B5EF4-FFF2-40B4-BE49-F238E27FC236}">
                <a16:creationId xmlns:a16="http://schemas.microsoft.com/office/drawing/2014/main" id="{3F9FBD32-D0F4-458A-958C-4F3E60ED70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2A2075-73B6-4492-A68F-72155CC57B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512DAE-3F8B-455B-80A0-5A633EF9DD23}" type="slidenum">
              <a:rPr lang="en-US" smtClean="0"/>
              <a:t>‹#›</a:t>
            </a:fld>
            <a:endParaRPr lang="en-US"/>
          </a:p>
        </p:txBody>
      </p:sp>
    </p:spTree>
    <p:extLst>
      <p:ext uri="{BB962C8B-B14F-4D97-AF65-F5344CB8AC3E}">
        <p14:creationId xmlns:p14="http://schemas.microsoft.com/office/powerpoint/2010/main" val="298422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DA92-20F8-4092-858A-945905F97C1B}"/>
              </a:ext>
            </a:extLst>
          </p:cNvPr>
          <p:cNvSpPr>
            <a:spLocks noGrp="1"/>
          </p:cNvSpPr>
          <p:nvPr>
            <p:ph type="ctrTitle"/>
          </p:nvPr>
        </p:nvSpPr>
        <p:spPr>
          <a:xfrm>
            <a:off x="2307102" y="2039816"/>
            <a:ext cx="7723163" cy="2518116"/>
          </a:xfrm>
        </p:spPr>
        <p:txBody>
          <a:bodyPr>
            <a:noAutofit/>
          </a:bodyPr>
          <a:lstStyle/>
          <a:p>
            <a:pPr>
              <a:lnSpc>
                <a:spcPct val="150000"/>
              </a:lnSpc>
            </a:pPr>
            <a:r>
              <a:rPr lang="en-US" b="1" dirty="0">
                <a:solidFill>
                  <a:srgbClr val="00B050"/>
                </a:solidFill>
                <a:latin typeface="Cambria" panose="02040503050406030204" pitchFamily="18" charset="0"/>
                <a:ea typeface="Cambria" panose="02040503050406030204" pitchFamily="18" charset="0"/>
              </a:rPr>
              <a:t>Internal Architecture of 8086</a:t>
            </a:r>
          </a:p>
        </p:txBody>
      </p:sp>
    </p:spTree>
    <p:extLst>
      <p:ext uri="{BB962C8B-B14F-4D97-AF65-F5344CB8AC3E}">
        <p14:creationId xmlns:p14="http://schemas.microsoft.com/office/powerpoint/2010/main" val="4215278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fontScale="85000" lnSpcReduction="10000"/>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General Purpose Register: </a:t>
            </a:r>
          </a:p>
          <a:p>
            <a:pPr marL="0" indent="0" algn="just">
              <a:lnSpc>
                <a:spcPct val="160000"/>
              </a:lnSpc>
              <a:buNone/>
            </a:pPr>
            <a:r>
              <a:rPr lang="en-US" sz="2400" dirty="0">
                <a:latin typeface="Cambria" panose="02040503050406030204" pitchFamily="18" charset="0"/>
                <a:ea typeface="Cambria" panose="02040503050406030204" pitchFamily="18" charset="0"/>
              </a:rPr>
              <a:t>8086 Microprocessor consists of 4 GPR.</a:t>
            </a:r>
          </a:p>
          <a:p>
            <a:pPr marL="0" indent="0" algn="just">
              <a:lnSpc>
                <a:spcPct val="160000"/>
              </a:lnSpc>
              <a:buNone/>
            </a:pPr>
            <a:r>
              <a:rPr lang="en-US" sz="2400" dirty="0">
                <a:latin typeface="Cambria" panose="02040503050406030204" pitchFamily="18" charset="0"/>
                <a:ea typeface="Cambria" panose="02040503050406030204" pitchFamily="18" charset="0"/>
              </a:rPr>
              <a:t>AX: Accumulator register, stores the result.</a:t>
            </a:r>
          </a:p>
          <a:p>
            <a:pPr marL="0" indent="0" algn="just">
              <a:lnSpc>
                <a:spcPct val="160000"/>
              </a:lnSpc>
              <a:buNone/>
            </a:pPr>
            <a:r>
              <a:rPr lang="en-US" sz="2400" dirty="0">
                <a:latin typeface="Cambria" panose="02040503050406030204" pitchFamily="18" charset="0"/>
                <a:ea typeface="Cambria" panose="02040503050406030204" pitchFamily="18" charset="0"/>
              </a:rPr>
              <a:t>BX: Base Register, store the starting base location of the memory.</a:t>
            </a:r>
          </a:p>
          <a:p>
            <a:pPr marL="0" indent="0" algn="just">
              <a:lnSpc>
                <a:spcPct val="160000"/>
              </a:lnSpc>
              <a:buNone/>
            </a:pPr>
            <a:r>
              <a:rPr lang="en-US" sz="2400" dirty="0">
                <a:latin typeface="Cambria" panose="02040503050406030204" pitchFamily="18" charset="0"/>
                <a:ea typeface="Cambria" panose="02040503050406030204" pitchFamily="18" charset="0"/>
              </a:rPr>
              <a:t>CX: Counter register, used in loop instruction. </a:t>
            </a:r>
          </a:p>
          <a:p>
            <a:pPr marL="0" indent="0" algn="just">
              <a:lnSpc>
                <a:spcPct val="160000"/>
              </a:lnSpc>
              <a:buNone/>
            </a:pPr>
            <a:r>
              <a:rPr lang="en-US" sz="2400" dirty="0">
                <a:latin typeface="Cambria" panose="02040503050406030204" pitchFamily="18" charset="0"/>
                <a:ea typeface="Cambria" panose="02040503050406030204" pitchFamily="18" charset="0"/>
              </a:rPr>
              <a:t>DX: Data register, used to contain I/O port address for I/O instruction.</a:t>
            </a:r>
          </a:p>
          <a:p>
            <a:pPr marL="0" indent="0" algn="just">
              <a:lnSpc>
                <a:spcPct val="160000"/>
              </a:lnSpc>
              <a:buNone/>
            </a:pPr>
            <a:r>
              <a:rPr lang="en-US" sz="2400" dirty="0">
                <a:latin typeface="Cambria" panose="02040503050406030204" pitchFamily="18" charset="0"/>
                <a:ea typeface="Cambria" panose="02040503050406030204" pitchFamily="18" charset="0"/>
              </a:rPr>
              <a:t>These all are16-bit register. AH, AL, BH, BL, CH, CL, DH, DL are 8-bit register.</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Pointer and Indexed Register: </a:t>
            </a:r>
            <a:r>
              <a:rPr lang="en-US" sz="2400" dirty="0">
                <a:latin typeface="Cambria" panose="02040503050406030204" pitchFamily="18" charset="0"/>
                <a:ea typeface="Cambria" panose="02040503050406030204" pitchFamily="18" charset="0"/>
              </a:rPr>
              <a:t>8086 has two pointers and two indexed registers. Stack Pointer (SP), Base Pointer (BP), Source Index (SI) and Destination Index (DI).</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ALU: </a:t>
            </a:r>
            <a:r>
              <a:rPr lang="en-US" sz="2400" dirty="0">
                <a:latin typeface="Cambria" panose="02040503050406030204" pitchFamily="18" charset="0"/>
                <a:ea typeface="Cambria" panose="02040503050406030204" pitchFamily="18" charset="0"/>
              </a:rPr>
              <a:t>16-bit and it performs arithmetic and logical operations of 8-bit and as well as 16-bit.</a:t>
            </a:r>
          </a:p>
          <a:p>
            <a:pPr marL="0" indent="0" algn="just">
              <a:lnSpc>
                <a:spcPct val="160000"/>
              </a:lnSpc>
              <a:buNone/>
            </a:pPr>
            <a:endParaRPr lang="en-US" sz="2400" dirty="0">
              <a:latin typeface="Cambria" panose="02040503050406030204" pitchFamily="18" charset="0"/>
              <a:ea typeface="Cambria" panose="02040503050406030204" pitchFamily="18" charset="0"/>
            </a:endParaRPr>
          </a:p>
          <a:p>
            <a:pPr marL="0" indent="0" algn="just">
              <a:lnSpc>
                <a:spcPct val="160000"/>
              </a:lnSpc>
              <a:buNone/>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5311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Flag Register: </a:t>
            </a:r>
            <a:r>
              <a:rPr lang="en-US" sz="2400" dirty="0">
                <a:latin typeface="Cambria" panose="02040503050406030204" pitchFamily="18" charset="0"/>
                <a:ea typeface="Cambria" panose="02040503050406030204" pitchFamily="18" charset="0"/>
              </a:rPr>
              <a:t>8086 Microprocessor has 16-bit flag register. ( 9 flags are there and 7 bits unused. Among 9 flags we divided into 2 categories. 6 Status flags and 3 control flags. 6 status flag are carry flag, auxiliary carry flag, zero flag, sign flag, parity flag and overflow flag. 3 control flags are direction flag, Interrupt Enable flag and Trap flag.</a:t>
            </a:r>
          </a:p>
          <a:p>
            <a:pPr marL="0" indent="0" algn="just">
              <a:lnSpc>
                <a:spcPct val="160000"/>
              </a:lnSpc>
              <a:buNone/>
            </a:pPr>
            <a:r>
              <a:rPr lang="en-US" sz="1400" dirty="0">
                <a:latin typeface="Cambria" panose="02040503050406030204" pitchFamily="18" charset="0"/>
                <a:ea typeface="Cambria" panose="02040503050406030204" pitchFamily="18" charset="0"/>
              </a:rPr>
              <a:t>               D15        D14       D13       D12       D11       D10         D9         D8          D7          D6         D5         D4          D3          D2         D1          D0</a:t>
            </a:r>
          </a:p>
          <a:p>
            <a:pPr marL="0" indent="0" algn="just">
              <a:lnSpc>
                <a:spcPct val="160000"/>
              </a:lnSpc>
              <a:buNone/>
            </a:pPr>
            <a:endParaRPr lang="en-US" sz="2400" dirty="0">
              <a:latin typeface="Cambria" panose="02040503050406030204" pitchFamily="18" charset="0"/>
              <a:ea typeface="Cambria" panose="02040503050406030204" pitchFamily="18" charset="0"/>
            </a:endParaRP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Trap flag: </a:t>
            </a:r>
            <a:r>
              <a:rPr lang="en-US" sz="2400" dirty="0">
                <a:latin typeface="Cambria" panose="02040503050406030204" pitchFamily="18" charset="0"/>
                <a:ea typeface="Cambria" panose="02040503050406030204" pitchFamily="18" charset="0"/>
              </a:rPr>
              <a:t>TF=0 if it is set (TF=0) the processor will enter in single step execution mode.</a:t>
            </a:r>
          </a:p>
        </p:txBody>
      </p:sp>
      <p:graphicFrame>
        <p:nvGraphicFramePr>
          <p:cNvPr id="2" name="Table 2">
            <a:extLst>
              <a:ext uri="{FF2B5EF4-FFF2-40B4-BE49-F238E27FC236}">
                <a16:creationId xmlns:a16="http://schemas.microsoft.com/office/drawing/2014/main" id="{7353E781-0FBF-4AC7-B8BD-AAC25D41EF7E}"/>
              </a:ext>
            </a:extLst>
          </p:cNvPr>
          <p:cNvGraphicFramePr>
            <a:graphicFrameLocks noGrp="1"/>
          </p:cNvGraphicFramePr>
          <p:nvPr>
            <p:extLst>
              <p:ext uri="{D42A27DB-BD31-4B8C-83A1-F6EECF244321}">
                <p14:modId xmlns:p14="http://schemas.microsoft.com/office/powerpoint/2010/main" val="1652785689"/>
              </p:ext>
            </p:extLst>
          </p:nvPr>
        </p:nvGraphicFramePr>
        <p:xfrm>
          <a:off x="1392702" y="3898959"/>
          <a:ext cx="9580096" cy="799649"/>
        </p:xfrm>
        <a:graphic>
          <a:graphicData uri="http://schemas.openxmlformats.org/drawingml/2006/table">
            <a:tbl>
              <a:tblPr firstRow="1" bandRow="1">
                <a:tableStyleId>{5C22544A-7EE6-4342-B048-85BDC9FD1C3A}</a:tableStyleId>
              </a:tblPr>
              <a:tblGrid>
                <a:gridCol w="598756">
                  <a:extLst>
                    <a:ext uri="{9D8B030D-6E8A-4147-A177-3AD203B41FA5}">
                      <a16:colId xmlns:a16="http://schemas.microsoft.com/office/drawing/2014/main" val="1061004894"/>
                    </a:ext>
                  </a:extLst>
                </a:gridCol>
                <a:gridCol w="598756">
                  <a:extLst>
                    <a:ext uri="{9D8B030D-6E8A-4147-A177-3AD203B41FA5}">
                      <a16:colId xmlns:a16="http://schemas.microsoft.com/office/drawing/2014/main" val="4191554062"/>
                    </a:ext>
                  </a:extLst>
                </a:gridCol>
                <a:gridCol w="598756">
                  <a:extLst>
                    <a:ext uri="{9D8B030D-6E8A-4147-A177-3AD203B41FA5}">
                      <a16:colId xmlns:a16="http://schemas.microsoft.com/office/drawing/2014/main" val="347073565"/>
                    </a:ext>
                  </a:extLst>
                </a:gridCol>
                <a:gridCol w="598756">
                  <a:extLst>
                    <a:ext uri="{9D8B030D-6E8A-4147-A177-3AD203B41FA5}">
                      <a16:colId xmlns:a16="http://schemas.microsoft.com/office/drawing/2014/main" val="767706924"/>
                    </a:ext>
                  </a:extLst>
                </a:gridCol>
                <a:gridCol w="598756">
                  <a:extLst>
                    <a:ext uri="{9D8B030D-6E8A-4147-A177-3AD203B41FA5}">
                      <a16:colId xmlns:a16="http://schemas.microsoft.com/office/drawing/2014/main" val="1113635340"/>
                    </a:ext>
                  </a:extLst>
                </a:gridCol>
                <a:gridCol w="598756">
                  <a:extLst>
                    <a:ext uri="{9D8B030D-6E8A-4147-A177-3AD203B41FA5}">
                      <a16:colId xmlns:a16="http://schemas.microsoft.com/office/drawing/2014/main" val="1567305174"/>
                    </a:ext>
                  </a:extLst>
                </a:gridCol>
                <a:gridCol w="598756">
                  <a:extLst>
                    <a:ext uri="{9D8B030D-6E8A-4147-A177-3AD203B41FA5}">
                      <a16:colId xmlns:a16="http://schemas.microsoft.com/office/drawing/2014/main" val="2514109444"/>
                    </a:ext>
                  </a:extLst>
                </a:gridCol>
                <a:gridCol w="598756">
                  <a:extLst>
                    <a:ext uri="{9D8B030D-6E8A-4147-A177-3AD203B41FA5}">
                      <a16:colId xmlns:a16="http://schemas.microsoft.com/office/drawing/2014/main" val="2880631838"/>
                    </a:ext>
                  </a:extLst>
                </a:gridCol>
                <a:gridCol w="598756">
                  <a:extLst>
                    <a:ext uri="{9D8B030D-6E8A-4147-A177-3AD203B41FA5}">
                      <a16:colId xmlns:a16="http://schemas.microsoft.com/office/drawing/2014/main" val="2482440285"/>
                    </a:ext>
                  </a:extLst>
                </a:gridCol>
                <a:gridCol w="598756">
                  <a:extLst>
                    <a:ext uri="{9D8B030D-6E8A-4147-A177-3AD203B41FA5}">
                      <a16:colId xmlns:a16="http://schemas.microsoft.com/office/drawing/2014/main" val="1591666477"/>
                    </a:ext>
                  </a:extLst>
                </a:gridCol>
                <a:gridCol w="598756">
                  <a:extLst>
                    <a:ext uri="{9D8B030D-6E8A-4147-A177-3AD203B41FA5}">
                      <a16:colId xmlns:a16="http://schemas.microsoft.com/office/drawing/2014/main" val="603859884"/>
                    </a:ext>
                  </a:extLst>
                </a:gridCol>
                <a:gridCol w="598756">
                  <a:extLst>
                    <a:ext uri="{9D8B030D-6E8A-4147-A177-3AD203B41FA5}">
                      <a16:colId xmlns:a16="http://schemas.microsoft.com/office/drawing/2014/main" val="490110410"/>
                    </a:ext>
                  </a:extLst>
                </a:gridCol>
                <a:gridCol w="598756">
                  <a:extLst>
                    <a:ext uri="{9D8B030D-6E8A-4147-A177-3AD203B41FA5}">
                      <a16:colId xmlns:a16="http://schemas.microsoft.com/office/drawing/2014/main" val="3834743419"/>
                    </a:ext>
                  </a:extLst>
                </a:gridCol>
                <a:gridCol w="598756">
                  <a:extLst>
                    <a:ext uri="{9D8B030D-6E8A-4147-A177-3AD203B41FA5}">
                      <a16:colId xmlns:a16="http://schemas.microsoft.com/office/drawing/2014/main" val="4082375228"/>
                    </a:ext>
                  </a:extLst>
                </a:gridCol>
                <a:gridCol w="598756">
                  <a:extLst>
                    <a:ext uri="{9D8B030D-6E8A-4147-A177-3AD203B41FA5}">
                      <a16:colId xmlns:a16="http://schemas.microsoft.com/office/drawing/2014/main" val="1870392353"/>
                    </a:ext>
                  </a:extLst>
                </a:gridCol>
                <a:gridCol w="598756">
                  <a:extLst>
                    <a:ext uri="{9D8B030D-6E8A-4147-A177-3AD203B41FA5}">
                      <a16:colId xmlns:a16="http://schemas.microsoft.com/office/drawing/2014/main" val="1713398150"/>
                    </a:ext>
                  </a:extLst>
                </a:gridCol>
              </a:tblGrid>
              <a:tr h="79964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mbria" panose="02040503050406030204" pitchFamily="18" charset="0"/>
                          <a:ea typeface="Cambria" panose="02040503050406030204" pitchFamily="18" charset="0"/>
                          <a:cs typeface="+mn-cs"/>
                        </a:rPr>
                        <a:t>X</a:t>
                      </a:r>
                      <a:endPar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OF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DF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IF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SF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ZF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AC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PF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000" b="0" dirty="0">
                          <a:solidFill>
                            <a:schemeClr val="tx1"/>
                          </a:solidFill>
                          <a:latin typeface="Cambria" panose="02040503050406030204" pitchFamily="18" charset="0"/>
                          <a:ea typeface="Cambria" panose="02040503050406030204" pitchFamily="18" charset="0"/>
                        </a:rPr>
                        <a:t>CF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2417443"/>
                  </a:ext>
                </a:extLst>
              </a:tr>
            </a:tbl>
          </a:graphicData>
        </a:graphic>
      </p:graphicFrame>
    </p:spTree>
    <p:extLst>
      <p:ext uri="{BB962C8B-B14F-4D97-AF65-F5344CB8AC3E}">
        <p14:creationId xmlns:p14="http://schemas.microsoft.com/office/powerpoint/2010/main" val="3529298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480778"/>
            <a:ext cx="10655105" cy="5680871"/>
          </a:xfrm>
        </p:spPr>
        <p:txBody>
          <a:bodyPr>
            <a:normAutofit/>
          </a:bodyPr>
          <a:lstStyle/>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Interrupt flag: </a:t>
            </a:r>
            <a:r>
              <a:rPr lang="en-US" sz="2400" dirty="0">
                <a:latin typeface="Cambria" panose="02040503050406030204" pitchFamily="18" charset="0"/>
                <a:ea typeface="Cambria" panose="02040503050406030204" pitchFamily="18" charset="0"/>
              </a:rPr>
              <a:t>IF=0, maskable interrupts are recognized.</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Direction flag: </a:t>
            </a:r>
            <a:r>
              <a:rPr lang="en-US" sz="2400" dirty="0">
                <a:latin typeface="Cambria" panose="02040503050406030204" pitchFamily="18" charset="0"/>
                <a:ea typeface="Cambria" panose="02040503050406030204" pitchFamily="18" charset="0"/>
              </a:rPr>
              <a:t>Used for string manipulation instruction. </a:t>
            </a:r>
          </a:p>
          <a:p>
            <a:pPr marL="0" indent="0" algn="just">
              <a:lnSpc>
                <a:spcPct val="160000"/>
              </a:lnSpc>
              <a:buNone/>
            </a:pPr>
            <a:r>
              <a:rPr lang="en-US" sz="2400" dirty="0">
                <a:latin typeface="Cambria" panose="02040503050406030204" pitchFamily="18" charset="0"/>
                <a:ea typeface="Cambria" panose="02040503050406030204" pitchFamily="18" charset="0"/>
              </a:rPr>
              <a:t>	           If DF=0, Auto increment mode, DF=1, Auto decrement mode.</a:t>
            </a: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Overflow flag: </a:t>
            </a:r>
            <a:r>
              <a:rPr lang="en-US" sz="2400" dirty="0">
                <a:latin typeface="Cambria" panose="02040503050406030204" pitchFamily="18" charset="0"/>
                <a:ea typeface="Cambria" panose="02040503050406030204" pitchFamily="18" charset="0"/>
              </a:rPr>
              <a:t>OF=0, if the result is too large positive number or too small negative number to fit in accumulator.</a:t>
            </a:r>
          </a:p>
          <a:p>
            <a:pPr marL="0" indent="0" algn="just">
              <a:lnSpc>
                <a:spcPct val="160000"/>
              </a:lnSpc>
              <a:buNone/>
            </a:pPr>
            <a:endParaRPr lang="en-US" sz="1400" dirty="0">
              <a:latin typeface="Cambria" panose="02040503050406030204" pitchFamily="18" charset="0"/>
              <a:ea typeface="Cambria" panose="02040503050406030204" pitchFamily="18" charset="0"/>
            </a:endParaRPr>
          </a:p>
          <a:p>
            <a:pPr marL="0" indent="0" algn="just">
              <a:lnSpc>
                <a:spcPct val="160000"/>
              </a:lnSpc>
              <a:buNone/>
            </a:pPr>
            <a:r>
              <a:rPr lang="en-US" sz="2400" b="1" dirty="0">
                <a:solidFill>
                  <a:srgbClr val="00B050"/>
                </a:solidFill>
                <a:latin typeface="Cambria" panose="02040503050406030204" pitchFamily="18" charset="0"/>
                <a:ea typeface="Cambria" panose="02040503050406030204" pitchFamily="18" charset="0"/>
              </a:rPr>
              <a:t>Timing and Control Unit: </a:t>
            </a:r>
            <a:r>
              <a:rPr lang="en-US" sz="2400" dirty="0">
                <a:latin typeface="Cambria" panose="02040503050406030204" pitchFamily="18" charset="0"/>
                <a:ea typeface="Cambria" panose="02040503050406030204" pitchFamily="18" charset="0"/>
              </a:rPr>
              <a:t>The control unit of execution unit directs all internal operations and also responsible for generation of control signals.</a:t>
            </a:r>
          </a:p>
        </p:txBody>
      </p:sp>
    </p:spTree>
    <p:extLst>
      <p:ext uri="{BB962C8B-B14F-4D97-AF65-F5344CB8AC3E}">
        <p14:creationId xmlns:p14="http://schemas.microsoft.com/office/powerpoint/2010/main" val="179874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4C5957-4ECF-469F-BECB-14C4C1B4F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 y="689317"/>
            <a:ext cx="9622302" cy="5472332"/>
          </a:xfrm>
          <a:prstGeom prst="rect">
            <a:avLst/>
          </a:prstGeom>
        </p:spPr>
      </p:pic>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749911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618978"/>
            <a:ext cx="10515600" cy="5557985"/>
          </a:xfrm>
        </p:spPr>
        <p:txBody>
          <a:bodyPr>
            <a:normAutofit fontScale="92500" lnSpcReduction="10000"/>
          </a:bodyPr>
          <a:lstStyle/>
          <a:p>
            <a:pPr marL="0" indent="0" algn="just">
              <a:lnSpc>
                <a:spcPct val="150000"/>
              </a:lnSpc>
              <a:buNone/>
            </a:pPr>
            <a:r>
              <a:rPr lang="en-US" sz="3200" b="1" dirty="0">
                <a:solidFill>
                  <a:srgbClr val="00B050"/>
                </a:solidFill>
                <a:latin typeface="Cambria" panose="02040503050406030204" pitchFamily="18" charset="0"/>
                <a:ea typeface="Cambria" panose="02040503050406030204" pitchFamily="18" charset="0"/>
              </a:rPr>
              <a:t>Internal Architecture of 8086</a:t>
            </a:r>
          </a:p>
          <a:p>
            <a:pPr marL="0" indent="0" algn="just">
              <a:lnSpc>
                <a:spcPct val="150000"/>
              </a:lnSpc>
              <a:buNone/>
            </a:pPr>
            <a:r>
              <a:rPr lang="en-US" dirty="0">
                <a:latin typeface="Cambria" panose="02040503050406030204" pitchFamily="18" charset="0"/>
                <a:ea typeface="Cambria" panose="02040503050406030204" pitchFamily="18" charset="0"/>
              </a:rPr>
              <a:t>	Divided into two independent functional units.</a:t>
            </a:r>
          </a:p>
          <a:p>
            <a:pPr lvl="2"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Bus Interface Unit</a:t>
            </a:r>
          </a:p>
          <a:p>
            <a:pPr lvl="2"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Execution Unit</a:t>
            </a:r>
          </a:p>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Bus Interface Unit (BIU):</a:t>
            </a:r>
          </a:p>
          <a:p>
            <a:pPr marL="0" indent="0" algn="just">
              <a:lnSpc>
                <a:spcPct val="150000"/>
              </a:lnSpc>
              <a:buNone/>
            </a:pPr>
            <a:r>
              <a:rPr lang="en-US" sz="2400" dirty="0">
                <a:latin typeface="Cambria" panose="02040503050406030204" pitchFamily="18" charset="0"/>
                <a:ea typeface="Cambria" panose="02040503050406030204" pitchFamily="18" charset="0"/>
              </a:rPr>
              <a:t>It provides a full 16-bit bidirectional data bus and 20-bit address bus. The bus interface unit is responsible for performing all external bus operations. Specifically it has the following functions – instruction fetch, instruction queuing, operand fetch and storage, address relocation and bus control. The BIU uses a mechanism known as an instruction stream queue to implement a pipeline architecture.</a:t>
            </a:r>
          </a:p>
        </p:txBody>
      </p:sp>
    </p:spTree>
    <p:extLst>
      <p:ext uri="{BB962C8B-B14F-4D97-AF65-F5344CB8AC3E}">
        <p14:creationId xmlns:p14="http://schemas.microsoft.com/office/powerpoint/2010/main" val="2588340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618978"/>
            <a:ext cx="10515600" cy="5557985"/>
          </a:xfrm>
        </p:spPr>
        <p:txBody>
          <a:bodyPr>
            <a:normAutofit fontScale="92500" lnSpcReduction="10000"/>
          </a:bodyPr>
          <a:lstStyle/>
          <a:p>
            <a:pPr marL="0" indent="0" algn="just">
              <a:lnSpc>
                <a:spcPct val="150000"/>
              </a:lnSpc>
              <a:buNone/>
            </a:pPr>
            <a:r>
              <a:rPr lang="en-US" b="1" dirty="0">
                <a:solidFill>
                  <a:srgbClr val="00B050"/>
                </a:solidFill>
                <a:latin typeface="Cambria" panose="02040503050406030204" pitchFamily="18" charset="0"/>
                <a:ea typeface="Cambria" panose="02040503050406030204" pitchFamily="18" charset="0"/>
              </a:rPr>
              <a:t>Bus Interface Unit (BIU):</a:t>
            </a:r>
          </a:p>
          <a:p>
            <a:pPr marL="0" indent="0" algn="just">
              <a:lnSpc>
                <a:spcPct val="150000"/>
              </a:lnSpc>
              <a:buNone/>
            </a:pPr>
            <a:r>
              <a:rPr lang="en-US" sz="2400" dirty="0">
                <a:latin typeface="Cambria" panose="02040503050406030204" pitchFamily="18" charset="0"/>
                <a:ea typeface="Cambria" panose="02040503050406030204" pitchFamily="18" charset="0"/>
              </a:rPr>
              <a:t>Functions – </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Fetch the instruction or data from memory.</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Write the data to memory.</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Write the data to ports.</a:t>
            </a:r>
          </a:p>
          <a:p>
            <a:pPr marL="1885950" lvl="3" indent="-514350" algn="just">
              <a:lnSpc>
                <a:spcPct val="150000"/>
              </a:lnSpc>
              <a:buFont typeface="+mj-lt"/>
              <a:buAutoNum type="romanLcPeriod"/>
            </a:pPr>
            <a:r>
              <a:rPr lang="en-US" sz="2400" dirty="0">
                <a:latin typeface="Cambria" panose="02040503050406030204" pitchFamily="18" charset="0"/>
                <a:ea typeface="Cambria" panose="02040503050406030204" pitchFamily="18" charset="0"/>
              </a:rPr>
              <a:t>Read data from ports.</a:t>
            </a:r>
          </a:p>
          <a:p>
            <a:pPr marL="0" indent="0" algn="just">
              <a:lnSpc>
                <a:spcPct val="150000"/>
              </a:lnSpc>
              <a:buNone/>
            </a:pPr>
            <a:r>
              <a:rPr lang="en-US" sz="2400" dirty="0">
                <a:latin typeface="Cambria" panose="02040503050406030204" pitchFamily="18" charset="0"/>
                <a:ea typeface="Cambria" panose="02040503050406030204" pitchFamily="18" charset="0"/>
              </a:rPr>
              <a:t>Bus Interface Unit (BIU) divided into three functional parts.</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Instruction Pointer (IP)</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Instruction Queue</a:t>
            </a:r>
          </a:p>
          <a:p>
            <a:pPr lvl="3" algn="just">
              <a:lnSpc>
                <a:spcPct val="150000"/>
              </a:lnSpc>
              <a:buFont typeface="Wingdings" panose="05000000000000000000" pitchFamily="2" charset="2"/>
              <a:buChar char="§"/>
            </a:pPr>
            <a:r>
              <a:rPr lang="en-US" sz="2200" dirty="0">
                <a:latin typeface="Cambria" panose="02040503050406030204" pitchFamily="18" charset="0"/>
                <a:ea typeface="Cambria" panose="02040503050406030204" pitchFamily="18" charset="0"/>
              </a:rPr>
              <a:t>Segment Register</a:t>
            </a:r>
          </a:p>
        </p:txBody>
      </p:sp>
    </p:spTree>
    <p:extLst>
      <p:ext uri="{BB962C8B-B14F-4D97-AF65-F5344CB8AC3E}">
        <p14:creationId xmlns:p14="http://schemas.microsoft.com/office/powerpoint/2010/main" val="970769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Instruction Pointer (IP): </a:t>
            </a:r>
            <a:r>
              <a:rPr lang="en-US" sz="2600" dirty="0">
                <a:latin typeface="Cambria" panose="02040503050406030204" pitchFamily="18" charset="0"/>
                <a:ea typeface="Cambria" panose="02040503050406030204" pitchFamily="18" charset="0"/>
              </a:rPr>
              <a:t>It is a 16-bit register that keeps the address of memory location of coming instruction to be executed. So, IP holds the address of the next instruction to be executed.</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Instruction Queue: </a:t>
            </a:r>
            <a:r>
              <a:rPr lang="en-US" sz="2600" dirty="0">
                <a:latin typeface="Cambria" panose="02040503050406030204" pitchFamily="18" charset="0"/>
                <a:ea typeface="Cambria" panose="02040503050406030204" pitchFamily="18" charset="0"/>
              </a:rPr>
              <a:t>BIU performs its operation in parallel with Execution Unit (EU). BIU fetches instruction byte while execution unit is executing operations. The prefetched instruction is saved in group of high speed registers is known as instruction queue.</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0241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92500" lnSpcReduction="1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marL="0" indent="0" algn="just">
              <a:lnSpc>
                <a:spcPct val="150000"/>
              </a:lnSpc>
              <a:buNone/>
            </a:pPr>
            <a:r>
              <a:rPr lang="en-US" sz="2600" b="1" dirty="0">
                <a:solidFill>
                  <a:srgbClr val="00B050"/>
                </a:solidFill>
                <a:latin typeface="Cambria" panose="02040503050406030204" pitchFamily="18" charset="0"/>
                <a:ea typeface="Cambria" panose="02040503050406030204" pitchFamily="18" charset="0"/>
              </a:rPr>
              <a:t>Segment Register: </a:t>
            </a:r>
            <a:r>
              <a:rPr lang="en-US" sz="2600" dirty="0">
                <a:latin typeface="Cambria" panose="02040503050406030204" pitchFamily="18" charset="0"/>
                <a:ea typeface="Cambria" panose="02040503050406030204" pitchFamily="18" charset="0"/>
              </a:rPr>
              <a:t>The memory space 1MB of 8086 is segment into 4 blocks. Each block specified by register with maximum size 64KB. 4 blocks are – Code segment (CS), Data segment (DS), Stack segment (SS) and Extra segment (ES).</a:t>
            </a:r>
          </a:p>
          <a:p>
            <a:pPr marL="0" indent="0" algn="just">
              <a:lnSpc>
                <a:spcPct val="150000"/>
              </a:lnSpc>
              <a:buNone/>
            </a:pPr>
            <a:r>
              <a:rPr lang="en-US" sz="2600" dirty="0">
                <a:latin typeface="Cambria" panose="02040503050406030204" pitchFamily="18" charset="0"/>
                <a:ea typeface="Cambria" panose="02040503050406030204" pitchFamily="18" charset="0"/>
              </a:rPr>
              <a:t>Code segment (CS): Used for addressing a memory location where the programs are stored.</a:t>
            </a:r>
          </a:p>
          <a:p>
            <a:pPr marL="0" indent="0" algn="just">
              <a:lnSpc>
                <a:spcPct val="150000"/>
              </a:lnSpc>
              <a:buNone/>
            </a:pPr>
            <a:r>
              <a:rPr lang="en-US" sz="2600" dirty="0">
                <a:latin typeface="Cambria" panose="02040503050406030204" pitchFamily="18" charset="0"/>
                <a:ea typeface="Cambria" panose="02040503050406030204" pitchFamily="18" charset="0"/>
              </a:rPr>
              <a:t>Data segment (DS): It contains data which is used by the program.</a:t>
            </a:r>
          </a:p>
          <a:p>
            <a:pPr marL="0" indent="0" algn="just">
              <a:lnSpc>
                <a:spcPct val="150000"/>
              </a:lnSpc>
              <a:buNone/>
            </a:pPr>
            <a:r>
              <a:rPr lang="en-US" sz="2600" dirty="0">
                <a:latin typeface="Cambria" panose="02040503050406030204" pitchFamily="18" charset="0"/>
                <a:ea typeface="Cambria" panose="02040503050406030204" pitchFamily="18" charset="0"/>
              </a:rPr>
              <a:t>Stack segment (SS): Defined as area of memory used for stack.</a:t>
            </a:r>
          </a:p>
          <a:p>
            <a:pPr marL="0" indent="0" algn="just">
              <a:lnSpc>
                <a:spcPct val="150000"/>
              </a:lnSpc>
              <a:buNone/>
            </a:pPr>
            <a:r>
              <a:rPr lang="en-US" sz="2600" dirty="0">
                <a:latin typeface="Cambria" panose="02040503050406030204" pitchFamily="18" charset="0"/>
                <a:ea typeface="Cambria" panose="02040503050406030204" pitchFamily="18" charset="0"/>
              </a:rPr>
              <a:t>Extra segment (ES): Similar to data segment where additional data is stored.</a:t>
            </a:r>
          </a:p>
        </p:txBody>
      </p:sp>
    </p:spTree>
    <p:extLst>
      <p:ext uri="{BB962C8B-B14F-4D97-AF65-F5344CB8AC3E}">
        <p14:creationId xmlns:p14="http://schemas.microsoft.com/office/powerpoint/2010/main" val="3002136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925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This queue permits prefetch up to six bytes of instruction code. Whenever the queue of the BIU is not full, it has room for at least two more bytes and at the same time the EU is not requesting it to read or write operands from memory, the BIU is free to look ahead in the program by prefetching the next sequential instruction.</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These prefetching instructions are held in its FIFO queue. With its 16-bit data bus, the BIU fetches two instruction bytes in a single memory cycle.</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After a byte is loaded at the input end of the queue, it automatically shifts up through the FIFO to the empty location nearest the output.</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0534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A6A19-4204-4502-B4AC-A1C1F78CA55D}"/>
              </a:ext>
            </a:extLst>
          </p:cNvPr>
          <p:cNvSpPr>
            <a:spLocks noGrp="1"/>
          </p:cNvSpPr>
          <p:nvPr>
            <p:ph idx="1"/>
          </p:nvPr>
        </p:nvSpPr>
        <p:spPr>
          <a:xfrm>
            <a:off x="838200" y="787791"/>
            <a:ext cx="10515600" cy="5570806"/>
          </a:xfrm>
        </p:spPr>
        <p:txBody>
          <a:bodyPr>
            <a:normAutofit fontScale="77500" lnSpcReduction="20000"/>
          </a:bodyPr>
          <a:lstStyle/>
          <a:p>
            <a:pPr marL="0" indent="0" algn="just">
              <a:lnSpc>
                <a:spcPct val="150000"/>
              </a:lnSpc>
              <a:buNone/>
            </a:pPr>
            <a:r>
              <a:rPr lang="en-US" sz="3400" b="1" dirty="0">
                <a:solidFill>
                  <a:srgbClr val="00B050"/>
                </a:solidFill>
                <a:latin typeface="Cambria" panose="02040503050406030204" pitchFamily="18" charset="0"/>
                <a:ea typeface="Cambria" panose="02040503050406030204" pitchFamily="18" charset="0"/>
              </a:rPr>
              <a:t>Internal Architecture of 8086 (Cont.)</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If the BIU is already in the process of fetching an instruction when the EU request it to read or write operands from memory or I/O, the BIU first completes the instruction fetch bus cycle before initiating the operand read/write cycle.</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 BIU also contains a dedicated adder which is used to generate the 20 bit physical address that is output on the address bus. This address is formed by adding an appended 16 bit segment address and a 16 bit offset address.</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For example, the physical address of the next instruction to be fetched is formed by combining the current contents of the code segment CS register and the current contents of the instruction pointer IP register.</a:t>
            </a:r>
          </a:p>
          <a:p>
            <a:pPr algn="just">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The BIU is also responsible for generating bus control signals such as those for memory read or write and I/O read or write.</a:t>
            </a:r>
          </a:p>
          <a:p>
            <a:pPr marL="0" indent="0" algn="just">
              <a:lnSpc>
                <a:spcPct val="150000"/>
              </a:lnSpc>
              <a:buNone/>
            </a:pPr>
            <a:endParaRPr lang="en-US" sz="2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856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717453" y="478302"/>
            <a:ext cx="10944664" cy="5880295"/>
          </a:xfrm>
        </p:spPr>
        <p:txBody>
          <a:bodyPr>
            <a:normAutofit fontScale="62500" lnSpcReduction="20000"/>
          </a:bodyPr>
          <a:lstStyle/>
          <a:p>
            <a:pPr marL="0" indent="0" algn="just">
              <a:lnSpc>
                <a:spcPct val="150000"/>
              </a:lnSpc>
              <a:buNone/>
            </a:pPr>
            <a:r>
              <a:rPr lang="en-US" sz="3500" b="1" dirty="0">
                <a:solidFill>
                  <a:srgbClr val="00B050"/>
                </a:solidFill>
                <a:latin typeface="Cambria" panose="02040503050406030204" pitchFamily="18" charset="0"/>
                <a:ea typeface="Cambria" panose="02040503050406030204" pitchFamily="18" charset="0"/>
              </a:rPr>
              <a:t>Execution Unit (EU):</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The execution unit is responsible for decoding and executing all instructions.</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The EU extracts instructions from the top of the queue in the BIU, decodes them, generates operands if necessary, passes them to the BIU and requests it to perform the read or write bus cycles to memory or I/O and perform the operation specified by the instruction on the operands.</a:t>
            </a:r>
          </a:p>
          <a:p>
            <a:pPr lvl="1" algn="just">
              <a:lnSpc>
                <a:spcPct val="150000"/>
              </a:lnSpc>
              <a:buFont typeface="Wingdings" panose="05000000000000000000" pitchFamily="2" charset="2"/>
              <a:buChar char="§"/>
            </a:pPr>
            <a:r>
              <a:rPr lang="en-US" sz="3200" dirty="0">
                <a:latin typeface="Cambria" panose="02040503050406030204" pitchFamily="18" charset="0"/>
                <a:ea typeface="Cambria" panose="02040503050406030204" pitchFamily="18" charset="0"/>
              </a:rPr>
              <a:t>During the execution of the instruction, the EU tests the status and control flags and updates them based on the results of executing the instruction.</a:t>
            </a:r>
          </a:p>
          <a:p>
            <a:pPr marL="0" indent="0" algn="just">
              <a:lnSpc>
                <a:spcPct val="150000"/>
              </a:lnSpc>
              <a:buNone/>
            </a:pPr>
            <a:r>
              <a:rPr lang="en-US" sz="3200" dirty="0">
                <a:latin typeface="Cambria" panose="02040503050406030204" pitchFamily="18" charset="0"/>
                <a:ea typeface="Cambria" panose="02040503050406030204" pitchFamily="18" charset="0"/>
              </a:rPr>
              <a:t>Functions – </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tell BIU where to fetch the instruction or data from.</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decode the instruction.</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To execute the instruction.</a:t>
            </a:r>
          </a:p>
          <a:p>
            <a:pPr marL="1885950" lvl="3" indent="-514350" algn="just">
              <a:lnSpc>
                <a:spcPct val="150000"/>
              </a:lnSpc>
              <a:buFont typeface="+mj-lt"/>
              <a:buAutoNum type="romanLcPeriod"/>
            </a:pPr>
            <a:r>
              <a:rPr lang="en-US" sz="3200" dirty="0">
                <a:latin typeface="Cambria" panose="02040503050406030204" pitchFamily="18" charset="0"/>
                <a:ea typeface="Cambria" panose="02040503050406030204" pitchFamily="18" charset="0"/>
              </a:rPr>
              <a:t>EU contains the control circuitry to perform various internal operations.</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5587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FD11E4C-5C67-4273-8A20-88F980C37F0B}"/>
              </a:ext>
            </a:extLst>
          </p:cNvPr>
          <p:cNvSpPr/>
          <p:nvPr/>
        </p:nvSpPr>
        <p:spPr>
          <a:xfrm>
            <a:off x="8989255" y="5950634"/>
            <a:ext cx="1814733" cy="21101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DBCAFB6F-74BF-4D8A-9E1E-F41640D4883B}"/>
              </a:ext>
            </a:extLst>
          </p:cNvPr>
          <p:cNvSpPr>
            <a:spLocks noGrp="1"/>
          </p:cNvSpPr>
          <p:nvPr>
            <p:ph idx="1"/>
          </p:nvPr>
        </p:nvSpPr>
        <p:spPr>
          <a:xfrm>
            <a:off x="838199" y="689316"/>
            <a:ext cx="10655105" cy="5472333"/>
          </a:xfrm>
        </p:spPr>
        <p:txBody>
          <a:bodyPr>
            <a:normAutofit/>
          </a:bodyPr>
          <a:lstStyle/>
          <a:p>
            <a:pPr marL="0" indent="0">
              <a:lnSpc>
                <a:spcPct val="150000"/>
              </a:lnSpc>
              <a:buNone/>
            </a:pPr>
            <a:r>
              <a:rPr lang="en-US" sz="3400" b="1" dirty="0">
                <a:solidFill>
                  <a:srgbClr val="00B050"/>
                </a:solidFill>
                <a:latin typeface="Cambria" panose="02040503050406030204" pitchFamily="18" charset="0"/>
                <a:ea typeface="Cambria" panose="02040503050406030204" pitchFamily="18" charset="0"/>
              </a:rPr>
              <a:t>Execution Unit (EU):</a:t>
            </a:r>
          </a:p>
          <a:p>
            <a:pPr marL="0" indent="0">
              <a:lnSpc>
                <a:spcPct val="150000"/>
              </a:lnSpc>
              <a:buNone/>
            </a:pPr>
            <a:r>
              <a:rPr lang="en-US" sz="2600" dirty="0">
                <a:latin typeface="Cambria" panose="02040503050406030204" pitchFamily="18" charset="0"/>
                <a:ea typeface="Cambria" panose="02040503050406030204" pitchFamily="18" charset="0"/>
              </a:rPr>
              <a:t>Execution Unit (EU) divided into five functional parts - </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General Purpose Registers (GPRs)</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Pointer and Indexed Registers</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ALU</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Flag Register</a:t>
            </a:r>
          </a:p>
          <a:p>
            <a:pPr lvl="3">
              <a:lnSpc>
                <a:spcPct val="150000"/>
              </a:lnSpc>
              <a:buFont typeface="Wingdings" panose="05000000000000000000" pitchFamily="2" charset="2"/>
              <a:buChar char="§"/>
            </a:pPr>
            <a:r>
              <a:rPr lang="en-US" sz="2600" dirty="0">
                <a:latin typeface="Cambria" panose="02040503050406030204" pitchFamily="18" charset="0"/>
                <a:ea typeface="Cambria" panose="02040503050406030204" pitchFamily="18" charset="0"/>
              </a:rPr>
              <a:t>Timing and Control Unit</a:t>
            </a:r>
          </a:p>
          <a:p>
            <a:pPr marL="0" indent="0" algn="just">
              <a:lnSpc>
                <a:spcPct val="150000"/>
              </a:lnSpc>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82165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1174</Words>
  <Application>Microsoft Office PowerPoint</Application>
  <PresentationFormat>Widescreen</PresentationFormat>
  <Paragraphs>86</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Wingdings</vt:lpstr>
      <vt:lpstr>Office Theme</vt:lpstr>
      <vt:lpstr>Internal Architecture of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Architecture of 8086</dc:title>
  <dc:creator>Black n White</dc:creator>
  <cp:lastModifiedBy>Black n White</cp:lastModifiedBy>
  <cp:revision>44</cp:revision>
  <dcterms:created xsi:type="dcterms:W3CDTF">2020-11-01T17:09:01Z</dcterms:created>
  <dcterms:modified xsi:type="dcterms:W3CDTF">2020-11-02T16:52:07Z</dcterms:modified>
</cp:coreProperties>
</file>