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7"/>
  </p:notesMasterIdLst>
  <p:sldIdLst>
    <p:sldId id="257" r:id="rId2"/>
    <p:sldId id="263" r:id="rId3"/>
    <p:sldId id="275" r:id="rId4"/>
    <p:sldId id="264" r:id="rId5"/>
    <p:sldId id="276" r:id="rId6"/>
    <p:sldId id="265" r:id="rId7"/>
    <p:sldId id="279" r:id="rId8"/>
    <p:sldId id="277" r:id="rId9"/>
    <p:sldId id="266" r:id="rId10"/>
    <p:sldId id="259" r:id="rId11"/>
    <p:sldId id="280" r:id="rId12"/>
    <p:sldId id="260" r:id="rId13"/>
    <p:sldId id="262" r:id="rId14"/>
    <p:sldId id="282" r:id="rId15"/>
    <p:sldId id="261" r:id="rId16"/>
    <p:sldId id="278" r:id="rId17"/>
    <p:sldId id="258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>
      <p:cViewPr varScale="1">
        <p:scale>
          <a:sx n="72" d="100"/>
          <a:sy n="72" d="100"/>
        </p:scale>
        <p:origin x="100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1A7A1-F1FC-4E38-9C98-C0DD05341BA9}" type="datetimeFigureOut">
              <a:rPr lang="en-US" smtClean="0"/>
              <a:pPr/>
              <a:t>10/13/2020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E73C-C753-43A7-A348-B109A68C1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9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966B-B70B-44AA-A60D-3E1B2B1A89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A8BE-A43F-46D5-88FE-F6B138C6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DBA4D-3784-4EEE-8821-304BAD128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A920-A7A3-440D-9830-07266011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35E4-2EA0-4062-A9DE-42F88AD31E53}" type="datetime1">
              <a:rPr lang="en-US" smtClean="0"/>
              <a:t>10/13/2020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21F8-44DE-44F6-93AB-78147CA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92A3-1E90-4DB1-A19C-24C70389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0081-DC22-4A58-9734-FB0101C0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322BF-02FC-45F5-9DC3-41495690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9ACC-747C-4B19-8E87-AE4FB10F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98-48AD-426D-AFCF-F3A65E2326DC}" type="datetime1">
              <a:rPr lang="en-US" smtClean="0"/>
              <a:t>10/13/2020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9098-7BAF-47BD-8B49-892C3829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C8AF-A6E9-4A60-87B8-C190999F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6A9F5-0DA9-4E4D-A7D7-6671126D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077BD-8DD4-481E-B075-D81C81F0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07A4-BE42-4267-A83E-A5D18D42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358-7425-45FE-936E-885E8B379855}" type="datetime1">
              <a:rPr lang="en-US" smtClean="0"/>
              <a:t>10/13/2020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F888-184E-485C-9234-7F3351FA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6D65-F610-4229-9BAD-752CF584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712-E94D-4104-8742-F2BC7A9F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6E8A-DC30-47FB-997D-79E7F167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44F0-4E77-45F2-8F71-0EB75019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11F5-B424-4A0B-9D74-426522E60503}" type="datetime1">
              <a:rPr lang="en-US" smtClean="0"/>
              <a:t>10/13/2020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B15D-1E75-400A-B94B-FED8F3C9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8902-7E92-4C85-8B86-5D8128FB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5791-E23D-4E28-B661-5E6BF4CB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FF95-7A58-40A5-A652-3ACC1D285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D7A45-BA2E-4EE8-BEF0-DFF1A694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47CC-A048-4A6E-8014-D5B169B9FABD}" type="datetime1">
              <a:rPr lang="en-US" smtClean="0"/>
              <a:t>10/13/2020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26E0-AB1F-49FF-9F08-BEC98478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6C85-37E2-4A23-B25A-72F00990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9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940-BA1E-4031-8ABE-00C1AA63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7F6E-4881-46DE-97D4-5816BB6DA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0AAA-B781-4782-9B32-A5867BA07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9FF9-6D5B-48E7-A3E7-E33D585B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B5F-EA97-4B3C-8A53-EFE88CB656CF}" type="datetime1">
              <a:rPr lang="en-US" smtClean="0"/>
              <a:t>10/13/2020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EB6DF-6F8C-41B9-A6DF-BEC7920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6E04E-2E40-4614-BF01-C5CCFAD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7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326-F2DF-444B-AB40-34919167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53423-0BD3-4784-8711-3E549833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96815-CBC7-482F-B1A4-FA27EF81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E508-9651-4281-B43A-5F9257DF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A34EE-DA82-411A-A655-A8526F4C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7EC3D-EBCE-407A-A96D-BB45A403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EE6-8BB3-462D-98E0-72E92ECF52C5}" type="datetime1">
              <a:rPr lang="en-US" smtClean="0"/>
              <a:t>10/13/2020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1B5BE-FDC3-4594-8DF0-684D7C0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6CF76-A792-4BEB-B238-4395BC1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90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5428-65B5-44E5-88D1-E94E736B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5EBB7-24EB-4305-B30D-08368A03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5491-A1C5-4E89-B94B-B7169D89228F}" type="datetime1">
              <a:rPr lang="en-US" smtClean="0"/>
              <a:t>10/13/2020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838C1-263B-4CBE-8955-6529D470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E7876-F5CA-4B29-91E6-682AD39D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C3DF9-E889-420A-9392-C2859A2A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7E8-CE32-4D87-9B50-0186A7167F43}" type="datetime1">
              <a:rPr lang="en-US" smtClean="0"/>
              <a:t>10/13/2020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31B8C-C885-46A5-BBEC-C5A2D871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5F0B9-CBF1-4F83-8387-34AE98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6437-E7BC-43A4-BDE4-2D1BEDF3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334B-115F-4C04-AA49-BBAD972C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B865-2C9C-4192-A8FE-BF987A09F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71D9A-3257-4D23-8C95-99DB72B2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D86F-B173-4952-8E68-0BB1F39CF724}" type="datetime1">
              <a:rPr lang="en-US" smtClean="0"/>
              <a:t>10/13/2020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B2F9-A668-437E-9604-AB619E26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AF0D-459C-4BF0-B1CA-59378781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2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EE31-D344-4849-A822-D196A36C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D2779-2811-46C7-B9A1-9A973A4F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5A90-E99D-433C-9572-A32057A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CC19-8B38-4C26-8BAA-13DC80A7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E20B-DD8A-4E57-909C-7CB439F8CF92}" type="datetime1">
              <a:rPr lang="en-US" smtClean="0"/>
              <a:t>10/13/2020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CEA0-04AD-4996-9597-99A37D38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303: Microprcessor and Microcontroller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A82C-098C-41D0-AC77-282E0D69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6A24E-8AAE-4A68-9349-03868F3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76228-7342-43EC-8098-7809D1B5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9333-665B-4E9C-BE48-77C1E92B6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A7F2-8553-431E-9C1F-013E23B08114}" type="datetime1">
              <a:rPr lang="en-US" smtClean="0"/>
              <a:t>10/13/2020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926C-C99F-41CE-BD49-0AB60F9C1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303: Microprcessor and Microcontroller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2C22-E28B-4A4A-B904-846E92AAE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5FA3-04D4-4B69-B01B-F04E5D3218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1" y="2852936"/>
            <a:ext cx="10153127" cy="108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Microcomputer and System 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9051" y="4572000"/>
            <a:ext cx="477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u="sng" dirty="0">
              <a:latin typeface="Georgia" panose="02040502050405020303" pitchFamily="18" charset="0"/>
            </a:endParaRPr>
          </a:p>
          <a:p>
            <a:pPr algn="ctr"/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8191500" cy="1008112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Bus: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556792"/>
            <a:ext cx="10801200" cy="4624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microcomputer’s system bus contains three buses: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address, data,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 control bus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When a memory or an I/O chip receives data from the microprocessor, it is called a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WRITE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operation, and data is written into a selected memory location or an I/O port (register).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When a memory or an I/O chip sends data to the microprocessor, it is called a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operation, and data is read from a selected memory location or an I/O port.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10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09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bus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556791"/>
            <a:ext cx="10658400" cy="475554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tabLst>
                <a:tab pos="0" algn="l"/>
              </a:tabLst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Consists of 16, 20, 24, 32, or 36 parallel signal lines. Therefore it is that bit long.</a:t>
            </a:r>
          </a:p>
          <a:p>
            <a:pPr marL="0" indent="0" algn="just">
              <a:lnSpc>
                <a:spcPct val="150000"/>
              </a:lnSpc>
              <a:tabLst>
                <a:tab pos="0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number of locations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that the CPU can address is determined by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number of address lines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tabLst>
                <a:tab pos="0" algn="l"/>
              </a:tabLst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On these lines the CPU sends out the address of the memory location.</a:t>
            </a:r>
          </a:p>
          <a:p>
            <a:pPr marL="0" indent="0" algn="just">
              <a:lnSpc>
                <a:spcPct val="150000"/>
              </a:lnSpc>
              <a:tabLst>
                <a:tab pos="0" algn="l"/>
              </a:tabLst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If the CPU has N address lines then it can directly address 2</a:t>
            </a:r>
            <a:r>
              <a:rPr lang="en-US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memory locations.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11</a:t>
            </a:fld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3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8191500" cy="106491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Bus: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25565"/>
            <a:ext cx="10441160" cy="4851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Unidirectional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bus.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Information transfer takes place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from the MP to the memory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I/O elements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 these lines the CPU sends out the address of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memory location or I/O port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is to be written to or read from.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example : microprocessor with 32 address pins can generate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2</a:t>
            </a:r>
            <a:r>
              <a:rPr lang="en-US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32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= 4,294,964,296 bytes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 : if address line 16 then 2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memory locations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12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9720758" cy="106491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Bus: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325564"/>
            <a:ext cx="10441160" cy="4851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consists of a number of signals that are used 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synchronize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operation of the individual microcomputer elements.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Consists of potentially many signals. Typically:-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Write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Interrupt control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Bus control signals for DMA (Direct Memory Access)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13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65125"/>
            <a:ext cx="10946432" cy="1325563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00200"/>
            <a:ext cx="10729192" cy="4493096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50000"/>
              </a:lnSpc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 to 10 parallel signal lines</a:t>
            </a:r>
          </a:p>
          <a:p>
            <a:pPr marL="0" indent="0" algn="just">
              <a:lnSpc>
                <a:spcPct val="150000"/>
              </a:lnSpc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CPU sends signal on the control bus to enable the outputs of addressed memory devices.</a:t>
            </a:r>
          </a:p>
          <a:p>
            <a:pPr marL="0" indent="0" algn="just">
              <a:lnSpc>
                <a:spcPct val="150000"/>
              </a:lnSpc>
              <a:defRPr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Memory Read, Memory Write, I/O Read, I/O Write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defRPr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read a byte of data the CPU sends out the memory address of the desired byte on the address bus and sends out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Memory Read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14</a:t>
            </a:fld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9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31229"/>
            <a:ext cx="8191500" cy="109433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Bus: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325564"/>
            <a:ext cx="10514384" cy="4851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bidirectional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bus, i.e. CPU can read or send data both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can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flow in both directions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that is, to or from the microprocessor.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size of the data bus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varies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one microprocessor to another.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Usually matches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word length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the microprocessor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Usually a multiple of 8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talk of 4-bit (nibble), 8-bit, 16-bit , 32-bit and 64-bit processors which refers to the normal word length of the microprocessor.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15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Input/Output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25202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Allows the computer to take in data from the outside world or send data to the outside world.</a:t>
            </a:r>
          </a:p>
          <a:p>
            <a:pPr marL="0" indent="0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Keyboards, monitor, printer are connected to I/O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16</a:t>
            </a:fld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7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6" y="136525"/>
            <a:ext cx="9127604" cy="113223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I/O Unit: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268760"/>
            <a:ext cx="11017224" cy="488952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Input/output (I/O),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refers to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communication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between an information processing system (such as a computer), and the outside world possibly a human, or another information processing system. 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Inputs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are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signals or data received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by the system,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outputs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are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signals or data sent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it.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Devices that provide input or output to the computer are called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peripherals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like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keyboard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mouse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output devices such as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display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printer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drives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optical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drives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serve as both input and output devices.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Computer networking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another form of I/O.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17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8191500" cy="10649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Fetching &amp; Execution Cycles: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97572"/>
            <a:ext cx="10801200" cy="505576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b="1" u="sng" dirty="0">
                <a:latin typeface="Cambria" panose="02040503050406030204" pitchFamily="18" charset="0"/>
                <a:ea typeface="Cambria" panose="02040503050406030204" pitchFamily="18" charset="0"/>
              </a:rPr>
              <a:t>Fetching Cycles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The fetch cycle takes the instruction required from memory, stores it in the instruction register, and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Moves the program counter by one so that it points to the next instruction.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b="1" u="sng" dirty="0">
                <a:latin typeface="Cambria" panose="02040503050406030204" pitchFamily="18" charset="0"/>
                <a:ea typeface="Cambria" panose="02040503050406030204" pitchFamily="18" charset="0"/>
              </a:rPr>
              <a:t>Execute cycle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The actual actions which occur during the execute cycle of an instruction.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Depends on both the instruction itself and the addressing mode specified to be used to access the data that may be required.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18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31229"/>
            <a:ext cx="8191500" cy="10943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Fetching &amp; Execution Cycles: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325564"/>
            <a:ext cx="10802416" cy="4851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Step 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Instruction Pointer (IP)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 a program counter is a register, that holds the address of the next instruction to be fetched.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19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2852936"/>
            <a:ext cx="6600825" cy="34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32656"/>
            <a:ext cx="10225136" cy="99290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 Diagram of a Simple Microcomputer: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587502"/>
            <a:ext cx="7734300" cy="427989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36525"/>
            <a:ext cx="9864774" cy="1189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Fetching &amp; Execution Cycles: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325564"/>
            <a:ext cx="10369152" cy="4851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Step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20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871858"/>
            <a:ext cx="7515225" cy="45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8191500" cy="10649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Fetching &amp; Execution Cycles: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325564"/>
            <a:ext cx="9793088" cy="4851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Step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21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7" y="1852356"/>
            <a:ext cx="8191500" cy="45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9936782" cy="10649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Fetching &amp; Execution Cycles: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325564"/>
            <a:ext cx="9936782" cy="4851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Step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22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68" y="1867095"/>
            <a:ext cx="8029487" cy="44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8191500" cy="9929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Fetching &amp; Execution Cycles: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325564"/>
            <a:ext cx="9343950" cy="4851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Step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23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6" y="1930400"/>
            <a:ext cx="8501954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8191500" cy="10649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Fetching &amp; Execution Cycles: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325564"/>
            <a:ext cx="9271942" cy="4851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Step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7" y="1879601"/>
            <a:ext cx="7696199" cy="4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65125"/>
            <a:ext cx="11161240" cy="10476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Microcomputer - All Bus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412776"/>
            <a:ext cx="10946432" cy="483562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SzPct val="90000"/>
              <a:buFont typeface="+mj-lt"/>
              <a:buAutoNum type="arabicPeriod"/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microcomputer fetches each program instruction in sequence, decodes the instruction and executes it.</a:t>
            </a:r>
          </a:p>
          <a:p>
            <a:pPr marL="514350" indent="-514350" algn="just">
              <a:lnSpc>
                <a:spcPct val="150000"/>
              </a:lnSpc>
              <a:buSzPct val="90000"/>
              <a:buFont typeface="+mj-lt"/>
              <a:buAutoNum type="arabicPeriod"/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CPU in a microcomputer reads data from memory by sending out an address on the address bus and a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Memory Read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signal on the control bus. The memory output the addressed instruction or data word to the CPU on the data bus.</a:t>
            </a:r>
          </a:p>
          <a:p>
            <a:pPr marL="514350" indent="-514350" algn="just">
              <a:lnSpc>
                <a:spcPct val="150000"/>
              </a:lnSpc>
              <a:buSzPct val="90000"/>
              <a:buFont typeface="+mj-lt"/>
              <a:buAutoNum type="arabicPeriod"/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CPU writes a data word to memory by sending out an address on the address bus, sending out the data word on the data bus and sends a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Memory Write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signal to memory on the control bus.</a:t>
            </a:r>
          </a:p>
          <a:p>
            <a:pPr marL="514350" indent="-514350" algn="just">
              <a:lnSpc>
                <a:spcPct val="150000"/>
              </a:lnSpc>
              <a:buSzPct val="90000"/>
              <a:buFont typeface="+mj-lt"/>
              <a:buAutoNum type="arabicPeriod"/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To read data from a port the CPU sends out the port address on the address bus and send an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I/O Read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signal  to the port device on the control bus. Data from the port comes into the CPU on the data bus.</a:t>
            </a:r>
          </a:p>
          <a:p>
            <a:pPr marL="514350" indent="-514350" algn="just">
              <a:lnSpc>
                <a:spcPct val="150000"/>
              </a:lnSpc>
              <a:buSzPct val="90000"/>
              <a:buFont typeface="+mj-lt"/>
              <a:buAutoNum type="arabicPeriod"/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To write data to a port the CPU sends out the port address on the address bus, sends out the data to be written to the port on the data bus, and sends an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I/O Write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signal to the port device on the control bus.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25</a:t>
            </a:fld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Microcomputer Structure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59496" y="1556792"/>
            <a:ext cx="10515600" cy="4932430"/>
            <a:chOff x="2286000" y="1524001"/>
            <a:chExt cx="9829800" cy="4525963"/>
          </a:xfrm>
        </p:grpSpPr>
        <p:sp>
          <p:nvSpPr>
            <p:cNvPr id="4" name="Rectangle 3"/>
            <p:cNvSpPr/>
            <p:nvPr/>
          </p:nvSpPr>
          <p:spPr>
            <a:xfrm>
              <a:off x="24384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INPUT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3581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OUTPUT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30480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I/O </a:t>
              </a:r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PORT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886200" y="1524001"/>
              <a:ext cx="8229600" cy="4525963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endParaRPr lang="en-US" sz="3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3100388"/>
              <a:ext cx="9906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CPU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2971800"/>
              <a:ext cx="159861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MEMORY( RAM AND ROM)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352800" y="2819400"/>
              <a:ext cx="533400" cy="381000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rot="10800000" flipV="1">
              <a:off x="3505200" y="3581400"/>
              <a:ext cx="381000" cy="266700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81600" y="3276600"/>
              <a:ext cx="381000" cy="1588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4975225" y="3276600"/>
              <a:ext cx="381000" cy="1588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11975" y="3351214"/>
              <a:ext cx="381000" cy="1587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6705600" y="3351214"/>
              <a:ext cx="381000" cy="1587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267200" y="2438400"/>
              <a:ext cx="3810000" cy="0"/>
            </a:xfrm>
            <a:prstGeom prst="line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114801" y="2851151"/>
              <a:ext cx="304800" cy="3175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4076701" y="2628901"/>
              <a:ext cx="381000" cy="3175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8001001" y="2819401"/>
              <a:ext cx="152400" cy="3175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7924801" y="2590801"/>
              <a:ext cx="304800" cy="3175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6014245" y="2890045"/>
              <a:ext cx="315913" cy="3175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5980907" y="2661445"/>
              <a:ext cx="381000" cy="1587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3908426" y="3983038"/>
              <a:ext cx="719137" cy="1588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 flipV="1">
              <a:off x="7843838" y="4110038"/>
              <a:ext cx="457200" cy="9525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267200" y="4333875"/>
              <a:ext cx="3810000" cy="0"/>
            </a:xfrm>
            <a:prstGeom prst="line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830094" y="3923506"/>
              <a:ext cx="685800" cy="1588"/>
            </a:xfrm>
            <a:prstGeom prst="straightConnector1">
              <a:avLst/>
            </a:prstGeom>
            <a:ln w="317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7" name="TextBox 61"/>
            <p:cNvSpPr txBox="1">
              <a:spLocks noChangeArrowheads="1"/>
            </p:cNvSpPr>
            <p:nvPr/>
          </p:nvSpPr>
          <p:spPr bwMode="auto">
            <a:xfrm>
              <a:off x="5637213" y="2036764"/>
              <a:ext cx="1066800" cy="27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sz="1400">
                  <a:latin typeface="Cambria" panose="02040503050406030204" pitchFamily="18" charset="0"/>
                  <a:ea typeface="Cambria" panose="02040503050406030204" pitchFamily="18" charset="0"/>
                </a:rPr>
                <a:t>DATA BUS</a:t>
              </a:r>
            </a:p>
          </p:txBody>
        </p:sp>
        <p:sp>
          <p:nvSpPr>
            <p:cNvPr id="10268" name="TextBox 62"/>
            <p:cNvSpPr txBox="1">
              <a:spLocks noChangeArrowheads="1"/>
            </p:cNvSpPr>
            <p:nvPr/>
          </p:nvSpPr>
          <p:spPr bwMode="auto">
            <a:xfrm>
              <a:off x="4648200" y="2667001"/>
              <a:ext cx="1447800" cy="27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sz="1400">
                  <a:latin typeface="Cambria" panose="02040503050406030204" pitchFamily="18" charset="0"/>
                  <a:ea typeface="Cambria" panose="02040503050406030204" pitchFamily="18" charset="0"/>
                </a:rPr>
                <a:t>CONTROL BUS</a:t>
              </a:r>
            </a:p>
          </p:txBody>
        </p:sp>
        <p:sp>
          <p:nvSpPr>
            <p:cNvPr id="10269" name="TextBox 63"/>
            <p:cNvSpPr txBox="1">
              <a:spLocks noChangeArrowheads="1"/>
            </p:cNvSpPr>
            <p:nvPr/>
          </p:nvSpPr>
          <p:spPr bwMode="auto">
            <a:xfrm>
              <a:off x="6324600" y="2624139"/>
              <a:ext cx="1447800" cy="27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sz="1400">
                  <a:latin typeface="Cambria" panose="02040503050406030204" pitchFamily="18" charset="0"/>
                  <a:ea typeface="Cambria" panose="02040503050406030204" pitchFamily="18" charset="0"/>
                </a:rPr>
                <a:t>CONTROL BUS</a:t>
              </a:r>
            </a:p>
          </p:txBody>
        </p:sp>
        <p:sp>
          <p:nvSpPr>
            <p:cNvPr id="10270" name="TextBox 64"/>
            <p:cNvSpPr txBox="1">
              <a:spLocks noChangeArrowheads="1"/>
            </p:cNvSpPr>
            <p:nvPr/>
          </p:nvSpPr>
          <p:spPr bwMode="auto">
            <a:xfrm>
              <a:off x="5410200" y="4495801"/>
              <a:ext cx="1447800" cy="279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sz="1400">
                  <a:latin typeface="Cambria" panose="02040503050406030204" pitchFamily="18" charset="0"/>
                  <a:ea typeface="Cambria" panose="02040503050406030204" pitchFamily="18" charset="0"/>
                </a:rPr>
                <a:t>ADDRESS BUS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45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06606"/>
            <a:ext cx="102251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 Diagram of a Simple Microcomputer: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98601"/>
            <a:ext cx="7886700" cy="4678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Components of Microcomputer: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 / Output circuitry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System Buses: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Address bus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Data bus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Control 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78358"/>
            <a:ext cx="8998768" cy="64135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Microcomputer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165304"/>
            <a:ext cx="2743200" cy="365125"/>
          </a:xfrm>
        </p:spPr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23392" y="1294333"/>
            <a:ext cx="10945216" cy="500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Microcomputer system is one which uses a microprocessor as its CPU.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addition the Microcomputer also has a memory unit, input/output devices and system buses.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consists - Address Bus, Data Bus, Control Bus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What is a Bus?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group of lines used to transfer bits between microprocessor and other system components like memory and I/O devices.</a:t>
            </a:r>
          </a:p>
        </p:txBody>
      </p:sp>
    </p:spTree>
    <p:extLst>
      <p:ext uri="{BB962C8B-B14F-4D97-AF65-F5344CB8AC3E}">
        <p14:creationId xmlns:p14="http://schemas.microsoft.com/office/powerpoint/2010/main" val="10032716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159221"/>
            <a:ext cx="81915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CPU - Central Processing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350542"/>
            <a:ext cx="10226352" cy="464026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controls the operation of computer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CPU fetches binary-coded instructions from memory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Decodes the instructions into a series of simple actions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Carries out these actions in a sequence of steps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Important components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IP (Instruction Pointer), General purpose registers and Control bus signal generating circuits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1424" y="1628800"/>
            <a:ext cx="10297144" cy="41764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Fetches the binary-coded instructions from memory, decodes the instructions into a series of actions and carries out these actions in a sequence of steps.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Contains an address register to hold the address of next instruction to be fetched from memory.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General purpose registers to store binary data temporarily, and circuitry to generate the control bus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9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376" y="363151"/>
            <a:ext cx="9404723" cy="140053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</a:t>
            </a:r>
            <a:endParaRPr lang="en-US" sz="36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15480" y="1916832"/>
            <a:ext cx="9073008" cy="41132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usually consists of a mixture of RAM and ROM. It may also have hard disks or optical disks.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Two purposes:</a:t>
            </a:r>
          </a:p>
          <a:p>
            <a:pPr marL="674370" lvl="1" indent="-274320" algn="just">
              <a:lnSpc>
                <a:spcPct val="150000"/>
              </a:lnSpc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Store the binary codes of instructions</a:t>
            </a:r>
          </a:p>
          <a:p>
            <a:pPr marL="674370" lvl="1" indent="-274320" algn="just">
              <a:lnSpc>
                <a:spcPct val="150000"/>
              </a:lnSpc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Store the binary coded data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5FA3-04D4-4B69-B01B-F04E5D3218AE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8</a:t>
            </a:fld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8191500" cy="86409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37562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It stores the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binary codes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for the sequence of instructions and binary coded data. Example: ROM, RAM and Magnetic disks</a:t>
            </a:r>
          </a:p>
          <a:p>
            <a:pPr algn="just">
              <a:lnSpc>
                <a:spcPct val="170000"/>
              </a:lnSpc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RAM can be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written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to anytime the CPU commands it, but ROM is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pre-loaded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with data and software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that never changes, so the CPU can only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from it. </a:t>
            </a:r>
          </a:p>
          <a:p>
            <a:pPr algn="just">
              <a:lnSpc>
                <a:spcPct val="170000"/>
              </a:lnSpc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ROM is typically used to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store the computer's initial start-up instructions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 general, the contents of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RAM are erased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when the power to the computer is turned off, but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ROM retains its data indefinitely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 a PC, the ROM contains a specialized program called the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BIOS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that orchestrates </a:t>
            </a: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loading the computer's operating system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from the hard disk drive into RAM whenever the computer is turned on or reset.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AE7-1C57-4222-839F-DA368FF500F2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9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1390</Words>
  <Application>Microsoft Office PowerPoint</Application>
  <PresentationFormat>Widescreen</PresentationFormat>
  <Paragraphs>151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Courier New</vt:lpstr>
      <vt:lpstr>Georgia</vt:lpstr>
      <vt:lpstr>Times New Roman</vt:lpstr>
      <vt:lpstr>Wingdings</vt:lpstr>
      <vt:lpstr>Office Theme</vt:lpstr>
      <vt:lpstr>PowerPoint Presentation</vt:lpstr>
      <vt:lpstr>Block Diagram of a Simple Microcomputer:</vt:lpstr>
      <vt:lpstr>Microcomputer Structure</vt:lpstr>
      <vt:lpstr>Block Diagram of a Simple Microcomputer:</vt:lpstr>
      <vt:lpstr>Microcomputer Structure</vt:lpstr>
      <vt:lpstr>CPU - Central Processing Unit</vt:lpstr>
      <vt:lpstr>CPU</vt:lpstr>
      <vt:lpstr>Memory</vt:lpstr>
      <vt:lpstr>Memory:</vt:lpstr>
      <vt:lpstr>System Bus:</vt:lpstr>
      <vt:lpstr>Address bus</vt:lpstr>
      <vt:lpstr>Address Bus:</vt:lpstr>
      <vt:lpstr>Control Bus:</vt:lpstr>
      <vt:lpstr>Control bus</vt:lpstr>
      <vt:lpstr>Data Bus:</vt:lpstr>
      <vt:lpstr>Input/Output</vt:lpstr>
      <vt:lpstr>I/O Unit:</vt:lpstr>
      <vt:lpstr>Fetching &amp; Execution Cycles:</vt:lpstr>
      <vt:lpstr>Fetching &amp; Execution Cycles:</vt:lpstr>
      <vt:lpstr>Fetching &amp; Execution Cycles:</vt:lpstr>
      <vt:lpstr>Fetching &amp; Execution Cycles:</vt:lpstr>
      <vt:lpstr>Fetching &amp; Execution Cycles:</vt:lpstr>
      <vt:lpstr>Fetching &amp; Execution Cycles:</vt:lpstr>
      <vt:lpstr>Fetching &amp; Execution Cycles:</vt:lpstr>
      <vt:lpstr>Simple Microcomputer - All Bus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309: Microprocessor and Assembly Language</dc:title>
  <dc:creator>Fotash</dc:creator>
  <cp:lastModifiedBy>Black n White</cp:lastModifiedBy>
  <cp:revision>32</cp:revision>
  <dcterms:created xsi:type="dcterms:W3CDTF">2018-05-09T15:51:54Z</dcterms:created>
  <dcterms:modified xsi:type="dcterms:W3CDTF">2020-10-13T03:44:12Z</dcterms:modified>
</cp:coreProperties>
</file>