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4" r:id="rId3"/>
    <p:sldId id="275" r:id="rId4"/>
    <p:sldId id="276" r:id="rId5"/>
    <p:sldId id="277" r:id="rId6"/>
    <p:sldId id="278" r:id="rId7"/>
    <p:sldId id="279" r:id="rId8"/>
    <p:sldId id="280"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5D43-8C32-4683-B921-6977DA642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CB4319-B5A6-4868-83A8-9CEAA003F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F04A6C-A54B-42FD-B17C-3E7A4A373375}"/>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41F80B6E-01D9-4E93-AF4D-2D6EFDC40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C0A0E-EA04-47E9-9787-4ECA40EA335A}"/>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241205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65D8-64FF-4316-BEE7-322B754C6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2A6879-D27C-4A8D-AEED-E9ED0D2B8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17928-0F43-4B38-A0FE-F04319A5222A}"/>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9D332771-6802-4416-B308-E62F2B94D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F508F-4F2E-4E18-A3F6-2997C109BF02}"/>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150920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FAC7E-7E6D-4731-A63C-805CAAB98F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79AB73-2E83-482F-AA99-5279EFC40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722AF-636E-48DF-84CD-BF8AF46D54E9}"/>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DB751F9E-C5DA-450B-AB8C-2843CC3FE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E6198-09ED-4245-9831-1B0226638CB7}"/>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71618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7B57-8DDE-41BC-B9EC-2357A3ED7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BDF83-AFC8-4FA2-81C1-0541919C8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61EE-A202-4EFE-AC86-98B9A49D8244}"/>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9295DFD7-4A9F-40AE-8E34-01BED0224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A8E05-985A-4722-893A-050AC096AF4D}"/>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116727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AF91-48BA-468E-87B2-90637EC15B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C4DBC-3F08-4034-B150-40DD06A17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0576A4-132B-457E-8567-0DF15E1BDCAA}"/>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206AD520-BCF8-4DA7-9343-40A8A210B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180C7-F15E-4FBB-8477-F23ABCD38ED3}"/>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271163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2988-09B5-4E0B-ABDF-DDBA9E140B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A68C52-880A-4C97-AE5A-0981AAB033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98C00-CEBD-41C7-A581-8B4D2FBFEB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358BE-9A21-4E72-B6E6-5689CED650ED}"/>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6" name="Footer Placeholder 5">
            <a:extLst>
              <a:ext uri="{FF2B5EF4-FFF2-40B4-BE49-F238E27FC236}">
                <a16:creationId xmlns:a16="http://schemas.microsoft.com/office/drawing/2014/main" id="{8A230786-1D10-4649-ACB8-FB7CD565B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AED7B6-343F-4445-AD8A-694D5804ABEE}"/>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145229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A00B-A262-4050-96C5-AE485F2DAA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914C67-09A1-4334-B6A3-8A386540E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B7779-5FA9-45BC-A21B-744E79366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5D4BE8-9CCB-4703-93E3-66DA4ED94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CC106-85FE-4660-9A75-EFDA3CEE9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612F7-6A91-4DB8-8F92-04B8FF52629F}"/>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8" name="Footer Placeholder 7">
            <a:extLst>
              <a:ext uri="{FF2B5EF4-FFF2-40B4-BE49-F238E27FC236}">
                <a16:creationId xmlns:a16="http://schemas.microsoft.com/office/drawing/2014/main" id="{6DAABE64-1BA1-46B2-B9CF-B726B34E5F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9FAB7-2FE7-4C29-8418-F3773E1CF002}"/>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305969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AC83-5C6C-417D-ACE0-1AFE6D29E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BF6364-AF4D-4892-9F21-33896003F5FE}"/>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4" name="Footer Placeholder 3">
            <a:extLst>
              <a:ext uri="{FF2B5EF4-FFF2-40B4-BE49-F238E27FC236}">
                <a16:creationId xmlns:a16="http://schemas.microsoft.com/office/drawing/2014/main" id="{8233B5E6-7B16-4604-9E9D-6260C817DE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47E918-44F0-46A1-9AFA-48FC8B519826}"/>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180545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022BC-7B00-4241-AA17-322133F31793}"/>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3" name="Footer Placeholder 2">
            <a:extLst>
              <a:ext uri="{FF2B5EF4-FFF2-40B4-BE49-F238E27FC236}">
                <a16:creationId xmlns:a16="http://schemas.microsoft.com/office/drawing/2014/main" id="{DB880C55-5AD2-4395-B730-B61049292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38C70-9DB1-404A-98C5-63B5170402BD}"/>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103676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F57F-0A2F-472C-98FA-7C2D8C985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19C63B-4EEC-4D9B-B93B-0CC9AAC20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C2F280-535F-4B3E-AC28-CF44C4018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505B4-F5E4-43A3-9155-47D41F4D8AEC}"/>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6" name="Footer Placeholder 5">
            <a:extLst>
              <a:ext uri="{FF2B5EF4-FFF2-40B4-BE49-F238E27FC236}">
                <a16:creationId xmlns:a16="http://schemas.microsoft.com/office/drawing/2014/main" id="{3844477C-0093-4B83-8028-C8E7017B2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41862-E4E4-4404-AF81-891D72083316}"/>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363194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582B-0E53-4685-9BE5-95189EA9B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6B9A86-4120-4DFC-B22E-D0AD7E66E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8980FF-4E17-4560-A757-B9156ADA8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FAAFF-45A7-4CA4-B04F-DF3BD2175066}"/>
              </a:ext>
            </a:extLst>
          </p:cNvPr>
          <p:cNvSpPr>
            <a:spLocks noGrp="1"/>
          </p:cNvSpPr>
          <p:nvPr>
            <p:ph type="dt" sz="half" idx="10"/>
          </p:nvPr>
        </p:nvSpPr>
        <p:spPr/>
        <p:txBody>
          <a:bodyPr/>
          <a:lstStyle/>
          <a:p>
            <a:fld id="{7BF67828-A1DA-4C92-AE9B-DA8C66E3050C}" type="datetimeFigureOut">
              <a:rPr lang="en-US" smtClean="0"/>
              <a:t>11/30/2020</a:t>
            </a:fld>
            <a:endParaRPr lang="en-US"/>
          </a:p>
        </p:txBody>
      </p:sp>
      <p:sp>
        <p:nvSpPr>
          <p:cNvPr id="6" name="Footer Placeholder 5">
            <a:extLst>
              <a:ext uri="{FF2B5EF4-FFF2-40B4-BE49-F238E27FC236}">
                <a16:creationId xmlns:a16="http://schemas.microsoft.com/office/drawing/2014/main" id="{F1C87AC6-CC6A-42F0-A0AD-7B0C21E8E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3FDE22-B158-423D-BF87-1653395B4AEA}"/>
              </a:ext>
            </a:extLst>
          </p:cNvPr>
          <p:cNvSpPr>
            <a:spLocks noGrp="1"/>
          </p:cNvSpPr>
          <p:nvPr>
            <p:ph type="sldNum" sz="quarter" idx="12"/>
          </p:nvPr>
        </p:nvSpPr>
        <p:spPr/>
        <p:txBody>
          <a:bodyPr/>
          <a:lstStyle/>
          <a:p>
            <a:fld id="{5876568F-6856-4BF5-9BD9-C5EC9E7A77B8}" type="slidenum">
              <a:rPr lang="en-US" smtClean="0"/>
              <a:t>‹#›</a:t>
            </a:fld>
            <a:endParaRPr lang="en-US"/>
          </a:p>
        </p:txBody>
      </p:sp>
    </p:spTree>
    <p:extLst>
      <p:ext uri="{BB962C8B-B14F-4D97-AF65-F5344CB8AC3E}">
        <p14:creationId xmlns:p14="http://schemas.microsoft.com/office/powerpoint/2010/main" val="421995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AC578-6B38-40F9-A7D4-A4AF1A6D4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C0003-AE37-4E5C-8246-44A9FD423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88E76-6011-420E-B62F-9B09487FE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67828-A1DA-4C92-AE9B-DA8C66E3050C}" type="datetimeFigureOut">
              <a:rPr lang="en-US" smtClean="0"/>
              <a:t>11/30/2020</a:t>
            </a:fld>
            <a:endParaRPr lang="en-US"/>
          </a:p>
        </p:txBody>
      </p:sp>
      <p:sp>
        <p:nvSpPr>
          <p:cNvPr id="5" name="Footer Placeholder 4">
            <a:extLst>
              <a:ext uri="{FF2B5EF4-FFF2-40B4-BE49-F238E27FC236}">
                <a16:creationId xmlns:a16="http://schemas.microsoft.com/office/drawing/2014/main" id="{D6B2B2DA-FEA1-4580-976D-BFAAFCDA4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FA352-FFE3-4B4A-970D-9627AF9C8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6568F-6856-4BF5-9BD9-C5EC9E7A77B8}" type="slidenum">
              <a:rPr lang="en-US" smtClean="0"/>
              <a:t>‹#›</a:t>
            </a:fld>
            <a:endParaRPr lang="en-US"/>
          </a:p>
        </p:txBody>
      </p:sp>
    </p:spTree>
    <p:extLst>
      <p:ext uri="{BB962C8B-B14F-4D97-AF65-F5344CB8AC3E}">
        <p14:creationId xmlns:p14="http://schemas.microsoft.com/office/powerpoint/2010/main" val="36735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79FD675-6729-4053-A82D-97A89408C2B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fld id="{FB94BE39-DF46-453B-BA68-C9E2A6401B4E}" type="slidenum">
              <a:rPr lang="en-US" altLang="en-US">
                <a:solidFill>
                  <a:srgbClr val="FFFFFF"/>
                </a:solidFill>
                <a:latin typeface="Tw Cen MT" panose="020B0602020104020603" pitchFamily="34" charset="0"/>
              </a:rPr>
              <a:pPr eaLnBrk="1" hangingPunct="1">
                <a:lnSpc>
                  <a:spcPct val="80000"/>
                </a:lnSpc>
              </a:pPr>
              <a:t>1</a:t>
            </a:fld>
            <a:endParaRPr lang="en-US" altLang="en-US">
              <a:solidFill>
                <a:srgbClr val="FFFFFF"/>
              </a:solidFill>
              <a:latin typeface="Tw Cen MT" panose="020B0602020104020603" pitchFamily="34" charset="0"/>
            </a:endParaRPr>
          </a:p>
        </p:txBody>
      </p:sp>
      <p:sp>
        <p:nvSpPr>
          <p:cNvPr id="3" name="Content Placeholder 2">
            <a:extLst>
              <a:ext uri="{FF2B5EF4-FFF2-40B4-BE49-F238E27FC236}">
                <a16:creationId xmlns:a16="http://schemas.microsoft.com/office/drawing/2014/main" id="{386FBDF2-8A7C-4C83-AE04-E6F9F6915A9A}"/>
              </a:ext>
            </a:extLst>
          </p:cNvPr>
          <p:cNvSpPr>
            <a:spLocks noGrp="1"/>
          </p:cNvSpPr>
          <p:nvPr>
            <p:ph idx="1"/>
          </p:nvPr>
        </p:nvSpPr>
        <p:spPr>
          <a:xfrm>
            <a:off x="838200" y="2729132"/>
            <a:ext cx="10515600" cy="1561514"/>
          </a:xfrm>
        </p:spPr>
        <p:txBody>
          <a:bodyPr>
            <a:normAutofit/>
          </a:bodyPr>
          <a:lstStyle/>
          <a:p>
            <a:pPr marL="0" indent="0" algn="ctr">
              <a:buNone/>
            </a:pPr>
            <a:r>
              <a:rPr lang="en-US" sz="8000" b="1" dirty="0">
                <a:solidFill>
                  <a:srgbClr val="00B050"/>
                </a:solidFill>
                <a:latin typeface="Cambria" panose="02040503050406030204" pitchFamily="18" charset="0"/>
                <a:ea typeface="Cambria" panose="02040503050406030204" pitchFamily="18" charset="0"/>
              </a:rPr>
              <a:t>Microcontrollers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43D0D-7172-4511-8C59-D7B64E618615}"/>
              </a:ext>
            </a:extLst>
          </p:cNvPr>
          <p:cNvSpPr>
            <a:spLocks noGrp="1"/>
          </p:cNvSpPr>
          <p:nvPr>
            <p:ph idx="1"/>
          </p:nvPr>
        </p:nvSpPr>
        <p:spPr>
          <a:xfrm>
            <a:off x="838200" y="731520"/>
            <a:ext cx="10515600" cy="5445443"/>
          </a:xfrm>
        </p:spPr>
        <p:txBody>
          <a:bodyPr>
            <a:normAutofit/>
          </a:bodyPr>
          <a:lstStyle/>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Microcontroller</a:t>
            </a:r>
            <a:r>
              <a:rPr lang="en-US" sz="2000" dirty="0">
                <a:latin typeface="Cambria" panose="02040503050406030204" pitchFamily="18" charset="0"/>
                <a:ea typeface="Cambria" panose="02040503050406030204" pitchFamily="18" charset="0"/>
              </a:rPr>
              <a:t> is composed of two terms. </a:t>
            </a:r>
            <a:r>
              <a:rPr lang="en-US" sz="2000" b="1" dirty="0">
                <a:solidFill>
                  <a:srgbClr val="00B050"/>
                </a:solidFill>
                <a:latin typeface="Cambria" panose="02040503050406030204" pitchFamily="18" charset="0"/>
                <a:ea typeface="Cambria" panose="02040503050406030204" pitchFamily="18" charset="0"/>
              </a:rPr>
              <a:t>Micro</a:t>
            </a:r>
            <a:r>
              <a:rPr lang="en-US" sz="2000" dirty="0">
                <a:latin typeface="Cambria" panose="02040503050406030204" pitchFamily="18" charset="0"/>
                <a:ea typeface="Cambria" panose="02040503050406030204" pitchFamily="18" charset="0"/>
              </a:rPr>
              <a:t> and </a:t>
            </a:r>
            <a:r>
              <a:rPr lang="en-US" sz="2000" b="1" dirty="0">
                <a:solidFill>
                  <a:srgbClr val="00B050"/>
                </a:solidFill>
                <a:latin typeface="Cambria" panose="02040503050406030204" pitchFamily="18" charset="0"/>
                <a:ea typeface="Cambria" panose="02040503050406030204" pitchFamily="18" charset="0"/>
              </a:rPr>
              <a:t>Controller</a:t>
            </a:r>
            <a:r>
              <a:rPr lang="en-US" sz="2000" dirty="0">
                <a:latin typeface="Cambria" panose="02040503050406030204" pitchFamily="18" charset="0"/>
                <a:ea typeface="Cambria" panose="02040503050406030204" pitchFamily="18" charset="0"/>
              </a:rPr>
              <a:t>. </a:t>
            </a:r>
            <a:r>
              <a:rPr lang="en-US" sz="2000" b="1" dirty="0">
                <a:solidFill>
                  <a:srgbClr val="00B050"/>
                </a:solidFill>
                <a:latin typeface="Cambria" panose="02040503050406030204" pitchFamily="18" charset="0"/>
                <a:ea typeface="Cambria" panose="02040503050406030204" pitchFamily="18" charset="0"/>
              </a:rPr>
              <a:t>Micro</a:t>
            </a:r>
            <a:r>
              <a:rPr lang="en-US" sz="2000" dirty="0">
                <a:latin typeface="Cambria" panose="02040503050406030204" pitchFamily="18" charset="0"/>
                <a:ea typeface="Cambria" panose="02040503050406030204" pitchFamily="18" charset="0"/>
              </a:rPr>
              <a:t> means </a:t>
            </a:r>
            <a:r>
              <a:rPr lang="en-US" sz="2000" b="1" dirty="0">
                <a:solidFill>
                  <a:srgbClr val="00B050"/>
                </a:solidFill>
                <a:latin typeface="Cambria" panose="02040503050406030204" pitchFamily="18" charset="0"/>
                <a:ea typeface="Cambria" panose="02040503050406030204" pitchFamily="18" charset="0"/>
              </a:rPr>
              <a:t>very small in size</a:t>
            </a:r>
            <a:r>
              <a:rPr lang="en-US" sz="2000" dirty="0">
                <a:latin typeface="Cambria" panose="02040503050406030204" pitchFamily="18" charset="0"/>
                <a:ea typeface="Cambria" panose="02040503050406030204" pitchFamily="18" charset="0"/>
              </a:rPr>
              <a:t> and </a:t>
            </a:r>
            <a:r>
              <a:rPr lang="en-US" sz="2000" b="1" dirty="0">
                <a:solidFill>
                  <a:srgbClr val="00B050"/>
                </a:solidFill>
                <a:latin typeface="Cambria" panose="02040503050406030204" pitchFamily="18" charset="0"/>
                <a:ea typeface="Cambria" panose="02040503050406030204" pitchFamily="18" charset="0"/>
              </a:rPr>
              <a:t>Controller</a:t>
            </a:r>
            <a:r>
              <a:rPr lang="en-US" sz="2000" dirty="0">
                <a:latin typeface="Cambria" panose="02040503050406030204" pitchFamily="18" charset="0"/>
                <a:ea typeface="Cambria" panose="02040503050406030204" pitchFamily="18" charset="0"/>
              </a:rPr>
              <a:t> means which </a:t>
            </a:r>
            <a:r>
              <a:rPr lang="en-US" sz="2000" b="1" dirty="0">
                <a:solidFill>
                  <a:srgbClr val="00B050"/>
                </a:solidFill>
                <a:latin typeface="Cambria" panose="02040503050406030204" pitchFamily="18" charset="0"/>
                <a:ea typeface="Cambria" panose="02040503050406030204" pitchFamily="18" charset="0"/>
              </a:rPr>
              <a:t>controls the operation</a:t>
            </a:r>
            <a:r>
              <a:rPr lang="en-US" sz="2000" dirty="0">
                <a:latin typeface="Cambria" panose="02040503050406030204" pitchFamily="18" charset="0"/>
                <a:ea typeface="Cambria" panose="02040503050406030204" pitchFamily="18" charset="0"/>
              </a:rPr>
              <a:t> of all the devices.</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Microcontrollers</a:t>
            </a:r>
            <a:r>
              <a:rPr lang="en-US" sz="2000" dirty="0">
                <a:latin typeface="Cambria" panose="02040503050406030204" pitchFamily="18" charset="0"/>
                <a:ea typeface="Cambria" panose="02040503050406030204" pitchFamily="18" charset="0"/>
              </a:rPr>
              <a:t> are the devices which are very small in size and control operations of all the other devices.</a:t>
            </a:r>
          </a:p>
          <a:p>
            <a:pPr marL="0" indent="0" algn="just">
              <a:lnSpc>
                <a:spcPct val="150000"/>
              </a:lnSpc>
              <a:buNone/>
            </a:pPr>
            <a:r>
              <a:rPr lang="en-US" sz="2000" dirty="0">
                <a:latin typeface="Cambria" panose="02040503050406030204" pitchFamily="18" charset="0"/>
                <a:ea typeface="Cambria" panose="02040503050406030204" pitchFamily="18" charset="0"/>
              </a:rPr>
              <a:t>The microcontroller has built-in RAM, ROM, Microprocessor, Input/Output pots, Serial ports, Timers, Interrupts, Clock Circuits.</a:t>
            </a:r>
          </a:p>
          <a:p>
            <a:pPr marL="0" indent="0" algn="just">
              <a:lnSpc>
                <a:spcPct val="150000"/>
              </a:lnSpc>
              <a:buNone/>
            </a:pPr>
            <a:r>
              <a:rPr lang="en-US" sz="2000" dirty="0">
                <a:latin typeface="Cambria" panose="02040503050406030204" pitchFamily="18" charset="0"/>
                <a:ea typeface="Cambria" panose="02040503050406030204" pitchFamily="18" charset="0"/>
              </a:rPr>
              <a:t>So we can say that microcontroller is nothing but it is an </a:t>
            </a:r>
            <a:r>
              <a:rPr lang="en-US" sz="2000" b="1" dirty="0">
                <a:solidFill>
                  <a:srgbClr val="00B050"/>
                </a:solidFill>
                <a:latin typeface="Cambria" panose="02040503050406030204" pitchFamily="18" charset="0"/>
                <a:ea typeface="Cambria" panose="02040503050406030204" pitchFamily="18" charset="0"/>
              </a:rPr>
              <a:t>on-chip computer</a:t>
            </a:r>
            <a:r>
              <a:rPr lang="en-US" sz="2000" dirty="0">
                <a:latin typeface="Cambria" panose="02040503050406030204" pitchFamily="18" charset="0"/>
                <a:ea typeface="Cambria" panose="02040503050406030204" pitchFamily="18" charset="0"/>
              </a:rPr>
              <a:t>. All the devices of the computer, they are embedded on a single chip, that will be called a microcontroller.</a:t>
            </a:r>
          </a:p>
          <a:p>
            <a:pPr marL="0" indent="0" algn="just">
              <a:lnSpc>
                <a:spcPct val="150000"/>
              </a:lnSpc>
              <a:buNone/>
            </a:pPr>
            <a:r>
              <a:rPr lang="en-US" sz="2000" dirty="0">
                <a:latin typeface="Cambria" panose="02040503050406030204" pitchFamily="18" charset="0"/>
                <a:ea typeface="Cambria" panose="02040503050406030204" pitchFamily="18" charset="0"/>
              </a:rPr>
              <a:t>Microcontroller incorporates all features of microprocessors.</a:t>
            </a:r>
          </a:p>
        </p:txBody>
      </p:sp>
    </p:spTree>
    <p:extLst>
      <p:ext uri="{BB962C8B-B14F-4D97-AF65-F5344CB8AC3E}">
        <p14:creationId xmlns:p14="http://schemas.microsoft.com/office/powerpoint/2010/main" val="287252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7B25-F5FC-47C5-8E28-FC2629B0616D}"/>
              </a:ext>
            </a:extLst>
          </p:cNvPr>
          <p:cNvSpPr>
            <a:spLocks noGrp="1"/>
          </p:cNvSpPr>
          <p:nvPr>
            <p:ph idx="1"/>
          </p:nvPr>
        </p:nvSpPr>
        <p:spPr>
          <a:xfrm>
            <a:off x="838200" y="829994"/>
            <a:ext cx="10515600" cy="5346969"/>
          </a:xfrm>
        </p:spPr>
        <p:txBody>
          <a:bodyPr>
            <a:normAutofit lnSpcReduction="10000"/>
          </a:bodyPr>
          <a:lstStyle/>
          <a:p>
            <a:pPr marL="0" indent="0" algn="just">
              <a:lnSpc>
                <a:spcPct val="150000"/>
              </a:lnSpc>
              <a:buNone/>
            </a:pPr>
            <a:r>
              <a:rPr lang="en-US" sz="2000" dirty="0">
                <a:latin typeface="Cambria" panose="02040503050406030204" pitchFamily="18" charset="0"/>
                <a:ea typeface="Cambria" panose="02040503050406030204" pitchFamily="18" charset="0"/>
              </a:rPr>
              <a:t>Microcontrollers are dedicated devices </a:t>
            </a:r>
            <a:r>
              <a:rPr lang="en-US" sz="2000" b="1" dirty="0">
                <a:solidFill>
                  <a:srgbClr val="00B050"/>
                </a:solidFill>
                <a:latin typeface="Cambria" panose="02040503050406030204" pitchFamily="18" charset="0"/>
                <a:ea typeface="Cambria" panose="02040503050406030204" pitchFamily="18" charset="0"/>
              </a:rPr>
              <a:t>embedded</a:t>
            </a:r>
            <a:r>
              <a:rPr lang="en-US" sz="2000" dirty="0">
                <a:latin typeface="Cambria" panose="02040503050406030204" pitchFamily="18" charset="0"/>
                <a:ea typeface="Cambria" panose="02040503050406030204" pitchFamily="18" charset="0"/>
              </a:rPr>
              <a:t> within an application. Example: Engine controller in automobile, Exposure and focus controller in camera, Microwave oven etc.</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CMOS technology </a:t>
            </a:r>
            <a:r>
              <a:rPr lang="en-US" sz="2000" dirty="0">
                <a:latin typeface="Cambria" panose="02040503050406030204" pitchFamily="18" charset="0"/>
                <a:ea typeface="Cambria" panose="02040503050406030204" pitchFamily="18" charset="0"/>
              </a:rPr>
              <a:t>is used in microcontroller.</a:t>
            </a:r>
          </a:p>
          <a:p>
            <a:pPr marL="0" indent="0" algn="just">
              <a:lnSpc>
                <a:spcPct val="150000"/>
              </a:lnSpc>
              <a:buNone/>
            </a:pPr>
            <a:r>
              <a:rPr lang="en-US" sz="2000" dirty="0">
                <a:latin typeface="Cambria" panose="02040503050406030204" pitchFamily="18" charset="0"/>
                <a:ea typeface="Cambria" panose="02040503050406030204" pitchFamily="18" charset="0"/>
              </a:rPr>
              <a:t>On-chip peripherals are selected depending on the specifics of the target application.</a:t>
            </a:r>
          </a:p>
          <a:p>
            <a:pPr marL="0" indent="0" algn="just">
              <a:lnSpc>
                <a:spcPct val="150000"/>
              </a:lnSpc>
              <a:buNone/>
            </a:pPr>
            <a:r>
              <a:rPr lang="en-US" sz="2000" dirty="0">
                <a:latin typeface="Cambria" panose="02040503050406030204" pitchFamily="18" charset="0"/>
                <a:ea typeface="Cambria" panose="02040503050406030204" pitchFamily="18" charset="0"/>
              </a:rPr>
              <a:t>Since microcontrollers are powerful digital processor, the degree of control and programmability they provide significantly enhances the effectiveness of the application. Used in washing machines, VCD players, Microwave oven, Robotics and in industries.</a:t>
            </a:r>
          </a:p>
          <a:p>
            <a:pPr marL="0" indent="0" algn="just">
              <a:lnSpc>
                <a:spcPct val="150000"/>
              </a:lnSpc>
              <a:buNone/>
            </a:pPr>
            <a:r>
              <a:rPr lang="en-US" sz="2000" dirty="0">
                <a:latin typeface="Cambria" panose="02040503050406030204" pitchFamily="18" charset="0"/>
                <a:ea typeface="Cambria" panose="02040503050406030204" pitchFamily="18" charset="0"/>
              </a:rPr>
              <a:t>Development of microcontroller: </a:t>
            </a:r>
            <a:r>
              <a:rPr lang="en-US" sz="2000" b="1" dirty="0">
                <a:solidFill>
                  <a:srgbClr val="00B050"/>
                </a:solidFill>
                <a:latin typeface="Cambria" panose="02040503050406030204" pitchFamily="18" charset="0"/>
                <a:ea typeface="Cambria" panose="02040503050406030204" pitchFamily="18" charset="0"/>
              </a:rPr>
              <a:t>Intel</a:t>
            </a:r>
            <a:r>
              <a:rPr lang="en-US" sz="2000" dirty="0">
                <a:latin typeface="Cambria" panose="02040503050406030204" pitchFamily="18" charset="0"/>
                <a:ea typeface="Cambria" panose="02040503050406030204" pitchFamily="18" charset="0"/>
              </a:rPr>
              <a:t> designed the first microcontroller. The first one known as </a:t>
            </a:r>
            <a:r>
              <a:rPr lang="en-US" sz="2000" b="1" dirty="0">
                <a:solidFill>
                  <a:srgbClr val="00B050"/>
                </a:solidFill>
                <a:latin typeface="Cambria" panose="02040503050406030204" pitchFamily="18" charset="0"/>
                <a:ea typeface="Cambria" panose="02040503050406030204" pitchFamily="18" charset="0"/>
              </a:rPr>
              <a:t>8051 microcontroller</a:t>
            </a:r>
            <a:r>
              <a:rPr lang="en-US" sz="2000" dirty="0">
                <a:latin typeface="Cambria" panose="02040503050406030204" pitchFamily="18" charset="0"/>
                <a:ea typeface="Cambria" panose="02040503050406030204" pitchFamily="18" charset="0"/>
              </a:rPr>
              <a:t>, developed in 1981. it is an </a:t>
            </a:r>
            <a:r>
              <a:rPr lang="en-US" sz="2000" b="1" dirty="0">
                <a:solidFill>
                  <a:srgbClr val="00B050"/>
                </a:solidFill>
                <a:latin typeface="Cambria" panose="02040503050406030204" pitchFamily="18" charset="0"/>
                <a:ea typeface="Cambria" panose="02040503050406030204" pitchFamily="18" charset="0"/>
              </a:rPr>
              <a:t>8-bit microcontroller</a:t>
            </a:r>
            <a:r>
              <a:rPr lang="en-US" sz="2000" dirty="0">
                <a:latin typeface="Cambria" panose="02040503050406030204" pitchFamily="18" charset="0"/>
                <a:ea typeface="Cambria" panose="02040503050406030204" pitchFamily="18" charset="0"/>
              </a:rPr>
              <a:t>. It can read, write, process 8-bit data. If any microcontroller deals with 16-bit then it is called 16-bit microcontroller and so on.</a:t>
            </a:r>
          </a:p>
        </p:txBody>
      </p:sp>
    </p:spTree>
    <p:extLst>
      <p:ext uri="{BB962C8B-B14F-4D97-AF65-F5344CB8AC3E}">
        <p14:creationId xmlns:p14="http://schemas.microsoft.com/office/powerpoint/2010/main" val="1451600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82B33-73A5-47F6-BDD0-6063B3D8185A}"/>
              </a:ext>
            </a:extLst>
          </p:cNvPr>
          <p:cNvSpPr>
            <a:spLocks noGrp="1"/>
          </p:cNvSpPr>
          <p:nvPr>
            <p:ph idx="1"/>
          </p:nvPr>
        </p:nvSpPr>
        <p:spPr>
          <a:xfrm>
            <a:off x="838200" y="844062"/>
            <a:ext cx="10515600" cy="5332901"/>
          </a:xfrm>
        </p:spPr>
        <p:txBody>
          <a:bodyPr>
            <a:normAutofit/>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Types of Microcontrollers:</a:t>
            </a:r>
          </a:p>
          <a:p>
            <a:pPr marL="0" indent="0" algn="just">
              <a:lnSpc>
                <a:spcPct val="150000"/>
              </a:lnSpc>
              <a:buNone/>
            </a:pPr>
            <a:r>
              <a:rPr lang="en-US" sz="2400" dirty="0">
                <a:latin typeface="Cambria" panose="02040503050406030204" pitchFamily="18" charset="0"/>
                <a:ea typeface="Cambria" panose="02040503050406030204" pitchFamily="18" charset="0"/>
              </a:rPr>
              <a:t>Microcontrollers are divided into various categories based memory, architecture, bits and instruction sets.</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Based on bits:</a:t>
            </a:r>
            <a:r>
              <a:rPr lang="en-US" sz="2400" dirty="0">
                <a:latin typeface="Cambria" panose="02040503050406030204" pitchFamily="18" charset="0"/>
                <a:ea typeface="Cambria" panose="02040503050406030204" pitchFamily="18" charset="0"/>
              </a:rPr>
              <a:t> 8-bit microcontroller, 16-bit microcontroller, 32-bit microcontroller.</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Based on memory:</a:t>
            </a:r>
            <a:r>
              <a:rPr lang="en-US" sz="2400" dirty="0">
                <a:latin typeface="Cambria" panose="02040503050406030204" pitchFamily="18" charset="0"/>
                <a:ea typeface="Cambria" panose="02040503050406030204" pitchFamily="18" charset="0"/>
              </a:rPr>
              <a:t> External memory, Embedded memory.</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Based on instruction sets: </a:t>
            </a:r>
            <a:r>
              <a:rPr lang="en-US" sz="2400" dirty="0">
                <a:latin typeface="Cambria" panose="02040503050406030204" pitchFamily="18" charset="0"/>
                <a:ea typeface="Cambria" panose="02040503050406030204" pitchFamily="18" charset="0"/>
              </a:rPr>
              <a:t>RISC, CISC.</a:t>
            </a:r>
          </a:p>
        </p:txBody>
      </p:sp>
    </p:spTree>
    <p:extLst>
      <p:ext uri="{BB962C8B-B14F-4D97-AF65-F5344CB8AC3E}">
        <p14:creationId xmlns:p14="http://schemas.microsoft.com/office/powerpoint/2010/main" val="302003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B9811-FD88-48D4-B4B9-5CEC3F81F0E1}"/>
              </a:ext>
            </a:extLst>
          </p:cNvPr>
          <p:cNvSpPr>
            <a:spLocks noGrp="1"/>
          </p:cNvSpPr>
          <p:nvPr>
            <p:ph idx="1"/>
          </p:nvPr>
        </p:nvSpPr>
        <p:spPr>
          <a:xfrm>
            <a:off x="838200" y="745588"/>
            <a:ext cx="10515600" cy="5431375"/>
          </a:xfrm>
        </p:spPr>
        <p:txBody>
          <a:bodyPr>
            <a:normAutofit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Based on bits:</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8-bit microcontroller: </a:t>
            </a:r>
            <a:r>
              <a:rPr lang="en-US" sz="2400" dirty="0">
                <a:latin typeface="Cambria" panose="02040503050406030204" pitchFamily="18" charset="0"/>
                <a:ea typeface="Cambria" panose="02040503050406030204" pitchFamily="18" charset="0"/>
              </a:rPr>
              <a:t>Used to execute arithmetic and logical operations. Example: 8031, 8051. Used for simple application.</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16-bit microcontroller:</a:t>
            </a:r>
            <a:r>
              <a:rPr lang="en-US" sz="2400" dirty="0">
                <a:latin typeface="Cambria" panose="02040503050406030204" pitchFamily="18" charset="0"/>
                <a:ea typeface="Cambria" panose="02040503050406030204" pitchFamily="18" charset="0"/>
              </a:rPr>
              <a:t> Used to perform arithmetic and logical operations where higher accuracy and performance is required. Example: 8096. Used for higher accuracy application.</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32-bit microcontroller:</a:t>
            </a:r>
            <a:r>
              <a:rPr lang="en-US" sz="2400" dirty="0">
                <a:latin typeface="Cambria" panose="02040503050406030204" pitchFamily="18" charset="0"/>
                <a:ea typeface="Cambria" panose="02040503050406030204" pitchFamily="18" charset="0"/>
              </a:rPr>
              <a:t> Used in automatically controlled appliances like automatic operational machines, medical appliances etc. Used for complex application.</a:t>
            </a:r>
          </a:p>
          <a:p>
            <a:pPr marL="0" indent="0" algn="just">
              <a:lnSpc>
                <a:spcPct val="15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322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AC92E-0014-4142-8075-2AF3928FA20C}"/>
              </a:ext>
            </a:extLst>
          </p:cNvPr>
          <p:cNvSpPr>
            <a:spLocks noGrp="1"/>
          </p:cNvSpPr>
          <p:nvPr>
            <p:ph idx="1"/>
          </p:nvPr>
        </p:nvSpPr>
        <p:spPr>
          <a:xfrm>
            <a:off x="838200" y="815926"/>
            <a:ext cx="10515600" cy="5361037"/>
          </a:xfrm>
        </p:spPr>
        <p:txBody>
          <a:bodyPr>
            <a:normAutofit/>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Based on memory:</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External memory microcontroller:</a:t>
            </a:r>
            <a:r>
              <a:rPr lang="en-US" sz="2400" dirty="0">
                <a:latin typeface="Cambria" panose="02040503050406030204" pitchFamily="18" charset="0"/>
                <a:ea typeface="Cambria" panose="02040503050406030204" pitchFamily="18" charset="0"/>
              </a:rPr>
              <a:t> This type of microcontroller is designed in such a way that they do not have a program memory on the chip. In the microcontroller there are two memory. Program memory and Data memory. All the programs are stored in program memory and all data are stored data memory. Example: Intel 8031 microcontroller.</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400" b="1" dirty="0">
                <a:solidFill>
                  <a:srgbClr val="00B050"/>
                </a:solidFill>
                <a:latin typeface="Cambria" panose="02040503050406030204" pitchFamily="18" charset="0"/>
                <a:ea typeface="Cambria" panose="02040503050406030204" pitchFamily="18" charset="0"/>
              </a:rPr>
              <a:t>Embedded memory microcontroller:</a:t>
            </a:r>
            <a:r>
              <a:rPr lang="en-US" sz="2400" dirty="0">
                <a:latin typeface="Cambria" panose="02040503050406030204" pitchFamily="18" charset="0"/>
                <a:ea typeface="Cambria" panose="02040503050406030204" pitchFamily="18" charset="0"/>
              </a:rPr>
              <a:t> This type of microcontroller is designed in such a way that microcontroller has all programs and data, counters, timers, I/O ports on the same chip. Example: 8051 microcontroller. </a:t>
            </a:r>
          </a:p>
        </p:txBody>
      </p:sp>
    </p:spTree>
    <p:extLst>
      <p:ext uri="{BB962C8B-B14F-4D97-AF65-F5344CB8AC3E}">
        <p14:creationId xmlns:p14="http://schemas.microsoft.com/office/powerpoint/2010/main" val="9566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A79FA-230A-430C-8C38-5C5476675A5B}"/>
              </a:ext>
            </a:extLst>
          </p:cNvPr>
          <p:cNvSpPr>
            <a:spLocks noGrp="1"/>
          </p:cNvSpPr>
          <p:nvPr>
            <p:ph idx="1"/>
          </p:nvPr>
        </p:nvSpPr>
        <p:spPr>
          <a:xfrm>
            <a:off x="838200" y="787791"/>
            <a:ext cx="10515600" cy="5389172"/>
          </a:xfrm>
        </p:spPr>
        <p:txBody>
          <a:bodyPr>
            <a:normAutofit fontScale="925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Based on instruction set: </a:t>
            </a:r>
            <a:r>
              <a:rPr lang="en-US" dirty="0">
                <a:latin typeface="Cambria" panose="02040503050406030204" pitchFamily="18" charset="0"/>
                <a:ea typeface="Cambria" panose="02040503050406030204" pitchFamily="18" charset="0"/>
              </a:rPr>
              <a:t>Instruction set contains various instructions and these instructions are used to perform the operations by the microcontroller. Operations like arithmetic and logical operations.</a:t>
            </a:r>
          </a:p>
          <a:p>
            <a:pPr marL="0" indent="0" algn="just">
              <a:lnSpc>
                <a:spcPct val="150000"/>
              </a:lnSpc>
              <a:buNone/>
            </a:pPr>
            <a:r>
              <a:rPr lang="en-US" dirty="0">
                <a:latin typeface="Cambria" panose="02040503050406030204" pitchFamily="18" charset="0"/>
                <a:ea typeface="Cambria" panose="02040503050406030204" pitchFamily="18" charset="0"/>
              </a:rPr>
              <a:t>	</a:t>
            </a:r>
            <a:r>
              <a:rPr lang="en-US" b="1" dirty="0">
                <a:solidFill>
                  <a:srgbClr val="00B050"/>
                </a:solidFill>
                <a:latin typeface="Cambria" panose="02040503050406030204" pitchFamily="18" charset="0"/>
                <a:ea typeface="Cambria" panose="02040503050406030204" pitchFamily="18" charset="0"/>
              </a:rPr>
              <a:t>CISC:</a:t>
            </a:r>
            <a:r>
              <a:rPr lang="en-US" dirty="0">
                <a:latin typeface="Cambria" panose="02040503050406030204" pitchFamily="18" charset="0"/>
                <a:ea typeface="Cambria" panose="02040503050406030204" pitchFamily="18" charset="0"/>
              </a:rPr>
              <a:t> Complex instruction set computer. It allows the user to insert a single instruction as an alternative to many simple instructions.</a:t>
            </a:r>
          </a:p>
          <a:p>
            <a:pPr marL="0" indent="0" algn="just">
              <a:lnSpc>
                <a:spcPct val="150000"/>
              </a:lnSpc>
              <a:buNone/>
            </a:pPr>
            <a:r>
              <a:rPr lang="en-US" dirty="0">
                <a:latin typeface="Cambria" panose="02040503050406030204" pitchFamily="18" charset="0"/>
                <a:ea typeface="Cambria" panose="02040503050406030204" pitchFamily="18" charset="0"/>
              </a:rPr>
              <a:t>	</a:t>
            </a:r>
            <a:r>
              <a:rPr lang="en-US" b="1" dirty="0">
                <a:solidFill>
                  <a:srgbClr val="00B050"/>
                </a:solidFill>
                <a:latin typeface="Cambria" panose="02040503050406030204" pitchFamily="18" charset="0"/>
                <a:ea typeface="Cambria" panose="02040503050406030204" pitchFamily="18" charset="0"/>
              </a:rPr>
              <a:t>RISC:</a:t>
            </a:r>
            <a:r>
              <a:rPr lang="en-US" dirty="0">
                <a:latin typeface="Cambria" panose="02040503050406030204" pitchFamily="18" charset="0"/>
                <a:ea typeface="Cambria" panose="02040503050406030204" pitchFamily="18" charset="0"/>
              </a:rPr>
              <a:t> It reduces the operational time by shortening the clock cycle per instruction.</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969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0C43-F840-4D6A-98CA-023DF0009CDF}"/>
              </a:ext>
            </a:extLst>
          </p:cNvPr>
          <p:cNvSpPr>
            <a:spLocks noGrp="1"/>
          </p:cNvSpPr>
          <p:nvPr>
            <p:ph type="title"/>
          </p:nvPr>
        </p:nvSpPr>
        <p:spPr>
          <a:xfrm>
            <a:off x="838200" y="365126"/>
            <a:ext cx="10515600" cy="886900"/>
          </a:xfrm>
        </p:spPr>
        <p:txBody>
          <a:bodyPr>
            <a:normAutofit/>
          </a:bodyPr>
          <a:lstStyle/>
          <a:p>
            <a:pPr algn="just"/>
            <a:r>
              <a:rPr lang="en-US" sz="2800" b="1" dirty="0">
                <a:solidFill>
                  <a:srgbClr val="00B050"/>
                </a:solidFill>
                <a:latin typeface="Cambria" panose="02040503050406030204" pitchFamily="18" charset="0"/>
                <a:ea typeface="Cambria" panose="02040503050406030204" pitchFamily="18" charset="0"/>
              </a:rPr>
              <a:t>Comparison between Microprocessors and Microcontrollers:</a:t>
            </a:r>
          </a:p>
        </p:txBody>
      </p:sp>
      <p:graphicFrame>
        <p:nvGraphicFramePr>
          <p:cNvPr id="4" name="Table 4">
            <a:extLst>
              <a:ext uri="{FF2B5EF4-FFF2-40B4-BE49-F238E27FC236}">
                <a16:creationId xmlns:a16="http://schemas.microsoft.com/office/drawing/2014/main" id="{FF151D54-0923-443E-9E94-F486D2614324}"/>
              </a:ext>
            </a:extLst>
          </p:cNvPr>
          <p:cNvGraphicFramePr>
            <a:graphicFrameLocks noGrp="1"/>
          </p:cNvGraphicFramePr>
          <p:nvPr>
            <p:extLst>
              <p:ext uri="{D42A27DB-BD31-4B8C-83A1-F6EECF244321}">
                <p14:modId xmlns:p14="http://schemas.microsoft.com/office/powerpoint/2010/main" val="4059169980"/>
              </p:ext>
            </p:extLst>
          </p:nvPr>
        </p:nvGraphicFramePr>
        <p:xfrm>
          <a:off x="1139483" y="1324581"/>
          <a:ext cx="9495692" cy="4824870"/>
        </p:xfrm>
        <a:graphic>
          <a:graphicData uri="http://schemas.openxmlformats.org/drawingml/2006/table">
            <a:tbl>
              <a:tblPr firstRow="1" bandRow="1">
                <a:tableStyleId>{5C22544A-7EE6-4342-B048-85BDC9FD1C3A}</a:tableStyleId>
              </a:tblPr>
              <a:tblGrid>
                <a:gridCol w="4747846">
                  <a:extLst>
                    <a:ext uri="{9D8B030D-6E8A-4147-A177-3AD203B41FA5}">
                      <a16:colId xmlns:a16="http://schemas.microsoft.com/office/drawing/2014/main" val="1743224292"/>
                    </a:ext>
                  </a:extLst>
                </a:gridCol>
                <a:gridCol w="4747846">
                  <a:extLst>
                    <a:ext uri="{9D8B030D-6E8A-4147-A177-3AD203B41FA5}">
                      <a16:colId xmlns:a16="http://schemas.microsoft.com/office/drawing/2014/main" val="2514221281"/>
                    </a:ext>
                  </a:extLst>
                </a:gridCol>
              </a:tblGrid>
              <a:tr h="38749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solidFill>
                            <a:srgbClr val="00B050"/>
                          </a:solidFill>
                          <a:latin typeface="Cambria" panose="02040503050406030204" pitchFamily="18" charset="0"/>
                          <a:ea typeface="Cambria" panose="02040503050406030204" pitchFamily="18" charset="0"/>
                        </a:rPr>
                        <a:t>Microprocessor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solidFill>
                            <a:srgbClr val="00B050"/>
                          </a:solidFill>
                          <a:latin typeface="Cambria" panose="02040503050406030204" pitchFamily="18" charset="0"/>
                          <a:ea typeface="Cambria" panose="02040503050406030204" pitchFamily="18" charset="0"/>
                        </a:rPr>
                        <a:t>Microcontroller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67565"/>
                  </a:ext>
                </a:extLst>
              </a:tr>
              <a:tr h="1075516">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Contains ALU, control unit, different registers and interrupt circuits.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Contains microprocessor, memory, I/O interfacing circuit, peripheral devices, serial ports, timer etc. on </a:t>
                      </a:r>
                      <a:r>
                        <a:rPr lang="en-US" sz="1600" dirty="0">
                          <a:solidFill>
                            <a:schemeClr val="tx1"/>
                          </a:solidFill>
                          <a:latin typeface="Cambria" panose="02040503050406030204" pitchFamily="18" charset="0"/>
                          <a:ea typeface="Cambria" panose="02040503050406030204" pitchFamily="18" charset="0"/>
                        </a:rPr>
                        <a:t>single chip.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4346511"/>
                  </a:ext>
                </a:extLst>
              </a:tr>
              <a:tr h="1075516">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When implemented in a PC, add a keyboard for input, a monitor, a mouse, a printer,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In implementation, may or may not have a keyboard, rather a keypad/switches for input or other types of control, often does not have monitor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0711421"/>
                  </a:ext>
                </a:extLst>
              </a:tr>
              <a:tr h="731504">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It has memory instructions to move data between memory and 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It has one or two instructions to move data between memory and CPU.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347262"/>
                  </a:ext>
                </a:extLst>
              </a:tr>
              <a:tr h="387491">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One or two bit handling instructions.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Many bits handling instructions.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8103796"/>
                  </a:ext>
                </a:extLst>
              </a:tr>
              <a:tr h="855993">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Access time for memory and I/O devices are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latin typeface="Cambria" panose="02040503050406030204" pitchFamily="18" charset="0"/>
                          <a:ea typeface="Cambria" panose="02040503050406030204" pitchFamily="18" charset="0"/>
                        </a:rPr>
                        <a:t>Less access time for built-in memory and I/O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0024066"/>
                  </a:ext>
                </a:extLst>
              </a:tr>
            </a:tbl>
          </a:graphicData>
        </a:graphic>
      </p:graphicFrame>
    </p:spTree>
    <p:extLst>
      <p:ext uri="{BB962C8B-B14F-4D97-AF65-F5344CB8AC3E}">
        <p14:creationId xmlns:p14="http://schemas.microsoft.com/office/powerpoint/2010/main" val="361398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0C43-F840-4D6A-98CA-023DF0009CDF}"/>
              </a:ext>
            </a:extLst>
          </p:cNvPr>
          <p:cNvSpPr>
            <a:spLocks noGrp="1"/>
          </p:cNvSpPr>
          <p:nvPr>
            <p:ph type="title"/>
          </p:nvPr>
        </p:nvSpPr>
        <p:spPr>
          <a:xfrm>
            <a:off x="838200" y="365126"/>
            <a:ext cx="10515600" cy="886900"/>
          </a:xfrm>
        </p:spPr>
        <p:txBody>
          <a:bodyPr>
            <a:normAutofit/>
          </a:bodyPr>
          <a:lstStyle/>
          <a:p>
            <a:pPr algn="just"/>
            <a:r>
              <a:rPr lang="en-US" sz="2800" b="1" dirty="0">
                <a:solidFill>
                  <a:srgbClr val="00B050"/>
                </a:solidFill>
                <a:latin typeface="Cambria" panose="02040503050406030204" pitchFamily="18" charset="0"/>
                <a:ea typeface="Cambria" panose="02040503050406030204" pitchFamily="18" charset="0"/>
              </a:rPr>
              <a:t>Comparison between Microprocessors and Microcontrollers:</a:t>
            </a:r>
          </a:p>
        </p:txBody>
      </p:sp>
      <p:graphicFrame>
        <p:nvGraphicFramePr>
          <p:cNvPr id="4" name="Table 4">
            <a:extLst>
              <a:ext uri="{FF2B5EF4-FFF2-40B4-BE49-F238E27FC236}">
                <a16:creationId xmlns:a16="http://schemas.microsoft.com/office/drawing/2014/main" id="{FF151D54-0923-443E-9E94-F486D2614324}"/>
              </a:ext>
            </a:extLst>
          </p:cNvPr>
          <p:cNvGraphicFramePr>
            <a:graphicFrameLocks noGrp="1"/>
          </p:cNvGraphicFramePr>
          <p:nvPr>
            <p:extLst>
              <p:ext uri="{D42A27DB-BD31-4B8C-83A1-F6EECF244321}">
                <p14:modId xmlns:p14="http://schemas.microsoft.com/office/powerpoint/2010/main" val="2736508532"/>
              </p:ext>
            </p:extLst>
          </p:nvPr>
        </p:nvGraphicFramePr>
        <p:xfrm>
          <a:off x="1237957" y="1324579"/>
          <a:ext cx="9340948" cy="4353370"/>
        </p:xfrm>
        <a:graphic>
          <a:graphicData uri="http://schemas.openxmlformats.org/drawingml/2006/table">
            <a:tbl>
              <a:tblPr firstRow="1" bandRow="1">
                <a:tableStyleId>{5C22544A-7EE6-4342-B048-85BDC9FD1C3A}</a:tableStyleId>
              </a:tblPr>
              <a:tblGrid>
                <a:gridCol w="4670474">
                  <a:extLst>
                    <a:ext uri="{9D8B030D-6E8A-4147-A177-3AD203B41FA5}">
                      <a16:colId xmlns:a16="http://schemas.microsoft.com/office/drawing/2014/main" val="1743224292"/>
                    </a:ext>
                  </a:extLst>
                </a:gridCol>
                <a:gridCol w="4670474">
                  <a:extLst>
                    <a:ext uri="{9D8B030D-6E8A-4147-A177-3AD203B41FA5}">
                      <a16:colId xmlns:a16="http://schemas.microsoft.com/office/drawing/2014/main" val="2514221281"/>
                    </a:ext>
                  </a:extLst>
                </a:gridCol>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solidFill>
                            <a:srgbClr val="00B050"/>
                          </a:solidFill>
                          <a:latin typeface="Cambria" panose="02040503050406030204" pitchFamily="18" charset="0"/>
                          <a:ea typeface="Cambria" panose="02040503050406030204" pitchFamily="18" charset="0"/>
                        </a:rPr>
                        <a:t>Microprocessor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a:solidFill>
                            <a:srgbClr val="00B050"/>
                          </a:solidFill>
                          <a:latin typeface="Cambria" panose="02040503050406030204" pitchFamily="18" charset="0"/>
                          <a:ea typeface="Cambria" panose="02040503050406030204" pitchFamily="18" charset="0"/>
                        </a:rPr>
                        <a:t>Microcontroller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67565"/>
                  </a:ext>
                </a:extLst>
              </a:tr>
              <a:tr h="657797">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Requires more 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Requires less 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4346511"/>
                  </a:ext>
                </a:extLst>
              </a:tr>
              <a:tr h="657797">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More flexible in design, so high designing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Less flexible in design point of view. So less designing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6065597"/>
                  </a:ext>
                </a:extLst>
              </a:tr>
              <a:tr h="37084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Single memory map for data and program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Separate memory map for data and program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3347262"/>
                  </a:ext>
                </a:extLst>
              </a:tr>
              <a:tr h="37084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Less number of pins are multi functioned.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More number of pins are multi functioned.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8103796"/>
                  </a:ext>
                </a:extLst>
              </a:tr>
              <a:tr h="37084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dirty="0">
                          <a:latin typeface="Cambria" panose="02040503050406030204" pitchFamily="18" charset="0"/>
                          <a:ea typeface="Cambria" panose="02040503050406030204" pitchFamily="18" charset="0"/>
                        </a:rPr>
                        <a:t>Used in big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latin typeface="Cambria" panose="02040503050406030204" pitchFamily="18" charset="0"/>
                          <a:ea typeface="Cambria" panose="02040503050406030204" pitchFamily="18" charset="0"/>
                        </a:rPr>
                        <a:t>Used to execute a single task within an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0024066"/>
                  </a:ext>
                </a:extLst>
              </a:tr>
              <a:tr h="370840">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Not so easy to replace.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solidFill>
                            <a:schemeClr val="tx1"/>
                          </a:solidFill>
                          <a:latin typeface="Cambria" panose="02040503050406030204" pitchFamily="18" charset="0"/>
                          <a:ea typeface="Cambria" panose="02040503050406030204" pitchFamily="18" charset="0"/>
                        </a:rPr>
                        <a:t>Easy to replace.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37562"/>
                  </a:ext>
                </a:extLst>
              </a:tr>
              <a:tr h="741680">
                <a:tc>
                  <a:txBody>
                    <a:bodyPr/>
                    <a:lstStyle/>
                    <a:p>
                      <a:pPr algn="just">
                        <a:lnSpc>
                          <a:spcPct val="150000"/>
                        </a:lnSpc>
                      </a:pPr>
                      <a:r>
                        <a:rPr lang="en-US" sz="1600" dirty="0">
                          <a:latin typeface="Cambria" panose="02040503050406030204" pitchFamily="18" charset="0"/>
                          <a:ea typeface="Cambria" panose="02040503050406030204" pitchFamily="18" charset="0"/>
                        </a:rPr>
                        <a:t>Its power consumption is high because it has to control the entire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600" dirty="0">
                          <a:latin typeface="Cambria" panose="02040503050406030204" pitchFamily="18" charset="0"/>
                          <a:ea typeface="Cambria" panose="02040503050406030204" pitchFamily="18" charset="0"/>
                        </a:rPr>
                        <a:t>They are built with CMOS technology which require less power to operate.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828871"/>
                  </a:ext>
                </a:extLst>
              </a:tr>
            </a:tbl>
          </a:graphicData>
        </a:graphic>
      </p:graphicFrame>
    </p:spTree>
    <p:extLst>
      <p:ext uri="{BB962C8B-B14F-4D97-AF65-F5344CB8AC3E}">
        <p14:creationId xmlns:p14="http://schemas.microsoft.com/office/powerpoint/2010/main" val="1476714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852</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between Microprocessors and Microcontrollers:</vt:lpstr>
      <vt:lpstr>Comparison between Microprocessors and Microcontrollers: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vs. Microcontroller</dc:title>
  <dc:creator>Black n White</dc:creator>
  <cp:lastModifiedBy>Black n White</cp:lastModifiedBy>
  <cp:revision>23</cp:revision>
  <dcterms:created xsi:type="dcterms:W3CDTF">2020-11-25T16:24:39Z</dcterms:created>
  <dcterms:modified xsi:type="dcterms:W3CDTF">2020-11-30T15:24:42Z</dcterms:modified>
</cp:coreProperties>
</file>