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74" r:id="rId4"/>
    <p:sldId id="275" r:id="rId5"/>
    <p:sldId id="277" r:id="rId6"/>
    <p:sldId id="278" r:id="rId7"/>
    <p:sldId id="279" r:id="rId8"/>
    <p:sldId id="258" r:id="rId9"/>
    <p:sldId id="259" r:id="rId10"/>
    <p:sldId id="280" r:id="rId11"/>
    <p:sldId id="281" r:id="rId12"/>
    <p:sldId id="282" r:id="rId13"/>
    <p:sldId id="288" r:id="rId14"/>
    <p:sldId id="276" r:id="rId15"/>
    <p:sldId id="266" r:id="rId16"/>
    <p:sldId id="267"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F6179-D125-420D-A1EE-3233D1245BD4}" type="datetimeFigureOut">
              <a:rPr lang="en-US" smtClean="0"/>
              <a:t>12/23/2020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4D446-9B4C-47E4-BB32-01885C542B7E}" type="slidenum">
              <a:rPr lang="en-US" smtClean="0"/>
              <a:t>‹#›</a:t>
            </a:fld>
            <a:endParaRPr lang="en-US"/>
          </a:p>
        </p:txBody>
      </p:sp>
    </p:spTree>
    <p:extLst>
      <p:ext uri="{BB962C8B-B14F-4D97-AF65-F5344CB8AC3E}">
        <p14:creationId xmlns:p14="http://schemas.microsoft.com/office/powerpoint/2010/main" val="100419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64D446-9B4C-47E4-BB32-01885C542B7E}" type="slidenum">
              <a:rPr lang="en-US" smtClean="0"/>
              <a:t>2</a:t>
            </a:fld>
            <a:endParaRPr lang="en-US"/>
          </a:p>
        </p:txBody>
      </p:sp>
    </p:spTree>
    <p:extLst>
      <p:ext uri="{BB962C8B-B14F-4D97-AF65-F5344CB8AC3E}">
        <p14:creationId xmlns:p14="http://schemas.microsoft.com/office/powerpoint/2010/main" val="210766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64D446-9B4C-47E4-BB32-01885C542B7E}" type="slidenum">
              <a:rPr lang="en-US" smtClean="0"/>
              <a:t>3</a:t>
            </a:fld>
            <a:endParaRPr lang="en-US"/>
          </a:p>
        </p:txBody>
      </p:sp>
    </p:spTree>
    <p:extLst>
      <p:ext uri="{BB962C8B-B14F-4D97-AF65-F5344CB8AC3E}">
        <p14:creationId xmlns:p14="http://schemas.microsoft.com/office/powerpoint/2010/main" val="329544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D0DD-F2BA-4702-97AC-466C416EA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F7D99-35BD-407B-916B-123FCCE67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98F21-46D2-4F20-AB5B-3CAE2D5B695C}"/>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DF3A882F-8866-427D-8B9A-608404305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4887F-AB4F-4344-B364-A0B9B204330E}"/>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420635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5088-02AE-49E7-9DF8-5D69E42E6D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546464-E5CB-4D1F-8A4A-B6FC878E1F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4067A-ADB0-43D3-9BD0-56F6366534E8}"/>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C26BFD5C-F539-49A6-A877-C163D90C2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41AD0-65F6-4EA6-873D-3DC98B8C7928}"/>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159862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D5180-C315-4280-92DB-9B39E7D11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B27FB-E92B-41BB-AE27-44136F348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66488-DB67-4C70-ABAD-96864E8FD8D3}"/>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C072F0CF-B4BA-4209-9404-25C972886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4FAAC-4EF7-47FC-9AA4-F139EF553AB7}"/>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408240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B7EA-B880-4E86-A66D-E26380555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FB599-CB0B-443C-AC0D-7B4ADE81E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2FC96-BFE8-4E1F-9786-937F2F009A07}"/>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E35BBA58-160B-4796-933A-4F325D3BE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051A2-FB25-4B2A-8ABF-D0E009FE581F}"/>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189645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CCBB-DA15-49D2-8DD8-FC9773995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768295-4B7D-4604-8F35-757B2A294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6D545-2FB6-45AA-9E4C-D63883FB5025}"/>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EE2DE14E-45EF-4DC6-9834-F9478549E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1274A-B433-4B32-BE86-8C81CD4FEE39}"/>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327551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202D-DF48-4618-BE4F-DCEED7CF6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D5347-E64D-4919-AB8A-9C790263C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88EDE-8E78-433F-ABF7-2F7618D2C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729054-489D-4282-AA0E-7CD6D532A653}"/>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6" name="Footer Placeholder 5">
            <a:extLst>
              <a:ext uri="{FF2B5EF4-FFF2-40B4-BE49-F238E27FC236}">
                <a16:creationId xmlns:a16="http://schemas.microsoft.com/office/drawing/2014/main" id="{D2645A4A-DAB8-4C21-A5EB-2316B8044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58365-3FBD-4674-9744-3C26D3868E43}"/>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239234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4FFC-067D-4C13-BB90-4003D7316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7766F-2378-4C14-A449-EC8649049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FA6C7-5AD8-42BE-BDDD-14F05ED22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3A69BF-A4ED-422A-B925-52C13294C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98A55-3B39-4DB6-8CED-5237A738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9E9D8-A0CD-4782-8071-8895C62E2CC2}"/>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8" name="Footer Placeholder 7">
            <a:extLst>
              <a:ext uri="{FF2B5EF4-FFF2-40B4-BE49-F238E27FC236}">
                <a16:creationId xmlns:a16="http://schemas.microsoft.com/office/drawing/2014/main" id="{C78324AD-631C-4EB7-8CBD-BF7D1496F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773E0-3EC0-4600-8699-3BC798FBC87C}"/>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231253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8E64-4856-4C3A-B685-62BDEF86C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F4C3F-48A1-4868-93D9-75B921DD7F94}"/>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4" name="Footer Placeholder 3">
            <a:extLst>
              <a:ext uri="{FF2B5EF4-FFF2-40B4-BE49-F238E27FC236}">
                <a16:creationId xmlns:a16="http://schemas.microsoft.com/office/drawing/2014/main" id="{8B077876-657A-4017-A4B2-252F5A3C2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D943C-C38B-45C6-9F98-726D0002A949}"/>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331475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12821-8F8F-4501-8EF7-6984AA24F7AB}"/>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3" name="Footer Placeholder 2">
            <a:extLst>
              <a:ext uri="{FF2B5EF4-FFF2-40B4-BE49-F238E27FC236}">
                <a16:creationId xmlns:a16="http://schemas.microsoft.com/office/drawing/2014/main" id="{C028CCDF-2379-422F-9E41-DC9A15610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7D048-CF36-4C12-ACCF-E8A259CE4D27}"/>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206077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6B35-A38F-422D-8463-9EE6CD996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2D6E54-C450-4BC0-8AC0-94EF186D7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D20CB5-385E-4B9A-876D-52B731D11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A5900-2A3A-4711-AE52-282DB4DDD403}"/>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6" name="Footer Placeholder 5">
            <a:extLst>
              <a:ext uri="{FF2B5EF4-FFF2-40B4-BE49-F238E27FC236}">
                <a16:creationId xmlns:a16="http://schemas.microsoft.com/office/drawing/2014/main" id="{28844836-A774-4D12-9EBD-AB0FFB85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6E5DC-99D1-4E32-B880-CAAC5D741A99}"/>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299088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630C-4F68-4633-96E8-E0902E56B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F0D71-6860-4FB6-A0BF-2823D0529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198BE-8C53-410A-ABD5-2A6464F55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D0913-A933-4AAE-8455-DAD42F4EB5B0}"/>
              </a:ext>
            </a:extLst>
          </p:cNvPr>
          <p:cNvSpPr>
            <a:spLocks noGrp="1"/>
          </p:cNvSpPr>
          <p:nvPr>
            <p:ph type="dt" sz="half" idx="10"/>
          </p:nvPr>
        </p:nvSpPr>
        <p:spPr/>
        <p:txBody>
          <a:bodyPr/>
          <a:lstStyle/>
          <a:p>
            <a:fld id="{16BA4DE6-5371-44BF-ABDB-4EA37659AB3E}" type="datetimeFigureOut">
              <a:rPr lang="en-US" smtClean="0"/>
              <a:t>12/23/2020</a:t>
            </a:fld>
            <a:endParaRPr lang="en-US"/>
          </a:p>
        </p:txBody>
      </p:sp>
      <p:sp>
        <p:nvSpPr>
          <p:cNvPr id="6" name="Footer Placeholder 5">
            <a:extLst>
              <a:ext uri="{FF2B5EF4-FFF2-40B4-BE49-F238E27FC236}">
                <a16:creationId xmlns:a16="http://schemas.microsoft.com/office/drawing/2014/main" id="{510A1331-F72B-4535-BA1D-50737ACC7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34284-21DF-4B03-B1ED-11F5DC895FC9}"/>
              </a:ext>
            </a:extLst>
          </p:cNvPr>
          <p:cNvSpPr>
            <a:spLocks noGrp="1"/>
          </p:cNvSpPr>
          <p:nvPr>
            <p:ph type="sldNum" sz="quarter" idx="12"/>
          </p:nvPr>
        </p:nvSpPr>
        <p:spPr/>
        <p:txBody>
          <a:bodyPr/>
          <a:lstStyle/>
          <a:p>
            <a:fld id="{E610C580-0016-490D-AA25-756FC56E707F}" type="slidenum">
              <a:rPr lang="en-US" smtClean="0"/>
              <a:t>‹#›</a:t>
            </a:fld>
            <a:endParaRPr lang="en-US"/>
          </a:p>
        </p:txBody>
      </p:sp>
    </p:spTree>
    <p:extLst>
      <p:ext uri="{BB962C8B-B14F-4D97-AF65-F5344CB8AC3E}">
        <p14:creationId xmlns:p14="http://schemas.microsoft.com/office/powerpoint/2010/main" val="230079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34F78-FB1F-4510-B071-D41985146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5DEB0-FB12-4790-9B94-33DC7E0B7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3573D-614D-402A-B982-136165948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A4DE6-5371-44BF-ABDB-4EA37659AB3E}" type="datetimeFigureOut">
              <a:rPr lang="en-US" smtClean="0"/>
              <a:t>12/23/2020</a:t>
            </a:fld>
            <a:endParaRPr lang="en-US"/>
          </a:p>
        </p:txBody>
      </p:sp>
      <p:sp>
        <p:nvSpPr>
          <p:cNvPr id="5" name="Footer Placeholder 4">
            <a:extLst>
              <a:ext uri="{FF2B5EF4-FFF2-40B4-BE49-F238E27FC236}">
                <a16:creationId xmlns:a16="http://schemas.microsoft.com/office/drawing/2014/main" id="{D14F9AB9-398F-40EB-A2FF-937E781CC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93CE2-34F5-4E73-A080-799850B71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0C580-0016-490D-AA25-756FC56E707F}" type="slidenum">
              <a:rPr lang="en-US" smtClean="0"/>
              <a:t>‹#›</a:t>
            </a:fld>
            <a:endParaRPr lang="en-US"/>
          </a:p>
        </p:txBody>
      </p:sp>
    </p:spTree>
    <p:extLst>
      <p:ext uri="{BB962C8B-B14F-4D97-AF65-F5344CB8AC3E}">
        <p14:creationId xmlns:p14="http://schemas.microsoft.com/office/powerpoint/2010/main" val="52994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1912-A254-4818-A517-9E5D6BE049D6}"/>
              </a:ext>
            </a:extLst>
          </p:cNvPr>
          <p:cNvSpPr>
            <a:spLocks noGrp="1"/>
          </p:cNvSpPr>
          <p:nvPr>
            <p:ph type="ctrTitle"/>
          </p:nvPr>
        </p:nvSpPr>
        <p:spPr>
          <a:xfrm>
            <a:off x="928468" y="2180490"/>
            <a:ext cx="10578903" cy="2363373"/>
          </a:xfrm>
        </p:spPr>
        <p:txBody>
          <a:bodyPr>
            <a:noAutofit/>
          </a:bodyPr>
          <a:lstStyle/>
          <a:p>
            <a:pPr>
              <a:lnSpc>
                <a:spcPct val="150000"/>
              </a:lnSpc>
            </a:pPr>
            <a:r>
              <a:rPr lang="en-US" sz="4800" b="1" dirty="0">
                <a:solidFill>
                  <a:srgbClr val="00B050"/>
                </a:solidFill>
                <a:latin typeface="Cambria" panose="02040503050406030204" pitchFamily="18" charset="0"/>
                <a:ea typeface="Cambria" panose="02040503050406030204" pitchFamily="18" charset="0"/>
              </a:rPr>
              <a:t>Minimum Mode and Maximum Mode of 8086 Microprocessor</a:t>
            </a:r>
          </a:p>
        </p:txBody>
      </p:sp>
    </p:spTree>
    <p:extLst>
      <p:ext uri="{BB962C8B-B14F-4D97-AF65-F5344CB8AC3E}">
        <p14:creationId xmlns:p14="http://schemas.microsoft.com/office/powerpoint/2010/main" val="65314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38A1C-0679-475E-A17E-2E684E444295}"/>
              </a:ext>
            </a:extLst>
          </p:cNvPr>
          <p:cNvSpPr>
            <a:spLocks noGrp="1"/>
          </p:cNvSpPr>
          <p:nvPr>
            <p:ph idx="1"/>
          </p:nvPr>
        </p:nvSpPr>
        <p:spPr>
          <a:xfrm>
            <a:off x="900332" y="886265"/>
            <a:ext cx="10339754" cy="5022166"/>
          </a:xfrm>
        </p:spPr>
        <p:txBody>
          <a:bodyPr>
            <a:normAutofit/>
          </a:bodyPr>
          <a:lstStyle/>
          <a:p>
            <a:pPr marL="0" indent="0" algn="just">
              <a:lnSpc>
                <a:spcPct val="150000"/>
              </a:lnSpc>
              <a:buNone/>
            </a:pPr>
            <a:r>
              <a:rPr lang="en-US" sz="2400" b="1" dirty="0">
                <a:solidFill>
                  <a:srgbClr val="000000"/>
                </a:solidFill>
                <a:effectLst/>
                <a:latin typeface="Cambria" panose="02040503050406030204" pitchFamily="18" charset="0"/>
                <a:ea typeface="Cambria" panose="02040503050406030204" pitchFamily="18" charset="0"/>
              </a:rPr>
              <a:t>Minimum Mode Configuration of 8086:</a:t>
            </a:r>
            <a:endParaRPr lang="en-US" sz="2400" b="1" dirty="0">
              <a:latin typeface="Cambria" panose="02040503050406030204" pitchFamily="18" charset="0"/>
              <a:ea typeface="Cambria" panose="02040503050406030204" pitchFamily="18" charset="0"/>
            </a:endParaRPr>
          </a:p>
          <a:p>
            <a:pPr algn="just">
              <a:lnSpc>
                <a:spcPct val="150000"/>
              </a:lnSpc>
            </a:pPr>
            <a:r>
              <a:rPr lang="en-US" sz="2000" dirty="0">
                <a:effectLst/>
                <a:latin typeface="Cambria" panose="02040503050406030204" pitchFamily="18" charset="0"/>
                <a:ea typeface="Cambria" panose="02040503050406030204" pitchFamily="18" charset="0"/>
              </a:rPr>
              <a:t>Pin definitions from 24 to 31 are different for minimum mode and maximum mode. By using these pins the 8086 itself generates all bus control signals in the Minimum Mode Configuration of 8086. These signals are:</a:t>
            </a:r>
          </a:p>
          <a:p>
            <a:pPr marL="0" indent="0" algn="just">
              <a:lnSpc>
                <a:spcPct val="150000"/>
              </a:lnSpc>
              <a:buNone/>
            </a:pPr>
            <a:r>
              <a:rPr lang="en-US" sz="2400" b="1" dirty="0">
                <a:solidFill>
                  <a:srgbClr val="000000"/>
                </a:solidFill>
                <a:effectLst/>
                <a:latin typeface="Cambria" panose="02040503050406030204" pitchFamily="18" charset="0"/>
                <a:ea typeface="Cambria" panose="02040503050406030204" pitchFamily="18" charset="0"/>
              </a:rPr>
              <a:t>Pin Definitions (24 to 31) in Minimum Mode:</a:t>
            </a:r>
            <a:endParaRPr lang="en-US" sz="2400" b="1" dirty="0">
              <a:latin typeface="Cambria" panose="02040503050406030204" pitchFamily="18" charset="0"/>
              <a:ea typeface="Cambria" panose="02040503050406030204" pitchFamily="18" charset="0"/>
            </a:endParaRPr>
          </a:p>
          <a:p>
            <a:pPr algn="just">
              <a:lnSpc>
                <a:spcPct val="150000"/>
              </a:lnSpc>
            </a:pPr>
            <a:r>
              <a:rPr lang="en-US" sz="2000" b="1" dirty="0">
                <a:solidFill>
                  <a:srgbClr val="000000"/>
                </a:solidFill>
                <a:effectLst/>
                <a:latin typeface="Cambria" panose="02040503050406030204" pitchFamily="18" charset="0"/>
                <a:ea typeface="Cambria" panose="02040503050406030204" pitchFamily="18" charset="0"/>
              </a:rPr>
              <a:t>INTA’ (Interrupt Acknowledge) Output :</a:t>
            </a:r>
            <a:r>
              <a:rPr lang="en-US" sz="2000" dirty="0">
                <a:effectLst/>
                <a:latin typeface="Cambria" panose="02040503050406030204" pitchFamily="18" charset="0"/>
                <a:ea typeface="Cambria" panose="02040503050406030204" pitchFamily="18" charset="0"/>
              </a:rPr>
              <a:t> This indicates recognition of an interrupt request. It consists of two negative going pulses in two consecutive bus cycles. The first pulse informs the interface that its request has been recognized and upon receipt of the second pulse, the interface is to send the interrupt type to the processor over the data bus.</a:t>
            </a:r>
          </a:p>
        </p:txBody>
      </p:sp>
    </p:spTree>
    <p:extLst>
      <p:ext uri="{BB962C8B-B14F-4D97-AF65-F5344CB8AC3E}">
        <p14:creationId xmlns:p14="http://schemas.microsoft.com/office/powerpoint/2010/main" val="140146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12D4F-BD74-4F8A-A332-17D81E288E5B}"/>
              </a:ext>
            </a:extLst>
          </p:cNvPr>
          <p:cNvSpPr>
            <a:spLocks noGrp="1"/>
          </p:cNvSpPr>
          <p:nvPr>
            <p:ph idx="1"/>
          </p:nvPr>
        </p:nvSpPr>
        <p:spPr>
          <a:xfrm>
            <a:off x="956603" y="942535"/>
            <a:ext cx="10269416" cy="4965896"/>
          </a:xfrm>
        </p:spPr>
        <p:txBody>
          <a:bodyPr>
            <a:normAutofit/>
          </a:bodyPr>
          <a:lstStyle/>
          <a:p>
            <a:pPr algn="just">
              <a:lnSpc>
                <a:spcPct val="150000"/>
              </a:lnSpc>
            </a:pPr>
            <a:r>
              <a:rPr lang="en-US" sz="2000" b="1" dirty="0">
                <a:solidFill>
                  <a:srgbClr val="000000"/>
                </a:solidFill>
                <a:effectLst/>
                <a:latin typeface="Cambria" panose="02040503050406030204" pitchFamily="18" charset="0"/>
                <a:ea typeface="Cambria" panose="02040503050406030204" pitchFamily="18" charset="0"/>
              </a:rPr>
              <a:t>ALE (Address Latch Enable) output :</a:t>
            </a:r>
            <a:r>
              <a:rPr lang="en-US" sz="2000" dirty="0">
                <a:effectLst/>
                <a:latin typeface="Cambria" panose="02040503050406030204" pitchFamily="18" charset="0"/>
                <a:ea typeface="Cambria" panose="02040503050406030204" pitchFamily="18" charset="0"/>
              </a:rPr>
              <a:t> This signal is provided by 8086 to demultiplex the AD</a:t>
            </a:r>
            <a:r>
              <a:rPr lang="en-US" sz="2000" baseline="-25000" dirty="0">
                <a:effectLst/>
                <a:latin typeface="Cambria" panose="02040503050406030204" pitchFamily="18" charset="0"/>
                <a:ea typeface="Cambria" panose="02040503050406030204" pitchFamily="18" charset="0"/>
              </a:rPr>
              <a:t>0</a:t>
            </a:r>
            <a:r>
              <a:rPr lang="en-US" sz="2000" dirty="0">
                <a:effectLst/>
                <a:latin typeface="Cambria" panose="02040503050406030204" pitchFamily="18" charset="0"/>
                <a:ea typeface="Cambria" panose="02040503050406030204" pitchFamily="18" charset="0"/>
              </a:rPr>
              <a:t>-AD</a:t>
            </a:r>
            <a:r>
              <a:rPr lang="en-US" sz="2000" baseline="-25000" dirty="0">
                <a:effectLst/>
                <a:latin typeface="Cambria" panose="02040503050406030204" pitchFamily="18" charset="0"/>
                <a:ea typeface="Cambria" panose="02040503050406030204" pitchFamily="18" charset="0"/>
              </a:rPr>
              <a:t>15</a:t>
            </a:r>
            <a:r>
              <a:rPr lang="en-US" sz="2000" dirty="0">
                <a:effectLst/>
                <a:latin typeface="Cambria" panose="02040503050406030204" pitchFamily="18" charset="0"/>
                <a:ea typeface="Cambria" panose="02040503050406030204" pitchFamily="18" charset="0"/>
              </a:rPr>
              <a:t> into A</a:t>
            </a:r>
            <a:r>
              <a:rPr lang="en-US" sz="2000" baseline="-25000" dirty="0">
                <a:effectLst/>
                <a:latin typeface="Cambria" panose="02040503050406030204" pitchFamily="18" charset="0"/>
                <a:ea typeface="Cambria" panose="02040503050406030204" pitchFamily="18" charset="0"/>
              </a:rPr>
              <a:t>0</a:t>
            </a:r>
            <a:r>
              <a:rPr lang="en-US" sz="2000" dirty="0">
                <a:effectLst/>
                <a:latin typeface="Cambria" panose="02040503050406030204" pitchFamily="18" charset="0"/>
                <a:ea typeface="Cambria" panose="02040503050406030204" pitchFamily="18" charset="0"/>
              </a:rPr>
              <a:t>-A</a:t>
            </a:r>
            <a:r>
              <a:rPr lang="en-US" sz="2000" baseline="-25000" dirty="0">
                <a:effectLst/>
                <a:latin typeface="Cambria" panose="02040503050406030204" pitchFamily="18" charset="0"/>
                <a:ea typeface="Cambria" panose="02040503050406030204" pitchFamily="18" charset="0"/>
              </a:rPr>
              <a:t>15</a:t>
            </a:r>
            <a:r>
              <a:rPr lang="en-US" sz="2000" dirty="0">
                <a:effectLst/>
                <a:latin typeface="Cambria" panose="02040503050406030204" pitchFamily="18" charset="0"/>
                <a:ea typeface="Cambria" panose="02040503050406030204" pitchFamily="18" charset="0"/>
              </a:rPr>
              <a:t> and D</a:t>
            </a:r>
            <a:r>
              <a:rPr lang="en-US" sz="2000" baseline="-25000" dirty="0">
                <a:effectLst/>
                <a:latin typeface="Cambria" panose="02040503050406030204" pitchFamily="18" charset="0"/>
                <a:ea typeface="Cambria" panose="02040503050406030204" pitchFamily="18" charset="0"/>
              </a:rPr>
              <a:t>0</a:t>
            </a:r>
            <a:r>
              <a:rPr lang="en-US" sz="2000" dirty="0">
                <a:effectLst/>
                <a:latin typeface="Cambria" panose="02040503050406030204" pitchFamily="18" charset="0"/>
                <a:ea typeface="Cambria" panose="02040503050406030204" pitchFamily="18" charset="0"/>
              </a:rPr>
              <a:t>-D</a:t>
            </a:r>
            <a:r>
              <a:rPr lang="en-US" sz="2000" baseline="-25000" dirty="0">
                <a:effectLst/>
                <a:latin typeface="Cambria" panose="02040503050406030204" pitchFamily="18" charset="0"/>
                <a:ea typeface="Cambria" panose="02040503050406030204" pitchFamily="18" charset="0"/>
              </a:rPr>
              <a:t>15</a:t>
            </a:r>
            <a:r>
              <a:rPr lang="en-US" sz="2000" dirty="0">
                <a:effectLst/>
                <a:latin typeface="Cambria" panose="02040503050406030204" pitchFamily="18" charset="0"/>
                <a:ea typeface="Cambria" panose="02040503050406030204" pitchFamily="18" charset="0"/>
              </a:rPr>
              <a:t> using external latches.</a:t>
            </a:r>
          </a:p>
          <a:p>
            <a:pPr algn="just">
              <a:lnSpc>
                <a:spcPct val="150000"/>
              </a:lnSpc>
            </a:pPr>
            <a:r>
              <a:rPr lang="en-US" sz="2000" b="1" dirty="0">
                <a:solidFill>
                  <a:srgbClr val="000000"/>
                </a:solidFill>
                <a:effectLst/>
                <a:latin typeface="Cambria" panose="02040503050406030204" pitchFamily="18" charset="0"/>
                <a:ea typeface="Cambria" panose="02040503050406030204" pitchFamily="18" charset="0"/>
              </a:rPr>
              <a:t>DEN’ (Data Enable) output : </a:t>
            </a:r>
            <a:r>
              <a:rPr lang="en-US" sz="2000" dirty="0">
                <a:effectLst/>
                <a:latin typeface="Cambria" panose="02040503050406030204" pitchFamily="18" charset="0"/>
                <a:ea typeface="Cambria" panose="02040503050406030204" pitchFamily="18" charset="0"/>
              </a:rPr>
              <a:t>This signal informs the transceivers that the CPU is ready to send or receive data.</a:t>
            </a:r>
          </a:p>
          <a:p>
            <a:pPr algn="just">
              <a:lnSpc>
                <a:spcPct val="150000"/>
              </a:lnSpc>
            </a:pPr>
            <a:r>
              <a:rPr lang="en-US" sz="2000" b="1" dirty="0">
                <a:solidFill>
                  <a:srgbClr val="000000"/>
                </a:solidFill>
                <a:effectLst/>
                <a:latin typeface="Cambria" panose="02040503050406030204" pitchFamily="18" charset="0"/>
                <a:ea typeface="Cambria" panose="02040503050406030204" pitchFamily="18" charset="0"/>
              </a:rPr>
              <a:t>DT/R’ (Data transmit/Receive) output : </a:t>
            </a:r>
            <a:r>
              <a:rPr lang="en-US" sz="2000" dirty="0">
                <a:effectLst/>
                <a:latin typeface="Cambria" panose="02040503050406030204" pitchFamily="18" charset="0"/>
                <a:ea typeface="Cambria" panose="02040503050406030204" pitchFamily="18" charset="0"/>
              </a:rPr>
              <a:t>This signal is used to control data flow direction. High on this pin indicates that the 8086 is transmitting the data and low indicates that the 8086 is receiving the data.</a:t>
            </a:r>
          </a:p>
          <a:p>
            <a:pPr algn="just">
              <a:lnSpc>
                <a:spcPct val="150000"/>
              </a:lnSpc>
            </a:pPr>
            <a:r>
              <a:rPr lang="en-US" sz="2000" b="1" dirty="0">
                <a:solidFill>
                  <a:srgbClr val="000000"/>
                </a:solidFill>
                <a:effectLst/>
                <a:latin typeface="Cambria" panose="02040503050406030204" pitchFamily="18" charset="0"/>
                <a:ea typeface="Cambria" panose="02040503050406030204" pitchFamily="18" charset="0"/>
              </a:rPr>
              <a:t>M/IO’ output : </a:t>
            </a:r>
            <a:r>
              <a:rPr lang="en-US" sz="2000" dirty="0">
                <a:effectLst/>
                <a:latin typeface="Cambria" panose="02040503050406030204" pitchFamily="18" charset="0"/>
                <a:ea typeface="Cambria" panose="02040503050406030204" pitchFamily="18" charset="0"/>
              </a:rPr>
              <a:t>It is used to distinguish memory data transfer, (M/I0 = HIGH) and I/O data transfer (M/I0 = LOW).</a:t>
            </a:r>
          </a:p>
        </p:txBody>
      </p:sp>
    </p:spTree>
    <p:extLst>
      <p:ext uri="{BB962C8B-B14F-4D97-AF65-F5344CB8AC3E}">
        <p14:creationId xmlns:p14="http://schemas.microsoft.com/office/powerpoint/2010/main" val="6231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BBF83-731C-4939-8BDC-E5B8217483EA}"/>
              </a:ext>
            </a:extLst>
          </p:cNvPr>
          <p:cNvSpPr>
            <a:spLocks noGrp="1"/>
          </p:cNvSpPr>
          <p:nvPr>
            <p:ph idx="1"/>
          </p:nvPr>
        </p:nvSpPr>
        <p:spPr>
          <a:xfrm>
            <a:off x="998806" y="956603"/>
            <a:ext cx="10227212" cy="4909625"/>
          </a:xfrm>
        </p:spPr>
        <p:txBody>
          <a:bodyPr>
            <a:normAutofit/>
          </a:bodyPr>
          <a:lstStyle/>
          <a:p>
            <a:pPr marL="0" indent="0" algn="just">
              <a:lnSpc>
                <a:spcPct val="150000"/>
              </a:lnSpc>
              <a:buNone/>
            </a:pPr>
            <a:r>
              <a:rPr lang="en-US" sz="2000" b="1" dirty="0">
                <a:solidFill>
                  <a:srgbClr val="000000"/>
                </a:solidFill>
                <a:effectLst/>
                <a:latin typeface="Cambria" panose="02040503050406030204" pitchFamily="18" charset="0"/>
                <a:ea typeface="Cambria" panose="02040503050406030204" pitchFamily="18" charset="0"/>
              </a:rPr>
              <a:t>WR’ : Write output :</a:t>
            </a:r>
            <a:r>
              <a:rPr lang="en-US" sz="2000" dirty="0">
                <a:latin typeface="Cambria" panose="02040503050406030204" pitchFamily="18" charset="0"/>
                <a:ea typeface="Cambria" panose="02040503050406030204" pitchFamily="18" charset="0"/>
              </a:rPr>
              <a:t> WR is low whenever the 8086 is writing data into memory or an I/O device.</a:t>
            </a:r>
          </a:p>
          <a:p>
            <a:pPr marL="0" indent="0" algn="just">
              <a:lnSpc>
                <a:spcPct val="150000"/>
              </a:lnSpc>
              <a:buNone/>
            </a:pPr>
            <a:r>
              <a:rPr lang="en-US" sz="2000" b="1" dirty="0">
                <a:solidFill>
                  <a:srgbClr val="000000"/>
                </a:solidFill>
                <a:effectLst/>
                <a:latin typeface="Cambria" panose="02040503050406030204" pitchFamily="18" charset="0"/>
                <a:ea typeface="Cambria" panose="02040503050406030204" pitchFamily="18" charset="0"/>
              </a:rPr>
              <a:t>HOLD input, HLDA output : </a:t>
            </a:r>
            <a:r>
              <a:rPr lang="en-US" sz="2000" dirty="0">
                <a:latin typeface="Cambria" panose="02040503050406030204" pitchFamily="18" charset="0"/>
                <a:ea typeface="Cambria" panose="02040503050406030204" pitchFamily="18" charset="0"/>
              </a:rPr>
              <a:t>A HIGH on HOLD pin indicates that another master (DMA) is requesting to take over the system bus. On receiving HOLD signal processor outputs HLDA signal HIGH as an acknowledgment. A low on HOLD gives the system bus control back to the processor. Processor then outputs low signal on HLDA.</a:t>
            </a:r>
          </a:p>
        </p:txBody>
      </p:sp>
    </p:spTree>
    <p:extLst>
      <p:ext uri="{BB962C8B-B14F-4D97-AF65-F5344CB8AC3E}">
        <p14:creationId xmlns:p14="http://schemas.microsoft.com/office/powerpoint/2010/main" val="26835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48616-8DD2-4DC3-B83F-62CDE2EE0A69}"/>
              </a:ext>
            </a:extLst>
          </p:cNvPr>
          <p:cNvSpPr>
            <a:spLocks noGrp="1"/>
          </p:cNvSpPr>
          <p:nvPr>
            <p:ph idx="1"/>
          </p:nvPr>
        </p:nvSpPr>
        <p:spPr>
          <a:xfrm>
            <a:off x="838200" y="815926"/>
            <a:ext cx="10515600" cy="5361037"/>
          </a:xfrm>
        </p:spPr>
        <p:txBody>
          <a:bodyPr>
            <a:normAutofit/>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Maximum Mode 8086 System</a:t>
            </a:r>
          </a:p>
          <a:p>
            <a:pPr marL="0" indent="0" algn="just">
              <a:lnSpc>
                <a:spcPct val="150000"/>
              </a:lnSpc>
              <a:buNone/>
            </a:pPr>
            <a:r>
              <a:rPr lang="en-US" sz="2000" dirty="0">
                <a:latin typeface="Cambria" panose="02040503050406030204" pitchFamily="18" charset="0"/>
                <a:ea typeface="Cambria" panose="02040503050406030204" pitchFamily="18" charset="0"/>
              </a:rPr>
              <a:t>When the pin 33 of the 8086 microprocessor is in the reset state, i.e. 0, then the </a:t>
            </a:r>
            <a:r>
              <a:rPr lang="en-US" sz="2000" b="1" dirty="0">
                <a:latin typeface="Cambria" panose="02040503050406030204" pitchFamily="18" charset="0"/>
                <a:ea typeface="Cambria" panose="02040503050406030204" pitchFamily="18" charset="0"/>
              </a:rPr>
              <a:t>microprocessor functions in the Maximum Mode</a:t>
            </a:r>
            <a:r>
              <a:rPr lang="en-US" sz="2000" dirty="0">
                <a:latin typeface="Cambria" panose="02040503050406030204" pitchFamily="18" charset="0"/>
                <a:ea typeface="Cambria" panose="02040503050406030204" pitchFamily="18" charset="0"/>
              </a:rPr>
              <a:t>.</a:t>
            </a:r>
            <a:endParaRPr lang="en-US" sz="2000" b="1" dirty="0">
              <a:solidFill>
                <a:srgbClr val="00B050"/>
              </a:solidFill>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maximum mode is for medium to large systems, which often use two or more processors.</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It also generates the control signals required to direct the data flow and for controlling 8282 latches and 8286 transceivers.</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intel 8288 bus controller is used to implement this control circuitry.</a:t>
            </a:r>
          </a:p>
        </p:txBody>
      </p:sp>
    </p:spTree>
    <p:extLst>
      <p:ext uri="{BB962C8B-B14F-4D97-AF65-F5344CB8AC3E}">
        <p14:creationId xmlns:p14="http://schemas.microsoft.com/office/powerpoint/2010/main" val="23884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FCB576-B2B9-4E99-A676-FEFD34C7E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2" y="787790"/>
            <a:ext cx="10536701" cy="5331655"/>
          </a:xfrm>
          <a:prstGeom prst="rect">
            <a:avLst/>
          </a:prstGeom>
        </p:spPr>
      </p:pic>
    </p:spTree>
    <p:extLst>
      <p:ext uri="{BB962C8B-B14F-4D97-AF65-F5344CB8AC3E}">
        <p14:creationId xmlns:p14="http://schemas.microsoft.com/office/powerpoint/2010/main" val="246840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95411-02DC-4EC1-92AB-C01098AA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70" y="815925"/>
            <a:ext cx="10269415" cy="5078437"/>
          </a:xfrm>
          <a:prstGeom prst="rect">
            <a:avLst/>
          </a:prstGeom>
        </p:spPr>
      </p:pic>
    </p:spTree>
    <p:extLst>
      <p:ext uri="{BB962C8B-B14F-4D97-AF65-F5344CB8AC3E}">
        <p14:creationId xmlns:p14="http://schemas.microsoft.com/office/powerpoint/2010/main" val="29674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D7399-941C-4B12-BFBB-D00323F09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91" y="829993"/>
            <a:ext cx="10578904" cy="5247249"/>
          </a:xfrm>
          <a:prstGeom prst="rect">
            <a:avLst/>
          </a:prstGeom>
        </p:spPr>
      </p:pic>
    </p:spTree>
    <p:extLst>
      <p:ext uri="{BB962C8B-B14F-4D97-AF65-F5344CB8AC3E}">
        <p14:creationId xmlns:p14="http://schemas.microsoft.com/office/powerpoint/2010/main" val="109248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38A1C-0679-475E-A17E-2E684E444295}"/>
              </a:ext>
            </a:extLst>
          </p:cNvPr>
          <p:cNvSpPr>
            <a:spLocks noGrp="1"/>
          </p:cNvSpPr>
          <p:nvPr>
            <p:ph idx="1"/>
          </p:nvPr>
        </p:nvSpPr>
        <p:spPr>
          <a:xfrm>
            <a:off x="829995" y="886265"/>
            <a:ext cx="10480430" cy="5022166"/>
          </a:xfrm>
        </p:spPr>
        <p:txBody>
          <a:bodyPr>
            <a:noAutofit/>
          </a:bodyPr>
          <a:lstStyle/>
          <a:p>
            <a:pPr marL="0" indent="0" algn="just">
              <a:lnSpc>
                <a:spcPct val="150000"/>
              </a:lnSpc>
              <a:buNone/>
            </a:pPr>
            <a:r>
              <a:rPr lang="en-US" sz="2000" b="1" dirty="0">
                <a:solidFill>
                  <a:srgbClr val="00B050"/>
                </a:solidFill>
                <a:effectLst/>
                <a:latin typeface="Cambria" panose="02040503050406030204" pitchFamily="18" charset="0"/>
                <a:ea typeface="Cambria" panose="02040503050406030204" pitchFamily="18" charset="0"/>
              </a:rPr>
              <a:t>Maximum Mode Configuration of 8086:</a:t>
            </a:r>
            <a:endParaRPr lang="en-US" sz="2000" b="1" dirty="0">
              <a:solidFill>
                <a:srgbClr val="00B050"/>
              </a:solidFill>
              <a:latin typeface="Cambria" panose="02040503050406030204" pitchFamily="18" charset="0"/>
              <a:ea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rPr>
              <a:t>Pin definitions from 24 to 31 are different for minimum mode and maximum mode. </a:t>
            </a:r>
            <a:r>
              <a:rPr lang="en-US" sz="1800" dirty="0">
                <a:latin typeface="Cambria" panose="02040503050406030204" pitchFamily="18" charset="0"/>
                <a:ea typeface="Cambria" panose="02040503050406030204" pitchFamily="18" charset="0"/>
              </a:rPr>
              <a:t>The pins form 24 to 31 are dedicated to these modes.</a:t>
            </a:r>
            <a:r>
              <a:rPr lang="en-US" sz="1800" dirty="0">
                <a:effectLst/>
                <a:latin typeface="Cambria" panose="02040503050406030204" pitchFamily="18" charset="0"/>
                <a:ea typeface="Cambria" panose="02040503050406030204" pitchFamily="18" charset="0"/>
              </a:rPr>
              <a:t>. For maximum mode these signals are:</a:t>
            </a:r>
          </a:p>
          <a:p>
            <a:pPr marL="0" indent="0" algn="just">
              <a:lnSpc>
                <a:spcPct val="150000"/>
              </a:lnSpc>
              <a:buNone/>
            </a:pPr>
            <a:r>
              <a:rPr lang="en-US" sz="2000" b="1" dirty="0">
                <a:solidFill>
                  <a:srgbClr val="00B050"/>
                </a:solidFill>
                <a:effectLst/>
                <a:latin typeface="Cambria" panose="02040503050406030204" pitchFamily="18" charset="0"/>
                <a:ea typeface="Cambria" panose="02040503050406030204" pitchFamily="18" charset="0"/>
              </a:rPr>
              <a:t>Pin Definitions (24 to 31) in Maximum Mode:</a:t>
            </a:r>
            <a:endParaRPr lang="en-US" sz="2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sz="1800" b="1" dirty="0">
                <a:latin typeface="Cambria" panose="02040503050406030204" pitchFamily="18" charset="0"/>
                <a:ea typeface="Cambria" panose="02040503050406030204" pitchFamily="18" charset="0"/>
              </a:rPr>
              <a:t>(RQ' / GT 0) and (RQ’ / GT 1): </a:t>
            </a:r>
            <a:r>
              <a:rPr lang="en-US" sz="1800" dirty="0">
                <a:latin typeface="Cambria" panose="02040503050406030204" pitchFamily="18" charset="0"/>
                <a:ea typeface="Cambria" panose="02040503050406030204" pitchFamily="18" charset="0"/>
              </a:rPr>
              <a:t>These two pins are used for bus request and grant purpose. Through these pins, a connection is established between the external peripheral devices and the 8086 microprocessor. Among these two pins, the pin (RT / GT 0) has higher priority over (RT / GT 1).</a:t>
            </a:r>
          </a:p>
          <a:p>
            <a:pPr algn="just">
              <a:lnSpc>
                <a:spcPct val="160000"/>
              </a:lnSpc>
            </a:pPr>
            <a:r>
              <a:rPr lang="en-US" sz="1800" b="1" dirty="0">
                <a:latin typeface="Cambria" panose="02040503050406030204" pitchFamily="18" charset="0"/>
                <a:ea typeface="Cambria" panose="02040503050406030204" pitchFamily="18" charset="0"/>
              </a:rPr>
              <a:t>LOCK’: </a:t>
            </a:r>
            <a:r>
              <a:rPr lang="en-US" sz="1800" dirty="0">
                <a:latin typeface="Cambria" panose="02040503050406030204" pitchFamily="18" charset="0"/>
                <a:ea typeface="Cambria" panose="02040503050406030204" pitchFamily="18" charset="0"/>
              </a:rPr>
              <a:t>This pin is used to lock the internal buses of the microprocessor. When the control of buses is handed over to an external peripheral device, then the microprocessor is locked through this pin. It is an active low signal.</a:t>
            </a:r>
          </a:p>
          <a:p>
            <a:pPr marL="0" indent="0">
              <a:buNone/>
            </a:pPr>
            <a:endParaRPr lang="en-US" sz="2000" dirty="0"/>
          </a:p>
        </p:txBody>
      </p:sp>
    </p:spTree>
    <p:extLst>
      <p:ext uri="{BB962C8B-B14F-4D97-AF65-F5344CB8AC3E}">
        <p14:creationId xmlns:p14="http://schemas.microsoft.com/office/powerpoint/2010/main" val="297274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38A1C-0679-475E-A17E-2E684E444295}"/>
              </a:ext>
            </a:extLst>
          </p:cNvPr>
          <p:cNvSpPr>
            <a:spLocks noGrp="1"/>
          </p:cNvSpPr>
          <p:nvPr>
            <p:ph idx="1"/>
          </p:nvPr>
        </p:nvSpPr>
        <p:spPr>
          <a:xfrm>
            <a:off x="829995" y="886265"/>
            <a:ext cx="10480430" cy="5022166"/>
          </a:xfrm>
        </p:spPr>
        <p:txBody>
          <a:bodyPr>
            <a:noAutofit/>
          </a:bodyPr>
          <a:lstStyle/>
          <a:p>
            <a:pPr algn="just">
              <a:lnSpc>
                <a:spcPct val="150000"/>
              </a:lnSpc>
            </a:pPr>
            <a:r>
              <a:rPr lang="en-US" sz="2000" b="1" dirty="0">
                <a:latin typeface="Cambria" panose="02040503050406030204" pitchFamily="18" charset="0"/>
                <a:ea typeface="Cambria" panose="02040503050406030204" pitchFamily="18" charset="0"/>
              </a:rPr>
              <a:t>QS0 and QS1: </a:t>
            </a:r>
            <a:r>
              <a:rPr lang="en-US" sz="2000" dirty="0">
                <a:latin typeface="Cambria" panose="02040503050406030204" pitchFamily="18" charset="0"/>
                <a:ea typeface="Cambria" panose="02040503050406030204" pitchFamily="18" charset="0"/>
              </a:rPr>
              <a:t>QS stands for Queue status, and as the name suggests, these two pins are used to tell the status of the queue. The status of the queue form the values of these pins is decided as follows:</a:t>
            </a:r>
          </a:p>
          <a:p>
            <a:pPr marL="0" indent="0" algn="just">
              <a:lnSpc>
                <a:spcPct val="150000"/>
              </a:lnSpc>
              <a:buNone/>
            </a:pPr>
            <a:endParaRPr lang="en-US" sz="3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EFF0A839-7D21-423F-A660-AC1A7CEF9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455" y="2391508"/>
            <a:ext cx="6879102" cy="3052689"/>
          </a:xfrm>
          <a:prstGeom prst="rect">
            <a:avLst/>
          </a:prstGeom>
        </p:spPr>
      </p:pic>
    </p:spTree>
    <p:extLst>
      <p:ext uri="{BB962C8B-B14F-4D97-AF65-F5344CB8AC3E}">
        <p14:creationId xmlns:p14="http://schemas.microsoft.com/office/powerpoint/2010/main" val="245417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38A1C-0679-475E-A17E-2E684E444295}"/>
              </a:ext>
            </a:extLst>
          </p:cNvPr>
          <p:cNvSpPr>
            <a:spLocks noGrp="1"/>
          </p:cNvSpPr>
          <p:nvPr>
            <p:ph idx="1"/>
          </p:nvPr>
        </p:nvSpPr>
        <p:spPr>
          <a:xfrm>
            <a:off x="829995" y="886265"/>
            <a:ext cx="10480430" cy="5022166"/>
          </a:xfrm>
        </p:spPr>
        <p:txBody>
          <a:bodyPr>
            <a:noAutofit/>
          </a:bodyPr>
          <a:lstStyle/>
          <a:p>
            <a:pPr algn="just">
              <a:lnSpc>
                <a:spcPct val="150000"/>
              </a:lnSpc>
            </a:pPr>
            <a:r>
              <a:rPr lang="en-US" sz="2000" b="1" dirty="0">
                <a:latin typeface="Cambria" panose="02040503050406030204" pitchFamily="18" charset="0"/>
                <a:ea typeface="Cambria" panose="02040503050406030204" pitchFamily="18" charset="0"/>
              </a:rPr>
              <a:t>S2, S1 and S0: </a:t>
            </a:r>
            <a:r>
              <a:rPr lang="en-US" sz="2000" dirty="0">
                <a:latin typeface="Cambria" panose="02040503050406030204" pitchFamily="18" charset="0"/>
                <a:ea typeface="Cambria" panose="02040503050406030204" pitchFamily="18" charset="0"/>
              </a:rPr>
              <a:t>Here, the S in each of these pins stands for Status. These three pins: S2, S1, and S0 together tell about the CPU cycle. The different of the values of these pins taken together tell about which CPU cycle is currently running.</a:t>
            </a:r>
          </a:p>
          <a:p>
            <a:pPr marL="0" indent="0" algn="just">
              <a:lnSpc>
                <a:spcPct val="150000"/>
              </a:lnSpc>
              <a:buNone/>
            </a:pPr>
            <a:endParaRPr lang="en-US" sz="32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520EF75-2124-4773-A978-62ACF6009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2461845"/>
            <a:ext cx="7891975" cy="3648077"/>
          </a:xfrm>
          <a:prstGeom prst="rect">
            <a:avLst/>
          </a:prstGeom>
        </p:spPr>
      </p:pic>
    </p:spTree>
    <p:extLst>
      <p:ext uri="{BB962C8B-B14F-4D97-AF65-F5344CB8AC3E}">
        <p14:creationId xmlns:p14="http://schemas.microsoft.com/office/powerpoint/2010/main" val="265793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1912-A254-4818-A517-9E5D6BE049D6}"/>
              </a:ext>
            </a:extLst>
          </p:cNvPr>
          <p:cNvSpPr>
            <a:spLocks noGrp="1"/>
          </p:cNvSpPr>
          <p:nvPr>
            <p:ph type="ctrTitle"/>
          </p:nvPr>
        </p:nvSpPr>
        <p:spPr>
          <a:xfrm>
            <a:off x="928468" y="351690"/>
            <a:ext cx="10578903" cy="5725551"/>
          </a:xfrm>
        </p:spPr>
        <p:txBody>
          <a:bodyPr>
            <a:noAutofit/>
          </a:bodyPr>
          <a:lstStyle/>
          <a:p>
            <a:pPr>
              <a:lnSpc>
                <a:spcPct val="150000"/>
              </a:lnSpc>
            </a:pPr>
            <a:r>
              <a:rPr lang="en-US" sz="2800" b="1" dirty="0">
                <a:solidFill>
                  <a:srgbClr val="00B050"/>
                </a:solidFill>
                <a:latin typeface="Cambria" panose="02040503050406030204" pitchFamily="18" charset="0"/>
                <a:ea typeface="Cambria" panose="02040503050406030204" pitchFamily="18" charset="0"/>
              </a:rPr>
              <a:t>The difference between minimum mode and maximum mode:</a:t>
            </a: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endParaRPr lang="en-US" sz="2800" b="1" dirty="0">
              <a:solidFill>
                <a:srgbClr val="00B050"/>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522F4A1E-A2D7-472E-AB02-0CF60DA1E888}"/>
              </a:ext>
            </a:extLst>
          </p:cNvPr>
          <p:cNvGraphicFramePr>
            <a:graphicFrameLocks noGrp="1"/>
          </p:cNvGraphicFramePr>
          <p:nvPr>
            <p:extLst>
              <p:ext uri="{D42A27DB-BD31-4B8C-83A1-F6EECF244321}">
                <p14:modId xmlns:p14="http://schemas.microsoft.com/office/powerpoint/2010/main" val="456957903"/>
              </p:ext>
            </p:extLst>
          </p:nvPr>
        </p:nvGraphicFramePr>
        <p:xfrm>
          <a:off x="998808" y="998801"/>
          <a:ext cx="10335064" cy="5415329"/>
        </p:xfrm>
        <a:graphic>
          <a:graphicData uri="http://schemas.openxmlformats.org/drawingml/2006/table">
            <a:tbl>
              <a:tblPr firstRow="1" bandRow="1">
                <a:tableStyleId>{5C22544A-7EE6-4342-B048-85BDC9FD1C3A}</a:tableStyleId>
              </a:tblPr>
              <a:tblGrid>
                <a:gridCol w="5167532">
                  <a:extLst>
                    <a:ext uri="{9D8B030D-6E8A-4147-A177-3AD203B41FA5}">
                      <a16:colId xmlns:a16="http://schemas.microsoft.com/office/drawing/2014/main" val="623460140"/>
                    </a:ext>
                  </a:extLst>
                </a:gridCol>
                <a:gridCol w="5167532">
                  <a:extLst>
                    <a:ext uri="{9D8B030D-6E8A-4147-A177-3AD203B41FA5}">
                      <a16:colId xmlns:a16="http://schemas.microsoft.com/office/drawing/2014/main" val="3711457045"/>
                    </a:ext>
                  </a:extLst>
                </a:gridCol>
              </a:tblGrid>
              <a:tr h="576775">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Minimum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Maximum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3066708"/>
                  </a:ext>
                </a:extLst>
              </a:tr>
              <a:tr h="851308">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In minimum mode, there can be only </a:t>
                      </a:r>
                      <a:r>
                        <a:rPr lang="en-US" sz="2000" dirty="0">
                          <a:solidFill>
                            <a:srgbClr val="00B050"/>
                          </a:solidFill>
                          <a:latin typeface="Cambria" panose="02040503050406030204" pitchFamily="18" charset="0"/>
                          <a:ea typeface="Cambria" panose="02040503050406030204" pitchFamily="18" charset="0"/>
                        </a:rPr>
                        <a:t>one</a:t>
                      </a:r>
                      <a:r>
                        <a:rPr lang="en-US" sz="2000" dirty="0">
                          <a:solidFill>
                            <a:schemeClr val="tx1"/>
                          </a:solidFill>
                          <a:latin typeface="Cambria" panose="02040503050406030204" pitchFamily="18" charset="0"/>
                          <a:ea typeface="Cambria" panose="02040503050406030204" pitchFamily="18" charset="0"/>
                        </a:rPr>
                        <a:t> processor, i.e. </a:t>
                      </a:r>
                      <a:r>
                        <a:rPr lang="en-US" sz="2000" dirty="0">
                          <a:solidFill>
                            <a:srgbClr val="00B050"/>
                          </a:solidFill>
                          <a:latin typeface="Cambria" panose="02040503050406030204" pitchFamily="18" charset="0"/>
                          <a:ea typeface="Cambria" panose="02040503050406030204" pitchFamily="18" charset="0"/>
                        </a:rPr>
                        <a:t>8086</a:t>
                      </a:r>
                      <a:r>
                        <a:rPr lang="en-US" sz="2000" dirty="0">
                          <a:solidFill>
                            <a:schemeClr val="tx1"/>
                          </a:solidFill>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In maximum mode, there can be multiple processors with 8086, like 8087 and 8089.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340720"/>
                  </a:ext>
                </a:extLst>
              </a:tr>
              <a:tr h="584054">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Mn/Mx’ is 1 to indicate minimum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tx1"/>
                          </a:solidFill>
                          <a:latin typeface="Cambria" panose="02040503050406030204" pitchFamily="18" charset="0"/>
                          <a:ea typeface="Cambria" panose="02040503050406030204" pitchFamily="18" charset="0"/>
                        </a:rPr>
                        <a:t>Mn/Mx’ is 0 to indicate maximum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402369"/>
                  </a:ext>
                </a:extLst>
              </a:tr>
              <a:tr h="851308">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ALE for the latch is given by 8086 as it is the only processor in the circuit.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tx1"/>
                          </a:solidFill>
                          <a:latin typeface="Cambria" panose="02040503050406030204" pitchFamily="18" charset="0"/>
                          <a:ea typeface="Cambria" panose="02040503050406030204" pitchFamily="18" charset="0"/>
                        </a:rPr>
                        <a:t>ALE for the latch is given by 8288 bus controller as there can be multiple processors in the circuit.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9003270"/>
                  </a:ext>
                </a:extLst>
              </a:tr>
              <a:tr h="851308">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DEN’ and DT/R’ for the trans-receivers are given by 8086 itself.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DT/R’ for the trans-receivers are given by 8288 bus controller.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503491"/>
                  </a:ext>
                </a:extLst>
              </a:tr>
              <a:tr h="851308">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Direct control signals M/IO’ , RD’ and WR’ are given by 8086.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Instead of control signals each processor generates status signals called S</a:t>
                      </a:r>
                      <a:r>
                        <a:rPr lang="en-US" sz="1600" dirty="0">
                          <a:solidFill>
                            <a:schemeClr val="tx1"/>
                          </a:solidFill>
                          <a:latin typeface="Cambria" panose="02040503050406030204" pitchFamily="18" charset="0"/>
                          <a:ea typeface="Cambria" panose="02040503050406030204" pitchFamily="18" charset="0"/>
                        </a:rPr>
                        <a:t>2</a:t>
                      </a:r>
                      <a:r>
                        <a:rPr lang="en-US" sz="2000" dirty="0">
                          <a:solidFill>
                            <a:schemeClr val="tx1"/>
                          </a:solidFill>
                          <a:latin typeface="Cambria" panose="02040503050406030204" pitchFamily="18" charset="0"/>
                          <a:ea typeface="Cambria" panose="02040503050406030204" pitchFamily="18" charset="0"/>
                        </a:rPr>
                        <a:t>’, S</a:t>
                      </a:r>
                      <a:r>
                        <a:rPr lang="en-US" sz="1600" dirty="0">
                          <a:solidFill>
                            <a:schemeClr val="tx1"/>
                          </a:solidFill>
                          <a:latin typeface="Cambria" panose="02040503050406030204" pitchFamily="18" charset="0"/>
                          <a:ea typeface="Cambria" panose="02040503050406030204" pitchFamily="18" charset="0"/>
                        </a:rPr>
                        <a:t>1</a:t>
                      </a:r>
                      <a:r>
                        <a:rPr lang="en-US" sz="2000" dirty="0">
                          <a:solidFill>
                            <a:schemeClr val="tx1"/>
                          </a:solidFill>
                          <a:latin typeface="Cambria" panose="02040503050406030204" pitchFamily="18" charset="0"/>
                          <a:ea typeface="Cambria" panose="02040503050406030204" pitchFamily="18" charset="0"/>
                        </a:rPr>
                        <a:t>’ and S</a:t>
                      </a:r>
                      <a:r>
                        <a:rPr lang="en-US" sz="1600" dirty="0">
                          <a:solidFill>
                            <a:schemeClr val="tx1"/>
                          </a:solidFill>
                          <a:latin typeface="Cambria" panose="02040503050406030204" pitchFamily="18" charset="0"/>
                          <a:ea typeface="Cambria" panose="02040503050406030204" pitchFamily="18" charset="0"/>
                        </a:rPr>
                        <a:t>0</a:t>
                      </a:r>
                      <a:r>
                        <a:rPr lang="en-US" sz="2000" dirty="0">
                          <a:solidFill>
                            <a:schemeClr val="tx1"/>
                          </a:solidFill>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5021291"/>
                  </a:ext>
                </a:extLst>
              </a:tr>
            </a:tbl>
          </a:graphicData>
        </a:graphic>
      </p:graphicFrame>
    </p:spTree>
    <p:extLst>
      <p:ext uri="{BB962C8B-B14F-4D97-AF65-F5344CB8AC3E}">
        <p14:creationId xmlns:p14="http://schemas.microsoft.com/office/powerpoint/2010/main" val="129703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937D8-96B6-4E4A-8B50-994604CF90A0}"/>
              </a:ext>
            </a:extLst>
          </p:cNvPr>
          <p:cNvSpPr>
            <a:spLocks noGrp="1"/>
          </p:cNvSpPr>
          <p:nvPr>
            <p:ph idx="1"/>
          </p:nvPr>
        </p:nvSpPr>
        <p:spPr>
          <a:xfrm>
            <a:off x="872197" y="858128"/>
            <a:ext cx="10466363" cy="5219115"/>
          </a:xfrm>
        </p:spPr>
        <p:txBody>
          <a:bodyPr>
            <a:noAutofit/>
          </a:bodyPr>
          <a:lstStyle/>
          <a:p>
            <a:pPr marL="0" indent="0" algn="just">
              <a:lnSpc>
                <a:spcPct val="170000"/>
              </a:lnSpc>
              <a:buNone/>
            </a:pPr>
            <a:r>
              <a:rPr lang="en-US" sz="2400" b="1" dirty="0">
                <a:solidFill>
                  <a:srgbClr val="00B050"/>
                </a:solidFill>
                <a:latin typeface="Cambria" panose="02040503050406030204" pitchFamily="18" charset="0"/>
                <a:ea typeface="Cambria" panose="02040503050406030204" pitchFamily="18" charset="0"/>
              </a:rPr>
              <a:t>8288 Bus Controller:</a:t>
            </a:r>
            <a:r>
              <a:rPr lang="en-US" sz="1700" b="1" dirty="0">
                <a:solidFill>
                  <a:srgbClr val="00B050"/>
                </a:solidFill>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8288 bus controller is able to originate the address latch enable signal to the 8282’s, the enable and direction signals to the 8286 transceivers, and the interrupt acknowledge signal to the interrupt controller. It also decodes the S</a:t>
            </a:r>
            <a:r>
              <a:rPr lang="en-US" sz="1700" baseline="-25000" dirty="0">
                <a:latin typeface="Cambria" panose="02040503050406030204" pitchFamily="18" charset="0"/>
                <a:ea typeface="Cambria" panose="02040503050406030204" pitchFamily="18" charset="0"/>
              </a:rPr>
              <a:t>2</a:t>
            </a:r>
            <a:r>
              <a:rPr lang="en-US" sz="1700" dirty="0">
                <a:latin typeface="Cambria" panose="02040503050406030204" pitchFamily="18" charset="0"/>
                <a:ea typeface="Cambria" panose="02040503050406030204" pitchFamily="18" charset="0"/>
              </a:rPr>
              <a:t>-S</a:t>
            </a:r>
            <a:r>
              <a:rPr lang="en-US" sz="1700" baseline="-25000" dirty="0">
                <a:latin typeface="Cambria" panose="02040503050406030204" pitchFamily="18" charset="0"/>
                <a:ea typeface="Cambria" panose="02040503050406030204" pitchFamily="18" charset="0"/>
              </a:rPr>
              <a:t>0</a:t>
            </a:r>
            <a:r>
              <a:rPr lang="en-US" sz="1700" dirty="0">
                <a:latin typeface="Cambria" panose="02040503050406030204" pitchFamily="18" charset="0"/>
                <a:ea typeface="Cambria" panose="02040503050406030204" pitchFamily="18" charset="0"/>
              </a:rPr>
              <a:t> signals to generate MRDC, MWTC, IORC, IOWC, MCE/PDEN, AEN, IOB, CEN, AIOWC, and AMWC signals.</a:t>
            </a:r>
          </a:p>
          <a:p>
            <a:pPr algn="just">
              <a:lnSpc>
                <a:spcPct val="170000"/>
              </a:lnSpc>
            </a:pPr>
            <a:r>
              <a:rPr lang="en-US" sz="1700" b="1" dirty="0">
                <a:solidFill>
                  <a:srgbClr val="000000"/>
                </a:solidFill>
                <a:effectLst/>
                <a:latin typeface="Cambria" panose="02040503050406030204" pitchFamily="18" charset="0"/>
                <a:ea typeface="Cambria" panose="02040503050406030204" pitchFamily="18" charset="0"/>
              </a:rPr>
              <a:t>MRDC (M. Rd Comm) :</a:t>
            </a:r>
            <a:r>
              <a:rPr lang="en-US" sz="1700" dirty="0">
                <a:effectLst/>
                <a:latin typeface="Cambria" panose="02040503050406030204" pitchFamily="18" charset="0"/>
                <a:ea typeface="Cambria" panose="02040503050406030204" pitchFamily="18" charset="0"/>
              </a:rPr>
              <a:t> It instructs the memory to put the contents of the addressed location on the data bus.</a:t>
            </a:r>
          </a:p>
          <a:p>
            <a:pPr algn="just">
              <a:lnSpc>
                <a:spcPct val="170000"/>
              </a:lnSpc>
            </a:pPr>
            <a:r>
              <a:rPr lang="en-US" sz="1700" b="1" dirty="0">
                <a:solidFill>
                  <a:srgbClr val="000000"/>
                </a:solidFill>
                <a:effectLst/>
                <a:latin typeface="Cambria" panose="02040503050406030204" pitchFamily="18" charset="0"/>
                <a:ea typeface="Cambria" panose="02040503050406030204" pitchFamily="18" charset="0"/>
              </a:rPr>
              <a:t>MWTC (Memory Write Command) :</a:t>
            </a:r>
            <a:r>
              <a:rPr lang="en-US" sz="1700" dirty="0">
                <a:effectLst/>
                <a:latin typeface="Cambria" panose="02040503050406030204" pitchFamily="18" charset="0"/>
                <a:ea typeface="Cambria" panose="02040503050406030204" pitchFamily="18" charset="0"/>
              </a:rPr>
              <a:t> It instructs the memory to accept the data on the data bus and load the data into the addressed memory location.</a:t>
            </a:r>
          </a:p>
          <a:p>
            <a:pPr algn="just">
              <a:lnSpc>
                <a:spcPct val="170000"/>
              </a:lnSpc>
            </a:pPr>
            <a:r>
              <a:rPr lang="en-US" sz="1700" b="1" dirty="0">
                <a:solidFill>
                  <a:srgbClr val="000000"/>
                </a:solidFill>
                <a:effectLst/>
                <a:latin typeface="Cambria" panose="02040503050406030204" pitchFamily="18" charset="0"/>
                <a:ea typeface="Cambria" panose="02040503050406030204" pitchFamily="18" charset="0"/>
              </a:rPr>
              <a:t>IORC (I/O Rd Cm) :</a:t>
            </a:r>
            <a:r>
              <a:rPr lang="en-US" sz="1700" dirty="0">
                <a:effectLst/>
                <a:latin typeface="Cambria" panose="02040503050406030204" pitchFamily="18" charset="0"/>
                <a:ea typeface="Cambria" panose="02040503050406030204" pitchFamily="18" charset="0"/>
              </a:rPr>
              <a:t> It instructs an I/O device to put the data contained in the addressed port on the data bus.</a:t>
            </a:r>
          </a:p>
          <a:p>
            <a:pPr algn="just">
              <a:lnSpc>
                <a:spcPct val="170000"/>
              </a:lnSpc>
            </a:pPr>
            <a:r>
              <a:rPr lang="en-US" sz="1700" b="1" dirty="0">
                <a:solidFill>
                  <a:srgbClr val="000000"/>
                </a:solidFill>
                <a:effectLst/>
                <a:latin typeface="Cambria" panose="02040503050406030204" pitchFamily="18" charset="0"/>
                <a:ea typeface="Cambria" panose="02040503050406030204" pitchFamily="18" charset="0"/>
              </a:rPr>
              <a:t>IOWC (I/0 Write Command) :</a:t>
            </a:r>
            <a:r>
              <a:rPr lang="en-US" sz="1700" dirty="0">
                <a:effectLst/>
                <a:latin typeface="Cambria" panose="02040503050406030204" pitchFamily="18" charset="0"/>
                <a:ea typeface="Cambria" panose="02040503050406030204" pitchFamily="18" charset="0"/>
              </a:rPr>
              <a:t> It instructs an I/O device to accept the data on the data bus and load the data into the addressed port.</a:t>
            </a:r>
          </a:p>
        </p:txBody>
      </p:sp>
    </p:spTree>
    <p:extLst>
      <p:ext uri="{BB962C8B-B14F-4D97-AF65-F5344CB8AC3E}">
        <p14:creationId xmlns:p14="http://schemas.microsoft.com/office/powerpoint/2010/main" val="210753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AFD4D-B2D6-4A7A-B426-2812C489385B}"/>
              </a:ext>
            </a:extLst>
          </p:cNvPr>
          <p:cNvSpPr>
            <a:spLocks noGrp="1"/>
          </p:cNvSpPr>
          <p:nvPr>
            <p:ph idx="1"/>
          </p:nvPr>
        </p:nvSpPr>
        <p:spPr>
          <a:xfrm>
            <a:off x="838200" y="844062"/>
            <a:ext cx="10515600" cy="5332901"/>
          </a:xfrm>
        </p:spPr>
        <p:txBody>
          <a:bodyPr>
            <a:normAutofit fontScale="70000" lnSpcReduction="20000"/>
          </a:bodyPr>
          <a:lstStyle/>
          <a:p>
            <a:pPr algn="just">
              <a:lnSpc>
                <a:spcPct val="160000"/>
              </a:lnSpc>
            </a:pPr>
            <a:r>
              <a:rPr lang="en-US" b="1" dirty="0">
                <a:solidFill>
                  <a:srgbClr val="000000"/>
                </a:solidFill>
                <a:effectLst/>
                <a:latin typeface="Cambria" panose="02040503050406030204" pitchFamily="18" charset="0"/>
                <a:ea typeface="Cambria" panose="02040503050406030204" pitchFamily="18" charset="0"/>
              </a:rPr>
              <a:t>MCE/PDEN (Master Cascade Enable/Peripheral Data Enable):</a:t>
            </a:r>
            <a:r>
              <a:rPr lang="en-US" dirty="0">
                <a:effectLst/>
                <a:latin typeface="Cambria" panose="02040503050406030204" pitchFamily="18" charset="0"/>
                <a:ea typeface="Cambria" panose="02040503050406030204" pitchFamily="18" charset="0"/>
              </a:rPr>
              <a:t> It controls the mode of operation of 8259. It selects cascade operation for 8259 (interrupt controller) if IOB signal is grounded and enables the I/O bus transceivers if IOB is tied high.</a:t>
            </a:r>
          </a:p>
          <a:p>
            <a:pPr algn="just">
              <a:lnSpc>
                <a:spcPct val="160000"/>
              </a:lnSpc>
            </a:pPr>
            <a:r>
              <a:rPr lang="en-US" b="1" dirty="0">
                <a:solidFill>
                  <a:srgbClr val="000000"/>
                </a:solidFill>
                <a:effectLst/>
                <a:latin typeface="Cambria" panose="02040503050406030204" pitchFamily="18" charset="0"/>
                <a:ea typeface="Cambria" panose="02040503050406030204" pitchFamily="18" charset="0"/>
              </a:rPr>
              <a:t>AEN, IOB and CEN</a:t>
            </a:r>
            <a:r>
              <a:rPr lang="en-US" b="1" dirty="0">
                <a:effectLst/>
                <a:latin typeface="Cambria" panose="02040503050406030204" pitchFamily="18" charset="0"/>
                <a:ea typeface="Cambria" panose="02040503050406030204" pitchFamily="18" charset="0"/>
              </a:rPr>
              <a:t> :</a:t>
            </a:r>
            <a:r>
              <a:rPr lang="en-US" dirty="0">
                <a:effectLst/>
                <a:latin typeface="Cambria" panose="02040503050406030204" pitchFamily="18" charset="0"/>
                <a:ea typeface="Cambria" panose="02040503050406030204" pitchFamily="18" charset="0"/>
              </a:rPr>
              <a:t> These pins are used in multiprocessor system. With a single processor in the system, AEN and IOB are grounded and CEN is tied high. AEN causes the 8288 to enable the memory control signals. IOB (I/O bus mode) signal selects either the I/O bus mode or system bus mode operation. CEN (control enable) input enables the command output pins on the 8288.</a:t>
            </a:r>
          </a:p>
          <a:p>
            <a:pPr algn="just">
              <a:lnSpc>
                <a:spcPct val="160000"/>
              </a:lnSpc>
            </a:pPr>
            <a:r>
              <a:rPr lang="en-US" b="1" dirty="0">
                <a:solidFill>
                  <a:srgbClr val="000000"/>
                </a:solidFill>
                <a:effectLst/>
                <a:latin typeface="Cambria" panose="02040503050406030204" pitchFamily="18" charset="0"/>
                <a:ea typeface="Cambria" panose="02040503050406030204" pitchFamily="18" charset="0"/>
              </a:rPr>
              <a:t>AIOWC/AMWC (Advance I/O Write Command/Advance Memory Write Command):</a:t>
            </a:r>
            <a:r>
              <a:rPr lang="en-US" dirty="0">
                <a:solidFill>
                  <a:srgbClr val="000000"/>
                </a:solidFill>
                <a:effectLst/>
                <a:latin typeface="Cambria" panose="02040503050406030204" pitchFamily="18" charset="0"/>
                <a:ea typeface="Cambria" panose="02040503050406030204" pitchFamily="18" charset="0"/>
              </a:rPr>
              <a:t> </a:t>
            </a:r>
            <a:r>
              <a:rPr lang="en-US" dirty="0">
                <a:effectLst/>
                <a:latin typeface="Cambria" panose="02040503050406030204" pitchFamily="18" charset="0"/>
                <a:ea typeface="Cambria" panose="02040503050406030204" pitchFamily="18" charset="0"/>
              </a:rPr>
              <a:t>These signals are similar to IOWC and MWTC except that they are activated one clock pulse earlier. This gives slow interfaces an extra clock cycle to prepare to input the data.</a:t>
            </a:r>
          </a:p>
          <a:p>
            <a:pPr marL="0" indent="0">
              <a:lnSpc>
                <a:spcPct val="16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263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1912-A254-4818-A517-9E5D6BE049D6}"/>
              </a:ext>
            </a:extLst>
          </p:cNvPr>
          <p:cNvSpPr>
            <a:spLocks noGrp="1"/>
          </p:cNvSpPr>
          <p:nvPr>
            <p:ph type="ctrTitle"/>
          </p:nvPr>
        </p:nvSpPr>
        <p:spPr>
          <a:xfrm>
            <a:off x="928468" y="337622"/>
            <a:ext cx="10578903" cy="5725551"/>
          </a:xfrm>
        </p:spPr>
        <p:txBody>
          <a:bodyPr>
            <a:noAutofit/>
          </a:bodyPr>
          <a:lstStyle/>
          <a:p>
            <a:pPr>
              <a:lnSpc>
                <a:spcPct val="150000"/>
              </a:lnSpc>
            </a:pPr>
            <a:r>
              <a:rPr lang="en-US" sz="2800" b="1" dirty="0">
                <a:solidFill>
                  <a:srgbClr val="00B050"/>
                </a:solidFill>
                <a:latin typeface="Cambria" panose="02040503050406030204" pitchFamily="18" charset="0"/>
                <a:ea typeface="Cambria" panose="02040503050406030204" pitchFamily="18" charset="0"/>
              </a:rPr>
              <a:t>The difference between minimum mode and maximum mode:</a:t>
            </a: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br>
              <a:rPr lang="en-US" sz="2800" b="1" dirty="0">
                <a:solidFill>
                  <a:srgbClr val="00B050"/>
                </a:solidFill>
                <a:latin typeface="Cambria" panose="02040503050406030204" pitchFamily="18" charset="0"/>
                <a:ea typeface="Cambria" panose="02040503050406030204" pitchFamily="18" charset="0"/>
              </a:rPr>
            </a:br>
            <a:endParaRPr lang="en-US" sz="2800" b="1" dirty="0">
              <a:solidFill>
                <a:srgbClr val="00B050"/>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522F4A1E-A2D7-472E-AB02-0CF60DA1E888}"/>
              </a:ext>
            </a:extLst>
          </p:cNvPr>
          <p:cNvGraphicFramePr>
            <a:graphicFrameLocks noGrp="1"/>
          </p:cNvGraphicFramePr>
          <p:nvPr>
            <p:extLst>
              <p:ext uri="{D42A27DB-BD31-4B8C-83A1-F6EECF244321}">
                <p14:modId xmlns:p14="http://schemas.microsoft.com/office/powerpoint/2010/main" val="255050008"/>
              </p:ext>
            </p:extLst>
          </p:nvPr>
        </p:nvGraphicFramePr>
        <p:xfrm>
          <a:off x="928468" y="1083211"/>
          <a:ext cx="10335064" cy="5095123"/>
        </p:xfrm>
        <a:graphic>
          <a:graphicData uri="http://schemas.openxmlformats.org/drawingml/2006/table">
            <a:tbl>
              <a:tblPr firstRow="1" bandRow="1">
                <a:tableStyleId>{5C22544A-7EE6-4342-B048-85BDC9FD1C3A}</a:tableStyleId>
              </a:tblPr>
              <a:tblGrid>
                <a:gridCol w="5167532">
                  <a:extLst>
                    <a:ext uri="{9D8B030D-6E8A-4147-A177-3AD203B41FA5}">
                      <a16:colId xmlns:a16="http://schemas.microsoft.com/office/drawing/2014/main" val="623460140"/>
                    </a:ext>
                  </a:extLst>
                </a:gridCol>
                <a:gridCol w="5167532">
                  <a:extLst>
                    <a:ext uri="{9D8B030D-6E8A-4147-A177-3AD203B41FA5}">
                      <a16:colId xmlns:a16="http://schemas.microsoft.com/office/drawing/2014/main" val="3711457045"/>
                    </a:ext>
                  </a:extLst>
                </a:gridCol>
              </a:tblGrid>
              <a:tr h="522084">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Minimum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Maximum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3066708"/>
                  </a:ext>
                </a:extLst>
              </a:tr>
              <a:tr h="1351534">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Control signals M/IO’ , RD’ and WR’ are decoded by 3:8 decoder like 74138.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Status signals called S</a:t>
                      </a:r>
                      <a:r>
                        <a:rPr lang="en-US" sz="1600" dirty="0">
                          <a:solidFill>
                            <a:schemeClr val="tx1"/>
                          </a:solidFill>
                          <a:latin typeface="Cambria" panose="02040503050406030204" pitchFamily="18" charset="0"/>
                          <a:ea typeface="Cambria" panose="02040503050406030204" pitchFamily="18" charset="0"/>
                        </a:rPr>
                        <a:t>2</a:t>
                      </a:r>
                      <a:r>
                        <a:rPr lang="en-US" sz="2000" dirty="0">
                          <a:solidFill>
                            <a:schemeClr val="tx1"/>
                          </a:solidFill>
                          <a:latin typeface="Cambria" panose="02040503050406030204" pitchFamily="18" charset="0"/>
                          <a:ea typeface="Cambria" panose="02040503050406030204" pitchFamily="18" charset="0"/>
                        </a:rPr>
                        <a:t>’, S</a:t>
                      </a:r>
                      <a:r>
                        <a:rPr lang="en-US" sz="1600" dirty="0">
                          <a:solidFill>
                            <a:schemeClr val="tx1"/>
                          </a:solidFill>
                          <a:latin typeface="Cambria" panose="02040503050406030204" pitchFamily="18" charset="0"/>
                          <a:ea typeface="Cambria" panose="02040503050406030204" pitchFamily="18" charset="0"/>
                        </a:rPr>
                        <a:t>1</a:t>
                      </a:r>
                      <a:r>
                        <a:rPr lang="en-US" sz="2000" dirty="0">
                          <a:solidFill>
                            <a:schemeClr val="tx1"/>
                          </a:solidFill>
                          <a:latin typeface="Cambria" panose="02040503050406030204" pitchFamily="18" charset="0"/>
                          <a:ea typeface="Cambria" panose="02040503050406030204" pitchFamily="18" charset="0"/>
                        </a:rPr>
                        <a:t>’ and S</a:t>
                      </a:r>
                      <a:r>
                        <a:rPr lang="en-US" sz="1600" dirty="0">
                          <a:solidFill>
                            <a:schemeClr val="tx1"/>
                          </a:solidFill>
                          <a:latin typeface="Cambria" panose="02040503050406030204" pitchFamily="18" charset="0"/>
                          <a:ea typeface="Cambria" panose="02040503050406030204" pitchFamily="18" charset="0"/>
                        </a:rPr>
                        <a:t>0</a:t>
                      </a:r>
                      <a:r>
                        <a:rPr lang="en-US" sz="2000" dirty="0">
                          <a:solidFill>
                            <a:schemeClr val="tx1"/>
                          </a:solidFill>
                          <a:latin typeface="Cambria" panose="02040503050406030204" pitchFamily="18" charset="0"/>
                          <a:ea typeface="Cambria" panose="02040503050406030204" pitchFamily="18" charset="0"/>
                        </a:rPr>
                        <a:t>’ are decoded by a bus controller like 8288 to produce control signals.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340720"/>
                  </a:ext>
                </a:extLst>
              </a:tr>
              <a:tr h="912209">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INTA’ is given by 8086 in response to an interrupt on INTR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INTA’ is given by bus controller 8288 in response to an interrupt on INTR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402369"/>
                  </a:ext>
                </a:extLst>
              </a:tr>
              <a:tr h="912209">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HOLD and HLDA signals are used for bus request with a DMA controller like 8237.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tx1"/>
                          </a:solidFill>
                          <a:latin typeface="Cambria" panose="02040503050406030204" pitchFamily="18" charset="0"/>
                          <a:ea typeface="Cambria" panose="02040503050406030204" pitchFamily="18" charset="0"/>
                        </a:rPr>
                        <a:t>RQ’ or GT’ lines are used for bus request by other processors like 8087, 8089.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9003270"/>
                  </a:ext>
                </a:extLst>
              </a:tr>
              <a:tr h="497280">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This circuit is simpler.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This circuit is more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503491"/>
                  </a:ext>
                </a:extLst>
              </a:tr>
              <a:tr h="770584">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Performance is lower.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Performance is very 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5021291"/>
                  </a:ext>
                </a:extLst>
              </a:tr>
            </a:tbl>
          </a:graphicData>
        </a:graphic>
      </p:graphicFrame>
    </p:spTree>
    <p:extLst>
      <p:ext uri="{BB962C8B-B14F-4D97-AF65-F5344CB8AC3E}">
        <p14:creationId xmlns:p14="http://schemas.microsoft.com/office/powerpoint/2010/main" val="315683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DABFA8-BDEA-40E3-9F90-F8438285F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675248"/>
            <a:ext cx="10846191" cy="5472333"/>
          </a:xfrm>
          <a:prstGeom prst="rect">
            <a:avLst/>
          </a:prstGeom>
        </p:spPr>
      </p:pic>
    </p:spTree>
    <p:extLst>
      <p:ext uri="{BB962C8B-B14F-4D97-AF65-F5344CB8AC3E}">
        <p14:creationId xmlns:p14="http://schemas.microsoft.com/office/powerpoint/2010/main" val="88389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4EE15-B2E2-4F4F-A9AD-25AE0C7E81D2}"/>
              </a:ext>
            </a:extLst>
          </p:cNvPr>
          <p:cNvSpPr>
            <a:spLocks noGrp="1"/>
          </p:cNvSpPr>
          <p:nvPr>
            <p:ph idx="1"/>
          </p:nvPr>
        </p:nvSpPr>
        <p:spPr>
          <a:xfrm>
            <a:off x="1097279" y="1097280"/>
            <a:ext cx="9889589" cy="4712677"/>
          </a:xfrm>
        </p:spPr>
        <p:txBody>
          <a:bodyPr>
            <a:normAutofit fontScale="85000" lnSpcReduction="20000"/>
          </a:bodyPr>
          <a:lstStyle/>
          <a:p>
            <a:pPr algn="just">
              <a:lnSpc>
                <a:spcPct val="150000"/>
              </a:lnSpc>
              <a:buFont typeface="Wingdings" panose="05000000000000000000" pitchFamily="2" charset="2"/>
              <a:buChar char="§"/>
            </a:pPr>
            <a:r>
              <a:rPr lang="en-US" sz="2400" dirty="0">
                <a:effectLst/>
                <a:latin typeface="Cambria" panose="02040503050406030204" pitchFamily="18" charset="0"/>
                <a:ea typeface="Cambria" panose="02040503050406030204" pitchFamily="18" charset="0"/>
                <a:cs typeface="Times New Roman" panose="02020603050405020304" pitchFamily="18" charset="0"/>
              </a:rPr>
              <a:t>8086 works in Minimum Mode, when MN/MX¯ = 1.</a:t>
            </a:r>
          </a:p>
          <a:p>
            <a:pPr algn="just">
              <a:lnSpc>
                <a:spcPct val="150000"/>
              </a:lnSpc>
              <a:buFont typeface="Wingdings" panose="05000000000000000000" pitchFamily="2" charset="2"/>
              <a:buChar char="§"/>
            </a:pPr>
            <a:r>
              <a:rPr lang="en-US" sz="2400" dirty="0">
                <a:effectLst/>
                <a:latin typeface="Cambria" panose="02040503050406030204" pitchFamily="18" charset="0"/>
                <a:ea typeface="Cambria" panose="02040503050406030204" pitchFamily="18" charset="0"/>
                <a:cs typeface="Times New Roman" panose="02020603050405020304" pitchFamily="18" charset="0"/>
              </a:rPr>
              <a:t>The Minimum Mode is used for a small system with a single processor (8086) and in any system.</a:t>
            </a:r>
          </a:p>
          <a:p>
            <a:pPr algn="just">
              <a:lnSpc>
                <a:spcPct val="150000"/>
              </a:lnSpc>
              <a:buFont typeface="Wingdings" panose="05000000000000000000" pitchFamily="2" charset="2"/>
              <a:buChar char="§"/>
            </a:pPr>
            <a:r>
              <a:rPr lang="en-US" sz="2400" dirty="0">
                <a:effectLst/>
                <a:latin typeface="Cambria" panose="02040503050406030204" pitchFamily="18" charset="0"/>
                <a:ea typeface="Cambria" panose="02040503050406030204" pitchFamily="18" charset="0"/>
                <a:cs typeface="Times New Roman" panose="02020603050405020304" pitchFamily="18" charset="0"/>
              </a:rPr>
              <a:t>8086 itself generates all bus control signals in the minimum mode configuration of 8086.</a:t>
            </a:r>
          </a:p>
          <a:p>
            <a:pPr algn="just">
              <a:lnSpc>
                <a:spcPct val="150000"/>
              </a:lnSpc>
              <a:buFont typeface="Wingdings" panose="05000000000000000000" pitchFamily="2" charset="2"/>
              <a:buChar char="§"/>
            </a:pPr>
            <a:r>
              <a:rPr lang="en-US" sz="2400" dirty="0">
                <a:effectLst/>
                <a:latin typeface="Cambria" panose="02040503050406030204" pitchFamily="18" charset="0"/>
                <a:ea typeface="Cambria" panose="02040503050406030204" pitchFamily="18" charset="0"/>
                <a:cs typeface="Times New Roman" panose="02020603050405020304" pitchFamily="18" charset="0"/>
              </a:rPr>
              <a:t>Clock is provided by the 8284 clock generator, it provides CLK, RESET and READY input to 8086.</a:t>
            </a:r>
          </a:p>
          <a:p>
            <a:pPr algn="just">
              <a:lnSpc>
                <a:spcPct val="150000"/>
              </a:lnSpc>
              <a:buFont typeface="Wingdings" panose="05000000000000000000" pitchFamily="2" charset="2"/>
              <a:buChar char="§"/>
            </a:pPr>
            <a:r>
              <a:rPr lang="en-US" sz="2400" dirty="0">
                <a:effectLst/>
                <a:latin typeface="Cambria" panose="02040503050406030204" pitchFamily="18" charset="0"/>
                <a:ea typeface="Cambria" panose="02040503050406030204" pitchFamily="18" charset="0"/>
                <a:cs typeface="Times New Roman" panose="02020603050405020304" pitchFamily="18" charset="0"/>
              </a:rPr>
              <a:t>Address from the address bus is latched into 8282 8-bit latch. Three such latches are needed, as address bus is 20-bit. The ALE of 8086 is connected to STB of the latch. The ALE for this latch is given by 8086 itself.</a:t>
            </a:r>
          </a:p>
        </p:txBody>
      </p:sp>
    </p:spTree>
    <p:extLst>
      <p:ext uri="{BB962C8B-B14F-4D97-AF65-F5344CB8AC3E}">
        <p14:creationId xmlns:p14="http://schemas.microsoft.com/office/powerpoint/2010/main" val="158270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F8E09-80E3-4829-A0F3-D33FE8480018}"/>
              </a:ext>
            </a:extLst>
          </p:cNvPr>
          <p:cNvSpPr>
            <a:spLocks noGrp="1"/>
          </p:cNvSpPr>
          <p:nvPr>
            <p:ph idx="1"/>
          </p:nvPr>
        </p:nvSpPr>
        <p:spPr>
          <a:xfrm>
            <a:off x="1083212" y="1055077"/>
            <a:ext cx="10002130" cy="4726745"/>
          </a:xfrm>
        </p:spPr>
        <p:txBody>
          <a:bodyPr/>
          <a:lstStyle/>
          <a:p>
            <a:pPr algn="just">
              <a:lnSpc>
                <a:spcPct val="150000"/>
              </a:lnSpc>
              <a:buFont typeface="Wingdings" panose="05000000000000000000" pitchFamily="2" charset="2"/>
              <a:buChar char="§"/>
            </a:pPr>
            <a:r>
              <a:rPr lang="en-US" sz="2000" dirty="0">
                <a:effectLst/>
                <a:latin typeface="Cambria" panose="02040503050406030204" pitchFamily="18" charset="0"/>
                <a:ea typeface="Cambria" panose="02040503050406030204" pitchFamily="18" charset="0"/>
                <a:cs typeface="Times New Roman" panose="02020603050405020304" pitchFamily="18" charset="0"/>
              </a:rPr>
              <a:t>The data bus is driven through 8286 8-bit trans-receiver. Two such trans-receivers are needed, as the data bus is 16-bit. The trans-receivers are enabled through the DEN¯ signal, while the direction of data is controlled by the DT/ R¯ signal. DEN¯ is connected to OE¯ and DT/R¯ is connected to T. Both DEN¯ and DT/R¯ are given by 8086 itself.</a:t>
            </a:r>
          </a:p>
          <a:p>
            <a:pPr marL="0" indent="0">
              <a:buNone/>
            </a:pPr>
            <a:endParaRPr lang="en-US" sz="1800"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descr="enter image description here">
            <a:extLst>
              <a:ext uri="{FF2B5EF4-FFF2-40B4-BE49-F238E27FC236}">
                <a16:creationId xmlns:a16="http://schemas.microsoft.com/office/drawing/2014/main" id="{E8CAAC58-38C8-454B-BCEB-7F58940D45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41674" y="3360266"/>
            <a:ext cx="6344529" cy="1957320"/>
          </a:xfrm>
          <a:prstGeom prst="rect">
            <a:avLst/>
          </a:prstGeom>
          <a:noFill/>
          <a:ln>
            <a:noFill/>
          </a:ln>
        </p:spPr>
      </p:pic>
    </p:spTree>
    <p:extLst>
      <p:ext uri="{BB962C8B-B14F-4D97-AF65-F5344CB8AC3E}">
        <p14:creationId xmlns:p14="http://schemas.microsoft.com/office/powerpoint/2010/main" val="189740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97B0A-0C7D-481F-9C85-90D891184E7A}"/>
              </a:ext>
            </a:extLst>
          </p:cNvPr>
          <p:cNvSpPr>
            <a:spLocks noGrp="1"/>
          </p:cNvSpPr>
          <p:nvPr>
            <p:ph idx="1"/>
          </p:nvPr>
        </p:nvSpPr>
        <p:spPr>
          <a:xfrm>
            <a:off x="1041008" y="942535"/>
            <a:ext cx="10156875" cy="5106573"/>
          </a:xfrm>
        </p:spPr>
        <p:txBody>
          <a:bodyPr>
            <a:normAutofit/>
          </a:bodyPr>
          <a:lstStyle/>
          <a:p>
            <a:pPr algn="just">
              <a:lnSpc>
                <a:spcPct val="150000"/>
              </a:lnSpc>
              <a:buFont typeface="Wingdings" panose="05000000000000000000" pitchFamily="2" charset="2"/>
              <a:buChar char="§"/>
            </a:pPr>
            <a:r>
              <a:rPr lang="en-US" sz="2000" dirty="0">
                <a:effectLst/>
                <a:latin typeface="Cambria" panose="02040503050406030204" pitchFamily="18" charset="0"/>
                <a:ea typeface="Cambria" panose="02040503050406030204" pitchFamily="18" charset="0"/>
                <a:cs typeface="Times New Roman" panose="02020603050405020304" pitchFamily="18" charset="0"/>
              </a:rPr>
              <a:t>Minimum Mode, 8086 is the only processor in the system.</a:t>
            </a:r>
          </a:p>
          <a:p>
            <a:pPr algn="just">
              <a:lnSpc>
                <a:spcPct val="150000"/>
              </a:lnSpc>
              <a:buFont typeface="Wingdings" panose="05000000000000000000" pitchFamily="2" charset="2"/>
              <a:buChar char="§"/>
            </a:pPr>
            <a:r>
              <a:rPr lang="en-US" sz="2000" dirty="0">
                <a:effectLst/>
                <a:latin typeface="Cambria" panose="02040503050406030204" pitchFamily="18" charset="0"/>
                <a:ea typeface="Cambria" panose="02040503050406030204" pitchFamily="18" charset="0"/>
                <a:cs typeface="Times New Roman" panose="02020603050405020304" pitchFamily="18" charset="0"/>
              </a:rPr>
              <a:t>Control signals for all operations are generated by decoding M/IO¯, RD¯ and WR¯ signals.</a:t>
            </a:r>
          </a:p>
          <a:p>
            <a:pPr algn="just">
              <a:lnSpc>
                <a:spcPct val="150000"/>
              </a:lnSpc>
              <a:buFont typeface="Wingdings" panose="05000000000000000000" pitchFamily="2" charset="2"/>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effectLst/>
                <a:latin typeface="Cambria" panose="02040503050406030204" pitchFamily="18" charset="0"/>
                <a:ea typeface="Cambria" panose="02040503050406030204" pitchFamily="18" charset="0"/>
                <a:cs typeface="Times New Roman" panose="02020603050405020304" pitchFamily="18" charset="0"/>
              </a:rPr>
              <a:t>M/IO¯, RD¯ and WR¯ are decoded by a 3:8 decoder like IC 74138. Bus Request (DMA) is done using the HOLD and HLDA signals. </a:t>
            </a:r>
          </a:p>
          <a:p>
            <a:pPr algn="just">
              <a:lnSpc>
                <a:spcPct val="150000"/>
              </a:lnSpc>
              <a:buFont typeface="Wingdings" panose="05000000000000000000" pitchFamily="2" charset="2"/>
              <a:buChar char="§"/>
            </a:pPr>
            <a:r>
              <a:rPr lang="en-US" sz="2000" dirty="0">
                <a:effectLst/>
                <a:latin typeface="Cambria" panose="02040503050406030204" pitchFamily="18" charset="0"/>
                <a:ea typeface="Cambria" panose="02040503050406030204" pitchFamily="18" charset="0"/>
                <a:cs typeface="Times New Roman" panose="02020603050405020304" pitchFamily="18" charset="0"/>
              </a:rPr>
              <a:t>INTA¯ is given by 8086, in response to an interrupt on INTR line.</a:t>
            </a:r>
          </a:p>
        </p:txBody>
      </p:sp>
      <p:pic>
        <p:nvPicPr>
          <p:cNvPr id="7" name="Picture 6" descr="enter image description here">
            <a:extLst>
              <a:ext uri="{FF2B5EF4-FFF2-40B4-BE49-F238E27FC236}">
                <a16:creationId xmlns:a16="http://schemas.microsoft.com/office/drawing/2014/main" id="{D88B0998-B831-4ECB-A524-01C68D7F5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9298" y="2321180"/>
            <a:ext cx="5669280" cy="1998341"/>
          </a:xfrm>
          <a:prstGeom prst="rect">
            <a:avLst/>
          </a:prstGeom>
          <a:noFill/>
          <a:ln>
            <a:noFill/>
          </a:ln>
        </p:spPr>
      </p:pic>
    </p:spTree>
    <p:extLst>
      <p:ext uri="{BB962C8B-B14F-4D97-AF65-F5344CB8AC3E}">
        <p14:creationId xmlns:p14="http://schemas.microsoft.com/office/powerpoint/2010/main" val="14499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A38496-0991-4D56-8B55-3C7D3346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26" y="801858"/>
            <a:ext cx="10424159" cy="5289453"/>
          </a:xfrm>
          <a:prstGeom prst="rect">
            <a:avLst/>
          </a:prstGeom>
        </p:spPr>
      </p:pic>
    </p:spTree>
    <p:extLst>
      <p:ext uri="{BB962C8B-B14F-4D97-AF65-F5344CB8AC3E}">
        <p14:creationId xmlns:p14="http://schemas.microsoft.com/office/powerpoint/2010/main" val="383091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104D31-16D5-4765-BB7B-87D7E72B8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2" y="801858"/>
            <a:ext cx="10480430" cy="5303520"/>
          </a:xfrm>
          <a:prstGeom prst="rect">
            <a:avLst/>
          </a:prstGeom>
        </p:spPr>
      </p:pic>
    </p:spTree>
    <p:extLst>
      <p:ext uri="{BB962C8B-B14F-4D97-AF65-F5344CB8AC3E}">
        <p14:creationId xmlns:p14="http://schemas.microsoft.com/office/powerpoint/2010/main" val="2033868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1675</Words>
  <Application>Microsoft Office PowerPoint</Application>
  <PresentationFormat>Widescreen</PresentationFormat>
  <Paragraphs>73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Wingdings</vt:lpstr>
      <vt:lpstr>Office Theme</vt:lpstr>
      <vt:lpstr>Minimum Mode and Maximum Mode of 8086 Microprocessor</vt:lpstr>
      <vt:lpstr>The difference between minimum mode and maximum mode:        </vt:lpstr>
      <vt:lpstr>The difference between minimum mode and maximum mode: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Mode and Maximum Mode of 8086 Microprocessor</dc:title>
  <dc:creator>Black n White</dc:creator>
  <cp:lastModifiedBy>Black n White</cp:lastModifiedBy>
  <cp:revision>55</cp:revision>
  <dcterms:created xsi:type="dcterms:W3CDTF">2020-12-21T08:59:33Z</dcterms:created>
  <dcterms:modified xsi:type="dcterms:W3CDTF">2020-12-23T17:20:01Z</dcterms:modified>
</cp:coreProperties>
</file>