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handoutMasterIdLst>
    <p:handoutMasterId r:id="rId72"/>
  </p:handoutMasterIdLst>
  <p:sldIdLst>
    <p:sldId id="291" r:id="rId2"/>
    <p:sldId id="256" r:id="rId3"/>
    <p:sldId id="257" r:id="rId4"/>
    <p:sldId id="306" r:id="rId5"/>
    <p:sldId id="265" r:id="rId6"/>
    <p:sldId id="266" r:id="rId7"/>
    <p:sldId id="318" r:id="rId8"/>
    <p:sldId id="320" r:id="rId9"/>
    <p:sldId id="267" r:id="rId10"/>
    <p:sldId id="269" r:id="rId11"/>
    <p:sldId id="268" r:id="rId12"/>
    <p:sldId id="321" r:id="rId13"/>
    <p:sldId id="323" r:id="rId14"/>
    <p:sldId id="258" r:id="rId15"/>
    <p:sldId id="324" r:id="rId16"/>
    <p:sldId id="325" r:id="rId17"/>
    <p:sldId id="259" r:id="rId18"/>
    <p:sldId id="326" r:id="rId19"/>
    <p:sldId id="327" r:id="rId20"/>
    <p:sldId id="260" r:id="rId21"/>
    <p:sldId id="317" r:id="rId22"/>
    <p:sldId id="313" r:id="rId23"/>
    <p:sldId id="271" r:id="rId24"/>
    <p:sldId id="328" r:id="rId25"/>
    <p:sldId id="329" r:id="rId26"/>
    <p:sldId id="300" r:id="rId27"/>
    <p:sldId id="261" r:id="rId28"/>
    <p:sldId id="272" r:id="rId29"/>
    <p:sldId id="330" r:id="rId30"/>
    <p:sldId id="331" r:id="rId31"/>
    <p:sldId id="334" r:id="rId32"/>
    <p:sldId id="335" r:id="rId33"/>
    <p:sldId id="299" r:id="rId34"/>
    <p:sldId id="273" r:id="rId35"/>
    <p:sldId id="281" r:id="rId36"/>
    <p:sldId id="289" r:id="rId37"/>
    <p:sldId id="308" r:id="rId38"/>
    <p:sldId id="282" r:id="rId39"/>
    <p:sldId id="276" r:id="rId40"/>
    <p:sldId id="344" r:id="rId41"/>
    <p:sldId id="336" r:id="rId42"/>
    <p:sldId id="337" r:id="rId43"/>
    <p:sldId id="283" r:id="rId44"/>
    <p:sldId id="284" r:id="rId45"/>
    <p:sldId id="285" r:id="rId46"/>
    <p:sldId id="301" r:id="rId47"/>
    <p:sldId id="274" r:id="rId48"/>
    <p:sldId id="275" r:id="rId49"/>
    <p:sldId id="286" r:id="rId50"/>
    <p:sldId id="287" r:id="rId51"/>
    <p:sldId id="288" r:id="rId52"/>
    <p:sldId id="343" r:id="rId53"/>
    <p:sldId id="314" r:id="rId54"/>
    <p:sldId id="293" r:id="rId55"/>
    <p:sldId id="294" r:id="rId56"/>
    <p:sldId id="263" r:id="rId57"/>
    <p:sldId id="302" r:id="rId58"/>
    <p:sldId id="303" r:id="rId59"/>
    <p:sldId id="338" r:id="rId60"/>
    <p:sldId id="339" r:id="rId61"/>
    <p:sldId id="264" r:id="rId62"/>
    <p:sldId id="332" r:id="rId63"/>
    <p:sldId id="333" r:id="rId64"/>
    <p:sldId id="277" r:id="rId65"/>
    <p:sldId id="297" r:id="rId66"/>
    <p:sldId id="280" r:id="rId67"/>
    <p:sldId id="292" r:id="rId68"/>
    <p:sldId id="278" r:id="rId69"/>
    <p:sldId id="279" r:id="rId7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4400" i="1" kern="1200">
        <a:solidFill>
          <a:srgbClr val="800000"/>
        </a:solidFill>
        <a:latin typeface="Times" charset="0"/>
        <a:ea typeface="+mn-ea"/>
        <a:cs typeface="+mn-cs"/>
      </a:defRPr>
    </a:lvl1pPr>
    <a:lvl2pPr marL="457200" algn="ctr" rtl="0" eaLnBrk="0" fontAlgn="base" hangingPunct="0">
      <a:spcBef>
        <a:spcPct val="0"/>
      </a:spcBef>
      <a:spcAft>
        <a:spcPct val="0"/>
      </a:spcAft>
      <a:defRPr sz="4400" i="1" kern="1200">
        <a:solidFill>
          <a:srgbClr val="800000"/>
        </a:solidFill>
        <a:latin typeface="Times" charset="0"/>
        <a:ea typeface="+mn-ea"/>
        <a:cs typeface="+mn-cs"/>
      </a:defRPr>
    </a:lvl2pPr>
    <a:lvl3pPr marL="914400" algn="ctr" rtl="0" eaLnBrk="0" fontAlgn="base" hangingPunct="0">
      <a:spcBef>
        <a:spcPct val="0"/>
      </a:spcBef>
      <a:spcAft>
        <a:spcPct val="0"/>
      </a:spcAft>
      <a:defRPr sz="4400" i="1" kern="1200">
        <a:solidFill>
          <a:srgbClr val="800000"/>
        </a:solidFill>
        <a:latin typeface="Times" charset="0"/>
        <a:ea typeface="+mn-ea"/>
        <a:cs typeface="+mn-cs"/>
      </a:defRPr>
    </a:lvl3pPr>
    <a:lvl4pPr marL="1371600" algn="ctr" rtl="0" eaLnBrk="0" fontAlgn="base" hangingPunct="0">
      <a:spcBef>
        <a:spcPct val="0"/>
      </a:spcBef>
      <a:spcAft>
        <a:spcPct val="0"/>
      </a:spcAft>
      <a:defRPr sz="4400" i="1" kern="1200">
        <a:solidFill>
          <a:srgbClr val="800000"/>
        </a:solidFill>
        <a:latin typeface="Times" charset="0"/>
        <a:ea typeface="+mn-ea"/>
        <a:cs typeface="+mn-cs"/>
      </a:defRPr>
    </a:lvl4pPr>
    <a:lvl5pPr marL="1828800" algn="ctr" rtl="0" eaLnBrk="0" fontAlgn="base" hangingPunct="0">
      <a:spcBef>
        <a:spcPct val="0"/>
      </a:spcBef>
      <a:spcAft>
        <a:spcPct val="0"/>
      </a:spcAft>
      <a:defRPr sz="4400" i="1" kern="1200">
        <a:solidFill>
          <a:srgbClr val="800000"/>
        </a:solidFill>
        <a:latin typeface="Times" charset="0"/>
        <a:ea typeface="+mn-ea"/>
        <a:cs typeface="+mn-cs"/>
      </a:defRPr>
    </a:lvl5pPr>
    <a:lvl6pPr marL="2286000" algn="l" defTabSz="457200" rtl="0" eaLnBrk="1" latinLnBrk="0" hangingPunct="1">
      <a:defRPr sz="4400" i="1" kern="1200">
        <a:solidFill>
          <a:srgbClr val="800000"/>
        </a:solidFill>
        <a:latin typeface="Times" charset="0"/>
        <a:ea typeface="+mn-ea"/>
        <a:cs typeface="+mn-cs"/>
      </a:defRPr>
    </a:lvl6pPr>
    <a:lvl7pPr marL="2743200" algn="l" defTabSz="457200" rtl="0" eaLnBrk="1" latinLnBrk="0" hangingPunct="1">
      <a:defRPr sz="4400" i="1" kern="1200">
        <a:solidFill>
          <a:srgbClr val="800000"/>
        </a:solidFill>
        <a:latin typeface="Times" charset="0"/>
        <a:ea typeface="+mn-ea"/>
        <a:cs typeface="+mn-cs"/>
      </a:defRPr>
    </a:lvl7pPr>
    <a:lvl8pPr marL="3200400" algn="l" defTabSz="457200" rtl="0" eaLnBrk="1" latinLnBrk="0" hangingPunct="1">
      <a:defRPr sz="4400" i="1" kern="1200">
        <a:solidFill>
          <a:srgbClr val="800000"/>
        </a:solidFill>
        <a:latin typeface="Times" charset="0"/>
        <a:ea typeface="+mn-ea"/>
        <a:cs typeface="+mn-cs"/>
      </a:defRPr>
    </a:lvl8pPr>
    <a:lvl9pPr marL="3657600" algn="l" defTabSz="457200" rtl="0" eaLnBrk="1" latinLnBrk="0" hangingPunct="1">
      <a:defRPr sz="4400" i="1" kern="1200">
        <a:solidFill>
          <a:srgbClr val="800000"/>
        </a:solidFill>
        <a:latin typeface="Times"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B8181"/>
    <a:srgbClr val="D4AB00"/>
    <a:srgbClr val="818181"/>
    <a:srgbClr val="00001B"/>
    <a:srgbClr val="FF0000"/>
    <a:srgbClr val="006600"/>
    <a:srgbClr val="800000"/>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336"/>
    </p:cViewPr>
  </p:sorterViewPr>
  <p:notesViewPr>
    <p:cSldViewPr>
      <p:cViewPr varScale="1">
        <p:scale>
          <a:sx n="77" d="100"/>
          <a:sy n="77" d="100"/>
        </p:scale>
        <p:origin x="-1552" y="-10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6.wmf"/><Relationship Id="rId1" Type="http://schemas.openxmlformats.org/officeDocument/2006/relationships/image" Target="../media/image11.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3975" y="8743950"/>
            <a:ext cx="390525" cy="314325"/>
          </a:xfrm>
          <a:prstGeom prst="rect">
            <a:avLst/>
          </a:prstGeom>
          <a:noFill/>
          <a:ln w="12700">
            <a:noFill/>
            <a:miter lim="800000"/>
            <a:headEnd/>
            <a:tailEnd/>
          </a:ln>
          <a:effectLst/>
        </p:spPr>
        <p:txBody>
          <a:bodyPr wrap="none" lIns="90487" tIns="44450" rIns="90487" bIns="44450" anchor="ctr">
            <a:prstTxWarp prst="textNoShape">
              <a:avLst/>
            </a:prstTxWarp>
            <a:spAutoFit/>
          </a:bodyPr>
          <a:lstStyle/>
          <a:p>
            <a:pPr algn="r">
              <a:defRPr/>
            </a:pPr>
            <a:fld id="{ABA8316F-B52A-AF4A-BB46-BC506988AE0B}" type="slidenum">
              <a:rPr lang="en-US" sz="1400">
                <a:solidFill>
                  <a:schemeClr val="tx1"/>
                </a:solidFill>
                <a:effectLst>
                  <a:outerShdw blurRad="38100" dist="38100" dir="2700000" algn="tl">
                    <a:srgbClr val="DDDDDD"/>
                  </a:outerShdw>
                </a:effectLst>
                <a:latin typeface="Helvetica" charset="0"/>
              </a:rPr>
              <a:pPr algn="r">
                <a:defRPr/>
              </a:pPr>
              <a:t>‹#›</a:t>
            </a:fld>
            <a:endParaRPr lang="en-US" sz="1400">
              <a:solidFill>
                <a:schemeClr val="tx1"/>
              </a:solidFill>
              <a:effectLst>
                <a:outerShdw blurRad="38100" dist="38100" dir="2700000" algn="tl">
                  <a:srgbClr val="DDDDDD"/>
                </a:outerShdw>
              </a:effectLst>
              <a:latin typeface="Helvetica" charset="0"/>
            </a:endParaRPr>
          </a:p>
        </p:txBody>
      </p:sp>
    </p:spTree>
    <p:extLst>
      <p:ext uri="{BB962C8B-B14F-4D97-AF65-F5344CB8AC3E}">
        <p14:creationId xmlns:p14="http://schemas.microsoft.com/office/powerpoint/2010/main" xmlns="" val="302149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3"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97625" y="8750300"/>
            <a:ext cx="396875" cy="301625"/>
          </a:xfrm>
          <a:prstGeom prst="rect">
            <a:avLst/>
          </a:prstGeom>
          <a:noFill/>
          <a:ln w="12700">
            <a:noFill/>
            <a:miter lim="800000"/>
            <a:headEnd/>
            <a:tailEnd/>
          </a:ln>
          <a:effectLst/>
        </p:spPr>
        <p:txBody>
          <a:bodyPr wrap="none" lIns="90487" tIns="44450" rIns="90487" bIns="44450" anchor="ctr">
            <a:prstTxWarp prst="textNoShape">
              <a:avLst/>
            </a:prstTxWarp>
            <a:spAutoFit/>
          </a:bodyPr>
          <a:lstStyle/>
          <a:p>
            <a:pPr algn="r">
              <a:defRPr/>
            </a:pPr>
            <a:fld id="{0140AE62-4C9A-E840-8DCD-5CEA08811A8F}" type="slidenum">
              <a:rPr lang="en-US" sz="1400">
                <a:solidFill>
                  <a:schemeClr val="tx1"/>
                </a:solidFill>
                <a:effectLst>
                  <a:outerShdw blurRad="38100" dist="38100" dir="2700000" algn="tl">
                    <a:srgbClr val="DDDDDD"/>
                  </a:outerShdw>
                </a:effectLst>
                <a:latin typeface="Helvetica" charset="0"/>
              </a:rPr>
              <a:pPr algn="r">
                <a:defRPr/>
              </a:pPr>
              <a:t>‹#›</a:t>
            </a:fld>
            <a:endParaRPr lang="en-US" sz="1400">
              <a:solidFill>
                <a:schemeClr val="tx1"/>
              </a:solidFill>
              <a:effectLst>
                <a:outerShdw blurRad="38100" dist="38100" dir="2700000" algn="tl">
                  <a:srgbClr val="DDDDDD"/>
                </a:outerShdw>
              </a:effectLst>
              <a:latin typeface="Helvetica" charset="0"/>
            </a:endParaRPr>
          </a:p>
        </p:txBody>
      </p:sp>
    </p:spTree>
    <p:extLst>
      <p:ext uri="{BB962C8B-B14F-4D97-AF65-F5344CB8AC3E}">
        <p14:creationId xmlns:p14="http://schemas.microsoft.com/office/powerpoint/2010/main" xmlns="" val="16526659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Helvetica"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Helvetica"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Helvetica"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Helvetica"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p:spPr>
      </p:sp>
      <p:sp>
        <p:nvSpPr>
          <p:cNvPr id="18435"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57347"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ea typeface="Times New Roman" charset="0"/>
              <a:cs typeface="Times New Roman" charset="0"/>
            </a:endParaRP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150938" y="692150"/>
            <a:ext cx="4556125" cy="3416300"/>
          </a:xfrm>
          <a:ln/>
        </p:spPr>
      </p:sp>
      <p:sp>
        <p:nvSpPr>
          <p:cNvPr id="60419" name="Rectangle 3"/>
          <p:cNvSpPr>
            <a:spLocks noGrp="1" noChangeArrowheads="1"/>
          </p:cNvSpPr>
          <p:nvPr>
            <p:ph type="body" idx="1"/>
          </p:nvPr>
        </p:nvSpPr>
        <p:spPr>
          <a:noFill/>
          <a:ln w="9525"/>
        </p:spPr>
        <p:txBody>
          <a:bodyPr/>
          <a:lstStyle/>
          <a:p>
            <a:r>
              <a:rPr lang="en-US" dirty="0">
                <a:solidFill>
                  <a:srgbClr val="000000"/>
                </a:solidFill>
                <a:latin typeface="Times New Roman" charset="0"/>
              </a:rPr>
              <a:t>Pure solids and liquids do not appear in the equilibrium expression since their concentration remains essentially constant.   This is illustrated for the equilibrium between CaCO</a:t>
            </a:r>
            <a:r>
              <a:rPr lang="en-US" baseline="-25000" dirty="0">
                <a:solidFill>
                  <a:srgbClr val="000000"/>
                </a:solidFill>
                <a:latin typeface="Times New Roman" charset="0"/>
              </a:rPr>
              <a:t>3</a:t>
            </a:r>
            <a:r>
              <a:rPr lang="en-US" dirty="0">
                <a:solidFill>
                  <a:srgbClr val="000000"/>
                </a:solidFill>
                <a:latin typeface="Times New Roman" charset="0"/>
              </a:rPr>
              <a:t> and its decomposition products </a:t>
            </a:r>
            <a:r>
              <a:rPr lang="en-US" dirty="0" err="1">
                <a:solidFill>
                  <a:srgbClr val="000000"/>
                </a:solidFill>
                <a:latin typeface="Times New Roman" charset="0"/>
              </a:rPr>
              <a:t>CaO</a:t>
            </a:r>
            <a:r>
              <a:rPr lang="en-US" dirty="0">
                <a:solidFill>
                  <a:srgbClr val="000000"/>
                </a:solidFill>
                <a:latin typeface="Times New Roman" charset="0"/>
              </a:rPr>
              <a:t> and CO2.  The number of molecules and consequently the pressure of CO</a:t>
            </a:r>
            <a:r>
              <a:rPr lang="en-US" baseline="-25000" dirty="0">
                <a:solidFill>
                  <a:srgbClr val="000000"/>
                </a:solidFill>
                <a:latin typeface="Times New Roman" charset="0"/>
              </a:rPr>
              <a:t>2</a:t>
            </a:r>
            <a:r>
              <a:rPr lang="en-US" dirty="0">
                <a:solidFill>
                  <a:srgbClr val="000000"/>
                </a:solidFill>
                <a:latin typeface="Times New Roman" charset="0"/>
              </a:rPr>
              <a:t> is the same in both bell jars even though the relative amounts of </a:t>
            </a:r>
            <a:r>
              <a:rPr lang="en-US" dirty="0" err="1">
                <a:solidFill>
                  <a:srgbClr val="000000"/>
                </a:solidFill>
                <a:latin typeface="Times New Roman" charset="0"/>
              </a:rPr>
              <a:t>CaO</a:t>
            </a:r>
            <a:r>
              <a:rPr lang="en-US" dirty="0">
                <a:solidFill>
                  <a:srgbClr val="000000"/>
                </a:solidFill>
                <a:latin typeface="Times New Roman" charset="0"/>
              </a:rPr>
              <a:t> and CaCO</a:t>
            </a:r>
            <a:r>
              <a:rPr lang="en-US" baseline="-25000" dirty="0">
                <a:solidFill>
                  <a:srgbClr val="000000"/>
                </a:solidFill>
                <a:latin typeface="Times New Roman" charset="0"/>
              </a:rPr>
              <a:t>3</a:t>
            </a:r>
            <a:r>
              <a:rPr lang="en-US" dirty="0">
                <a:solidFill>
                  <a:srgbClr val="000000"/>
                </a:solidFill>
                <a:latin typeface="Times New Roman" charset="0"/>
              </a:rPr>
              <a:t> are different.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150938" y="692150"/>
            <a:ext cx="4556125" cy="3416300"/>
          </a:xfrm>
          <a:ln cap="flat"/>
        </p:spPr>
      </p:sp>
      <p:sp>
        <p:nvSpPr>
          <p:cNvPr id="6246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noFill/>
          <a:ln w="9525"/>
        </p:spPr>
        <p:txBody>
          <a:bodyPr/>
          <a:lstStyle/>
          <a:p>
            <a:r>
              <a:rPr lang="en-US" dirty="0">
                <a:solidFill>
                  <a:srgbClr val="000000"/>
                </a:solidFill>
                <a:latin typeface="Times New Roman" charset="0"/>
              </a:rPr>
              <a:t>In the equilibrium-constant expression the numerator is the product of the concentrations of the products each raised to the power of its coefficient in the balanced equation divided by the product of the concentration of the reactants each raised to the power of its coefficient.  Consequently when  K &gt;&gt; 1 there are more products present at equilibrium and when K &lt;&lt; 1, there are more reactants present at equilibrium.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81923"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a:noFill/>
          <a:ln w="9525"/>
        </p:spPr>
        <p:txBody>
          <a:bodyPr/>
          <a:lstStyle/>
          <a:p>
            <a:r>
              <a:rPr lang="en-US">
                <a:solidFill>
                  <a:srgbClr val="000000"/>
                </a:solidFill>
                <a:latin typeface="Times New Roman" charset="0"/>
              </a:rPr>
              <a:t>The reaction quotient Q is defined the same way as the equilibrium constant, except that the concentrations for Q are not necessarily equilibrium concentrations.  When Q = K the system is at equilibrium. When Q &gt; K the reaction will form more reactants as it approaches equilibrium and when Q &lt; K the reaction will form more products as it approaches equilibrium.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p:cNvSpPr>
          <p:nvPr>
            <p:ph type="sldImg"/>
          </p:nvPr>
        </p:nvSpPr>
        <p:spPr>
          <a:xfrm>
            <a:off x="1150938" y="692150"/>
            <a:ext cx="4556125" cy="3416300"/>
          </a:xfrm>
          <a:ln cap="flat"/>
        </p:spPr>
      </p:sp>
      <p:sp>
        <p:nvSpPr>
          <p:cNvPr id="942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cap="flat"/>
        </p:spPr>
      </p:sp>
      <p:sp>
        <p:nvSpPr>
          <p:cNvPr id="9625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50938" y="692150"/>
            <a:ext cx="4556125" cy="3416300"/>
          </a:xfrm>
          <a:ln cap="flat"/>
        </p:spPr>
      </p:sp>
      <p:sp>
        <p:nvSpPr>
          <p:cNvPr id="2048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p:spPr>
      </p:sp>
      <p:sp>
        <p:nvSpPr>
          <p:cNvPr id="98307" name="Rectangle 3"/>
          <p:cNvSpPr>
            <a:spLocks noGrp="1" noChangeArrowheads="1"/>
          </p:cNvSpPr>
          <p:nvPr>
            <p:ph type="body" idx="1"/>
          </p:nvPr>
        </p:nvSpPr>
        <p:spPr>
          <a:noFill/>
          <a:ln w="9525"/>
        </p:spPr>
        <p:txBody>
          <a:bodyPr/>
          <a:lstStyle/>
          <a:p>
            <a:pPr>
              <a:lnSpc>
                <a:spcPct val="150000"/>
              </a:lnSpc>
            </a:pPr>
            <a:r>
              <a:rPr lang="en-US">
                <a:solidFill>
                  <a:srgbClr val="000000"/>
                </a:solidFill>
                <a:latin typeface="Times New Roman" charset="0"/>
              </a:rPr>
              <a:t>The red-brown gas NO</a:t>
            </a:r>
            <a:r>
              <a:rPr lang="en-US" baseline="-25000">
                <a:solidFill>
                  <a:srgbClr val="000000"/>
                </a:solidFill>
                <a:latin typeface="Times New Roman" charset="0"/>
              </a:rPr>
              <a:t>2</a:t>
            </a:r>
            <a:r>
              <a:rPr lang="en-US">
                <a:solidFill>
                  <a:srgbClr val="000000"/>
                </a:solidFill>
                <a:latin typeface="Times New Roman" charset="0"/>
              </a:rPr>
              <a:t> exists in equilibrium with colorless N</a:t>
            </a:r>
            <a:r>
              <a:rPr lang="en-US" baseline="-25000">
                <a:solidFill>
                  <a:srgbClr val="000000"/>
                </a:solidFill>
                <a:latin typeface="Times New Roman" charset="0"/>
              </a:rPr>
              <a:t>2</a:t>
            </a:r>
            <a:r>
              <a:rPr lang="en-US">
                <a:solidFill>
                  <a:srgbClr val="000000"/>
                </a:solidFill>
                <a:latin typeface="Times New Roman" charset="0"/>
              </a:rPr>
              <a:t>O</a:t>
            </a:r>
            <a:r>
              <a:rPr lang="en-US" baseline="-25000">
                <a:solidFill>
                  <a:srgbClr val="000000"/>
                </a:solidFill>
                <a:latin typeface="Times New Roman" charset="0"/>
              </a:rPr>
              <a:t>4</a:t>
            </a:r>
            <a:r>
              <a:rPr lang="en-US">
                <a:solidFill>
                  <a:srgbClr val="000000"/>
                </a:solidFill>
                <a:latin typeface="Times New Roman" charset="0"/>
              </a:rPr>
              <a:t>.  When a tube containing the equilibrium mixture is put into hot water, the equilibrium is shifted in the direction of NO</a:t>
            </a:r>
            <a:r>
              <a:rPr lang="en-US" baseline="-25000">
                <a:solidFill>
                  <a:srgbClr val="000000"/>
                </a:solidFill>
                <a:latin typeface="Times New Roman" charset="0"/>
              </a:rPr>
              <a:t>2</a:t>
            </a:r>
            <a:r>
              <a:rPr lang="en-US">
                <a:solidFill>
                  <a:srgbClr val="000000"/>
                </a:solidFill>
                <a:latin typeface="Times New Roman" charset="0"/>
              </a:rPr>
              <a:t> so more of the reddish-brown gas is present.  As the temperature is decreased the equilibrium shifts in favor of colorless N</a:t>
            </a:r>
            <a:r>
              <a:rPr lang="en-US" baseline="-25000">
                <a:solidFill>
                  <a:srgbClr val="000000"/>
                </a:solidFill>
                <a:latin typeface="Times New Roman" charset="0"/>
              </a:rPr>
              <a:t>2</a:t>
            </a:r>
            <a:r>
              <a:rPr lang="en-US">
                <a:solidFill>
                  <a:srgbClr val="000000"/>
                </a:solidFill>
                <a:latin typeface="Times New Roman" charset="0"/>
              </a:rPr>
              <a:t>O</a:t>
            </a:r>
            <a:r>
              <a:rPr lang="en-US" baseline="-25000">
                <a:solidFill>
                  <a:srgbClr val="000000"/>
                </a:solidFill>
                <a:latin typeface="Times New Roman" charset="0"/>
              </a:rPr>
              <a:t>4</a:t>
            </a:r>
            <a:r>
              <a:rPr lang="en-US">
                <a:solidFill>
                  <a:srgbClr val="000000"/>
                </a:solidFill>
                <a:latin typeface="Times New Roman" charset="0"/>
              </a:rPr>
              <a:t>.  The color fades when the tube is placed in an ice bath and NO</a:t>
            </a:r>
            <a:r>
              <a:rPr lang="en-US" baseline="-25000">
                <a:solidFill>
                  <a:srgbClr val="000000"/>
                </a:solidFill>
                <a:latin typeface="Times New Roman" charset="0"/>
              </a:rPr>
              <a:t>2</a:t>
            </a:r>
            <a:r>
              <a:rPr lang="en-US">
                <a:solidFill>
                  <a:srgbClr val="000000"/>
                </a:solidFill>
                <a:latin typeface="Times New Roman" charset="0"/>
              </a:rPr>
              <a:t> is converted to N</a:t>
            </a:r>
            <a:r>
              <a:rPr lang="en-US" baseline="-25000">
                <a:solidFill>
                  <a:srgbClr val="000000"/>
                </a:solidFill>
                <a:latin typeface="Times New Roman" charset="0"/>
              </a:rPr>
              <a:t>2</a:t>
            </a:r>
            <a:r>
              <a:rPr lang="en-US">
                <a:solidFill>
                  <a:srgbClr val="000000"/>
                </a:solidFill>
                <a:latin typeface="Times New Roman" charset="0"/>
              </a:rPr>
              <a:t>O</a:t>
            </a:r>
            <a:r>
              <a:rPr lang="en-US" baseline="-25000">
                <a:solidFill>
                  <a:srgbClr val="000000"/>
                </a:solidFill>
                <a:latin typeface="Times New Roman" charset="0"/>
              </a:rPr>
              <a:t>4</a:t>
            </a:r>
            <a:r>
              <a:rPr lang="en-US">
                <a:solidFill>
                  <a:srgbClr val="000000"/>
                </a:solidFill>
                <a:latin typeface="Times New Roman" charset="0"/>
              </a:rPr>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50938" y="692150"/>
            <a:ext cx="4556125" cy="3416300"/>
          </a:xfrm>
          <a:ln/>
        </p:spPr>
      </p:sp>
      <p:sp>
        <p:nvSpPr>
          <p:cNvPr id="100355" name="Rectangle 3"/>
          <p:cNvSpPr>
            <a:spLocks noGrp="1" noChangeArrowheads="1"/>
          </p:cNvSpPr>
          <p:nvPr>
            <p:ph type="body" idx="1"/>
          </p:nvPr>
        </p:nvSpPr>
        <p:spPr>
          <a:noFill/>
          <a:ln w="9525"/>
        </p:spPr>
        <p:txBody>
          <a:bodyPr/>
          <a:lstStyle/>
          <a:p>
            <a:r>
              <a:rPr lang="en-US">
                <a:solidFill>
                  <a:srgbClr val="000000"/>
                </a:solidFill>
                <a:latin typeface="Times New Roman" charset="0"/>
              </a:rPr>
              <a:t>In a closed container the reddish-brown gas NO</a:t>
            </a:r>
            <a:r>
              <a:rPr lang="en-US" baseline="-25000">
                <a:solidFill>
                  <a:srgbClr val="000000"/>
                </a:solidFill>
                <a:latin typeface="Times New Roman" charset="0"/>
              </a:rPr>
              <a:t>2</a:t>
            </a:r>
            <a:r>
              <a:rPr lang="en-US">
                <a:solidFill>
                  <a:srgbClr val="000000"/>
                </a:solidFill>
                <a:latin typeface="Times New Roman" charset="0"/>
              </a:rPr>
              <a:t> is in equilibrium with the colorless gas N</a:t>
            </a:r>
            <a:r>
              <a:rPr lang="en-US" baseline="-25000">
                <a:solidFill>
                  <a:srgbClr val="000000"/>
                </a:solidFill>
                <a:latin typeface="Times New Roman" charset="0"/>
              </a:rPr>
              <a:t>2</a:t>
            </a:r>
            <a:r>
              <a:rPr lang="en-US">
                <a:solidFill>
                  <a:srgbClr val="000000"/>
                </a:solidFill>
                <a:latin typeface="Times New Roman" charset="0"/>
              </a:rPr>
              <a:t>O</a:t>
            </a:r>
            <a:r>
              <a:rPr lang="en-US" baseline="-25000">
                <a:solidFill>
                  <a:srgbClr val="000000"/>
                </a:solidFill>
                <a:latin typeface="Times New Roman" charset="0"/>
              </a:rPr>
              <a:t>4</a:t>
            </a:r>
            <a:r>
              <a:rPr lang="en-US">
                <a:solidFill>
                  <a:srgbClr val="000000"/>
                </a:solidFill>
                <a:latin typeface="Times New Roman" charset="0"/>
              </a:rPr>
              <a:t>.  According to Le Chatelier's principle when the temperature of an equilibrium system is increased at constant volume the equilibrium shifts in the direction that absorbs heat.  Since the conversion of 2NO</a:t>
            </a:r>
            <a:r>
              <a:rPr lang="en-US" baseline="-25000">
                <a:solidFill>
                  <a:srgbClr val="000000"/>
                </a:solidFill>
                <a:latin typeface="Times New Roman" charset="0"/>
              </a:rPr>
              <a:t>2</a:t>
            </a:r>
            <a:r>
              <a:rPr lang="en-US">
                <a:solidFill>
                  <a:srgbClr val="000000"/>
                </a:solidFill>
                <a:latin typeface="Times New Roman" charset="0"/>
              </a:rPr>
              <a:t> to N</a:t>
            </a:r>
            <a:r>
              <a:rPr lang="en-US" baseline="-25000">
                <a:solidFill>
                  <a:srgbClr val="000000"/>
                </a:solidFill>
                <a:latin typeface="Times New Roman" charset="0"/>
              </a:rPr>
              <a:t>2</a:t>
            </a:r>
            <a:r>
              <a:rPr lang="en-US">
                <a:solidFill>
                  <a:srgbClr val="000000"/>
                </a:solidFill>
                <a:latin typeface="Times New Roman" charset="0"/>
              </a:rPr>
              <a:t>O</a:t>
            </a:r>
            <a:r>
              <a:rPr lang="en-US" baseline="-25000">
                <a:solidFill>
                  <a:srgbClr val="000000"/>
                </a:solidFill>
                <a:latin typeface="Times New Roman" charset="0"/>
              </a:rPr>
              <a:t>4</a:t>
            </a:r>
            <a:r>
              <a:rPr lang="en-US">
                <a:solidFill>
                  <a:srgbClr val="000000"/>
                </a:solidFill>
                <a:latin typeface="Times New Roman" charset="0"/>
              </a:rPr>
              <a:t> is an exothermic reaction, the equilibrium shifts in favor of NO</a:t>
            </a:r>
            <a:r>
              <a:rPr lang="en-US" baseline="-25000">
                <a:solidFill>
                  <a:srgbClr val="000000"/>
                </a:solidFill>
                <a:latin typeface="Times New Roman" charset="0"/>
              </a:rPr>
              <a:t>2</a:t>
            </a:r>
            <a:r>
              <a:rPr lang="en-US">
                <a:solidFill>
                  <a:srgbClr val="000000"/>
                </a:solidFill>
                <a:latin typeface="Times New Roman" charset="0"/>
              </a:rPr>
              <a:t> when the temperature is increased from 373 K to 473 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cap="flat"/>
        </p:spPr>
      </p:sp>
      <p:sp>
        <p:nvSpPr>
          <p:cNvPr id="102403"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50938" y="692150"/>
            <a:ext cx="4556125" cy="3416300"/>
          </a:xfrm>
          <a:ln/>
        </p:spPr>
      </p:sp>
      <p:sp>
        <p:nvSpPr>
          <p:cNvPr id="105475" name="Rectangle 3"/>
          <p:cNvSpPr>
            <a:spLocks noGrp="1" noChangeArrowheads="1"/>
          </p:cNvSpPr>
          <p:nvPr>
            <p:ph type="body" idx="1"/>
          </p:nvPr>
        </p:nvSpPr>
        <p:spPr>
          <a:noFill/>
          <a:ln w="9525"/>
        </p:spPr>
        <p:txBody>
          <a:bodyPr/>
          <a:lstStyle/>
          <a:p>
            <a:r>
              <a:rPr lang="en-US">
                <a:solidFill>
                  <a:srgbClr val="000000"/>
                </a:solidFill>
                <a:latin typeface="Times New Roman" charset="0"/>
              </a:rPr>
              <a:t>The student is asked several questions about the energy profile of the reaction presented in this figure.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07523"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109571"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1150938" y="692150"/>
            <a:ext cx="4556125" cy="3416300"/>
          </a:xfrm>
          <a:ln cap="flat"/>
        </p:spPr>
      </p:sp>
      <p:sp>
        <p:nvSpPr>
          <p:cNvPr id="11161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a:noFill/>
          <a:ln w="9525"/>
        </p:spPr>
        <p:txBody>
          <a:bodyPr/>
          <a:lstStyle/>
          <a:p>
            <a:r>
              <a:rPr lang="en-US">
                <a:solidFill>
                  <a:srgbClr val="000000"/>
                </a:solidFill>
                <a:latin typeface="Times New Roman" charset="0"/>
              </a:rPr>
              <a:t>A catalyst lowers the activation energy barrier of a reaction.  This diagram shows that the catalyst lowers the activation energy for the forward and reverse reactions by the same amount.  Consequently a catalyst does not affect the position of the equilibrium but it does speed up the rate at which equilibrium is reached.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32771"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r>
              <a:rPr lang="en-US"/>
              <a:t>HMClassPrep  Figure 13.2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38915"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r>
              <a:rPr lang="en-US"/>
              <a:t>HMClassPrep  Figure 13.5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cap="flat"/>
        </p:spPr>
      </p:sp>
      <p:sp>
        <p:nvSpPr>
          <p:cNvPr id="4301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cap="flat"/>
        </p:spPr>
      </p:sp>
      <p:sp>
        <p:nvSpPr>
          <p:cNvPr id="4710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lIns="89730" tIns="44865" rIns="89730" bIns="4486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cap="flat"/>
        </p:spPr>
      </p:sp>
      <p:sp>
        <p:nvSpPr>
          <p:cNvPr id="52227"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3250" y="228600"/>
            <a:ext cx="19621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228600"/>
            <a:ext cx="57340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066800" y="228600"/>
            <a:ext cx="7848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a:grpSpLocks/>
          </p:cNvGrpSpPr>
          <p:nvPr/>
        </p:nvGrpSpPr>
        <p:grpSpPr bwMode="auto">
          <a:xfrm>
            <a:off x="236538" y="0"/>
            <a:ext cx="8896350" cy="6845300"/>
            <a:chOff x="149" y="0"/>
            <a:chExt cx="5604" cy="4312"/>
          </a:xfrm>
        </p:grpSpPr>
        <p:sp>
          <p:nvSpPr>
            <p:cNvPr id="2" name="Rectangle 2"/>
            <p:cNvSpPr>
              <a:spLocks noChangeArrowheads="1"/>
            </p:cNvSpPr>
            <p:nvPr/>
          </p:nvSpPr>
          <p:spPr bwMode="auto">
            <a:xfrm>
              <a:off x="149" y="0"/>
              <a:ext cx="150" cy="4312"/>
            </a:xfrm>
            <a:prstGeom prst="rect">
              <a:avLst/>
            </a:prstGeom>
            <a:gradFill rotWithShape="0">
              <a:gsLst>
                <a:gs pos="0">
                  <a:srgbClr val="ACACAC">
                    <a:gamma/>
                    <a:shade val="29804"/>
                    <a:invGamma/>
                  </a:srgbClr>
                </a:gs>
                <a:gs pos="100000">
                  <a:srgbClr val="ACACAC"/>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27" name="Rectangle 3"/>
            <p:cNvSpPr>
              <a:spLocks noChangeArrowheads="1"/>
            </p:cNvSpPr>
            <p:nvPr/>
          </p:nvSpPr>
          <p:spPr bwMode="auto">
            <a:xfrm>
              <a:off x="277" y="0"/>
              <a:ext cx="235" cy="2940"/>
            </a:xfrm>
            <a:prstGeom prst="rect">
              <a:avLst/>
            </a:prstGeom>
            <a:gradFill rotWithShape="0">
              <a:gsLst>
                <a:gs pos="0">
                  <a:srgbClr val="ACACAC">
                    <a:gamma/>
                    <a:shade val="29804"/>
                    <a:invGamma/>
                  </a:srgbClr>
                </a:gs>
                <a:gs pos="100000">
                  <a:srgbClr val="ACACAC"/>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28" name="Rectangle 4"/>
            <p:cNvSpPr>
              <a:spLocks noChangeArrowheads="1"/>
            </p:cNvSpPr>
            <p:nvPr/>
          </p:nvSpPr>
          <p:spPr bwMode="auto">
            <a:xfrm>
              <a:off x="203" y="0"/>
              <a:ext cx="682" cy="2112"/>
            </a:xfrm>
            <a:prstGeom prst="rect">
              <a:avLst/>
            </a:prstGeom>
            <a:gradFill rotWithShape="0">
              <a:gsLst>
                <a:gs pos="0">
                  <a:srgbClr val="ACACAC">
                    <a:gamma/>
                    <a:shade val="29804"/>
                    <a:invGamma/>
                  </a:srgbClr>
                </a:gs>
                <a:gs pos="100000">
                  <a:srgbClr val="ACACAC"/>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29" name="Rectangle 5"/>
            <p:cNvSpPr>
              <a:spLocks noChangeArrowheads="1"/>
            </p:cNvSpPr>
            <p:nvPr/>
          </p:nvSpPr>
          <p:spPr bwMode="auto">
            <a:xfrm>
              <a:off x="256" y="0"/>
              <a:ext cx="192" cy="2448"/>
            </a:xfrm>
            <a:prstGeom prst="rect">
              <a:avLst/>
            </a:prstGeom>
            <a:gradFill rotWithShape="0">
              <a:gsLst>
                <a:gs pos="0">
                  <a:srgbClr val="00AE00">
                    <a:gamma/>
                    <a:shade val="29804"/>
                    <a:invGamma/>
                  </a:srgbClr>
                </a:gs>
                <a:gs pos="100000">
                  <a:srgbClr val="00AE00"/>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30" name="Rectangle 6"/>
            <p:cNvSpPr>
              <a:spLocks noChangeArrowheads="1"/>
            </p:cNvSpPr>
            <p:nvPr/>
          </p:nvSpPr>
          <p:spPr bwMode="auto">
            <a:xfrm>
              <a:off x="373" y="924"/>
              <a:ext cx="331" cy="768"/>
            </a:xfrm>
            <a:prstGeom prst="rect">
              <a:avLst/>
            </a:prstGeom>
            <a:gradFill rotWithShape="0">
              <a:gsLst>
                <a:gs pos="0">
                  <a:srgbClr val="618FFD">
                    <a:gamma/>
                    <a:shade val="29804"/>
                    <a:invGamma/>
                  </a:srgbClr>
                </a:gs>
                <a:gs pos="100000">
                  <a:srgbClr val="618FFD"/>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31" name="Rectangle 7"/>
            <p:cNvSpPr>
              <a:spLocks noChangeArrowheads="1"/>
            </p:cNvSpPr>
            <p:nvPr/>
          </p:nvSpPr>
          <p:spPr bwMode="auto">
            <a:xfrm>
              <a:off x="320" y="888"/>
              <a:ext cx="5433" cy="84"/>
            </a:xfrm>
            <a:prstGeom prst="rect">
              <a:avLst/>
            </a:prstGeom>
            <a:gradFill rotWithShape="0">
              <a:gsLst>
                <a:gs pos="0">
                  <a:srgbClr val="ACACAC">
                    <a:gamma/>
                    <a:shade val="29804"/>
                    <a:invGamma/>
                  </a:srgbClr>
                </a:gs>
                <a:gs pos="100000">
                  <a:srgbClr val="ACACAC"/>
                </a:gs>
              </a:gsLst>
              <a:lin ang="5400000" scaled="1"/>
            </a:gradFill>
            <a:ln w="12700">
              <a:noFill/>
              <a:miter lim="800000"/>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1032" name="Line 8"/>
            <p:cNvSpPr>
              <a:spLocks noChangeShapeType="1"/>
            </p:cNvSpPr>
            <p:nvPr/>
          </p:nvSpPr>
          <p:spPr bwMode="auto">
            <a:xfrm>
              <a:off x="153" y="888"/>
              <a:ext cx="5596" cy="0"/>
            </a:xfrm>
            <a:prstGeom prst="line">
              <a:avLst/>
            </a:prstGeom>
            <a:noFill/>
            <a:ln w="12700">
              <a:solidFill>
                <a:schemeClr val="accent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sp>
        <p:nvSpPr>
          <p:cNvPr id="1034" name="Rectangle 10"/>
          <p:cNvSpPr>
            <a:spLocks noGrp="1" noChangeArrowheads="1"/>
          </p:cNvSpPr>
          <p:nvPr>
            <p:ph type="title"/>
          </p:nvPr>
        </p:nvSpPr>
        <p:spPr bwMode="auto">
          <a:xfrm>
            <a:off x="1066800" y="228600"/>
            <a:ext cx="7772400" cy="1162050"/>
          </a:xfrm>
          <a:prstGeom prst="rect">
            <a:avLst/>
          </a:prstGeom>
          <a:noFill/>
          <a:ln w="12700">
            <a:noFill/>
            <a:miter lim="800000"/>
            <a:headEnd/>
            <a:tailEnd/>
          </a:ln>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35" name="Rectangle 11"/>
          <p:cNvSpPr>
            <a:spLocks noGrp="1" noChangeArrowheads="1"/>
          </p:cNvSpPr>
          <p:nvPr>
            <p:ph type="body" idx="1"/>
          </p:nvPr>
        </p:nvSpPr>
        <p:spPr bwMode="auto">
          <a:xfrm>
            <a:off x="1143000" y="1828800"/>
            <a:ext cx="77724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ea typeface="ＭＳ Ｐゴシック" charset="-128"/>
          <a:cs typeface="ＭＳ Ｐゴシック" charset="-128"/>
        </a:defRPr>
      </a:lvl2pPr>
      <a:lvl3pPr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ea typeface="ＭＳ Ｐゴシック" charset="-128"/>
          <a:cs typeface="ＭＳ Ｐゴシック" charset="-128"/>
        </a:defRPr>
      </a:lvl3pPr>
      <a:lvl4pPr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ea typeface="ＭＳ Ｐゴシック" charset="-128"/>
          <a:cs typeface="ＭＳ Ｐゴシック" charset="-128"/>
        </a:defRPr>
      </a:lvl4pPr>
      <a:lvl5pPr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ea typeface="ＭＳ Ｐゴシック" charset="-128"/>
          <a:cs typeface="ＭＳ Ｐゴシック" charset="-128"/>
        </a:defRPr>
      </a:lvl5pPr>
      <a:lvl6pPr marL="457200"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defRPr>
      </a:lvl6pPr>
      <a:lvl7pPr marL="914400"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defRPr>
      </a:lvl7pPr>
      <a:lvl8pPr marL="1371600"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defRPr>
      </a:lvl8pPr>
      <a:lvl9pPr marL="1828800" algn="ctr" rtl="0" eaLnBrk="0" fontAlgn="base" hangingPunct="0">
        <a:spcBef>
          <a:spcPct val="0"/>
        </a:spcBef>
        <a:spcAft>
          <a:spcPct val="0"/>
        </a:spcAft>
        <a:defRPr sz="4400" i="1">
          <a:solidFill>
            <a:schemeClr val="tx2"/>
          </a:solidFill>
          <a:effectLst>
            <a:outerShdw blurRad="38100" dist="38100" dir="2700000" algn="tl">
              <a:srgbClr val="DDDDDD"/>
            </a:outerShdw>
          </a:effectLst>
          <a:latin typeface="Times" charset="0"/>
        </a:defRPr>
      </a:lvl9pPr>
    </p:titleStyle>
    <p:bodyStyle>
      <a:lvl1pPr marL="342900" indent="-342900" algn="l" rtl="0" eaLnBrk="0" fontAlgn="base" hangingPunct="0">
        <a:spcBef>
          <a:spcPct val="20000"/>
        </a:spcBef>
        <a:spcAft>
          <a:spcPct val="0"/>
        </a:spcAft>
        <a:buClr>
          <a:schemeClr val="accent1"/>
        </a:buClr>
        <a:buSzPct val="75000"/>
        <a:buFont typeface="Symbol" charset="2"/>
        <a:buChar char="·"/>
        <a:defRPr sz="3200" i="1">
          <a:solidFill>
            <a:schemeClr val="tx1"/>
          </a:solidFill>
          <a:effectLst>
            <a:outerShdw blurRad="38100" dist="38100" dir="2700000" algn="tl">
              <a:srgbClr val="DDDDDD"/>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100000"/>
        <a:buChar char="•"/>
        <a:defRPr sz="2800" i="1">
          <a:solidFill>
            <a:schemeClr val="tx1"/>
          </a:solidFill>
          <a:effectLst>
            <a:outerShdw blurRad="38100" dist="38100" dir="2700000" algn="tl">
              <a:srgbClr val="DDDDDD"/>
            </a:outerShdw>
          </a:effectLst>
          <a:latin typeface="+mn-lt"/>
          <a:ea typeface="ＭＳ Ｐゴシック" charset="-128"/>
        </a:defRPr>
      </a:lvl2pPr>
      <a:lvl3pPr marL="1143000" indent="-228600" algn="l" rtl="0" eaLnBrk="0" fontAlgn="base" hangingPunct="0">
        <a:spcBef>
          <a:spcPct val="20000"/>
        </a:spcBef>
        <a:spcAft>
          <a:spcPct val="0"/>
        </a:spcAft>
        <a:buClr>
          <a:schemeClr val="tx2"/>
        </a:buClr>
        <a:buSzPct val="100000"/>
        <a:buChar char="–"/>
        <a:defRPr sz="2400" i="1">
          <a:solidFill>
            <a:schemeClr val="tx1"/>
          </a:solidFill>
          <a:effectLst>
            <a:outerShdw blurRad="38100" dist="38100" dir="2700000" algn="tl">
              <a:srgbClr val="DDDDDD"/>
            </a:outerShdw>
          </a:effectLst>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4pPr>
      <a:lvl5pPr marL="20574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5pPr>
      <a:lvl6pPr marL="25146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6pPr>
      <a:lvl7pPr marL="29718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7pPr>
      <a:lvl8pPr marL="34290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8pPr>
      <a:lvl9pPr marL="3886200" indent="-228600" algn="l" rtl="0" eaLnBrk="0" fontAlgn="base" hangingPunct="0">
        <a:spcBef>
          <a:spcPct val="20000"/>
        </a:spcBef>
        <a:spcAft>
          <a:spcPct val="0"/>
        </a:spcAft>
        <a:buClr>
          <a:schemeClr val="tx2"/>
        </a:buClr>
        <a:buSzPct val="100000"/>
        <a:buChar char="–"/>
        <a:defRPr sz="2000" i="1">
          <a:solidFill>
            <a:schemeClr val="tx1"/>
          </a:solidFill>
          <a:effectLst>
            <a:outerShdw blurRad="38100" dist="38100" dir="2700000" algn="tl">
              <a:srgbClr val="DDDDDD"/>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jpeg"/><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chemconnections.org/general/chem120/equil-graph.html"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localhost\Users\ronrusay\Desktop\Powerpoint%20&amp;%20Movies\Movies\UsinganEquilibriumTableII.swf" TargetMode="External"/><Relationship Id="rId1" Type="http://schemas.openxmlformats.org/officeDocument/2006/relationships/slideLayout" Target="../slideLayouts/slideLayout7.xml"/><Relationship Id="rId4" Type="http://schemas.openxmlformats.org/officeDocument/2006/relationships/hyperlink" Target="http://chemconnections.org/general/chem120/UsinganEquilibriumTableII.sw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5.pd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file:///\\localhost\Users\ronrusay\Desktop\Powerpoint%20&amp;%20Movies\Movies\LeChatelier.MOV" TargetMode="External"/><Relationship Id="rId5" Type="http://schemas.openxmlformats.org/officeDocument/2006/relationships/image" Target="../media/image26.png"/><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ideo" Target="file:///\\localhost\Users\ronrusay\Desktop\Powerpoint%20&amp;%20Movies\Movies\NO2-N2O4.mov" TargetMode="External"/><Relationship Id="rId5" Type="http://schemas.openxmlformats.org/officeDocument/2006/relationships/image" Target="../media/image28.jpe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file:///\\localhost\Users\ronrusay\Desktop\Powerpoint%20&amp;%20Movies\Movies\NO2-N2O4-2.MOV" TargetMode="External"/><Relationship Id="rId1" Type="http://schemas.openxmlformats.org/officeDocument/2006/relationships/video" Target="file:///\\localhost\Users\ronrusay\Desktop\Powerpoint%20&amp;%20Movies\Movies\NO2-N2O4-Temp.MOV" TargetMode="Externa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video" Target="file:///\\localhost\Users\ronrusay\Desktop\Powerpoint%20&amp;%20Movies\Movies\equilibriumdecompositionof.mov" TargetMode="Externa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5.jpeg"/><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14400" y="0"/>
            <a:ext cx="7772400" cy="1143000"/>
          </a:xfrm>
          <a:prstGeom prst="rect">
            <a:avLst/>
          </a:prstGeom>
          <a:noFill/>
          <a:ln w="12700">
            <a:noFill/>
            <a:miter lim="800000"/>
            <a:headEnd/>
            <a:tailEnd/>
          </a:ln>
          <a:effectLst/>
        </p:spPr>
        <p:txBody>
          <a:bodyPr lIns="90487" tIns="44450" rIns="90487" bIns="44450" anchor="b">
            <a:prstTxWarp prst="textNoShape">
              <a:avLst/>
            </a:prstTxWarp>
          </a:bodyPr>
          <a:lstStyle/>
          <a:p>
            <a:pPr>
              <a:defRPr/>
            </a:pPr>
            <a:r>
              <a:rPr lang="en-US">
                <a:solidFill>
                  <a:schemeClr val="tx2"/>
                </a:solidFill>
                <a:effectLst>
                  <a:outerShdw blurRad="38100" dist="38100" dir="2700000" algn="tl">
                    <a:srgbClr val="DDDDDD"/>
                  </a:outerShdw>
                </a:effectLst>
              </a:rPr>
              <a:t>Chemical Equilibrium</a:t>
            </a:r>
          </a:p>
        </p:txBody>
      </p:sp>
      <p:sp>
        <p:nvSpPr>
          <p:cNvPr id="51203" name="Rectangle 3"/>
          <p:cNvSpPr>
            <a:spLocks noChangeArrowheads="1"/>
          </p:cNvSpPr>
          <p:nvPr/>
        </p:nvSpPr>
        <p:spPr bwMode="auto">
          <a:xfrm>
            <a:off x="1219200" y="3429000"/>
            <a:ext cx="6400800" cy="1752600"/>
          </a:xfrm>
          <a:prstGeom prst="rect">
            <a:avLst/>
          </a:prstGeom>
          <a:noFill/>
          <a:ln w="12700">
            <a:noFill/>
            <a:miter lim="800000"/>
            <a:headEnd/>
            <a:tailEnd/>
          </a:ln>
          <a:effectLst/>
        </p:spPr>
        <p:txBody>
          <a:bodyPr lIns="90487" tIns="44450" rIns="90487" bIns="44450">
            <a:prstTxWarp prst="textNoShape">
              <a:avLst/>
            </a:prstTxWarp>
          </a:bodyPr>
          <a:lstStyle/>
          <a:p>
            <a:pPr>
              <a:spcBef>
                <a:spcPct val="20000"/>
              </a:spcBef>
              <a:buClr>
                <a:schemeClr val="accent1"/>
              </a:buClr>
              <a:buSzPct val="75000"/>
              <a:buFont typeface="Symbol" charset="2"/>
              <a:buNone/>
            </a:pPr>
            <a:endParaRPr lang="en-US" sz="3200" dirty="0">
              <a:solidFill>
                <a:schemeClr val="tx1"/>
              </a:solidFill>
              <a:effectLst>
                <a:outerShdw blurRad="38100" dist="38100" dir="2700000" algn="tl">
                  <a:srgbClr val="DDDDDD"/>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a:graphicFrameLocks noChangeAspect="1"/>
          </p:cNvGraphicFramePr>
          <p:nvPr/>
        </p:nvGraphicFramePr>
        <p:xfrm>
          <a:off x="1905000" y="1905000"/>
          <a:ext cx="5346700" cy="647700"/>
        </p:xfrm>
        <a:graphic>
          <a:graphicData uri="http://schemas.openxmlformats.org/presentationml/2006/ole">
            <p:oleObj spid="_x0000_s35847" name="Document" r:id="rId3" imgW="4105275" imgH="476250" progId="">
              <p:embed/>
            </p:oleObj>
          </a:graphicData>
        </a:graphic>
      </p:graphicFrame>
      <p:sp>
        <p:nvSpPr>
          <p:cNvPr id="28675" name="Rectangle 3"/>
          <p:cNvSpPr>
            <a:spLocks noChangeArrowheads="1"/>
          </p:cNvSpPr>
          <p:nvPr/>
        </p:nvSpPr>
        <p:spPr bwMode="auto">
          <a:xfrm>
            <a:off x="0" y="6858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solidFill>
                  <a:schemeClr val="tx1"/>
                </a:solidFill>
                <a:effectLst>
                  <a:outerShdw blurRad="38100" dist="38100" dir="2700000" algn="tl">
                    <a:srgbClr val="DDDDDD"/>
                  </a:outerShdw>
                </a:effectLst>
              </a:rPr>
              <a:t>Chemical</a:t>
            </a:r>
            <a:r>
              <a:rPr lang="en-US">
                <a:solidFill>
                  <a:schemeClr val="tx1"/>
                </a:solidFill>
              </a:rPr>
              <a:t> Equilibrium</a:t>
            </a:r>
          </a:p>
        </p:txBody>
      </p:sp>
      <p:sp>
        <p:nvSpPr>
          <p:cNvPr id="35844" name="Rectangle 4"/>
          <p:cNvSpPr>
            <a:spLocks noChangeArrowheads="1"/>
          </p:cNvSpPr>
          <p:nvPr/>
        </p:nvSpPr>
        <p:spPr bwMode="auto">
          <a:xfrm>
            <a:off x="1676400" y="2971800"/>
            <a:ext cx="6781800" cy="2227263"/>
          </a:xfrm>
          <a:prstGeom prst="rect">
            <a:avLst/>
          </a:prstGeom>
          <a:noFill/>
          <a:ln w="12700">
            <a:noFill/>
            <a:miter lim="800000"/>
            <a:headEnd/>
            <a:tailEnd/>
          </a:ln>
        </p:spPr>
        <p:txBody>
          <a:bodyPr>
            <a:prstTxWarp prst="textNoShape">
              <a:avLst/>
            </a:prstTxWarp>
            <a:spAutoFit/>
          </a:bodyPr>
          <a:lstStyle/>
          <a:p>
            <a:pPr algn="l"/>
            <a:r>
              <a:rPr lang="en-US" sz="2800">
                <a:solidFill>
                  <a:schemeClr val="tx1"/>
                </a:solidFill>
                <a:latin typeface="Helvetica" charset="0"/>
              </a:rPr>
              <a:t>No matter what the starting composition of reactants and products, the same ratio of concentrations is realized when equilibrium is reached at a certain temperature and pressure.</a:t>
            </a:r>
            <a:endParaRPr lang="en-US" sz="2800" i="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57200" y="3048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solidFill>
                  <a:schemeClr val="tx1"/>
                </a:solidFill>
                <a:effectLst>
                  <a:outerShdw blurRad="38100" dist="38100" dir="2700000" algn="tl">
                    <a:srgbClr val="DDDDDD"/>
                  </a:outerShdw>
                </a:effectLst>
              </a:rPr>
              <a:t>Chemical</a:t>
            </a:r>
            <a:r>
              <a:rPr lang="en-US">
                <a:solidFill>
                  <a:schemeClr val="tx1"/>
                </a:solidFill>
              </a:rPr>
              <a:t> Equilibrium</a:t>
            </a:r>
          </a:p>
          <a:p>
            <a:pPr>
              <a:defRPr/>
            </a:pPr>
            <a:endParaRPr lang="en-US" sz="2400" i="0">
              <a:solidFill>
                <a:srgbClr val="8F0058"/>
              </a:solidFill>
            </a:endParaRPr>
          </a:p>
        </p:txBody>
      </p:sp>
      <p:pic>
        <p:nvPicPr>
          <p:cNvPr id="36868" name="Picture 3" descr="D:\MATTER\CHAP15\FIGURES\FG15_006.PCT"/>
          <p:cNvPicPr>
            <a:picLocks noChangeAspect="1" noChangeArrowheads="1"/>
          </p:cNvPicPr>
          <p:nvPr/>
        </p:nvPicPr>
        <p:blipFill>
          <a:blip r:embed="rId3"/>
          <a:srcRect/>
          <a:stretch>
            <a:fillRect/>
          </a:stretch>
        </p:blipFill>
        <p:spPr bwMode="auto">
          <a:xfrm>
            <a:off x="1143000" y="2057400"/>
            <a:ext cx="7621588" cy="5081588"/>
          </a:xfrm>
          <a:prstGeom prst="rect">
            <a:avLst/>
          </a:prstGeom>
          <a:noFill/>
          <a:ln w="9525">
            <a:noFill/>
            <a:miter lim="800000"/>
            <a:headEnd/>
            <a:tailEnd/>
          </a:ln>
        </p:spPr>
      </p:pic>
      <p:graphicFrame>
        <p:nvGraphicFramePr>
          <p:cNvPr id="36866" name="Object 2"/>
          <p:cNvGraphicFramePr>
            <a:graphicFrameLocks noGrp="1" noChangeAspect="1"/>
          </p:cNvGraphicFramePr>
          <p:nvPr>
            <p:ph/>
          </p:nvPr>
        </p:nvGraphicFramePr>
        <p:xfrm>
          <a:off x="2827338" y="838200"/>
          <a:ext cx="4694237" cy="554038"/>
        </p:xfrm>
        <a:graphic>
          <a:graphicData uri="http://schemas.openxmlformats.org/presentationml/2006/ole">
            <p:oleObj spid="_x0000_s36871" name="Document" r:id="rId4" imgW="4105275" imgH="476250" progId="">
              <p:embed/>
            </p:oleObj>
          </a:graphicData>
        </a:graphic>
      </p:graphicFrame>
      <p:sp>
        <p:nvSpPr>
          <p:cNvPr id="25608" name="Text Box 8"/>
          <p:cNvSpPr txBox="1">
            <a:spLocks noChangeArrowheads="1"/>
          </p:cNvSpPr>
          <p:nvPr/>
        </p:nvSpPr>
        <p:spPr bwMode="auto">
          <a:xfrm>
            <a:off x="669925" y="1654175"/>
            <a:ext cx="5097463" cy="822325"/>
          </a:xfrm>
          <a:prstGeom prst="rect">
            <a:avLst/>
          </a:prstGeom>
          <a:noFill/>
          <a:ln w="12700">
            <a:noFill/>
            <a:miter lim="800000"/>
            <a:headEnd/>
            <a:tailEnd/>
          </a:ln>
          <a:effectLst/>
        </p:spPr>
        <p:txBody>
          <a:bodyPr wrap="none">
            <a:prstTxWarp prst="textNoShape">
              <a:avLst/>
            </a:prstTxWarp>
            <a:spAutoFit/>
          </a:bodyPr>
          <a:lstStyle/>
          <a:p>
            <a:pPr>
              <a:defRPr/>
            </a:pPr>
            <a:r>
              <a:rPr lang="en-US" sz="2400">
                <a:solidFill>
                  <a:schemeClr val="tx2"/>
                </a:solidFill>
                <a:effectLst>
                  <a:outerShdw blurRad="38100" dist="38100" dir="2700000" algn="tl">
                    <a:srgbClr val="DDDDDD"/>
                  </a:outerShdw>
                </a:effectLst>
                <a:latin typeface="Helvetica" charset="0"/>
              </a:rPr>
              <a:t>The Previous Examples Graphically:</a:t>
            </a:r>
          </a:p>
          <a:p>
            <a:pPr>
              <a:defRPr/>
            </a:pPr>
            <a:endParaRPr lang="en-US" sz="2400">
              <a:solidFill>
                <a:schemeClr val="tx2"/>
              </a:solidFill>
              <a:effectLst>
                <a:outerShdw blurRad="38100" dist="38100" dir="2700000" algn="tl">
                  <a:srgbClr val="DDDDDD"/>
                </a:outerShdw>
              </a:effectLst>
              <a:latin typeface="Helvetica"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81000" y="-228600"/>
            <a:ext cx="8382000" cy="838200"/>
          </a:xfrm>
        </p:spPr>
        <p:txBody>
          <a:bodyPr/>
          <a:lstStyle/>
          <a:p>
            <a:pPr>
              <a:defRPr/>
            </a:pPr>
            <a:r>
              <a:rPr lang="en-US" sz="3200" b="1">
                <a:ea typeface="+mj-ea"/>
                <a:cs typeface="+mj-cs"/>
              </a:rPr>
              <a:t>QUESTION</a:t>
            </a:r>
            <a:endParaRPr lang="en-US" sz="6600" b="1">
              <a:ea typeface="+mj-ea"/>
              <a:cs typeface="+mj-cs"/>
            </a:endParaRPr>
          </a:p>
        </p:txBody>
      </p:sp>
      <p:sp>
        <p:nvSpPr>
          <p:cNvPr id="37891" name="Text Box 3"/>
          <p:cNvSpPr txBox="1">
            <a:spLocks noChangeArrowheads="1"/>
          </p:cNvSpPr>
          <p:nvPr/>
        </p:nvSpPr>
        <p:spPr bwMode="auto">
          <a:xfrm>
            <a:off x="304800" y="3124200"/>
            <a:ext cx="8610600" cy="915988"/>
          </a:xfrm>
          <a:prstGeom prst="rect">
            <a:avLst/>
          </a:prstGeom>
          <a:noFill/>
          <a:ln w="9525">
            <a:noFill/>
            <a:miter lim="800000"/>
            <a:headEnd/>
            <a:tailEnd/>
          </a:ln>
        </p:spPr>
        <p:txBody>
          <a:bodyPr>
            <a:prstTxWarp prst="textNoShape">
              <a:avLst/>
            </a:prstTxWarp>
            <a:spAutoFit/>
          </a:bodyPr>
          <a:lstStyle/>
          <a:p>
            <a:pPr algn="l"/>
            <a:r>
              <a:rPr lang="en-US" sz="1800" i="0">
                <a:solidFill>
                  <a:schemeClr val="tx1"/>
                </a:solidFill>
              </a:rPr>
              <a:t>The figure shown here represents the concentration versus time relationship for the synthesis of ammonia (NH</a:t>
            </a:r>
            <a:r>
              <a:rPr lang="en-US" sz="1800" i="0" baseline="-25000">
                <a:solidFill>
                  <a:schemeClr val="tx1"/>
                </a:solidFill>
              </a:rPr>
              <a:t>3</a:t>
            </a:r>
            <a:r>
              <a:rPr lang="en-US" sz="1800" i="0">
                <a:solidFill>
                  <a:schemeClr val="tx1"/>
                </a:solidFill>
              </a:rPr>
              <a:t>).  Which of the following correctly interprets an observation of the system?</a:t>
            </a:r>
            <a:endParaRPr lang="en-US" sz="2400" i="0">
              <a:solidFill>
                <a:schemeClr val="tx1"/>
              </a:solidFill>
            </a:endParaRPr>
          </a:p>
        </p:txBody>
      </p:sp>
      <p:pic>
        <p:nvPicPr>
          <p:cNvPr id="37892" name="Picture 4" descr="370630_la_13_05"/>
          <p:cNvPicPr preferRelativeResize="0">
            <a:picLocks noChangeAspect="1" noChangeArrowheads="1"/>
          </p:cNvPicPr>
          <p:nvPr/>
        </p:nvPicPr>
        <p:blipFill>
          <a:blip r:embed="rId3"/>
          <a:srcRect/>
          <a:stretch>
            <a:fillRect/>
          </a:stretch>
        </p:blipFill>
        <p:spPr bwMode="auto">
          <a:xfrm>
            <a:off x="2895600" y="1219200"/>
            <a:ext cx="2590800" cy="1808163"/>
          </a:xfrm>
          <a:prstGeom prst="rect">
            <a:avLst/>
          </a:prstGeom>
          <a:noFill/>
          <a:ln w="9525">
            <a:solidFill>
              <a:schemeClr val="tx1"/>
            </a:solidFill>
            <a:miter lim="800000"/>
            <a:headEnd/>
            <a:tailEnd/>
          </a:ln>
        </p:spPr>
      </p:pic>
      <p:sp>
        <p:nvSpPr>
          <p:cNvPr id="37893" name="Rectangle 5"/>
          <p:cNvSpPr>
            <a:spLocks noChangeArrowheads="1"/>
          </p:cNvSpPr>
          <p:nvPr/>
        </p:nvSpPr>
        <p:spPr bwMode="auto">
          <a:xfrm>
            <a:off x="533400" y="609600"/>
            <a:ext cx="8077200" cy="641350"/>
          </a:xfrm>
          <a:prstGeom prst="rect">
            <a:avLst/>
          </a:prstGeom>
          <a:noFill/>
          <a:ln w="9525">
            <a:noFill/>
            <a:miter lim="800000"/>
            <a:headEnd/>
            <a:tailEnd/>
          </a:ln>
        </p:spPr>
        <p:txBody>
          <a:bodyPr>
            <a:prstTxWarp prst="textNoShape">
              <a:avLst/>
            </a:prstTxWarp>
            <a:spAutoFit/>
          </a:bodyPr>
          <a:lstStyle/>
          <a:p>
            <a:pPr algn="l"/>
            <a:r>
              <a:rPr lang="en-US" sz="1800" i="0">
                <a:solidFill>
                  <a:schemeClr val="tx1"/>
                </a:solidFill>
              </a:rPr>
              <a:t>This is a concentration profile for the reaction N</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+ 3H</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a:t>
            </a:r>
            <a:r>
              <a:rPr lang="en-US" sz="1800" i="0">
                <a:solidFill>
                  <a:schemeClr val="tx1"/>
                </a:solidFill>
                <a:sym typeface="Wingdings 3" charset="2"/>
              </a:rPr>
              <a:t></a:t>
            </a:r>
            <a:r>
              <a:rPr lang="en-US" sz="1800" i="0">
                <a:solidFill>
                  <a:schemeClr val="tx1"/>
                </a:solidFill>
              </a:rPr>
              <a:t> </a:t>
            </a:r>
            <a:r>
              <a:rPr lang="en-US" sz="1800" i="0">
                <a:solidFill>
                  <a:schemeClr val="tx1"/>
                </a:solidFill>
                <a:sym typeface="Symbol" charset="2"/>
              </a:rPr>
              <a:t> </a:t>
            </a:r>
            <a:r>
              <a:rPr lang="en-US" sz="1800" i="0">
                <a:solidFill>
                  <a:schemeClr val="tx1"/>
                </a:solidFill>
              </a:rPr>
              <a:t>2NH</a:t>
            </a:r>
            <a:r>
              <a:rPr lang="en-US" sz="1800" i="0" baseline="-25000">
                <a:solidFill>
                  <a:schemeClr val="tx1"/>
                </a:solidFill>
              </a:rPr>
              <a:t>3</a:t>
            </a:r>
            <a:r>
              <a:rPr lang="en-US" sz="1800" i="0">
                <a:solidFill>
                  <a:schemeClr val="tx1"/>
                </a:solidFill>
              </a:rPr>
              <a:t>(</a:t>
            </a:r>
            <a:r>
              <a:rPr lang="en-US" sz="1800">
                <a:solidFill>
                  <a:schemeClr val="tx1"/>
                </a:solidFill>
              </a:rPr>
              <a:t>g</a:t>
            </a:r>
            <a:r>
              <a:rPr lang="en-US" sz="1800" i="0">
                <a:solidFill>
                  <a:schemeClr val="tx1"/>
                </a:solidFill>
              </a:rPr>
              <a:t>) when only N</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and H</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are mixed initially.</a:t>
            </a:r>
            <a:endParaRPr lang="en-US" sz="2400" i="0">
              <a:solidFill>
                <a:schemeClr val="tx1"/>
              </a:solidFill>
            </a:endParaRPr>
          </a:p>
        </p:txBody>
      </p:sp>
      <p:sp>
        <p:nvSpPr>
          <p:cNvPr id="37894" name="Text Box 6"/>
          <p:cNvSpPr txBox="1">
            <a:spLocks noChangeArrowheads="1"/>
          </p:cNvSpPr>
          <p:nvPr/>
        </p:nvSpPr>
        <p:spPr bwMode="auto">
          <a:xfrm>
            <a:off x="457200" y="4038600"/>
            <a:ext cx="8153400" cy="2563813"/>
          </a:xfrm>
          <a:prstGeom prst="rect">
            <a:avLst/>
          </a:prstGeom>
          <a:noFill/>
          <a:ln w="9525">
            <a:noFill/>
            <a:miter lim="800000"/>
            <a:headEnd/>
            <a:tailEnd/>
          </a:ln>
        </p:spPr>
        <p:txBody>
          <a:bodyPr>
            <a:prstTxWarp prst="textNoShape">
              <a:avLst/>
            </a:prstTxWarp>
            <a:spAutoFit/>
          </a:bodyPr>
          <a:lstStyle/>
          <a:p>
            <a:pPr marL="457200" indent="-457200" algn="l"/>
            <a:r>
              <a:rPr lang="en-US" sz="1800" i="0">
                <a:solidFill>
                  <a:schemeClr val="tx1"/>
                </a:solidFill>
              </a:rPr>
              <a:t>A.	At equilibrium, the concentration of NH</a:t>
            </a:r>
            <a:r>
              <a:rPr lang="en-US" sz="1800" i="0" baseline="-25000">
                <a:solidFill>
                  <a:schemeClr val="tx1"/>
                </a:solidFill>
              </a:rPr>
              <a:t>3</a:t>
            </a:r>
            <a:r>
              <a:rPr lang="en-US" sz="1800" i="0">
                <a:solidFill>
                  <a:schemeClr val="tx1"/>
                </a:solidFill>
              </a:rPr>
              <a:t> remains constant even though some is also forming N</a:t>
            </a:r>
            <a:r>
              <a:rPr lang="en-US" sz="1800" i="0" baseline="-25000">
                <a:solidFill>
                  <a:schemeClr val="tx1"/>
                </a:solidFill>
              </a:rPr>
              <a:t>2</a:t>
            </a:r>
            <a:r>
              <a:rPr lang="en-US" sz="1800" i="0">
                <a:solidFill>
                  <a:schemeClr val="tx1"/>
                </a:solidFill>
              </a:rPr>
              <a:t> and H</a:t>
            </a:r>
            <a:r>
              <a:rPr lang="en-US" sz="1800" i="0" baseline="-25000">
                <a:solidFill>
                  <a:schemeClr val="tx1"/>
                </a:solidFill>
              </a:rPr>
              <a:t>2</a:t>
            </a:r>
            <a:r>
              <a:rPr lang="en-US" sz="1800" i="0">
                <a:solidFill>
                  <a:schemeClr val="tx1"/>
                </a:solidFill>
              </a:rPr>
              <a:t>, because some N</a:t>
            </a:r>
            <a:r>
              <a:rPr lang="en-US" sz="1800" i="0" baseline="-25000">
                <a:solidFill>
                  <a:schemeClr val="tx1"/>
                </a:solidFill>
              </a:rPr>
              <a:t>2</a:t>
            </a:r>
            <a:r>
              <a:rPr lang="en-US" sz="1800" i="0">
                <a:solidFill>
                  <a:schemeClr val="tx1"/>
                </a:solidFill>
              </a:rPr>
              <a:t> and H</a:t>
            </a:r>
            <a:r>
              <a:rPr lang="en-US" sz="1800" i="0" baseline="-25000">
                <a:solidFill>
                  <a:schemeClr val="tx1"/>
                </a:solidFill>
              </a:rPr>
              <a:t>2</a:t>
            </a:r>
            <a:r>
              <a:rPr lang="en-US" sz="1800" i="0">
                <a:solidFill>
                  <a:schemeClr val="tx1"/>
                </a:solidFill>
              </a:rPr>
              <a:t> continues to form NH</a:t>
            </a:r>
            <a:r>
              <a:rPr lang="en-US" sz="1800" i="0" baseline="-25000">
                <a:solidFill>
                  <a:schemeClr val="tx1"/>
                </a:solidFill>
              </a:rPr>
              <a:t>3</a:t>
            </a:r>
            <a:r>
              <a:rPr lang="en-US" sz="1800" i="0">
                <a:solidFill>
                  <a:schemeClr val="tx1"/>
                </a:solidFill>
              </a:rPr>
              <a:t>.</a:t>
            </a:r>
          </a:p>
          <a:p>
            <a:pPr marL="457200" indent="-457200" algn="l"/>
            <a:r>
              <a:rPr lang="en-US" sz="1800" i="0">
                <a:solidFill>
                  <a:schemeClr val="tx1"/>
                </a:solidFill>
              </a:rPr>
              <a:t>B	The NH</a:t>
            </a:r>
            <a:r>
              <a:rPr lang="en-US" sz="1800" i="0" baseline="-25000">
                <a:solidFill>
                  <a:schemeClr val="tx1"/>
                </a:solidFill>
              </a:rPr>
              <a:t>3</a:t>
            </a:r>
            <a:r>
              <a:rPr lang="en-US" sz="1800" i="0">
                <a:solidFill>
                  <a:schemeClr val="tx1"/>
                </a:solidFill>
              </a:rPr>
              <a:t> curve (red) crosses the N</a:t>
            </a:r>
            <a:r>
              <a:rPr lang="en-US" sz="1800" i="0" baseline="-25000">
                <a:solidFill>
                  <a:schemeClr val="tx1"/>
                </a:solidFill>
              </a:rPr>
              <a:t>2</a:t>
            </a:r>
            <a:r>
              <a:rPr lang="en-US" sz="1800" i="0">
                <a:solidFill>
                  <a:schemeClr val="tx1"/>
                </a:solidFill>
              </a:rPr>
              <a:t> curve (blue) before reaching equilibrium because it is formed at a slower rate than N</a:t>
            </a:r>
            <a:r>
              <a:rPr lang="en-US" sz="1800" i="0" baseline="-25000">
                <a:solidFill>
                  <a:schemeClr val="tx1"/>
                </a:solidFill>
              </a:rPr>
              <a:t>2 </a:t>
            </a:r>
            <a:r>
              <a:rPr lang="en-US" sz="1800" i="0">
                <a:solidFill>
                  <a:schemeClr val="tx1"/>
                </a:solidFill>
              </a:rPr>
              <a:t>rate of use.</a:t>
            </a:r>
          </a:p>
          <a:p>
            <a:pPr marL="457200" indent="-457200" algn="l"/>
            <a:r>
              <a:rPr lang="en-US" sz="1800" i="0">
                <a:solidFill>
                  <a:schemeClr val="tx1"/>
                </a:solidFill>
              </a:rPr>
              <a:t>C.	All slopes of tangent lines become equal at equilibrium because the reaction began with no product (NH</a:t>
            </a:r>
            <a:r>
              <a:rPr lang="en-US" sz="1800" i="0" baseline="-25000">
                <a:solidFill>
                  <a:schemeClr val="tx1"/>
                </a:solidFill>
              </a:rPr>
              <a:t>3</a:t>
            </a:r>
            <a:r>
              <a:rPr lang="en-US" sz="1800" i="0">
                <a:solidFill>
                  <a:schemeClr val="tx1"/>
                </a:solidFill>
              </a:rPr>
              <a:t>).</a:t>
            </a:r>
          </a:p>
          <a:p>
            <a:pPr marL="457200" indent="-457200" algn="l"/>
            <a:r>
              <a:rPr lang="en-US" sz="1800" i="0">
                <a:solidFill>
                  <a:schemeClr val="tx1"/>
                </a:solidFill>
              </a:rPr>
              <a:t>D.	If the initial N</a:t>
            </a:r>
            <a:r>
              <a:rPr lang="en-US" sz="1800" i="0" baseline="-25000">
                <a:solidFill>
                  <a:schemeClr val="tx1"/>
                </a:solidFill>
              </a:rPr>
              <a:t>2</a:t>
            </a:r>
            <a:r>
              <a:rPr lang="en-US" sz="1800" i="0">
                <a:solidFill>
                  <a:schemeClr val="tx1"/>
                </a:solidFill>
              </a:rPr>
              <a:t> and H</a:t>
            </a:r>
            <a:r>
              <a:rPr lang="en-US" sz="1800" i="0" baseline="-25000">
                <a:solidFill>
                  <a:schemeClr val="tx1"/>
                </a:solidFill>
              </a:rPr>
              <a:t>2 </a:t>
            </a:r>
            <a:r>
              <a:rPr lang="en-US" sz="1800" i="0">
                <a:solidFill>
                  <a:schemeClr val="tx1"/>
                </a:solidFill>
              </a:rPr>
              <a:t>concentrations were doubled from what is shown here, the final positions of those curves would be twice as high, but the NH</a:t>
            </a:r>
            <a:r>
              <a:rPr lang="en-US" sz="1800" i="0" baseline="-25000">
                <a:solidFill>
                  <a:schemeClr val="tx1"/>
                </a:solidFill>
              </a:rPr>
              <a:t>3</a:t>
            </a:r>
            <a:r>
              <a:rPr lang="en-US" sz="1800" i="0">
                <a:solidFill>
                  <a:schemeClr val="tx1"/>
                </a:solidFill>
              </a:rPr>
              <a:t> curve would be the same.</a:t>
            </a:r>
            <a:endParaRPr lang="en-US" sz="2400" i="0">
              <a:solidFill>
                <a:schemeClr val="tx1"/>
              </a:solidFill>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39939" name="Text Box 3"/>
          <p:cNvSpPr txBox="1">
            <a:spLocks noChangeArrowheads="1"/>
          </p:cNvSpPr>
          <p:nvPr/>
        </p:nvSpPr>
        <p:spPr bwMode="auto">
          <a:xfrm>
            <a:off x="762000" y="1143000"/>
            <a:ext cx="7696200" cy="2308225"/>
          </a:xfrm>
          <a:prstGeom prst="rect">
            <a:avLst/>
          </a:prstGeom>
          <a:noFill/>
          <a:ln w="9525">
            <a:noFill/>
            <a:miter lim="800000"/>
            <a:headEnd/>
            <a:tailEnd/>
          </a:ln>
        </p:spPr>
        <p:txBody>
          <a:bodyPr>
            <a:prstTxWarp prst="textNoShape">
              <a:avLst/>
            </a:prstTxWarp>
            <a:spAutoFit/>
          </a:bodyPr>
          <a:lstStyle/>
          <a:p>
            <a:pPr marL="457200" indent="-457200" algn="l">
              <a:buFontTx/>
              <a:buAutoNum type="alphaUcParenR"/>
            </a:pPr>
            <a:r>
              <a:rPr lang="en-US" sz="2400" i="0">
                <a:solidFill>
                  <a:schemeClr val="tx1"/>
                </a:solidFill>
              </a:rPr>
              <a:t>properly states the relationship between reactants and products in a system that has reached a dynamic equilibrium.  At equilibrium, the rate of the forward reaction continues at a pace that is equal to the continued pace of the reverse reaction.</a:t>
            </a:r>
          </a:p>
          <a:p>
            <a:pPr marL="457200" indent="-457200" algn="l"/>
            <a:endParaRPr lang="en-US" sz="2400" i="0">
              <a:solidFill>
                <a:schemeClr val="tx1"/>
              </a:solidFill>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a typeface="+mj-ea"/>
                <a:cs typeface="+mj-cs"/>
              </a:rPr>
              <a:t/>
            </a:r>
            <a:br>
              <a:rPr lang="en-US">
                <a:ea typeface="+mj-ea"/>
                <a:cs typeface="+mj-cs"/>
              </a:rPr>
            </a:br>
            <a:endParaRPr lang="en-US">
              <a:ea typeface="+mj-ea"/>
              <a:cs typeface="+mj-cs"/>
            </a:endParaRPr>
          </a:p>
        </p:txBody>
      </p:sp>
      <p:sp>
        <p:nvSpPr>
          <p:cNvPr id="8195" name="Rectangle 3"/>
          <p:cNvSpPr>
            <a:spLocks noGrp="1" noChangeArrowheads="1"/>
          </p:cNvSpPr>
          <p:nvPr>
            <p:ph type="body" idx="1"/>
          </p:nvPr>
        </p:nvSpPr>
        <p:spPr/>
        <p:txBody>
          <a:bodyPr/>
          <a:lstStyle/>
          <a:p>
            <a:pPr>
              <a:defRPr/>
            </a:pPr>
            <a:r>
              <a:rPr lang="en-US">
                <a:ea typeface="+mn-ea"/>
                <a:cs typeface="+mn-cs"/>
              </a:rPr>
              <a:t>For a reaction:</a:t>
            </a:r>
          </a:p>
          <a:p>
            <a:pPr lvl="1">
              <a:defRPr/>
            </a:pPr>
            <a:r>
              <a:rPr lang="en-US" sz="3200">
                <a:solidFill>
                  <a:srgbClr val="EA23E5"/>
                </a:solidFill>
              </a:rPr>
              <a:t>j</a:t>
            </a:r>
            <a:r>
              <a:rPr lang="en-US" sz="3200"/>
              <a:t>A + </a:t>
            </a:r>
            <a:r>
              <a:rPr lang="en-US" sz="3200">
                <a:solidFill>
                  <a:srgbClr val="EA23E5"/>
                </a:solidFill>
              </a:rPr>
              <a:t>k</a:t>
            </a:r>
            <a:r>
              <a:rPr lang="en-US" sz="3200"/>
              <a:t>B  </a:t>
            </a:r>
            <a:r>
              <a:rPr lang="en-US" sz="3200">
                <a:latin typeface="Symbol" charset="2"/>
              </a:rPr>
              <a:t></a:t>
            </a:r>
            <a:r>
              <a:rPr lang="en-US" sz="3200"/>
              <a:t> </a:t>
            </a:r>
            <a:r>
              <a:rPr lang="en-US" sz="3200">
                <a:solidFill>
                  <a:srgbClr val="EA23E5"/>
                </a:solidFill>
              </a:rPr>
              <a:t>l</a:t>
            </a:r>
            <a:r>
              <a:rPr lang="en-US" sz="3200"/>
              <a:t>C + </a:t>
            </a:r>
            <a:r>
              <a:rPr lang="en-US" sz="3200">
                <a:solidFill>
                  <a:srgbClr val="EA23E5"/>
                </a:solidFill>
              </a:rPr>
              <a:t>m</a:t>
            </a:r>
            <a:r>
              <a:rPr lang="en-US" sz="3200"/>
              <a:t>D</a:t>
            </a:r>
            <a:endParaRPr lang="en-US"/>
          </a:p>
          <a:p>
            <a:pPr>
              <a:defRPr/>
            </a:pPr>
            <a:r>
              <a:rPr lang="en-US">
                <a:ea typeface="+mn-ea"/>
                <a:cs typeface="+mn-cs"/>
              </a:rPr>
              <a:t>The law of mass action is represented by the Equilibrium Expression: where K is the Equilibrium Constant. (Units for K will vary.)</a:t>
            </a:r>
          </a:p>
        </p:txBody>
      </p:sp>
      <p:graphicFrame>
        <p:nvGraphicFramePr>
          <p:cNvPr id="41986" name="Object 2"/>
          <p:cNvGraphicFramePr>
            <a:graphicFrameLocks/>
          </p:cNvGraphicFramePr>
          <p:nvPr/>
        </p:nvGraphicFramePr>
        <p:xfrm>
          <a:off x="3429000" y="5029200"/>
          <a:ext cx="2514600" cy="1206500"/>
        </p:xfrm>
        <a:graphic>
          <a:graphicData uri="http://schemas.openxmlformats.org/presentationml/2006/ole">
            <p:oleObj spid="_x0000_s41991" r:id="rId4" imgW="1885950" imgH="904875" progId="">
              <p:embed/>
            </p:oleObj>
          </a:graphicData>
        </a:graphic>
      </p:graphicFrame>
      <p:sp>
        <p:nvSpPr>
          <p:cNvPr id="8197" name="Rectangle 5"/>
          <p:cNvSpPr>
            <a:spLocks noChangeArrowheads="1"/>
          </p:cNvSpPr>
          <p:nvPr/>
        </p:nvSpPr>
        <p:spPr bwMode="auto">
          <a:xfrm>
            <a:off x="2100263" y="55563"/>
            <a:ext cx="5092700" cy="1428750"/>
          </a:xfrm>
          <a:prstGeom prst="rect">
            <a:avLst/>
          </a:prstGeom>
          <a:noFill/>
          <a:ln w="12700">
            <a:noFill/>
            <a:miter lim="800000"/>
            <a:headEnd/>
            <a:tailEnd/>
          </a:ln>
          <a:effectLst/>
        </p:spPr>
        <p:txBody>
          <a:bodyPr wrap="none" lIns="90487" tIns="44450" rIns="90487" bIns="44450">
            <a:prstTxWarp prst="textNoShape">
              <a:avLst/>
            </a:prstTxWarp>
            <a:spAutoFit/>
          </a:bodyPr>
          <a:lstStyle/>
          <a:p>
            <a:pPr lvl="1">
              <a:defRPr/>
            </a:pPr>
            <a:r>
              <a:rPr lang="en-US">
                <a:solidFill>
                  <a:schemeClr val="tx2"/>
                </a:solidFill>
                <a:effectLst>
                  <a:outerShdw blurRad="38100" dist="38100" dir="2700000" algn="tl">
                    <a:srgbClr val="DDDDDD"/>
                  </a:outerShdw>
                </a:effectLst>
              </a:rPr>
              <a:t>Law of Mass Action</a:t>
            </a:r>
          </a:p>
          <a:p>
            <a:pPr lvl="1">
              <a:defRPr/>
            </a:pPr>
            <a:r>
              <a:rPr lang="en-US">
                <a:solidFill>
                  <a:schemeClr val="tx2"/>
                </a:solidFill>
                <a:effectLst>
                  <a:outerShdw blurRad="38100" dist="38100" dir="2700000" algn="tl">
                    <a:srgbClr val="DDDDDD"/>
                  </a:outerShdw>
                </a:effectLst>
              </a:rPr>
              <a:t>(</a:t>
            </a:r>
            <a:r>
              <a:rPr lang="en-US" sz="3200">
                <a:solidFill>
                  <a:schemeClr val="tx2"/>
                </a:solidFill>
                <a:effectLst>
                  <a:outerShdw blurRad="38100" dist="38100" dir="2700000" algn="tl">
                    <a:srgbClr val="DDDDDD"/>
                  </a:outerShdw>
                </a:effectLst>
              </a:rPr>
              <a:t>Equilibrium Expression)</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457200" y="76200"/>
            <a:ext cx="8382000" cy="838200"/>
          </a:xfrm>
        </p:spPr>
        <p:txBody>
          <a:bodyPr/>
          <a:lstStyle/>
          <a:p>
            <a:pPr>
              <a:defRPr/>
            </a:pPr>
            <a:r>
              <a:rPr lang="en-US" sz="6600" b="1">
                <a:ea typeface="+mj-ea"/>
                <a:cs typeface="+mj-cs"/>
              </a:rPr>
              <a:t>QUESTION</a:t>
            </a:r>
          </a:p>
        </p:txBody>
      </p:sp>
      <p:sp>
        <p:nvSpPr>
          <p:cNvPr id="111619" name="Text Box 3"/>
          <p:cNvSpPr txBox="1">
            <a:spLocks noChangeArrowheads="1"/>
          </p:cNvSpPr>
          <p:nvPr/>
        </p:nvSpPr>
        <p:spPr bwMode="auto">
          <a:xfrm>
            <a:off x="533400" y="1143000"/>
            <a:ext cx="8077200" cy="4524375"/>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One of the environmentally important reactions involved in acid rain production has the following equilibrium expression.  From the expression, what would be the balanced chemical reaction?</a:t>
            </a:r>
          </a:p>
          <a:p>
            <a:pPr algn="l">
              <a:tabLst>
                <a:tab pos="461963" algn="l"/>
              </a:tabLst>
              <a:defRPr/>
            </a:pPr>
            <a:r>
              <a:rPr lang="en-US" sz="2400" i="0" dirty="0">
                <a:solidFill>
                  <a:schemeClr val="tx1"/>
                </a:solidFill>
              </a:rPr>
              <a:t>Note:  all components are in the gas phase.</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K = [SO</a:t>
            </a:r>
            <a:r>
              <a:rPr lang="en-US" sz="2400" i="0" baseline="-25000" dirty="0">
                <a:solidFill>
                  <a:schemeClr val="tx1"/>
                </a:solidFill>
              </a:rPr>
              <a:t>3</a:t>
            </a:r>
            <a:r>
              <a:rPr lang="en-US" sz="2400" i="0" dirty="0">
                <a:solidFill>
                  <a:schemeClr val="tx1"/>
                </a:solidFill>
              </a:rPr>
              <a:t>]/([SO</a:t>
            </a:r>
            <a:r>
              <a:rPr lang="en-US" sz="2400" i="0" baseline="-25000" dirty="0">
                <a:solidFill>
                  <a:schemeClr val="tx1"/>
                </a:solidFill>
              </a:rPr>
              <a:t>2</a:t>
            </a:r>
            <a:r>
              <a:rPr lang="en-US" sz="2400" i="0" dirty="0">
                <a:solidFill>
                  <a:schemeClr val="tx1"/>
                </a:solidFill>
              </a:rPr>
              <a:t>][O</a:t>
            </a:r>
            <a:r>
              <a:rPr lang="en-US" sz="2400" i="0" baseline="-25000" dirty="0">
                <a:solidFill>
                  <a:schemeClr val="tx1"/>
                </a:solidFill>
              </a:rPr>
              <a:t>2</a:t>
            </a:r>
            <a:r>
              <a:rPr lang="en-US" sz="2400" i="0" dirty="0">
                <a:solidFill>
                  <a:schemeClr val="tx1"/>
                </a:solidFill>
              </a:rPr>
              <a:t>]</a:t>
            </a:r>
            <a:r>
              <a:rPr lang="en-US" sz="2400" i="0" baseline="30000" dirty="0">
                <a:solidFill>
                  <a:schemeClr val="tx1"/>
                </a:solidFill>
              </a:rPr>
              <a:t>1/2</a:t>
            </a:r>
            <a:r>
              <a:rPr lang="en-US" sz="2400" i="0" dirty="0">
                <a:solidFill>
                  <a:schemeClr val="tx1"/>
                </a:solidFill>
              </a:rPr>
              <a:t>)</a:t>
            </a:r>
          </a:p>
          <a:p>
            <a:pPr algn="l">
              <a:tabLst>
                <a:tab pos="461963" algn="l"/>
              </a:tabLst>
              <a:defRPr/>
            </a:pP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SO</a:t>
            </a:r>
            <a:r>
              <a:rPr lang="en-US" sz="2400" i="0" baseline="-25000" dirty="0">
                <a:solidFill>
                  <a:schemeClr val="tx1"/>
                </a:solidFill>
              </a:rPr>
              <a:t>3</a:t>
            </a:r>
            <a:r>
              <a:rPr lang="en-US" sz="2400" i="0" dirty="0">
                <a:solidFill>
                  <a:schemeClr val="tx1"/>
                </a:solidFill>
              </a:rPr>
              <a:t>(</a:t>
            </a:r>
            <a:r>
              <a:rPr lang="en-US" sz="2400" dirty="0">
                <a:solidFill>
                  <a:schemeClr val="tx1"/>
                </a:solidFill>
              </a:rPr>
              <a:t>g</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sym typeface="Wingdings 3" charset="2"/>
              </a:rPr>
              <a:t> </a:t>
            </a:r>
            <a:r>
              <a:rPr lang="en-US" sz="2400" i="0" dirty="0">
                <a:solidFill>
                  <a:schemeClr val="tx1"/>
                </a:solidFill>
                <a:sym typeface="Wingdings" charset="2"/>
              </a:rPr>
              <a:t> SO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+ 2O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marL="457200" indent="-457200" algn="l">
              <a:buFont typeface="+mj-lt"/>
              <a:buAutoNum type="alphaUcPeriod"/>
              <a:tabLst>
                <a:tab pos="461963" algn="l"/>
              </a:tabLst>
              <a:defRPr/>
            </a:pPr>
            <a:r>
              <a:rPr lang="en-US" sz="2400" i="0" dirty="0">
                <a:solidFill>
                  <a:schemeClr val="tx1"/>
                </a:solidFill>
              </a:rPr>
              <a:t>SO</a:t>
            </a:r>
            <a:r>
              <a:rPr lang="en-US" sz="2400" i="0" baseline="-25000" dirty="0">
                <a:solidFill>
                  <a:schemeClr val="tx1"/>
                </a:solidFill>
              </a:rPr>
              <a:t>3</a:t>
            </a:r>
            <a:r>
              <a:rPr lang="en-US" sz="2400" i="0" dirty="0">
                <a:solidFill>
                  <a:schemeClr val="tx1"/>
                </a:solidFill>
              </a:rPr>
              <a:t>(</a:t>
            </a:r>
            <a:r>
              <a:rPr lang="en-US" sz="2400" dirty="0">
                <a:solidFill>
                  <a:schemeClr val="tx1"/>
                </a:solidFill>
              </a:rPr>
              <a:t>g</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sym typeface="Wingdings 3" charset="2"/>
              </a:rPr>
              <a:t> </a:t>
            </a:r>
            <a:r>
              <a:rPr lang="en-US" sz="2400" i="0" dirty="0">
                <a:solidFill>
                  <a:schemeClr val="tx1"/>
                </a:solidFill>
                <a:sym typeface="Wingdings" charset="2"/>
              </a:rPr>
              <a:t> SO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+ 1/2O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marL="457200" indent="-457200" algn="l">
              <a:buFont typeface="+mj-lt"/>
              <a:buAutoNum type="alphaUcPeriod"/>
              <a:tabLst>
                <a:tab pos="461963" algn="l"/>
              </a:tabLst>
              <a:defRPr/>
            </a:pPr>
            <a:r>
              <a:rPr lang="en-US" sz="2400" i="0" dirty="0">
                <a:solidFill>
                  <a:schemeClr val="tx1"/>
                </a:solidFill>
                <a:sym typeface="Wingdings" charset="2"/>
              </a:rPr>
              <a:t>SO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+ 2O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a:t>
            </a:r>
            <a:r>
              <a:rPr lang="en-US" sz="2400" i="0" dirty="0" err="1">
                <a:solidFill>
                  <a:schemeClr val="tx1"/>
                </a:solidFill>
                <a:sym typeface="Wingdings 3" charset="2"/>
              </a:rPr>
              <a:t></a:t>
            </a:r>
            <a:r>
              <a:rPr lang="en-US" sz="2400" i="0" dirty="0">
                <a:solidFill>
                  <a:schemeClr val="tx1"/>
                </a:solidFill>
                <a:sym typeface="Wingdings 3" charset="2"/>
              </a:rPr>
              <a:t> </a:t>
            </a:r>
            <a:r>
              <a:rPr lang="en-US" sz="2400" i="0" dirty="0">
                <a:solidFill>
                  <a:schemeClr val="tx1"/>
                </a:solidFill>
                <a:sym typeface="Symbol" charset="2"/>
              </a:rPr>
              <a:t> </a:t>
            </a:r>
            <a:r>
              <a:rPr lang="en-US" sz="2400" i="0" dirty="0">
                <a:solidFill>
                  <a:schemeClr val="tx1"/>
                </a:solidFill>
                <a:sym typeface="Wingdings" charset="2"/>
              </a:rPr>
              <a:t>SO</a:t>
            </a:r>
            <a:r>
              <a:rPr lang="en-US" sz="2400" i="0" baseline="-25000" dirty="0">
                <a:solidFill>
                  <a:schemeClr val="tx1"/>
                </a:solidFill>
                <a:sym typeface="Wingdings" charset="2"/>
              </a:rPr>
              <a:t>3</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marL="457200" indent="-457200" algn="l">
              <a:buFont typeface="+mj-lt"/>
              <a:buAutoNum type="alphaUcPeriod"/>
              <a:tabLst>
                <a:tab pos="461963" algn="l"/>
              </a:tabLst>
              <a:defRPr/>
            </a:pPr>
            <a:r>
              <a:rPr lang="en-US" sz="2400" i="0" dirty="0">
                <a:solidFill>
                  <a:schemeClr val="tx1"/>
                </a:solidFill>
                <a:sym typeface="Wingdings" charset="2"/>
              </a:rPr>
              <a:t>SO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+ 1/2O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a:t>
            </a:r>
            <a:r>
              <a:rPr lang="en-US" sz="2400" i="0" dirty="0" err="1">
                <a:solidFill>
                  <a:schemeClr val="tx1"/>
                </a:solidFill>
                <a:sym typeface="Wingdings 3" charset="2"/>
              </a:rPr>
              <a:t></a:t>
            </a:r>
            <a:r>
              <a:rPr lang="en-US" sz="2400" i="0" dirty="0">
                <a:solidFill>
                  <a:schemeClr val="tx1"/>
                </a:solidFill>
                <a:sym typeface="Wingdings 3" charset="2"/>
              </a:rPr>
              <a:t> </a:t>
            </a:r>
            <a:r>
              <a:rPr lang="en-US" sz="2400" i="0" dirty="0">
                <a:solidFill>
                  <a:schemeClr val="tx1"/>
                </a:solidFill>
                <a:sym typeface="Wingdings" charset="2"/>
              </a:rPr>
              <a:t> SO</a:t>
            </a:r>
            <a:r>
              <a:rPr lang="en-US" sz="2400" i="0" baseline="-25000" dirty="0">
                <a:solidFill>
                  <a:schemeClr val="tx1"/>
                </a:solidFill>
                <a:sym typeface="Wingdings" charset="2"/>
              </a:rPr>
              <a:t>3</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algn="l">
              <a:tabLst>
                <a:tab pos="461963" algn="l"/>
              </a:tabLst>
              <a:defRPr/>
            </a:pPr>
            <a:endParaRPr lang="en-US" sz="2400" i="0" dirty="0">
              <a:solidFill>
                <a:schemeClr val="tx1"/>
              </a:solidFill>
              <a:sym typeface="Wingdings" charset="2"/>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45059" name="Text Box 3"/>
          <p:cNvSpPr txBox="1">
            <a:spLocks noChangeArrowheads="1"/>
          </p:cNvSpPr>
          <p:nvPr/>
        </p:nvSpPr>
        <p:spPr bwMode="auto">
          <a:xfrm>
            <a:off x="609600" y="1143000"/>
            <a:ext cx="7848600" cy="1200150"/>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D) </a:t>
            </a:r>
            <a:r>
              <a:rPr lang="en-US" sz="2400" i="0">
                <a:solidFill>
                  <a:schemeClr val="tx1"/>
                </a:solidFill>
              </a:rPr>
              <a:t>properly shows the product SO</a:t>
            </a:r>
            <a:r>
              <a:rPr lang="en-US" sz="2400" i="0" baseline="-25000">
                <a:solidFill>
                  <a:schemeClr val="tx1"/>
                </a:solidFill>
              </a:rPr>
              <a:t>3</a:t>
            </a:r>
            <a:r>
              <a:rPr lang="en-US" sz="2400" i="0">
                <a:solidFill>
                  <a:schemeClr val="tx1"/>
                </a:solidFill>
              </a:rPr>
              <a:t> on the right and incorporates the previous exponents from the equilibrium expression as coefficients in the chemical equation.</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a typeface="+mj-ea"/>
                <a:cs typeface="+mj-cs"/>
              </a:rPr>
              <a:t>Equilibrium Expression</a:t>
            </a:r>
          </a:p>
        </p:txBody>
      </p:sp>
      <p:sp>
        <p:nvSpPr>
          <p:cNvPr id="10243" name="Rectangle 3"/>
          <p:cNvSpPr>
            <a:spLocks noGrp="1" noChangeArrowheads="1"/>
          </p:cNvSpPr>
          <p:nvPr>
            <p:ph type="body" idx="1"/>
          </p:nvPr>
        </p:nvSpPr>
        <p:spPr>
          <a:xfrm>
            <a:off x="990600" y="1676400"/>
            <a:ext cx="7772400" cy="3276600"/>
          </a:xfrm>
        </p:spPr>
        <p:txBody>
          <a:bodyPr/>
          <a:lstStyle/>
          <a:p>
            <a:pPr>
              <a:defRPr/>
            </a:pPr>
            <a:r>
              <a:rPr lang="en-US" sz="2800">
                <a:ea typeface="+mn-ea"/>
                <a:cs typeface="+mn-cs"/>
              </a:rPr>
              <a:t>4 NH</a:t>
            </a:r>
            <a:r>
              <a:rPr lang="en-US" sz="2800" baseline="-25000">
                <a:ea typeface="+mn-ea"/>
                <a:cs typeface="+mn-cs"/>
              </a:rPr>
              <a:t>3</a:t>
            </a:r>
            <a:r>
              <a:rPr lang="en-US" sz="2800">
                <a:ea typeface="+mn-ea"/>
                <a:cs typeface="+mn-cs"/>
              </a:rPr>
              <a:t>(g) + 7 O</a:t>
            </a:r>
            <a:r>
              <a:rPr lang="en-US" sz="2800" baseline="-25000">
                <a:ea typeface="+mn-ea"/>
                <a:cs typeface="+mn-cs"/>
              </a:rPr>
              <a:t>2</a:t>
            </a:r>
            <a:r>
              <a:rPr lang="en-US" sz="2800">
                <a:ea typeface="+mn-ea"/>
                <a:cs typeface="+mn-cs"/>
              </a:rPr>
              <a:t>(g)  </a:t>
            </a:r>
            <a:r>
              <a:rPr lang="en-US" sz="2800">
                <a:latin typeface="Symbol" charset="2"/>
                <a:ea typeface="+mn-ea"/>
                <a:cs typeface="+mn-cs"/>
              </a:rPr>
              <a:t></a:t>
            </a:r>
            <a:r>
              <a:rPr lang="en-US" sz="2800">
                <a:ea typeface="+mn-ea"/>
                <a:cs typeface="+mn-cs"/>
              </a:rPr>
              <a:t>  4 NO</a:t>
            </a:r>
            <a:r>
              <a:rPr lang="en-US" sz="2800" baseline="-25000">
                <a:ea typeface="+mn-ea"/>
                <a:cs typeface="+mn-cs"/>
              </a:rPr>
              <a:t>2</a:t>
            </a:r>
            <a:r>
              <a:rPr lang="en-US" sz="2800">
                <a:ea typeface="+mn-ea"/>
                <a:cs typeface="+mn-cs"/>
              </a:rPr>
              <a:t>(g) + 6 H</a:t>
            </a:r>
            <a:r>
              <a:rPr lang="en-US" sz="2800" baseline="-25000">
                <a:ea typeface="+mn-ea"/>
                <a:cs typeface="+mn-cs"/>
              </a:rPr>
              <a:t>2</a:t>
            </a:r>
            <a:r>
              <a:rPr lang="en-US" sz="2800">
                <a:ea typeface="+mn-ea"/>
                <a:cs typeface="+mn-cs"/>
              </a:rPr>
              <a:t>O(g)</a:t>
            </a:r>
            <a:endParaRPr lang="en-US">
              <a:ea typeface="+mn-ea"/>
              <a:cs typeface="+mn-cs"/>
            </a:endParaRPr>
          </a:p>
          <a:p>
            <a:pPr>
              <a:defRPr/>
            </a:pPr>
            <a:r>
              <a:rPr lang="en-US" sz="2400">
                <a:ea typeface="+mn-ea"/>
                <a:cs typeface="+mn-cs"/>
              </a:rPr>
              <a:t>Write the Equilibrium Expression for the reaction. The  expression will have either concentration units of mol/L (M), or units of pressure (atm) for the reactants and products. What would be the overall unit for K using Molarity and atm units respectively.</a:t>
            </a:r>
          </a:p>
        </p:txBody>
      </p:sp>
      <p:graphicFrame>
        <p:nvGraphicFramePr>
          <p:cNvPr id="10244" name="Object 2"/>
          <p:cNvGraphicFramePr>
            <a:graphicFrameLocks/>
          </p:cNvGraphicFramePr>
          <p:nvPr/>
        </p:nvGraphicFramePr>
        <p:xfrm>
          <a:off x="2971800" y="4343400"/>
          <a:ext cx="3632200" cy="1346200"/>
        </p:xfrm>
        <a:graphic>
          <a:graphicData uri="http://schemas.openxmlformats.org/presentationml/2006/ole">
            <p:oleObj spid="_x0000_s46087" r:id="rId4" imgW="2724150" imgH="1009650" progId="">
              <p:embed/>
            </p:oleObj>
          </a:graphicData>
        </a:graphic>
      </p:graphicFrame>
      <p:sp>
        <p:nvSpPr>
          <p:cNvPr id="10245" name="Text Box 5"/>
          <p:cNvSpPr txBox="1">
            <a:spLocks noChangeArrowheads="1"/>
          </p:cNvSpPr>
          <p:nvPr/>
        </p:nvSpPr>
        <p:spPr bwMode="auto">
          <a:xfrm>
            <a:off x="2159000" y="5943600"/>
            <a:ext cx="5502275" cy="579438"/>
          </a:xfrm>
          <a:prstGeom prst="rect">
            <a:avLst/>
          </a:prstGeom>
          <a:noFill/>
          <a:ln w="12700">
            <a:noFill/>
            <a:miter lim="800000"/>
            <a:headEnd/>
            <a:tailEnd/>
          </a:ln>
          <a:effectLst/>
        </p:spPr>
        <p:txBody>
          <a:bodyPr wrap="none">
            <a:prstTxWarp prst="textNoShape">
              <a:avLst/>
            </a:prstTxWarp>
            <a:spAutoFit/>
          </a:bodyPr>
          <a:lstStyle/>
          <a:p>
            <a:pPr>
              <a:defRPr/>
            </a:pPr>
            <a:r>
              <a:rPr lang="en-US" sz="3200">
                <a:effectLst>
                  <a:outerShdw blurRad="38100" dist="38100" dir="2700000" algn="tl">
                    <a:srgbClr val="DDDDDD"/>
                  </a:outerShdw>
                </a:effectLst>
              </a:rPr>
              <a:t>K’s units = M </a:t>
            </a:r>
            <a:r>
              <a:rPr lang="en-US" sz="3200" baseline="30000">
                <a:effectLst>
                  <a:outerShdw blurRad="38100" dist="38100" dir="2700000" algn="tl">
                    <a:srgbClr val="DDDDDD"/>
                  </a:outerShdw>
                </a:effectLst>
              </a:rPr>
              <a:t>-1</a:t>
            </a:r>
            <a:r>
              <a:rPr lang="en-US" sz="3200">
                <a:effectLst>
                  <a:outerShdw blurRad="38100" dist="38100" dir="2700000" algn="tl">
                    <a:srgbClr val="DDDDDD"/>
                  </a:outerShdw>
                </a:effectLst>
              </a:rPr>
              <a:t>= L/mol or atm</a:t>
            </a:r>
            <a:r>
              <a:rPr lang="en-US" sz="3200" baseline="30000">
                <a:effectLst>
                  <a:outerShdw blurRad="38100" dist="38100" dir="2700000" algn="tl">
                    <a:srgbClr val="DDDDDD"/>
                  </a:outerShdw>
                </a:effectLst>
              </a:rPr>
              <a:t>-1</a:t>
            </a:r>
            <a:endParaRPr lang="en-US">
              <a:effectLst>
                <a:outerShdw blurRad="38100" dist="38100" dir="2700000" algn="tl">
                  <a:srgbClr val="DDDDDD"/>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44"/>
                                        </p:tgtEl>
                                        <p:attrNameLst>
                                          <p:attrName>style.visibility</p:attrName>
                                        </p:attrNameLst>
                                      </p:cBhvr>
                                      <p:to>
                                        <p:strVal val="visible"/>
                                      </p:to>
                                    </p:set>
                                    <p:anim calcmode="lin" valueType="num">
                                      <p:cBhvr additive="base">
                                        <p:cTn id="19" dur="500" fill="hold"/>
                                        <p:tgtEl>
                                          <p:spTgt spid="10244"/>
                                        </p:tgtEl>
                                        <p:attrNameLst>
                                          <p:attrName>ppt_x</p:attrName>
                                        </p:attrNameLst>
                                      </p:cBhvr>
                                      <p:tavLst>
                                        <p:tav tm="0">
                                          <p:val>
                                            <p:strVal val="0-#ppt_w/2"/>
                                          </p:val>
                                        </p:tav>
                                        <p:tav tm="100000">
                                          <p:val>
                                            <p:strVal val="#ppt_x"/>
                                          </p:val>
                                        </p:tav>
                                      </p:tavLst>
                                    </p:anim>
                                    <p:anim calcmode="lin" valueType="num">
                                      <p:cBhvr additive="base">
                                        <p:cTn id="20"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5"/>
                                        </p:tgtEl>
                                        <p:attrNameLst>
                                          <p:attrName>style.visibility</p:attrName>
                                        </p:attrNameLst>
                                      </p:cBhvr>
                                      <p:to>
                                        <p:strVal val="visible"/>
                                      </p:to>
                                    </p:set>
                                    <p:anim calcmode="lin" valueType="num">
                                      <p:cBhvr additive="base">
                                        <p:cTn id="25" dur="500" fill="hold"/>
                                        <p:tgtEl>
                                          <p:spTgt spid="10245"/>
                                        </p:tgtEl>
                                        <p:attrNameLst>
                                          <p:attrName>ppt_x</p:attrName>
                                        </p:attrNameLst>
                                      </p:cBhvr>
                                      <p:tavLst>
                                        <p:tav tm="0">
                                          <p:val>
                                            <p:strVal val="0-#ppt_w/2"/>
                                          </p:val>
                                        </p:tav>
                                        <p:tav tm="100000">
                                          <p:val>
                                            <p:strVal val="#ppt_x"/>
                                          </p:val>
                                        </p:tav>
                                      </p:tavLst>
                                    </p:anim>
                                    <p:anim calcmode="lin" valueType="num">
                                      <p:cBhvr additive="base">
                                        <p:cTn id="26"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48131" name="Text Box 3"/>
          <p:cNvSpPr txBox="1">
            <a:spLocks noChangeArrowheads="1"/>
          </p:cNvSpPr>
          <p:nvPr/>
        </p:nvSpPr>
        <p:spPr bwMode="auto">
          <a:xfrm>
            <a:off x="533400" y="2362200"/>
            <a:ext cx="7848600" cy="457200"/>
          </a:xfrm>
          <a:prstGeom prst="rect">
            <a:avLst/>
          </a:prstGeom>
          <a:noFill/>
          <a:ln w="9525">
            <a:noFill/>
            <a:miter lim="800000"/>
            <a:headEnd/>
            <a:tailEnd/>
          </a:ln>
        </p:spPr>
        <p:txBody>
          <a:bodyPr>
            <a:prstTxWarp prst="textNoShape">
              <a:avLst/>
            </a:prstTxWarp>
            <a:spAutoFit/>
          </a:bodyPr>
          <a:lstStyle/>
          <a:p>
            <a:pPr algn="l"/>
            <a:endParaRPr lang="en-US" sz="2400" i="0">
              <a:solidFill>
                <a:schemeClr val="tx1"/>
              </a:solidFill>
            </a:endParaRPr>
          </a:p>
        </p:txBody>
      </p:sp>
      <p:sp>
        <p:nvSpPr>
          <p:cNvPr id="113668" name="Rectangle 4"/>
          <p:cNvSpPr>
            <a:spLocks noChangeArrowheads="1"/>
          </p:cNvSpPr>
          <p:nvPr/>
        </p:nvSpPr>
        <p:spPr bwMode="auto">
          <a:xfrm>
            <a:off x="609600" y="990600"/>
            <a:ext cx="7924800" cy="5140325"/>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Starting with the initial concentrations of:</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[NH</a:t>
            </a:r>
            <a:r>
              <a:rPr lang="en-US" sz="2400" i="0" baseline="-25000" dirty="0">
                <a:solidFill>
                  <a:schemeClr val="tx1"/>
                </a:solidFill>
              </a:rPr>
              <a:t>3</a:t>
            </a:r>
            <a:r>
              <a:rPr lang="en-US" sz="2400" i="0" dirty="0">
                <a:solidFill>
                  <a:schemeClr val="tx1"/>
                </a:solidFill>
              </a:rPr>
              <a:t>] = 2.00 </a:t>
            </a:r>
            <a:r>
              <a:rPr lang="en-US" sz="2400" dirty="0">
                <a:solidFill>
                  <a:schemeClr val="tx1"/>
                </a:solidFill>
              </a:rPr>
              <a:t>M</a:t>
            </a:r>
            <a:r>
              <a:rPr lang="en-US" sz="2400" i="0" dirty="0">
                <a:solidFill>
                  <a:schemeClr val="tx1"/>
                </a:solidFill>
              </a:rPr>
              <a:t>; [N</a:t>
            </a:r>
            <a:r>
              <a:rPr lang="en-US" sz="2400" i="0" baseline="-25000" dirty="0">
                <a:solidFill>
                  <a:schemeClr val="tx1"/>
                </a:solidFill>
              </a:rPr>
              <a:t>2</a:t>
            </a:r>
            <a:r>
              <a:rPr lang="en-US" sz="2400" i="0" dirty="0">
                <a:solidFill>
                  <a:schemeClr val="tx1"/>
                </a:solidFill>
              </a:rPr>
              <a:t>] = 2.00 </a:t>
            </a:r>
            <a:r>
              <a:rPr lang="en-US" sz="2400" dirty="0">
                <a:solidFill>
                  <a:schemeClr val="tx1"/>
                </a:solidFill>
              </a:rPr>
              <a:t>M</a:t>
            </a:r>
            <a:r>
              <a:rPr lang="en-US" sz="2400" i="0" dirty="0">
                <a:solidFill>
                  <a:schemeClr val="tx1"/>
                </a:solidFill>
              </a:rPr>
              <a:t>; [H</a:t>
            </a:r>
            <a:r>
              <a:rPr lang="en-US" sz="2400" i="0" baseline="-25000" dirty="0">
                <a:solidFill>
                  <a:schemeClr val="tx1"/>
                </a:solidFill>
              </a:rPr>
              <a:t>2</a:t>
            </a:r>
            <a:r>
              <a:rPr lang="en-US" sz="2400" i="0" dirty="0">
                <a:solidFill>
                  <a:schemeClr val="tx1"/>
                </a:solidFill>
              </a:rPr>
              <a:t>] = 2.00 </a:t>
            </a:r>
            <a:r>
              <a:rPr lang="en-US" sz="2400" dirty="0">
                <a:solidFill>
                  <a:schemeClr val="tx1"/>
                </a:solidFill>
              </a:rPr>
              <a:t>M</a:t>
            </a:r>
            <a:r>
              <a:rPr lang="en-US" sz="2400" i="0" dirty="0">
                <a:solidFill>
                  <a:schemeClr val="tx1"/>
                </a:solidFill>
              </a:rPr>
              <a:t>,</a:t>
            </a:r>
          </a:p>
          <a:p>
            <a:pPr algn="l">
              <a:tabLst>
                <a:tab pos="461963" algn="l"/>
              </a:tabLst>
              <a:defRPr/>
            </a:pPr>
            <a:endParaRPr lang="en-US" sz="2400" i="0" dirty="0">
              <a:solidFill>
                <a:schemeClr val="tx1"/>
              </a:solidFill>
            </a:endParaRPr>
          </a:p>
          <a:p>
            <a:pPr algn="l">
              <a:tabLst>
                <a:tab pos="461963" algn="l"/>
              </a:tabLst>
              <a:defRPr/>
            </a:pPr>
            <a:r>
              <a:rPr lang="en-US" sz="2400" i="0" dirty="0">
                <a:solidFill>
                  <a:schemeClr val="tx1"/>
                </a:solidFill>
              </a:rPr>
              <a:t>what would you calculate as the equilibrium ratio once the equilibrium position is reached for the ammonia synthesis reaction?</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N</a:t>
            </a:r>
            <a:r>
              <a:rPr lang="en-US" sz="2400" i="0" baseline="-25000" dirty="0">
                <a:solidFill>
                  <a:schemeClr val="tx1"/>
                </a:solidFill>
              </a:rPr>
              <a:t>2</a:t>
            </a:r>
            <a:r>
              <a:rPr lang="en-US" sz="2400" i="0" dirty="0">
                <a:solidFill>
                  <a:schemeClr val="tx1"/>
                </a:solidFill>
              </a:rPr>
              <a:t> + 3H</a:t>
            </a:r>
            <a:r>
              <a:rPr lang="en-US" sz="2400" i="0" baseline="-25000" dirty="0">
                <a:solidFill>
                  <a:schemeClr val="tx1"/>
                </a:solidFill>
              </a:rPr>
              <a:t>2</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rPr>
              <a:t> </a:t>
            </a:r>
            <a:r>
              <a:rPr lang="en-US" sz="2400" i="0" dirty="0">
                <a:solidFill>
                  <a:schemeClr val="tx1"/>
                </a:solidFill>
                <a:sym typeface="Wingdings" charset="2"/>
              </a:rPr>
              <a:t>2NH</a:t>
            </a:r>
            <a:r>
              <a:rPr lang="en-US" sz="2400" i="0" baseline="-25000" dirty="0">
                <a:solidFill>
                  <a:schemeClr val="tx1"/>
                </a:solidFill>
                <a:sym typeface="Wingdings" charset="2"/>
              </a:rPr>
              <a:t>3</a:t>
            </a:r>
          </a:p>
          <a:p>
            <a:pPr marL="457200" indent="-457200" algn="l">
              <a:buFont typeface="+mj-lt"/>
              <a:buAutoNum type="alphaUcPeriod"/>
              <a:tabLst>
                <a:tab pos="461963" algn="l"/>
              </a:tabLst>
              <a:defRPr/>
            </a:pPr>
            <a:endParaRPr lang="en-US" sz="2400" i="0" baseline="-25000" dirty="0">
              <a:solidFill>
                <a:schemeClr val="tx1"/>
              </a:solidFill>
              <a:sym typeface="Wingdings" charset="2"/>
            </a:endParaRPr>
          </a:p>
          <a:p>
            <a:pPr marL="457200" indent="-457200" algn="l">
              <a:buFont typeface="+mj-lt"/>
              <a:buAutoNum type="alphaUcPeriod"/>
              <a:tabLst>
                <a:tab pos="461963" algn="l"/>
              </a:tabLst>
              <a:defRPr/>
            </a:pPr>
            <a:r>
              <a:rPr lang="en-US" sz="2400" i="0" dirty="0">
                <a:solidFill>
                  <a:schemeClr val="tx1"/>
                </a:solidFill>
              </a:rPr>
              <a:t>1.00</a:t>
            </a:r>
          </a:p>
          <a:p>
            <a:pPr marL="457200" indent="-457200" algn="l">
              <a:buFont typeface="+mj-lt"/>
              <a:buAutoNum type="alphaUcPeriod"/>
              <a:tabLst>
                <a:tab pos="461963" algn="l"/>
              </a:tabLst>
              <a:defRPr/>
            </a:pPr>
            <a:r>
              <a:rPr lang="en-US" sz="2400" i="0" dirty="0">
                <a:solidFill>
                  <a:schemeClr val="tx1"/>
                </a:solidFill>
              </a:rPr>
              <a:t>0.250</a:t>
            </a:r>
          </a:p>
          <a:p>
            <a:pPr marL="457200" indent="-457200" algn="l">
              <a:buFont typeface="+mj-lt"/>
              <a:buAutoNum type="alphaUcPeriod"/>
              <a:tabLst>
                <a:tab pos="461963" algn="l"/>
              </a:tabLst>
              <a:defRPr/>
            </a:pPr>
            <a:r>
              <a:rPr lang="en-US" sz="2400" i="0" dirty="0">
                <a:solidFill>
                  <a:schemeClr val="tx1"/>
                </a:solidFill>
              </a:rPr>
              <a:t>4.00</a:t>
            </a:r>
          </a:p>
          <a:p>
            <a:pPr marL="457200" indent="-457200" algn="l">
              <a:buFont typeface="+mj-lt"/>
              <a:buAutoNum type="alphaUcPeriod"/>
              <a:tabLst>
                <a:tab pos="461963" algn="l"/>
              </a:tabLst>
              <a:defRPr/>
            </a:pPr>
            <a:r>
              <a:rPr lang="en-US" sz="2400" i="0" dirty="0">
                <a:solidFill>
                  <a:schemeClr val="tx1"/>
                </a:solidFill>
              </a:rPr>
              <a:t>This cannot be done from the information provided.</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50179" name="Text Box 3"/>
          <p:cNvSpPr txBox="1">
            <a:spLocks noChangeArrowheads="1"/>
          </p:cNvSpPr>
          <p:nvPr/>
        </p:nvSpPr>
        <p:spPr bwMode="auto">
          <a:xfrm>
            <a:off x="609600" y="1295400"/>
            <a:ext cx="7924800" cy="1570038"/>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D) </a:t>
            </a:r>
            <a:r>
              <a:rPr lang="en-US" sz="2400" i="0">
                <a:solidFill>
                  <a:schemeClr val="tx1"/>
                </a:solidFill>
              </a:rPr>
              <a:t>is the correct response.  The concentrations given are for the INITIAL position.  In order to calculate the </a:t>
            </a:r>
            <a:r>
              <a:rPr lang="en-US" sz="2400">
                <a:solidFill>
                  <a:schemeClr val="tx1"/>
                </a:solidFill>
              </a:rPr>
              <a:t>K</a:t>
            </a:r>
            <a:r>
              <a:rPr lang="en-US" sz="2400" i="0">
                <a:solidFill>
                  <a:schemeClr val="tx1"/>
                </a:solidFill>
              </a:rPr>
              <a:t> ratio of products to reactants the equilibrium position concentrations must be observed.</a:t>
            </a: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dirty="0">
                <a:ea typeface="+mj-ea"/>
                <a:cs typeface="+mj-cs"/>
              </a:rPr>
              <a:t>Chemical Equilibrium</a:t>
            </a:r>
          </a:p>
        </p:txBody>
      </p:sp>
      <p:sp>
        <p:nvSpPr>
          <p:cNvPr id="4099" name="Rectangle 3"/>
          <p:cNvSpPr>
            <a:spLocks noGrp="1" noChangeArrowheads="1"/>
          </p:cNvSpPr>
          <p:nvPr>
            <p:ph type="body" idx="1"/>
          </p:nvPr>
        </p:nvSpPr>
        <p:spPr>
          <a:xfrm>
            <a:off x="1219200" y="1676400"/>
            <a:ext cx="7467600" cy="3962400"/>
          </a:xfrm>
        </p:spPr>
        <p:txBody>
          <a:bodyPr/>
          <a:lstStyle/>
          <a:p>
            <a:pPr marL="0" indent="0">
              <a:defRPr/>
            </a:pPr>
            <a:r>
              <a:rPr lang="en-US" dirty="0">
                <a:ea typeface="+mn-ea"/>
                <a:cs typeface="+mn-cs"/>
              </a:rPr>
              <a:t>The reactions considered until now have had reactants react completely to form products. These reactions “went” only in one direction.</a:t>
            </a:r>
          </a:p>
          <a:p>
            <a:pPr marL="0" indent="0">
              <a:defRPr/>
            </a:pPr>
            <a:r>
              <a:rPr lang="en-US" dirty="0">
                <a:ea typeface="+mn-ea"/>
                <a:cs typeface="+mn-cs"/>
              </a:rPr>
              <a:t>Some reactions can react in either direction. They are “</a:t>
            </a:r>
            <a:r>
              <a:rPr lang="en-US" dirty="0">
                <a:solidFill>
                  <a:schemeClr val="tx2"/>
                </a:solidFill>
                <a:ea typeface="+mn-ea"/>
                <a:cs typeface="+mn-cs"/>
              </a:rPr>
              <a:t>reversible”</a:t>
            </a:r>
            <a:r>
              <a:rPr lang="en-US" dirty="0">
                <a:ea typeface="+mn-ea"/>
                <a:cs typeface="+mn-cs"/>
              </a:rPr>
              <a:t>. When this occurs some amount of reactant(s) will always remain in the final reaction mixture.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66800" y="228600"/>
            <a:ext cx="7772400" cy="1089025"/>
          </a:xfrm>
        </p:spPr>
        <p:txBody>
          <a:bodyPr/>
          <a:lstStyle/>
          <a:p>
            <a:pPr>
              <a:defRPr/>
            </a:pPr>
            <a:r>
              <a:rPr lang="en-US">
                <a:ea typeface="+mj-ea"/>
                <a:cs typeface="+mj-cs"/>
              </a:rPr>
              <a:t>Equilibrium Expressions</a:t>
            </a:r>
            <a:endParaRPr lang="en-US" sz="4000">
              <a:ea typeface="+mj-ea"/>
              <a:cs typeface="+mj-cs"/>
            </a:endParaRPr>
          </a:p>
        </p:txBody>
      </p:sp>
      <p:sp>
        <p:nvSpPr>
          <p:cNvPr id="12291" name="Rectangle 3"/>
          <p:cNvSpPr>
            <a:spLocks noGrp="1" noChangeArrowheads="1"/>
          </p:cNvSpPr>
          <p:nvPr>
            <p:ph type="body" idx="1"/>
          </p:nvPr>
        </p:nvSpPr>
        <p:spPr>
          <a:xfrm>
            <a:off x="1219200" y="1676400"/>
            <a:ext cx="7772400" cy="4152900"/>
          </a:xfrm>
        </p:spPr>
        <p:txBody>
          <a:bodyPr/>
          <a:lstStyle/>
          <a:p>
            <a:pPr>
              <a:buClr>
                <a:schemeClr val="tx2"/>
              </a:buClr>
              <a:buFont typeface="Monotype Sorts" charset="2"/>
              <a:buChar char=""/>
              <a:defRPr/>
            </a:pPr>
            <a:r>
              <a:rPr lang="en-US">
                <a:ea typeface="+mn-ea"/>
                <a:cs typeface="+mn-cs"/>
              </a:rPr>
              <a:t>1) If a reaction is re-written where the reactants become products and products-reactants, the new Equilibrium Expression is the reciprocal of the old. 			</a:t>
            </a:r>
            <a:r>
              <a:rPr lang="en-US">
                <a:solidFill>
                  <a:schemeClr val="accent1"/>
                </a:solidFill>
                <a:ea typeface="+mn-ea"/>
                <a:cs typeface="+mn-cs"/>
              </a:rPr>
              <a:t>K</a:t>
            </a:r>
            <a:r>
              <a:rPr lang="en-US" baseline="-25000">
                <a:solidFill>
                  <a:schemeClr val="accent1"/>
                </a:solidFill>
                <a:ea typeface="+mn-ea"/>
                <a:cs typeface="+mn-cs"/>
              </a:rPr>
              <a:t>new</a:t>
            </a:r>
            <a:r>
              <a:rPr lang="en-US">
                <a:solidFill>
                  <a:schemeClr val="accent1"/>
                </a:solidFill>
                <a:ea typeface="+mn-ea"/>
                <a:cs typeface="+mn-cs"/>
              </a:rPr>
              <a:t> = 1 / K</a:t>
            </a:r>
            <a:r>
              <a:rPr lang="en-US" baseline="-25000">
                <a:solidFill>
                  <a:schemeClr val="accent1"/>
                </a:solidFill>
                <a:ea typeface="+mn-ea"/>
                <a:cs typeface="+mn-cs"/>
              </a:rPr>
              <a:t>original</a:t>
            </a:r>
            <a:endParaRPr lang="en-US">
              <a:ea typeface="+mn-ea"/>
              <a:cs typeface="+mn-cs"/>
            </a:endParaRPr>
          </a:p>
          <a:p>
            <a:pPr>
              <a:buClr>
                <a:schemeClr val="tx2"/>
              </a:buClr>
              <a:buFont typeface="Monotype Sorts" charset="2"/>
              <a:buChar char=""/>
              <a:defRPr/>
            </a:pPr>
            <a:r>
              <a:rPr lang="en-US">
                <a:ea typeface="+mn-ea"/>
                <a:cs typeface="+mn-cs"/>
              </a:rPr>
              <a:t>2) When the entire equation for a reaction is multiplied by n, 					</a:t>
            </a:r>
            <a:r>
              <a:rPr lang="en-US">
                <a:solidFill>
                  <a:schemeClr val="accent1"/>
                </a:solidFill>
                <a:ea typeface="+mn-ea"/>
                <a:cs typeface="+mn-cs"/>
              </a:rPr>
              <a:t>K</a:t>
            </a:r>
            <a:r>
              <a:rPr lang="en-US" baseline="-25000">
                <a:solidFill>
                  <a:schemeClr val="accent1"/>
                </a:solidFill>
                <a:ea typeface="+mn-ea"/>
                <a:cs typeface="+mn-cs"/>
              </a:rPr>
              <a:t>new</a:t>
            </a:r>
            <a:r>
              <a:rPr lang="en-US">
                <a:solidFill>
                  <a:schemeClr val="accent1"/>
                </a:solidFill>
                <a:ea typeface="+mn-ea"/>
                <a:cs typeface="+mn-cs"/>
              </a:rPr>
              <a:t> = (K</a:t>
            </a:r>
            <a:r>
              <a:rPr lang="en-US" baseline="-25000">
                <a:solidFill>
                  <a:schemeClr val="accent1"/>
                </a:solidFill>
                <a:ea typeface="+mn-ea"/>
                <a:cs typeface="+mn-cs"/>
              </a:rPr>
              <a:t>original</a:t>
            </a:r>
            <a:r>
              <a:rPr lang="en-US">
                <a:solidFill>
                  <a:schemeClr val="accent1"/>
                </a:solidFill>
                <a:ea typeface="+mn-ea"/>
                <a:cs typeface="+mn-cs"/>
              </a:rPr>
              <a:t>)</a:t>
            </a:r>
            <a:r>
              <a:rPr lang="en-US" baseline="30000">
                <a:solidFill>
                  <a:schemeClr val="accent1"/>
                </a:solidFill>
                <a:ea typeface="+mn-ea"/>
                <a:cs typeface="+mn-cs"/>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457200" y="6096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The Equilibrium Constant</a:t>
            </a:r>
            <a:endParaRPr lang="en-US" sz="2400" i="0">
              <a:solidFill>
                <a:srgbClr val="8F0058"/>
              </a:solidFill>
            </a:endParaRPr>
          </a:p>
        </p:txBody>
      </p:sp>
      <p:sp>
        <p:nvSpPr>
          <p:cNvPr id="100355" name="Rectangle 3"/>
          <p:cNvSpPr>
            <a:spLocks noChangeArrowheads="1"/>
          </p:cNvSpPr>
          <p:nvPr/>
        </p:nvSpPr>
        <p:spPr bwMode="auto">
          <a:xfrm>
            <a:off x="152400" y="8382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endParaRPr lang="en-US" sz="3200">
              <a:solidFill>
                <a:schemeClr val="tx1"/>
              </a:solidFill>
              <a:effectLst>
                <a:outerShdw blurRad="38100" dist="38100" dir="2700000" algn="tl">
                  <a:srgbClr val="DDDDDD"/>
                </a:outerShdw>
              </a:effectLst>
              <a:latin typeface="Helvetica" charset="0"/>
            </a:endParaRPr>
          </a:p>
          <a:p>
            <a:pPr marL="342900" indent="-342900">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p:txBody>
      </p:sp>
      <p:graphicFrame>
        <p:nvGraphicFramePr>
          <p:cNvPr id="53250" name="Object 2"/>
          <p:cNvGraphicFramePr>
            <a:graphicFrameLocks noChangeAspect="1"/>
          </p:cNvGraphicFramePr>
          <p:nvPr/>
        </p:nvGraphicFramePr>
        <p:xfrm>
          <a:off x="4038600" y="2057400"/>
          <a:ext cx="4286250" cy="657225"/>
        </p:xfrm>
        <a:graphic>
          <a:graphicData uri="http://schemas.openxmlformats.org/presentationml/2006/ole">
            <p:oleObj spid="_x0000_s53265" name="Document" r:id="rId3" imgW="3305175" imgH="514350" progId="">
              <p:embed/>
            </p:oleObj>
          </a:graphicData>
        </a:graphic>
      </p:graphicFrame>
      <p:graphicFrame>
        <p:nvGraphicFramePr>
          <p:cNvPr id="53251" name="Object 3"/>
          <p:cNvGraphicFramePr>
            <a:graphicFrameLocks noChangeAspect="1"/>
          </p:cNvGraphicFramePr>
          <p:nvPr/>
        </p:nvGraphicFramePr>
        <p:xfrm>
          <a:off x="4495800" y="3048000"/>
          <a:ext cx="3638550" cy="1282700"/>
        </p:xfrm>
        <a:graphic>
          <a:graphicData uri="http://schemas.openxmlformats.org/presentationml/2006/ole">
            <p:oleObj spid="_x0000_s53266" name="Equation" r:id="rId4" imgW="1000125" imgH="352425" progId="Equation.3">
              <p:embed/>
            </p:oleObj>
          </a:graphicData>
        </a:graphic>
      </p:graphicFrame>
      <p:graphicFrame>
        <p:nvGraphicFramePr>
          <p:cNvPr id="53252" name="Object 4"/>
          <p:cNvGraphicFramePr>
            <a:graphicFrameLocks noChangeAspect="1"/>
          </p:cNvGraphicFramePr>
          <p:nvPr/>
        </p:nvGraphicFramePr>
        <p:xfrm>
          <a:off x="3886200" y="5181600"/>
          <a:ext cx="5029200" cy="1284288"/>
        </p:xfrm>
        <a:graphic>
          <a:graphicData uri="http://schemas.openxmlformats.org/presentationml/2006/ole">
            <p:oleObj spid="_x0000_s53267" name="Equation" r:id="rId5" imgW="1343025" imgH="342900" progId="Equation.3">
              <p:embed/>
            </p:oleObj>
          </a:graphicData>
        </a:graphic>
      </p:graphicFrame>
      <p:pic>
        <p:nvPicPr>
          <p:cNvPr id="53255" name="Picture 8" descr="FG15_02.JPG                                                    00003AD4 WORKAS101                      B90835D4:"/>
          <p:cNvPicPr>
            <a:picLocks noChangeAspect="1" noChangeArrowheads="1"/>
          </p:cNvPicPr>
          <p:nvPr/>
        </p:nvPicPr>
        <p:blipFill>
          <a:blip r:embed="rId6"/>
          <a:srcRect/>
          <a:stretch>
            <a:fillRect/>
          </a:stretch>
        </p:blipFill>
        <p:spPr bwMode="auto">
          <a:xfrm>
            <a:off x="838200" y="1752600"/>
            <a:ext cx="3200400" cy="2403475"/>
          </a:xfrm>
          <a:prstGeom prst="rect">
            <a:avLst/>
          </a:prstGeom>
          <a:noFill/>
          <a:ln w="9525">
            <a:noFill/>
            <a:miter lim="800000"/>
            <a:headEnd/>
            <a:tailEnd/>
          </a:ln>
        </p:spPr>
      </p:pic>
      <p:pic>
        <p:nvPicPr>
          <p:cNvPr id="53256" name="Picture 9" descr="TB15_T01.JPG                                                   00003AD4 WORKAS101                      B90835D4:"/>
          <p:cNvPicPr>
            <a:picLocks noChangeAspect="1" noChangeArrowheads="1"/>
          </p:cNvPicPr>
          <p:nvPr/>
        </p:nvPicPr>
        <p:blipFill>
          <a:blip r:embed="rId7"/>
          <a:srcRect/>
          <a:stretch>
            <a:fillRect/>
          </a:stretch>
        </p:blipFill>
        <p:spPr bwMode="auto">
          <a:xfrm>
            <a:off x="0" y="4572000"/>
            <a:ext cx="9139238" cy="1841500"/>
          </a:xfrm>
          <a:prstGeom prst="rect">
            <a:avLst/>
          </a:prstGeom>
          <a:noFill/>
          <a:ln w="9525">
            <a:noFill/>
            <a:miter lim="800000"/>
            <a:headEnd/>
            <a:tailEnd/>
          </a:ln>
        </p:spPr>
      </p:pic>
      <p:sp>
        <p:nvSpPr>
          <p:cNvPr id="100362" name="Text Box 10"/>
          <p:cNvSpPr txBox="1">
            <a:spLocks noChangeArrowheads="1"/>
          </p:cNvSpPr>
          <p:nvPr/>
        </p:nvSpPr>
        <p:spPr bwMode="auto">
          <a:xfrm>
            <a:off x="6705600" y="3429000"/>
            <a:ext cx="1447800" cy="762000"/>
          </a:xfrm>
          <a:prstGeom prst="rect">
            <a:avLst/>
          </a:prstGeom>
          <a:solidFill>
            <a:schemeClr val="bg1"/>
          </a:solidFill>
          <a:ln w="12700">
            <a:noFill/>
            <a:miter lim="800000"/>
            <a:headEnd/>
            <a:tailEnd/>
          </a:ln>
          <a:effectLst/>
        </p:spPr>
        <p:txBody>
          <a:bodyPr>
            <a:prstTxWarp prst="textNoShape">
              <a:avLst/>
            </a:prstTxWarp>
            <a:spAutoFit/>
          </a:bodyPr>
          <a:lstStyle/>
          <a:p>
            <a:pPr>
              <a:defRPr/>
            </a:pPr>
            <a:r>
              <a:rPr lang="en-US">
                <a:effectLst>
                  <a:outerShdw blurRad="38100" dist="38100" dir="2700000" algn="tl">
                    <a:srgbClr val="DDDDDD"/>
                  </a:outerShdw>
                </a:effectLst>
              </a:rPr>
              <a:t>  </a:t>
            </a:r>
          </a:p>
        </p:txBody>
      </p:sp>
      <p:sp>
        <p:nvSpPr>
          <p:cNvPr id="100363" name="Text Box 11"/>
          <p:cNvSpPr txBox="1">
            <a:spLocks noChangeArrowheads="1"/>
          </p:cNvSpPr>
          <p:nvPr/>
        </p:nvSpPr>
        <p:spPr bwMode="auto">
          <a:xfrm>
            <a:off x="-152400" y="4572000"/>
            <a:ext cx="1066800" cy="457200"/>
          </a:xfrm>
          <a:prstGeom prst="rect">
            <a:avLst/>
          </a:prstGeom>
          <a:solidFill>
            <a:schemeClr val="bg1"/>
          </a:solidFill>
          <a:ln w="12700">
            <a:noFill/>
            <a:miter lim="800000"/>
            <a:headEnd/>
            <a:tailEnd/>
          </a:ln>
          <a:effectLst/>
        </p:spPr>
        <p:txBody>
          <a:bodyPr>
            <a:prstTxWarp prst="textNoShape">
              <a:avLst/>
            </a:prstTxWarp>
            <a:spAutoFit/>
          </a:bodyPr>
          <a:lstStyle/>
          <a:p>
            <a:pPr>
              <a:spcBef>
                <a:spcPct val="50000"/>
              </a:spcBef>
              <a:defRPr/>
            </a:pPr>
            <a:r>
              <a:rPr lang="en-US" sz="2400">
                <a:effectLst>
                  <a:outerShdw blurRad="38100" dist="38100" dir="2700000" algn="tl">
                    <a:srgbClr val="DDDDDD"/>
                  </a:outerShdw>
                </a:effectLst>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57200" y="6096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The Equilibrium Constant</a:t>
            </a:r>
            <a:endParaRPr lang="en-US" sz="2400" i="0">
              <a:solidFill>
                <a:srgbClr val="8F0058"/>
              </a:solidFill>
            </a:endParaRPr>
          </a:p>
        </p:txBody>
      </p:sp>
      <p:sp>
        <p:nvSpPr>
          <p:cNvPr id="95235" name="Rectangle 3"/>
          <p:cNvSpPr>
            <a:spLocks noChangeArrowheads="1"/>
          </p:cNvSpPr>
          <p:nvPr/>
        </p:nvSpPr>
        <p:spPr bwMode="auto">
          <a:xfrm>
            <a:off x="152400" y="8382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endParaRPr lang="en-US" sz="3200">
              <a:solidFill>
                <a:schemeClr val="tx1"/>
              </a:solidFill>
              <a:effectLst>
                <a:outerShdw blurRad="38100" dist="38100" dir="2700000" algn="tl">
                  <a:srgbClr val="DDDDDD"/>
                </a:outerShdw>
              </a:effectLst>
              <a:latin typeface="Helvetica" charset="0"/>
            </a:endParaRPr>
          </a:p>
          <a:p>
            <a:pPr marL="342900" indent="-342900">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p:txBody>
      </p:sp>
      <p:graphicFrame>
        <p:nvGraphicFramePr>
          <p:cNvPr id="54274" name="Object 2"/>
          <p:cNvGraphicFramePr>
            <a:graphicFrameLocks noChangeAspect="1"/>
          </p:cNvGraphicFramePr>
          <p:nvPr/>
        </p:nvGraphicFramePr>
        <p:xfrm>
          <a:off x="2514600" y="1752600"/>
          <a:ext cx="4286250" cy="657225"/>
        </p:xfrm>
        <a:graphic>
          <a:graphicData uri="http://schemas.openxmlformats.org/presentationml/2006/ole">
            <p:oleObj spid="_x0000_s54284" name="Document" r:id="rId3" imgW="3305175" imgH="514350" progId="">
              <p:embed/>
            </p:oleObj>
          </a:graphicData>
        </a:graphic>
      </p:graphicFrame>
      <p:graphicFrame>
        <p:nvGraphicFramePr>
          <p:cNvPr id="54275" name="Object 3"/>
          <p:cNvGraphicFramePr>
            <a:graphicFrameLocks noChangeAspect="1"/>
          </p:cNvGraphicFramePr>
          <p:nvPr/>
        </p:nvGraphicFramePr>
        <p:xfrm>
          <a:off x="2514600" y="2590800"/>
          <a:ext cx="4241800" cy="647700"/>
        </p:xfrm>
        <a:graphic>
          <a:graphicData uri="http://schemas.openxmlformats.org/presentationml/2006/ole">
            <p:oleObj spid="_x0000_s54285" name="Document" r:id="rId4" imgW="3267075" imgH="476250" progId="">
              <p:embed/>
            </p:oleObj>
          </a:graphicData>
        </a:graphic>
      </p:graphicFrame>
      <p:sp>
        <p:nvSpPr>
          <p:cNvPr id="95241" name="Text Box 9"/>
          <p:cNvSpPr txBox="1">
            <a:spLocks noChangeArrowheads="1"/>
          </p:cNvSpPr>
          <p:nvPr/>
        </p:nvSpPr>
        <p:spPr bwMode="auto">
          <a:xfrm>
            <a:off x="2209800" y="6248400"/>
            <a:ext cx="5867400" cy="762000"/>
          </a:xfrm>
          <a:prstGeom prst="rect">
            <a:avLst/>
          </a:prstGeom>
          <a:solidFill>
            <a:schemeClr val="bg1"/>
          </a:solidFill>
          <a:ln w="12700">
            <a:noFill/>
            <a:miter lim="800000"/>
            <a:headEnd/>
            <a:tailEnd/>
          </a:ln>
          <a:effectLst/>
        </p:spPr>
        <p:txBody>
          <a:bodyPr>
            <a:prstTxWarp prst="textNoShape">
              <a:avLst/>
            </a:prstTxWarp>
            <a:spAutoFit/>
          </a:bodyPr>
          <a:lstStyle/>
          <a:p>
            <a:pPr>
              <a:defRPr/>
            </a:pPr>
            <a:r>
              <a:rPr lang="en-US">
                <a:effectLst>
                  <a:outerShdw blurRad="38100" dist="38100" dir="2700000" algn="tl">
                    <a:srgbClr val="DDDDDD"/>
                  </a:outerShdw>
                </a:effectLst>
              </a:rPr>
              <a:t>  </a:t>
            </a:r>
          </a:p>
        </p:txBody>
      </p:sp>
      <p:pic>
        <p:nvPicPr>
          <p:cNvPr id="11" name="Picture 10" descr="Picture 1.png"/>
          <p:cNvPicPr>
            <a:picLocks noChangeAspect="1"/>
          </p:cNvPicPr>
          <p:nvPr/>
        </p:nvPicPr>
        <p:blipFill>
          <a:blip r:embed="rId5"/>
          <a:stretch>
            <a:fillRect/>
          </a:stretch>
        </p:blipFill>
        <p:spPr>
          <a:xfrm>
            <a:off x="2057400" y="3810000"/>
            <a:ext cx="5676190" cy="177777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57200" y="6096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The Equilibrium Constant</a:t>
            </a:r>
            <a:endParaRPr lang="en-US" sz="2400" i="0">
              <a:solidFill>
                <a:srgbClr val="8F0058"/>
              </a:solidFill>
            </a:endParaRPr>
          </a:p>
        </p:txBody>
      </p:sp>
      <p:sp>
        <p:nvSpPr>
          <p:cNvPr id="30723" name="Rectangle 3"/>
          <p:cNvSpPr>
            <a:spLocks noChangeArrowheads="1"/>
          </p:cNvSpPr>
          <p:nvPr/>
        </p:nvSpPr>
        <p:spPr bwMode="auto">
          <a:xfrm>
            <a:off x="152400" y="8382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endParaRPr lang="en-US" sz="3200">
              <a:solidFill>
                <a:schemeClr val="tx1"/>
              </a:solidFill>
              <a:effectLst>
                <a:outerShdw blurRad="38100" dist="38100" dir="2700000" algn="tl">
                  <a:srgbClr val="DDDDDD"/>
                </a:outerShdw>
              </a:effectLst>
              <a:latin typeface="Helvetica" charset="0"/>
            </a:endParaRPr>
          </a:p>
          <a:p>
            <a:pPr marL="342900" indent="-342900">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p:txBody>
      </p:sp>
      <p:graphicFrame>
        <p:nvGraphicFramePr>
          <p:cNvPr id="55298" name="Object 2"/>
          <p:cNvGraphicFramePr>
            <a:graphicFrameLocks noChangeAspect="1"/>
          </p:cNvGraphicFramePr>
          <p:nvPr/>
        </p:nvGraphicFramePr>
        <p:xfrm>
          <a:off x="3810000" y="1676400"/>
          <a:ext cx="4286250" cy="657225"/>
        </p:xfrm>
        <a:graphic>
          <a:graphicData uri="http://schemas.openxmlformats.org/presentationml/2006/ole">
            <p:oleObj spid="_x0000_s55318" name="Document" r:id="rId3" imgW="3305175" imgH="514350" progId="">
              <p:embed/>
            </p:oleObj>
          </a:graphicData>
        </a:graphic>
      </p:graphicFrame>
      <p:graphicFrame>
        <p:nvGraphicFramePr>
          <p:cNvPr id="55299" name="Object 3"/>
          <p:cNvGraphicFramePr>
            <a:graphicFrameLocks noChangeAspect="1"/>
          </p:cNvGraphicFramePr>
          <p:nvPr/>
        </p:nvGraphicFramePr>
        <p:xfrm>
          <a:off x="3886200" y="4114800"/>
          <a:ext cx="4241800" cy="647700"/>
        </p:xfrm>
        <a:graphic>
          <a:graphicData uri="http://schemas.openxmlformats.org/presentationml/2006/ole">
            <p:oleObj spid="_x0000_s55319" name="Document" r:id="rId4" imgW="3267075" imgH="476250" progId="">
              <p:embed/>
            </p:oleObj>
          </a:graphicData>
        </a:graphic>
      </p:graphicFrame>
      <p:graphicFrame>
        <p:nvGraphicFramePr>
          <p:cNvPr id="55300" name="Object 4"/>
          <p:cNvGraphicFramePr>
            <a:graphicFrameLocks noChangeAspect="1"/>
          </p:cNvGraphicFramePr>
          <p:nvPr/>
        </p:nvGraphicFramePr>
        <p:xfrm>
          <a:off x="4267200" y="2514600"/>
          <a:ext cx="3638550" cy="1282700"/>
        </p:xfrm>
        <a:graphic>
          <a:graphicData uri="http://schemas.openxmlformats.org/presentationml/2006/ole">
            <p:oleObj spid="_x0000_s55320" name="Equation" r:id="rId5" imgW="1000125" imgH="352425" progId="Equation.3">
              <p:embed/>
            </p:oleObj>
          </a:graphicData>
        </a:graphic>
      </p:graphicFrame>
      <p:graphicFrame>
        <p:nvGraphicFramePr>
          <p:cNvPr id="55301" name="Object 5"/>
          <p:cNvGraphicFramePr>
            <a:graphicFrameLocks noChangeAspect="1"/>
          </p:cNvGraphicFramePr>
          <p:nvPr/>
        </p:nvGraphicFramePr>
        <p:xfrm>
          <a:off x="3886200" y="5181600"/>
          <a:ext cx="5029200" cy="1284288"/>
        </p:xfrm>
        <a:graphic>
          <a:graphicData uri="http://schemas.openxmlformats.org/presentationml/2006/ole">
            <p:oleObj spid="_x0000_s55321" name="Equation" r:id="rId6" imgW="1343025" imgH="342900" progId="Equation.3">
              <p:embed/>
            </p:oleObj>
          </a:graphicData>
        </a:graphic>
      </p:graphicFrame>
      <p:pic>
        <p:nvPicPr>
          <p:cNvPr id="55304" name="Picture 12" descr="FG15_02.JPG                                                    00003AD4 WORKAS101                      B90835D4:"/>
          <p:cNvPicPr>
            <a:picLocks noChangeAspect="1" noChangeArrowheads="1"/>
          </p:cNvPicPr>
          <p:nvPr/>
        </p:nvPicPr>
        <p:blipFill>
          <a:blip r:embed="rId7"/>
          <a:srcRect/>
          <a:stretch>
            <a:fillRect/>
          </a:stretch>
        </p:blipFill>
        <p:spPr bwMode="auto">
          <a:xfrm>
            <a:off x="762000" y="2209800"/>
            <a:ext cx="2895600" cy="217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116739" name="Text Box 3"/>
          <p:cNvSpPr txBox="1">
            <a:spLocks noChangeArrowheads="1"/>
          </p:cNvSpPr>
          <p:nvPr/>
        </p:nvSpPr>
        <p:spPr bwMode="auto">
          <a:xfrm>
            <a:off x="609600" y="914400"/>
            <a:ext cx="7924800" cy="5694363"/>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One of the primary components in the aroma of rotten eggs is H</a:t>
            </a:r>
            <a:r>
              <a:rPr lang="en-US" sz="2400" i="0" baseline="-25000" dirty="0">
                <a:solidFill>
                  <a:schemeClr val="tx1"/>
                </a:solidFill>
              </a:rPr>
              <a:t>2</a:t>
            </a:r>
            <a:r>
              <a:rPr lang="en-US" sz="2400" i="0" dirty="0">
                <a:solidFill>
                  <a:schemeClr val="tx1"/>
                </a:solidFill>
              </a:rPr>
              <a:t>S.  At a certain temperature, it will decompose via the following reaction. </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2H</a:t>
            </a:r>
            <a:r>
              <a:rPr lang="en-US" sz="2400" i="0" baseline="-25000" dirty="0">
                <a:solidFill>
                  <a:schemeClr val="tx1"/>
                </a:solidFill>
              </a:rPr>
              <a:t>2</a:t>
            </a:r>
            <a:r>
              <a:rPr lang="en-US" sz="2400" i="0" dirty="0">
                <a:solidFill>
                  <a:schemeClr val="tx1"/>
                </a:solidFill>
              </a:rPr>
              <a:t>S(</a:t>
            </a:r>
            <a:r>
              <a:rPr lang="en-US" sz="2400" dirty="0">
                <a:solidFill>
                  <a:schemeClr val="tx1"/>
                </a:solidFill>
              </a:rPr>
              <a:t>g</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rPr>
              <a:t> </a:t>
            </a:r>
            <a:r>
              <a:rPr lang="en-US" sz="2400" i="0" dirty="0">
                <a:solidFill>
                  <a:schemeClr val="tx1"/>
                </a:solidFill>
                <a:sym typeface="Wingdings" charset="2"/>
              </a:rPr>
              <a:t>2H</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S</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algn="l">
              <a:tabLst>
                <a:tab pos="461963" algn="l"/>
              </a:tabLst>
              <a:defRPr/>
            </a:pPr>
            <a:endParaRPr lang="en-US" sz="2400" i="0" dirty="0">
              <a:solidFill>
                <a:schemeClr val="tx1"/>
              </a:solidFill>
            </a:endParaRPr>
          </a:p>
          <a:p>
            <a:pPr algn="l">
              <a:tabLst>
                <a:tab pos="461963" algn="l"/>
              </a:tabLst>
              <a:defRPr/>
            </a:pPr>
            <a:r>
              <a:rPr lang="en-US" sz="2400" i="0" dirty="0">
                <a:solidFill>
                  <a:schemeClr val="tx1"/>
                </a:solidFill>
              </a:rPr>
              <a:t>If an equilibrium mixture of the gases contained the following pressures of the components, what would be the value of </a:t>
            </a:r>
            <a:r>
              <a:rPr lang="en-US" sz="2400" dirty="0" err="1">
                <a:solidFill>
                  <a:schemeClr val="tx1"/>
                </a:solidFill>
              </a:rPr>
              <a:t>K</a:t>
            </a:r>
            <a:r>
              <a:rPr lang="en-US" sz="2400" i="0" baseline="-25000" dirty="0" err="1">
                <a:solidFill>
                  <a:schemeClr val="tx1"/>
                </a:solidFill>
              </a:rPr>
              <a:t>p</a:t>
            </a:r>
            <a:r>
              <a:rPr lang="en-US" sz="2400" i="0" dirty="0">
                <a:solidFill>
                  <a:schemeClr val="tx1"/>
                </a:solidFill>
              </a:rPr>
              <a:t>? </a:t>
            </a:r>
          </a:p>
          <a:p>
            <a:pPr algn="l">
              <a:tabLst>
                <a:tab pos="461963" algn="l"/>
              </a:tabLst>
              <a:defRPr/>
            </a:pPr>
            <a:endParaRPr lang="en-US" sz="2400" i="0" dirty="0">
              <a:solidFill>
                <a:schemeClr val="tx1"/>
              </a:solidFill>
            </a:endParaRPr>
          </a:p>
          <a:p>
            <a:pPr>
              <a:tabLst>
                <a:tab pos="461963" algn="l"/>
              </a:tabLst>
              <a:defRPr/>
            </a:pPr>
            <a:r>
              <a:rPr lang="en-US" sz="2800" i="0" dirty="0">
                <a:solidFill>
                  <a:schemeClr val="tx1"/>
                </a:solidFill>
                <a:sym typeface="Wingdings" charset="2"/>
              </a:rPr>
              <a:t>P</a:t>
            </a:r>
            <a:r>
              <a:rPr lang="en-US" sz="2000" i="0" dirty="0">
                <a:solidFill>
                  <a:schemeClr val="tx1"/>
                </a:solidFill>
                <a:sym typeface="Wingdings" charset="2"/>
              </a:rPr>
              <a:t>H</a:t>
            </a:r>
            <a:r>
              <a:rPr lang="en-US" sz="2000" i="0" baseline="-25000" dirty="0">
                <a:solidFill>
                  <a:schemeClr val="tx1"/>
                </a:solidFill>
                <a:sym typeface="Wingdings" charset="2"/>
              </a:rPr>
              <a:t>2</a:t>
            </a:r>
            <a:r>
              <a:rPr lang="en-US" sz="2000" i="0" dirty="0">
                <a:solidFill>
                  <a:schemeClr val="tx1"/>
                </a:solidFill>
                <a:sym typeface="Wingdings" charset="2"/>
              </a:rPr>
              <a:t>S</a:t>
            </a:r>
            <a:r>
              <a:rPr lang="en-US" sz="2400" i="0" dirty="0">
                <a:solidFill>
                  <a:schemeClr val="tx1"/>
                </a:solidFill>
                <a:sym typeface="Wingdings" charset="2"/>
              </a:rPr>
              <a:t> = 1.19 </a:t>
            </a:r>
            <a:r>
              <a:rPr lang="en-US" sz="2400" i="0" dirty="0" err="1">
                <a:solidFill>
                  <a:schemeClr val="tx1"/>
                </a:solidFill>
                <a:sym typeface="Wingdings" charset="2"/>
              </a:rPr>
              <a:t>atm</a:t>
            </a:r>
            <a:r>
              <a:rPr lang="en-US" sz="2400" i="0" dirty="0">
                <a:solidFill>
                  <a:schemeClr val="tx1"/>
                </a:solidFill>
                <a:sym typeface="Wingdings" charset="2"/>
              </a:rPr>
              <a:t>; </a:t>
            </a:r>
            <a:r>
              <a:rPr lang="en-US" sz="2800" i="0" dirty="0">
                <a:solidFill>
                  <a:schemeClr val="tx1"/>
                </a:solidFill>
                <a:sym typeface="Wingdings" charset="2"/>
              </a:rPr>
              <a:t>P</a:t>
            </a:r>
            <a:r>
              <a:rPr lang="en-US" sz="2000" i="0" dirty="0">
                <a:solidFill>
                  <a:schemeClr val="tx1"/>
                </a:solidFill>
                <a:sym typeface="Wingdings" charset="2"/>
              </a:rPr>
              <a:t>H</a:t>
            </a:r>
            <a:r>
              <a:rPr lang="en-US" sz="2000" i="0" baseline="-25000" dirty="0">
                <a:solidFill>
                  <a:schemeClr val="tx1"/>
                </a:solidFill>
                <a:sym typeface="Wingdings" charset="2"/>
              </a:rPr>
              <a:t>2</a:t>
            </a:r>
            <a:r>
              <a:rPr lang="en-US" sz="2400" i="0" dirty="0">
                <a:solidFill>
                  <a:schemeClr val="tx1"/>
                </a:solidFill>
                <a:sym typeface="Wingdings" charset="2"/>
              </a:rPr>
              <a:t> = 0.25 </a:t>
            </a:r>
            <a:r>
              <a:rPr lang="en-US" sz="2400" i="0" dirty="0" err="1">
                <a:solidFill>
                  <a:schemeClr val="tx1"/>
                </a:solidFill>
                <a:sym typeface="Wingdings" charset="2"/>
              </a:rPr>
              <a:t>atm</a:t>
            </a:r>
            <a:r>
              <a:rPr lang="en-US" sz="2400" i="0" dirty="0">
                <a:solidFill>
                  <a:schemeClr val="tx1"/>
                </a:solidFill>
                <a:sym typeface="Wingdings" charset="2"/>
              </a:rPr>
              <a:t>;  </a:t>
            </a:r>
            <a:r>
              <a:rPr lang="en-US" sz="2800" i="0" dirty="0">
                <a:solidFill>
                  <a:schemeClr val="tx1"/>
                </a:solidFill>
                <a:sym typeface="Wingdings" charset="2"/>
              </a:rPr>
              <a:t>P</a:t>
            </a:r>
            <a:r>
              <a:rPr lang="en-US" sz="2000" i="0" dirty="0">
                <a:solidFill>
                  <a:schemeClr val="tx1"/>
                </a:solidFill>
                <a:sym typeface="Wingdings" charset="2"/>
              </a:rPr>
              <a:t>S</a:t>
            </a:r>
            <a:r>
              <a:rPr lang="en-US" sz="2000" i="0" baseline="-25000" dirty="0">
                <a:solidFill>
                  <a:schemeClr val="tx1"/>
                </a:solidFill>
                <a:sym typeface="Wingdings" charset="2"/>
              </a:rPr>
              <a:t>2</a:t>
            </a:r>
            <a:r>
              <a:rPr lang="en-US" sz="2400" i="0" dirty="0">
                <a:solidFill>
                  <a:schemeClr val="tx1"/>
                </a:solidFill>
                <a:sym typeface="Wingdings" charset="2"/>
              </a:rPr>
              <a:t> = 0.25 </a:t>
            </a:r>
            <a:r>
              <a:rPr lang="en-US" sz="2400" i="0" dirty="0" err="1">
                <a:solidFill>
                  <a:schemeClr val="tx1"/>
                </a:solidFill>
                <a:sym typeface="Wingdings" charset="2"/>
              </a:rPr>
              <a:t>atm</a:t>
            </a:r>
            <a:endParaRPr lang="en-US" sz="2400" i="0" dirty="0">
              <a:solidFill>
                <a:schemeClr val="tx1"/>
              </a:solidFill>
              <a:sym typeface="Wingdings" charset="2"/>
            </a:endParaRPr>
          </a:p>
          <a:p>
            <a:pPr algn="l">
              <a:tabLst>
                <a:tab pos="461963" algn="l"/>
              </a:tabLst>
              <a:defRPr/>
            </a:pPr>
            <a:endParaRPr lang="en-US" sz="2400" i="0" dirty="0">
              <a:solidFill>
                <a:schemeClr val="tx1"/>
              </a:solidFill>
              <a:sym typeface="Wingdings" charset="2"/>
            </a:endParaRPr>
          </a:p>
          <a:p>
            <a:pPr marL="457200" indent="-457200" algn="l">
              <a:buFont typeface="+mj-lt"/>
              <a:buAutoNum type="alphaUcPeriod"/>
              <a:tabLst>
                <a:tab pos="461963" algn="l"/>
              </a:tabLst>
              <a:defRPr/>
            </a:pPr>
            <a:r>
              <a:rPr lang="en-US" sz="2400" i="0" dirty="0">
                <a:solidFill>
                  <a:schemeClr val="tx1"/>
                </a:solidFill>
              </a:rPr>
              <a:t>0.011 </a:t>
            </a:r>
          </a:p>
          <a:p>
            <a:pPr marL="457200" indent="-457200" algn="l">
              <a:buFont typeface="+mj-lt"/>
              <a:buAutoNum type="alphaUcPeriod"/>
              <a:tabLst>
                <a:tab pos="461963" algn="l"/>
              </a:tabLst>
              <a:defRPr/>
            </a:pPr>
            <a:r>
              <a:rPr lang="en-US" sz="2400" i="0" dirty="0">
                <a:solidFill>
                  <a:schemeClr val="tx1"/>
                </a:solidFill>
              </a:rPr>
              <a:t>91</a:t>
            </a:r>
          </a:p>
          <a:p>
            <a:pPr marL="457200" indent="-457200" algn="l">
              <a:buFont typeface="+mj-lt"/>
              <a:buAutoNum type="alphaUcPeriod"/>
              <a:tabLst>
                <a:tab pos="461963" algn="l"/>
              </a:tabLst>
              <a:defRPr/>
            </a:pPr>
            <a:r>
              <a:rPr lang="en-US" sz="2400" i="0" dirty="0">
                <a:solidFill>
                  <a:schemeClr val="tx1"/>
                </a:solidFill>
              </a:rPr>
              <a:t>0.052</a:t>
            </a:r>
          </a:p>
          <a:p>
            <a:pPr marL="457200" indent="-457200" algn="l">
              <a:buFont typeface="+mj-lt"/>
              <a:buAutoNum type="alphaUcPeriod"/>
              <a:tabLst>
                <a:tab pos="461963" algn="l"/>
              </a:tabLst>
              <a:defRPr/>
            </a:pPr>
            <a:r>
              <a:rPr lang="en-US" sz="2400" i="0" dirty="0">
                <a:solidFill>
                  <a:schemeClr val="tx1"/>
                </a:solidFill>
              </a:rPr>
              <a:t>0.013</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58371" name="Text Box 3"/>
          <p:cNvSpPr txBox="1">
            <a:spLocks noChangeArrowheads="1"/>
          </p:cNvSpPr>
          <p:nvPr/>
        </p:nvSpPr>
        <p:spPr bwMode="auto">
          <a:xfrm>
            <a:off x="609600" y="1143000"/>
            <a:ext cx="7924800" cy="2308225"/>
          </a:xfrm>
          <a:prstGeom prst="rect">
            <a:avLst/>
          </a:prstGeom>
          <a:noFill/>
          <a:ln w="9525">
            <a:noFill/>
            <a:miter lim="800000"/>
            <a:headEnd/>
            <a:tailEnd/>
          </a:ln>
        </p:spPr>
        <p:txBody>
          <a:bodyPr>
            <a:prstTxWarp prst="textNoShape">
              <a:avLst/>
            </a:prstTxWarp>
            <a:spAutoFit/>
          </a:bodyPr>
          <a:lstStyle/>
          <a:p>
            <a:pPr marL="457200" indent="-457200" algn="l">
              <a:buFontTx/>
              <a:buAutoNum type="alphaUcParenR"/>
            </a:pPr>
            <a:r>
              <a:rPr lang="en-US" sz="2400" i="0">
                <a:solidFill>
                  <a:schemeClr val="tx1"/>
                </a:solidFill>
              </a:rPr>
              <a:t>provides the correct </a:t>
            </a:r>
            <a:r>
              <a:rPr lang="en-US" sz="2400">
                <a:solidFill>
                  <a:schemeClr val="tx1"/>
                </a:solidFill>
              </a:rPr>
              <a:t>K</a:t>
            </a:r>
            <a:r>
              <a:rPr lang="en-US" sz="2400" i="0" baseline="-25000">
                <a:solidFill>
                  <a:schemeClr val="tx1"/>
                </a:solidFill>
              </a:rPr>
              <a:t>p</a:t>
            </a:r>
            <a:r>
              <a:rPr lang="en-US" sz="2400" i="0">
                <a:solidFill>
                  <a:schemeClr val="tx1"/>
                </a:solidFill>
              </a:rPr>
              <a:t> value.  Whether the equilibrium constant is based on pressure or molarity, the ratio is always set to show products divided by reactants.  In addition, the pressure must be raised to the power that corresponds to the coefficients in the balanced equation.</a:t>
            </a:r>
          </a:p>
          <a:p>
            <a:pPr marL="457200" indent="-457200" algn="l"/>
            <a:endParaRPr lang="en-US" sz="2400" i="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66800" y="457200"/>
            <a:ext cx="8077200" cy="1143000"/>
          </a:xfrm>
        </p:spPr>
        <p:txBody>
          <a:bodyPr/>
          <a:lstStyle/>
          <a:p>
            <a:pPr>
              <a:defRPr/>
            </a:pPr>
            <a:r>
              <a:rPr lang="en-US">
                <a:ea typeface="+mj-ea"/>
                <a:cs typeface="+mj-cs"/>
              </a:rPr>
              <a:t>Heterogeneous Equilibrium </a:t>
            </a:r>
            <a:br>
              <a:rPr lang="en-US">
                <a:ea typeface="+mj-ea"/>
                <a:cs typeface="+mj-cs"/>
              </a:rPr>
            </a:br>
            <a:endParaRPr lang="en-US">
              <a:ea typeface="+mj-ea"/>
              <a:cs typeface="+mj-cs"/>
            </a:endParaRPr>
          </a:p>
        </p:txBody>
      </p:sp>
      <p:pic>
        <p:nvPicPr>
          <p:cNvPr id="59395" name="Picture 4" descr="FG15_009.JPG                                                   00000190BLB ART AS OF 6/7              B35DC62F:"/>
          <p:cNvPicPr>
            <a:picLocks noChangeAspect="1" noChangeArrowheads="1"/>
          </p:cNvPicPr>
          <p:nvPr/>
        </p:nvPicPr>
        <p:blipFill>
          <a:blip r:embed="rId3"/>
          <a:srcRect/>
          <a:stretch>
            <a:fillRect/>
          </a:stretch>
        </p:blipFill>
        <p:spPr bwMode="auto">
          <a:xfrm>
            <a:off x="990600" y="1524000"/>
            <a:ext cx="7621588" cy="5081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a typeface="+mj-ea"/>
                <a:cs typeface="+mj-cs"/>
              </a:rPr>
              <a:t>Heterogeneous Equilibria</a:t>
            </a:r>
          </a:p>
        </p:txBody>
      </p:sp>
      <p:sp>
        <p:nvSpPr>
          <p:cNvPr id="14339" name="Rectangle 3"/>
          <p:cNvSpPr>
            <a:spLocks noGrp="1" noChangeArrowheads="1"/>
          </p:cNvSpPr>
          <p:nvPr>
            <p:ph type="body" idx="1"/>
          </p:nvPr>
        </p:nvSpPr>
        <p:spPr>
          <a:xfrm>
            <a:off x="1295400" y="1828800"/>
            <a:ext cx="7620000" cy="4114800"/>
          </a:xfrm>
        </p:spPr>
        <p:txBody>
          <a:bodyPr/>
          <a:lstStyle/>
          <a:p>
            <a:pPr marL="0" indent="0">
              <a:defRPr/>
            </a:pPr>
            <a:r>
              <a:rPr lang="en-US">
                <a:ea typeface="+mn-ea"/>
                <a:cs typeface="+mn-cs"/>
              </a:rPr>
              <a:t>When all reactants and products are in one phase, the equilibrium is homogeneous.</a:t>
            </a:r>
          </a:p>
          <a:p>
            <a:pPr marL="0" indent="0">
              <a:defRPr/>
            </a:pPr>
            <a:r>
              <a:rPr lang="en-US">
                <a:ea typeface="+mn-ea"/>
                <a:cs typeface="+mn-cs"/>
              </a:rPr>
              <a:t>If one or more reactants or products are in a different phase, the equilibrium is heterogeneous.</a:t>
            </a:r>
          </a:p>
          <a:p>
            <a:pPr marL="965200" lvl="1">
              <a:defRPr/>
            </a:pPr>
            <a:r>
              <a:rPr lang="en-US"/>
              <a:t>CaCO</a:t>
            </a:r>
            <a:r>
              <a:rPr lang="en-US" baseline="-25000"/>
              <a:t>3</a:t>
            </a:r>
            <a:r>
              <a:rPr lang="en-US"/>
              <a:t>(s)  </a:t>
            </a:r>
            <a:r>
              <a:rPr lang="en-US">
                <a:latin typeface="Symbol" charset="2"/>
              </a:rPr>
              <a:t></a:t>
            </a:r>
            <a:r>
              <a:rPr lang="en-US"/>
              <a:t>  CaO(s) + CO</a:t>
            </a:r>
            <a:r>
              <a:rPr lang="en-US" baseline="-25000"/>
              <a:t>2</a:t>
            </a:r>
            <a:r>
              <a:rPr lang="en-US"/>
              <a:t>(g)</a:t>
            </a:r>
          </a:p>
          <a:p>
            <a:pPr marL="0" indent="0" algn="ctr">
              <a:spcBef>
                <a:spcPct val="40000"/>
              </a:spcBef>
              <a:defRPr/>
            </a:pPr>
            <a:r>
              <a:rPr lang="en-US">
                <a:ea typeface="+mn-ea"/>
                <a:cs typeface="+mn-cs"/>
              </a:rPr>
              <a:t>K = [CO</a:t>
            </a:r>
            <a:r>
              <a:rPr lang="en-US" baseline="-25000">
                <a:ea typeface="+mn-ea"/>
                <a:cs typeface="+mn-cs"/>
              </a:rPr>
              <a:t>2</a:t>
            </a:r>
            <a:r>
              <a:rPr lang="en-US">
                <a:ea typeface="+mn-ea"/>
                <a:cs typeface="+mn-cs"/>
              </a:rPr>
              <a:t>]</a:t>
            </a:r>
          </a:p>
          <a:p>
            <a:pPr marL="965200" lvl="1">
              <a:defRPr/>
            </a:pPr>
            <a:endParaRPr lang="en-US">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914400" y="1600200"/>
            <a:ext cx="7772400" cy="4673600"/>
          </a:xfrm>
          <a:prstGeom prst="rect">
            <a:avLst/>
          </a:prstGeom>
          <a:noFill/>
          <a:ln w="12700">
            <a:noFill/>
            <a:miter lim="800000"/>
            <a:headEnd/>
            <a:tailEnd/>
          </a:ln>
          <a:effectLst/>
        </p:spPr>
        <p:txBody>
          <a:bodyPr>
            <a:prstTxWarp prst="textNoShape">
              <a:avLst/>
            </a:prstTxWarp>
            <a:spAutoFit/>
          </a:bodyPr>
          <a:lstStyle/>
          <a:p>
            <a:pPr lvl="1">
              <a:defRPr/>
            </a:pPr>
            <a:r>
              <a:rPr lang="en-US" sz="3200">
                <a:solidFill>
                  <a:schemeClr val="tx1"/>
                </a:solidFill>
                <a:effectLst>
                  <a:outerShdw blurRad="38100" dist="38100" dir="2700000" algn="tl">
                    <a:srgbClr val="DDDDDD"/>
                  </a:outerShdw>
                </a:effectLst>
                <a:latin typeface="Helvetica" charset="0"/>
              </a:rPr>
              <a:t>CaCO</a:t>
            </a:r>
            <a:r>
              <a:rPr lang="en-US" sz="3200" baseline="-25000">
                <a:solidFill>
                  <a:schemeClr val="tx1"/>
                </a:solidFill>
                <a:effectLst>
                  <a:outerShdw blurRad="38100" dist="38100" dir="2700000" algn="tl">
                    <a:srgbClr val="DDDDDD"/>
                  </a:outerShdw>
                </a:effectLst>
                <a:latin typeface="Helvetica" charset="0"/>
              </a:rPr>
              <a:t>3</a:t>
            </a:r>
            <a:r>
              <a:rPr lang="en-US" sz="3200">
                <a:solidFill>
                  <a:schemeClr val="tx1"/>
                </a:solidFill>
                <a:effectLst>
                  <a:outerShdw blurRad="38100" dist="38100" dir="2700000" algn="tl">
                    <a:srgbClr val="DDDDDD"/>
                  </a:outerShdw>
                </a:effectLst>
                <a:latin typeface="Helvetica" charset="0"/>
              </a:rPr>
              <a:t>(s) </a:t>
            </a:r>
            <a:r>
              <a:rPr lang="en-US" sz="2400">
                <a:solidFill>
                  <a:schemeClr val="tx1"/>
                </a:solidFill>
                <a:effectLst>
                  <a:outerShdw blurRad="38100" dist="38100" dir="2700000" algn="tl">
                    <a:srgbClr val="DDDDDD"/>
                  </a:outerShdw>
                </a:effectLst>
                <a:latin typeface="Symbol" charset="2"/>
              </a:rPr>
              <a:t></a:t>
            </a:r>
            <a:r>
              <a:rPr lang="en-US" sz="3200">
                <a:solidFill>
                  <a:schemeClr val="tx1"/>
                </a:solidFill>
                <a:effectLst>
                  <a:outerShdw blurRad="38100" dist="38100" dir="2700000" algn="tl">
                    <a:srgbClr val="DDDDDD"/>
                  </a:outerShdw>
                </a:effectLst>
                <a:latin typeface="Helvetica" charset="0"/>
              </a:rPr>
              <a:t> CaO(s) + CO</a:t>
            </a:r>
            <a:r>
              <a:rPr lang="en-US" sz="3200" baseline="-25000">
                <a:solidFill>
                  <a:schemeClr val="tx1"/>
                </a:solidFill>
                <a:effectLst>
                  <a:outerShdw blurRad="38100" dist="38100" dir="2700000" algn="tl">
                    <a:srgbClr val="DDDDDD"/>
                  </a:outerShdw>
                </a:effectLst>
                <a:latin typeface="Helvetica" charset="0"/>
              </a:rPr>
              <a:t>2</a:t>
            </a:r>
            <a:r>
              <a:rPr lang="en-US" sz="3200">
                <a:solidFill>
                  <a:schemeClr val="tx1"/>
                </a:solidFill>
                <a:effectLst>
                  <a:outerShdw blurRad="38100" dist="38100" dir="2700000" algn="tl">
                    <a:srgbClr val="DDDDDD"/>
                  </a:outerShdw>
                </a:effectLst>
                <a:latin typeface="Helvetica" charset="0"/>
              </a:rPr>
              <a:t>(g)</a:t>
            </a:r>
          </a:p>
          <a:p>
            <a:pPr>
              <a:spcBef>
                <a:spcPct val="40000"/>
              </a:spcBef>
              <a:defRPr/>
            </a:pPr>
            <a:r>
              <a:rPr lang="en-US" sz="3200">
                <a:solidFill>
                  <a:schemeClr val="tx1"/>
                </a:solidFill>
                <a:effectLst>
                  <a:outerShdw blurRad="38100" dist="38100" dir="2700000" algn="tl">
                    <a:srgbClr val="DDDDDD"/>
                  </a:outerShdw>
                </a:effectLst>
                <a:latin typeface="Helvetica" charset="0"/>
              </a:rPr>
              <a:t>K = [CO</a:t>
            </a:r>
            <a:r>
              <a:rPr lang="en-US" sz="3200" baseline="-25000">
                <a:solidFill>
                  <a:schemeClr val="tx1"/>
                </a:solidFill>
                <a:effectLst>
                  <a:outerShdw blurRad="38100" dist="38100" dir="2700000" algn="tl">
                    <a:srgbClr val="DDDDDD"/>
                  </a:outerShdw>
                </a:effectLst>
                <a:latin typeface="Helvetica" charset="0"/>
              </a:rPr>
              <a:t>2</a:t>
            </a:r>
            <a:r>
              <a:rPr lang="en-US" sz="3200">
                <a:solidFill>
                  <a:schemeClr val="tx1"/>
                </a:solidFill>
                <a:effectLst>
                  <a:outerShdw blurRad="38100" dist="38100" dir="2700000" algn="tl">
                    <a:srgbClr val="DDDDDD"/>
                  </a:outerShdw>
                </a:effectLst>
                <a:latin typeface="Helvetica" charset="0"/>
              </a:rPr>
              <a:t>]</a:t>
            </a:r>
          </a:p>
          <a:p>
            <a:pPr lvl="1" algn="l">
              <a:buFontTx/>
              <a:buChar char="•"/>
              <a:defRPr/>
            </a:pPr>
            <a:r>
              <a:rPr lang="en-US" sz="3200">
                <a:solidFill>
                  <a:schemeClr val="tx1"/>
                </a:solidFill>
                <a:effectLst>
                  <a:outerShdw blurRad="38100" dist="38100" dir="2700000" algn="tl">
                    <a:srgbClr val="DDDDDD"/>
                  </a:outerShdw>
                </a:effectLst>
                <a:latin typeface="Helvetica" charset="0"/>
              </a:rPr>
              <a:t>Experimentally, the amount of CO</a:t>
            </a:r>
            <a:r>
              <a:rPr lang="en-US" sz="3200" baseline="-25000">
                <a:solidFill>
                  <a:schemeClr val="tx1"/>
                </a:solidFill>
                <a:effectLst>
                  <a:outerShdw blurRad="38100" dist="38100" dir="2700000" algn="tl">
                    <a:srgbClr val="DDDDDD"/>
                  </a:outerShdw>
                </a:effectLst>
                <a:latin typeface="Helvetica" charset="0"/>
              </a:rPr>
              <a:t>2</a:t>
            </a:r>
            <a:r>
              <a:rPr lang="en-US" sz="3200">
                <a:solidFill>
                  <a:schemeClr val="tx1"/>
                </a:solidFill>
                <a:effectLst>
                  <a:outerShdw blurRad="38100" dist="38100" dir="2700000" algn="tl">
                    <a:srgbClr val="DDDDDD"/>
                  </a:outerShdw>
                </a:effectLst>
                <a:latin typeface="Helvetica" charset="0"/>
              </a:rPr>
              <a:t> does not meaningfully depend on the amounts of CaO and CaCO</a:t>
            </a:r>
            <a:r>
              <a:rPr lang="en-US" sz="3200" baseline="-25000">
                <a:solidFill>
                  <a:schemeClr val="tx1"/>
                </a:solidFill>
                <a:effectLst>
                  <a:outerShdw blurRad="38100" dist="38100" dir="2700000" algn="tl">
                    <a:srgbClr val="DDDDDD"/>
                  </a:outerShdw>
                </a:effectLst>
                <a:latin typeface="Helvetica" charset="0"/>
              </a:rPr>
              <a:t>3</a:t>
            </a:r>
            <a:r>
              <a:rPr lang="en-US" sz="3200">
                <a:solidFill>
                  <a:schemeClr val="tx1"/>
                </a:solidFill>
                <a:effectLst>
                  <a:outerShdw blurRad="38100" dist="38100" dir="2700000" algn="tl">
                    <a:srgbClr val="DDDDDD"/>
                  </a:outerShdw>
                </a:effectLst>
                <a:latin typeface="Helvetica" charset="0"/>
              </a:rPr>
              <a:t>. </a:t>
            </a:r>
          </a:p>
          <a:p>
            <a:pPr lvl="1" algn="l">
              <a:buFontTx/>
              <a:buChar char="•"/>
              <a:defRPr/>
            </a:pPr>
            <a:r>
              <a:rPr lang="en-US" sz="3200">
                <a:solidFill>
                  <a:schemeClr val="tx2"/>
                </a:solidFill>
                <a:effectLst>
                  <a:outerShdw blurRad="38100" dist="38100" dir="2700000" algn="tl">
                    <a:srgbClr val="DDDDDD"/>
                  </a:outerShdw>
                </a:effectLst>
                <a:latin typeface="Helvetica" charset="0"/>
              </a:rPr>
              <a:t>The position of a heterogeneous equilibrium does not depend on the amounts of pure solids or liquids present.</a:t>
            </a:r>
          </a:p>
        </p:txBody>
      </p:sp>
      <p:sp>
        <p:nvSpPr>
          <p:cNvPr id="31747" name="Text Box 3"/>
          <p:cNvSpPr txBox="1">
            <a:spLocks noChangeArrowheads="1"/>
          </p:cNvSpPr>
          <p:nvPr/>
        </p:nvSpPr>
        <p:spPr bwMode="auto">
          <a:xfrm>
            <a:off x="1600200" y="304800"/>
            <a:ext cx="6003925" cy="762000"/>
          </a:xfrm>
          <a:prstGeom prst="rect">
            <a:avLst/>
          </a:prstGeom>
          <a:noFill/>
          <a:ln w="12700">
            <a:noFill/>
            <a:miter lim="800000"/>
            <a:headEnd/>
            <a:tailEnd/>
          </a:ln>
          <a:effectLst/>
        </p:spPr>
        <p:txBody>
          <a:bodyPr wrap="none">
            <a:prstTxWarp prst="textNoShape">
              <a:avLst/>
            </a:prstTxWarp>
            <a:spAutoFit/>
          </a:bodyPr>
          <a:lstStyle/>
          <a:p>
            <a:pPr>
              <a:defRPr/>
            </a:pPr>
            <a:r>
              <a:rPr lang="en-US">
                <a:solidFill>
                  <a:schemeClr val="tx1"/>
                </a:solidFill>
                <a:effectLst>
                  <a:outerShdw blurRad="38100" dist="38100" dir="2700000" algn="tl">
                    <a:srgbClr val="DDDDDD"/>
                  </a:outerShdw>
                </a:effectLst>
              </a:rPr>
              <a:t>Heterogeneous Equilibria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anim calcmode="lin" valueType="num">
                                      <p:cBhvr additive="base">
                                        <p:cTn id="13" dur="500" fill="hold"/>
                                        <p:tgtEl>
                                          <p:spTgt spid="3174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anim calcmode="lin" valueType="num">
                                      <p:cBhvr additive="base">
                                        <p:cTn id="19" dur="500" fill="hold"/>
                                        <p:tgtEl>
                                          <p:spTgt spid="317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6">
                                            <p:txEl>
                                              <p:pRg st="3" end="3"/>
                                            </p:txEl>
                                          </p:spTgt>
                                        </p:tgtEl>
                                        <p:attrNameLst>
                                          <p:attrName>style.visibility</p:attrName>
                                        </p:attrNameLst>
                                      </p:cBhvr>
                                      <p:to>
                                        <p:strVal val="visible"/>
                                      </p:to>
                                    </p:set>
                                    <p:anim calcmode="lin" valueType="num">
                                      <p:cBhvr additive="base">
                                        <p:cTn id="25" dur="500" fill="hold"/>
                                        <p:tgtEl>
                                          <p:spTgt spid="3174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6">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119811" name="Text Box 3"/>
          <p:cNvSpPr txBox="1">
            <a:spLocks noChangeArrowheads="1"/>
          </p:cNvSpPr>
          <p:nvPr/>
        </p:nvSpPr>
        <p:spPr bwMode="auto">
          <a:xfrm>
            <a:off x="609600" y="1066800"/>
            <a:ext cx="7924800" cy="4154488"/>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The liquid metal mercury can be obtained from its ore cinnabar via the following reaction:</a:t>
            </a:r>
          </a:p>
          <a:p>
            <a:pPr algn="l">
              <a:tabLst>
                <a:tab pos="461963" algn="l"/>
              </a:tabLst>
              <a:defRPr/>
            </a:pPr>
            <a:endParaRPr lang="en-US" sz="2400" i="0" dirty="0">
              <a:solidFill>
                <a:schemeClr val="tx1"/>
              </a:solidFill>
            </a:endParaRPr>
          </a:p>
          <a:p>
            <a:pPr>
              <a:tabLst>
                <a:tab pos="461963" algn="l"/>
              </a:tabLst>
              <a:defRPr/>
            </a:pPr>
            <a:r>
              <a:rPr lang="en-US" sz="2400" i="0" dirty="0" err="1">
                <a:solidFill>
                  <a:schemeClr val="tx1"/>
                </a:solidFill>
              </a:rPr>
              <a:t>HgS(</a:t>
            </a:r>
            <a:r>
              <a:rPr lang="en-US" sz="2400" dirty="0" err="1">
                <a:solidFill>
                  <a:schemeClr val="tx1"/>
                </a:solidFill>
              </a:rPr>
              <a:t>s</a:t>
            </a:r>
            <a:r>
              <a:rPr lang="en-US" sz="2400" i="0" dirty="0">
                <a:solidFill>
                  <a:schemeClr val="tx1"/>
                </a:solidFill>
              </a:rPr>
              <a:t>) + O</a:t>
            </a:r>
            <a:r>
              <a:rPr lang="en-US" sz="2400" i="0" baseline="-25000" dirty="0">
                <a:solidFill>
                  <a:schemeClr val="tx1"/>
                </a:solidFill>
              </a:rPr>
              <a:t>2</a:t>
            </a:r>
            <a:r>
              <a:rPr lang="en-US" sz="2400" i="0" dirty="0">
                <a:solidFill>
                  <a:schemeClr val="tx1"/>
                </a:solidFill>
              </a:rPr>
              <a:t>(</a:t>
            </a:r>
            <a:r>
              <a:rPr lang="en-US" sz="2400" dirty="0">
                <a:solidFill>
                  <a:schemeClr val="tx1"/>
                </a:solidFill>
              </a:rPr>
              <a:t>g</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rPr>
              <a:t> </a:t>
            </a:r>
            <a:r>
              <a:rPr lang="en-US" sz="2400" i="0" dirty="0" err="1">
                <a:solidFill>
                  <a:schemeClr val="tx1"/>
                </a:solidFill>
                <a:sym typeface="Wingdings" charset="2"/>
              </a:rPr>
              <a:t>Hg(</a:t>
            </a:r>
            <a:r>
              <a:rPr lang="en-US" sz="2400" dirty="0" err="1">
                <a:solidFill>
                  <a:schemeClr val="tx1"/>
                </a:solidFill>
                <a:sym typeface="Wingdings" charset="2"/>
              </a:rPr>
              <a:t>l</a:t>
            </a:r>
            <a:r>
              <a:rPr lang="en-US" sz="2400" i="0" dirty="0">
                <a:solidFill>
                  <a:schemeClr val="tx1"/>
                </a:solidFill>
                <a:sym typeface="Wingdings" charset="2"/>
              </a:rPr>
              <a:t>) + SO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algn="l">
              <a:tabLst>
                <a:tab pos="461963" algn="l"/>
              </a:tabLst>
              <a:defRPr/>
            </a:pPr>
            <a:endParaRPr lang="en-US" sz="2400" i="0" dirty="0">
              <a:solidFill>
                <a:schemeClr val="tx1"/>
              </a:solidFill>
              <a:sym typeface="Wingdings" charset="2"/>
            </a:endParaRPr>
          </a:p>
          <a:p>
            <a:pPr algn="l">
              <a:tabLst>
                <a:tab pos="461963" algn="l"/>
              </a:tabLst>
              <a:defRPr/>
            </a:pPr>
            <a:r>
              <a:rPr lang="en-US" sz="2400" i="0" dirty="0">
                <a:solidFill>
                  <a:schemeClr val="tx1"/>
                </a:solidFill>
                <a:sym typeface="Wingdings" charset="2"/>
              </a:rPr>
              <a:t>Which of the following shows the proper expression for </a:t>
            </a:r>
            <a:r>
              <a:rPr lang="en-US" sz="2400" dirty="0" err="1">
                <a:solidFill>
                  <a:schemeClr val="tx1"/>
                </a:solidFill>
                <a:sym typeface="Wingdings" charset="2"/>
              </a:rPr>
              <a:t>K</a:t>
            </a:r>
            <a:r>
              <a:rPr lang="en-US" sz="2400" i="0" baseline="-25000" dirty="0" err="1">
                <a:solidFill>
                  <a:schemeClr val="tx1"/>
                </a:solidFill>
                <a:sym typeface="Wingdings" charset="2"/>
              </a:rPr>
              <a:t>c</a:t>
            </a:r>
            <a:r>
              <a:rPr lang="en-US" sz="2400" i="0" dirty="0">
                <a:solidFill>
                  <a:schemeClr val="tx1"/>
                </a:solidFill>
                <a:sym typeface="Wingdings" charset="2"/>
              </a:rPr>
              <a:t>?</a:t>
            </a:r>
          </a:p>
          <a:p>
            <a:pPr algn="l">
              <a:tabLst>
                <a:tab pos="461963" algn="l"/>
              </a:tabLst>
              <a:defRPr/>
            </a:pPr>
            <a:endParaRPr lang="en-US" sz="2400" i="0" dirty="0">
              <a:solidFill>
                <a:schemeClr val="tx1"/>
              </a:solidFill>
              <a:sym typeface="Wingdings" charset="2"/>
            </a:endParaRPr>
          </a:p>
          <a:p>
            <a:pPr marL="457200" indent="-457200" algn="l">
              <a:buFont typeface="+mj-lt"/>
              <a:buAutoNum type="alphaUcPeriod"/>
              <a:tabLst>
                <a:tab pos="461963" algn="l"/>
              </a:tabLst>
              <a:defRPr/>
            </a:pPr>
            <a:r>
              <a:rPr lang="en-US" sz="2400" dirty="0" err="1">
                <a:solidFill>
                  <a:schemeClr val="tx1"/>
                </a:solidFill>
                <a:sym typeface="Wingdings" charset="2"/>
              </a:rPr>
              <a:t>K</a:t>
            </a:r>
            <a:r>
              <a:rPr lang="en-US" sz="2400" i="0" baseline="-25000" dirty="0" err="1">
                <a:solidFill>
                  <a:schemeClr val="tx1"/>
                </a:solidFill>
                <a:sym typeface="Wingdings" charset="2"/>
              </a:rPr>
              <a:t>c</a:t>
            </a:r>
            <a:r>
              <a:rPr lang="en-US" sz="2400" i="0" dirty="0">
                <a:solidFill>
                  <a:schemeClr val="tx1"/>
                </a:solidFill>
              </a:rPr>
              <a:t> = [Hg][SO</a:t>
            </a:r>
            <a:r>
              <a:rPr lang="en-US" sz="2400" i="0" baseline="-25000" dirty="0">
                <a:solidFill>
                  <a:schemeClr val="tx1"/>
                </a:solidFill>
              </a:rPr>
              <a:t>2</a:t>
            </a:r>
            <a:r>
              <a:rPr lang="en-US" sz="2400" i="0" dirty="0">
                <a:solidFill>
                  <a:schemeClr val="tx1"/>
                </a:solidFill>
              </a:rPr>
              <a:t>]</a:t>
            </a:r>
            <a:r>
              <a:rPr lang="en-US" sz="2400" b="1" i="0" dirty="0">
                <a:solidFill>
                  <a:schemeClr val="tx1"/>
                </a:solidFill>
              </a:rPr>
              <a:t>/</a:t>
            </a:r>
            <a:r>
              <a:rPr lang="en-US" sz="2400" i="0" dirty="0">
                <a:solidFill>
                  <a:schemeClr val="tx1"/>
                </a:solidFill>
              </a:rPr>
              <a:t>[HgS][O</a:t>
            </a:r>
            <a:r>
              <a:rPr lang="en-US" sz="2400" i="0" baseline="-25000" dirty="0">
                <a:solidFill>
                  <a:schemeClr val="tx1"/>
                </a:solidFill>
              </a:rPr>
              <a:t>2</a:t>
            </a:r>
            <a:r>
              <a:rPr lang="en-US" sz="2400" i="0" dirty="0">
                <a:solidFill>
                  <a:schemeClr val="tx1"/>
                </a:solidFill>
              </a:rPr>
              <a:t>]</a:t>
            </a:r>
          </a:p>
          <a:p>
            <a:pPr marL="457200" indent="-457200" algn="l">
              <a:buFont typeface="+mj-lt"/>
              <a:buAutoNum type="alphaUcPeriod"/>
              <a:tabLst>
                <a:tab pos="461963" algn="l"/>
              </a:tabLst>
              <a:defRPr/>
            </a:pPr>
            <a:r>
              <a:rPr lang="en-US" sz="2400" dirty="0" err="1">
                <a:solidFill>
                  <a:schemeClr val="tx1"/>
                </a:solidFill>
                <a:sym typeface="Wingdings" charset="2"/>
              </a:rPr>
              <a:t>K</a:t>
            </a:r>
            <a:r>
              <a:rPr lang="en-US" sz="2400" i="0" baseline="-25000" dirty="0" err="1">
                <a:solidFill>
                  <a:schemeClr val="tx1"/>
                </a:solidFill>
                <a:sym typeface="Wingdings" charset="2"/>
              </a:rPr>
              <a:t>c</a:t>
            </a:r>
            <a:r>
              <a:rPr lang="en-US" sz="2400" i="0" dirty="0">
                <a:solidFill>
                  <a:schemeClr val="tx1"/>
                </a:solidFill>
              </a:rPr>
              <a:t>  = [SO</a:t>
            </a:r>
            <a:r>
              <a:rPr lang="en-US" sz="2400" i="0" baseline="-25000" dirty="0">
                <a:solidFill>
                  <a:schemeClr val="tx1"/>
                </a:solidFill>
              </a:rPr>
              <a:t>2</a:t>
            </a:r>
            <a:r>
              <a:rPr lang="en-US" sz="2400" i="0" dirty="0">
                <a:solidFill>
                  <a:schemeClr val="tx1"/>
                </a:solidFill>
              </a:rPr>
              <a:t>]</a:t>
            </a:r>
            <a:r>
              <a:rPr lang="en-US" sz="2400" b="1" i="0" dirty="0">
                <a:solidFill>
                  <a:schemeClr val="tx1"/>
                </a:solidFill>
              </a:rPr>
              <a:t>/</a:t>
            </a:r>
            <a:r>
              <a:rPr lang="en-US" sz="2400" i="0" dirty="0">
                <a:solidFill>
                  <a:schemeClr val="tx1"/>
                </a:solidFill>
              </a:rPr>
              <a:t>[O</a:t>
            </a:r>
            <a:r>
              <a:rPr lang="en-US" sz="2400" i="0" baseline="-25000" dirty="0">
                <a:solidFill>
                  <a:schemeClr val="tx1"/>
                </a:solidFill>
              </a:rPr>
              <a:t>2</a:t>
            </a:r>
            <a:r>
              <a:rPr lang="en-US" sz="2400" i="0" dirty="0">
                <a:solidFill>
                  <a:schemeClr val="tx1"/>
                </a:solidFill>
              </a:rPr>
              <a:t>]</a:t>
            </a:r>
          </a:p>
          <a:p>
            <a:pPr marL="457200" indent="-457200" algn="l">
              <a:buFont typeface="+mj-lt"/>
              <a:buAutoNum type="alphaUcPeriod"/>
              <a:tabLst>
                <a:tab pos="461963" algn="l"/>
              </a:tabLst>
              <a:defRPr/>
            </a:pPr>
            <a:r>
              <a:rPr lang="en-US" sz="2400" dirty="0" err="1">
                <a:solidFill>
                  <a:schemeClr val="tx1"/>
                </a:solidFill>
                <a:sym typeface="Wingdings" charset="2"/>
              </a:rPr>
              <a:t>K</a:t>
            </a:r>
            <a:r>
              <a:rPr lang="en-US" sz="2400" i="0" baseline="-25000" dirty="0" err="1">
                <a:solidFill>
                  <a:schemeClr val="tx1"/>
                </a:solidFill>
                <a:sym typeface="Wingdings" charset="2"/>
              </a:rPr>
              <a:t>c</a:t>
            </a:r>
            <a:r>
              <a:rPr lang="en-US" sz="2400" i="0" dirty="0">
                <a:solidFill>
                  <a:schemeClr val="tx1"/>
                </a:solidFill>
              </a:rPr>
              <a:t>  = [Hg][SO</a:t>
            </a:r>
            <a:r>
              <a:rPr lang="en-US" sz="2400" i="0" baseline="-25000" dirty="0">
                <a:solidFill>
                  <a:schemeClr val="tx1"/>
                </a:solidFill>
              </a:rPr>
              <a:t>2</a:t>
            </a:r>
            <a:r>
              <a:rPr lang="en-US" sz="2400" i="0" dirty="0">
                <a:solidFill>
                  <a:schemeClr val="tx1"/>
                </a:solidFill>
              </a:rPr>
              <a:t>]</a:t>
            </a:r>
            <a:r>
              <a:rPr lang="en-US" sz="2400" b="1" i="0" dirty="0">
                <a:solidFill>
                  <a:schemeClr val="tx1"/>
                </a:solidFill>
              </a:rPr>
              <a:t>/</a:t>
            </a:r>
            <a:r>
              <a:rPr lang="en-US" sz="2400" i="0" dirty="0">
                <a:solidFill>
                  <a:schemeClr val="tx1"/>
                </a:solidFill>
              </a:rPr>
              <a:t>[O</a:t>
            </a:r>
            <a:r>
              <a:rPr lang="en-US" sz="2400" i="0" baseline="-25000" dirty="0">
                <a:solidFill>
                  <a:schemeClr val="tx1"/>
                </a:solidFill>
              </a:rPr>
              <a:t>2</a:t>
            </a:r>
            <a:r>
              <a:rPr lang="en-US" sz="2400" i="0" dirty="0">
                <a:solidFill>
                  <a:schemeClr val="tx1"/>
                </a:solidFill>
              </a:rPr>
              <a:t>]</a:t>
            </a:r>
          </a:p>
          <a:p>
            <a:pPr marL="457200" indent="-457200" algn="l">
              <a:buFont typeface="+mj-lt"/>
              <a:buAutoNum type="alphaUcPeriod"/>
              <a:tabLst>
                <a:tab pos="461963" algn="l"/>
              </a:tabLst>
              <a:defRPr/>
            </a:pPr>
            <a:r>
              <a:rPr lang="en-US" sz="2400" dirty="0" err="1">
                <a:solidFill>
                  <a:schemeClr val="tx1"/>
                </a:solidFill>
                <a:sym typeface="Wingdings" charset="2"/>
              </a:rPr>
              <a:t>K</a:t>
            </a:r>
            <a:r>
              <a:rPr lang="en-US" sz="2400" i="0" baseline="-25000" dirty="0" err="1">
                <a:solidFill>
                  <a:schemeClr val="tx1"/>
                </a:solidFill>
                <a:sym typeface="Wingdings" charset="2"/>
              </a:rPr>
              <a:t>c</a:t>
            </a:r>
            <a:r>
              <a:rPr lang="en-US" sz="2400" i="0" dirty="0">
                <a:solidFill>
                  <a:schemeClr val="tx1"/>
                </a:solidFill>
              </a:rPr>
              <a:t>  = [O</a:t>
            </a:r>
            <a:r>
              <a:rPr lang="en-US" sz="2400" i="0" baseline="-25000" dirty="0">
                <a:solidFill>
                  <a:schemeClr val="tx1"/>
                </a:solidFill>
              </a:rPr>
              <a:t>2</a:t>
            </a:r>
            <a:r>
              <a:rPr lang="en-US" sz="2400" i="0" dirty="0">
                <a:solidFill>
                  <a:schemeClr val="tx1"/>
                </a:solidFill>
              </a:rPr>
              <a:t>]</a:t>
            </a:r>
            <a:r>
              <a:rPr lang="en-US" sz="2400" b="1" i="0" dirty="0">
                <a:solidFill>
                  <a:schemeClr val="tx1"/>
                </a:solidFill>
              </a:rPr>
              <a:t>/</a:t>
            </a:r>
            <a:r>
              <a:rPr lang="en-US" sz="2400" i="0" dirty="0">
                <a:solidFill>
                  <a:schemeClr val="tx1"/>
                </a:solidFill>
              </a:rPr>
              <a:t>[SO</a:t>
            </a:r>
            <a:r>
              <a:rPr lang="en-US" sz="2400" i="0" baseline="-25000" dirty="0">
                <a:solidFill>
                  <a:schemeClr val="tx1"/>
                </a:solidFill>
              </a:rPr>
              <a:t>2</a:t>
            </a:r>
            <a:r>
              <a:rPr lang="en-US" sz="2400" i="0" dirty="0">
                <a:solidFill>
                  <a:schemeClr val="tx1"/>
                </a:solidFill>
              </a:rPr>
              <a:t>]</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a typeface="+mj-ea"/>
                <a:cs typeface="+mj-cs"/>
              </a:rPr>
              <a:t>Chemical Equilibrium</a:t>
            </a:r>
            <a:br>
              <a:rPr lang="en-US">
                <a:ea typeface="+mj-ea"/>
                <a:cs typeface="+mj-cs"/>
              </a:rPr>
            </a:br>
            <a:r>
              <a:rPr lang="en-US" sz="2800">
                <a:ea typeface="+mj-ea"/>
                <a:cs typeface="+mj-cs"/>
              </a:rPr>
              <a:t>(Definitions)</a:t>
            </a:r>
          </a:p>
        </p:txBody>
      </p:sp>
      <p:sp>
        <p:nvSpPr>
          <p:cNvPr id="6147" name="Rectangle 3"/>
          <p:cNvSpPr>
            <a:spLocks noGrp="1" noChangeArrowheads="1"/>
          </p:cNvSpPr>
          <p:nvPr>
            <p:ph type="body" idx="1"/>
          </p:nvPr>
        </p:nvSpPr>
        <p:spPr>
          <a:xfrm>
            <a:off x="1295400" y="1905000"/>
            <a:ext cx="7467600" cy="3962400"/>
          </a:xfrm>
        </p:spPr>
        <p:txBody>
          <a:bodyPr/>
          <a:lstStyle/>
          <a:p>
            <a:pPr marL="0" indent="0">
              <a:defRPr/>
            </a:pPr>
            <a:r>
              <a:rPr lang="en-US">
                <a:ea typeface="+mn-ea"/>
                <a:cs typeface="+mn-cs"/>
              </a:rPr>
              <a:t>A chemical system where the concentrations of reactants and products remain </a:t>
            </a:r>
            <a:r>
              <a:rPr lang="en-US">
                <a:solidFill>
                  <a:schemeClr val="accent1"/>
                </a:solidFill>
                <a:ea typeface="+mn-ea"/>
                <a:cs typeface="+mn-cs"/>
              </a:rPr>
              <a:t>constant</a:t>
            </a:r>
            <a:r>
              <a:rPr lang="en-US">
                <a:ea typeface="+mn-ea"/>
                <a:cs typeface="+mn-cs"/>
              </a:rPr>
              <a:t> over time.</a:t>
            </a:r>
          </a:p>
          <a:p>
            <a:pPr marL="0" indent="0">
              <a:defRPr/>
            </a:pPr>
            <a:r>
              <a:rPr lang="en-US">
                <a:ea typeface="+mn-ea"/>
                <a:cs typeface="+mn-cs"/>
              </a:rPr>
              <a:t>On the </a:t>
            </a:r>
            <a:r>
              <a:rPr lang="en-US">
                <a:solidFill>
                  <a:schemeClr val="accent1"/>
                </a:solidFill>
                <a:ea typeface="+mn-ea"/>
                <a:cs typeface="+mn-cs"/>
              </a:rPr>
              <a:t>molecular level</a:t>
            </a:r>
            <a:r>
              <a:rPr lang="en-US">
                <a:ea typeface="+mn-ea"/>
                <a:cs typeface="+mn-cs"/>
              </a:rPr>
              <a:t>, the system is </a:t>
            </a:r>
            <a:r>
              <a:rPr lang="en-US">
                <a:solidFill>
                  <a:schemeClr val="accent1"/>
                </a:solidFill>
                <a:ea typeface="+mn-ea"/>
                <a:cs typeface="+mn-cs"/>
              </a:rPr>
              <a:t>dynamic: </a:t>
            </a:r>
            <a:r>
              <a:rPr lang="en-US">
                <a:ea typeface="+mn-ea"/>
                <a:cs typeface="+mn-cs"/>
              </a:rPr>
              <a:t>The rate of change is the same in either the forward or reverse directions.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65539" name="Text Box 3"/>
          <p:cNvSpPr txBox="1">
            <a:spLocks noChangeArrowheads="1"/>
          </p:cNvSpPr>
          <p:nvPr/>
        </p:nvSpPr>
        <p:spPr bwMode="auto">
          <a:xfrm>
            <a:off x="609600" y="1143000"/>
            <a:ext cx="8001000" cy="1200150"/>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B) </a:t>
            </a:r>
            <a:r>
              <a:rPr lang="en-US" sz="2400" i="0">
                <a:solidFill>
                  <a:schemeClr val="tx1"/>
                </a:solidFill>
              </a:rPr>
              <a:t>correctly presents the product to reactant ratio.  Recall that pure liquids and solids are not shown in the equilibrium constant expression.</a:t>
            </a: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66563" name="Text Box 3"/>
          <p:cNvSpPr txBox="1">
            <a:spLocks noChangeArrowheads="1"/>
          </p:cNvSpPr>
          <p:nvPr/>
        </p:nvSpPr>
        <p:spPr bwMode="auto">
          <a:xfrm>
            <a:off x="152400" y="1973263"/>
            <a:ext cx="8382000" cy="457200"/>
          </a:xfrm>
          <a:prstGeom prst="rect">
            <a:avLst/>
          </a:prstGeom>
          <a:noFill/>
          <a:ln w="9525">
            <a:noFill/>
            <a:miter lim="800000"/>
            <a:headEnd/>
            <a:tailEnd/>
          </a:ln>
        </p:spPr>
        <p:txBody>
          <a:bodyPr>
            <a:prstTxWarp prst="textNoShape">
              <a:avLst/>
            </a:prstTxWarp>
            <a:spAutoFit/>
          </a:bodyPr>
          <a:lstStyle/>
          <a:p>
            <a:pPr algn="l"/>
            <a:endParaRPr lang="en-US" sz="2400" i="0">
              <a:solidFill>
                <a:schemeClr val="tx1"/>
              </a:solidFill>
            </a:endParaRPr>
          </a:p>
        </p:txBody>
      </p:sp>
      <p:sp>
        <p:nvSpPr>
          <p:cNvPr id="123908" name="Text Box 4"/>
          <p:cNvSpPr txBox="1">
            <a:spLocks noChangeArrowheads="1"/>
          </p:cNvSpPr>
          <p:nvPr/>
        </p:nvSpPr>
        <p:spPr bwMode="auto">
          <a:xfrm>
            <a:off x="609600" y="1143000"/>
            <a:ext cx="7924800" cy="4524375"/>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At a certain temperature, </a:t>
            </a:r>
            <a:r>
              <a:rPr lang="en-US" sz="2400" i="0" dirty="0" err="1">
                <a:solidFill>
                  <a:schemeClr val="tx1"/>
                </a:solidFill>
              </a:rPr>
              <a:t>FeO</a:t>
            </a:r>
            <a:r>
              <a:rPr lang="en-US" sz="2400" i="0" dirty="0">
                <a:solidFill>
                  <a:schemeClr val="tx1"/>
                </a:solidFill>
              </a:rPr>
              <a:t> can react with CO to form Fe and CO</a:t>
            </a:r>
            <a:r>
              <a:rPr lang="en-US" sz="2400" i="0" baseline="-25000" dirty="0">
                <a:solidFill>
                  <a:schemeClr val="tx1"/>
                </a:solidFill>
              </a:rPr>
              <a:t>2</a:t>
            </a:r>
            <a:r>
              <a:rPr lang="en-US" sz="2400" i="0" dirty="0">
                <a:solidFill>
                  <a:schemeClr val="tx1"/>
                </a:solidFill>
              </a:rPr>
              <a:t>.  If the </a:t>
            </a:r>
            <a:r>
              <a:rPr lang="en-US" sz="2400" dirty="0" err="1">
                <a:solidFill>
                  <a:schemeClr val="tx1"/>
                </a:solidFill>
              </a:rPr>
              <a:t>K</a:t>
            </a:r>
            <a:r>
              <a:rPr lang="en-US" sz="2400" i="0" baseline="-25000" dirty="0" err="1">
                <a:solidFill>
                  <a:schemeClr val="tx1"/>
                </a:solidFill>
              </a:rPr>
              <a:t>p</a:t>
            </a:r>
            <a:r>
              <a:rPr lang="en-US" sz="2400" i="0" dirty="0">
                <a:solidFill>
                  <a:schemeClr val="tx1"/>
                </a:solidFill>
              </a:rPr>
              <a:t> value at that temperature was 0.242, what would you calculate as the pressure of CO</a:t>
            </a:r>
            <a:r>
              <a:rPr lang="en-US" sz="2400" i="0" baseline="-25000" dirty="0">
                <a:solidFill>
                  <a:schemeClr val="tx1"/>
                </a:solidFill>
              </a:rPr>
              <a:t>2</a:t>
            </a:r>
            <a:r>
              <a:rPr lang="en-US" sz="2400" i="0" dirty="0">
                <a:solidFill>
                  <a:schemeClr val="tx1"/>
                </a:solidFill>
              </a:rPr>
              <a:t> at equilibrium if a sample of </a:t>
            </a:r>
            <a:r>
              <a:rPr lang="en-US" sz="2400" i="0" dirty="0" err="1">
                <a:solidFill>
                  <a:schemeClr val="tx1"/>
                </a:solidFill>
              </a:rPr>
              <a:t>FeO</a:t>
            </a:r>
            <a:r>
              <a:rPr lang="en-US" sz="2400" i="0" dirty="0">
                <a:solidFill>
                  <a:schemeClr val="tx1"/>
                </a:solidFill>
              </a:rPr>
              <a:t> was initially in a container with CO at a pressure of 0.95 </a:t>
            </a:r>
            <a:r>
              <a:rPr lang="en-US" sz="2400" i="0" dirty="0" err="1">
                <a:solidFill>
                  <a:schemeClr val="tx1"/>
                </a:solidFill>
              </a:rPr>
              <a:t>atm</a:t>
            </a:r>
            <a:r>
              <a:rPr lang="en-US" sz="2400" i="0" dirty="0">
                <a:solidFill>
                  <a:schemeClr val="tx1"/>
                </a:solidFill>
              </a:rPr>
              <a:t>?</a:t>
            </a:r>
          </a:p>
          <a:p>
            <a:pPr algn="l">
              <a:tabLst>
                <a:tab pos="461963" algn="l"/>
              </a:tabLst>
              <a:defRPr/>
            </a:pPr>
            <a:endParaRPr lang="en-US" sz="2400" i="0" dirty="0">
              <a:solidFill>
                <a:schemeClr val="tx1"/>
              </a:solidFill>
            </a:endParaRPr>
          </a:p>
          <a:p>
            <a:pPr>
              <a:tabLst>
                <a:tab pos="461963" algn="l"/>
              </a:tabLst>
              <a:defRPr/>
            </a:pPr>
            <a:r>
              <a:rPr lang="en-US" sz="2400" i="0" dirty="0" err="1">
                <a:solidFill>
                  <a:schemeClr val="tx1"/>
                </a:solidFill>
              </a:rPr>
              <a:t>FeO(</a:t>
            </a:r>
            <a:r>
              <a:rPr lang="en-US" sz="2400" dirty="0" err="1">
                <a:solidFill>
                  <a:schemeClr val="tx1"/>
                </a:solidFill>
              </a:rPr>
              <a:t>s</a:t>
            </a:r>
            <a:r>
              <a:rPr lang="en-US" sz="2400" i="0" dirty="0">
                <a:solidFill>
                  <a:schemeClr val="tx1"/>
                </a:solidFill>
              </a:rPr>
              <a:t>) + </a:t>
            </a:r>
            <a:r>
              <a:rPr lang="en-US" sz="2400" i="0" dirty="0" err="1">
                <a:solidFill>
                  <a:schemeClr val="tx1"/>
                </a:solidFill>
              </a:rPr>
              <a:t>CO(</a:t>
            </a:r>
            <a:r>
              <a:rPr lang="en-US" sz="2400" dirty="0" err="1">
                <a:solidFill>
                  <a:schemeClr val="tx1"/>
                </a:solidFill>
              </a:rPr>
              <a:t>g</a:t>
            </a:r>
            <a:r>
              <a:rPr lang="en-US" sz="2400" i="0" dirty="0">
                <a:solidFill>
                  <a:schemeClr val="tx1"/>
                </a:solidFill>
              </a:rPr>
              <a:t>) </a:t>
            </a:r>
            <a:r>
              <a:rPr lang="en-US" sz="2400" i="0" dirty="0" err="1">
                <a:solidFill>
                  <a:srgbClr val="FF0000"/>
                </a:solidFill>
                <a:sym typeface="Wingdings 3" charset="2"/>
              </a:rPr>
              <a:t></a:t>
            </a:r>
            <a:r>
              <a:rPr lang="en-US" sz="2400" i="0" dirty="0">
                <a:solidFill>
                  <a:schemeClr val="tx1"/>
                </a:solidFill>
              </a:rPr>
              <a:t> </a:t>
            </a:r>
            <a:r>
              <a:rPr lang="en-US" sz="2400" i="0" dirty="0" err="1">
                <a:solidFill>
                  <a:schemeClr val="tx1"/>
                </a:solidFill>
                <a:sym typeface="Wingdings" charset="2"/>
              </a:rPr>
              <a:t>Fe(</a:t>
            </a:r>
            <a:r>
              <a:rPr lang="en-US" sz="2400" dirty="0" err="1">
                <a:solidFill>
                  <a:schemeClr val="tx1"/>
                </a:solidFill>
                <a:sym typeface="Wingdings" charset="2"/>
              </a:rPr>
              <a:t>s</a:t>
            </a:r>
            <a:r>
              <a:rPr lang="en-US" sz="2400" i="0" dirty="0">
                <a:solidFill>
                  <a:schemeClr val="tx1"/>
                </a:solidFill>
                <a:sym typeface="Wingdings" charset="2"/>
              </a:rPr>
              <a:t>) + CO</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algn="l">
              <a:tabLst>
                <a:tab pos="461963" algn="l"/>
              </a:tabLst>
              <a:defRPr/>
            </a:pPr>
            <a:endParaRPr lang="en-US" sz="2400" i="0" dirty="0">
              <a:solidFill>
                <a:schemeClr val="tx1"/>
              </a:solidFill>
              <a:sym typeface="Wingdings" charset="2"/>
            </a:endParaRPr>
          </a:p>
          <a:p>
            <a:pPr marL="457200" indent="-457200" algn="l">
              <a:buFont typeface="+mj-lt"/>
              <a:buAutoNum type="alphaUcPeriod"/>
              <a:tabLst>
                <a:tab pos="461963" algn="l"/>
              </a:tabLst>
              <a:defRPr/>
            </a:pPr>
            <a:r>
              <a:rPr lang="en-US" sz="2400" i="0" dirty="0">
                <a:solidFill>
                  <a:schemeClr val="tx1"/>
                </a:solidFill>
              </a:rPr>
              <a:t>0.24 </a:t>
            </a:r>
            <a:r>
              <a:rPr lang="en-US" sz="2400" i="0" dirty="0" err="1">
                <a:solidFill>
                  <a:schemeClr val="tx1"/>
                </a:solidFill>
              </a:rPr>
              <a:t>atm</a:t>
            </a: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0.48 </a:t>
            </a:r>
            <a:r>
              <a:rPr lang="en-US" sz="2400" i="0" dirty="0" err="1">
                <a:solidFill>
                  <a:schemeClr val="tx1"/>
                </a:solidFill>
              </a:rPr>
              <a:t>atm</a:t>
            </a: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0.19 </a:t>
            </a:r>
            <a:r>
              <a:rPr lang="en-US" sz="2400" i="0" dirty="0" err="1">
                <a:solidFill>
                  <a:schemeClr val="tx1"/>
                </a:solidFill>
              </a:rPr>
              <a:t>atm</a:t>
            </a: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0.95 </a:t>
            </a:r>
            <a:r>
              <a:rPr lang="en-US" sz="2400" i="0" dirty="0" err="1">
                <a:solidFill>
                  <a:schemeClr val="tx1"/>
                </a:solidFill>
              </a:rPr>
              <a:t>atm</a:t>
            </a:r>
            <a:endParaRPr lang="en-US" sz="2400" i="0" dirty="0">
              <a:solidFill>
                <a:schemeClr val="tx1"/>
              </a:solidFill>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67587" name="Text Box 3"/>
          <p:cNvSpPr txBox="1">
            <a:spLocks noChangeArrowheads="1"/>
          </p:cNvSpPr>
          <p:nvPr/>
        </p:nvSpPr>
        <p:spPr bwMode="auto">
          <a:xfrm>
            <a:off x="609600" y="1219200"/>
            <a:ext cx="8001000" cy="1570038"/>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C) </a:t>
            </a:r>
            <a:r>
              <a:rPr lang="en-US" sz="2400" i="0">
                <a:solidFill>
                  <a:schemeClr val="tx1"/>
                </a:solidFill>
              </a:rPr>
              <a:t>provides the correct pressure in this equilibrium system.  Solids do not appear in the equilibrium expression, so </a:t>
            </a:r>
            <a:r>
              <a:rPr lang="en-US" sz="2400">
                <a:solidFill>
                  <a:schemeClr val="tx1"/>
                </a:solidFill>
              </a:rPr>
              <a:t>K</a:t>
            </a:r>
            <a:r>
              <a:rPr lang="en-US" sz="2400" i="0" baseline="-25000">
                <a:solidFill>
                  <a:schemeClr val="tx1"/>
                </a:solidFill>
              </a:rPr>
              <a:t>p</a:t>
            </a:r>
            <a:r>
              <a:rPr lang="en-US" sz="2400" i="0">
                <a:solidFill>
                  <a:schemeClr val="tx1"/>
                </a:solidFill>
              </a:rPr>
              <a:t> = P</a:t>
            </a:r>
            <a:r>
              <a:rPr lang="en-US" sz="2000" i="0">
                <a:solidFill>
                  <a:schemeClr val="tx1"/>
                </a:solidFill>
              </a:rPr>
              <a:t>CO</a:t>
            </a:r>
            <a:r>
              <a:rPr lang="en-US" sz="2000" i="0" baseline="-25000">
                <a:solidFill>
                  <a:schemeClr val="tx1"/>
                </a:solidFill>
              </a:rPr>
              <a:t>2</a:t>
            </a:r>
            <a:r>
              <a:rPr lang="en-US" sz="2400" i="0">
                <a:solidFill>
                  <a:schemeClr val="tx1"/>
                </a:solidFill>
              </a:rPr>
              <a:t>/P</a:t>
            </a:r>
            <a:r>
              <a:rPr lang="en-US" sz="2000" i="0">
                <a:solidFill>
                  <a:schemeClr val="tx1"/>
                </a:solidFill>
              </a:rPr>
              <a:t>CO</a:t>
            </a:r>
            <a:r>
              <a:rPr lang="en-US" sz="2400" i="0">
                <a:solidFill>
                  <a:schemeClr val="tx1"/>
                </a:solidFill>
              </a:rPr>
              <a:t>.  Also the reaction indicates a 1:1 ratio between the change in CO and CO</a:t>
            </a:r>
            <a:r>
              <a:rPr lang="en-US" sz="2400" i="0" baseline="-25000">
                <a:solidFill>
                  <a:schemeClr val="tx1"/>
                </a:solidFill>
              </a:rPr>
              <a:t>2</a:t>
            </a:r>
            <a:r>
              <a:rPr lang="en-US" sz="2400" i="0">
                <a:solidFill>
                  <a:schemeClr val="tx1"/>
                </a:solidFill>
              </a:rPr>
              <a:t>.  Therefore </a:t>
            </a:r>
            <a:r>
              <a:rPr lang="en-US" sz="2400">
                <a:solidFill>
                  <a:schemeClr val="tx1"/>
                </a:solidFill>
              </a:rPr>
              <a:t>K</a:t>
            </a:r>
            <a:r>
              <a:rPr lang="en-US" sz="2400" i="0" baseline="-25000">
                <a:solidFill>
                  <a:schemeClr val="tx1"/>
                </a:solidFill>
              </a:rPr>
              <a:t>p</a:t>
            </a:r>
            <a:r>
              <a:rPr lang="en-US" sz="2400" i="0">
                <a:solidFill>
                  <a:schemeClr val="tx1"/>
                </a:solidFill>
              </a:rPr>
              <a:t> = </a:t>
            </a:r>
            <a:r>
              <a:rPr lang="en-US" sz="2400">
                <a:solidFill>
                  <a:schemeClr val="tx1"/>
                </a:solidFill>
              </a:rPr>
              <a:t>X</a:t>
            </a:r>
            <a:r>
              <a:rPr lang="en-US" sz="2400" i="0">
                <a:solidFill>
                  <a:schemeClr val="tx1"/>
                </a:solidFill>
              </a:rPr>
              <a:t>/(0.95 – </a:t>
            </a:r>
            <a:r>
              <a:rPr lang="en-US" sz="2400">
                <a:solidFill>
                  <a:schemeClr val="tx1"/>
                </a:solidFill>
              </a:rPr>
              <a:t>X</a:t>
            </a:r>
            <a:r>
              <a:rPr lang="en-US" sz="2400" i="0">
                <a:solidFill>
                  <a:schemeClr val="tx1"/>
                </a:solidFill>
              </a:rPr>
              <a:t>)</a:t>
            </a: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19200" y="457200"/>
            <a:ext cx="8153400" cy="838200"/>
          </a:xfrm>
        </p:spPr>
        <p:txBody>
          <a:bodyPr/>
          <a:lstStyle/>
          <a:p>
            <a:pPr>
              <a:defRPr/>
            </a:pPr>
            <a:r>
              <a:rPr lang="en-US">
                <a:solidFill>
                  <a:srgbClr val="800000"/>
                </a:solidFill>
                <a:ea typeface="+mj-ea"/>
                <a:cs typeface="+mj-cs"/>
              </a:rPr>
              <a:t>The Equilibrium Constant K</a:t>
            </a:r>
            <a:endParaRPr lang="en-US" sz="8000" i="0">
              <a:solidFill>
                <a:srgbClr val="800000"/>
              </a:solidFill>
              <a:ea typeface="+mj-ea"/>
              <a:cs typeface="+mj-cs"/>
            </a:endParaRPr>
          </a:p>
        </p:txBody>
      </p:sp>
      <p:pic>
        <p:nvPicPr>
          <p:cNvPr id="69635" name="Picture 4" descr="FG15_008.JPG                                                   00000190BLB ART AS OF 6/7              B35DC62F:"/>
          <p:cNvPicPr>
            <a:picLocks noChangeAspect="1" noChangeArrowheads="1"/>
          </p:cNvPicPr>
          <p:nvPr/>
        </p:nvPicPr>
        <p:blipFill>
          <a:blip r:embed="rId3"/>
          <a:srcRect l="15018" r="27994"/>
          <a:stretch>
            <a:fillRect/>
          </a:stretch>
        </p:blipFill>
        <p:spPr bwMode="auto">
          <a:xfrm>
            <a:off x="2971800" y="1676400"/>
            <a:ext cx="3713163"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228600" y="533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Calculating Equilibrium Constants</a:t>
            </a:r>
            <a:endParaRPr lang="en-US" i="0">
              <a:solidFill>
                <a:srgbClr val="8F0058"/>
              </a:solidFill>
            </a:endParaRPr>
          </a:p>
        </p:txBody>
      </p:sp>
      <p:sp>
        <p:nvSpPr>
          <p:cNvPr id="32772" name="Rectangle 4"/>
          <p:cNvSpPr>
            <a:spLocks noChangeArrowheads="1"/>
          </p:cNvSpPr>
          <p:nvPr/>
        </p:nvSpPr>
        <p:spPr bwMode="auto">
          <a:xfrm>
            <a:off x="0" y="1066800"/>
            <a:ext cx="9144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742950" lvl="1" indent="-285750" algn="l">
              <a:spcBef>
                <a:spcPct val="20000"/>
              </a:spcBef>
              <a:buClr>
                <a:schemeClr val="tx2"/>
              </a:buClr>
              <a:buSzPct val="100000"/>
              <a:buFontTx/>
              <a:buChar char="•"/>
              <a:defRPr/>
            </a:pPr>
            <a:r>
              <a:rPr lang="en-US" sz="2800">
                <a:solidFill>
                  <a:schemeClr val="tx1"/>
                </a:solidFill>
                <a:latin typeface="Helvetica" charset="0"/>
                <a:ea typeface="ＭＳ Ｐゴシック" charset="-128"/>
              </a:rPr>
              <a:t>Tabulate 1) initial and 2) equilibrium concentrations (or partial pressures).</a:t>
            </a:r>
          </a:p>
          <a:p>
            <a:pPr marL="742950" lvl="1" indent="-285750" algn="l">
              <a:spcBef>
                <a:spcPct val="20000"/>
              </a:spcBef>
              <a:buClr>
                <a:schemeClr val="tx2"/>
              </a:buClr>
              <a:buSzPct val="100000"/>
              <a:buFontTx/>
              <a:buChar char="•"/>
              <a:defRPr/>
            </a:pPr>
            <a:r>
              <a:rPr lang="en-US" sz="2800">
                <a:solidFill>
                  <a:schemeClr val="tx1"/>
                </a:solidFill>
                <a:latin typeface="Helvetica" charset="0"/>
                <a:ea typeface="ＭＳ Ｐゴシック" charset="-128"/>
              </a:rPr>
              <a:t>Having </a:t>
            </a:r>
            <a:r>
              <a:rPr lang="en-US" sz="2800">
                <a:solidFill>
                  <a:srgbClr val="EA23E5"/>
                </a:solidFill>
                <a:latin typeface="Helvetica" charset="0"/>
                <a:ea typeface="ＭＳ Ｐゴシック" charset="-128"/>
              </a:rPr>
              <a:t>both</a:t>
            </a:r>
            <a:r>
              <a:rPr lang="en-US" sz="2800">
                <a:solidFill>
                  <a:schemeClr val="tx1"/>
                </a:solidFill>
                <a:latin typeface="Helvetica" charset="0"/>
                <a:ea typeface="ＭＳ Ｐゴシック" charset="-128"/>
              </a:rPr>
              <a:t> an initial and an equilibrium concentration for any species, calculate its change in concentration.</a:t>
            </a:r>
          </a:p>
          <a:p>
            <a:pPr marL="742950" lvl="1" indent="-285750" algn="l">
              <a:spcBef>
                <a:spcPct val="20000"/>
              </a:spcBef>
              <a:buClr>
                <a:schemeClr val="tx2"/>
              </a:buClr>
              <a:buSzPct val="100000"/>
              <a:buFontTx/>
              <a:buChar char="•"/>
              <a:defRPr/>
            </a:pPr>
            <a:r>
              <a:rPr lang="en-US" sz="2800">
                <a:solidFill>
                  <a:schemeClr val="tx1"/>
                </a:solidFill>
                <a:latin typeface="Helvetica" charset="0"/>
                <a:ea typeface="ＭＳ Ｐゴシック" charset="-128"/>
              </a:rPr>
              <a:t>Apply stoichiometry to the change in concentration to calculate the changes in concentration of all species.</a:t>
            </a:r>
          </a:p>
          <a:p>
            <a:pPr marL="742950" lvl="1" indent="-285750" algn="l">
              <a:spcBef>
                <a:spcPct val="20000"/>
              </a:spcBef>
              <a:buClr>
                <a:schemeClr val="tx2"/>
              </a:buClr>
              <a:buSzPct val="100000"/>
              <a:buFontTx/>
              <a:buChar char="•"/>
              <a:defRPr/>
            </a:pPr>
            <a:r>
              <a:rPr lang="en-US" sz="2800">
                <a:solidFill>
                  <a:schemeClr val="tx1"/>
                </a:solidFill>
                <a:latin typeface="Helvetica" charset="0"/>
                <a:ea typeface="ＭＳ Ｐゴシック" charset="-128"/>
              </a:rPr>
              <a:t>Deduce the equilibrium concentrations of all species.</a:t>
            </a:r>
            <a:endParaRPr lang="en-US" sz="2800" i="0">
              <a:solidFill>
                <a:schemeClr val="tx1"/>
              </a:solidFill>
              <a:effectLst>
                <a:outerShdw blurRad="38100" dist="38100" dir="2700000" algn="tl">
                  <a:srgbClr val="DDDDDD"/>
                </a:outerShdw>
              </a:effectLst>
              <a:latin typeface="Helvetica" charset="0"/>
              <a:ea typeface="ＭＳ Ｐゴシック" charset="-128"/>
            </a:endParaRPr>
          </a:p>
          <a:p>
            <a:pPr marL="342900" indent="-342900" algn="l">
              <a:spcBef>
                <a:spcPct val="20000"/>
              </a:spcBef>
              <a:buClr>
                <a:schemeClr val="accent1"/>
              </a:buClr>
              <a:buSzPct val="75000"/>
              <a:buFont typeface="Symbol" charset="2"/>
              <a:buChar char="·"/>
              <a:defRPr/>
            </a:pPr>
            <a:endParaRPr lang="en-US" sz="2800">
              <a:solidFill>
                <a:schemeClr val="tx1"/>
              </a:solidFill>
              <a:effectLst>
                <a:outerShdw blurRad="38100" dist="38100" dir="2700000" algn="tl">
                  <a:srgbClr val="DDDDDD"/>
                </a:outerShdw>
              </a:effectLst>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anim calcmode="lin" valueType="num">
                                      <p:cBhvr additive="base">
                                        <p:cTn id="7" dur="500" fill="hold"/>
                                        <p:tgtEl>
                                          <p:spTgt spid="3277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2">
                                            <p:txEl>
                                              <p:pRg st="2" end="2"/>
                                            </p:txEl>
                                          </p:spTgt>
                                        </p:tgtEl>
                                        <p:attrNameLst>
                                          <p:attrName>style.visibility</p:attrName>
                                        </p:attrNameLst>
                                      </p:cBhvr>
                                      <p:to>
                                        <p:strVal val="visible"/>
                                      </p:to>
                                    </p:set>
                                    <p:anim calcmode="lin" valueType="num">
                                      <p:cBhvr additive="base">
                                        <p:cTn id="13" dur="500" fill="hold"/>
                                        <p:tgtEl>
                                          <p:spTgt spid="3277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2">
                                            <p:txEl>
                                              <p:pRg st="3" end="3"/>
                                            </p:txEl>
                                          </p:spTgt>
                                        </p:tgtEl>
                                        <p:attrNameLst>
                                          <p:attrName>style.visibility</p:attrName>
                                        </p:attrNameLst>
                                      </p:cBhvr>
                                      <p:to>
                                        <p:strVal val="visible"/>
                                      </p:to>
                                    </p:set>
                                    <p:anim calcmode="lin" valueType="num">
                                      <p:cBhvr additive="base">
                                        <p:cTn id="19" dur="500" fill="hold"/>
                                        <p:tgtEl>
                                          <p:spTgt spid="3277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2">
                                            <p:txEl>
                                              <p:pRg st="4" end="4"/>
                                            </p:txEl>
                                          </p:spTgt>
                                        </p:tgtEl>
                                        <p:attrNameLst>
                                          <p:attrName>style.visibility</p:attrName>
                                        </p:attrNameLst>
                                      </p:cBhvr>
                                      <p:to>
                                        <p:strVal val="visible"/>
                                      </p:to>
                                    </p:set>
                                    <p:anim calcmode="lin" valueType="num">
                                      <p:cBhvr additive="base">
                                        <p:cTn id="25" dur="500" fill="hold"/>
                                        <p:tgtEl>
                                          <p:spTgt spid="3277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685800"/>
            <a:ext cx="576263" cy="45402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defRPr/>
            </a:pPr>
            <a:r>
              <a:rPr lang="en-US" sz="2400">
                <a:solidFill>
                  <a:schemeClr val="hlink"/>
                </a:solidFill>
                <a:effectLst>
                  <a:outerShdw blurRad="38100" dist="38100" dir="2700000" algn="tl">
                    <a:srgbClr val="DDDDDD"/>
                  </a:outerShdw>
                </a:effectLst>
              </a:rPr>
              <a:t>K</a:t>
            </a:r>
            <a:r>
              <a:rPr lang="en-US" sz="2400" baseline="-25000">
                <a:solidFill>
                  <a:schemeClr val="hlink"/>
                </a:solidFill>
                <a:effectLst>
                  <a:outerShdw blurRad="38100" dist="38100" dir="2700000" algn="tl">
                    <a:srgbClr val="DDDDDD"/>
                  </a:outerShdw>
                </a:effectLst>
              </a:rPr>
              <a:t>c</a:t>
            </a:r>
            <a:r>
              <a:rPr lang="en-US" sz="2400">
                <a:solidFill>
                  <a:schemeClr val="hlink"/>
                </a:solidFill>
                <a:effectLst>
                  <a:outerShdw blurRad="38100" dist="38100" dir="2700000" algn="tl">
                    <a:srgbClr val="DDDDDD"/>
                  </a:outerShdw>
                </a:effectLst>
              </a:rPr>
              <a:t>:</a:t>
            </a:r>
            <a:endParaRPr lang="en-US" sz="2800" b="1" i="0">
              <a:solidFill>
                <a:schemeClr val="tx1"/>
              </a:solidFill>
              <a:latin typeface="Arial" charset="0"/>
            </a:endParaRPr>
          </a:p>
        </p:txBody>
      </p:sp>
      <p:sp>
        <p:nvSpPr>
          <p:cNvPr id="40964" name="Rectangle 4"/>
          <p:cNvSpPr>
            <a:spLocks noChangeArrowheads="1"/>
          </p:cNvSpPr>
          <p:nvPr/>
        </p:nvSpPr>
        <p:spPr bwMode="auto">
          <a:xfrm>
            <a:off x="457200" y="685800"/>
            <a:ext cx="8686800" cy="3438525"/>
          </a:xfrm>
          <a:prstGeom prst="rect">
            <a:avLst/>
          </a:prstGeom>
          <a:noFill/>
          <a:ln w="12700">
            <a:noFill/>
            <a:miter lim="800000"/>
            <a:headEnd/>
            <a:tailEnd/>
          </a:ln>
        </p:spPr>
        <p:txBody>
          <a:bodyPr lIns="90487" tIns="44450" rIns="90487" bIns="44450">
            <a:prstTxWarp prst="textNoShape">
              <a:avLst/>
            </a:prstTxWarp>
            <a:spAutoFit/>
          </a:bodyPr>
          <a:lstStyle/>
          <a:p>
            <a:pPr algn="l"/>
            <a:r>
              <a:rPr lang="en-US" sz="2400">
                <a:solidFill>
                  <a:schemeClr val="tx1"/>
                </a:solidFill>
              </a:rPr>
              <a:t>5.00 ml of ethyl alcohol, 5.00 ml of acetic acid and 5.00 ml of 3M hydrochloric acid  were mixed in a vial and allowed to come to equilibrium. The equilibrium mixture was titrated and found to contain 0.04980 mol of acetic acid at equilibrium. What is the value of K</a:t>
            </a:r>
            <a:r>
              <a:rPr lang="en-US" sz="2400" baseline="-25000">
                <a:solidFill>
                  <a:schemeClr val="tx1"/>
                </a:solidFill>
              </a:rPr>
              <a:t>c</a:t>
            </a:r>
            <a:r>
              <a:rPr lang="en-US" sz="2400">
                <a:solidFill>
                  <a:schemeClr val="tx1"/>
                </a:solidFill>
              </a:rPr>
              <a:t> ?</a:t>
            </a:r>
          </a:p>
          <a:p>
            <a:pPr algn="l"/>
            <a:endParaRPr lang="en-US" sz="2000">
              <a:solidFill>
                <a:schemeClr val="tx1"/>
              </a:solidFill>
            </a:endParaRPr>
          </a:p>
          <a:p>
            <a:pPr algn="l"/>
            <a:r>
              <a:rPr lang="en-US" sz="2000">
                <a:solidFill>
                  <a:schemeClr val="tx1"/>
                </a:solidFill>
              </a:rPr>
              <a:t>1) </a:t>
            </a:r>
            <a:r>
              <a:rPr lang="en-US" sz="2000"/>
              <a:t>Calculate the initial molar concentrations (moles are OK in this case).</a:t>
            </a:r>
            <a:r>
              <a:rPr lang="en-US" sz="2000">
                <a:solidFill>
                  <a:schemeClr val="tx1"/>
                </a:solidFill>
              </a:rPr>
              <a:t> </a:t>
            </a:r>
          </a:p>
          <a:p>
            <a:pPr algn="l"/>
            <a:r>
              <a:rPr lang="en-US" sz="2000">
                <a:solidFill>
                  <a:schemeClr val="tx1"/>
                </a:solidFill>
              </a:rPr>
              <a:t>2) </a:t>
            </a:r>
            <a:r>
              <a:rPr lang="en-US" sz="2000"/>
              <a:t>Use the equilibrium concentration of acetic acid to determine the changes and the equilibrium concentrations of the others.</a:t>
            </a:r>
          </a:p>
          <a:p>
            <a:pPr algn="l"/>
            <a:r>
              <a:rPr lang="en-US" sz="2000">
                <a:solidFill>
                  <a:schemeClr val="tx1"/>
                </a:solidFill>
              </a:rPr>
              <a:t>3) </a:t>
            </a:r>
            <a:r>
              <a:rPr lang="en-US" sz="2000"/>
              <a:t>Place the equilibrium values into the equilibrium expression to find it’s value.</a:t>
            </a:r>
          </a:p>
        </p:txBody>
      </p:sp>
      <p:sp>
        <p:nvSpPr>
          <p:cNvPr id="73732" name="Rectangle 5"/>
          <p:cNvSpPr>
            <a:spLocks noChangeArrowheads="1"/>
          </p:cNvSpPr>
          <p:nvPr/>
        </p:nvSpPr>
        <p:spPr bwMode="auto">
          <a:xfrm>
            <a:off x="301625" y="152400"/>
            <a:ext cx="8843963" cy="515938"/>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800" i="0">
                <a:solidFill>
                  <a:schemeClr val="tx1"/>
                </a:solidFill>
              </a:rPr>
              <a:t>CH</a:t>
            </a:r>
            <a:r>
              <a:rPr lang="en-US" sz="2800" i="0" baseline="-25000">
                <a:solidFill>
                  <a:schemeClr val="tx1"/>
                </a:solidFill>
              </a:rPr>
              <a:t>3</a:t>
            </a:r>
            <a:r>
              <a:rPr lang="en-US" sz="2800" i="0">
                <a:solidFill>
                  <a:schemeClr val="tx1"/>
                </a:solidFill>
              </a:rPr>
              <a:t>COOC</a:t>
            </a:r>
            <a:r>
              <a:rPr lang="en-US" sz="2800" i="0" baseline="-25000">
                <a:solidFill>
                  <a:schemeClr val="tx1"/>
                </a:solidFill>
              </a:rPr>
              <a:t>2</a:t>
            </a:r>
            <a:r>
              <a:rPr lang="en-US" sz="2800" i="0">
                <a:solidFill>
                  <a:schemeClr val="tx1"/>
                </a:solidFill>
              </a:rPr>
              <a:t>H</a:t>
            </a:r>
            <a:r>
              <a:rPr lang="en-US" sz="2800" i="0" baseline="-25000">
                <a:solidFill>
                  <a:schemeClr val="tx1"/>
                </a:solidFill>
              </a:rPr>
              <a:t>5(aq) </a:t>
            </a:r>
            <a:r>
              <a:rPr lang="en-US" sz="2800" i="0">
                <a:solidFill>
                  <a:schemeClr val="tx1"/>
                </a:solidFill>
              </a:rPr>
              <a:t>+ H</a:t>
            </a:r>
            <a:r>
              <a:rPr lang="en-US" sz="2800" i="0" baseline="-25000">
                <a:solidFill>
                  <a:schemeClr val="tx1"/>
                </a:solidFill>
              </a:rPr>
              <a:t>2</a:t>
            </a:r>
            <a:r>
              <a:rPr lang="en-US" sz="2800" i="0">
                <a:solidFill>
                  <a:schemeClr val="tx1"/>
                </a:solidFill>
              </a:rPr>
              <a:t>O</a:t>
            </a:r>
            <a:r>
              <a:rPr lang="en-US" sz="2800" i="0" baseline="-25000">
                <a:solidFill>
                  <a:schemeClr val="tx1"/>
                </a:solidFill>
              </a:rPr>
              <a:t>(aq)</a:t>
            </a:r>
            <a:r>
              <a:rPr lang="en-US" sz="2800" i="0">
                <a:solidFill>
                  <a:schemeClr val="tx1"/>
                </a:solidFill>
              </a:rPr>
              <a:t>        CH</a:t>
            </a:r>
            <a:r>
              <a:rPr lang="en-US" sz="2800" i="0" baseline="-25000">
                <a:solidFill>
                  <a:schemeClr val="tx1"/>
                </a:solidFill>
              </a:rPr>
              <a:t>3</a:t>
            </a:r>
            <a:r>
              <a:rPr lang="en-US" sz="2800" i="0">
                <a:solidFill>
                  <a:schemeClr val="tx1"/>
                </a:solidFill>
              </a:rPr>
              <a:t>COOH</a:t>
            </a:r>
            <a:r>
              <a:rPr lang="en-US" sz="2800" i="0" baseline="-25000">
                <a:solidFill>
                  <a:schemeClr val="tx1"/>
                </a:solidFill>
              </a:rPr>
              <a:t>(aq)</a:t>
            </a:r>
            <a:r>
              <a:rPr lang="en-US" sz="2800" i="0">
                <a:solidFill>
                  <a:schemeClr val="tx1"/>
                </a:solidFill>
              </a:rPr>
              <a:t> + C</a:t>
            </a:r>
            <a:r>
              <a:rPr lang="en-US" sz="2800" i="0" baseline="-25000">
                <a:solidFill>
                  <a:schemeClr val="tx1"/>
                </a:solidFill>
              </a:rPr>
              <a:t>2</a:t>
            </a:r>
            <a:r>
              <a:rPr lang="en-US" sz="2800" i="0">
                <a:solidFill>
                  <a:schemeClr val="tx1"/>
                </a:solidFill>
              </a:rPr>
              <a:t>H</a:t>
            </a:r>
            <a:r>
              <a:rPr lang="en-US" sz="2800" i="0" baseline="-25000">
                <a:solidFill>
                  <a:schemeClr val="tx1"/>
                </a:solidFill>
              </a:rPr>
              <a:t>5</a:t>
            </a:r>
            <a:r>
              <a:rPr lang="en-US" sz="2800" i="0">
                <a:solidFill>
                  <a:schemeClr val="tx1"/>
                </a:solidFill>
              </a:rPr>
              <a:t>OH</a:t>
            </a:r>
            <a:r>
              <a:rPr lang="en-US" sz="2800" i="0" baseline="-25000">
                <a:solidFill>
                  <a:schemeClr val="tx1"/>
                </a:solidFill>
              </a:rPr>
              <a:t> (aq)</a:t>
            </a:r>
          </a:p>
        </p:txBody>
      </p:sp>
      <p:sp>
        <p:nvSpPr>
          <p:cNvPr id="40966" name="Line 6"/>
          <p:cNvSpPr>
            <a:spLocks noChangeShapeType="1"/>
          </p:cNvSpPr>
          <p:nvPr/>
        </p:nvSpPr>
        <p:spPr bwMode="auto">
          <a:xfrm>
            <a:off x="4343400" y="533400"/>
            <a:ext cx="4572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0967" name="Line 7"/>
          <p:cNvSpPr>
            <a:spLocks noChangeShapeType="1"/>
          </p:cNvSpPr>
          <p:nvPr/>
        </p:nvSpPr>
        <p:spPr bwMode="auto">
          <a:xfrm>
            <a:off x="4343400" y="381000"/>
            <a:ext cx="4572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73735" name="Rectangle 14"/>
          <p:cNvSpPr>
            <a:spLocks noChangeArrowheads="1"/>
          </p:cNvSpPr>
          <p:nvPr/>
        </p:nvSpPr>
        <p:spPr bwMode="auto">
          <a:xfrm>
            <a:off x="2133600" y="4191000"/>
            <a:ext cx="6613525" cy="39370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000" i="0">
                <a:solidFill>
                  <a:schemeClr val="tx1"/>
                </a:solidFill>
              </a:rPr>
              <a:t>CH</a:t>
            </a:r>
            <a:r>
              <a:rPr lang="en-US" sz="2000" i="0" baseline="-25000">
                <a:solidFill>
                  <a:schemeClr val="tx1"/>
                </a:solidFill>
              </a:rPr>
              <a:t>3</a:t>
            </a:r>
            <a:r>
              <a:rPr lang="en-US" sz="2000" i="0">
                <a:solidFill>
                  <a:schemeClr val="tx1"/>
                </a:solidFill>
              </a:rPr>
              <a:t>COOC</a:t>
            </a:r>
            <a:r>
              <a:rPr lang="en-US" sz="2000" i="0" baseline="-25000">
                <a:solidFill>
                  <a:schemeClr val="tx1"/>
                </a:solidFill>
              </a:rPr>
              <a:t>2</a:t>
            </a:r>
            <a:r>
              <a:rPr lang="en-US" sz="2000" i="0">
                <a:solidFill>
                  <a:schemeClr val="tx1"/>
                </a:solidFill>
              </a:rPr>
              <a:t>H</a:t>
            </a:r>
            <a:r>
              <a:rPr lang="en-US" sz="2000" i="0" baseline="-25000">
                <a:solidFill>
                  <a:schemeClr val="tx1"/>
                </a:solidFill>
              </a:rPr>
              <a:t>5(aq) </a:t>
            </a:r>
            <a:r>
              <a:rPr lang="en-US" sz="2000" i="0">
                <a:solidFill>
                  <a:schemeClr val="tx1"/>
                </a:solidFill>
              </a:rPr>
              <a:t>+ H</a:t>
            </a:r>
            <a:r>
              <a:rPr lang="en-US" sz="2000" i="0" baseline="-25000">
                <a:solidFill>
                  <a:schemeClr val="tx1"/>
                </a:solidFill>
              </a:rPr>
              <a:t>2</a:t>
            </a:r>
            <a:r>
              <a:rPr lang="en-US" sz="2000" i="0">
                <a:solidFill>
                  <a:schemeClr val="tx1"/>
                </a:solidFill>
              </a:rPr>
              <a:t>O</a:t>
            </a:r>
            <a:r>
              <a:rPr lang="en-US" sz="2000" i="0" baseline="-25000">
                <a:solidFill>
                  <a:schemeClr val="tx1"/>
                </a:solidFill>
              </a:rPr>
              <a:t>(aq)</a:t>
            </a:r>
            <a:r>
              <a:rPr lang="en-US" sz="2000" i="0">
                <a:solidFill>
                  <a:schemeClr val="tx1"/>
                </a:solidFill>
              </a:rPr>
              <a:t>             CH</a:t>
            </a:r>
            <a:r>
              <a:rPr lang="en-US" sz="2000" i="0" baseline="-25000">
                <a:solidFill>
                  <a:schemeClr val="tx1"/>
                </a:solidFill>
              </a:rPr>
              <a:t>3</a:t>
            </a:r>
            <a:r>
              <a:rPr lang="en-US" sz="2000" i="0">
                <a:solidFill>
                  <a:schemeClr val="tx1"/>
                </a:solidFill>
              </a:rPr>
              <a:t>COOH</a:t>
            </a:r>
            <a:r>
              <a:rPr lang="en-US" sz="2000" i="0" baseline="-25000">
                <a:solidFill>
                  <a:schemeClr val="tx1"/>
                </a:solidFill>
              </a:rPr>
              <a:t>(aq)</a:t>
            </a:r>
            <a:r>
              <a:rPr lang="en-US" sz="2000" i="0">
                <a:solidFill>
                  <a:schemeClr val="tx1"/>
                </a:solidFill>
              </a:rPr>
              <a:t> + C</a:t>
            </a:r>
            <a:r>
              <a:rPr lang="en-US" sz="2000" i="0" baseline="-25000">
                <a:solidFill>
                  <a:schemeClr val="tx1"/>
                </a:solidFill>
              </a:rPr>
              <a:t>2</a:t>
            </a:r>
            <a:r>
              <a:rPr lang="en-US" sz="2000" i="0">
                <a:solidFill>
                  <a:schemeClr val="tx1"/>
                </a:solidFill>
              </a:rPr>
              <a:t>H</a:t>
            </a:r>
            <a:r>
              <a:rPr lang="en-US" sz="2000" i="0" baseline="-25000">
                <a:solidFill>
                  <a:schemeClr val="tx1"/>
                </a:solidFill>
              </a:rPr>
              <a:t>5</a:t>
            </a:r>
            <a:r>
              <a:rPr lang="en-US" sz="2000" i="0">
                <a:solidFill>
                  <a:schemeClr val="tx1"/>
                </a:solidFill>
              </a:rPr>
              <a:t>OH</a:t>
            </a:r>
            <a:r>
              <a:rPr lang="en-US" sz="2000" i="0" baseline="-25000">
                <a:solidFill>
                  <a:schemeClr val="tx1"/>
                </a:solidFill>
              </a:rPr>
              <a:t> (aq)</a:t>
            </a:r>
            <a:endParaRPr lang="en-US" sz="2800" i="0" baseline="-25000">
              <a:solidFill>
                <a:schemeClr val="tx1"/>
              </a:solidFill>
            </a:endParaRPr>
          </a:p>
        </p:txBody>
      </p:sp>
      <p:sp>
        <p:nvSpPr>
          <p:cNvPr id="73736" name="Rectangle 15"/>
          <p:cNvSpPr>
            <a:spLocks noChangeArrowheads="1"/>
          </p:cNvSpPr>
          <p:nvPr/>
        </p:nvSpPr>
        <p:spPr bwMode="auto">
          <a:xfrm>
            <a:off x="533400" y="4648200"/>
            <a:ext cx="8153400" cy="1184275"/>
          </a:xfrm>
          <a:prstGeom prst="rect">
            <a:avLst/>
          </a:prstGeom>
          <a:noFill/>
          <a:ln w="12700">
            <a:noFill/>
            <a:miter lim="800000"/>
            <a:headEnd/>
            <a:tailEnd/>
          </a:ln>
        </p:spPr>
        <p:txBody>
          <a:bodyPr lIns="90487" tIns="44450" rIns="90487" bIns="44450">
            <a:prstTxWarp prst="textNoShape">
              <a:avLst/>
            </a:prstTxWarp>
            <a:spAutoFit/>
          </a:bodyPr>
          <a:lstStyle/>
          <a:p>
            <a:pPr algn="l"/>
            <a:r>
              <a:rPr lang="en-US" sz="2400" i="0">
                <a:solidFill>
                  <a:schemeClr val="tx1"/>
                </a:solidFill>
              </a:rPr>
              <a:t>Initial (mol)</a:t>
            </a:r>
          </a:p>
          <a:p>
            <a:pPr algn="l"/>
            <a:r>
              <a:rPr lang="en-US" sz="2400" i="0">
                <a:solidFill>
                  <a:schemeClr val="tx1"/>
                </a:solidFill>
              </a:rPr>
              <a:t>Change		</a:t>
            </a:r>
          </a:p>
          <a:p>
            <a:pPr algn="l"/>
            <a:r>
              <a:rPr lang="en-US" sz="2400" i="0">
                <a:solidFill>
                  <a:schemeClr val="tx1"/>
                </a:solidFill>
              </a:rPr>
              <a:t>Equilibrium</a:t>
            </a:r>
          </a:p>
        </p:txBody>
      </p:sp>
      <p:sp>
        <p:nvSpPr>
          <p:cNvPr id="40978" name="Line 18"/>
          <p:cNvSpPr>
            <a:spLocks noChangeShapeType="1"/>
          </p:cNvSpPr>
          <p:nvPr/>
        </p:nvSpPr>
        <p:spPr bwMode="auto">
          <a:xfrm>
            <a:off x="941388" y="4592638"/>
            <a:ext cx="72263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0979" name="Line 19"/>
          <p:cNvSpPr>
            <a:spLocks noChangeShapeType="1"/>
          </p:cNvSpPr>
          <p:nvPr/>
        </p:nvSpPr>
        <p:spPr bwMode="auto">
          <a:xfrm>
            <a:off x="0" y="685800"/>
            <a:ext cx="8940800" cy="0"/>
          </a:xfrm>
          <a:prstGeom prst="line">
            <a:avLst/>
          </a:prstGeom>
          <a:noFill/>
          <a:ln w="53975">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0981" name="Line 21"/>
          <p:cNvSpPr>
            <a:spLocks noChangeShapeType="1"/>
          </p:cNvSpPr>
          <p:nvPr/>
        </p:nvSpPr>
        <p:spPr bwMode="auto">
          <a:xfrm>
            <a:off x="5181600" y="4343400"/>
            <a:ext cx="3048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0982" name="Line 22"/>
          <p:cNvSpPr>
            <a:spLocks noChangeShapeType="1"/>
          </p:cNvSpPr>
          <p:nvPr/>
        </p:nvSpPr>
        <p:spPr bwMode="auto">
          <a:xfrm flipH="1">
            <a:off x="5181600" y="4419600"/>
            <a:ext cx="3048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0983" name="Text Box 23"/>
          <p:cNvSpPr txBox="1">
            <a:spLocks noChangeArrowheads="1"/>
          </p:cNvSpPr>
          <p:nvPr/>
        </p:nvSpPr>
        <p:spPr bwMode="auto">
          <a:xfrm>
            <a:off x="2514600" y="4648200"/>
            <a:ext cx="5975350" cy="457200"/>
          </a:xfrm>
          <a:prstGeom prst="rect">
            <a:avLst/>
          </a:prstGeom>
          <a:noFill/>
          <a:ln w="12700">
            <a:noFill/>
            <a:miter lim="800000"/>
            <a:headEnd/>
            <a:tailEnd/>
          </a:ln>
        </p:spPr>
        <p:txBody>
          <a:bodyPr wrap="none">
            <a:prstTxWarp prst="textNoShape">
              <a:avLst/>
            </a:prstTxWarp>
            <a:spAutoFit/>
          </a:bodyPr>
          <a:lstStyle/>
          <a:p>
            <a:r>
              <a:rPr lang="en-US" sz="2400" i="0">
                <a:solidFill>
                  <a:schemeClr val="tx1"/>
                </a:solidFill>
              </a:rPr>
              <a:t>0                 0.261                0.0873	     0.0856</a:t>
            </a:r>
          </a:p>
        </p:txBody>
      </p:sp>
      <p:sp>
        <p:nvSpPr>
          <p:cNvPr id="40984" name="Text Box 24"/>
          <p:cNvSpPr txBox="1">
            <a:spLocks noChangeArrowheads="1"/>
          </p:cNvSpPr>
          <p:nvPr/>
        </p:nvSpPr>
        <p:spPr bwMode="auto">
          <a:xfrm>
            <a:off x="5791200" y="5410200"/>
            <a:ext cx="1022350" cy="457200"/>
          </a:xfrm>
          <a:prstGeom prst="rect">
            <a:avLst/>
          </a:prstGeom>
          <a:noFill/>
          <a:ln w="12700">
            <a:noFill/>
            <a:miter lim="800000"/>
            <a:headEnd/>
            <a:tailEnd/>
          </a:ln>
        </p:spPr>
        <p:txBody>
          <a:bodyPr wrap="none">
            <a:prstTxWarp prst="textNoShape">
              <a:avLst/>
            </a:prstTxWarp>
            <a:spAutoFit/>
          </a:bodyPr>
          <a:lstStyle/>
          <a:p>
            <a:r>
              <a:rPr lang="en-US" sz="2400" i="0">
                <a:solidFill>
                  <a:srgbClr val="000099"/>
                </a:solidFill>
              </a:rPr>
              <a:t>0.0498</a:t>
            </a:r>
          </a:p>
        </p:txBody>
      </p:sp>
      <p:sp>
        <p:nvSpPr>
          <p:cNvPr id="40985" name="Text Box 25"/>
          <p:cNvSpPr txBox="1">
            <a:spLocks noChangeArrowheads="1"/>
          </p:cNvSpPr>
          <p:nvPr/>
        </p:nvSpPr>
        <p:spPr bwMode="auto">
          <a:xfrm>
            <a:off x="4343400" y="5791200"/>
            <a:ext cx="3276600" cy="457200"/>
          </a:xfrm>
          <a:prstGeom prst="rect">
            <a:avLst/>
          </a:prstGeom>
          <a:noFill/>
          <a:ln w="12700">
            <a:noFill/>
            <a:miter lim="800000"/>
            <a:headEnd/>
            <a:tailEnd/>
          </a:ln>
        </p:spPr>
        <p:txBody>
          <a:bodyPr wrap="none">
            <a:prstTxWarp prst="textNoShape">
              <a:avLst/>
            </a:prstTxWarp>
            <a:spAutoFit/>
          </a:bodyPr>
          <a:lstStyle/>
          <a:p>
            <a:r>
              <a:rPr lang="en-US" sz="2400" i="0">
                <a:solidFill>
                  <a:schemeClr val="tx1"/>
                </a:solidFill>
              </a:rPr>
              <a:t>0.0873 - </a:t>
            </a:r>
            <a:r>
              <a:rPr lang="en-US" sz="2400" i="0">
                <a:solidFill>
                  <a:srgbClr val="000099"/>
                </a:solidFill>
              </a:rPr>
              <a:t>0.0498 = </a:t>
            </a:r>
            <a:r>
              <a:rPr lang="en-US" sz="2400" i="0">
                <a:solidFill>
                  <a:srgbClr val="FF0000"/>
                </a:solidFill>
              </a:rPr>
              <a:t>0.0375</a:t>
            </a:r>
          </a:p>
        </p:txBody>
      </p:sp>
      <p:sp>
        <p:nvSpPr>
          <p:cNvPr id="40986" name="Text Box 26"/>
          <p:cNvSpPr txBox="1">
            <a:spLocks noChangeArrowheads="1"/>
          </p:cNvSpPr>
          <p:nvPr/>
        </p:nvSpPr>
        <p:spPr bwMode="auto">
          <a:xfrm>
            <a:off x="2057400" y="5029200"/>
            <a:ext cx="6445250" cy="457200"/>
          </a:xfrm>
          <a:prstGeom prst="rect">
            <a:avLst/>
          </a:prstGeom>
          <a:noFill/>
          <a:ln w="12700">
            <a:noFill/>
            <a:miter lim="800000"/>
            <a:headEnd/>
            <a:tailEnd/>
          </a:ln>
        </p:spPr>
        <p:txBody>
          <a:bodyPr wrap="none">
            <a:prstTxWarp prst="textNoShape">
              <a:avLst/>
            </a:prstTxWarp>
            <a:spAutoFit/>
          </a:bodyPr>
          <a:lstStyle/>
          <a:p>
            <a:r>
              <a:rPr lang="en-US" sz="2400" i="0">
                <a:solidFill>
                  <a:srgbClr val="FF0000"/>
                </a:solidFill>
              </a:rPr>
              <a:t>+0.0375        +0.0375             -0.0375          -0.0375</a:t>
            </a:r>
          </a:p>
        </p:txBody>
      </p:sp>
      <p:sp>
        <p:nvSpPr>
          <p:cNvPr id="40987" name="Text Box 27"/>
          <p:cNvSpPr txBox="1">
            <a:spLocks noChangeArrowheads="1"/>
          </p:cNvSpPr>
          <p:nvPr/>
        </p:nvSpPr>
        <p:spPr bwMode="auto">
          <a:xfrm>
            <a:off x="2209800" y="5410200"/>
            <a:ext cx="6400800" cy="457200"/>
          </a:xfrm>
          <a:prstGeom prst="rect">
            <a:avLst/>
          </a:prstGeom>
          <a:noFill/>
          <a:ln w="12700">
            <a:noFill/>
            <a:miter lim="800000"/>
            <a:headEnd/>
            <a:tailEnd/>
          </a:ln>
        </p:spPr>
        <p:txBody>
          <a:bodyPr>
            <a:prstTxWarp prst="textNoShape">
              <a:avLst/>
            </a:prstTxWarp>
            <a:spAutoFit/>
          </a:bodyPr>
          <a:lstStyle/>
          <a:p>
            <a:pPr algn="l"/>
            <a:r>
              <a:rPr lang="en-US" sz="2400" i="0">
                <a:solidFill>
                  <a:srgbClr val="006600"/>
                </a:solidFill>
              </a:rPr>
              <a:t>0.0375</a:t>
            </a:r>
            <a:r>
              <a:rPr lang="en-US" sz="2400" i="0">
                <a:solidFill>
                  <a:srgbClr val="FF0000"/>
                </a:solidFill>
              </a:rPr>
              <a:t>        </a:t>
            </a:r>
            <a:r>
              <a:rPr lang="en-US" sz="2400" i="0">
                <a:solidFill>
                  <a:srgbClr val="006600"/>
                </a:solidFill>
              </a:rPr>
              <a:t>0.2985                                       0.0481    </a:t>
            </a:r>
            <a:endParaRPr lang="en-US" sz="2400" i="0">
              <a:solidFill>
                <a:srgbClr val="FF0000"/>
              </a:solidFill>
            </a:endParaRPr>
          </a:p>
        </p:txBody>
      </p:sp>
      <p:sp>
        <p:nvSpPr>
          <p:cNvPr id="40988" name="Text Box 28"/>
          <p:cNvSpPr txBox="1">
            <a:spLocks noChangeArrowheads="1"/>
          </p:cNvSpPr>
          <p:nvPr/>
        </p:nvSpPr>
        <p:spPr bwMode="auto">
          <a:xfrm>
            <a:off x="685800" y="6019800"/>
            <a:ext cx="1497013"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a:solidFill>
                  <a:schemeClr val="hlink"/>
                </a:solidFill>
                <a:effectLst>
                  <a:outerShdw blurRad="38100" dist="38100" dir="2700000" algn="tl">
                    <a:srgbClr val="DDDDDD"/>
                  </a:outerShdw>
                </a:effectLst>
              </a:rPr>
              <a:t>K</a:t>
            </a:r>
            <a:r>
              <a:rPr lang="en-US" sz="2400" baseline="-25000">
                <a:solidFill>
                  <a:schemeClr val="hlink"/>
                </a:solidFill>
                <a:effectLst>
                  <a:outerShdw blurRad="38100" dist="38100" dir="2700000" algn="tl">
                    <a:srgbClr val="DDDDDD"/>
                  </a:outerShdw>
                </a:effectLst>
              </a:rPr>
              <a:t>c</a:t>
            </a:r>
            <a:r>
              <a:rPr lang="en-US" sz="2400" baseline="-25000">
                <a:solidFill>
                  <a:schemeClr val="tx1"/>
                </a:solidFill>
              </a:rPr>
              <a:t> </a:t>
            </a:r>
            <a:r>
              <a:rPr lang="en-US" sz="2400">
                <a:solidFill>
                  <a:schemeClr val="tx1"/>
                </a:solidFill>
              </a:rPr>
              <a:t>= 0.214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anim calcmode="lin" valueType="num">
                                      <p:cBhvr additive="base">
                                        <p:cTn id="7" dur="500" fill="hold"/>
                                        <p:tgtEl>
                                          <p:spTgt spid="409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anim calcmode="lin" valueType="num">
                                      <p:cBhvr additive="base">
                                        <p:cTn id="13" dur="500" fill="hold"/>
                                        <p:tgtEl>
                                          <p:spTgt spid="4096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4">
                                            <p:txEl>
                                              <p:pRg st="3" end="3"/>
                                            </p:txEl>
                                          </p:spTgt>
                                        </p:tgtEl>
                                        <p:attrNameLst>
                                          <p:attrName>style.visibility</p:attrName>
                                        </p:attrNameLst>
                                      </p:cBhvr>
                                      <p:to>
                                        <p:strVal val="visible"/>
                                      </p:to>
                                    </p:set>
                                    <p:anim calcmode="lin" valueType="num">
                                      <p:cBhvr additive="base">
                                        <p:cTn id="19" dur="500" fill="hold"/>
                                        <p:tgtEl>
                                          <p:spTgt spid="4096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4">
                                            <p:txEl>
                                              <p:pRg st="4" end="4"/>
                                            </p:txEl>
                                          </p:spTgt>
                                        </p:tgtEl>
                                        <p:attrNameLst>
                                          <p:attrName>style.visibility</p:attrName>
                                        </p:attrNameLst>
                                      </p:cBhvr>
                                      <p:to>
                                        <p:strVal val="visible"/>
                                      </p:to>
                                    </p:set>
                                    <p:anim calcmode="lin" valueType="num">
                                      <p:cBhvr additive="base">
                                        <p:cTn id="25" dur="500" fill="hold"/>
                                        <p:tgtEl>
                                          <p:spTgt spid="4096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83"/>
                                        </p:tgtEl>
                                        <p:attrNameLst>
                                          <p:attrName>style.visibility</p:attrName>
                                        </p:attrNameLst>
                                      </p:cBhvr>
                                      <p:to>
                                        <p:strVal val="visible"/>
                                      </p:to>
                                    </p:set>
                                    <p:anim calcmode="lin" valueType="num">
                                      <p:cBhvr additive="base">
                                        <p:cTn id="31" dur="500" fill="hold"/>
                                        <p:tgtEl>
                                          <p:spTgt spid="40983"/>
                                        </p:tgtEl>
                                        <p:attrNameLst>
                                          <p:attrName>ppt_x</p:attrName>
                                        </p:attrNameLst>
                                      </p:cBhvr>
                                      <p:tavLst>
                                        <p:tav tm="0">
                                          <p:val>
                                            <p:strVal val="0-#ppt_w/2"/>
                                          </p:val>
                                        </p:tav>
                                        <p:tav tm="100000">
                                          <p:val>
                                            <p:strVal val="#ppt_x"/>
                                          </p:val>
                                        </p:tav>
                                      </p:tavLst>
                                    </p:anim>
                                    <p:anim calcmode="lin" valueType="num">
                                      <p:cBhvr additive="base">
                                        <p:cTn id="32" dur="500" fill="hold"/>
                                        <p:tgtEl>
                                          <p:spTgt spid="4098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84"/>
                                        </p:tgtEl>
                                        <p:attrNameLst>
                                          <p:attrName>style.visibility</p:attrName>
                                        </p:attrNameLst>
                                      </p:cBhvr>
                                      <p:to>
                                        <p:strVal val="visible"/>
                                      </p:to>
                                    </p:set>
                                    <p:anim calcmode="lin" valueType="num">
                                      <p:cBhvr additive="base">
                                        <p:cTn id="37" dur="500" fill="hold"/>
                                        <p:tgtEl>
                                          <p:spTgt spid="40984"/>
                                        </p:tgtEl>
                                        <p:attrNameLst>
                                          <p:attrName>ppt_x</p:attrName>
                                        </p:attrNameLst>
                                      </p:cBhvr>
                                      <p:tavLst>
                                        <p:tav tm="0">
                                          <p:val>
                                            <p:strVal val="0-#ppt_w/2"/>
                                          </p:val>
                                        </p:tav>
                                        <p:tav tm="100000">
                                          <p:val>
                                            <p:strVal val="#ppt_x"/>
                                          </p:val>
                                        </p:tav>
                                      </p:tavLst>
                                    </p:anim>
                                    <p:anim calcmode="lin" valueType="num">
                                      <p:cBhvr additive="base">
                                        <p:cTn id="38" dur="500" fill="hold"/>
                                        <p:tgtEl>
                                          <p:spTgt spid="4098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0984"/>
                                        </p:tgtEl>
                                        <p:attrNameLst>
                                          <p:attrName>ppt_c</p:attrName>
                                        </p:attrNameLst>
                                      </p:cBhvr>
                                      <p:to>
                                        <a:srgbClr val="006600"/>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985"/>
                                        </p:tgtEl>
                                        <p:attrNameLst>
                                          <p:attrName>style.visibility</p:attrName>
                                        </p:attrNameLst>
                                      </p:cBhvr>
                                      <p:to>
                                        <p:strVal val="visible"/>
                                      </p:to>
                                    </p:set>
                                    <p:anim calcmode="lin" valueType="num">
                                      <p:cBhvr additive="base">
                                        <p:cTn id="43" dur="500" fill="hold"/>
                                        <p:tgtEl>
                                          <p:spTgt spid="40985"/>
                                        </p:tgtEl>
                                        <p:attrNameLst>
                                          <p:attrName>ppt_x</p:attrName>
                                        </p:attrNameLst>
                                      </p:cBhvr>
                                      <p:tavLst>
                                        <p:tav tm="0">
                                          <p:val>
                                            <p:strVal val="0-#ppt_w/2"/>
                                          </p:val>
                                        </p:tav>
                                        <p:tav tm="100000">
                                          <p:val>
                                            <p:strVal val="#ppt_x"/>
                                          </p:val>
                                        </p:tav>
                                      </p:tavLst>
                                    </p:anim>
                                    <p:anim calcmode="lin" valueType="num">
                                      <p:cBhvr additive="base">
                                        <p:cTn id="44" dur="500" fill="hold"/>
                                        <p:tgtEl>
                                          <p:spTgt spid="4098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0985"/>
                                        </p:tgtEl>
                                        <p:attrNameLst>
                                          <p:attrName>ppt_c</p:attrName>
                                        </p:attrNameLst>
                                      </p:cBhvr>
                                      <p:to>
                                        <a:srgbClr val="818181"/>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986"/>
                                        </p:tgtEl>
                                        <p:attrNameLst>
                                          <p:attrName>style.visibility</p:attrName>
                                        </p:attrNameLst>
                                      </p:cBhvr>
                                      <p:to>
                                        <p:strVal val="visible"/>
                                      </p:to>
                                    </p:set>
                                    <p:anim calcmode="lin" valueType="num">
                                      <p:cBhvr additive="base">
                                        <p:cTn id="49" dur="500" fill="hold"/>
                                        <p:tgtEl>
                                          <p:spTgt spid="40986"/>
                                        </p:tgtEl>
                                        <p:attrNameLst>
                                          <p:attrName>ppt_x</p:attrName>
                                        </p:attrNameLst>
                                      </p:cBhvr>
                                      <p:tavLst>
                                        <p:tav tm="0">
                                          <p:val>
                                            <p:strVal val="0-#ppt_w/2"/>
                                          </p:val>
                                        </p:tav>
                                        <p:tav tm="100000">
                                          <p:val>
                                            <p:strVal val="#ppt_x"/>
                                          </p:val>
                                        </p:tav>
                                      </p:tavLst>
                                    </p:anim>
                                    <p:anim calcmode="lin" valueType="num">
                                      <p:cBhvr additive="base">
                                        <p:cTn id="50" dur="500" fill="hold"/>
                                        <p:tgtEl>
                                          <p:spTgt spid="4098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987"/>
                                        </p:tgtEl>
                                        <p:attrNameLst>
                                          <p:attrName>style.visibility</p:attrName>
                                        </p:attrNameLst>
                                      </p:cBhvr>
                                      <p:to>
                                        <p:strVal val="visible"/>
                                      </p:to>
                                    </p:set>
                                    <p:anim calcmode="lin" valueType="num">
                                      <p:cBhvr additive="base">
                                        <p:cTn id="55" dur="500" fill="hold"/>
                                        <p:tgtEl>
                                          <p:spTgt spid="40987"/>
                                        </p:tgtEl>
                                        <p:attrNameLst>
                                          <p:attrName>ppt_x</p:attrName>
                                        </p:attrNameLst>
                                      </p:cBhvr>
                                      <p:tavLst>
                                        <p:tav tm="0">
                                          <p:val>
                                            <p:strVal val="0-#ppt_w/2"/>
                                          </p:val>
                                        </p:tav>
                                        <p:tav tm="100000">
                                          <p:val>
                                            <p:strVal val="#ppt_x"/>
                                          </p:val>
                                        </p:tav>
                                      </p:tavLst>
                                    </p:anim>
                                    <p:anim calcmode="lin" valueType="num">
                                      <p:cBhvr additive="base">
                                        <p:cTn id="56" dur="500" fill="hold"/>
                                        <p:tgtEl>
                                          <p:spTgt spid="4098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0988"/>
                                        </p:tgtEl>
                                        <p:attrNameLst>
                                          <p:attrName>style.visibility</p:attrName>
                                        </p:attrNameLst>
                                      </p:cBhvr>
                                      <p:to>
                                        <p:strVal val="visible"/>
                                      </p:to>
                                    </p:set>
                                    <p:anim calcmode="lin" valueType="num">
                                      <p:cBhvr additive="base">
                                        <p:cTn id="61" dur="500" fill="hold"/>
                                        <p:tgtEl>
                                          <p:spTgt spid="40988"/>
                                        </p:tgtEl>
                                        <p:attrNameLst>
                                          <p:attrName>ppt_x</p:attrName>
                                        </p:attrNameLst>
                                      </p:cBhvr>
                                      <p:tavLst>
                                        <p:tav tm="0">
                                          <p:val>
                                            <p:strVal val="0-#ppt_w/2"/>
                                          </p:val>
                                        </p:tav>
                                        <p:tav tm="100000">
                                          <p:val>
                                            <p:strVal val="#ppt_x"/>
                                          </p:val>
                                        </p:tav>
                                      </p:tavLst>
                                    </p:anim>
                                    <p:anim calcmode="lin" valueType="num">
                                      <p:cBhvr additive="base">
                                        <p:cTn id="62" dur="500" fill="hold"/>
                                        <p:tgtEl>
                                          <p:spTgt spid="40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autoUpdateAnimBg="0"/>
      <p:bldP spid="40983" grpId="0" autoUpdateAnimBg="0"/>
      <p:bldP spid="40984" grpId="0" autoUpdateAnimBg="0"/>
      <p:bldP spid="40985" grpId="0" autoUpdateAnimBg="0"/>
      <p:bldP spid="40986" grpId="0" autoUpdateAnimBg="0"/>
      <p:bldP spid="40987" grpId="0" autoUpdateAnimBg="0"/>
      <p:bldP spid="4098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787400" y="1676400"/>
            <a:ext cx="8356600" cy="5149850"/>
          </a:xfrm>
          <a:prstGeom prst="rect">
            <a:avLst/>
          </a:prstGeom>
          <a:noFill/>
          <a:ln w="12700">
            <a:noFill/>
            <a:miter lim="800000"/>
            <a:headEnd/>
            <a:tailEnd/>
          </a:ln>
          <a:effectLst/>
        </p:spPr>
        <p:txBody>
          <a:bodyPr>
            <a:prstTxWarp prst="textNoShape">
              <a:avLst/>
            </a:prstTxWarp>
            <a:spAutoFit/>
          </a:bodyPr>
          <a:lstStyle/>
          <a:p>
            <a:pPr algn="l">
              <a:buFontTx/>
              <a:buChar char="•"/>
              <a:defRPr/>
            </a:pPr>
            <a:r>
              <a:rPr lang="en-US" sz="3200">
                <a:solidFill>
                  <a:schemeClr val="tx1"/>
                </a:solidFill>
              </a:rPr>
              <a:t>1) Write the Equilibrium Expression for the hydrolysis of ethyl acetate and calculate </a:t>
            </a:r>
            <a:r>
              <a:rPr lang="en-US" sz="3200" b="1">
                <a:solidFill>
                  <a:schemeClr val="tx1"/>
                </a:solidFill>
              </a:rPr>
              <a:t>K</a:t>
            </a:r>
            <a:r>
              <a:rPr lang="en-US" sz="3200" baseline="-25000">
                <a:solidFill>
                  <a:schemeClr val="tx1"/>
                </a:solidFill>
              </a:rPr>
              <a:t>c</a:t>
            </a:r>
            <a:r>
              <a:rPr lang="en-US" sz="3200">
                <a:solidFill>
                  <a:schemeClr val="tx1"/>
                </a:solidFill>
              </a:rPr>
              <a:t> from the following equilibrium concentrations.</a:t>
            </a:r>
          </a:p>
          <a:p>
            <a:pPr algn="l">
              <a:defRPr/>
            </a:pPr>
            <a:endParaRPr lang="en-US" sz="1200">
              <a:solidFill>
                <a:schemeClr val="tx1"/>
              </a:solidFill>
            </a:endParaRPr>
          </a:p>
          <a:p>
            <a:pPr algn="l">
              <a:buFontTx/>
              <a:buChar char="•"/>
              <a:defRPr/>
            </a:pPr>
            <a:r>
              <a:rPr lang="en-US" sz="2800">
                <a:solidFill>
                  <a:schemeClr val="tx1"/>
                </a:solidFill>
              </a:rPr>
              <a:t>2) </a:t>
            </a:r>
            <a:r>
              <a:rPr lang="en-US" sz="3200">
                <a:solidFill>
                  <a:schemeClr val="tx1"/>
                </a:solidFill>
              </a:rPr>
              <a:t>Write the Equilibrium Expression for the formation of ethyl acetate from acetic acid and calculate </a:t>
            </a:r>
            <a:r>
              <a:rPr lang="en-US" sz="3200" b="1">
                <a:solidFill>
                  <a:schemeClr val="tx1"/>
                </a:solidFill>
              </a:rPr>
              <a:t>K</a:t>
            </a:r>
            <a:r>
              <a:rPr lang="en-US" sz="3200" baseline="-25000">
                <a:solidFill>
                  <a:schemeClr val="tx1"/>
                </a:solidFill>
              </a:rPr>
              <a:t>c</a:t>
            </a:r>
            <a:r>
              <a:rPr lang="en-US" sz="3200">
                <a:solidFill>
                  <a:schemeClr val="tx1"/>
                </a:solidFill>
              </a:rPr>
              <a:t> from the following equilibrium concentrations.</a:t>
            </a:r>
            <a:endParaRPr lang="en-US" sz="2800">
              <a:solidFill>
                <a:schemeClr val="tx1"/>
              </a:solidFill>
            </a:endParaRPr>
          </a:p>
          <a:p>
            <a:pPr algn="l">
              <a:buFontTx/>
              <a:buChar char="•"/>
              <a:defRPr/>
            </a:pPr>
            <a:endParaRPr lang="en-US" sz="1200">
              <a:solidFill>
                <a:schemeClr val="tx1"/>
              </a:solidFill>
            </a:endParaRPr>
          </a:p>
          <a:p>
            <a:pPr lvl="1" algn="l">
              <a:defRPr/>
            </a:pPr>
            <a:r>
              <a:rPr lang="en-US" sz="2800" i="0">
                <a:solidFill>
                  <a:schemeClr val="tx1"/>
                </a:solidFill>
                <a:effectLst>
                  <a:outerShdw blurRad="38100" dist="38100" dir="2700000" algn="tl">
                    <a:srgbClr val="DDDDDD"/>
                  </a:outerShdw>
                </a:effectLst>
              </a:rPr>
              <a:t>Ethyl acetate = 0.01217 M; Ethanol = 0.01623 M</a:t>
            </a:r>
          </a:p>
          <a:p>
            <a:pPr lvl="1" algn="l">
              <a:defRPr/>
            </a:pPr>
            <a:r>
              <a:rPr lang="en-US" sz="2800" i="0">
                <a:solidFill>
                  <a:schemeClr val="tx1"/>
                </a:solidFill>
                <a:effectLst>
                  <a:outerShdw blurRad="38100" dist="38100" dir="2700000" algn="tl">
                    <a:srgbClr val="DDDDDD"/>
                  </a:outerShdw>
                </a:effectLst>
              </a:rPr>
              <a:t>Acetic acid = 0.01750 M ; Water = 0.09267 M 	</a:t>
            </a:r>
            <a:endParaRPr lang="en-US" sz="2800">
              <a:solidFill>
                <a:schemeClr val="tx1"/>
              </a:solidFill>
            </a:endParaRPr>
          </a:p>
          <a:p>
            <a:pPr lvl="2" algn="l">
              <a:defRPr/>
            </a:pPr>
            <a:endParaRPr lang="en-US" sz="2800">
              <a:solidFill>
                <a:schemeClr val="tx1"/>
              </a:solidFill>
            </a:endParaRPr>
          </a:p>
        </p:txBody>
      </p:sp>
      <p:sp>
        <p:nvSpPr>
          <p:cNvPr id="49156" name="Rectangle 4"/>
          <p:cNvSpPr>
            <a:spLocks noChangeArrowheads="1"/>
          </p:cNvSpPr>
          <p:nvPr/>
        </p:nvSpPr>
        <p:spPr bwMode="auto">
          <a:xfrm>
            <a:off x="687388" y="533400"/>
            <a:ext cx="8039100" cy="762000"/>
          </a:xfrm>
          <a:prstGeom prst="rect">
            <a:avLst/>
          </a:prstGeom>
          <a:noFill/>
          <a:ln w="12700">
            <a:noFill/>
            <a:miter lim="800000"/>
            <a:headEnd/>
            <a:tailEnd/>
          </a:ln>
          <a:effectLst/>
        </p:spPr>
        <p:txBody>
          <a:bodyPr wrap="none">
            <a:prstTxWarp prst="textNoShape">
              <a:avLst/>
            </a:prstTxWarp>
            <a:spAutoFit/>
          </a:bodyPr>
          <a:lstStyle/>
          <a:p>
            <a:pPr>
              <a:defRPr/>
            </a:pPr>
            <a:r>
              <a:rPr lang="en-US">
                <a:effectLst>
                  <a:outerShdw blurRad="38100" dist="38100" dir="2700000" algn="tl">
                    <a:srgbClr val="DDDDDD"/>
                  </a:outerShdw>
                </a:effectLst>
              </a:rPr>
              <a:t>Calculating Equilibrium Constants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anim calcmode="lin" valueType="num">
                                      <p:cBhvr additive="base">
                                        <p:cTn id="13"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anim calcmode="lin" valueType="num">
                                      <p:cBhvr additive="base">
                                        <p:cTn id="17" dur="500" fill="hold"/>
                                        <p:tgtEl>
                                          <p:spTgt spid="49155">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155">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9155">
                                            <p:txEl>
                                              <p:pRg st="5" end="5"/>
                                            </p:txEl>
                                          </p:spTgt>
                                        </p:tgtEl>
                                        <p:attrNameLst>
                                          <p:attrName>style.visibility</p:attrName>
                                        </p:attrNameLst>
                                      </p:cBhvr>
                                      <p:to>
                                        <p:strVal val="visible"/>
                                      </p:to>
                                    </p:set>
                                    <p:anim calcmode="lin" valueType="num">
                                      <p:cBhvr additive="base">
                                        <p:cTn id="21" dur="500" fill="hold"/>
                                        <p:tgtEl>
                                          <p:spTgt spid="49155">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915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28600" y="0"/>
            <a:ext cx="8489950" cy="698500"/>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defRPr/>
            </a:pPr>
            <a:r>
              <a:rPr lang="en-US" sz="4000">
                <a:solidFill>
                  <a:schemeClr val="hlink"/>
                </a:solidFill>
                <a:effectLst>
                  <a:outerShdw blurRad="38100" dist="38100" dir="2700000" algn="tl">
                    <a:srgbClr val="DDDDDD"/>
                  </a:outerShdw>
                </a:effectLst>
              </a:rPr>
              <a:t>Calculating K</a:t>
            </a:r>
            <a:r>
              <a:rPr lang="en-US" sz="4000" baseline="-25000">
                <a:solidFill>
                  <a:schemeClr val="hlink"/>
                </a:solidFill>
                <a:effectLst>
                  <a:outerShdw blurRad="38100" dist="38100" dir="2700000" algn="tl">
                    <a:srgbClr val="DDDDDD"/>
                  </a:outerShdw>
                </a:effectLst>
              </a:rPr>
              <a:t>c</a:t>
            </a:r>
            <a:r>
              <a:rPr lang="en-US" sz="4000">
                <a:solidFill>
                  <a:schemeClr val="hlink"/>
                </a:solidFill>
                <a:effectLst>
                  <a:outerShdw blurRad="38100" dist="38100" dir="2700000" algn="tl">
                    <a:srgbClr val="DDDDDD"/>
                  </a:outerShdw>
                </a:effectLst>
              </a:rPr>
              <a:t> from Concentration Data</a:t>
            </a:r>
            <a:endParaRPr lang="en-US" sz="2800" b="1" i="0">
              <a:solidFill>
                <a:schemeClr val="tx1"/>
              </a:solidFill>
              <a:latin typeface="Arial" charset="0"/>
            </a:endParaRPr>
          </a:p>
        </p:txBody>
      </p:sp>
      <p:sp>
        <p:nvSpPr>
          <p:cNvPr id="75779" name="Rectangle 3"/>
          <p:cNvSpPr>
            <a:spLocks noChangeArrowheads="1"/>
          </p:cNvSpPr>
          <p:nvPr/>
        </p:nvSpPr>
        <p:spPr bwMode="auto">
          <a:xfrm>
            <a:off x="457200" y="685800"/>
            <a:ext cx="8686800" cy="2279650"/>
          </a:xfrm>
          <a:prstGeom prst="rect">
            <a:avLst/>
          </a:prstGeom>
          <a:noFill/>
          <a:ln w="12700">
            <a:noFill/>
            <a:miter lim="800000"/>
            <a:headEnd/>
            <a:tailEnd/>
          </a:ln>
        </p:spPr>
        <p:txBody>
          <a:bodyPr lIns="90487" tIns="44450" rIns="90487" bIns="44450">
            <a:prstTxWarp prst="textNoShape">
              <a:avLst/>
            </a:prstTxWarp>
            <a:spAutoFit/>
          </a:bodyPr>
          <a:lstStyle/>
          <a:p>
            <a:pPr algn="l"/>
            <a:endParaRPr lang="en-US" sz="2400" i="0">
              <a:solidFill>
                <a:schemeClr val="tx1"/>
              </a:solidFill>
            </a:endParaRPr>
          </a:p>
          <a:p>
            <a:pPr algn="l"/>
            <a:endParaRPr lang="en-US" sz="2400" i="0">
              <a:solidFill>
                <a:schemeClr val="tx1"/>
              </a:solidFill>
            </a:endParaRPr>
          </a:p>
          <a:p>
            <a:pPr algn="l"/>
            <a:r>
              <a:rPr lang="en-US" sz="2400">
                <a:solidFill>
                  <a:schemeClr val="tx1"/>
                </a:solidFill>
              </a:rPr>
              <a:t>4.00 mol HI was placed in a 5.00 L vessel at 458°C, the equilibrium</a:t>
            </a:r>
          </a:p>
          <a:p>
            <a:pPr algn="l"/>
            <a:r>
              <a:rPr lang="en-US" sz="2400">
                <a:solidFill>
                  <a:schemeClr val="tx1"/>
                </a:solidFill>
              </a:rPr>
              <a:t> mixture was found to contain 0.442 mol I</a:t>
            </a:r>
            <a:r>
              <a:rPr lang="en-US" sz="2400" baseline="-25000">
                <a:solidFill>
                  <a:schemeClr val="tx1"/>
                </a:solidFill>
              </a:rPr>
              <a:t>2</a:t>
            </a:r>
            <a:r>
              <a:rPr lang="en-US" sz="2400">
                <a:solidFill>
                  <a:schemeClr val="tx1"/>
                </a:solidFill>
              </a:rPr>
              <a:t>. What is the value of K</a:t>
            </a:r>
            <a:r>
              <a:rPr lang="en-US" sz="2400" baseline="-25000">
                <a:solidFill>
                  <a:schemeClr val="tx1"/>
                </a:solidFill>
              </a:rPr>
              <a:t>c</a:t>
            </a:r>
            <a:r>
              <a:rPr lang="en-US" sz="2400">
                <a:solidFill>
                  <a:schemeClr val="tx1"/>
                </a:solidFill>
              </a:rPr>
              <a:t> ?</a:t>
            </a:r>
          </a:p>
          <a:p>
            <a:pPr algn="l"/>
            <a:r>
              <a:rPr lang="en-US" sz="2400">
                <a:solidFill>
                  <a:schemeClr val="tx1"/>
                </a:solidFill>
              </a:rPr>
              <a:t>Calculate the molar concentrations, and put them into</a:t>
            </a:r>
          </a:p>
          <a:p>
            <a:pPr algn="l"/>
            <a:r>
              <a:rPr lang="en-US" sz="2400">
                <a:solidFill>
                  <a:schemeClr val="tx1"/>
                </a:solidFill>
              </a:rPr>
              <a:t>the equilibrium expression to find it’s value.</a:t>
            </a:r>
          </a:p>
        </p:txBody>
      </p:sp>
      <p:sp>
        <p:nvSpPr>
          <p:cNvPr id="75780" name="Rectangle 4"/>
          <p:cNvSpPr>
            <a:spLocks noChangeArrowheads="1"/>
          </p:cNvSpPr>
          <p:nvPr/>
        </p:nvSpPr>
        <p:spPr bwMode="auto">
          <a:xfrm>
            <a:off x="2514600" y="914400"/>
            <a:ext cx="4203700" cy="515938"/>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800" i="0">
                <a:solidFill>
                  <a:schemeClr val="tx1"/>
                </a:solidFill>
              </a:rPr>
              <a:t>2 HI</a:t>
            </a:r>
            <a:r>
              <a:rPr lang="en-US" sz="2800" i="0" baseline="-25000">
                <a:solidFill>
                  <a:schemeClr val="tx1"/>
                </a:solidFill>
              </a:rPr>
              <a:t>(g)</a:t>
            </a:r>
            <a:r>
              <a:rPr lang="en-US" sz="2800" i="0">
                <a:solidFill>
                  <a:schemeClr val="tx1"/>
                </a:solidFill>
              </a:rPr>
              <a:t>                H</a:t>
            </a:r>
            <a:r>
              <a:rPr lang="en-US" sz="2800" i="0" baseline="-25000">
                <a:solidFill>
                  <a:schemeClr val="tx1"/>
                </a:solidFill>
              </a:rPr>
              <a:t>2 (g)</a:t>
            </a:r>
            <a:r>
              <a:rPr lang="en-US" sz="2800" i="0">
                <a:solidFill>
                  <a:schemeClr val="tx1"/>
                </a:solidFill>
              </a:rPr>
              <a:t> + I</a:t>
            </a:r>
            <a:r>
              <a:rPr lang="en-US" sz="2800" i="0" baseline="-25000">
                <a:solidFill>
                  <a:schemeClr val="tx1"/>
                </a:solidFill>
              </a:rPr>
              <a:t>2 (g)</a:t>
            </a:r>
            <a:endParaRPr lang="en-US" sz="2400" i="0" baseline="-25000">
              <a:solidFill>
                <a:schemeClr val="tx1"/>
              </a:solidFill>
            </a:endParaRPr>
          </a:p>
        </p:txBody>
      </p:sp>
      <p:sp>
        <p:nvSpPr>
          <p:cNvPr id="82949" name="Line 5"/>
          <p:cNvSpPr>
            <a:spLocks noChangeShapeType="1"/>
          </p:cNvSpPr>
          <p:nvPr/>
        </p:nvSpPr>
        <p:spPr bwMode="auto">
          <a:xfrm>
            <a:off x="3810000" y="1066800"/>
            <a:ext cx="8255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0" name="Line 6"/>
          <p:cNvSpPr>
            <a:spLocks noChangeShapeType="1"/>
          </p:cNvSpPr>
          <p:nvPr/>
        </p:nvSpPr>
        <p:spPr bwMode="auto">
          <a:xfrm>
            <a:off x="3810000" y="1219200"/>
            <a:ext cx="8255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1" name="Rectangle 7"/>
          <p:cNvSpPr>
            <a:spLocks noChangeArrowheads="1"/>
          </p:cNvSpPr>
          <p:nvPr/>
        </p:nvSpPr>
        <p:spPr bwMode="auto">
          <a:xfrm>
            <a:off x="-2849563" y="1066800"/>
            <a:ext cx="2849563"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Starting conc. of HI =</a:t>
            </a:r>
          </a:p>
        </p:txBody>
      </p:sp>
      <p:sp>
        <p:nvSpPr>
          <p:cNvPr id="82952" name="Line 8"/>
          <p:cNvSpPr>
            <a:spLocks noChangeShapeType="1"/>
          </p:cNvSpPr>
          <p:nvPr/>
        </p:nvSpPr>
        <p:spPr bwMode="auto">
          <a:xfrm>
            <a:off x="4343400" y="3276600"/>
            <a:ext cx="9779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3" name="Rectangle 9"/>
          <p:cNvSpPr>
            <a:spLocks noChangeArrowheads="1"/>
          </p:cNvSpPr>
          <p:nvPr/>
        </p:nvSpPr>
        <p:spPr bwMode="auto">
          <a:xfrm>
            <a:off x="-1066800" y="2590800"/>
            <a:ext cx="1265238" cy="81915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4.00 mol</a:t>
            </a:r>
          </a:p>
          <a:p>
            <a:pPr algn="l"/>
            <a:r>
              <a:rPr lang="en-US" sz="2400" i="0" dirty="0">
                <a:solidFill>
                  <a:schemeClr val="tx1"/>
                </a:solidFill>
              </a:rPr>
              <a:t>  5.00 L</a:t>
            </a:r>
          </a:p>
        </p:txBody>
      </p:sp>
      <p:sp>
        <p:nvSpPr>
          <p:cNvPr id="82954" name="Rectangle 10"/>
          <p:cNvSpPr>
            <a:spLocks noChangeArrowheads="1"/>
          </p:cNvSpPr>
          <p:nvPr/>
        </p:nvSpPr>
        <p:spPr bwMode="auto">
          <a:xfrm>
            <a:off x="1219200" y="3810000"/>
            <a:ext cx="323850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Equilibrium conc. of I</a:t>
            </a:r>
            <a:r>
              <a:rPr lang="en-US" sz="2400" i="0" baseline="-25000">
                <a:solidFill>
                  <a:schemeClr val="tx1"/>
                </a:solidFill>
              </a:rPr>
              <a:t>2</a:t>
            </a:r>
            <a:r>
              <a:rPr lang="en-US" sz="2400" i="0">
                <a:solidFill>
                  <a:schemeClr val="tx1"/>
                </a:solidFill>
              </a:rPr>
              <a:t> =</a:t>
            </a:r>
          </a:p>
        </p:txBody>
      </p:sp>
      <p:sp>
        <p:nvSpPr>
          <p:cNvPr id="82955" name="Line 11"/>
          <p:cNvSpPr>
            <a:spLocks noChangeShapeType="1"/>
          </p:cNvSpPr>
          <p:nvPr/>
        </p:nvSpPr>
        <p:spPr bwMode="auto">
          <a:xfrm>
            <a:off x="4522788" y="4059238"/>
            <a:ext cx="10541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6" name="Rectangle 12"/>
          <p:cNvSpPr>
            <a:spLocks noChangeArrowheads="1"/>
          </p:cNvSpPr>
          <p:nvPr/>
        </p:nvSpPr>
        <p:spPr bwMode="auto">
          <a:xfrm>
            <a:off x="4343400" y="3657600"/>
            <a:ext cx="1417638" cy="81915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0.442 mol</a:t>
            </a:r>
          </a:p>
          <a:p>
            <a:pPr algn="l"/>
            <a:r>
              <a:rPr lang="en-US" sz="2400" i="0">
                <a:solidFill>
                  <a:schemeClr val="tx1"/>
                </a:solidFill>
              </a:rPr>
              <a:t>   5.00 L</a:t>
            </a:r>
          </a:p>
        </p:txBody>
      </p:sp>
      <p:sp>
        <p:nvSpPr>
          <p:cNvPr id="75789" name="Rectangle 13"/>
          <p:cNvSpPr>
            <a:spLocks noChangeArrowheads="1"/>
          </p:cNvSpPr>
          <p:nvPr/>
        </p:nvSpPr>
        <p:spPr bwMode="auto">
          <a:xfrm>
            <a:off x="1066800" y="4572000"/>
            <a:ext cx="6869113"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b="1" i="0">
                <a:solidFill>
                  <a:schemeClr val="tx1"/>
                </a:solidFill>
              </a:rPr>
              <a:t>Conc. (</a:t>
            </a:r>
            <a:r>
              <a:rPr lang="en-US" sz="2400" b="1">
                <a:solidFill>
                  <a:schemeClr val="tx1"/>
                </a:solidFill>
              </a:rPr>
              <a:t>M</a:t>
            </a:r>
            <a:r>
              <a:rPr lang="en-US" sz="2400" b="1" i="0">
                <a:solidFill>
                  <a:schemeClr val="tx1"/>
                </a:solidFill>
              </a:rPr>
              <a:t>)             2HI</a:t>
            </a:r>
            <a:r>
              <a:rPr lang="en-US" sz="2400" b="1" i="0" baseline="-25000">
                <a:solidFill>
                  <a:schemeClr val="tx1"/>
                </a:solidFill>
              </a:rPr>
              <a:t>(g)</a:t>
            </a:r>
            <a:r>
              <a:rPr lang="en-US" sz="2400" b="1" i="0">
                <a:solidFill>
                  <a:schemeClr val="tx1"/>
                </a:solidFill>
              </a:rPr>
              <a:t>                   H</a:t>
            </a:r>
            <a:r>
              <a:rPr lang="en-US" sz="2400" b="1" i="0" baseline="-25000">
                <a:solidFill>
                  <a:schemeClr val="tx1"/>
                </a:solidFill>
              </a:rPr>
              <a:t>2 (g)</a:t>
            </a:r>
            <a:r>
              <a:rPr lang="en-US" sz="2400" b="1" i="0">
                <a:solidFill>
                  <a:schemeClr val="tx1"/>
                </a:solidFill>
              </a:rPr>
              <a:t>              I</a:t>
            </a:r>
            <a:r>
              <a:rPr lang="en-US" sz="2400" b="1" i="0" baseline="-25000">
                <a:solidFill>
                  <a:schemeClr val="tx1"/>
                </a:solidFill>
              </a:rPr>
              <a:t>2 (g)</a:t>
            </a:r>
          </a:p>
        </p:txBody>
      </p:sp>
      <p:sp>
        <p:nvSpPr>
          <p:cNvPr id="82958" name="Rectangle 14"/>
          <p:cNvSpPr>
            <a:spLocks noChangeArrowheads="1"/>
          </p:cNvSpPr>
          <p:nvPr/>
        </p:nvSpPr>
        <p:spPr bwMode="auto">
          <a:xfrm>
            <a:off x="838200" y="5029200"/>
            <a:ext cx="7870825" cy="11842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Starting                     0.800                    0                   0</a:t>
            </a:r>
          </a:p>
          <a:p>
            <a:pPr algn="l"/>
            <a:r>
              <a:rPr lang="en-US" sz="2400" i="0">
                <a:solidFill>
                  <a:schemeClr val="tx1"/>
                </a:solidFill>
              </a:rPr>
              <a:t>Change                      - 2x                      x                   x</a:t>
            </a:r>
          </a:p>
          <a:p>
            <a:pPr algn="l"/>
            <a:r>
              <a:rPr lang="en-US" sz="2400" i="0">
                <a:solidFill>
                  <a:schemeClr val="tx1"/>
                </a:solidFill>
              </a:rPr>
              <a:t>Equilibrium           0.800 - 2x                x                   x = 0.0884</a:t>
            </a:r>
          </a:p>
        </p:txBody>
      </p:sp>
      <p:sp>
        <p:nvSpPr>
          <p:cNvPr id="82959" name="Line 15"/>
          <p:cNvSpPr>
            <a:spLocks noChangeShapeType="1"/>
          </p:cNvSpPr>
          <p:nvPr/>
        </p:nvSpPr>
        <p:spPr bwMode="auto">
          <a:xfrm>
            <a:off x="4370388" y="4745038"/>
            <a:ext cx="10541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0" name="Line 16"/>
          <p:cNvSpPr>
            <a:spLocks noChangeShapeType="1"/>
          </p:cNvSpPr>
          <p:nvPr/>
        </p:nvSpPr>
        <p:spPr bwMode="auto">
          <a:xfrm>
            <a:off x="4370388" y="4821238"/>
            <a:ext cx="10541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1" name="Line 17"/>
          <p:cNvSpPr>
            <a:spLocks noChangeShapeType="1"/>
          </p:cNvSpPr>
          <p:nvPr/>
        </p:nvSpPr>
        <p:spPr bwMode="auto">
          <a:xfrm>
            <a:off x="941388" y="5049838"/>
            <a:ext cx="72263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2" name="Line 18"/>
          <p:cNvSpPr>
            <a:spLocks noChangeShapeType="1"/>
          </p:cNvSpPr>
          <p:nvPr/>
        </p:nvSpPr>
        <p:spPr bwMode="auto">
          <a:xfrm>
            <a:off x="0" y="685800"/>
            <a:ext cx="8940800" cy="0"/>
          </a:xfrm>
          <a:prstGeom prst="line">
            <a:avLst/>
          </a:prstGeom>
          <a:noFill/>
          <a:ln w="53975">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3" name="Text Box 19"/>
          <p:cNvSpPr txBox="1">
            <a:spLocks noChangeArrowheads="1"/>
          </p:cNvSpPr>
          <p:nvPr/>
        </p:nvSpPr>
        <p:spPr bwMode="auto">
          <a:xfrm>
            <a:off x="8420100" y="2590800"/>
            <a:ext cx="1447800" cy="457200"/>
          </a:xfrm>
          <a:prstGeom prst="rect">
            <a:avLst/>
          </a:prstGeom>
          <a:noFill/>
          <a:ln w="12700">
            <a:noFill/>
            <a:miter lim="800000"/>
            <a:headEnd/>
            <a:tailEnd/>
          </a:ln>
        </p:spPr>
        <p:txBody>
          <a:bodyPr wrap="none">
            <a:prstTxWarp prst="textNoShape">
              <a:avLst/>
            </a:prstTxWarp>
            <a:spAutoFit/>
          </a:bodyPr>
          <a:lstStyle/>
          <a:p>
            <a:r>
              <a:rPr lang="en-US" sz="2400" i="0" dirty="0">
                <a:solidFill>
                  <a:schemeClr val="tx1"/>
                </a:solidFill>
              </a:rPr>
              <a:t>= 0.800 </a:t>
            </a:r>
            <a:r>
              <a:rPr lang="en-US" sz="2400" dirty="0">
                <a:solidFill>
                  <a:schemeClr val="tx1"/>
                </a:solidFill>
              </a:rPr>
              <a:t>M</a:t>
            </a:r>
          </a:p>
        </p:txBody>
      </p:sp>
      <p:sp>
        <p:nvSpPr>
          <p:cNvPr id="82964" name="Text Box 20"/>
          <p:cNvSpPr txBox="1">
            <a:spLocks noChangeArrowheads="1"/>
          </p:cNvSpPr>
          <p:nvPr/>
        </p:nvSpPr>
        <p:spPr bwMode="auto">
          <a:xfrm>
            <a:off x="5638800" y="3810000"/>
            <a:ext cx="1600200"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i="0">
                <a:solidFill>
                  <a:schemeClr val="tx1"/>
                </a:solidFill>
              </a:rPr>
              <a:t>= 0.0884 </a:t>
            </a:r>
            <a:r>
              <a:rPr lang="en-US" sz="2400">
                <a:solidFill>
                  <a:schemeClr val="tx1"/>
                </a:solidFill>
              </a:rPr>
              <a:t>M</a:t>
            </a:r>
            <a:endParaRPr lang="en-US">
              <a:effectLst>
                <a:outerShdw blurRad="38100" dist="38100" dir="2700000" algn="tl">
                  <a:srgbClr val="DDDDDD"/>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3"/>
                                        </p:tgtEl>
                                        <p:attrNameLst>
                                          <p:attrName>style.visibility</p:attrName>
                                        </p:attrNameLst>
                                      </p:cBhvr>
                                      <p:to>
                                        <p:strVal val="visible"/>
                                      </p:to>
                                    </p:set>
                                    <p:anim calcmode="lin" valueType="num">
                                      <p:cBhvr additive="base">
                                        <p:cTn id="13" dur="500" fill="hold"/>
                                        <p:tgtEl>
                                          <p:spTgt spid="82953"/>
                                        </p:tgtEl>
                                        <p:attrNameLst>
                                          <p:attrName>ppt_x</p:attrName>
                                        </p:attrNameLst>
                                      </p:cBhvr>
                                      <p:tavLst>
                                        <p:tav tm="0">
                                          <p:val>
                                            <p:strVal val="0-#ppt_w/2"/>
                                          </p:val>
                                        </p:tav>
                                        <p:tav tm="100000">
                                          <p:val>
                                            <p:strVal val="#ppt_x"/>
                                          </p:val>
                                        </p:tav>
                                      </p:tavLst>
                                    </p:anim>
                                    <p:anim calcmode="lin" valueType="num">
                                      <p:cBhvr additive="base">
                                        <p:cTn id="14" dur="500" fill="hold"/>
                                        <p:tgtEl>
                                          <p:spTgt spid="829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63"/>
                                        </p:tgtEl>
                                        <p:attrNameLst>
                                          <p:attrName>style.visibility</p:attrName>
                                        </p:attrNameLst>
                                      </p:cBhvr>
                                      <p:to>
                                        <p:strVal val="visible"/>
                                      </p:to>
                                    </p:set>
                                    <p:anim calcmode="lin" valueType="num">
                                      <p:cBhvr additive="base">
                                        <p:cTn id="19" dur="500" fill="hold"/>
                                        <p:tgtEl>
                                          <p:spTgt spid="82963"/>
                                        </p:tgtEl>
                                        <p:attrNameLst>
                                          <p:attrName>ppt_x</p:attrName>
                                        </p:attrNameLst>
                                      </p:cBhvr>
                                      <p:tavLst>
                                        <p:tav tm="0">
                                          <p:val>
                                            <p:strVal val="0-#ppt_w/2"/>
                                          </p:val>
                                        </p:tav>
                                        <p:tav tm="100000">
                                          <p:val>
                                            <p:strVal val="#ppt_x"/>
                                          </p:val>
                                        </p:tav>
                                      </p:tavLst>
                                    </p:anim>
                                    <p:anim calcmode="lin" valueType="num">
                                      <p:cBhvr additive="base">
                                        <p:cTn id="20" dur="500" fill="hold"/>
                                        <p:tgtEl>
                                          <p:spTgt spid="829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54"/>
                                        </p:tgtEl>
                                        <p:attrNameLst>
                                          <p:attrName>style.visibility</p:attrName>
                                        </p:attrNameLst>
                                      </p:cBhvr>
                                      <p:to>
                                        <p:strVal val="visible"/>
                                      </p:to>
                                    </p:set>
                                    <p:anim calcmode="lin" valueType="num">
                                      <p:cBhvr additive="base">
                                        <p:cTn id="25" dur="500" fill="hold"/>
                                        <p:tgtEl>
                                          <p:spTgt spid="82954"/>
                                        </p:tgtEl>
                                        <p:attrNameLst>
                                          <p:attrName>ppt_x</p:attrName>
                                        </p:attrNameLst>
                                      </p:cBhvr>
                                      <p:tavLst>
                                        <p:tav tm="0">
                                          <p:val>
                                            <p:strVal val="0-#ppt_w/2"/>
                                          </p:val>
                                        </p:tav>
                                        <p:tav tm="100000">
                                          <p:val>
                                            <p:strVal val="#ppt_x"/>
                                          </p:val>
                                        </p:tav>
                                      </p:tavLst>
                                    </p:anim>
                                    <p:anim calcmode="lin" valueType="num">
                                      <p:cBhvr additive="base">
                                        <p:cTn id="26" dur="500" fill="hold"/>
                                        <p:tgtEl>
                                          <p:spTgt spid="829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56"/>
                                        </p:tgtEl>
                                        <p:attrNameLst>
                                          <p:attrName>style.visibility</p:attrName>
                                        </p:attrNameLst>
                                      </p:cBhvr>
                                      <p:to>
                                        <p:strVal val="visible"/>
                                      </p:to>
                                    </p:set>
                                    <p:anim calcmode="lin" valueType="num">
                                      <p:cBhvr additive="base">
                                        <p:cTn id="31" dur="500" fill="hold"/>
                                        <p:tgtEl>
                                          <p:spTgt spid="82956"/>
                                        </p:tgtEl>
                                        <p:attrNameLst>
                                          <p:attrName>ppt_x</p:attrName>
                                        </p:attrNameLst>
                                      </p:cBhvr>
                                      <p:tavLst>
                                        <p:tav tm="0">
                                          <p:val>
                                            <p:strVal val="0-#ppt_w/2"/>
                                          </p:val>
                                        </p:tav>
                                        <p:tav tm="100000">
                                          <p:val>
                                            <p:strVal val="#ppt_x"/>
                                          </p:val>
                                        </p:tav>
                                      </p:tavLst>
                                    </p:anim>
                                    <p:anim calcmode="lin" valueType="num">
                                      <p:cBhvr additive="base">
                                        <p:cTn id="32" dur="500" fill="hold"/>
                                        <p:tgtEl>
                                          <p:spTgt spid="829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964"/>
                                        </p:tgtEl>
                                        <p:attrNameLst>
                                          <p:attrName>style.visibility</p:attrName>
                                        </p:attrNameLst>
                                      </p:cBhvr>
                                      <p:to>
                                        <p:strVal val="visible"/>
                                      </p:to>
                                    </p:set>
                                    <p:anim calcmode="lin" valueType="num">
                                      <p:cBhvr additive="base">
                                        <p:cTn id="37" dur="500" fill="hold"/>
                                        <p:tgtEl>
                                          <p:spTgt spid="82964"/>
                                        </p:tgtEl>
                                        <p:attrNameLst>
                                          <p:attrName>ppt_x</p:attrName>
                                        </p:attrNameLst>
                                      </p:cBhvr>
                                      <p:tavLst>
                                        <p:tav tm="0">
                                          <p:val>
                                            <p:strVal val="0-#ppt_w/2"/>
                                          </p:val>
                                        </p:tav>
                                        <p:tav tm="100000">
                                          <p:val>
                                            <p:strVal val="#ppt_x"/>
                                          </p:val>
                                        </p:tav>
                                      </p:tavLst>
                                    </p:anim>
                                    <p:anim calcmode="lin" valueType="num">
                                      <p:cBhvr additive="base">
                                        <p:cTn id="38" dur="500" fill="hold"/>
                                        <p:tgtEl>
                                          <p:spTgt spid="8296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958">
                                            <p:txEl>
                                              <p:pRg st="0" end="0"/>
                                            </p:txEl>
                                          </p:spTgt>
                                        </p:tgtEl>
                                        <p:attrNameLst>
                                          <p:attrName>style.visibility</p:attrName>
                                        </p:attrNameLst>
                                      </p:cBhvr>
                                      <p:to>
                                        <p:strVal val="visible"/>
                                      </p:to>
                                    </p:set>
                                    <p:anim calcmode="lin" valueType="num">
                                      <p:cBhvr additive="base">
                                        <p:cTn id="43" dur="500" fill="hold"/>
                                        <p:tgtEl>
                                          <p:spTgt spid="82958">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29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958">
                                            <p:txEl>
                                              <p:pRg st="1" end="1"/>
                                            </p:txEl>
                                          </p:spTgt>
                                        </p:tgtEl>
                                        <p:attrNameLst>
                                          <p:attrName>style.visibility</p:attrName>
                                        </p:attrNameLst>
                                      </p:cBhvr>
                                      <p:to>
                                        <p:strVal val="visible"/>
                                      </p:to>
                                    </p:set>
                                    <p:anim calcmode="lin" valueType="num">
                                      <p:cBhvr additive="base">
                                        <p:cTn id="49" dur="500" fill="hold"/>
                                        <p:tgtEl>
                                          <p:spTgt spid="82958">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29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2958">
                                            <p:txEl>
                                              <p:pRg st="2" end="2"/>
                                            </p:txEl>
                                          </p:spTgt>
                                        </p:tgtEl>
                                        <p:attrNameLst>
                                          <p:attrName>style.visibility</p:attrName>
                                        </p:attrNameLst>
                                      </p:cBhvr>
                                      <p:to>
                                        <p:strVal val="visible"/>
                                      </p:to>
                                    </p:set>
                                    <p:anim calcmode="lin" valueType="num">
                                      <p:cBhvr additive="base">
                                        <p:cTn id="55" dur="500" fill="hold"/>
                                        <p:tgtEl>
                                          <p:spTgt spid="82958">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295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P spid="82953" grpId="0" autoUpdateAnimBg="0"/>
      <p:bldP spid="82954" grpId="0" autoUpdateAnimBg="0"/>
      <p:bldP spid="82956" grpId="0" autoUpdateAnimBg="0"/>
      <p:bldP spid="82958" grpId="0" build="p" bldLvl="3" autoUpdateAnimBg="0"/>
      <p:bldP spid="82963" grpId="0" autoUpdateAnimBg="0"/>
      <p:bldP spid="8296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54050" y="304800"/>
            <a:ext cx="8489950" cy="698500"/>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defRPr/>
            </a:pPr>
            <a:r>
              <a:rPr lang="en-US" sz="4000">
                <a:solidFill>
                  <a:schemeClr val="hlink"/>
                </a:solidFill>
                <a:effectLst>
                  <a:outerShdw blurRad="38100" dist="38100" dir="2700000" algn="tl">
                    <a:srgbClr val="DDDDDD"/>
                  </a:outerShdw>
                </a:effectLst>
              </a:rPr>
              <a:t>Calculating K</a:t>
            </a:r>
            <a:r>
              <a:rPr lang="en-US" sz="4000" baseline="-25000">
                <a:solidFill>
                  <a:schemeClr val="hlink"/>
                </a:solidFill>
                <a:effectLst>
                  <a:outerShdw blurRad="38100" dist="38100" dir="2700000" algn="tl">
                    <a:srgbClr val="DDDDDD"/>
                  </a:outerShdw>
                </a:effectLst>
              </a:rPr>
              <a:t>c</a:t>
            </a:r>
            <a:r>
              <a:rPr lang="en-US" sz="4000">
                <a:solidFill>
                  <a:schemeClr val="hlink"/>
                </a:solidFill>
                <a:effectLst>
                  <a:outerShdw blurRad="38100" dist="38100" dir="2700000" algn="tl">
                    <a:srgbClr val="DDDDDD"/>
                  </a:outerShdw>
                </a:effectLst>
              </a:rPr>
              <a:t> from Concentration Data</a:t>
            </a:r>
            <a:endParaRPr lang="en-US" sz="4000" b="1">
              <a:solidFill>
                <a:schemeClr val="tx1"/>
              </a:solidFill>
              <a:effectLst>
                <a:outerShdw blurRad="38100" dist="38100" dir="2700000" algn="tl">
                  <a:srgbClr val="DDDDDD"/>
                </a:outerShdw>
              </a:effectLst>
            </a:endParaRPr>
          </a:p>
        </p:txBody>
      </p:sp>
      <p:sp>
        <p:nvSpPr>
          <p:cNvPr id="76803" name="Rectangle 4"/>
          <p:cNvSpPr>
            <a:spLocks noChangeArrowheads="1"/>
          </p:cNvSpPr>
          <p:nvPr/>
        </p:nvSpPr>
        <p:spPr bwMode="auto">
          <a:xfrm>
            <a:off x="1295400" y="2057400"/>
            <a:ext cx="5716588"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[HI] = </a:t>
            </a:r>
            <a:r>
              <a:rPr lang="en-US" sz="2400">
                <a:solidFill>
                  <a:schemeClr val="tx1"/>
                </a:solidFill>
              </a:rPr>
              <a:t>M</a:t>
            </a:r>
            <a:r>
              <a:rPr lang="en-US" sz="2400" i="0">
                <a:solidFill>
                  <a:schemeClr val="tx1"/>
                </a:solidFill>
              </a:rPr>
              <a:t> = (0.800 - 2 x 0.0884) </a:t>
            </a:r>
            <a:r>
              <a:rPr lang="en-US" sz="2400">
                <a:solidFill>
                  <a:schemeClr val="tx1"/>
                </a:solidFill>
              </a:rPr>
              <a:t>M</a:t>
            </a:r>
            <a:r>
              <a:rPr lang="en-US" sz="2400" i="0">
                <a:solidFill>
                  <a:schemeClr val="tx1"/>
                </a:solidFill>
              </a:rPr>
              <a:t> = 0.623 </a:t>
            </a:r>
            <a:r>
              <a:rPr lang="en-US" sz="2400">
                <a:solidFill>
                  <a:schemeClr val="tx1"/>
                </a:solidFill>
              </a:rPr>
              <a:t>M</a:t>
            </a:r>
            <a:endParaRPr lang="en-US" sz="2400" i="0">
              <a:solidFill>
                <a:schemeClr val="tx1"/>
              </a:solidFill>
            </a:endParaRPr>
          </a:p>
        </p:txBody>
      </p:sp>
      <p:sp>
        <p:nvSpPr>
          <p:cNvPr id="76804" name="Rectangle 5"/>
          <p:cNvSpPr>
            <a:spLocks noChangeArrowheads="1"/>
          </p:cNvSpPr>
          <p:nvPr/>
        </p:nvSpPr>
        <p:spPr bwMode="auto">
          <a:xfrm>
            <a:off x="1295400" y="2667000"/>
            <a:ext cx="340677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 x = 0.0884 </a:t>
            </a:r>
            <a:r>
              <a:rPr lang="en-US" sz="2400">
                <a:solidFill>
                  <a:schemeClr val="tx1"/>
                </a:solidFill>
              </a:rPr>
              <a:t>M</a:t>
            </a:r>
            <a:r>
              <a:rPr lang="en-US" sz="2400" i="0">
                <a:solidFill>
                  <a:schemeClr val="tx1"/>
                </a:solidFill>
              </a:rPr>
              <a:t> = [I</a:t>
            </a:r>
            <a:r>
              <a:rPr lang="en-US" sz="2400" i="0" baseline="-25000">
                <a:solidFill>
                  <a:schemeClr val="tx1"/>
                </a:solidFill>
              </a:rPr>
              <a:t>2</a:t>
            </a:r>
            <a:r>
              <a:rPr lang="en-US" sz="2400" i="0">
                <a:solidFill>
                  <a:schemeClr val="tx1"/>
                </a:solidFill>
              </a:rPr>
              <a:t>]</a:t>
            </a:r>
          </a:p>
        </p:txBody>
      </p:sp>
      <p:sp>
        <p:nvSpPr>
          <p:cNvPr id="76805" name="Rectangle 6"/>
          <p:cNvSpPr>
            <a:spLocks noChangeArrowheads="1"/>
          </p:cNvSpPr>
          <p:nvPr/>
        </p:nvSpPr>
        <p:spPr bwMode="auto">
          <a:xfrm>
            <a:off x="1143000" y="3581400"/>
            <a:ext cx="708660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                                            =  0.0201</a:t>
            </a:r>
          </a:p>
        </p:txBody>
      </p:sp>
      <p:sp>
        <p:nvSpPr>
          <p:cNvPr id="41991" name="Line 7"/>
          <p:cNvSpPr>
            <a:spLocks noChangeShapeType="1"/>
          </p:cNvSpPr>
          <p:nvPr/>
        </p:nvSpPr>
        <p:spPr bwMode="auto">
          <a:xfrm>
            <a:off x="3913188" y="3830638"/>
            <a:ext cx="27305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76807" name="Rectangle 8"/>
          <p:cNvSpPr>
            <a:spLocks noChangeArrowheads="1"/>
          </p:cNvSpPr>
          <p:nvPr/>
        </p:nvSpPr>
        <p:spPr bwMode="auto">
          <a:xfrm>
            <a:off x="1981200" y="3352800"/>
            <a:ext cx="1189038"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[I</a:t>
            </a:r>
            <a:r>
              <a:rPr lang="en-US" sz="2400" i="0" baseline="-25000">
                <a:solidFill>
                  <a:schemeClr val="tx1"/>
                </a:solidFill>
              </a:rPr>
              <a:t>2</a:t>
            </a:r>
            <a:r>
              <a:rPr lang="en-US" sz="2400" i="0">
                <a:solidFill>
                  <a:schemeClr val="tx1"/>
                </a:solidFill>
              </a:rPr>
              <a:t>]</a:t>
            </a:r>
          </a:p>
        </p:txBody>
      </p:sp>
      <p:sp>
        <p:nvSpPr>
          <p:cNvPr id="41993" name="Line 9"/>
          <p:cNvSpPr>
            <a:spLocks noChangeShapeType="1"/>
          </p:cNvSpPr>
          <p:nvPr/>
        </p:nvSpPr>
        <p:spPr bwMode="auto">
          <a:xfrm>
            <a:off x="1931988" y="3830638"/>
            <a:ext cx="13589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76809" name="Rectangle 10"/>
          <p:cNvSpPr>
            <a:spLocks noChangeArrowheads="1"/>
          </p:cNvSpPr>
          <p:nvPr/>
        </p:nvSpPr>
        <p:spPr bwMode="auto">
          <a:xfrm>
            <a:off x="2133600" y="3886200"/>
            <a:ext cx="8064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[HI]</a:t>
            </a:r>
            <a:r>
              <a:rPr lang="en-US" sz="2400" i="0" baseline="30000">
                <a:solidFill>
                  <a:schemeClr val="tx1"/>
                </a:solidFill>
              </a:rPr>
              <a:t>2</a:t>
            </a:r>
          </a:p>
        </p:txBody>
      </p:sp>
      <p:sp>
        <p:nvSpPr>
          <p:cNvPr id="76810" name="Rectangle 11"/>
          <p:cNvSpPr>
            <a:spLocks noChangeArrowheads="1"/>
          </p:cNvSpPr>
          <p:nvPr/>
        </p:nvSpPr>
        <p:spPr bwMode="auto">
          <a:xfrm>
            <a:off x="4114800" y="3429000"/>
            <a:ext cx="233997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( 0.0884)(0.0884)</a:t>
            </a:r>
          </a:p>
        </p:txBody>
      </p:sp>
      <p:sp>
        <p:nvSpPr>
          <p:cNvPr id="76811" name="Rectangle 12"/>
          <p:cNvSpPr>
            <a:spLocks noChangeArrowheads="1"/>
          </p:cNvSpPr>
          <p:nvPr/>
        </p:nvSpPr>
        <p:spPr bwMode="auto">
          <a:xfrm>
            <a:off x="4648200" y="3810000"/>
            <a:ext cx="117157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(0.623)</a:t>
            </a:r>
            <a:r>
              <a:rPr lang="en-US" sz="2400" i="0" baseline="30000">
                <a:solidFill>
                  <a:schemeClr val="tx1"/>
                </a:solidFill>
              </a:rPr>
              <a:t>2</a:t>
            </a:r>
          </a:p>
        </p:txBody>
      </p:sp>
      <p:sp>
        <p:nvSpPr>
          <p:cNvPr id="41997" name="Rectangle 13"/>
          <p:cNvSpPr>
            <a:spLocks noChangeArrowheads="1"/>
          </p:cNvSpPr>
          <p:nvPr/>
        </p:nvSpPr>
        <p:spPr bwMode="auto">
          <a:xfrm>
            <a:off x="566738" y="4724400"/>
            <a:ext cx="8577262" cy="1793875"/>
          </a:xfrm>
          <a:prstGeom prst="rect">
            <a:avLst/>
          </a:prstGeom>
          <a:noFill/>
          <a:ln w="12700">
            <a:noFill/>
            <a:miter lim="800000"/>
            <a:headEnd/>
            <a:tailEnd/>
          </a:ln>
        </p:spPr>
        <p:txBody>
          <a:bodyPr lIns="90487" tIns="44450" rIns="90487" bIns="44450">
            <a:prstTxWarp prst="textNoShape">
              <a:avLst/>
            </a:prstTxWarp>
            <a:spAutoFit/>
          </a:bodyPr>
          <a:lstStyle/>
          <a:p>
            <a:pPr algn="l"/>
            <a:r>
              <a:rPr lang="en-US" sz="2400">
                <a:solidFill>
                  <a:schemeClr val="tx1"/>
                </a:solidFill>
              </a:rPr>
              <a:t>What does the value 0.0201 mean? Does the decomposition proceed </a:t>
            </a:r>
          </a:p>
          <a:p>
            <a:pPr algn="l"/>
            <a:r>
              <a:rPr lang="en-US" sz="2400">
                <a:solidFill>
                  <a:schemeClr val="tx1"/>
                </a:solidFill>
              </a:rPr>
              <a:t>very far under these temperature conditions? </a:t>
            </a:r>
          </a:p>
          <a:p>
            <a:pPr algn="l"/>
            <a:r>
              <a:rPr lang="en-US" sz="2400" b="1">
                <a:solidFill>
                  <a:schemeClr val="tx1"/>
                </a:solidFill>
              </a:rPr>
              <a:t>Note:</a:t>
            </a:r>
            <a:r>
              <a:rPr lang="en-US" sz="2400">
                <a:solidFill>
                  <a:schemeClr val="tx1"/>
                </a:solidFill>
              </a:rPr>
              <a:t> </a:t>
            </a:r>
            <a:r>
              <a:rPr lang="en-US" sz="2000"/>
              <a:t>The initial concentrations, and one at equilibrium were provided. The others that were needed to calculate the equilibrium constant were deduced algebraically.</a:t>
            </a:r>
          </a:p>
        </p:txBody>
      </p:sp>
      <p:sp>
        <p:nvSpPr>
          <p:cNvPr id="76813" name="Rectangle 17"/>
          <p:cNvSpPr>
            <a:spLocks noChangeArrowheads="1"/>
          </p:cNvSpPr>
          <p:nvPr/>
        </p:nvSpPr>
        <p:spPr bwMode="auto">
          <a:xfrm>
            <a:off x="2438400" y="1524000"/>
            <a:ext cx="4203700" cy="515938"/>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800" i="0">
                <a:solidFill>
                  <a:schemeClr val="tx1"/>
                </a:solidFill>
              </a:rPr>
              <a:t>2 HI</a:t>
            </a:r>
            <a:r>
              <a:rPr lang="en-US" sz="2800" i="0" baseline="-25000">
                <a:solidFill>
                  <a:schemeClr val="tx1"/>
                </a:solidFill>
              </a:rPr>
              <a:t>(g)</a:t>
            </a:r>
            <a:r>
              <a:rPr lang="en-US" sz="2800" i="0">
                <a:solidFill>
                  <a:schemeClr val="tx1"/>
                </a:solidFill>
              </a:rPr>
              <a:t>                H</a:t>
            </a:r>
            <a:r>
              <a:rPr lang="en-US" sz="2800" i="0" baseline="-25000">
                <a:solidFill>
                  <a:schemeClr val="tx1"/>
                </a:solidFill>
              </a:rPr>
              <a:t>2 (g)</a:t>
            </a:r>
            <a:r>
              <a:rPr lang="en-US" sz="2800" i="0">
                <a:solidFill>
                  <a:schemeClr val="tx1"/>
                </a:solidFill>
              </a:rPr>
              <a:t> + I</a:t>
            </a:r>
            <a:r>
              <a:rPr lang="en-US" sz="2800" i="0" baseline="-25000">
                <a:solidFill>
                  <a:schemeClr val="tx1"/>
                </a:solidFill>
              </a:rPr>
              <a:t>2 (g)</a:t>
            </a:r>
            <a:endParaRPr lang="en-US" sz="2400" i="0" baseline="-25000">
              <a:solidFill>
                <a:schemeClr val="tx1"/>
              </a:solidFill>
            </a:endParaRPr>
          </a:p>
        </p:txBody>
      </p:sp>
      <p:sp>
        <p:nvSpPr>
          <p:cNvPr id="42002" name="Line 18"/>
          <p:cNvSpPr>
            <a:spLocks noChangeShapeType="1"/>
          </p:cNvSpPr>
          <p:nvPr/>
        </p:nvSpPr>
        <p:spPr bwMode="auto">
          <a:xfrm>
            <a:off x="3657600" y="1828800"/>
            <a:ext cx="8255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2003" name="Line 19"/>
          <p:cNvSpPr>
            <a:spLocks noChangeShapeType="1"/>
          </p:cNvSpPr>
          <p:nvPr/>
        </p:nvSpPr>
        <p:spPr bwMode="auto">
          <a:xfrm>
            <a:off x="3657600" y="1676400"/>
            <a:ext cx="8255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2004" name="Text Box 20"/>
          <p:cNvSpPr txBox="1">
            <a:spLocks noChangeArrowheads="1"/>
          </p:cNvSpPr>
          <p:nvPr/>
        </p:nvSpPr>
        <p:spPr bwMode="auto">
          <a:xfrm>
            <a:off x="3429000" y="838200"/>
            <a:ext cx="2057400" cy="579438"/>
          </a:xfrm>
          <a:prstGeom prst="rect">
            <a:avLst/>
          </a:prstGeom>
          <a:noFill/>
          <a:ln w="12700">
            <a:noFill/>
            <a:miter lim="800000"/>
            <a:headEnd/>
            <a:tailEnd/>
          </a:ln>
          <a:effectLst/>
        </p:spPr>
        <p:txBody>
          <a:bodyPr wrap="none">
            <a:prstTxWarp prst="textNoShape">
              <a:avLst/>
            </a:prstTxWarp>
            <a:spAutoFit/>
          </a:bodyPr>
          <a:lstStyle/>
          <a:p>
            <a:pPr>
              <a:defRPr/>
            </a:pPr>
            <a:r>
              <a:rPr lang="en-US" sz="3200">
                <a:effectLst>
                  <a:outerShdw blurRad="38100" dist="38100" dir="2700000" algn="tl">
                    <a:srgbClr val="DDDDDD"/>
                  </a:outerShdw>
                </a:effectLst>
              </a:rPr>
              <a:t>(continued)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97"/>
                                        </p:tgtEl>
                                        <p:attrNameLst>
                                          <p:attrName>style.visibility</p:attrName>
                                        </p:attrNameLst>
                                      </p:cBhvr>
                                      <p:to>
                                        <p:strVal val="visible"/>
                                      </p:to>
                                    </p:set>
                                    <p:anim calcmode="lin" valueType="num">
                                      <p:cBhvr additive="base">
                                        <p:cTn id="7" dur="500" fill="hold"/>
                                        <p:tgtEl>
                                          <p:spTgt spid="41997"/>
                                        </p:tgtEl>
                                        <p:attrNameLst>
                                          <p:attrName>ppt_x</p:attrName>
                                        </p:attrNameLst>
                                      </p:cBhvr>
                                      <p:tavLst>
                                        <p:tav tm="0">
                                          <p:val>
                                            <p:strVal val="0-#ppt_w/2"/>
                                          </p:val>
                                        </p:tav>
                                        <p:tav tm="100000">
                                          <p:val>
                                            <p:strVal val="#ppt_x"/>
                                          </p:val>
                                        </p:tav>
                                      </p:tavLst>
                                    </p:anim>
                                    <p:anim calcmode="lin" valueType="num">
                                      <p:cBhvr additive="base">
                                        <p:cTn id="8" dur="500" fill="hold"/>
                                        <p:tgtEl>
                                          <p:spTgt spid="41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8600" y="3810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Calculation of Equilibrium Concentrations</a:t>
            </a:r>
            <a:endParaRPr lang="en-US" sz="2800" i="0">
              <a:effectLst>
                <a:outerShdw blurRad="38100" dist="38100" dir="2700000" algn="tl">
                  <a:srgbClr val="DDDDDD"/>
                </a:outerShdw>
              </a:effectLst>
            </a:endParaRPr>
          </a:p>
        </p:txBody>
      </p:sp>
      <p:sp>
        <p:nvSpPr>
          <p:cNvPr id="35843" name="Rectangle 3"/>
          <p:cNvSpPr>
            <a:spLocks noChangeArrowheads="1"/>
          </p:cNvSpPr>
          <p:nvPr/>
        </p:nvSpPr>
        <p:spPr bwMode="auto">
          <a:xfrm>
            <a:off x="381000" y="11430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The same steps used to calculate equilibrium constants are used.</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Generally, we do not have a number for the change in concentrations line.</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Therefore, we need to assume that </a:t>
            </a:r>
            <a:r>
              <a:rPr lang="en-US" sz="2800">
                <a:effectLst>
                  <a:outerShdw blurRad="38100" dist="38100" dir="2700000" algn="tl">
                    <a:srgbClr val="DDDDDD"/>
                  </a:outerShdw>
                </a:effectLst>
                <a:latin typeface="Helvetica" charset="0"/>
              </a:rPr>
              <a:t>x</a:t>
            </a:r>
            <a:r>
              <a:rPr lang="en-US" sz="2800">
                <a:solidFill>
                  <a:schemeClr val="tx1"/>
                </a:solidFill>
                <a:effectLst>
                  <a:outerShdw blurRad="38100" dist="38100" dir="2700000" algn="tl">
                    <a:srgbClr val="DDDDDD"/>
                  </a:outerShdw>
                </a:effectLst>
                <a:latin typeface="Helvetica" charset="0"/>
              </a:rPr>
              <a:t> mol/L of a species is produced (or used).</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The equilibrium concentrations are given as algebraic expressions.Solution of a quadratic equation may be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ea typeface="+mj-ea"/>
                <a:cs typeface="+mj-cs"/>
              </a:rPr>
              <a:t>Dynamic Equilibrium</a:t>
            </a:r>
            <a:br>
              <a:rPr lang="en-US">
                <a:ea typeface="+mj-ea"/>
                <a:cs typeface="+mj-cs"/>
              </a:rPr>
            </a:br>
            <a:r>
              <a:rPr lang="en-US">
                <a:ea typeface="+mj-ea"/>
                <a:cs typeface="+mj-cs"/>
              </a:rPr>
              <a:t>“</a:t>
            </a:r>
            <a:r>
              <a:rPr lang="en-US" sz="3200">
                <a:ea typeface="+mj-ea"/>
                <a:cs typeface="+mj-cs"/>
              </a:rPr>
              <a:t>The Pennies”</a:t>
            </a:r>
            <a:endParaRPr lang="en-US">
              <a:ea typeface="+mj-ea"/>
              <a:cs typeface="+mj-cs"/>
            </a:endParaRPr>
          </a:p>
        </p:txBody>
      </p:sp>
      <p:pic>
        <p:nvPicPr>
          <p:cNvPr id="28675" name="Picture 3" descr=" Picture 1                                                      00000002Macintosh HD                   B018B668:"/>
          <p:cNvPicPr>
            <a:picLocks noChangeAspect="1" noChangeArrowheads="1"/>
          </p:cNvPicPr>
          <p:nvPr/>
        </p:nvPicPr>
        <p:blipFill>
          <a:blip r:embed="rId2"/>
          <a:srcRect/>
          <a:stretch>
            <a:fillRect/>
          </a:stretch>
        </p:blipFill>
        <p:spPr bwMode="auto">
          <a:xfrm>
            <a:off x="2514600" y="1981200"/>
            <a:ext cx="4903788" cy="2725738"/>
          </a:xfrm>
          <a:prstGeom prst="rect">
            <a:avLst/>
          </a:prstGeom>
          <a:noFill/>
          <a:ln w="9525">
            <a:noFill/>
            <a:miter lim="800000"/>
            <a:headEnd/>
            <a:tailEnd/>
          </a:ln>
        </p:spPr>
      </p:pic>
      <p:sp>
        <p:nvSpPr>
          <p:cNvPr id="28676" name="Text Box 4"/>
          <p:cNvSpPr txBox="1">
            <a:spLocks noChangeArrowheads="1"/>
          </p:cNvSpPr>
          <p:nvPr/>
        </p:nvSpPr>
        <p:spPr bwMode="auto">
          <a:xfrm>
            <a:off x="681701" y="5638800"/>
            <a:ext cx="7888548" cy="461665"/>
          </a:xfrm>
          <a:prstGeom prst="rect">
            <a:avLst/>
          </a:prstGeom>
          <a:noFill/>
          <a:ln w="12700">
            <a:noFill/>
            <a:miter lim="800000"/>
            <a:headEnd/>
            <a:tailEnd/>
          </a:ln>
        </p:spPr>
        <p:txBody>
          <a:bodyPr wrap="none">
            <a:prstTxWarp prst="textNoShape">
              <a:avLst/>
            </a:prstTxWarp>
            <a:spAutoFit/>
          </a:bodyPr>
          <a:lstStyle/>
          <a:p>
            <a:r>
              <a:rPr lang="en-US" sz="2400" i="0" dirty="0">
                <a:solidFill>
                  <a:schemeClr val="tx1"/>
                </a:solidFill>
                <a:hlinkClick r:id="rId3"/>
              </a:rPr>
              <a:t>http://chemconnections.org/general/chem120/equil-graph.html</a:t>
            </a:r>
            <a:endParaRPr lang="en-US" sz="2400" i="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8850" name="Picture 2" descr="&#10;Picture 2.pdf                                                  000161FEMacintosh HD                   B8A9EEAE:">
            <a:hlinkClick r:id="rId2" action="ppaction://hlinkfile"/>
          </p:cNvPr>
          <p:cNvPicPr>
            <a:picLocks noChangeAspect="1" noChangeArrowheads="1"/>
          </p:cNvPicPr>
          <p:nvPr/>
        </p:nvPicPr>
        <p:blipFill>
          <a:blip r:embed="rId3"/>
          <a:srcRect/>
          <a:stretch>
            <a:fillRect/>
          </a:stretch>
        </p:blipFill>
        <p:spPr bwMode="auto">
          <a:xfrm>
            <a:off x="2209800" y="304800"/>
            <a:ext cx="4876800" cy="5525554"/>
          </a:xfrm>
          <a:prstGeom prst="rect">
            <a:avLst/>
          </a:prstGeom>
          <a:noFill/>
          <a:ln w="9525">
            <a:noFill/>
            <a:miter lim="800000"/>
            <a:headEnd/>
            <a:tailEnd/>
          </a:ln>
        </p:spPr>
      </p:pic>
      <p:sp>
        <p:nvSpPr>
          <p:cNvPr id="139267" name="Text Box 3"/>
          <p:cNvSpPr txBox="1">
            <a:spLocks noChangeArrowheads="1"/>
          </p:cNvSpPr>
          <p:nvPr/>
        </p:nvSpPr>
        <p:spPr bwMode="auto">
          <a:xfrm>
            <a:off x="6934200" y="990600"/>
            <a:ext cx="1905000" cy="4789488"/>
          </a:xfrm>
          <a:prstGeom prst="rect">
            <a:avLst/>
          </a:prstGeom>
          <a:noFill/>
          <a:ln w="12700">
            <a:noFill/>
            <a:miter lim="800000"/>
            <a:headEnd/>
            <a:tailEnd/>
          </a:ln>
          <a:effectLst/>
        </p:spPr>
        <p:txBody>
          <a:bodyPr>
            <a:prstTxWarp prst="textNoShape">
              <a:avLst/>
            </a:prstTxWarp>
            <a:spAutoFit/>
          </a:bodyPr>
          <a:lstStyle/>
          <a:p>
            <a:pPr>
              <a:spcBef>
                <a:spcPct val="50000"/>
              </a:spcBef>
              <a:defRPr/>
            </a:pPr>
            <a:r>
              <a:rPr lang="en-US" sz="2800" dirty="0">
                <a:effectLst>
                  <a:outerShdw blurRad="38100" dist="38100" dir="2700000" algn="tl">
                    <a:srgbClr val="DDDDDD"/>
                  </a:outerShdw>
                </a:effectLst>
              </a:rPr>
              <a:t>If you are interested in this interactive Flash tool, send Dr. R. an e-mail and he will send it you as an attachment.</a:t>
            </a:r>
            <a:endParaRPr lang="en-US" dirty="0">
              <a:effectLst>
                <a:outerShdw blurRad="38100" dist="38100" dir="2700000" algn="tl">
                  <a:srgbClr val="DDDDDD"/>
                </a:outerShdw>
              </a:effectLst>
            </a:endParaRPr>
          </a:p>
        </p:txBody>
      </p:sp>
      <p:sp>
        <p:nvSpPr>
          <p:cNvPr id="4" name="TextBox 3"/>
          <p:cNvSpPr txBox="1"/>
          <p:nvPr/>
        </p:nvSpPr>
        <p:spPr>
          <a:xfrm>
            <a:off x="838200" y="6096000"/>
            <a:ext cx="7162800" cy="338554"/>
          </a:xfrm>
          <a:prstGeom prst="rect">
            <a:avLst/>
          </a:prstGeom>
          <a:noFill/>
        </p:spPr>
        <p:txBody>
          <a:bodyPr wrap="square" rtlCol="0">
            <a:spAutoFit/>
          </a:bodyPr>
          <a:lstStyle/>
          <a:p>
            <a:r>
              <a:rPr lang="en-US" sz="1600" dirty="0">
                <a:hlinkClick r:id="rId4"/>
              </a:rPr>
              <a:t>http://chemconnections.org/general/chem120/UsinganEquilibriumTableII.swf</a:t>
            </a:r>
            <a:endParaRPr lang="en-US"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126979" name="Text Box 3"/>
          <p:cNvSpPr txBox="1">
            <a:spLocks noChangeArrowheads="1"/>
          </p:cNvSpPr>
          <p:nvPr/>
        </p:nvSpPr>
        <p:spPr bwMode="auto">
          <a:xfrm>
            <a:off x="609600" y="1066800"/>
            <a:ext cx="8001000" cy="5262563"/>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The weak acid HC</a:t>
            </a:r>
            <a:r>
              <a:rPr lang="en-US" sz="2400" i="0" baseline="-25000" dirty="0">
                <a:solidFill>
                  <a:schemeClr val="tx1"/>
                </a:solidFill>
              </a:rPr>
              <a:t>2</a:t>
            </a:r>
            <a:r>
              <a:rPr lang="en-US" sz="2400" i="0" dirty="0">
                <a:solidFill>
                  <a:schemeClr val="tx1"/>
                </a:solidFill>
              </a:rPr>
              <a:t>H</a:t>
            </a:r>
            <a:r>
              <a:rPr lang="en-US" sz="2400" i="0" baseline="-25000" dirty="0">
                <a:solidFill>
                  <a:schemeClr val="tx1"/>
                </a:solidFill>
              </a:rPr>
              <a:t>3</a:t>
            </a:r>
            <a:r>
              <a:rPr lang="en-US" sz="2400" i="0" dirty="0">
                <a:solidFill>
                  <a:schemeClr val="tx1"/>
                </a:solidFill>
              </a:rPr>
              <a:t>O</a:t>
            </a:r>
            <a:r>
              <a:rPr lang="en-US" sz="2400" i="0" baseline="-25000" dirty="0">
                <a:solidFill>
                  <a:schemeClr val="tx1"/>
                </a:solidFill>
              </a:rPr>
              <a:t>2</a:t>
            </a:r>
            <a:r>
              <a:rPr lang="en-US" sz="2400" i="0" dirty="0">
                <a:solidFill>
                  <a:schemeClr val="tx1"/>
                </a:solidFill>
              </a:rPr>
              <a:t>, acetic acid, is a key component in vinegar.  As an acid the aqueous dissociation equilibrium could be represented as</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HC</a:t>
            </a:r>
            <a:r>
              <a:rPr lang="en-US" sz="2400" i="0" baseline="-25000" dirty="0">
                <a:solidFill>
                  <a:schemeClr val="tx1"/>
                </a:solidFill>
              </a:rPr>
              <a:t>2</a:t>
            </a:r>
            <a:r>
              <a:rPr lang="en-US" sz="2400" i="0" dirty="0">
                <a:solidFill>
                  <a:schemeClr val="tx1"/>
                </a:solidFill>
              </a:rPr>
              <a:t>H</a:t>
            </a:r>
            <a:r>
              <a:rPr lang="en-US" sz="2400" i="0" baseline="-25000" dirty="0">
                <a:solidFill>
                  <a:schemeClr val="tx1"/>
                </a:solidFill>
              </a:rPr>
              <a:t>3</a:t>
            </a:r>
            <a:r>
              <a:rPr lang="en-US" sz="2400" i="0" dirty="0">
                <a:solidFill>
                  <a:schemeClr val="tx1"/>
                </a:solidFill>
              </a:rPr>
              <a:t>O</a:t>
            </a:r>
            <a:r>
              <a:rPr lang="en-US" sz="2400" i="0" baseline="-25000" dirty="0">
                <a:solidFill>
                  <a:schemeClr val="tx1"/>
                </a:solidFill>
              </a:rPr>
              <a:t>2</a:t>
            </a:r>
            <a:r>
              <a:rPr lang="en-US" sz="2400" i="0" dirty="0">
                <a:solidFill>
                  <a:schemeClr val="tx1"/>
                </a:solidFill>
              </a:rPr>
              <a:t>(</a:t>
            </a:r>
            <a:r>
              <a:rPr lang="en-US" sz="2400" dirty="0">
                <a:solidFill>
                  <a:schemeClr val="tx1"/>
                </a:solidFill>
              </a:rPr>
              <a:t>aq</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sym typeface="Wingdings 3" charset="2"/>
              </a:rPr>
              <a:t> </a:t>
            </a:r>
            <a:r>
              <a:rPr lang="en-US" sz="2400" i="0" dirty="0">
                <a:solidFill>
                  <a:schemeClr val="tx1"/>
                </a:solidFill>
                <a:sym typeface="Wingdings" charset="2"/>
              </a:rPr>
              <a:t> </a:t>
            </a:r>
            <a:r>
              <a:rPr lang="en-US" sz="2400" i="0" dirty="0" err="1">
                <a:solidFill>
                  <a:schemeClr val="tx1"/>
                </a:solidFill>
                <a:sym typeface="Wingdings" charset="2"/>
              </a:rPr>
              <a:t>H</a:t>
            </a:r>
            <a:r>
              <a:rPr lang="en-US" sz="2400" i="0" baseline="30000" dirty="0" err="1">
                <a:solidFill>
                  <a:schemeClr val="tx1"/>
                </a:solidFill>
                <a:sym typeface="Wingdings" charset="2"/>
              </a:rPr>
              <a:t>+</a:t>
            </a:r>
            <a:r>
              <a:rPr lang="en-US" sz="2400" i="0" dirty="0" err="1">
                <a:solidFill>
                  <a:schemeClr val="tx1"/>
                </a:solidFill>
                <a:sym typeface="Wingdings" charset="2"/>
              </a:rPr>
              <a:t>(</a:t>
            </a:r>
            <a:r>
              <a:rPr lang="en-US" sz="2400" dirty="0" err="1">
                <a:solidFill>
                  <a:schemeClr val="tx1"/>
                </a:solidFill>
                <a:sym typeface="Wingdings" charset="2"/>
              </a:rPr>
              <a:t>aq</a:t>
            </a:r>
            <a:r>
              <a:rPr lang="en-US" sz="2400" i="0" dirty="0">
                <a:solidFill>
                  <a:schemeClr val="tx1"/>
                </a:solidFill>
                <a:sym typeface="Wingdings" charset="2"/>
              </a:rPr>
              <a:t>) + </a:t>
            </a:r>
            <a:r>
              <a:rPr lang="en-US" sz="2400" i="0" dirty="0">
                <a:solidFill>
                  <a:schemeClr val="tx1"/>
                </a:solidFill>
              </a:rPr>
              <a:t>C</a:t>
            </a:r>
            <a:r>
              <a:rPr lang="en-US" sz="2400" i="0" baseline="-25000" dirty="0">
                <a:solidFill>
                  <a:schemeClr val="tx1"/>
                </a:solidFill>
              </a:rPr>
              <a:t>2</a:t>
            </a:r>
            <a:r>
              <a:rPr lang="en-US" sz="2400" i="0" dirty="0">
                <a:solidFill>
                  <a:schemeClr val="tx1"/>
                </a:solidFill>
              </a:rPr>
              <a:t>H</a:t>
            </a:r>
            <a:r>
              <a:rPr lang="en-US" sz="2400" i="0" baseline="-25000" dirty="0">
                <a:solidFill>
                  <a:schemeClr val="tx1"/>
                </a:solidFill>
              </a:rPr>
              <a:t>3</a:t>
            </a:r>
            <a:r>
              <a:rPr lang="en-US" sz="2400" i="0" dirty="0">
                <a:solidFill>
                  <a:schemeClr val="tx1"/>
                </a:solidFill>
              </a:rPr>
              <a:t>O</a:t>
            </a:r>
            <a:r>
              <a:rPr lang="en-US" sz="2400" i="0" baseline="-25000" dirty="0">
                <a:solidFill>
                  <a:schemeClr val="tx1"/>
                </a:solidFill>
              </a:rPr>
              <a:t>2 </a:t>
            </a:r>
            <a:r>
              <a:rPr lang="en-US" sz="2400" i="0" baseline="30000" dirty="0">
                <a:solidFill>
                  <a:schemeClr val="tx1"/>
                </a:solidFill>
              </a:rPr>
              <a:t>–</a:t>
            </a:r>
            <a:r>
              <a:rPr lang="en-US" sz="2400" i="0" dirty="0">
                <a:solidFill>
                  <a:schemeClr val="tx1"/>
                </a:solidFill>
              </a:rPr>
              <a:t>(</a:t>
            </a:r>
            <a:r>
              <a:rPr lang="en-US" sz="2400" dirty="0" err="1">
                <a:solidFill>
                  <a:schemeClr val="tx1"/>
                </a:solidFill>
              </a:rPr>
              <a:t>aq</a:t>
            </a:r>
            <a:r>
              <a:rPr lang="en-US" sz="2400" i="0" dirty="0">
                <a:solidFill>
                  <a:schemeClr val="tx1"/>
                </a:solidFill>
              </a:rPr>
              <a:t>).</a:t>
            </a:r>
          </a:p>
          <a:p>
            <a:pPr algn="l">
              <a:tabLst>
                <a:tab pos="461963" algn="l"/>
              </a:tabLst>
              <a:defRPr/>
            </a:pPr>
            <a:endParaRPr lang="en-US" sz="2400" i="0" dirty="0">
              <a:solidFill>
                <a:schemeClr val="tx1"/>
              </a:solidFill>
            </a:endParaRPr>
          </a:p>
          <a:p>
            <a:pPr algn="l">
              <a:tabLst>
                <a:tab pos="461963" algn="l"/>
              </a:tabLst>
              <a:defRPr/>
            </a:pPr>
            <a:r>
              <a:rPr lang="en-US" sz="2400" i="0" dirty="0">
                <a:solidFill>
                  <a:schemeClr val="tx1"/>
                </a:solidFill>
              </a:rPr>
              <a:t>At room temperature the </a:t>
            </a:r>
            <a:r>
              <a:rPr lang="en-US" sz="2400" dirty="0" err="1">
                <a:solidFill>
                  <a:schemeClr val="tx1"/>
                </a:solidFill>
              </a:rPr>
              <a:t>K</a:t>
            </a:r>
            <a:r>
              <a:rPr lang="en-US" sz="2400" i="0" baseline="-25000" dirty="0" err="1">
                <a:solidFill>
                  <a:schemeClr val="tx1"/>
                </a:solidFill>
              </a:rPr>
              <a:t>c</a:t>
            </a:r>
            <a:r>
              <a:rPr lang="en-US" sz="2400" i="0" dirty="0">
                <a:solidFill>
                  <a:schemeClr val="tx1"/>
                </a:solidFill>
              </a:rPr>
              <a:t> value, at approximately 1.8 </a:t>
            </a:r>
            <a:r>
              <a:rPr lang="en-US" sz="2400" i="0" dirty="0" err="1">
                <a:solidFill>
                  <a:schemeClr val="tx1"/>
                </a:solidFill>
                <a:sym typeface="Symbol" charset="2"/>
              </a:rPr>
              <a:t></a:t>
            </a:r>
            <a:r>
              <a:rPr lang="en-US" sz="2400" i="0" dirty="0">
                <a:solidFill>
                  <a:schemeClr val="tx1"/>
                </a:solidFill>
                <a:sym typeface="Symbol" charset="2"/>
              </a:rPr>
              <a:t> </a:t>
            </a:r>
            <a:r>
              <a:rPr lang="en-US" sz="2400" i="0" dirty="0">
                <a:solidFill>
                  <a:schemeClr val="tx1"/>
                </a:solidFill>
              </a:rPr>
              <a:t>10</a:t>
            </a:r>
            <a:r>
              <a:rPr lang="en-US" sz="2400" i="0" baseline="30000" dirty="0">
                <a:solidFill>
                  <a:schemeClr val="tx1"/>
                </a:solidFill>
              </a:rPr>
              <a:t>–5</a:t>
            </a:r>
            <a:r>
              <a:rPr lang="en-US" sz="2400" i="0" dirty="0">
                <a:solidFill>
                  <a:schemeClr val="tx1"/>
                </a:solidFill>
              </a:rPr>
              <a:t>, is not large. What would be the equilibrium concentration of H</a:t>
            </a:r>
            <a:r>
              <a:rPr lang="en-US" sz="2400" i="0" baseline="30000" dirty="0">
                <a:solidFill>
                  <a:schemeClr val="tx1"/>
                </a:solidFill>
              </a:rPr>
              <a:t>+</a:t>
            </a:r>
            <a:r>
              <a:rPr lang="en-US" sz="2400" i="0" dirty="0">
                <a:solidFill>
                  <a:schemeClr val="tx1"/>
                </a:solidFill>
              </a:rPr>
              <a:t> starting from 1.0 </a:t>
            </a:r>
            <a:r>
              <a:rPr lang="en-US" sz="2400" dirty="0">
                <a:solidFill>
                  <a:schemeClr val="tx1"/>
                </a:solidFill>
              </a:rPr>
              <a:t>M</a:t>
            </a:r>
            <a:r>
              <a:rPr lang="en-US" sz="2400" i="0" dirty="0">
                <a:solidFill>
                  <a:schemeClr val="tx1"/>
                </a:solidFill>
              </a:rPr>
              <a:t> acetic acid solution?</a:t>
            </a:r>
          </a:p>
          <a:p>
            <a:pPr algn="l">
              <a:tabLst>
                <a:tab pos="461963" algn="l"/>
              </a:tabLst>
              <a:defRPr/>
            </a:pP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1.8 </a:t>
            </a:r>
            <a:r>
              <a:rPr lang="en-US" sz="2400" i="0" dirty="0" err="1">
                <a:solidFill>
                  <a:schemeClr val="tx1"/>
                </a:solidFill>
                <a:sym typeface="Symbol" charset="2"/>
              </a:rPr>
              <a:t></a:t>
            </a:r>
            <a:r>
              <a:rPr lang="en-US" sz="2400" i="0" dirty="0">
                <a:solidFill>
                  <a:schemeClr val="tx1"/>
                </a:solidFill>
                <a:sym typeface="Symbol" charset="2"/>
              </a:rPr>
              <a:t> </a:t>
            </a:r>
            <a:r>
              <a:rPr lang="en-US" sz="2400" i="0" dirty="0">
                <a:solidFill>
                  <a:schemeClr val="tx1"/>
                </a:solidFill>
              </a:rPr>
              <a:t>10</a:t>
            </a:r>
            <a:r>
              <a:rPr lang="en-US" sz="2400" i="0" baseline="30000" dirty="0">
                <a:solidFill>
                  <a:schemeClr val="tx1"/>
                </a:solidFill>
              </a:rPr>
              <a:t>–5</a:t>
            </a:r>
            <a:r>
              <a:rPr lang="en-US" sz="2400" i="0" dirty="0">
                <a:solidFill>
                  <a:schemeClr val="tx1"/>
                </a:solidFill>
              </a:rPr>
              <a:t> </a:t>
            </a:r>
            <a:r>
              <a:rPr lang="en-US" sz="2400" dirty="0">
                <a:solidFill>
                  <a:schemeClr val="tx1"/>
                </a:solidFill>
              </a:rPr>
              <a:t>M</a:t>
            </a:r>
          </a:p>
          <a:p>
            <a:pPr marL="457200" indent="-457200" algn="l">
              <a:buFont typeface="+mj-lt"/>
              <a:buAutoNum type="alphaUcPeriod"/>
              <a:tabLst>
                <a:tab pos="461963" algn="l"/>
              </a:tabLst>
              <a:defRPr/>
            </a:pPr>
            <a:r>
              <a:rPr lang="en-US" sz="2400" i="0" dirty="0">
                <a:solidFill>
                  <a:schemeClr val="tx1"/>
                </a:solidFill>
              </a:rPr>
              <a:t>4.2 </a:t>
            </a:r>
            <a:r>
              <a:rPr lang="en-US" sz="2400" i="0" dirty="0" err="1">
                <a:solidFill>
                  <a:schemeClr val="tx1"/>
                </a:solidFill>
                <a:sym typeface="Symbol" charset="2"/>
              </a:rPr>
              <a:t></a:t>
            </a:r>
            <a:r>
              <a:rPr lang="en-US" sz="2400" i="0" dirty="0">
                <a:solidFill>
                  <a:schemeClr val="tx1"/>
                </a:solidFill>
              </a:rPr>
              <a:t> 10</a:t>
            </a:r>
            <a:r>
              <a:rPr lang="en-US" sz="2400" i="0" baseline="30000" dirty="0">
                <a:solidFill>
                  <a:schemeClr val="tx1"/>
                </a:solidFill>
              </a:rPr>
              <a:t>–3</a:t>
            </a:r>
            <a:r>
              <a:rPr lang="en-US" sz="2400" i="0" dirty="0">
                <a:solidFill>
                  <a:schemeClr val="tx1"/>
                </a:solidFill>
              </a:rPr>
              <a:t> </a:t>
            </a:r>
            <a:r>
              <a:rPr lang="en-US" sz="2400" dirty="0">
                <a:solidFill>
                  <a:schemeClr val="tx1"/>
                </a:solidFill>
              </a:rPr>
              <a:t>M</a:t>
            </a:r>
          </a:p>
          <a:p>
            <a:pPr marL="457200" indent="-457200" algn="l">
              <a:buFont typeface="+mj-lt"/>
              <a:buAutoNum type="alphaUcPeriod"/>
              <a:tabLst>
                <a:tab pos="461963" algn="l"/>
              </a:tabLst>
              <a:defRPr/>
            </a:pPr>
            <a:r>
              <a:rPr lang="en-US" sz="2400" i="0" dirty="0">
                <a:solidFill>
                  <a:schemeClr val="tx1"/>
                </a:solidFill>
              </a:rPr>
              <a:t>9.0 </a:t>
            </a:r>
            <a:r>
              <a:rPr lang="en-US" sz="2400" i="0" dirty="0" err="1">
                <a:solidFill>
                  <a:schemeClr val="tx1"/>
                </a:solidFill>
                <a:sym typeface="Symbol" charset="2"/>
              </a:rPr>
              <a:t></a:t>
            </a:r>
            <a:r>
              <a:rPr lang="en-US" sz="2400" i="0" dirty="0">
                <a:solidFill>
                  <a:schemeClr val="tx1"/>
                </a:solidFill>
              </a:rPr>
              <a:t> 10</a:t>
            </a:r>
            <a:r>
              <a:rPr lang="en-US" sz="2400" i="0" baseline="30000" dirty="0">
                <a:solidFill>
                  <a:schemeClr val="tx1"/>
                </a:solidFill>
              </a:rPr>
              <a:t>–5</a:t>
            </a:r>
            <a:r>
              <a:rPr lang="en-US" sz="2400" i="0" dirty="0">
                <a:solidFill>
                  <a:schemeClr val="tx1"/>
                </a:solidFill>
              </a:rPr>
              <a:t> </a:t>
            </a:r>
            <a:r>
              <a:rPr lang="en-US" sz="2400" dirty="0">
                <a:solidFill>
                  <a:schemeClr val="tx1"/>
                </a:solidFill>
              </a:rPr>
              <a:t>M</a:t>
            </a:r>
          </a:p>
          <a:p>
            <a:pPr marL="457200" indent="-457200" algn="l">
              <a:buFont typeface="+mj-lt"/>
              <a:buAutoNum type="alphaUcPeriod"/>
              <a:tabLst>
                <a:tab pos="461963" algn="l"/>
              </a:tabLst>
              <a:defRPr/>
            </a:pPr>
            <a:r>
              <a:rPr lang="en-US" sz="2400" i="0" dirty="0">
                <a:solidFill>
                  <a:schemeClr val="tx1"/>
                </a:solidFill>
              </a:rPr>
              <a:t>More information is needed to complete this calculation.</a:t>
            </a:r>
          </a:p>
        </p:txBody>
      </p:sp>
      <p:sp>
        <p:nvSpPr>
          <p:cNvPr id="79876" name="Text Box 4"/>
          <p:cNvSpPr txBox="1">
            <a:spLocks noChangeArrowheads="1"/>
          </p:cNvSpPr>
          <p:nvPr/>
        </p:nvSpPr>
        <p:spPr bwMode="auto">
          <a:xfrm>
            <a:off x="533400" y="4038600"/>
            <a:ext cx="8153400" cy="1187450"/>
          </a:xfrm>
          <a:prstGeom prst="rect">
            <a:avLst/>
          </a:prstGeom>
          <a:noFill/>
          <a:ln w="9525">
            <a:noFill/>
            <a:miter lim="800000"/>
            <a:headEnd/>
            <a:tailEnd/>
          </a:ln>
        </p:spPr>
        <p:txBody>
          <a:bodyPr>
            <a:prstTxWarp prst="textNoShape">
              <a:avLst/>
            </a:prstTxWarp>
            <a:spAutoFit/>
          </a:bodyPr>
          <a:lstStyle/>
          <a:p>
            <a:pPr marL="457200" indent="-457200" algn="l"/>
            <a:endParaRPr lang="en-US" sz="2400" i="0">
              <a:solidFill>
                <a:schemeClr val="tx1"/>
              </a:solidFill>
            </a:endParaRPr>
          </a:p>
          <a:p>
            <a:pPr marL="457200" indent="-457200" algn="l"/>
            <a:endParaRPr lang="en-US" sz="2400" i="0">
              <a:solidFill>
                <a:schemeClr val="tx1"/>
              </a:solidFill>
            </a:endParaRPr>
          </a:p>
          <a:p>
            <a:pPr marL="457200" indent="-457200" algn="l"/>
            <a:endParaRPr lang="en-US" sz="2400" i="0">
              <a:solidFill>
                <a:schemeClr val="tx1"/>
              </a:solidFill>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80899" name="Text Box 3"/>
          <p:cNvSpPr txBox="1">
            <a:spLocks noChangeArrowheads="1"/>
          </p:cNvSpPr>
          <p:nvPr/>
        </p:nvSpPr>
        <p:spPr bwMode="auto">
          <a:xfrm>
            <a:off x="609600" y="1143000"/>
            <a:ext cx="7924800" cy="2678113"/>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B) </a:t>
            </a:r>
            <a:r>
              <a:rPr lang="en-US" sz="2400" i="0">
                <a:solidFill>
                  <a:schemeClr val="tx1"/>
                </a:solidFill>
              </a:rPr>
              <a:t>is correct assuming that 1.0 – </a:t>
            </a:r>
            <a:r>
              <a:rPr lang="en-US" sz="2400">
                <a:solidFill>
                  <a:schemeClr val="tx1"/>
                </a:solidFill>
              </a:rPr>
              <a:t>X</a:t>
            </a:r>
            <a:r>
              <a:rPr lang="en-US" sz="2400" i="0">
                <a:solidFill>
                  <a:schemeClr val="tx1"/>
                </a:solidFill>
              </a:rPr>
              <a:t> can be approximated to 1.0.  The relatively small value for </a:t>
            </a:r>
            <a:r>
              <a:rPr lang="en-US" sz="2400">
                <a:solidFill>
                  <a:schemeClr val="tx1"/>
                </a:solidFill>
              </a:rPr>
              <a:t>K</a:t>
            </a:r>
            <a:r>
              <a:rPr lang="en-US" sz="2400" i="0">
                <a:solidFill>
                  <a:schemeClr val="tx1"/>
                </a:solidFill>
              </a:rPr>
              <a:t> indicates that, compared to 1.0, </a:t>
            </a:r>
            <a:r>
              <a:rPr lang="en-US" sz="2400">
                <a:solidFill>
                  <a:schemeClr val="tx1"/>
                </a:solidFill>
              </a:rPr>
              <a:t>X</a:t>
            </a:r>
            <a:r>
              <a:rPr lang="en-US" sz="2400" i="0">
                <a:solidFill>
                  <a:schemeClr val="tx1"/>
                </a:solidFill>
              </a:rPr>
              <a:t> would not be large enough to include in the calculation.  The equilibrium expression could be simplified to K = </a:t>
            </a:r>
            <a:r>
              <a:rPr lang="en-US" sz="2400">
                <a:solidFill>
                  <a:schemeClr val="tx1"/>
                </a:solidFill>
              </a:rPr>
              <a:t>X</a:t>
            </a:r>
            <a:r>
              <a:rPr lang="en-US" sz="2400" i="0" baseline="30000">
                <a:solidFill>
                  <a:schemeClr val="tx1"/>
                </a:solidFill>
              </a:rPr>
              <a:t>2</a:t>
            </a:r>
            <a:r>
              <a:rPr lang="en-US" sz="2400" i="0">
                <a:solidFill>
                  <a:schemeClr val="tx1"/>
                </a:solidFill>
              </a:rPr>
              <a:t>/1.0.  A quick test of this hypothesis could be made by using the 4.2 </a:t>
            </a:r>
            <a:r>
              <a:rPr lang="en-US" sz="2400" i="0">
                <a:solidFill>
                  <a:schemeClr val="tx1"/>
                </a:solidFill>
                <a:sym typeface="Symbol" charset="2"/>
              </a:rPr>
              <a:t></a:t>
            </a:r>
            <a:r>
              <a:rPr lang="en-US" sz="2400" i="0">
                <a:solidFill>
                  <a:schemeClr val="tx1"/>
                </a:solidFill>
              </a:rPr>
              <a:t> 10</a:t>
            </a:r>
            <a:r>
              <a:rPr lang="en-US" sz="2400" i="0" baseline="30000">
                <a:solidFill>
                  <a:schemeClr val="tx1"/>
                </a:solidFill>
              </a:rPr>
              <a:t>–3</a:t>
            </a:r>
            <a:r>
              <a:rPr lang="en-US" sz="2400" i="0">
                <a:solidFill>
                  <a:schemeClr val="tx1"/>
                </a:solidFill>
              </a:rPr>
              <a:t> value as </a:t>
            </a:r>
            <a:r>
              <a:rPr lang="en-US" sz="2400">
                <a:solidFill>
                  <a:schemeClr val="tx1"/>
                </a:solidFill>
              </a:rPr>
              <a:t>X</a:t>
            </a:r>
            <a:r>
              <a:rPr lang="en-US" sz="2400" i="0">
                <a:solidFill>
                  <a:schemeClr val="tx1"/>
                </a:solidFill>
              </a:rPr>
              <a:t> and checking the right side of the expression to see if it was the same as 1.8 </a:t>
            </a:r>
            <a:r>
              <a:rPr lang="en-US" sz="2400" i="0">
                <a:solidFill>
                  <a:schemeClr val="tx1"/>
                </a:solidFill>
                <a:sym typeface="Symbol" charset="2"/>
              </a:rPr>
              <a:t></a:t>
            </a:r>
            <a:r>
              <a:rPr lang="en-US" sz="2400" i="0">
                <a:solidFill>
                  <a:schemeClr val="tx1"/>
                </a:solidFill>
              </a:rPr>
              <a:t> 10</a:t>
            </a:r>
            <a:r>
              <a:rPr lang="en-US" sz="2400" i="0" baseline="30000">
                <a:solidFill>
                  <a:schemeClr val="tx1"/>
                </a:solidFill>
              </a:rPr>
              <a:t>–5</a:t>
            </a:r>
            <a:r>
              <a:rPr lang="en-US" sz="2400" i="0">
                <a:solidFill>
                  <a:schemeClr val="tx1"/>
                </a:solidFill>
              </a:rPr>
              <a:t>.</a:t>
            </a: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1000" y="0"/>
            <a:ext cx="8763000" cy="1308100"/>
          </a:xfrm>
          <a:prstGeom prst="rect">
            <a:avLst/>
          </a:prstGeom>
          <a:noFill/>
          <a:ln w="12700">
            <a:noFill/>
            <a:miter lim="800000"/>
            <a:headEnd/>
            <a:tailEnd/>
          </a:ln>
          <a:effectLst/>
        </p:spPr>
        <p:txBody>
          <a:bodyPr lIns="90487" tIns="44450" rIns="90487" bIns="44450">
            <a:prstTxWarp prst="textNoShape">
              <a:avLst/>
            </a:prstTxWarp>
            <a:spAutoFit/>
          </a:bodyPr>
          <a:lstStyle/>
          <a:p>
            <a:pPr>
              <a:defRPr/>
            </a:pPr>
            <a:r>
              <a:rPr lang="en-US" sz="4000">
                <a:solidFill>
                  <a:schemeClr val="hlink"/>
                </a:solidFill>
                <a:effectLst>
                  <a:outerShdw blurRad="38100" dist="38100" dir="2700000" algn="tl">
                    <a:srgbClr val="DDDDDD"/>
                  </a:outerShdw>
                </a:effectLst>
              </a:rPr>
              <a:t>Equilibrium Concentration Calculations from Initial Concentrations and K</a:t>
            </a:r>
            <a:r>
              <a:rPr lang="en-US" sz="4000" baseline="-25000">
                <a:solidFill>
                  <a:schemeClr val="hlink"/>
                </a:solidFill>
                <a:effectLst>
                  <a:outerShdw blurRad="38100" dist="38100" dir="2700000" algn="tl">
                    <a:srgbClr val="DDDDDD"/>
                  </a:outerShdw>
                </a:effectLst>
              </a:rPr>
              <a:t>c</a:t>
            </a:r>
            <a:endParaRPr lang="en-US" sz="3600">
              <a:solidFill>
                <a:schemeClr val="tx1"/>
              </a:solidFill>
              <a:effectLst>
                <a:outerShdw blurRad="38100" dist="38100" dir="2700000" algn="tl">
                  <a:srgbClr val="DDDDDD"/>
                </a:outerShdw>
              </a:effectLst>
            </a:endParaRPr>
          </a:p>
        </p:txBody>
      </p:sp>
      <p:sp>
        <p:nvSpPr>
          <p:cNvPr id="82947" name="Rectangle 4"/>
          <p:cNvSpPr>
            <a:spLocks noChangeArrowheads="1"/>
          </p:cNvSpPr>
          <p:nvPr/>
        </p:nvSpPr>
        <p:spPr bwMode="auto">
          <a:xfrm>
            <a:off x="60325" y="1371600"/>
            <a:ext cx="9088438" cy="154940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dirty="0">
                <a:solidFill>
                  <a:schemeClr val="tx1"/>
                </a:solidFill>
              </a:rPr>
              <a:t>The reaction to form HF from hydrogen</a:t>
            </a:r>
            <a:r>
              <a:rPr lang="en-US" sz="2400" b="1" dirty="0">
                <a:solidFill>
                  <a:schemeClr val="tx1"/>
                </a:solidFill>
              </a:rPr>
              <a:t> </a:t>
            </a:r>
            <a:r>
              <a:rPr lang="en-US" sz="2400" dirty="0">
                <a:solidFill>
                  <a:schemeClr val="tx1"/>
                </a:solidFill>
              </a:rPr>
              <a:t>and fluorine has an equilibrium </a:t>
            </a:r>
          </a:p>
          <a:p>
            <a:pPr algn="l"/>
            <a:r>
              <a:rPr lang="en-US" sz="2400" dirty="0">
                <a:solidFill>
                  <a:schemeClr val="tx1"/>
                </a:solidFill>
              </a:rPr>
              <a:t>constant of 115 at temperature T. If 3.000 mol of each component</a:t>
            </a:r>
          </a:p>
          <a:p>
            <a:pPr algn="l"/>
            <a:r>
              <a:rPr lang="en-US" sz="2400" dirty="0">
                <a:solidFill>
                  <a:schemeClr val="tx1"/>
                </a:solidFill>
              </a:rPr>
              <a:t> is added to a 1.500 L flask, calculate the equilibrium concentrations of </a:t>
            </a:r>
          </a:p>
          <a:p>
            <a:pPr algn="l"/>
            <a:r>
              <a:rPr lang="en-US" sz="2400" dirty="0">
                <a:solidFill>
                  <a:schemeClr val="tx1"/>
                </a:solidFill>
              </a:rPr>
              <a:t>each species.</a:t>
            </a:r>
            <a:endParaRPr lang="en-US" sz="2400" i="0" dirty="0">
              <a:solidFill>
                <a:schemeClr val="tx1"/>
              </a:solidFill>
            </a:endParaRPr>
          </a:p>
        </p:txBody>
      </p:sp>
      <p:grpSp>
        <p:nvGrpSpPr>
          <p:cNvPr id="2" name="Group 28"/>
          <p:cNvGrpSpPr>
            <a:grpSpLocks/>
          </p:cNvGrpSpPr>
          <p:nvPr/>
        </p:nvGrpSpPr>
        <p:grpSpPr bwMode="auto">
          <a:xfrm>
            <a:off x="762000" y="2971800"/>
            <a:ext cx="7412038" cy="3294063"/>
            <a:chOff x="480" y="1920"/>
            <a:chExt cx="4669" cy="2075"/>
          </a:xfrm>
        </p:grpSpPr>
        <p:sp>
          <p:nvSpPr>
            <p:cNvPr id="82950" name="Rectangle 5"/>
            <p:cNvSpPr>
              <a:spLocks noChangeArrowheads="1"/>
            </p:cNvSpPr>
            <p:nvPr/>
          </p:nvSpPr>
          <p:spPr bwMode="auto">
            <a:xfrm>
              <a:off x="1536" y="1920"/>
              <a:ext cx="236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 (g)</a:t>
              </a:r>
              <a:r>
                <a:rPr lang="en-US" sz="2400" i="0">
                  <a:solidFill>
                    <a:schemeClr val="tx1"/>
                  </a:solidFill>
                </a:rPr>
                <a:t> + F</a:t>
              </a:r>
              <a:r>
                <a:rPr lang="en-US" sz="2400" i="0" baseline="-25000">
                  <a:solidFill>
                    <a:schemeClr val="tx1"/>
                  </a:solidFill>
                </a:rPr>
                <a:t>2 (g)</a:t>
              </a:r>
              <a:r>
                <a:rPr lang="en-US" sz="2400" i="0">
                  <a:solidFill>
                    <a:schemeClr val="tx1"/>
                  </a:solidFill>
                </a:rPr>
                <a:t>                2 HF</a:t>
              </a:r>
              <a:r>
                <a:rPr lang="en-US" sz="2400" i="0" baseline="-25000">
                  <a:solidFill>
                    <a:schemeClr val="tx1"/>
                  </a:solidFill>
                </a:rPr>
                <a:t>(g)</a:t>
              </a:r>
            </a:p>
          </p:txBody>
        </p:sp>
        <p:sp>
          <p:nvSpPr>
            <p:cNvPr id="43014" name="Line 6"/>
            <p:cNvSpPr>
              <a:spLocks noChangeShapeType="1"/>
            </p:cNvSpPr>
            <p:nvPr/>
          </p:nvSpPr>
          <p:spPr bwMode="auto">
            <a:xfrm>
              <a:off x="2561" y="2029"/>
              <a:ext cx="616"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3015" name="Line 7"/>
            <p:cNvSpPr>
              <a:spLocks noChangeShapeType="1"/>
            </p:cNvSpPr>
            <p:nvPr/>
          </p:nvSpPr>
          <p:spPr bwMode="auto">
            <a:xfrm>
              <a:off x="2561" y="2077"/>
              <a:ext cx="616"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3" name="Rectangle 8"/>
            <p:cNvSpPr>
              <a:spLocks noChangeArrowheads="1"/>
            </p:cNvSpPr>
            <p:nvPr/>
          </p:nvSpPr>
          <p:spPr bwMode="auto">
            <a:xfrm>
              <a:off x="480" y="2256"/>
              <a:ext cx="86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b="1" i="0">
                  <a:solidFill>
                    <a:schemeClr val="tx1"/>
                  </a:solidFill>
                </a:rPr>
                <a:t>Solution:</a:t>
              </a:r>
            </a:p>
          </p:txBody>
        </p:sp>
        <p:grpSp>
          <p:nvGrpSpPr>
            <p:cNvPr id="82954" name="Group 9"/>
            <p:cNvGrpSpPr>
              <a:grpSpLocks/>
            </p:cNvGrpSpPr>
            <p:nvPr/>
          </p:nvGrpSpPr>
          <p:grpSpPr bwMode="auto">
            <a:xfrm>
              <a:off x="781" y="2845"/>
              <a:ext cx="1812" cy="526"/>
              <a:chOff x="35" y="3251"/>
              <a:chExt cx="1812" cy="526"/>
            </a:xfrm>
          </p:grpSpPr>
          <p:sp>
            <p:nvSpPr>
              <p:cNvPr id="82967" name="Rectangle 10"/>
              <p:cNvSpPr>
                <a:spLocks noChangeArrowheads="1"/>
              </p:cNvSpPr>
              <p:nvPr/>
            </p:nvSpPr>
            <p:spPr bwMode="auto">
              <a:xfrm>
                <a:off x="35" y="3347"/>
                <a:ext cx="181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  115</a:t>
                </a:r>
              </a:p>
            </p:txBody>
          </p:sp>
          <p:sp>
            <p:nvSpPr>
              <p:cNvPr id="43019" name="Line 11"/>
              <p:cNvSpPr>
                <a:spLocks noChangeShapeType="1"/>
              </p:cNvSpPr>
              <p:nvPr/>
            </p:nvSpPr>
            <p:spPr bwMode="auto">
              <a:xfrm>
                <a:off x="532" y="3504"/>
                <a:ext cx="71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9" name="Rectangle 12"/>
              <p:cNvSpPr>
                <a:spLocks noChangeArrowheads="1"/>
              </p:cNvSpPr>
              <p:nvPr/>
            </p:nvSpPr>
            <p:spPr bwMode="auto">
              <a:xfrm>
                <a:off x="611" y="3251"/>
                <a:ext cx="55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[HF]</a:t>
                </a:r>
                <a:r>
                  <a:rPr lang="en-US" sz="2400" i="0" baseline="30000">
                    <a:solidFill>
                      <a:schemeClr val="tx1"/>
                    </a:solidFill>
                  </a:rPr>
                  <a:t>2</a:t>
                </a:r>
              </a:p>
            </p:txBody>
          </p:sp>
          <p:sp>
            <p:nvSpPr>
              <p:cNvPr id="82970" name="Rectangle 13"/>
              <p:cNvSpPr>
                <a:spLocks noChangeArrowheads="1"/>
              </p:cNvSpPr>
              <p:nvPr/>
            </p:nvSpPr>
            <p:spPr bwMode="auto">
              <a:xfrm>
                <a:off x="515" y="3491"/>
                <a:ext cx="79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[F</a:t>
                </a:r>
                <a:r>
                  <a:rPr lang="en-US" sz="2400" i="0" baseline="-25000">
                    <a:solidFill>
                      <a:schemeClr val="tx1"/>
                    </a:solidFill>
                  </a:rPr>
                  <a:t>2</a:t>
                </a:r>
                <a:r>
                  <a:rPr lang="en-US" sz="2400" i="0">
                    <a:solidFill>
                      <a:schemeClr val="tx1"/>
                    </a:solidFill>
                  </a:rPr>
                  <a:t>]</a:t>
                </a:r>
              </a:p>
            </p:txBody>
          </p:sp>
        </p:grpSp>
        <p:sp>
          <p:nvSpPr>
            <p:cNvPr id="82955" name="Rectangle 14"/>
            <p:cNvSpPr>
              <a:spLocks noChangeArrowheads="1"/>
            </p:cNvSpPr>
            <p:nvPr/>
          </p:nvSpPr>
          <p:spPr bwMode="auto">
            <a:xfrm>
              <a:off x="2749" y="2557"/>
              <a:ext cx="221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                 = 2.000 </a:t>
              </a:r>
              <a:r>
                <a:rPr lang="en-US" sz="2400">
                  <a:solidFill>
                    <a:schemeClr val="tx1"/>
                  </a:solidFill>
                </a:rPr>
                <a:t>M</a:t>
              </a:r>
              <a:endParaRPr lang="en-US" sz="2400" i="0">
                <a:solidFill>
                  <a:schemeClr val="tx1"/>
                </a:solidFill>
              </a:endParaRPr>
            </a:p>
          </p:txBody>
        </p:sp>
        <p:sp>
          <p:nvSpPr>
            <p:cNvPr id="43023" name="Line 15"/>
            <p:cNvSpPr>
              <a:spLocks noChangeShapeType="1"/>
            </p:cNvSpPr>
            <p:nvPr/>
          </p:nvSpPr>
          <p:spPr bwMode="auto">
            <a:xfrm>
              <a:off x="3342" y="2714"/>
              <a:ext cx="664"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57" name="Rectangle 16"/>
            <p:cNvSpPr>
              <a:spLocks noChangeArrowheads="1"/>
            </p:cNvSpPr>
            <p:nvPr/>
          </p:nvSpPr>
          <p:spPr bwMode="auto">
            <a:xfrm>
              <a:off x="3229" y="2461"/>
              <a:ext cx="893"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3.000 mol</a:t>
              </a:r>
            </a:p>
          </p:txBody>
        </p:sp>
        <p:sp>
          <p:nvSpPr>
            <p:cNvPr id="82958" name="Rectangle 17"/>
            <p:cNvSpPr>
              <a:spLocks noChangeArrowheads="1"/>
            </p:cNvSpPr>
            <p:nvPr/>
          </p:nvSpPr>
          <p:spPr bwMode="auto">
            <a:xfrm>
              <a:off x="3229" y="2941"/>
              <a:ext cx="893"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3.000 mol</a:t>
              </a:r>
            </a:p>
          </p:txBody>
        </p:sp>
        <p:sp>
          <p:nvSpPr>
            <p:cNvPr id="82959" name="Rectangle 18"/>
            <p:cNvSpPr>
              <a:spLocks noChangeArrowheads="1"/>
            </p:cNvSpPr>
            <p:nvPr/>
          </p:nvSpPr>
          <p:spPr bwMode="auto">
            <a:xfrm>
              <a:off x="3325" y="3421"/>
              <a:ext cx="893"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3.000 mol</a:t>
              </a:r>
            </a:p>
          </p:txBody>
        </p:sp>
        <p:sp>
          <p:nvSpPr>
            <p:cNvPr id="82960" name="Rectangle 19"/>
            <p:cNvSpPr>
              <a:spLocks noChangeArrowheads="1"/>
            </p:cNvSpPr>
            <p:nvPr/>
          </p:nvSpPr>
          <p:spPr bwMode="auto">
            <a:xfrm>
              <a:off x="2749" y="3037"/>
              <a:ext cx="218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[F</a:t>
              </a:r>
              <a:r>
                <a:rPr lang="en-US" sz="2400" i="0" baseline="-25000">
                  <a:solidFill>
                    <a:schemeClr val="tx1"/>
                  </a:solidFill>
                </a:rPr>
                <a:t>2</a:t>
              </a:r>
              <a:r>
                <a:rPr lang="en-US" sz="2400" i="0">
                  <a:solidFill>
                    <a:schemeClr val="tx1"/>
                  </a:solidFill>
                </a:rPr>
                <a:t>] =                 = 2.000 </a:t>
              </a:r>
              <a:r>
                <a:rPr lang="en-US" sz="2400">
                  <a:solidFill>
                    <a:schemeClr val="tx1"/>
                  </a:solidFill>
                </a:rPr>
                <a:t>M</a:t>
              </a:r>
              <a:endParaRPr lang="en-US" sz="2400" i="0">
                <a:solidFill>
                  <a:schemeClr val="tx1"/>
                </a:solidFill>
              </a:endParaRPr>
            </a:p>
          </p:txBody>
        </p:sp>
        <p:sp>
          <p:nvSpPr>
            <p:cNvPr id="43028" name="Line 20"/>
            <p:cNvSpPr>
              <a:spLocks noChangeShapeType="1"/>
            </p:cNvSpPr>
            <p:nvPr/>
          </p:nvSpPr>
          <p:spPr bwMode="auto">
            <a:xfrm>
              <a:off x="3294" y="3194"/>
              <a:ext cx="71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2" name="Rectangle 21"/>
            <p:cNvSpPr>
              <a:spLocks noChangeArrowheads="1"/>
            </p:cNvSpPr>
            <p:nvPr/>
          </p:nvSpPr>
          <p:spPr bwMode="auto">
            <a:xfrm>
              <a:off x="2749" y="3565"/>
              <a:ext cx="240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[HF] =                    = 2.000 </a:t>
              </a:r>
              <a:r>
                <a:rPr lang="en-US" sz="2400">
                  <a:solidFill>
                    <a:schemeClr val="tx1"/>
                  </a:solidFill>
                </a:rPr>
                <a:t>M</a:t>
              </a:r>
              <a:endParaRPr lang="en-US" sz="2400" i="0">
                <a:solidFill>
                  <a:schemeClr val="tx1"/>
                </a:solidFill>
              </a:endParaRPr>
            </a:p>
          </p:txBody>
        </p:sp>
        <p:sp>
          <p:nvSpPr>
            <p:cNvPr id="43030" name="Line 22"/>
            <p:cNvSpPr>
              <a:spLocks noChangeShapeType="1"/>
            </p:cNvSpPr>
            <p:nvPr/>
          </p:nvSpPr>
          <p:spPr bwMode="auto">
            <a:xfrm>
              <a:off x="3390" y="3722"/>
              <a:ext cx="76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2964" name="Rectangle 23"/>
            <p:cNvSpPr>
              <a:spLocks noChangeArrowheads="1"/>
            </p:cNvSpPr>
            <p:nvPr/>
          </p:nvSpPr>
          <p:spPr bwMode="auto">
            <a:xfrm>
              <a:off x="3373" y="3709"/>
              <a:ext cx="71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1.500 L</a:t>
              </a:r>
            </a:p>
          </p:txBody>
        </p:sp>
        <p:sp>
          <p:nvSpPr>
            <p:cNvPr id="82965" name="Rectangle 24"/>
            <p:cNvSpPr>
              <a:spLocks noChangeArrowheads="1"/>
            </p:cNvSpPr>
            <p:nvPr/>
          </p:nvSpPr>
          <p:spPr bwMode="auto">
            <a:xfrm>
              <a:off x="3277" y="3181"/>
              <a:ext cx="71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1.500 L</a:t>
              </a:r>
            </a:p>
          </p:txBody>
        </p:sp>
        <p:sp>
          <p:nvSpPr>
            <p:cNvPr id="82966" name="Rectangle 25"/>
            <p:cNvSpPr>
              <a:spLocks noChangeArrowheads="1"/>
            </p:cNvSpPr>
            <p:nvPr/>
          </p:nvSpPr>
          <p:spPr bwMode="auto">
            <a:xfrm>
              <a:off x="3277" y="2701"/>
              <a:ext cx="71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1.500 L</a:t>
              </a:r>
            </a:p>
          </p:txBody>
        </p:sp>
      </p:grpSp>
      <p:sp>
        <p:nvSpPr>
          <p:cNvPr id="43035" name="Line 27"/>
          <p:cNvSpPr>
            <a:spLocks noChangeShapeType="1"/>
          </p:cNvSpPr>
          <p:nvPr/>
        </p:nvSpPr>
        <p:spPr bwMode="auto">
          <a:xfrm>
            <a:off x="0" y="1371600"/>
            <a:ext cx="8940800" cy="0"/>
          </a:xfrm>
          <a:prstGeom prst="line">
            <a:avLst/>
          </a:prstGeom>
          <a:noFill/>
          <a:ln w="85725">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8707438" cy="698500"/>
          </a:xfrm>
          <a:prstGeom prst="rect">
            <a:avLst/>
          </a:prstGeom>
          <a:noFill/>
          <a:ln w="12700">
            <a:noFill/>
            <a:miter lim="800000"/>
            <a:headEnd/>
            <a:tailEnd/>
          </a:ln>
          <a:effectLst/>
        </p:spPr>
        <p:txBody>
          <a:bodyPr lIns="90487" tIns="44450" rIns="90487" bIns="44450">
            <a:prstTxWarp prst="textNoShape">
              <a:avLst/>
            </a:prstTxWarp>
            <a:spAutoFit/>
          </a:bodyPr>
          <a:lstStyle/>
          <a:p>
            <a:pPr>
              <a:defRPr/>
            </a:pPr>
            <a:r>
              <a:rPr lang="en-US" sz="4000">
                <a:solidFill>
                  <a:schemeClr val="hlink"/>
                </a:solidFill>
                <a:effectLst>
                  <a:outerShdw blurRad="38100" dist="38100" dir="2700000" algn="tl">
                    <a:srgbClr val="DDDDDD"/>
                  </a:outerShdw>
                </a:effectLst>
              </a:rPr>
              <a:t>Equilibrium Concentration Calculations</a:t>
            </a:r>
            <a:endParaRPr lang="en-US" sz="4000">
              <a:solidFill>
                <a:schemeClr val="tx1"/>
              </a:solidFill>
              <a:effectLst>
                <a:outerShdw blurRad="38100" dist="38100" dir="2700000" algn="tl">
                  <a:srgbClr val="DDDDDD"/>
                </a:outerShdw>
              </a:effectLst>
            </a:endParaRPr>
          </a:p>
        </p:txBody>
      </p:sp>
      <p:sp>
        <p:nvSpPr>
          <p:cNvPr id="83971" name="Rectangle 4"/>
          <p:cNvSpPr>
            <a:spLocks noChangeArrowheads="1"/>
          </p:cNvSpPr>
          <p:nvPr/>
        </p:nvSpPr>
        <p:spPr bwMode="auto">
          <a:xfrm>
            <a:off x="1371600" y="1143000"/>
            <a:ext cx="6581775" cy="19145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Concentration (M)         H</a:t>
            </a:r>
            <a:r>
              <a:rPr lang="en-US" sz="2400" i="0" baseline="-25000" dirty="0">
                <a:solidFill>
                  <a:schemeClr val="tx1"/>
                </a:solidFill>
              </a:rPr>
              <a:t>2</a:t>
            </a:r>
            <a:r>
              <a:rPr lang="en-US" sz="2400" i="0" dirty="0">
                <a:solidFill>
                  <a:schemeClr val="tx1"/>
                </a:solidFill>
              </a:rPr>
              <a:t>             F</a:t>
            </a:r>
            <a:r>
              <a:rPr lang="en-US" sz="2400" i="0" baseline="-25000" dirty="0">
                <a:solidFill>
                  <a:schemeClr val="tx1"/>
                </a:solidFill>
              </a:rPr>
              <a:t>2</a:t>
            </a:r>
            <a:r>
              <a:rPr lang="en-US" sz="2400" i="0" dirty="0">
                <a:solidFill>
                  <a:schemeClr val="tx1"/>
                </a:solidFill>
              </a:rPr>
              <a:t>              HF</a:t>
            </a:r>
          </a:p>
          <a:p>
            <a:pPr algn="l"/>
            <a:r>
              <a:rPr lang="en-US" sz="2400" i="0" dirty="0">
                <a:solidFill>
                  <a:schemeClr val="tx1"/>
                </a:solidFill>
              </a:rPr>
              <a:t>__________________________________________</a:t>
            </a:r>
          </a:p>
          <a:p>
            <a:pPr algn="l"/>
            <a:r>
              <a:rPr lang="en-US" sz="2400" i="0" dirty="0">
                <a:solidFill>
                  <a:schemeClr val="tx1"/>
                </a:solidFill>
              </a:rPr>
              <a:t>Initial                          2.000         2.000         2.000</a:t>
            </a:r>
          </a:p>
          <a:p>
            <a:pPr algn="l"/>
            <a:r>
              <a:rPr lang="en-US" sz="2400" i="0" dirty="0">
                <a:solidFill>
                  <a:schemeClr val="tx1"/>
                </a:solidFill>
              </a:rPr>
              <a:t>Change                         -x                -x              +2x</a:t>
            </a:r>
          </a:p>
          <a:p>
            <a:pPr algn="l"/>
            <a:r>
              <a:rPr lang="en-US" sz="2400" i="0" dirty="0">
                <a:solidFill>
                  <a:schemeClr val="tx1"/>
                </a:solidFill>
              </a:rPr>
              <a:t>Final                          2.000-x    </a:t>
            </a:r>
            <a:r>
              <a:rPr lang="en-US" sz="2400" i="0" dirty="0" err="1">
                <a:solidFill>
                  <a:schemeClr val="tx1"/>
                </a:solidFill>
              </a:rPr>
              <a:t>2.000-x</a:t>
            </a:r>
            <a:r>
              <a:rPr lang="en-US" sz="2400" i="0" dirty="0">
                <a:solidFill>
                  <a:schemeClr val="tx1"/>
                </a:solidFill>
              </a:rPr>
              <a:t>    2.000+2x</a:t>
            </a:r>
          </a:p>
        </p:txBody>
      </p:sp>
      <p:grpSp>
        <p:nvGrpSpPr>
          <p:cNvPr id="2" name="Group 42"/>
          <p:cNvGrpSpPr>
            <a:grpSpLocks/>
          </p:cNvGrpSpPr>
          <p:nvPr/>
        </p:nvGrpSpPr>
        <p:grpSpPr bwMode="auto">
          <a:xfrm>
            <a:off x="457200" y="3124200"/>
            <a:ext cx="8201025" cy="2054225"/>
            <a:chOff x="288" y="1968"/>
            <a:chExt cx="5166" cy="1294"/>
          </a:xfrm>
        </p:grpSpPr>
        <p:sp>
          <p:nvSpPr>
            <p:cNvPr id="83992" name="Rectangle 21"/>
            <p:cNvSpPr>
              <a:spLocks noChangeArrowheads="1"/>
            </p:cNvSpPr>
            <p:nvPr/>
          </p:nvSpPr>
          <p:spPr bwMode="auto">
            <a:xfrm>
              <a:off x="1776" y="2976"/>
              <a:ext cx="93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x)</a:t>
              </a:r>
            </a:p>
          </p:txBody>
        </p:sp>
        <p:grpSp>
          <p:nvGrpSpPr>
            <p:cNvPr id="83993" name="Group 40"/>
            <p:cNvGrpSpPr>
              <a:grpSpLocks/>
            </p:cNvGrpSpPr>
            <p:nvPr/>
          </p:nvGrpSpPr>
          <p:grpSpPr bwMode="auto">
            <a:xfrm>
              <a:off x="288" y="1968"/>
              <a:ext cx="5166" cy="1198"/>
              <a:chOff x="288" y="1968"/>
              <a:chExt cx="5166" cy="1198"/>
            </a:xfrm>
          </p:grpSpPr>
          <p:grpSp>
            <p:nvGrpSpPr>
              <p:cNvPr id="83994" name="Group 5"/>
              <p:cNvGrpSpPr>
                <a:grpSpLocks/>
              </p:cNvGrpSpPr>
              <p:nvPr/>
            </p:nvGrpSpPr>
            <p:grpSpPr bwMode="auto">
              <a:xfrm>
                <a:off x="288" y="1968"/>
                <a:ext cx="4092" cy="526"/>
                <a:chOff x="35" y="2003"/>
                <a:chExt cx="4092" cy="526"/>
              </a:xfrm>
            </p:grpSpPr>
            <p:sp>
              <p:nvSpPr>
                <p:cNvPr id="84007" name="Rectangle 6"/>
                <p:cNvSpPr>
                  <a:spLocks noChangeArrowheads="1"/>
                </p:cNvSpPr>
                <p:nvPr/>
              </p:nvSpPr>
              <p:spPr bwMode="auto">
                <a:xfrm>
                  <a:off x="35" y="2099"/>
                  <a:ext cx="409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  115  =                                         =</a:t>
                  </a:r>
                </a:p>
              </p:txBody>
            </p:sp>
            <p:sp>
              <p:nvSpPr>
                <p:cNvPr id="44039" name="Line 7"/>
                <p:cNvSpPr>
                  <a:spLocks noChangeShapeType="1"/>
                </p:cNvSpPr>
                <p:nvPr/>
              </p:nvSpPr>
              <p:spPr bwMode="auto">
                <a:xfrm>
                  <a:off x="532" y="2256"/>
                  <a:ext cx="71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4009" name="Rectangle 8"/>
                <p:cNvSpPr>
                  <a:spLocks noChangeArrowheads="1"/>
                </p:cNvSpPr>
                <p:nvPr/>
              </p:nvSpPr>
              <p:spPr bwMode="auto">
                <a:xfrm>
                  <a:off x="611" y="2003"/>
                  <a:ext cx="55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[HF]</a:t>
                  </a:r>
                  <a:r>
                    <a:rPr lang="en-US" sz="2400" i="0" baseline="30000">
                      <a:solidFill>
                        <a:schemeClr val="tx1"/>
                      </a:solidFill>
                    </a:rPr>
                    <a:t>2</a:t>
                  </a:r>
                </a:p>
              </p:txBody>
            </p:sp>
            <p:sp>
              <p:nvSpPr>
                <p:cNvPr id="84010" name="Rectangle 9"/>
                <p:cNvSpPr>
                  <a:spLocks noChangeArrowheads="1"/>
                </p:cNvSpPr>
                <p:nvPr/>
              </p:nvSpPr>
              <p:spPr bwMode="auto">
                <a:xfrm>
                  <a:off x="515" y="2243"/>
                  <a:ext cx="74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][F</a:t>
                  </a:r>
                  <a:r>
                    <a:rPr lang="en-US" sz="2400" i="0" baseline="-25000">
                      <a:solidFill>
                        <a:schemeClr val="tx1"/>
                      </a:solidFill>
                    </a:rPr>
                    <a:t>2</a:t>
                  </a:r>
                  <a:r>
                    <a:rPr lang="en-US" sz="2400" i="0">
                      <a:solidFill>
                        <a:schemeClr val="tx1"/>
                      </a:solidFill>
                    </a:rPr>
                    <a:t>]</a:t>
                  </a:r>
                </a:p>
              </p:txBody>
            </p:sp>
          </p:grpSp>
          <p:sp>
            <p:nvSpPr>
              <p:cNvPr id="44042" name="Line 10"/>
              <p:cNvSpPr>
                <a:spLocks noChangeShapeType="1"/>
              </p:cNvSpPr>
              <p:nvPr/>
            </p:nvSpPr>
            <p:spPr bwMode="auto">
              <a:xfrm>
                <a:off x="2417" y="2221"/>
                <a:ext cx="167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3996" name="Rectangle 11"/>
              <p:cNvSpPr>
                <a:spLocks noChangeArrowheads="1"/>
              </p:cNvSpPr>
              <p:nvPr/>
            </p:nvSpPr>
            <p:spPr bwMode="auto">
              <a:xfrm>
                <a:off x="2640" y="1968"/>
                <a:ext cx="113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+ 2x)</a:t>
                </a:r>
                <a:r>
                  <a:rPr lang="en-US" sz="2400" i="0" baseline="30000">
                    <a:solidFill>
                      <a:schemeClr val="tx1"/>
                    </a:solidFill>
                  </a:rPr>
                  <a:t>2</a:t>
                </a:r>
              </a:p>
            </p:txBody>
          </p:sp>
          <p:sp>
            <p:nvSpPr>
              <p:cNvPr id="83997" name="Rectangle 12"/>
              <p:cNvSpPr>
                <a:spLocks noChangeArrowheads="1"/>
              </p:cNvSpPr>
              <p:nvPr/>
            </p:nvSpPr>
            <p:spPr bwMode="auto">
              <a:xfrm>
                <a:off x="3168" y="2208"/>
                <a:ext cx="93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x)</a:t>
                </a:r>
              </a:p>
            </p:txBody>
          </p:sp>
          <p:sp>
            <p:nvSpPr>
              <p:cNvPr id="83998" name="Rectangle 13"/>
              <p:cNvSpPr>
                <a:spLocks noChangeArrowheads="1"/>
              </p:cNvSpPr>
              <p:nvPr/>
            </p:nvSpPr>
            <p:spPr bwMode="auto">
              <a:xfrm>
                <a:off x="2304" y="2208"/>
                <a:ext cx="93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x)</a:t>
                </a:r>
              </a:p>
            </p:txBody>
          </p:sp>
          <p:sp>
            <p:nvSpPr>
              <p:cNvPr id="44046" name="Line 14"/>
              <p:cNvSpPr>
                <a:spLocks noChangeShapeType="1"/>
              </p:cNvSpPr>
              <p:nvPr/>
            </p:nvSpPr>
            <p:spPr bwMode="auto">
              <a:xfrm>
                <a:off x="4433" y="2221"/>
                <a:ext cx="856"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4000" name="Rectangle 15"/>
              <p:cNvSpPr>
                <a:spLocks noChangeArrowheads="1"/>
              </p:cNvSpPr>
              <p:nvPr/>
            </p:nvSpPr>
            <p:spPr bwMode="auto">
              <a:xfrm>
                <a:off x="4320" y="1968"/>
                <a:ext cx="113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+ 2x)</a:t>
                </a:r>
                <a:r>
                  <a:rPr lang="en-US" sz="2400" i="0" baseline="30000">
                    <a:solidFill>
                      <a:schemeClr val="tx1"/>
                    </a:solidFill>
                  </a:rPr>
                  <a:t>2</a:t>
                </a:r>
              </a:p>
            </p:txBody>
          </p:sp>
          <p:sp>
            <p:nvSpPr>
              <p:cNvPr id="84001" name="Rectangle 16"/>
              <p:cNvSpPr>
                <a:spLocks noChangeArrowheads="1"/>
              </p:cNvSpPr>
              <p:nvPr/>
            </p:nvSpPr>
            <p:spPr bwMode="auto">
              <a:xfrm>
                <a:off x="4368" y="2208"/>
                <a:ext cx="99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x)</a:t>
                </a:r>
                <a:r>
                  <a:rPr lang="en-US" sz="2400" i="0" baseline="30000">
                    <a:solidFill>
                      <a:schemeClr val="tx1"/>
                    </a:solidFill>
                  </a:rPr>
                  <a:t>2</a:t>
                </a:r>
              </a:p>
            </p:txBody>
          </p:sp>
          <p:sp>
            <p:nvSpPr>
              <p:cNvPr id="84002" name="Rectangle 17"/>
              <p:cNvSpPr>
                <a:spLocks noChangeArrowheads="1"/>
              </p:cNvSpPr>
              <p:nvPr/>
            </p:nvSpPr>
            <p:spPr bwMode="auto">
              <a:xfrm>
                <a:off x="768" y="2496"/>
                <a:ext cx="2865"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Taking the square root of each side:</a:t>
                </a:r>
              </a:p>
            </p:txBody>
          </p:sp>
          <p:sp>
            <p:nvSpPr>
              <p:cNvPr id="84003" name="Rectangle 18"/>
              <p:cNvSpPr>
                <a:spLocks noChangeArrowheads="1"/>
              </p:cNvSpPr>
              <p:nvPr/>
            </p:nvSpPr>
            <p:spPr bwMode="auto">
              <a:xfrm>
                <a:off x="960" y="2880"/>
                <a:ext cx="2639"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(115)</a:t>
                </a:r>
                <a:r>
                  <a:rPr lang="en-US" sz="2400" i="0" baseline="30000">
                    <a:solidFill>
                      <a:schemeClr val="tx1"/>
                    </a:solidFill>
                  </a:rPr>
                  <a:t>1/2</a:t>
                </a:r>
                <a:r>
                  <a:rPr lang="en-US" sz="2400" i="0">
                    <a:solidFill>
                      <a:schemeClr val="tx1"/>
                    </a:solidFill>
                  </a:rPr>
                  <a:t> =                      =10.7238</a:t>
                </a:r>
              </a:p>
            </p:txBody>
          </p:sp>
          <p:sp>
            <p:nvSpPr>
              <p:cNvPr id="44051" name="Line 19"/>
              <p:cNvSpPr>
                <a:spLocks noChangeShapeType="1"/>
              </p:cNvSpPr>
              <p:nvPr/>
            </p:nvSpPr>
            <p:spPr bwMode="auto">
              <a:xfrm>
                <a:off x="1793" y="3037"/>
                <a:ext cx="904"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4005" name="Rectangle 20"/>
              <p:cNvSpPr>
                <a:spLocks noChangeArrowheads="1"/>
              </p:cNvSpPr>
              <p:nvPr/>
            </p:nvSpPr>
            <p:spPr bwMode="auto">
              <a:xfrm>
                <a:off x="1680" y="2784"/>
                <a:ext cx="107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(2.000 + 2x)</a:t>
                </a:r>
              </a:p>
            </p:txBody>
          </p:sp>
          <p:sp>
            <p:nvSpPr>
              <p:cNvPr id="84006" name="Rectangle 22"/>
              <p:cNvSpPr>
                <a:spLocks noChangeArrowheads="1"/>
              </p:cNvSpPr>
              <p:nvPr/>
            </p:nvSpPr>
            <p:spPr bwMode="auto">
              <a:xfrm>
                <a:off x="4176" y="2784"/>
                <a:ext cx="846"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 1.528</a:t>
                </a:r>
              </a:p>
            </p:txBody>
          </p:sp>
        </p:grpSp>
      </p:grpSp>
      <p:sp>
        <p:nvSpPr>
          <p:cNvPr id="44055" name="Rectangle 23"/>
          <p:cNvSpPr>
            <a:spLocks noChangeArrowheads="1"/>
          </p:cNvSpPr>
          <p:nvPr/>
        </p:nvSpPr>
        <p:spPr bwMode="auto">
          <a:xfrm>
            <a:off x="131763" y="5465763"/>
            <a:ext cx="3995737"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 2.000 - 1.528 = 0.472 </a:t>
            </a:r>
            <a:r>
              <a:rPr lang="en-US" sz="2400">
                <a:solidFill>
                  <a:schemeClr val="tx1"/>
                </a:solidFill>
              </a:rPr>
              <a:t>M</a:t>
            </a:r>
            <a:endParaRPr lang="en-US" sz="2400" i="0">
              <a:solidFill>
                <a:schemeClr val="tx1"/>
              </a:solidFill>
            </a:endParaRPr>
          </a:p>
        </p:txBody>
      </p:sp>
      <p:sp>
        <p:nvSpPr>
          <p:cNvPr id="44056" name="Rectangle 24"/>
          <p:cNvSpPr>
            <a:spLocks noChangeArrowheads="1"/>
          </p:cNvSpPr>
          <p:nvPr/>
        </p:nvSpPr>
        <p:spPr bwMode="auto">
          <a:xfrm>
            <a:off x="131763" y="5922963"/>
            <a:ext cx="4021137"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[F</a:t>
            </a:r>
            <a:r>
              <a:rPr lang="en-US" sz="2400" i="0" baseline="-25000">
                <a:solidFill>
                  <a:schemeClr val="tx1"/>
                </a:solidFill>
              </a:rPr>
              <a:t>2</a:t>
            </a:r>
            <a:r>
              <a:rPr lang="en-US" sz="2400" i="0">
                <a:solidFill>
                  <a:schemeClr val="tx1"/>
                </a:solidFill>
              </a:rPr>
              <a:t>] = 2.000 - 1.528 =  0.472 </a:t>
            </a:r>
            <a:r>
              <a:rPr lang="en-US" sz="2400">
                <a:solidFill>
                  <a:schemeClr val="tx1"/>
                </a:solidFill>
              </a:rPr>
              <a:t>M</a:t>
            </a:r>
            <a:endParaRPr lang="en-US" sz="2400" i="0">
              <a:solidFill>
                <a:schemeClr val="tx1"/>
              </a:solidFill>
            </a:endParaRPr>
          </a:p>
        </p:txBody>
      </p:sp>
      <p:sp>
        <p:nvSpPr>
          <p:cNvPr id="44057" name="Rectangle 25"/>
          <p:cNvSpPr>
            <a:spLocks noChangeArrowheads="1"/>
          </p:cNvSpPr>
          <p:nvPr/>
        </p:nvSpPr>
        <p:spPr bwMode="auto">
          <a:xfrm>
            <a:off x="55563" y="6380163"/>
            <a:ext cx="44894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[HF] = 2.000 + 2(1.528) = 5.056 </a:t>
            </a:r>
            <a:r>
              <a:rPr lang="en-US" sz="2400">
                <a:solidFill>
                  <a:schemeClr val="tx1"/>
                </a:solidFill>
              </a:rPr>
              <a:t>M</a:t>
            </a:r>
            <a:endParaRPr lang="en-US" sz="2400" i="0">
              <a:solidFill>
                <a:schemeClr val="tx1"/>
              </a:solidFill>
            </a:endParaRPr>
          </a:p>
        </p:txBody>
      </p:sp>
      <p:grpSp>
        <p:nvGrpSpPr>
          <p:cNvPr id="5" name="Group 26"/>
          <p:cNvGrpSpPr>
            <a:grpSpLocks/>
          </p:cNvGrpSpPr>
          <p:nvPr/>
        </p:nvGrpSpPr>
        <p:grpSpPr bwMode="auto">
          <a:xfrm>
            <a:off x="4398963" y="5313363"/>
            <a:ext cx="2343150" cy="835025"/>
            <a:chOff x="2771" y="3347"/>
            <a:chExt cx="1476" cy="526"/>
          </a:xfrm>
        </p:grpSpPr>
        <p:sp>
          <p:nvSpPr>
            <p:cNvPr id="83988" name="Rectangle 27"/>
            <p:cNvSpPr>
              <a:spLocks noChangeArrowheads="1"/>
            </p:cNvSpPr>
            <p:nvPr/>
          </p:nvSpPr>
          <p:spPr bwMode="auto">
            <a:xfrm>
              <a:off x="2771" y="3443"/>
              <a:ext cx="1476"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 </a:t>
              </a:r>
            </a:p>
          </p:txBody>
        </p:sp>
        <p:sp>
          <p:nvSpPr>
            <p:cNvPr id="44060" name="Line 28"/>
            <p:cNvSpPr>
              <a:spLocks noChangeShapeType="1"/>
            </p:cNvSpPr>
            <p:nvPr/>
          </p:nvSpPr>
          <p:spPr bwMode="auto">
            <a:xfrm>
              <a:off x="3268" y="3600"/>
              <a:ext cx="71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3990" name="Rectangle 29"/>
            <p:cNvSpPr>
              <a:spLocks noChangeArrowheads="1"/>
            </p:cNvSpPr>
            <p:nvPr/>
          </p:nvSpPr>
          <p:spPr bwMode="auto">
            <a:xfrm>
              <a:off x="3347" y="3347"/>
              <a:ext cx="55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[HF]</a:t>
              </a:r>
              <a:r>
                <a:rPr lang="en-US" sz="2400" i="0" baseline="30000">
                  <a:solidFill>
                    <a:schemeClr val="tx1"/>
                  </a:solidFill>
                </a:rPr>
                <a:t>2</a:t>
              </a:r>
            </a:p>
          </p:txBody>
        </p:sp>
        <p:sp>
          <p:nvSpPr>
            <p:cNvPr id="83991" name="Rectangle 30"/>
            <p:cNvSpPr>
              <a:spLocks noChangeArrowheads="1"/>
            </p:cNvSpPr>
            <p:nvPr/>
          </p:nvSpPr>
          <p:spPr bwMode="auto">
            <a:xfrm>
              <a:off x="3251" y="3587"/>
              <a:ext cx="74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][F</a:t>
              </a:r>
              <a:r>
                <a:rPr lang="en-US" sz="2400" i="0" baseline="-25000">
                  <a:solidFill>
                    <a:schemeClr val="tx1"/>
                  </a:solidFill>
                </a:rPr>
                <a:t>2</a:t>
              </a:r>
              <a:r>
                <a:rPr lang="en-US" sz="2400" i="0">
                  <a:solidFill>
                    <a:schemeClr val="tx1"/>
                  </a:solidFill>
                </a:rPr>
                <a:t>]</a:t>
              </a:r>
            </a:p>
          </p:txBody>
        </p:sp>
      </p:grpSp>
      <p:grpSp>
        <p:nvGrpSpPr>
          <p:cNvPr id="6" name="Group 41"/>
          <p:cNvGrpSpPr>
            <a:grpSpLocks/>
          </p:cNvGrpSpPr>
          <p:nvPr/>
        </p:nvGrpSpPr>
        <p:grpSpPr bwMode="auto">
          <a:xfrm>
            <a:off x="4495800" y="5257800"/>
            <a:ext cx="4579938" cy="1517650"/>
            <a:chOff x="2832" y="3312"/>
            <a:chExt cx="2885" cy="956"/>
          </a:xfrm>
        </p:grpSpPr>
        <p:sp>
          <p:nvSpPr>
            <p:cNvPr id="44063" name="Line 31"/>
            <p:cNvSpPr>
              <a:spLocks noChangeShapeType="1"/>
            </p:cNvSpPr>
            <p:nvPr/>
          </p:nvSpPr>
          <p:spPr bwMode="auto">
            <a:xfrm>
              <a:off x="4228" y="3600"/>
              <a:ext cx="1336"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3982" name="Rectangle 32"/>
            <p:cNvSpPr>
              <a:spLocks noChangeArrowheads="1"/>
            </p:cNvSpPr>
            <p:nvPr/>
          </p:nvSpPr>
          <p:spPr bwMode="auto">
            <a:xfrm>
              <a:off x="4403" y="3347"/>
              <a:ext cx="946"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(5.056 </a:t>
              </a:r>
              <a:r>
                <a:rPr lang="en-US" sz="2400">
                  <a:solidFill>
                    <a:schemeClr val="tx1"/>
                  </a:solidFill>
                </a:rPr>
                <a:t>M</a:t>
              </a:r>
              <a:r>
                <a:rPr lang="en-US" sz="2400" i="0">
                  <a:solidFill>
                    <a:schemeClr val="tx1"/>
                  </a:solidFill>
                </a:rPr>
                <a:t>)</a:t>
              </a:r>
              <a:r>
                <a:rPr lang="en-US" sz="2400" i="0" baseline="30000">
                  <a:solidFill>
                    <a:schemeClr val="tx1"/>
                  </a:solidFill>
                </a:rPr>
                <a:t>2</a:t>
              </a:r>
            </a:p>
          </p:txBody>
        </p:sp>
        <p:sp>
          <p:nvSpPr>
            <p:cNvPr id="83983" name="Rectangle 33"/>
            <p:cNvSpPr>
              <a:spLocks noChangeArrowheads="1"/>
            </p:cNvSpPr>
            <p:nvPr/>
          </p:nvSpPr>
          <p:spPr bwMode="auto">
            <a:xfrm>
              <a:off x="4067" y="3587"/>
              <a:ext cx="165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(0.472 </a:t>
              </a:r>
              <a:r>
                <a:rPr lang="en-US" sz="2400">
                  <a:solidFill>
                    <a:schemeClr val="tx1"/>
                  </a:solidFill>
                </a:rPr>
                <a:t>M</a:t>
              </a:r>
              <a:r>
                <a:rPr lang="en-US" sz="2400" i="0">
                  <a:solidFill>
                    <a:schemeClr val="tx1"/>
                  </a:solidFill>
                </a:rPr>
                <a:t>)(0.472 </a:t>
              </a:r>
              <a:r>
                <a:rPr lang="en-US" sz="2400">
                  <a:solidFill>
                    <a:schemeClr val="tx1"/>
                  </a:solidFill>
                </a:rPr>
                <a:t>M</a:t>
              </a:r>
              <a:r>
                <a:rPr lang="en-US" sz="2400" i="0">
                  <a:solidFill>
                    <a:schemeClr val="tx1"/>
                  </a:solidFill>
                </a:rPr>
                <a:t>)</a:t>
              </a:r>
            </a:p>
          </p:txBody>
        </p:sp>
        <p:sp>
          <p:nvSpPr>
            <p:cNvPr id="83984" name="Rectangle 34"/>
            <p:cNvSpPr>
              <a:spLocks noChangeArrowheads="1"/>
            </p:cNvSpPr>
            <p:nvPr/>
          </p:nvSpPr>
          <p:spPr bwMode="auto">
            <a:xfrm>
              <a:off x="4067" y="3971"/>
              <a:ext cx="791"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115</a:t>
              </a:r>
            </a:p>
          </p:txBody>
        </p:sp>
        <p:sp>
          <p:nvSpPr>
            <p:cNvPr id="44067" name="Line 35"/>
            <p:cNvSpPr>
              <a:spLocks noChangeShapeType="1"/>
            </p:cNvSpPr>
            <p:nvPr/>
          </p:nvSpPr>
          <p:spPr bwMode="auto">
            <a:xfrm>
              <a:off x="2836" y="3312"/>
              <a:ext cx="287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4068" name="Line 36"/>
            <p:cNvSpPr>
              <a:spLocks noChangeShapeType="1"/>
            </p:cNvSpPr>
            <p:nvPr/>
          </p:nvSpPr>
          <p:spPr bwMode="auto">
            <a:xfrm>
              <a:off x="2832" y="3316"/>
              <a:ext cx="0" cy="952"/>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3987" name="Rectangle 37"/>
            <p:cNvSpPr>
              <a:spLocks noChangeArrowheads="1"/>
            </p:cNvSpPr>
            <p:nvPr/>
          </p:nvSpPr>
          <p:spPr bwMode="auto">
            <a:xfrm>
              <a:off x="3011" y="3971"/>
              <a:ext cx="615"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check:</a:t>
              </a:r>
            </a:p>
          </p:txBody>
        </p:sp>
      </p:grpSp>
      <p:sp>
        <p:nvSpPr>
          <p:cNvPr id="44070" name="Text Box 38"/>
          <p:cNvSpPr txBox="1">
            <a:spLocks noChangeArrowheads="1"/>
          </p:cNvSpPr>
          <p:nvPr/>
        </p:nvSpPr>
        <p:spPr bwMode="auto">
          <a:xfrm>
            <a:off x="5640388" y="533400"/>
            <a:ext cx="1776412" cy="457200"/>
          </a:xfrm>
          <a:prstGeom prst="rect">
            <a:avLst/>
          </a:prstGeom>
          <a:noFill/>
          <a:ln w="12700">
            <a:noFill/>
            <a:miter lim="800000"/>
            <a:headEnd/>
            <a:tailEnd/>
          </a:ln>
          <a:effectLst/>
        </p:spPr>
        <p:txBody>
          <a:bodyPr wrap="none">
            <a:prstTxWarp prst="textNoShape">
              <a:avLst/>
            </a:prstTxWarp>
            <a:spAutoFit/>
          </a:bodyPr>
          <a:lstStyle/>
          <a:p>
            <a:pPr>
              <a:defRPr/>
            </a:pPr>
            <a:r>
              <a:rPr lang="en-US" sz="2400">
                <a:solidFill>
                  <a:schemeClr val="tx2"/>
                </a:solidFill>
                <a:effectLst>
                  <a:outerShdw blurRad="38100" dist="38100" dir="2700000" algn="tl">
                    <a:srgbClr val="DDDDDD"/>
                  </a:outerShdw>
                </a:effectLst>
                <a:latin typeface="Helvetica" charset="0"/>
              </a:rPr>
              <a:t>(Continued)</a:t>
            </a:r>
          </a:p>
        </p:txBody>
      </p:sp>
      <p:sp>
        <p:nvSpPr>
          <p:cNvPr id="44071" name="Line 39"/>
          <p:cNvSpPr>
            <a:spLocks noChangeShapeType="1"/>
          </p:cNvSpPr>
          <p:nvPr/>
        </p:nvSpPr>
        <p:spPr bwMode="auto">
          <a:xfrm>
            <a:off x="63500" y="990600"/>
            <a:ext cx="8940800" cy="0"/>
          </a:xfrm>
          <a:prstGeom prst="line">
            <a:avLst/>
          </a:prstGeom>
          <a:noFill/>
          <a:ln w="82550">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3980" name="Rectangle 43"/>
          <p:cNvSpPr>
            <a:spLocks noChangeArrowheads="1"/>
          </p:cNvSpPr>
          <p:nvPr/>
        </p:nvSpPr>
        <p:spPr bwMode="auto">
          <a:xfrm>
            <a:off x="2209800" y="457200"/>
            <a:ext cx="3481388" cy="515938"/>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800" i="0">
                <a:solidFill>
                  <a:schemeClr val="tx1"/>
                </a:solidFill>
              </a:rPr>
              <a:t>H</a:t>
            </a:r>
            <a:r>
              <a:rPr lang="en-US" sz="2800" i="0" baseline="-25000">
                <a:solidFill>
                  <a:schemeClr val="tx1"/>
                </a:solidFill>
              </a:rPr>
              <a:t>2 (g)</a:t>
            </a:r>
            <a:r>
              <a:rPr lang="en-US" sz="2800" i="0">
                <a:solidFill>
                  <a:schemeClr val="tx1"/>
                </a:solidFill>
              </a:rPr>
              <a:t> + F</a:t>
            </a:r>
            <a:r>
              <a:rPr lang="en-US" sz="2800" i="0" baseline="-25000">
                <a:solidFill>
                  <a:schemeClr val="tx1"/>
                </a:solidFill>
              </a:rPr>
              <a:t>2 (g) </a:t>
            </a:r>
            <a:r>
              <a:rPr lang="en-US" sz="2400" i="0">
                <a:solidFill>
                  <a:schemeClr val="tx1"/>
                </a:solidFill>
                <a:sym typeface="Wingdings 3" charset="2"/>
              </a:rPr>
              <a:t></a:t>
            </a:r>
            <a:r>
              <a:rPr lang="en-US" sz="2800" i="0">
                <a:solidFill>
                  <a:schemeClr val="tx1"/>
                </a:solidFill>
              </a:rPr>
              <a:t> 2 HF</a:t>
            </a:r>
            <a:r>
              <a:rPr lang="en-US" sz="2800" i="0" baseline="-25000">
                <a:solidFill>
                  <a:schemeClr val="tx1"/>
                </a:solidFill>
              </a:rPr>
              <a:t>(g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55"/>
                                        </p:tgtEl>
                                        <p:attrNameLst>
                                          <p:attrName>style.visibility</p:attrName>
                                        </p:attrNameLst>
                                      </p:cBhvr>
                                      <p:to>
                                        <p:strVal val="visible"/>
                                      </p:to>
                                    </p:set>
                                    <p:anim calcmode="lin" valueType="num">
                                      <p:cBhvr additive="base">
                                        <p:cTn id="13" dur="500" fill="hold"/>
                                        <p:tgtEl>
                                          <p:spTgt spid="44055"/>
                                        </p:tgtEl>
                                        <p:attrNameLst>
                                          <p:attrName>ppt_x</p:attrName>
                                        </p:attrNameLst>
                                      </p:cBhvr>
                                      <p:tavLst>
                                        <p:tav tm="0">
                                          <p:val>
                                            <p:strVal val="0-#ppt_w/2"/>
                                          </p:val>
                                        </p:tav>
                                        <p:tav tm="100000">
                                          <p:val>
                                            <p:strVal val="#ppt_x"/>
                                          </p:val>
                                        </p:tav>
                                      </p:tavLst>
                                    </p:anim>
                                    <p:anim calcmode="lin" valueType="num">
                                      <p:cBhvr additive="base">
                                        <p:cTn id="14" dur="500" fill="hold"/>
                                        <p:tgtEl>
                                          <p:spTgt spid="440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56"/>
                                        </p:tgtEl>
                                        <p:attrNameLst>
                                          <p:attrName>style.visibility</p:attrName>
                                        </p:attrNameLst>
                                      </p:cBhvr>
                                      <p:to>
                                        <p:strVal val="visible"/>
                                      </p:to>
                                    </p:set>
                                    <p:anim calcmode="lin" valueType="num">
                                      <p:cBhvr additive="base">
                                        <p:cTn id="19" dur="500" fill="hold"/>
                                        <p:tgtEl>
                                          <p:spTgt spid="44056"/>
                                        </p:tgtEl>
                                        <p:attrNameLst>
                                          <p:attrName>ppt_x</p:attrName>
                                        </p:attrNameLst>
                                      </p:cBhvr>
                                      <p:tavLst>
                                        <p:tav tm="0">
                                          <p:val>
                                            <p:strVal val="0-#ppt_w/2"/>
                                          </p:val>
                                        </p:tav>
                                        <p:tav tm="100000">
                                          <p:val>
                                            <p:strVal val="#ppt_x"/>
                                          </p:val>
                                        </p:tav>
                                      </p:tavLst>
                                    </p:anim>
                                    <p:anim calcmode="lin" valueType="num">
                                      <p:cBhvr additive="base">
                                        <p:cTn id="20" dur="500" fill="hold"/>
                                        <p:tgtEl>
                                          <p:spTgt spid="440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57"/>
                                        </p:tgtEl>
                                        <p:attrNameLst>
                                          <p:attrName>style.visibility</p:attrName>
                                        </p:attrNameLst>
                                      </p:cBhvr>
                                      <p:to>
                                        <p:strVal val="visible"/>
                                      </p:to>
                                    </p:set>
                                    <p:anim calcmode="lin" valueType="num">
                                      <p:cBhvr additive="base">
                                        <p:cTn id="25" dur="500" fill="hold"/>
                                        <p:tgtEl>
                                          <p:spTgt spid="44057"/>
                                        </p:tgtEl>
                                        <p:attrNameLst>
                                          <p:attrName>ppt_x</p:attrName>
                                        </p:attrNameLst>
                                      </p:cBhvr>
                                      <p:tavLst>
                                        <p:tav tm="0">
                                          <p:val>
                                            <p:strVal val="0-#ppt_w/2"/>
                                          </p:val>
                                        </p:tav>
                                        <p:tav tm="100000">
                                          <p:val>
                                            <p:strVal val="#ppt_x"/>
                                          </p:val>
                                        </p:tav>
                                      </p:tavLst>
                                    </p:anim>
                                    <p:anim calcmode="lin" valueType="num">
                                      <p:cBhvr additive="base">
                                        <p:cTn id="26" dur="500" fill="hold"/>
                                        <p:tgtEl>
                                          <p:spTgt spid="4405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5" grpId="0" autoUpdateAnimBg="0"/>
      <p:bldP spid="44056" grpId="0" autoUpdateAnimBg="0"/>
      <p:bldP spid="4405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04800" y="0"/>
            <a:ext cx="8004175" cy="51593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defRPr/>
            </a:pPr>
            <a:r>
              <a:rPr lang="en-US" sz="2800">
                <a:solidFill>
                  <a:srgbClr val="123A58"/>
                </a:solidFill>
                <a:effectLst>
                  <a:outerShdw blurRad="38100" dist="38100" dir="2700000" algn="tl">
                    <a:srgbClr val="DDDDDD"/>
                  </a:outerShdw>
                </a:effectLst>
              </a:rPr>
              <a:t>Using the Quadratic Equation to solve for an unknown</a:t>
            </a:r>
            <a:endParaRPr lang="en-US" sz="2800" b="1" i="0">
              <a:solidFill>
                <a:srgbClr val="123A58"/>
              </a:solidFill>
              <a:latin typeface="Arial" charset="0"/>
            </a:endParaRPr>
          </a:p>
        </p:txBody>
      </p:sp>
      <p:sp>
        <p:nvSpPr>
          <p:cNvPr id="84995" name="Rectangle 4"/>
          <p:cNvSpPr>
            <a:spLocks noChangeArrowheads="1"/>
          </p:cNvSpPr>
          <p:nvPr/>
        </p:nvSpPr>
        <p:spPr bwMode="auto">
          <a:xfrm>
            <a:off x="457200" y="609600"/>
            <a:ext cx="8186738" cy="39370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000" b="1" i="0">
                <a:solidFill>
                  <a:srgbClr val="CC0000"/>
                </a:solidFill>
              </a:rPr>
              <a:t>The gas phase reaction of 2 moles of CO and 1 mole of H</a:t>
            </a:r>
            <a:r>
              <a:rPr lang="en-US" sz="2000" b="1" i="0" baseline="-25000">
                <a:solidFill>
                  <a:srgbClr val="CC0000"/>
                </a:solidFill>
              </a:rPr>
              <a:t>2</a:t>
            </a:r>
            <a:r>
              <a:rPr lang="en-US" sz="2000" b="1" i="0">
                <a:solidFill>
                  <a:srgbClr val="CC0000"/>
                </a:solidFill>
              </a:rPr>
              <a:t>O in a 1L vessel:</a:t>
            </a:r>
            <a:endParaRPr lang="en-US" sz="2400" i="0">
              <a:solidFill>
                <a:schemeClr val="tx1"/>
              </a:solidFill>
            </a:endParaRPr>
          </a:p>
        </p:txBody>
      </p:sp>
      <p:sp>
        <p:nvSpPr>
          <p:cNvPr id="84996" name="Rectangle 5"/>
          <p:cNvSpPr>
            <a:spLocks noChangeArrowheads="1"/>
          </p:cNvSpPr>
          <p:nvPr/>
        </p:nvSpPr>
        <p:spPr bwMode="auto">
          <a:xfrm>
            <a:off x="76200" y="1046163"/>
            <a:ext cx="8593138"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Concentration (</a:t>
            </a:r>
            <a:r>
              <a:rPr lang="en-US" sz="2400">
                <a:solidFill>
                  <a:schemeClr val="tx1"/>
                </a:solidFill>
              </a:rPr>
              <a:t>M</a:t>
            </a:r>
            <a:r>
              <a:rPr lang="en-US" sz="2400" i="0">
                <a:solidFill>
                  <a:schemeClr val="tx1"/>
                </a:solidFill>
              </a:rPr>
              <a:t>)         CO</a:t>
            </a:r>
            <a:r>
              <a:rPr lang="en-US" sz="2400" i="0" baseline="-25000">
                <a:solidFill>
                  <a:schemeClr val="tx1"/>
                </a:solidFill>
              </a:rPr>
              <a:t>(g)</a:t>
            </a:r>
            <a:r>
              <a:rPr lang="en-US" sz="2400" i="0">
                <a:solidFill>
                  <a:schemeClr val="tx1"/>
                </a:solidFill>
              </a:rPr>
              <a:t>    +     H</a:t>
            </a:r>
            <a:r>
              <a:rPr lang="en-US" sz="2400" i="0" baseline="-25000">
                <a:solidFill>
                  <a:schemeClr val="tx1"/>
                </a:solidFill>
              </a:rPr>
              <a:t>2</a:t>
            </a:r>
            <a:r>
              <a:rPr lang="en-US" sz="2400" i="0">
                <a:solidFill>
                  <a:schemeClr val="tx1"/>
                </a:solidFill>
              </a:rPr>
              <a:t>O</a:t>
            </a:r>
            <a:r>
              <a:rPr lang="en-US" sz="2400" i="0" baseline="-25000">
                <a:solidFill>
                  <a:schemeClr val="tx1"/>
                </a:solidFill>
              </a:rPr>
              <a:t>(g)</a:t>
            </a:r>
            <a:r>
              <a:rPr lang="en-US" sz="2400" i="0">
                <a:solidFill>
                  <a:schemeClr val="tx1"/>
                </a:solidFill>
              </a:rPr>
              <a:t>             CO</a:t>
            </a:r>
            <a:r>
              <a:rPr lang="en-US" sz="2400" i="0" baseline="-25000">
                <a:solidFill>
                  <a:schemeClr val="tx1"/>
                </a:solidFill>
              </a:rPr>
              <a:t>2(g)</a:t>
            </a:r>
            <a:r>
              <a:rPr lang="en-US" sz="2400" i="0">
                <a:solidFill>
                  <a:schemeClr val="tx1"/>
                </a:solidFill>
              </a:rPr>
              <a:t>    +     H</a:t>
            </a:r>
            <a:r>
              <a:rPr lang="en-US" sz="2400" i="0" baseline="-25000">
                <a:solidFill>
                  <a:schemeClr val="tx1"/>
                </a:solidFill>
              </a:rPr>
              <a:t>2(g)</a:t>
            </a:r>
          </a:p>
        </p:txBody>
      </p:sp>
      <p:sp>
        <p:nvSpPr>
          <p:cNvPr id="45062" name="Line 6"/>
          <p:cNvSpPr>
            <a:spLocks noChangeShapeType="1"/>
          </p:cNvSpPr>
          <p:nvPr/>
        </p:nvSpPr>
        <p:spPr bwMode="auto">
          <a:xfrm>
            <a:off x="26988" y="1524000"/>
            <a:ext cx="90551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4998" name="Rectangle 7"/>
          <p:cNvSpPr>
            <a:spLocks noChangeArrowheads="1"/>
          </p:cNvSpPr>
          <p:nvPr/>
        </p:nvSpPr>
        <p:spPr bwMode="auto">
          <a:xfrm>
            <a:off x="152400" y="1579563"/>
            <a:ext cx="8288338" cy="118427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Initial                           2.00               1.00                   0                 0</a:t>
            </a:r>
          </a:p>
          <a:p>
            <a:pPr algn="l"/>
            <a:r>
              <a:rPr lang="en-US" sz="2400" i="0">
                <a:solidFill>
                  <a:schemeClr val="tx1"/>
                </a:solidFill>
              </a:rPr>
              <a:t>Change                         -x                   -x                    +x               +x</a:t>
            </a:r>
          </a:p>
          <a:p>
            <a:pPr algn="l"/>
            <a:r>
              <a:rPr lang="en-US" sz="2400" i="0">
                <a:solidFill>
                  <a:schemeClr val="tx1"/>
                </a:solidFill>
              </a:rPr>
              <a:t>Equilibrium                2.00-x            1.00-x                 x                 x</a:t>
            </a:r>
          </a:p>
        </p:txBody>
      </p:sp>
      <p:sp>
        <p:nvSpPr>
          <p:cNvPr id="45064" name="Line 8"/>
          <p:cNvSpPr>
            <a:spLocks noChangeShapeType="1"/>
          </p:cNvSpPr>
          <p:nvPr/>
        </p:nvSpPr>
        <p:spPr bwMode="auto">
          <a:xfrm>
            <a:off x="5513388" y="1219200"/>
            <a:ext cx="749300"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65" name="Line 9"/>
          <p:cNvSpPr>
            <a:spLocks noChangeShapeType="1"/>
          </p:cNvSpPr>
          <p:nvPr/>
        </p:nvSpPr>
        <p:spPr bwMode="auto">
          <a:xfrm>
            <a:off x="5513388" y="1295400"/>
            <a:ext cx="749300"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71" name="Line 15"/>
          <p:cNvSpPr>
            <a:spLocks noChangeShapeType="1"/>
          </p:cNvSpPr>
          <p:nvPr/>
        </p:nvSpPr>
        <p:spPr bwMode="auto">
          <a:xfrm>
            <a:off x="26988" y="2743200"/>
            <a:ext cx="90551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nvGrpSpPr>
          <p:cNvPr id="2" name="Group 41"/>
          <p:cNvGrpSpPr>
            <a:grpSpLocks/>
          </p:cNvGrpSpPr>
          <p:nvPr/>
        </p:nvGrpSpPr>
        <p:grpSpPr bwMode="auto">
          <a:xfrm>
            <a:off x="228600" y="2951163"/>
            <a:ext cx="8477250" cy="911225"/>
            <a:chOff x="144" y="1859"/>
            <a:chExt cx="5340" cy="574"/>
          </a:xfrm>
        </p:grpSpPr>
        <p:sp>
          <p:nvSpPr>
            <p:cNvPr id="85024" name="Rectangle 10"/>
            <p:cNvSpPr>
              <a:spLocks noChangeArrowheads="1"/>
            </p:cNvSpPr>
            <p:nvPr/>
          </p:nvSpPr>
          <p:spPr bwMode="auto">
            <a:xfrm>
              <a:off x="144" y="2003"/>
              <a:ext cx="534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K</a:t>
              </a:r>
              <a:r>
                <a:rPr lang="en-US" sz="2400" i="0" baseline="-25000">
                  <a:solidFill>
                    <a:schemeClr val="tx1"/>
                  </a:solidFill>
                </a:rPr>
                <a:t>c</a:t>
              </a:r>
              <a:r>
                <a:rPr lang="en-US" sz="2400" i="0">
                  <a:solidFill>
                    <a:schemeClr val="tx1"/>
                  </a:solidFill>
                </a:rPr>
                <a:t> =                     =                               =                                   = 1.56</a:t>
              </a:r>
            </a:p>
          </p:txBody>
        </p:sp>
        <p:sp>
          <p:nvSpPr>
            <p:cNvPr id="45067" name="Line 11"/>
            <p:cNvSpPr>
              <a:spLocks noChangeShapeType="1"/>
            </p:cNvSpPr>
            <p:nvPr/>
          </p:nvSpPr>
          <p:spPr bwMode="auto">
            <a:xfrm>
              <a:off x="641" y="2160"/>
              <a:ext cx="904"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26" name="Rectangle 12"/>
            <p:cNvSpPr>
              <a:spLocks noChangeArrowheads="1"/>
            </p:cNvSpPr>
            <p:nvPr/>
          </p:nvSpPr>
          <p:spPr bwMode="auto">
            <a:xfrm>
              <a:off x="624" y="1859"/>
              <a:ext cx="90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[CO</a:t>
              </a:r>
              <a:r>
                <a:rPr lang="en-US" sz="2400" i="0" baseline="-25000">
                  <a:solidFill>
                    <a:schemeClr val="tx1"/>
                  </a:solidFill>
                </a:rPr>
                <a:t>2</a:t>
              </a:r>
              <a:r>
                <a:rPr lang="en-US" sz="2400" i="0">
                  <a:solidFill>
                    <a:schemeClr val="tx1"/>
                  </a:solidFill>
                </a:rPr>
                <a:t>][H</a:t>
              </a:r>
              <a:r>
                <a:rPr lang="en-US" sz="2400" i="0" baseline="-25000">
                  <a:solidFill>
                    <a:schemeClr val="tx1"/>
                  </a:solidFill>
                </a:rPr>
                <a:t>2</a:t>
              </a:r>
              <a:r>
                <a:rPr lang="en-US" sz="2400" i="0">
                  <a:solidFill>
                    <a:schemeClr val="tx1"/>
                  </a:solidFill>
                </a:rPr>
                <a:t>]</a:t>
              </a:r>
            </a:p>
          </p:txBody>
        </p:sp>
        <p:sp>
          <p:nvSpPr>
            <p:cNvPr id="85027" name="Rectangle 13"/>
            <p:cNvSpPr>
              <a:spLocks noChangeArrowheads="1"/>
            </p:cNvSpPr>
            <p:nvPr/>
          </p:nvSpPr>
          <p:spPr bwMode="auto">
            <a:xfrm>
              <a:off x="576" y="2147"/>
              <a:ext cx="978"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[CO][H</a:t>
              </a:r>
              <a:r>
                <a:rPr lang="en-US" sz="2400" i="0" baseline="-25000">
                  <a:solidFill>
                    <a:schemeClr val="tx1"/>
                  </a:solidFill>
                </a:rPr>
                <a:t>2</a:t>
              </a:r>
              <a:r>
                <a:rPr lang="en-US" sz="2400" i="0">
                  <a:solidFill>
                    <a:schemeClr val="tx1"/>
                  </a:solidFill>
                </a:rPr>
                <a:t>O]</a:t>
              </a:r>
            </a:p>
          </p:txBody>
        </p:sp>
        <p:sp>
          <p:nvSpPr>
            <p:cNvPr id="45070" name="Line 14"/>
            <p:cNvSpPr>
              <a:spLocks noChangeShapeType="1"/>
            </p:cNvSpPr>
            <p:nvPr/>
          </p:nvSpPr>
          <p:spPr bwMode="auto">
            <a:xfrm>
              <a:off x="1793" y="2160"/>
              <a:ext cx="1288"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29" name="Rectangle 16"/>
            <p:cNvSpPr>
              <a:spLocks noChangeArrowheads="1"/>
            </p:cNvSpPr>
            <p:nvPr/>
          </p:nvSpPr>
          <p:spPr bwMode="auto">
            <a:xfrm>
              <a:off x="2112" y="1907"/>
              <a:ext cx="61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(x)</a:t>
              </a:r>
            </a:p>
          </p:txBody>
        </p:sp>
        <p:sp>
          <p:nvSpPr>
            <p:cNvPr id="85030" name="Rectangle 17"/>
            <p:cNvSpPr>
              <a:spLocks noChangeArrowheads="1"/>
            </p:cNvSpPr>
            <p:nvPr/>
          </p:nvSpPr>
          <p:spPr bwMode="auto">
            <a:xfrm>
              <a:off x="1776" y="2147"/>
              <a:ext cx="136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(2.00-x)(1.00-x)</a:t>
              </a:r>
            </a:p>
          </p:txBody>
        </p:sp>
        <p:sp>
          <p:nvSpPr>
            <p:cNvPr id="45074" name="Line 18"/>
            <p:cNvSpPr>
              <a:spLocks noChangeShapeType="1"/>
            </p:cNvSpPr>
            <p:nvPr/>
          </p:nvSpPr>
          <p:spPr bwMode="auto">
            <a:xfrm>
              <a:off x="3377" y="2160"/>
              <a:ext cx="1528"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32" name="Rectangle 19"/>
            <p:cNvSpPr>
              <a:spLocks noChangeArrowheads="1"/>
            </p:cNvSpPr>
            <p:nvPr/>
          </p:nvSpPr>
          <p:spPr bwMode="auto">
            <a:xfrm>
              <a:off x="4032" y="1907"/>
              <a:ext cx="27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a:t>
              </a:r>
              <a:r>
                <a:rPr lang="en-US" sz="2400" i="0" baseline="30000">
                  <a:solidFill>
                    <a:schemeClr val="tx1"/>
                  </a:solidFill>
                </a:rPr>
                <a:t>2</a:t>
              </a:r>
            </a:p>
          </p:txBody>
        </p:sp>
        <p:sp>
          <p:nvSpPr>
            <p:cNvPr id="85033" name="Rectangle 20"/>
            <p:cNvSpPr>
              <a:spLocks noChangeArrowheads="1"/>
            </p:cNvSpPr>
            <p:nvPr/>
          </p:nvSpPr>
          <p:spPr bwMode="auto">
            <a:xfrm>
              <a:off x="3408" y="2147"/>
              <a:ext cx="1406"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a:t>
              </a:r>
              <a:r>
                <a:rPr lang="en-US" sz="2400" i="0" baseline="30000">
                  <a:solidFill>
                    <a:schemeClr val="tx1"/>
                  </a:solidFill>
                </a:rPr>
                <a:t>2</a:t>
              </a:r>
              <a:r>
                <a:rPr lang="en-US" sz="2400" i="0">
                  <a:solidFill>
                    <a:schemeClr val="tx1"/>
                  </a:solidFill>
                </a:rPr>
                <a:t> - 3.00x + 2.00</a:t>
              </a:r>
            </a:p>
          </p:txBody>
        </p:sp>
      </p:grpSp>
      <p:sp>
        <p:nvSpPr>
          <p:cNvPr id="45077" name="Rectangle 21"/>
          <p:cNvSpPr>
            <a:spLocks noChangeArrowheads="1"/>
          </p:cNvSpPr>
          <p:nvPr/>
        </p:nvSpPr>
        <p:spPr bwMode="auto">
          <a:xfrm>
            <a:off x="152400" y="3865563"/>
            <a:ext cx="7235825" cy="81915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We rearrange the equation:       </a:t>
            </a:r>
            <a:r>
              <a:rPr lang="en-US" sz="2400" i="0"/>
              <a:t>0.56</a:t>
            </a:r>
            <a:r>
              <a:rPr lang="en-US" sz="2400" i="0">
                <a:solidFill>
                  <a:schemeClr val="tx1"/>
                </a:solidFill>
              </a:rPr>
              <a:t> x</a:t>
            </a:r>
            <a:r>
              <a:rPr lang="en-US" sz="2400" i="0" baseline="30000">
                <a:solidFill>
                  <a:schemeClr val="tx1"/>
                </a:solidFill>
              </a:rPr>
              <a:t>2</a:t>
            </a:r>
            <a:r>
              <a:rPr lang="en-US" sz="2400" i="0">
                <a:solidFill>
                  <a:schemeClr val="tx1"/>
                </a:solidFill>
              </a:rPr>
              <a:t> - </a:t>
            </a:r>
            <a:r>
              <a:rPr lang="en-US" sz="2400" i="0">
                <a:solidFill>
                  <a:srgbClr val="000099"/>
                </a:solidFill>
              </a:rPr>
              <a:t>4.68</a:t>
            </a:r>
            <a:r>
              <a:rPr lang="en-US" sz="2400" i="0">
                <a:solidFill>
                  <a:schemeClr val="tx1"/>
                </a:solidFill>
              </a:rPr>
              <a:t> x + </a:t>
            </a:r>
            <a:r>
              <a:rPr lang="en-US" sz="2400" i="0">
                <a:solidFill>
                  <a:srgbClr val="006600"/>
                </a:solidFill>
              </a:rPr>
              <a:t>3.12</a:t>
            </a:r>
            <a:r>
              <a:rPr lang="en-US" sz="2400" i="0">
                <a:solidFill>
                  <a:schemeClr val="tx1"/>
                </a:solidFill>
              </a:rPr>
              <a:t> = 0</a:t>
            </a:r>
          </a:p>
          <a:p>
            <a:pPr algn="l"/>
            <a:r>
              <a:rPr lang="en-US" sz="2400" i="0"/>
              <a:t>                                                      </a:t>
            </a:r>
            <a:r>
              <a:rPr lang="en-US" sz="2400"/>
              <a:t>a</a:t>
            </a:r>
            <a:r>
              <a:rPr lang="en-US" sz="2400" i="0">
                <a:solidFill>
                  <a:schemeClr val="tx1"/>
                </a:solidFill>
              </a:rPr>
              <a:t>x</a:t>
            </a:r>
            <a:r>
              <a:rPr lang="en-US" sz="2400" i="0" baseline="30000">
                <a:solidFill>
                  <a:schemeClr val="tx1"/>
                </a:solidFill>
              </a:rPr>
              <a:t>2</a:t>
            </a:r>
            <a:r>
              <a:rPr lang="en-US" sz="2400" i="0">
                <a:solidFill>
                  <a:schemeClr val="tx1"/>
                </a:solidFill>
              </a:rPr>
              <a:t>  +  </a:t>
            </a:r>
            <a:r>
              <a:rPr lang="en-US" sz="2400">
                <a:solidFill>
                  <a:srgbClr val="000099"/>
                </a:solidFill>
              </a:rPr>
              <a:t>b</a:t>
            </a:r>
            <a:r>
              <a:rPr lang="en-US" sz="2400" i="0">
                <a:solidFill>
                  <a:schemeClr val="tx1"/>
                </a:solidFill>
              </a:rPr>
              <a:t>x  +  </a:t>
            </a:r>
            <a:r>
              <a:rPr lang="en-US" sz="2400">
                <a:solidFill>
                  <a:srgbClr val="006600"/>
                </a:solidFill>
              </a:rPr>
              <a:t>c</a:t>
            </a:r>
            <a:r>
              <a:rPr lang="en-US" sz="2400" i="0">
                <a:solidFill>
                  <a:schemeClr val="tx1"/>
                </a:solidFill>
              </a:rPr>
              <a:t>  =  0</a:t>
            </a:r>
          </a:p>
        </p:txBody>
      </p:sp>
      <p:sp>
        <p:nvSpPr>
          <p:cNvPr id="45078" name="Rectangle 22"/>
          <p:cNvSpPr>
            <a:spLocks noChangeArrowheads="1"/>
          </p:cNvSpPr>
          <p:nvPr/>
        </p:nvSpPr>
        <p:spPr bwMode="auto">
          <a:xfrm>
            <a:off x="0" y="4551363"/>
            <a:ext cx="2525713"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quadratic equation:</a:t>
            </a:r>
          </a:p>
        </p:txBody>
      </p:sp>
      <p:grpSp>
        <p:nvGrpSpPr>
          <p:cNvPr id="3" name="Group 42"/>
          <p:cNvGrpSpPr>
            <a:grpSpLocks/>
          </p:cNvGrpSpPr>
          <p:nvPr/>
        </p:nvGrpSpPr>
        <p:grpSpPr bwMode="auto">
          <a:xfrm>
            <a:off x="152400" y="4703763"/>
            <a:ext cx="6056313" cy="1885950"/>
            <a:chOff x="96" y="2963"/>
            <a:chExt cx="3815" cy="1188"/>
          </a:xfrm>
        </p:grpSpPr>
        <p:grpSp>
          <p:nvGrpSpPr>
            <p:cNvPr id="85008" name="Group 23"/>
            <p:cNvGrpSpPr>
              <a:grpSpLocks/>
            </p:cNvGrpSpPr>
            <p:nvPr/>
          </p:nvGrpSpPr>
          <p:grpSpPr bwMode="auto">
            <a:xfrm>
              <a:off x="1584" y="2963"/>
              <a:ext cx="1699" cy="516"/>
              <a:chOff x="1571" y="2963"/>
              <a:chExt cx="1699" cy="516"/>
            </a:xfrm>
          </p:grpSpPr>
          <p:sp>
            <p:nvSpPr>
              <p:cNvPr id="85017" name="Rectangle 24"/>
              <p:cNvSpPr>
                <a:spLocks noChangeArrowheads="1"/>
              </p:cNvSpPr>
              <p:nvPr/>
            </p:nvSpPr>
            <p:spPr bwMode="auto">
              <a:xfrm>
                <a:off x="1571" y="3059"/>
                <a:ext cx="366"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a:t>
                </a:r>
              </a:p>
            </p:txBody>
          </p:sp>
          <p:sp>
            <p:nvSpPr>
              <p:cNvPr id="45081" name="Line 25"/>
              <p:cNvSpPr>
                <a:spLocks noChangeShapeType="1"/>
              </p:cNvSpPr>
              <p:nvPr/>
            </p:nvSpPr>
            <p:spPr bwMode="auto">
              <a:xfrm>
                <a:off x="1924" y="3216"/>
                <a:ext cx="1336"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19" name="Rectangle 26"/>
              <p:cNvSpPr>
                <a:spLocks noChangeArrowheads="1"/>
              </p:cNvSpPr>
              <p:nvPr/>
            </p:nvSpPr>
            <p:spPr bwMode="auto">
              <a:xfrm>
                <a:off x="1955" y="2963"/>
                <a:ext cx="1315" cy="51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 </a:t>
                </a:r>
                <a:r>
                  <a:rPr lang="en-US" sz="2400">
                    <a:solidFill>
                      <a:schemeClr val="tx1"/>
                    </a:solidFill>
                  </a:rPr>
                  <a:t>b</a:t>
                </a:r>
                <a:r>
                  <a:rPr lang="en-US" sz="2400" i="0">
                    <a:solidFill>
                      <a:schemeClr val="tx1"/>
                    </a:solidFill>
                  </a:rPr>
                  <a:t> +     </a:t>
                </a:r>
                <a:r>
                  <a:rPr lang="en-US" sz="2400">
                    <a:solidFill>
                      <a:schemeClr val="tx1"/>
                    </a:solidFill>
                  </a:rPr>
                  <a:t>b</a:t>
                </a:r>
                <a:r>
                  <a:rPr lang="en-US" sz="2400" i="0" baseline="30000">
                    <a:solidFill>
                      <a:schemeClr val="tx1"/>
                    </a:solidFill>
                  </a:rPr>
                  <a:t>2</a:t>
                </a:r>
                <a:r>
                  <a:rPr lang="en-US" sz="2400" i="0">
                    <a:solidFill>
                      <a:schemeClr val="tx1"/>
                    </a:solidFill>
                  </a:rPr>
                  <a:t> - 4</a:t>
                </a:r>
                <a:r>
                  <a:rPr lang="en-US" sz="2400">
                    <a:solidFill>
                      <a:schemeClr val="tx1"/>
                    </a:solidFill>
                  </a:rPr>
                  <a:t>ac</a:t>
                </a:r>
                <a:endParaRPr lang="en-US" sz="2400" i="0">
                  <a:solidFill>
                    <a:schemeClr val="tx1"/>
                  </a:solidFill>
                </a:endParaRPr>
              </a:p>
              <a:p>
                <a:pPr algn="l"/>
                <a:r>
                  <a:rPr lang="en-US" sz="2400" i="0">
                    <a:solidFill>
                      <a:schemeClr val="tx1"/>
                    </a:solidFill>
                  </a:rPr>
                  <a:t>          2</a:t>
                </a:r>
                <a:r>
                  <a:rPr lang="en-US" sz="2400">
                    <a:solidFill>
                      <a:schemeClr val="tx1"/>
                    </a:solidFill>
                  </a:rPr>
                  <a:t>a</a:t>
                </a:r>
                <a:endParaRPr lang="en-US" sz="2400" i="0">
                  <a:solidFill>
                    <a:schemeClr val="tx1"/>
                  </a:solidFill>
                </a:endParaRPr>
              </a:p>
            </p:txBody>
          </p:sp>
          <p:sp>
            <p:nvSpPr>
              <p:cNvPr id="45083" name="Line 27"/>
              <p:cNvSpPr>
                <a:spLocks noChangeShapeType="1"/>
              </p:cNvSpPr>
              <p:nvPr/>
            </p:nvSpPr>
            <p:spPr bwMode="auto">
              <a:xfrm>
                <a:off x="2260" y="3168"/>
                <a:ext cx="88"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84" name="Line 28"/>
              <p:cNvSpPr>
                <a:spLocks noChangeShapeType="1"/>
              </p:cNvSpPr>
              <p:nvPr/>
            </p:nvSpPr>
            <p:spPr bwMode="auto">
              <a:xfrm>
                <a:off x="2500" y="2976"/>
                <a:ext cx="76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85" name="Line 29"/>
              <p:cNvSpPr>
                <a:spLocks noChangeShapeType="1"/>
              </p:cNvSpPr>
              <p:nvPr/>
            </p:nvSpPr>
            <p:spPr bwMode="auto">
              <a:xfrm flipH="1">
                <a:off x="2400" y="2980"/>
                <a:ext cx="96" cy="232"/>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86" name="Line 30"/>
              <p:cNvSpPr>
                <a:spLocks noChangeShapeType="1"/>
              </p:cNvSpPr>
              <p:nvPr/>
            </p:nvSpPr>
            <p:spPr bwMode="auto">
              <a:xfrm flipH="1" flipV="1">
                <a:off x="2352" y="3072"/>
                <a:ext cx="48" cy="144"/>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sp>
          <p:nvSpPr>
            <p:cNvPr id="85009" name="Rectangle 31"/>
            <p:cNvSpPr>
              <a:spLocks noChangeArrowheads="1"/>
            </p:cNvSpPr>
            <p:nvPr/>
          </p:nvSpPr>
          <p:spPr bwMode="auto">
            <a:xfrm>
              <a:off x="96" y="3635"/>
              <a:ext cx="3815" cy="51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                                                           = 7.6 </a:t>
              </a:r>
              <a:r>
                <a:rPr lang="en-US" sz="2400">
                  <a:solidFill>
                    <a:schemeClr val="tx1"/>
                  </a:solidFill>
                </a:rPr>
                <a:t>M</a:t>
              </a:r>
              <a:endParaRPr lang="en-US" sz="2400" i="0">
                <a:solidFill>
                  <a:schemeClr val="tx1"/>
                </a:solidFill>
              </a:endParaRPr>
            </a:p>
            <a:p>
              <a:pPr algn="l"/>
              <a:r>
                <a:rPr lang="en-US" sz="2400" i="0">
                  <a:solidFill>
                    <a:schemeClr val="tx1"/>
                  </a:solidFill>
                </a:rPr>
                <a:t>                                                           and 0.73 </a:t>
              </a:r>
              <a:r>
                <a:rPr lang="en-US" sz="2400">
                  <a:solidFill>
                    <a:schemeClr val="tx1"/>
                  </a:solidFill>
                </a:rPr>
                <a:t>M</a:t>
              </a:r>
              <a:endParaRPr lang="en-US" sz="2400" i="0">
                <a:solidFill>
                  <a:schemeClr val="tx1"/>
                </a:solidFill>
              </a:endParaRPr>
            </a:p>
          </p:txBody>
        </p:sp>
        <p:sp>
          <p:nvSpPr>
            <p:cNvPr id="45088" name="Line 32"/>
            <p:cNvSpPr>
              <a:spLocks noChangeShapeType="1"/>
            </p:cNvSpPr>
            <p:nvPr/>
          </p:nvSpPr>
          <p:spPr bwMode="auto">
            <a:xfrm>
              <a:off x="497" y="3792"/>
              <a:ext cx="2584"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11" name="Rectangle 33"/>
            <p:cNvSpPr>
              <a:spLocks noChangeArrowheads="1"/>
            </p:cNvSpPr>
            <p:nvPr/>
          </p:nvSpPr>
          <p:spPr bwMode="auto">
            <a:xfrm>
              <a:off x="432" y="3539"/>
              <a:ext cx="2670"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4.68 +      (-4.68)</a:t>
              </a:r>
              <a:r>
                <a:rPr lang="en-US" sz="2400" i="0" baseline="30000">
                  <a:solidFill>
                    <a:schemeClr val="tx1"/>
                  </a:solidFill>
                </a:rPr>
                <a:t>2</a:t>
              </a:r>
              <a:r>
                <a:rPr lang="en-US" sz="2400" i="0">
                  <a:solidFill>
                    <a:schemeClr val="tx1"/>
                  </a:solidFill>
                </a:rPr>
                <a:t> - 4(0.56)(3.12)</a:t>
              </a:r>
            </a:p>
          </p:txBody>
        </p:sp>
        <p:sp>
          <p:nvSpPr>
            <p:cNvPr id="45090" name="Line 34"/>
            <p:cNvSpPr>
              <a:spLocks noChangeShapeType="1"/>
            </p:cNvSpPr>
            <p:nvPr/>
          </p:nvSpPr>
          <p:spPr bwMode="auto">
            <a:xfrm>
              <a:off x="1217" y="3504"/>
              <a:ext cx="1864"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91" name="Line 35"/>
            <p:cNvSpPr>
              <a:spLocks noChangeShapeType="1"/>
            </p:cNvSpPr>
            <p:nvPr/>
          </p:nvSpPr>
          <p:spPr bwMode="auto">
            <a:xfrm flipH="1">
              <a:off x="1069" y="3508"/>
              <a:ext cx="144" cy="28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5092" name="Line 36"/>
            <p:cNvSpPr>
              <a:spLocks noChangeShapeType="1"/>
            </p:cNvSpPr>
            <p:nvPr/>
          </p:nvSpPr>
          <p:spPr bwMode="auto">
            <a:xfrm flipH="1" flipV="1">
              <a:off x="1021" y="3552"/>
              <a:ext cx="48" cy="24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85015" name="Rectangle 37"/>
            <p:cNvSpPr>
              <a:spLocks noChangeArrowheads="1"/>
            </p:cNvSpPr>
            <p:nvPr/>
          </p:nvSpPr>
          <p:spPr bwMode="auto">
            <a:xfrm>
              <a:off x="1152" y="3779"/>
              <a:ext cx="674"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2(0.56)</a:t>
              </a:r>
            </a:p>
          </p:txBody>
        </p:sp>
        <p:sp>
          <p:nvSpPr>
            <p:cNvPr id="45094" name="Line 38"/>
            <p:cNvSpPr>
              <a:spLocks noChangeShapeType="1"/>
            </p:cNvSpPr>
            <p:nvPr/>
          </p:nvSpPr>
          <p:spPr bwMode="auto">
            <a:xfrm>
              <a:off x="3349" y="4128"/>
              <a:ext cx="480" cy="0"/>
            </a:xfrm>
            <a:prstGeom prst="line">
              <a:avLst/>
            </a:prstGeom>
            <a:noFill/>
            <a:ln w="76200">
              <a:solidFill>
                <a:schemeClr val="hlink"/>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sp>
        <p:nvSpPr>
          <p:cNvPr id="45095" name="Rectangle 39"/>
          <p:cNvSpPr>
            <a:spLocks noChangeArrowheads="1"/>
          </p:cNvSpPr>
          <p:nvPr/>
        </p:nvSpPr>
        <p:spPr bwMode="auto">
          <a:xfrm>
            <a:off x="6704013" y="5008563"/>
            <a:ext cx="2166937" cy="1549400"/>
          </a:xfrm>
          <a:prstGeom prst="rect">
            <a:avLst/>
          </a:prstGeom>
          <a:noFill/>
          <a:ln w="12700">
            <a:noFill/>
            <a:miter lim="800000"/>
            <a:headEnd/>
            <a:tailEnd/>
          </a:ln>
        </p:spPr>
        <p:txBody>
          <a:bodyPr wrap="none" lIns="90487" tIns="44450" rIns="90487" bIns="44450">
            <a:prstTxWarp prst="textNoShape">
              <a:avLst/>
            </a:prstTxWarp>
            <a:spAutoFit/>
          </a:bodyPr>
          <a:lstStyle/>
          <a:p>
            <a:pPr algn="r"/>
            <a:r>
              <a:rPr lang="en-US" sz="2400" b="1" i="0">
                <a:solidFill>
                  <a:srgbClr val="006B61"/>
                </a:solidFill>
              </a:rPr>
              <a:t> [CO] = 1.27 </a:t>
            </a:r>
            <a:r>
              <a:rPr lang="en-US" sz="2400" b="1">
                <a:solidFill>
                  <a:srgbClr val="006B61"/>
                </a:solidFill>
              </a:rPr>
              <a:t>M</a:t>
            </a:r>
            <a:endParaRPr lang="en-US" sz="2400" b="1" i="0">
              <a:solidFill>
                <a:srgbClr val="006B61"/>
              </a:solidFill>
            </a:endParaRPr>
          </a:p>
          <a:p>
            <a:pPr algn="r"/>
            <a:r>
              <a:rPr lang="en-US" sz="2400" b="1" i="0">
                <a:solidFill>
                  <a:srgbClr val="006B61"/>
                </a:solidFill>
              </a:rPr>
              <a:t>[H</a:t>
            </a:r>
            <a:r>
              <a:rPr lang="en-US" sz="2400" b="1" i="0" baseline="-25000">
                <a:solidFill>
                  <a:srgbClr val="006B61"/>
                </a:solidFill>
              </a:rPr>
              <a:t>2</a:t>
            </a:r>
            <a:r>
              <a:rPr lang="en-US" sz="2400" b="1" i="0">
                <a:solidFill>
                  <a:srgbClr val="006B61"/>
                </a:solidFill>
              </a:rPr>
              <a:t>O] = 0.27 </a:t>
            </a:r>
            <a:r>
              <a:rPr lang="en-US" sz="2400" b="1">
                <a:solidFill>
                  <a:srgbClr val="006B61"/>
                </a:solidFill>
              </a:rPr>
              <a:t>M</a:t>
            </a:r>
            <a:endParaRPr lang="en-US" sz="2400" b="1" i="0">
              <a:solidFill>
                <a:srgbClr val="006B61"/>
              </a:solidFill>
            </a:endParaRPr>
          </a:p>
          <a:p>
            <a:pPr algn="r"/>
            <a:r>
              <a:rPr lang="en-US" sz="2400" b="1" i="0">
                <a:solidFill>
                  <a:srgbClr val="006B61"/>
                </a:solidFill>
              </a:rPr>
              <a:t>[CO</a:t>
            </a:r>
            <a:r>
              <a:rPr lang="en-US" sz="2400" b="1" i="0" baseline="-25000">
                <a:solidFill>
                  <a:srgbClr val="006B61"/>
                </a:solidFill>
              </a:rPr>
              <a:t>2</a:t>
            </a:r>
            <a:r>
              <a:rPr lang="en-US" sz="2400" b="1" i="0">
                <a:solidFill>
                  <a:srgbClr val="006B61"/>
                </a:solidFill>
              </a:rPr>
              <a:t>] = 0.73 </a:t>
            </a:r>
            <a:r>
              <a:rPr lang="en-US" sz="2400" b="1">
                <a:solidFill>
                  <a:srgbClr val="006B61"/>
                </a:solidFill>
              </a:rPr>
              <a:t>M</a:t>
            </a:r>
            <a:endParaRPr lang="en-US" sz="2400" b="1" i="0">
              <a:solidFill>
                <a:srgbClr val="006B61"/>
              </a:solidFill>
            </a:endParaRPr>
          </a:p>
          <a:p>
            <a:pPr algn="r"/>
            <a:r>
              <a:rPr lang="en-US" sz="2400" b="1" i="0">
                <a:solidFill>
                  <a:srgbClr val="006B61"/>
                </a:solidFill>
              </a:rPr>
              <a:t>   [H</a:t>
            </a:r>
            <a:r>
              <a:rPr lang="en-US" sz="2400" b="1" i="0" baseline="-25000">
                <a:solidFill>
                  <a:srgbClr val="006B61"/>
                </a:solidFill>
              </a:rPr>
              <a:t>2</a:t>
            </a:r>
            <a:r>
              <a:rPr lang="en-US" sz="2400" b="1" i="0">
                <a:solidFill>
                  <a:srgbClr val="006B61"/>
                </a:solidFill>
              </a:rPr>
              <a:t>] = 0.73 </a:t>
            </a:r>
            <a:r>
              <a:rPr lang="en-US" sz="2400" b="1">
                <a:solidFill>
                  <a:srgbClr val="006B61"/>
                </a:solidFill>
              </a:rPr>
              <a:t>M</a:t>
            </a:r>
            <a:endParaRPr lang="en-US" sz="2400" b="1" i="0">
              <a:solidFill>
                <a:srgbClr val="006B61"/>
              </a:solidFill>
            </a:endParaRPr>
          </a:p>
        </p:txBody>
      </p:sp>
      <p:sp>
        <p:nvSpPr>
          <p:cNvPr id="45096" name="Line 40"/>
          <p:cNvSpPr>
            <a:spLocks noChangeShapeType="1"/>
          </p:cNvSpPr>
          <p:nvPr/>
        </p:nvSpPr>
        <p:spPr bwMode="auto">
          <a:xfrm>
            <a:off x="304800" y="533400"/>
            <a:ext cx="8610600" cy="0"/>
          </a:xfrm>
          <a:prstGeom prst="line">
            <a:avLst/>
          </a:prstGeom>
          <a:noFill/>
          <a:ln w="85725">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77"/>
                                        </p:tgtEl>
                                        <p:attrNameLst>
                                          <p:attrName>style.visibility</p:attrName>
                                        </p:attrNameLst>
                                      </p:cBhvr>
                                      <p:to>
                                        <p:strVal val="visible"/>
                                      </p:to>
                                    </p:set>
                                    <p:anim calcmode="lin" valueType="num">
                                      <p:cBhvr additive="base">
                                        <p:cTn id="13" dur="500" fill="hold"/>
                                        <p:tgtEl>
                                          <p:spTgt spid="45077"/>
                                        </p:tgtEl>
                                        <p:attrNameLst>
                                          <p:attrName>ppt_x</p:attrName>
                                        </p:attrNameLst>
                                      </p:cBhvr>
                                      <p:tavLst>
                                        <p:tav tm="0">
                                          <p:val>
                                            <p:strVal val="0-#ppt_w/2"/>
                                          </p:val>
                                        </p:tav>
                                        <p:tav tm="100000">
                                          <p:val>
                                            <p:strVal val="#ppt_x"/>
                                          </p:val>
                                        </p:tav>
                                      </p:tavLst>
                                    </p:anim>
                                    <p:anim calcmode="lin" valueType="num">
                                      <p:cBhvr additive="base">
                                        <p:cTn id="14" dur="500" fill="hold"/>
                                        <p:tgtEl>
                                          <p:spTgt spid="450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78"/>
                                        </p:tgtEl>
                                        <p:attrNameLst>
                                          <p:attrName>style.visibility</p:attrName>
                                        </p:attrNameLst>
                                      </p:cBhvr>
                                      <p:to>
                                        <p:strVal val="visible"/>
                                      </p:to>
                                    </p:set>
                                    <p:anim calcmode="lin" valueType="num">
                                      <p:cBhvr additive="base">
                                        <p:cTn id="19" dur="500" fill="hold"/>
                                        <p:tgtEl>
                                          <p:spTgt spid="45078"/>
                                        </p:tgtEl>
                                        <p:attrNameLst>
                                          <p:attrName>ppt_x</p:attrName>
                                        </p:attrNameLst>
                                      </p:cBhvr>
                                      <p:tavLst>
                                        <p:tav tm="0">
                                          <p:val>
                                            <p:strVal val="0-#ppt_w/2"/>
                                          </p:val>
                                        </p:tav>
                                        <p:tav tm="100000">
                                          <p:val>
                                            <p:strVal val="#ppt_x"/>
                                          </p:val>
                                        </p:tav>
                                      </p:tavLst>
                                    </p:anim>
                                    <p:anim calcmode="lin" valueType="num">
                                      <p:cBhvr additive="base">
                                        <p:cTn id="20" dur="500" fill="hold"/>
                                        <p:tgtEl>
                                          <p:spTgt spid="4507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95"/>
                                        </p:tgtEl>
                                        <p:attrNameLst>
                                          <p:attrName>style.visibility</p:attrName>
                                        </p:attrNameLst>
                                      </p:cBhvr>
                                      <p:to>
                                        <p:strVal val="visible"/>
                                      </p:to>
                                    </p:set>
                                    <p:anim calcmode="lin" valueType="num">
                                      <p:cBhvr additive="base">
                                        <p:cTn id="31" dur="500" fill="hold"/>
                                        <p:tgtEl>
                                          <p:spTgt spid="45095"/>
                                        </p:tgtEl>
                                        <p:attrNameLst>
                                          <p:attrName>ppt_x</p:attrName>
                                        </p:attrNameLst>
                                      </p:cBhvr>
                                      <p:tavLst>
                                        <p:tav tm="0">
                                          <p:val>
                                            <p:strVal val="0-#ppt_w/2"/>
                                          </p:val>
                                        </p:tav>
                                        <p:tav tm="100000">
                                          <p:val>
                                            <p:strVal val="#ppt_x"/>
                                          </p:val>
                                        </p:tav>
                                      </p:tavLst>
                                    </p:anim>
                                    <p:anim calcmode="lin" valueType="num">
                                      <p:cBhvr additive="base">
                                        <p:cTn id="32" dur="500" fill="hold"/>
                                        <p:tgtEl>
                                          <p:spTgt spid="450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autoUpdateAnimBg="0"/>
      <p:bldP spid="45078" grpId="0" autoUpdateAnimBg="0"/>
      <p:bldP spid="4509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52600" y="228600"/>
            <a:ext cx="6477000" cy="914400"/>
          </a:xfrm>
        </p:spPr>
        <p:txBody>
          <a:bodyPr/>
          <a:lstStyle/>
          <a:p>
            <a:pPr algn="l">
              <a:defRPr/>
            </a:pPr>
            <a:r>
              <a:rPr lang="en-US">
                <a:ea typeface="+mj-ea"/>
                <a:cs typeface="+mj-cs"/>
              </a:rPr>
              <a:t>Reaction Quotient (Q) vs. K</a:t>
            </a:r>
          </a:p>
        </p:txBody>
      </p:sp>
      <p:pic>
        <p:nvPicPr>
          <p:cNvPr id="86019" name="Picture 4" descr="FG15_010.JPG                                                   00000190BLB ART AS OF 6/7              B35DC62F:"/>
          <p:cNvPicPr>
            <a:picLocks noChangeAspect="1" noChangeArrowheads="1"/>
          </p:cNvPicPr>
          <p:nvPr/>
        </p:nvPicPr>
        <p:blipFill>
          <a:blip r:embed="rId3"/>
          <a:srcRect/>
          <a:stretch>
            <a:fillRect/>
          </a:stretch>
        </p:blipFill>
        <p:spPr bwMode="auto">
          <a:xfrm>
            <a:off x="914400" y="1295400"/>
            <a:ext cx="6705600" cy="4470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57200" y="6096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K vs. Q: Equilibrium Constants</a:t>
            </a:r>
          </a:p>
          <a:p>
            <a:pPr>
              <a:defRPr/>
            </a:pPr>
            <a:r>
              <a:rPr lang="en-US" sz="2800">
                <a:effectLst>
                  <a:outerShdw blurRad="38100" dist="38100" dir="2700000" algn="tl">
                    <a:srgbClr val="DDDDDD"/>
                  </a:outerShdw>
                </a:effectLst>
              </a:rPr>
              <a:t>Has </a:t>
            </a:r>
            <a:r>
              <a:rPr lang="en-US" sz="2800"/>
              <a:t>e</a:t>
            </a:r>
            <a:r>
              <a:rPr lang="en-US" sz="2800">
                <a:effectLst>
                  <a:outerShdw blurRad="38100" dist="38100" dir="2700000" algn="tl">
                    <a:srgbClr val="DDDDDD"/>
                  </a:outerShdw>
                </a:effectLst>
              </a:rPr>
              <a:t>quilibrium been reached?</a:t>
            </a:r>
            <a:endParaRPr lang="en-US" sz="2400" i="0">
              <a:solidFill>
                <a:srgbClr val="8F0058"/>
              </a:solidFill>
            </a:endParaRPr>
          </a:p>
        </p:txBody>
      </p:sp>
      <p:sp>
        <p:nvSpPr>
          <p:cNvPr id="33795" name="Rectangle 3"/>
          <p:cNvSpPr>
            <a:spLocks noChangeArrowheads="1"/>
          </p:cNvSpPr>
          <p:nvPr/>
        </p:nvSpPr>
        <p:spPr bwMode="auto">
          <a:xfrm>
            <a:off x="381000" y="17526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Has equilibrium been reached? </a:t>
            </a:r>
            <a:r>
              <a:rPr lang="en-US" sz="2800" i="0">
                <a:solidFill>
                  <a:schemeClr val="tx1"/>
                </a:solidFill>
                <a:effectLst>
                  <a:outerShdw blurRad="38100" dist="38100" dir="2700000" algn="tl">
                    <a:srgbClr val="DDDDDD"/>
                  </a:outerShdw>
                </a:effectLst>
                <a:latin typeface="Helvetica" charset="0"/>
              </a:rPr>
              <a:t>Q</a:t>
            </a:r>
            <a:r>
              <a:rPr lang="en-US" sz="2800">
                <a:solidFill>
                  <a:schemeClr val="tx1"/>
                </a:solidFill>
                <a:effectLst>
                  <a:outerShdw blurRad="38100" dist="38100" dir="2700000" algn="tl">
                    <a:srgbClr val="DDDDDD"/>
                  </a:outerShdw>
                </a:effectLst>
                <a:latin typeface="Helvetica" charset="0"/>
              </a:rPr>
              <a:t> is the “reaction quotient” for any general reaction, for example:</a:t>
            </a:r>
          </a:p>
          <a:p>
            <a:pPr marL="342900" indent="-342900">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aA + bB             mM  +  pP</a:t>
            </a:r>
          </a:p>
          <a:p>
            <a:pPr marL="342900" indent="-342900">
              <a:spcBef>
                <a:spcPct val="20000"/>
              </a:spcBef>
              <a:buClr>
                <a:schemeClr val="accent1"/>
              </a:buClr>
              <a:buSzPct val="75000"/>
              <a:buFont typeface="Symbol" charset="2"/>
              <a:buChar char="·"/>
              <a:defRPr/>
            </a:pPr>
            <a:endParaRPr lang="en-US" sz="2800">
              <a:solidFill>
                <a:schemeClr val="tx1"/>
              </a:solidFill>
              <a:effectLst>
                <a:outerShdw blurRad="38100" dist="38100" dir="2700000" algn="tl">
                  <a:srgbClr val="DDDDDD"/>
                </a:outerShdw>
              </a:effectLst>
              <a:latin typeface="Helvetica" charset="0"/>
            </a:endParaRPr>
          </a:p>
          <a:p>
            <a:pPr marL="342900" indent="-342900" algn="just">
              <a:spcBef>
                <a:spcPct val="20000"/>
              </a:spcBef>
              <a:buClr>
                <a:schemeClr val="accent1"/>
              </a:buClr>
              <a:buSzPct val="75000"/>
              <a:buFont typeface="Symbol" charset="2"/>
              <a:buNone/>
              <a:defRPr/>
            </a:pPr>
            <a:r>
              <a:rPr lang="en-US" sz="2800">
                <a:solidFill>
                  <a:schemeClr val="tx1"/>
                </a:solidFill>
                <a:effectLst>
                  <a:outerShdw blurRad="38100" dist="38100" dir="2700000" algn="tl">
                    <a:srgbClr val="DDDDDD"/>
                  </a:outerShdw>
                </a:effectLst>
                <a:latin typeface="Helvetica" charset="0"/>
              </a:rPr>
              <a:t>	</a:t>
            </a:r>
          </a:p>
          <a:p>
            <a:pPr marL="342900" indent="-342900">
              <a:spcBef>
                <a:spcPct val="20000"/>
              </a:spcBef>
              <a:buClr>
                <a:schemeClr val="accent1"/>
              </a:buClr>
              <a:buSzPct val="75000"/>
              <a:buFont typeface="Symbol" charset="2"/>
              <a:buNone/>
              <a:defRPr/>
            </a:pPr>
            <a:endParaRPr lang="en-US" sz="3200" b="1">
              <a:solidFill>
                <a:schemeClr val="tx1"/>
              </a:solidFill>
              <a:effectLst>
                <a:outerShdw blurRad="38100" dist="38100" dir="2700000" algn="tl">
                  <a:srgbClr val="DDDDDD"/>
                </a:outerShdw>
              </a:effectLst>
              <a:latin typeface="Helvetica" charset="0"/>
            </a:endParaRPr>
          </a:p>
        </p:txBody>
      </p:sp>
      <p:graphicFrame>
        <p:nvGraphicFramePr>
          <p:cNvPr id="33799" name="Object 2"/>
          <p:cNvGraphicFramePr>
            <a:graphicFrameLocks noChangeAspect="1"/>
          </p:cNvGraphicFramePr>
          <p:nvPr/>
        </p:nvGraphicFramePr>
        <p:xfrm>
          <a:off x="3276600" y="3810000"/>
          <a:ext cx="2971800" cy="1263650"/>
        </p:xfrm>
        <a:graphic>
          <a:graphicData uri="http://schemas.openxmlformats.org/presentationml/2006/ole">
            <p:oleObj spid="_x0000_s88076" name="Equation" r:id="rId3" imgW="762000" imgH="323850" progId="Equation.3">
              <p:embed/>
            </p:oleObj>
          </a:graphicData>
        </a:graphic>
      </p:graphicFrame>
      <p:graphicFrame>
        <p:nvGraphicFramePr>
          <p:cNvPr id="88067" name="Object 3"/>
          <p:cNvGraphicFramePr>
            <a:graphicFrameLocks noChangeAspect="1"/>
          </p:cNvGraphicFramePr>
          <p:nvPr/>
        </p:nvGraphicFramePr>
        <p:xfrm>
          <a:off x="2590800" y="2667000"/>
          <a:ext cx="4279900" cy="546100"/>
        </p:xfrm>
        <a:graphic>
          <a:graphicData uri="http://schemas.openxmlformats.org/presentationml/2006/ole">
            <p:oleObj spid="_x0000_s88077" name="Picture" r:id="rId4" imgW="4291584" imgH="557784" progId="Word.Picture.8">
              <p:embed/>
            </p:oleObj>
          </a:graphicData>
        </a:graphic>
      </p:graphicFrame>
      <p:sp>
        <p:nvSpPr>
          <p:cNvPr id="33801" name="Text Box 9"/>
          <p:cNvSpPr txBox="1">
            <a:spLocks noChangeArrowheads="1"/>
          </p:cNvSpPr>
          <p:nvPr/>
        </p:nvSpPr>
        <p:spPr bwMode="auto">
          <a:xfrm>
            <a:off x="2782888" y="5822950"/>
            <a:ext cx="4421187" cy="579438"/>
          </a:xfrm>
          <a:prstGeom prst="rect">
            <a:avLst/>
          </a:prstGeom>
          <a:noFill/>
          <a:ln w="12700">
            <a:noFill/>
            <a:miter lim="800000"/>
            <a:headEnd/>
            <a:tailEnd/>
          </a:ln>
        </p:spPr>
        <p:txBody>
          <a:bodyPr wrap="none">
            <a:prstTxWarp prst="textNoShape">
              <a:avLst/>
            </a:prstTxWarp>
            <a:spAutoFit/>
          </a:bodyPr>
          <a:lstStyle/>
          <a:p>
            <a:r>
              <a:rPr lang="en-US" sz="3200" i="0">
                <a:solidFill>
                  <a:srgbClr val="CC0000"/>
                </a:solidFill>
              </a:rPr>
              <a:t>Q = K only at equilibrium</a:t>
            </a:r>
            <a:endParaRPr lang="en-US" sz="2400" i="0">
              <a:solidFill>
                <a:srgbClr val="CC0000"/>
              </a:solidFill>
            </a:endParaRPr>
          </a:p>
        </p:txBody>
      </p:sp>
      <p:sp>
        <p:nvSpPr>
          <p:cNvPr id="33802" name="Text Box 10"/>
          <p:cNvSpPr txBox="1">
            <a:spLocks noChangeArrowheads="1"/>
          </p:cNvSpPr>
          <p:nvPr/>
        </p:nvSpPr>
        <p:spPr bwMode="auto">
          <a:xfrm>
            <a:off x="993775" y="5286375"/>
            <a:ext cx="7437438" cy="519113"/>
          </a:xfrm>
          <a:prstGeom prst="rect">
            <a:avLst/>
          </a:prstGeom>
          <a:noFill/>
          <a:ln w="12700">
            <a:noFill/>
            <a:miter lim="800000"/>
            <a:headEnd/>
            <a:tailEnd/>
          </a:ln>
          <a:effectLst/>
        </p:spPr>
        <p:txBody>
          <a:bodyPr wrap="none">
            <a:prstTxWarp prst="textNoShape">
              <a:avLst/>
            </a:prstTxWarp>
            <a:spAutoFit/>
          </a:bodyPr>
          <a:lstStyle/>
          <a:p>
            <a:pPr>
              <a:defRPr/>
            </a:pPr>
            <a:r>
              <a:rPr lang="en-US" sz="2800" i="0">
                <a:solidFill>
                  <a:schemeClr val="tx1"/>
                </a:solidFill>
                <a:latin typeface="Helvetica" charset="0"/>
              </a:rPr>
              <a:t>[A], [B], [P], and [M] are Molarities at any time.</a:t>
            </a:r>
            <a:endParaRPr lang="en-US">
              <a:effectLst>
                <a:outerShdw blurRad="38100" dist="38100" dir="2700000" algn="tl">
                  <a:srgbClr val="DDDDDD"/>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 calcmode="lin" valueType="num">
                                      <p:cBhvr additive="base">
                                        <p:cTn id="19"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3799"/>
                                        </p:tgtEl>
                                        <p:attrNameLst>
                                          <p:attrName>style.visibility</p:attrName>
                                        </p:attrNameLst>
                                      </p:cBhvr>
                                      <p:to>
                                        <p:strVal val="visible"/>
                                      </p:to>
                                    </p:set>
                                    <p:anim calcmode="lin" valueType="num">
                                      <p:cBhvr additive="base">
                                        <p:cTn id="25" dur="500" fill="hold"/>
                                        <p:tgtEl>
                                          <p:spTgt spid="33799"/>
                                        </p:tgtEl>
                                        <p:attrNameLst>
                                          <p:attrName>ppt_x</p:attrName>
                                        </p:attrNameLst>
                                      </p:cBhvr>
                                      <p:tavLst>
                                        <p:tav tm="0">
                                          <p:val>
                                            <p:strVal val="0-#ppt_w/2"/>
                                          </p:val>
                                        </p:tav>
                                        <p:tav tm="100000">
                                          <p:val>
                                            <p:strVal val="#ppt_x"/>
                                          </p:val>
                                        </p:tav>
                                      </p:tavLst>
                                    </p:anim>
                                    <p:anim calcmode="lin" valueType="num">
                                      <p:cBhvr additive="base">
                                        <p:cTn id="26"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802"/>
                                        </p:tgtEl>
                                        <p:attrNameLst>
                                          <p:attrName>style.visibility</p:attrName>
                                        </p:attrNameLst>
                                      </p:cBhvr>
                                      <p:to>
                                        <p:strVal val="visible"/>
                                      </p:to>
                                    </p:set>
                                    <p:anim calcmode="lin" valueType="num">
                                      <p:cBhvr additive="base">
                                        <p:cTn id="31" dur="500" fill="hold"/>
                                        <p:tgtEl>
                                          <p:spTgt spid="33802"/>
                                        </p:tgtEl>
                                        <p:attrNameLst>
                                          <p:attrName>ppt_x</p:attrName>
                                        </p:attrNameLst>
                                      </p:cBhvr>
                                      <p:tavLst>
                                        <p:tav tm="0">
                                          <p:val>
                                            <p:strVal val="0-#ppt_w/2"/>
                                          </p:val>
                                        </p:tav>
                                        <p:tav tm="100000">
                                          <p:val>
                                            <p:strVal val="#ppt_x"/>
                                          </p:val>
                                        </p:tav>
                                      </p:tavLst>
                                    </p:anim>
                                    <p:anim calcmode="lin" valueType="num">
                                      <p:cBhvr additive="base">
                                        <p:cTn id="32" dur="500" fill="hold"/>
                                        <p:tgtEl>
                                          <p:spTgt spid="338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801"/>
                                        </p:tgtEl>
                                        <p:attrNameLst>
                                          <p:attrName>style.visibility</p:attrName>
                                        </p:attrNameLst>
                                      </p:cBhvr>
                                      <p:to>
                                        <p:strVal val="visible"/>
                                      </p:to>
                                    </p:set>
                                    <p:anim calcmode="lin" valueType="num">
                                      <p:cBhvr additive="base">
                                        <p:cTn id="37" dur="500" fill="hold"/>
                                        <p:tgtEl>
                                          <p:spTgt spid="33801"/>
                                        </p:tgtEl>
                                        <p:attrNameLst>
                                          <p:attrName>ppt_x</p:attrName>
                                        </p:attrNameLst>
                                      </p:cBhvr>
                                      <p:tavLst>
                                        <p:tav tm="0">
                                          <p:val>
                                            <p:strVal val="0-#ppt_w/2"/>
                                          </p:val>
                                        </p:tav>
                                        <p:tav tm="100000">
                                          <p:val>
                                            <p:strVal val="#ppt_x"/>
                                          </p:val>
                                        </p:tav>
                                      </p:tavLst>
                                    </p:anim>
                                    <p:anim calcmode="lin" valueType="num">
                                      <p:cBhvr additive="base">
                                        <p:cTn id="38"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P spid="33801" grpId="0" autoUpdateAnimBg="0"/>
      <p:bldP spid="338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533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lvl="1">
              <a:defRPr/>
            </a:pPr>
            <a:r>
              <a:rPr lang="en-US">
                <a:effectLst>
                  <a:outerShdw blurRad="38100" dist="38100" dir="2700000" algn="tl">
                    <a:srgbClr val="DDDDDD"/>
                  </a:outerShdw>
                </a:effectLst>
              </a:rPr>
              <a:t>Q vs. K: </a:t>
            </a:r>
            <a:r>
              <a:rPr lang="en-US" sz="3200">
                <a:effectLst>
                  <a:outerShdw blurRad="38100" dist="38100" dir="2700000" algn="tl">
                    <a:srgbClr val="DDDDDD"/>
                  </a:outerShdw>
                </a:effectLst>
              </a:rPr>
              <a:t>Predicting the Direction of Reaction</a:t>
            </a:r>
            <a:endParaRPr lang="en-US" sz="2800">
              <a:effectLst>
                <a:outerShdw blurRad="38100" dist="38100" dir="2700000" algn="tl">
                  <a:srgbClr val="DDDDDD"/>
                </a:outerShdw>
              </a:effectLst>
            </a:endParaRPr>
          </a:p>
        </p:txBody>
      </p:sp>
      <p:sp>
        <p:nvSpPr>
          <p:cNvPr id="34819" name="Rectangle 3"/>
          <p:cNvSpPr>
            <a:spLocks noChangeArrowheads="1"/>
          </p:cNvSpPr>
          <p:nvPr/>
        </p:nvSpPr>
        <p:spPr bwMode="auto">
          <a:xfrm>
            <a:off x="0" y="10668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If Q &lt; K then the forward reaction must occur to reach equilibrium. (i.e., reactants are consumed, products are formed, the numerator in the equilibrium constant expression increases and Q increases until it equals K). </a:t>
            </a:r>
          </a:p>
          <a:p>
            <a:pPr marL="342900" indent="-342900" algn="just">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If Q &gt; K then the reverse reaction must occur to reach equilibrium (i.e., products are consumed, reactants are formed, the numerator in the equilibrium constant expression decreases and Q decreases until it equals K). </a:t>
            </a:r>
          </a:p>
          <a:p>
            <a:pPr marL="342900" indent="-342900" algn="l">
              <a:spcBef>
                <a:spcPct val="20000"/>
              </a:spcBef>
              <a:buClr>
                <a:schemeClr val="accent1"/>
              </a:buClr>
              <a:buSzPct val="75000"/>
              <a:buFont typeface="Symbol" charset="2"/>
              <a:buChar char="·"/>
              <a:defRPr/>
            </a:pPr>
            <a:endParaRPr lang="en-US" sz="2800">
              <a:solidFill>
                <a:schemeClr val="tx1"/>
              </a:solidFill>
              <a:effectLst>
                <a:outerShdw blurRad="38100" dist="38100" dir="2700000" algn="tl">
                  <a:srgbClr val="DDDDDD"/>
                </a:outerShdw>
              </a:effectLst>
              <a:latin typeface="Helvetic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 calcmode="lin" valueType="num">
                                      <p:cBhvr additive="base">
                                        <p:cTn id="7"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 calcmode="lin" valueType="num">
                                      <p:cBhvr additive="base">
                                        <p:cTn id="13"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752600" y="0"/>
            <a:ext cx="6118225" cy="1063625"/>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3200">
                <a:solidFill>
                  <a:schemeClr val="hlink"/>
                </a:solidFill>
                <a:effectLst>
                  <a:outerShdw blurRad="38100" dist="38100" dir="2700000" algn="tl">
                    <a:srgbClr val="DDDDDD"/>
                  </a:outerShdw>
                </a:effectLst>
              </a:rPr>
              <a:t>Calculating Reaction Direction and </a:t>
            </a:r>
          </a:p>
          <a:p>
            <a:pPr>
              <a:defRPr/>
            </a:pPr>
            <a:r>
              <a:rPr lang="en-US" sz="3200">
                <a:solidFill>
                  <a:schemeClr val="hlink"/>
                </a:solidFill>
                <a:effectLst>
                  <a:outerShdw blurRad="38100" dist="38100" dir="2700000" algn="tl">
                    <a:srgbClr val="DDDDDD"/>
                  </a:outerShdw>
                </a:effectLst>
              </a:rPr>
              <a:t>Equilibrium Concentrations</a:t>
            </a:r>
            <a:endParaRPr lang="en-US" sz="2800" b="1">
              <a:solidFill>
                <a:schemeClr val="tx1"/>
              </a:solidFill>
            </a:endParaRPr>
          </a:p>
        </p:txBody>
      </p:sp>
      <p:sp>
        <p:nvSpPr>
          <p:cNvPr id="90115" name="Rectangle 4"/>
          <p:cNvSpPr>
            <a:spLocks noChangeArrowheads="1"/>
          </p:cNvSpPr>
          <p:nvPr/>
        </p:nvSpPr>
        <p:spPr bwMode="auto">
          <a:xfrm>
            <a:off x="762000" y="990600"/>
            <a:ext cx="7394575" cy="819150"/>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Two components of natural gas can react according to the </a:t>
            </a:r>
          </a:p>
          <a:p>
            <a:pPr algn="l"/>
            <a:r>
              <a:rPr lang="en-US" sz="2400">
                <a:solidFill>
                  <a:schemeClr val="tx1"/>
                </a:solidFill>
              </a:rPr>
              <a:t>following chemical equation:</a:t>
            </a:r>
            <a:endParaRPr lang="en-US" sz="2400" i="0">
              <a:solidFill>
                <a:schemeClr val="tx1"/>
              </a:solidFill>
            </a:endParaRPr>
          </a:p>
        </p:txBody>
      </p:sp>
      <p:grpSp>
        <p:nvGrpSpPr>
          <p:cNvPr id="90116" name="Group 5"/>
          <p:cNvGrpSpPr>
            <a:grpSpLocks/>
          </p:cNvGrpSpPr>
          <p:nvPr/>
        </p:nvGrpSpPr>
        <p:grpSpPr bwMode="auto">
          <a:xfrm>
            <a:off x="1447800" y="1752600"/>
            <a:ext cx="6249988" cy="458788"/>
            <a:chOff x="803" y="1091"/>
            <a:chExt cx="3937" cy="289"/>
          </a:xfrm>
        </p:grpSpPr>
        <p:sp>
          <p:nvSpPr>
            <p:cNvPr id="90124" name="Rectangle 6"/>
            <p:cNvSpPr>
              <a:spLocks noChangeArrowheads="1"/>
            </p:cNvSpPr>
            <p:nvPr/>
          </p:nvSpPr>
          <p:spPr bwMode="auto">
            <a:xfrm>
              <a:off x="803" y="1091"/>
              <a:ext cx="3937" cy="289"/>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CH</a:t>
              </a:r>
              <a:r>
                <a:rPr lang="en-US" sz="2400" i="0" baseline="-25000" dirty="0">
                  <a:solidFill>
                    <a:schemeClr val="tx1"/>
                  </a:solidFill>
                </a:rPr>
                <a:t>4(g)</a:t>
              </a:r>
              <a:r>
                <a:rPr lang="en-US" sz="2400" i="0" dirty="0">
                  <a:solidFill>
                    <a:schemeClr val="tx1"/>
                  </a:solidFill>
                </a:rPr>
                <a:t> + 2 H</a:t>
              </a:r>
              <a:r>
                <a:rPr lang="en-US" sz="2400" i="0" baseline="-25000" dirty="0">
                  <a:solidFill>
                    <a:schemeClr val="tx1"/>
                  </a:solidFill>
                </a:rPr>
                <a:t>2</a:t>
              </a:r>
              <a:r>
                <a:rPr lang="en-US" sz="2400" i="0" dirty="0">
                  <a:solidFill>
                    <a:schemeClr val="tx1"/>
                  </a:solidFill>
                </a:rPr>
                <a:t>S</a:t>
              </a:r>
              <a:r>
                <a:rPr lang="en-US" sz="2400" i="0" baseline="-25000" dirty="0">
                  <a:solidFill>
                    <a:schemeClr val="tx1"/>
                  </a:solidFill>
                </a:rPr>
                <a:t>(g)</a:t>
              </a:r>
              <a:r>
                <a:rPr lang="en-US" sz="2400" i="0" dirty="0">
                  <a:solidFill>
                    <a:schemeClr val="tx1"/>
                  </a:solidFill>
                </a:rPr>
                <a:t>                       CS</a:t>
              </a:r>
              <a:r>
                <a:rPr lang="en-US" sz="2400" i="0" baseline="-25000" dirty="0">
                  <a:solidFill>
                    <a:schemeClr val="tx1"/>
                  </a:solidFill>
                </a:rPr>
                <a:t>2(g)</a:t>
              </a:r>
              <a:r>
                <a:rPr lang="en-US" sz="2400" i="0" dirty="0">
                  <a:solidFill>
                    <a:schemeClr val="tx1"/>
                  </a:solidFill>
                </a:rPr>
                <a:t> + </a:t>
              </a:r>
              <a:r>
                <a:rPr lang="en-US" sz="2400" i="0" dirty="0" smtClean="0">
                  <a:solidFill>
                    <a:schemeClr val="tx1"/>
                  </a:solidFill>
                </a:rPr>
                <a:t>4H</a:t>
              </a:r>
              <a:r>
                <a:rPr lang="en-US" sz="2400" i="0" baseline="-25000" dirty="0" smtClean="0">
                  <a:solidFill>
                    <a:schemeClr val="tx1"/>
                  </a:solidFill>
                </a:rPr>
                <a:t>2(g</a:t>
              </a:r>
              <a:r>
                <a:rPr lang="en-US" sz="2400" i="0" baseline="-25000" dirty="0">
                  <a:solidFill>
                    <a:schemeClr val="tx1"/>
                  </a:solidFill>
                </a:rPr>
                <a:t>)</a:t>
              </a:r>
            </a:p>
          </p:txBody>
        </p:sp>
        <p:sp>
          <p:nvSpPr>
            <p:cNvPr id="46087" name="Line 7"/>
            <p:cNvSpPr>
              <a:spLocks noChangeShapeType="1"/>
            </p:cNvSpPr>
            <p:nvPr/>
          </p:nvSpPr>
          <p:spPr bwMode="auto">
            <a:xfrm>
              <a:off x="2212" y="1200"/>
              <a:ext cx="904"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6088" name="Line 8"/>
            <p:cNvSpPr>
              <a:spLocks noChangeShapeType="1"/>
            </p:cNvSpPr>
            <p:nvPr/>
          </p:nvSpPr>
          <p:spPr bwMode="auto">
            <a:xfrm>
              <a:off x="2212" y="1296"/>
              <a:ext cx="904"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sp>
        <p:nvSpPr>
          <p:cNvPr id="46089" name="Rectangle 9"/>
          <p:cNvSpPr>
            <a:spLocks noChangeArrowheads="1"/>
          </p:cNvSpPr>
          <p:nvPr/>
        </p:nvSpPr>
        <p:spPr bwMode="auto">
          <a:xfrm>
            <a:off x="76200" y="2217738"/>
            <a:ext cx="8915400" cy="3375025"/>
          </a:xfrm>
          <a:prstGeom prst="rect">
            <a:avLst/>
          </a:prstGeom>
          <a:noFill/>
          <a:ln w="12700">
            <a:noFill/>
            <a:miter lim="800000"/>
            <a:headEnd/>
            <a:tailEnd/>
          </a:ln>
        </p:spPr>
        <p:txBody>
          <a:bodyPr lIns="90487" tIns="44450" rIns="90487" bIns="44450">
            <a:prstTxWarp prst="textNoShape">
              <a:avLst/>
            </a:prstTxWarp>
            <a:spAutoFit/>
          </a:bodyPr>
          <a:lstStyle/>
          <a:p>
            <a:pPr algn="l"/>
            <a:r>
              <a:rPr lang="en-US" sz="2400" i="0" dirty="0">
                <a:solidFill>
                  <a:schemeClr val="tx1"/>
                </a:solidFill>
              </a:rPr>
              <a:t>1.00 mol CH</a:t>
            </a:r>
            <a:r>
              <a:rPr lang="en-US" sz="2400" i="0" baseline="-25000" dirty="0">
                <a:solidFill>
                  <a:schemeClr val="tx1"/>
                </a:solidFill>
              </a:rPr>
              <a:t>4</a:t>
            </a:r>
            <a:r>
              <a:rPr lang="en-US" sz="2400" i="0" dirty="0">
                <a:solidFill>
                  <a:schemeClr val="tx1"/>
                </a:solidFill>
              </a:rPr>
              <a:t>, 1.00 mol CS</a:t>
            </a:r>
            <a:r>
              <a:rPr lang="en-US" sz="2400" i="0" baseline="-25000" dirty="0">
                <a:solidFill>
                  <a:schemeClr val="tx1"/>
                </a:solidFill>
              </a:rPr>
              <a:t>2</a:t>
            </a:r>
            <a:r>
              <a:rPr lang="en-US" sz="2400" i="0" dirty="0">
                <a:solidFill>
                  <a:schemeClr val="tx1"/>
                </a:solidFill>
              </a:rPr>
              <a:t>, 2.00 mol H</a:t>
            </a:r>
            <a:r>
              <a:rPr lang="en-US" sz="2400" i="0" baseline="-25000" dirty="0">
                <a:solidFill>
                  <a:schemeClr val="tx1"/>
                </a:solidFill>
              </a:rPr>
              <a:t>2</a:t>
            </a:r>
            <a:r>
              <a:rPr lang="en-US" sz="2400" i="0" dirty="0">
                <a:solidFill>
                  <a:schemeClr val="tx1"/>
                </a:solidFill>
              </a:rPr>
              <a:t>S, and 2.00 mol H</a:t>
            </a:r>
            <a:r>
              <a:rPr lang="en-US" sz="2400" i="0" baseline="-25000" dirty="0">
                <a:solidFill>
                  <a:schemeClr val="tx1"/>
                </a:solidFill>
              </a:rPr>
              <a:t>2</a:t>
            </a:r>
            <a:r>
              <a:rPr lang="en-US" sz="2400" i="0" dirty="0">
                <a:solidFill>
                  <a:schemeClr val="tx1"/>
                </a:solidFill>
              </a:rPr>
              <a:t> are mixed in a 250 </a:t>
            </a:r>
            <a:r>
              <a:rPr lang="en-US" sz="2400" i="0" dirty="0" err="1">
                <a:solidFill>
                  <a:schemeClr val="tx1"/>
                </a:solidFill>
              </a:rPr>
              <a:t>mL</a:t>
            </a:r>
            <a:r>
              <a:rPr lang="en-US" sz="2400" i="0" dirty="0">
                <a:solidFill>
                  <a:schemeClr val="tx1"/>
                </a:solidFill>
              </a:rPr>
              <a:t> vessel at 960°C. At this temperature, </a:t>
            </a:r>
            <a:r>
              <a:rPr lang="en-US" sz="2400" dirty="0" err="1">
                <a:solidFill>
                  <a:schemeClr val="tx1"/>
                </a:solidFill>
              </a:rPr>
              <a:t>K</a:t>
            </a:r>
            <a:r>
              <a:rPr lang="en-US" sz="2400" i="0" baseline="-25000" dirty="0" err="1">
                <a:solidFill>
                  <a:schemeClr val="tx1"/>
                </a:solidFill>
              </a:rPr>
              <a:t>c</a:t>
            </a:r>
            <a:r>
              <a:rPr lang="en-US" sz="2400" i="0" dirty="0">
                <a:solidFill>
                  <a:schemeClr val="tx1"/>
                </a:solidFill>
              </a:rPr>
              <a:t> = 0.036. </a:t>
            </a:r>
          </a:p>
          <a:p>
            <a:pPr algn="l"/>
            <a:r>
              <a:rPr lang="en-US" sz="2400" dirty="0">
                <a:solidFill>
                  <a:schemeClr val="tx1"/>
                </a:solidFill>
              </a:rPr>
              <a:t>(a) In which direction will the reaction go?</a:t>
            </a:r>
            <a:endParaRPr lang="en-US" sz="2400" i="0" dirty="0">
              <a:solidFill>
                <a:schemeClr val="tx1"/>
              </a:solidFill>
            </a:endParaRPr>
          </a:p>
          <a:p>
            <a:pPr algn="l"/>
            <a:r>
              <a:rPr lang="en-US" sz="2400" dirty="0">
                <a:solidFill>
                  <a:schemeClr val="tx1"/>
                </a:solidFill>
              </a:rPr>
              <a:t>(b) If [CH</a:t>
            </a:r>
            <a:r>
              <a:rPr lang="en-US" sz="2400" baseline="-25000" dirty="0">
                <a:solidFill>
                  <a:schemeClr val="tx1"/>
                </a:solidFill>
              </a:rPr>
              <a:t>4</a:t>
            </a:r>
            <a:r>
              <a:rPr lang="en-US" sz="2400" dirty="0">
                <a:solidFill>
                  <a:schemeClr val="tx1"/>
                </a:solidFill>
              </a:rPr>
              <a:t>] = 5.56 M at equilibrium, what are the concentrations of the other substances?</a:t>
            </a:r>
            <a:endParaRPr lang="en-US" sz="2400" i="0" dirty="0">
              <a:solidFill>
                <a:schemeClr val="tx1"/>
              </a:solidFill>
            </a:endParaRPr>
          </a:p>
          <a:p>
            <a:pPr algn="l"/>
            <a:r>
              <a:rPr lang="en-US" sz="2400" i="0" dirty="0">
                <a:solidFill>
                  <a:schemeClr val="tx1"/>
                </a:solidFill>
              </a:rPr>
              <a:t>Calculate </a:t>
            </a:r>
            <a:r>
              <a:rPr lang="en-US" sz="2400" dirty="0">
                <a:solidFill>
                  <a:schemeClr val="tx1"/>
                </a:solidFill>
              </a:rPr>
              <a:t>Q</a:t>
            </a:r>
            <a:r>
              <a:rPr lang="en-US" sz="2400" i="0" baseline="-25000" dirty="0">
                <a:solidFill>
                  <a:schemeClr val="tx1"/>
                </a:solidFill>
              </a:rPr>
              <a:t>c</a:t>
            </a:r>
            <a:r>
              <a:rPr lang="en-US" sz="2400" i="0" dirty="0">
                <a:solidFill>
                  <a:schemeClr val="tx1"/>
                </a:solidFill>
              </a:rPr>
              <a:t> and compare it with </a:t>
            </a:r>
            <a:r>
              <a:rPr lang="en-US" sz="2400" dirty="0">
                <a:solidFill>
                  <a:schemeClr val="tx1"/>
                </a:solidFill>
              </a:rPr>
              <a:t>K</a:t>
            </a:r>
            <a:r>
              <a:rPr lang="en-US" sz="2400" i="0" baseline="-25000" dirty="0">
                <a:solidFill>
                  <a:schemeClr val="tx1"/>
                </a:solidFill>
              </a:rPr>
              <a:t>c</a:t>
            </a:r>
            <a:r>
              <a:rPr lang="en-US" sz="2400" i="0" dirty="0">
                <a:solidFill>
                  <a:schemeClr val="tx1"/>
                </a:solidFill>
              </a:rPr>
              <a:t>. Based upon </a:t>
            </a:r>
            <a:r>
              <a:rPr lang="en-US" sz="2400" dirty="0">
                <a:solidFill>
                  <a:schemeClr val="tx1"/>
                </a:solidFill>
              </a:rPr>
              <a:t>(a),</a:t>
            </a:r>
            <a:r>
              <a:rPr lang="en-US" sz="2400" i="0" dirty="0">
                <a:solidFill>
                  <a:schemeClr val="tx1"/>
                </a:solidFill>
              </a:rPr>
              <a:t> we determine the sign of each component for the reaction table and then use the given [CH</a:t>
            </a:r>
            <a:r>
              <a:rPr lang="en-US" sz="2400" i="0" baseline="-25000" dirty="0">
                <a:solidFill>
                  <a:schemeClr val="tx1"/>
                </a:solidFill>
              </a:rPr>
              <a:t>4</a:t>
            </a:r>
            <a:r>
              <a:rPr lang="en-US" sz="2400" i="0" dirty="0">
                <a:solidFill>
                  <a:schemeClr val="tx1"/>
                </a:solidFill>
              </a:rPr>
              <a:t>] at equilibrium to determine the others.</a:t>
            </a:r>
          </a:p>
          <a:p>
            <a:pPr algn="l"/>
            <a:r>
              <a:rPr lang="en-US" sz="2400" b="1" i="0" dirty="0">
                <a:solidFill>
                  <a:schemeClr val="tx1"/>
                </a:solidFill>
              </a:rPr>
              <a:t>Solution:</a:t>
            </a:r>
          </a:p>
        </p:txBody>
      </p:sp>
      <p:grpSp>
        <p:nvGrpSpPr>
          <p:cNvPr id="3" name="Group 15"/>
          <p:cNvGrpSpPr>
            <a:grpSpLocks/>
          </p:cNvGrpSpPr>
          <p:nvPr/>
        </p:nvGrpSpPr>
        <p:grpSpPr bwMode="auto">
          <a:xfrm>
            <a:off x="76200" y="5722938"/>
            <a:ext cx="8348663" cy="1047750"/>
            <a:chOff x="48" y="3605"/>
            <a:chExt cx="5259" cy="660"/>
          </a:xfrm>
        </p:grpSpPr>
        <p:sp>
          <p:nvSpPr>
            <p:cNvPr id="90120" name="Rectangle 10"/>
            <p:cNvSpPr>
              <a:spLocks noChangeArrowheads="1"/>
            </p:cNvSpPr>
            <p:nvPr/>
          </p:nvSpPr>
          <p:spPr bwMode="auto">
            <a:xfrm>
              <a:off x="48" y="3845"/>
              <a:ext cx="2342"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[CH</a:t>
              </a:r>
              <a:r>
                <a:rPr lang="en-US" sz="2400" i="0" baseline="-25000" dirty="0">
                  <a:solidFill>
                    <a:schemeClr val="tx1"/>
                  </a:solidFill>
                </a:rPr>
                <a:t>4</a:t>
              </a:r>
              <a:r>
                <a:rPr lang="en-US" sz="2400" i="0" dirty="0">
                  <a:solidFill>
                    <a:schemeClr val="tx1"/>
                  </a:solidFill>
                </a:rPr>
                <a:t>] =                  =  4.00 </a:t>
              </a:r>
              <a:r>
                <a:rPr lang="en-US" sz="2400" dirty="0">
                  <a:solidFill>
                    <a:schemeClr val="tx1"/>
                  </a:solidFill>
                </a:rPr>
                <a:t>M</a:t>
              </a:r>
              <a:endParaRPr lang="en-US" sz="2400" i="0" dirty="0">
                <a:solidFill>
                  <a:schemeClr val="tx1"/>
                </a:solidFill>
              </a:endParaRPr>
            </a:p>
          </p:txBody>
        </p:sp>
        <p:sp>
          <p:nvSpPr>
            <p:cNvPr id="46091" name="Line 11"/>
            <p:cNvSpPr>
              <a:spLocks noChangeShapeType="1"/>
            </p:cNvSpPr>
            <p:nvPr/>
          </p:nvSpPr>
          <p:spPr bwMode="auto">
            <a:xfrm>
              <a:off x="785" y="4002"/>
              <a:ext cx="712"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90122" name="Rectangle 12"/>
            <p:cNvSpPr>
              <a:spLocks noChangeArrowheads="1"/>
            </p:cNvSpPr>
            <p:nvPr/>
          </p:nvSpPr>
          <p:spPr bwMode="auto">
            <a:xfrm>
              <a:off x="720" y="3749"/>
              <a:ext cx="845" cy="51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dirty="0">
                  <a:solidFill>
                    <a:schemeClr val="tx1"/>
                  </a:solidFill>
                </a:rPr>
                <a:t>1.00 mol </a:t>
              </a:r>
            </a:p>
            <a:p>
              <a:pPr algn="l"/>
              <a:r>
                <a:rPr lang="en-US" sz="2400" i="0" dirty="0">
                  <a:solidFill>
                    <a:schemeClr val="tx1"/>
                  </a:solidFill>
                </a:rPr>
                <a:t> 0.250 L</a:t>
              </a:r>
            </a:p>
          </p:txBody>
        </p:sp>
        <p:sp>
          <p:nvSpPr>
            <p:cNvPr id="90123" name="Rectangle 13"/>
            <p:cNvSpPr>
              <a:spLocks noChangeArrowheads="1"/>
            </p:cNvSpPr>
            <p:nvPr/>
          </p:nvSpPr>
          <p:spPr bwMode="auto">
            <a:xfrm>
              <a:off x="2688" y="3605"/>
              <a:ext cx="2619" cy="51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S] = 8.00 </a:t>
              </a:r>
              <a:r>
                <a:rPr lang="en-US" sz="2400">
                  <a:solidFill>
                    <a:schemeClr val="tx1"/>
                  </a:solidFill>
                </a:rPr>
                <a:t>M</a:t>
              </a:r>
              <a:r>
                <a:rPr lang="en-US" sz="2400" i="0">
                  <a:solidFill>
                    <a:schemeClr val="tx1"/>
                  </a:solidFill>
                </a:rPr>
                <a:t>,  [CS</a:t>
              </a:r>
              <a:r>
                <a:rPr lang="en-US" sz="2400" i="0" baseline="-25000">
                  <a:solidFill>
                    <a:schemeClr val="tx1"/>
                  </a:solidFill>
                </a:rPr>
                <a:t>2</a:t>
              </a:r>
              <a:r>
                <a:rPr lang="en-US" sz="2400" i="0">
                  <a:solidFill>
                    <a:schemeClr val="tx1"/>
                  </a:solidFill>
                </a:rPr>
                <a:t>] = 4.00 </a:t>
              </a:r>
              <a:r>
                <a:rPr lang="en-US" sz="2400">
                  <a:solidFill>
                    <a:schemeClr val="tx1"/>
                  </a:solidFill>
                </a:rPr>
                <a:t>M</a:t>
              </a:r>
              <a:endParaRPr lang="en-US" sz="2400" i="0">
                <a:solidFill>
                  <a:schemeClr val="tx1"/>
                </a:solidFill>
              </a:endParaRPr>
            </a:p>
            <a:p>
              <a:pPr algn="l"/>
              <a:r>
                <a:rPr lang="en-US" sz="2400" i="0">
                  <a:solidFill>
                    <a:schemeClr val="tx1"/>
                  </a:solidFill>
                </a:rPr>
                <a:t>and [H</a:t>
              </a:r>
              <a:r>
                <a:rPr lang="en-US" sz="2400" i="0" baseline="-25000">
                  <a:solidFill>
                    <a:schemeClr val="tx1"/>
                  </a:solidFill>
                </a:rPr>
                <a:t>2 </a:t>
              </a:r>
              <a:r>
                <a:rPr lang="en-US" sz="2400" i="0">
                  <a:solidFill>
                    <a:schemeClr val="tx1"/>
                  </a:solidFill>
                </a:rPr>
                <a:t>] = 8.00 </a:t>
              </a:r>
              <a:r>
                <a:rPr lang="en-US" sz="2400">
                  <a:solidFill>
                    <a:schemeClr val="tx1"/>
                  </a:solidFill>
                </a:rPr>
                <a:t>M</a:t>
              </a:r>
            </a:p>
          </p:txBody>
        </p:sp>
      </p:grpSp>
      <p:sp>
        <p:nvSpPr>
          <p:cNvPr id="46094" name="Line 14"/>
          <p:cNvSpPr>
            <a:spLocks noChangeShapeType="1"/>
          </p:cNvSpPr>
          <p:nvPr/>
        </p:nvSpPr>
        <p:spPr bwMode="auto">
          <a:xfrm>
            <a:off x="0" y="990600"/>
            <a:ext cx="8940800" cy="0"/>
          </a:xfrm>
          <a:prstGeom prst="line">
            <a:avLst/>
          </a:prstGeom>
          <a:noFill/>
          <a:ln w="60325">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9">
                                            <p:txEl>
                                              <p:pRg st="0" end="0"/>
                                            </p:txEl>
                                          </p:spTgt>
                                        </p:tgtEl>
                                        <p:attrNameLst>
                                          <p:attrName>style.visibility</p:attrName>
                                        </p:attrNameLst>
                                      </p:cBhvr>
                                      <p:to>
                                        <p:strVal val="visible"/>
                                      </p:to>
                                    </p:set>
                                    <p:anim calcmode="lin" valueType="num">
                                      <p:cBhvr additive="base">
                                        <p:cTn id="7" dur="500" fill="hold"/>
                                        <p:tgtEl>
                                          <p:spTgt spid="460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9">
                                            <p:txEl>
                                              <p:pRg st="1" end="1"/>
                                            </p:txEl>
                                          </p:spTgt>
                                        </p:tgtEl>
                                        <p:attrNameLst>
                                          <p:attrName>style.visibility</p:attrName>
                                        </p:attrNameLst>
                                      </p:cBhvr>
                                      <p:to>
                                        <p:strVal val="visible"/>
                                      </p:to>
                                    </p:set>
                                    <p:anim calcmode="lin" valueType="num">
                                      <p:cBhvr additive="base">
                                        <p:cTn id="13" dur="500" fill="hold"/>
                                        <p:tgtEl>
                                          <p:spTgt spid="460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9">
                                            <p:txEl>
                                              <p:pRg st="2" end="2"/>
                                            </p:txEl>
                                          </p:spTgt>
                                        </p:tgtEl>
                                        <p:attrNameLst>
                                          <p:attrName>style.visibility</p:attrName>
                                        </p:attrNameLst>
                                      </p:cBhvr>
                                      <p:to>
                                        <p:strVal val="visible"/>
                                      </p:to>
                                    </p:set>
                                    <p:anim calcmode="lin" valueType="num">
                                      <p:cBhvr additive="base">
                                        <p:cTn id="19" dur="500" fill="hold"/>
                                        <p:tgtEl>
                                          <p:spTgt spid="460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9">
                                            <p:txEl>
                                              <p:pRg st="3" end="3"/>
                                            </p:txEl>
                                          </p:spTgt>
                                        </p:tgtEl>
                                        <p:attrNameLst>
                                          <p:attrName>style.visibility</p:attrName>
                                        </p:attrNameLst>
                                      </p:cBhvr>
                                      <p:to>
                                        <p:strVal val="visible"/>
                                      </p:to>
                                    </p:set>
                                    <p:anim calcmode="lin" valueType="num">
                                      <p:cBhvr additive="base">
                                        <p:cTn id="25" dur="500" fill="hold"/>
                                        <p:tgtEl>
                                          <p:spTgt spid="460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9">
                                            <p:txEl>
                                              <p:pRg st="4" end="4"/>
                                            </p:txEl>
                                          </p:spTgt>
                                        </p:tgtEl>
                                        <p:attrNameLst>
                                          <p:attrName>style.visibility</p:attrName>
                                        </p:attrNameLst>
                                      </p:cBhvr>
                                      <p:to>
                                        <p:strVal val="visible"/>
                                      </p:to>
                                    </p:set>
                                    <p:anim calcmode="lin" valueType="num">
                                      <p:cBhvr additive="base">
                                        <p:cTn id="31" dur="500" fill="hold"/>
                                        <p:tgtEl>
                                          <p:spTgt spid="460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8600" y="533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solidFill>
                  <a:schemeClr val="tx1"/>
                </a:solidFill>
                <a:effectLst>
                  <a:outerShdw blurRad="38100" dist="38100" dir="2700000" algn="tl">
                    <a:srgbClr val="DDDDDD"/>
                  </a:outerShdw>
                </a:effectLst>
              </a:rPr>
              <a:t>Chemical</a:t>
            </a:r>
            <a:r>
              <a:rPr lang="en-US">
                <a:solidFill>
                  <a:schemeClr val="tx1"/>
                </a:solidFill>
              </a:rPr>
              <a:t> Equilibrium</a:t>
            </a:r>
            <a:endParaRPr lang="en-US" sz="2400" i="0">
              <a:solidFill>
                <a:schemeClr val="tx1"/>
              </a:solidFill>
            </a:endParaRPr>
          </a:p>
        </p:txBody>
      </p:sp>
      <p:sp>
        <p:nvSpPr>
          <p:cNvPr id="22531" name="Rectangle 3"/>
          <p:cNvSpPr>
            <a:spLocks noChangeArrowheads="1"/>
          </p:cNvSpPr>
          <p:nvPr/>
        </p:nvSpPr>
        <p:spPr bwMode="auto">
          <a:xfrm>
            <a:off x="533400" y="16764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Char char="·"/>
              <a:defRPr/>
            </a:pPr>
            <a:r>
              <a:rPr lang="en-US" sz="3200">
                <a:solidFill>
                  <a:schemeClr val="tx1"/>
                </a:solidFill>
                <a:effectLst>
                  <a:outerShdw blurRad="38100" dist="38100" dir="2700000" algn="tl">
                    <a:srgbClr val="DDDDDD"/>
                  </a:outerShdw>
                </a:effectLst>
                <a:latin typeface="Helvetica" charset="0"/>
              </a:rPr>
              <a:t>Consider</a:t>
            </a:r>
          </a:p>
          <a:p>
            <a:pPr marL="742950" lvl="1" indent="-285750" algn="l">
              <a:spcBef>
                <a:spcPct val="20000"/>
              </a:spcBef>
              <a:buClr>
                <a:schemeClr val="tx2"/>
              </a:buClr>
              <a:buSzPct val="100000"/>
              <a:defRPr/>
            </a:pPr>
            <a:endParaRPr lang="en-US" sz="2400">
              <a:solidFill>
                <a:schemeClr val="tx1"/>
              </a:solidFill>
              <a:effectLst>
                <a:outerShdw blurRad="38100" dist="38100" dir="2700000" algn="tl">
                  <a:srgbClr val="DDDDDD"/>
                </a:outerShdw>
              </a:effectLst>
              <a:latin typeface="Helvetica" charset="0"/>
              <a:ea typeface="ＭＳ Ｐゴシック" charset="-128"/>
            </a:endParaRPr>
          </a:p>
          <a:p>
            <a:pPr marL="742950" lvl="1" indent="-285750" algn="l">
              <a:spcBef>
                <a:spcPct val="20000"/>
              </a:spcBef>
              <a:buClr>
                <a:schemeClr val="tx2"/>
              </a:buClr>
              <a:buSzPct val="100000"/>
              <a:defRPr/>
            </a:pPr>
            <a:endParaRPr lang="en-US" sz="2400">
              <a:solidFill>
                <a:schemeClr val="tx1"/>
              </a:solidFill>
              <a:effectLst>
                <a:outerShdw blurRad="38100" dist="38100" dir="2700000" algn="tl">
                  <a:srgbClr val="DDDDDD"/>
                </a:outerShdw>
              </a:effectLst>
              <a:latin typeface="Helvetica" charset="0"/>
              <a:ea typeface="ＭＳ Ｐゴシック" charset="-128"/>
            </a:endParaRPr>
          </a:p>
          <a:p>
            <a:pPr marL="742950" lvl="1" indent="-285750" algn="l">
              <a:spcBef>
                <a:spcPct val="20000"/>
              </a:spcBef>
              <a:buClr>
                <a:schemeClr val="tx2"/>
              </a:buClr>
              <a:buSzPct val="100000"/>
              <a:defRPr/>
            </a:pPr>
            <a:endParaRPr lang="en-US" sz="2400">
              <a:solidFill>
                <a:schemeClr val="tx1"/>
              </a:solidFill>
              <a:effectLst>
                <a:outerShdw blurRad="38100" dist="38100" dir="2700000" algn="tl">
                  <a:srgbClr val="DDDDDD"/>
                </a:outerShdw>
              </a:effectLst>
              <a:latin typeface="Helvetica" charset="0"/>
              <a:ea typeface="ＭＳ Ｐゴシック" charset="-128"/>
            </a:endParaRPr>
          </a:p>
          <a:p>
            <a:pPr marL="742950" lvl="1" indent="-285750" algn="l">
              <a:spcBef>
                <a:spcPct val="20000"/>
              </a:spcBef>
              <a:buClr>
                <a:schemeClr val="tx2"/>
              </a:buClr>
              <a:buSzPct val="100000"/>
              <a:defRPr/>
            </a:pPr>
            <a:endParaRPr lang="en-US" sz="2400">
              <a:solidFill>
                <a:schemeClr val="tx1"/>
              </a:solidFill>
              <a:effectLst>
                <a:outerShdw blurRad="38100" dist="38100" dir="2700000" algn="tl">
                  <a:srgbClr val="DDDDDD"/>
                </a:outerShdw>
              </a:effectLst>
              <a:latin typeface="Helvetica" charset="0"/>
              <a:ea typeface="ＭＳ Ｐゴシック" charset="-128"/>
            </a:endParaRPr>
          </a:p>
          <a:p>
            <a:pPr marL="2057400" lvl="4" indent="-228600" algn="l">
              <a:spcBef>
                <a:spcPct val="20000"/>
              </a:spcBef>
              <a:buClr>
                <a:schemeClr val="tx2"/>
              </a:buClr>
              <a:buSzPct val="100000"/>
              <a:defRPr/>
            </a:pPr>
            <a:r>
              <a:rPr lang="en-US" sz="1800">
                <a:solidFill>
                  <a:schemeClr val="tx1"/>
                </a:solidFill>
                <a:effectLst>
                  <a:outerShdw blurRad="38100" dist="38100" dir="2700000" algn="tl">
                    <a:srgbClr val="DDDDDD"/>
                  </a:outerShdw>
                </a:effectLst>
                <a:latin typeface="Helvetica" charset="0"/>
                <a:ea typeface="ＭＳ Ｐゴシック" charset="-128"/>
              </a:rPr>
              <a:t>[Refer to the Equilibrium Worksheet.]</a:t>
            </a:r>
            <a:endParaRPr lang="en-US" sz="2000">
              <a:solidFill>
                <a:schemeClr val="tx1"/>
              </a:solidFill>
              <a:effectLst>
                <a:outerShdw blurRad="38100" dist="38100" dir="2700000" algn="tl">
                  <a:srgbClr val="DDDDDD"/>
                </a:outerShdw>
              </a:effectLst>
              <a:latin typeface="Helvetica" charset="0"/>
              <a:ea typeface="ＭＳ Ｐゴシック" charset="-128"/>
            </a:endParaRPr>
          </a:p>
          <a:p>
            <a:pPr marL="342900" indent="-342900" algn="just">
              <a:spcBef>
                <a:spcPct val="20000"/>
              </a:spcBef>
              <a:buClr>
                <a:schemeClr val="accent1"/>
              </a:buClr>
              <a:buSzPct val="75000"/>
              <a:buFont typeface="Symbol" charset="2"/>
              <a:buChar char="·"/>
              <a:defRPr/>
            </a:pPr>
            <a:r>
              <a:rPr lang="en-US" sz="2400">
                <a:solidFill>
                  <a:schemeClr val="tx1"/>
                </a:solidFill>
                <a:effectLst>
                  <a:outerShdw blurRad="38100" dist="38100" dir="2700000" algn="tl">
                    <a:srgbClr val="DDDDDD"/>
                  </a:outerShdw>
                </a:effectLst>
                <a:latin typeface="Helvetica" charset="0"/>
              </a:rPr>
              <a:t>If the reaction begins with just </a:t>
            </a:r>
            <a:r>
              <a:rPr lang="en-US" sz="2400" b="1" i="0">
                <a:solidFill>
                  <a:schemeClr val="tx1"/>
                </a:solidFill>
                <a:effectLst>
                  <a:outerShdw blurRad="38100" dist="38100" dir="2700000" algn="tl">
                    <a:srgbClr val="DDDDDD"/>
                  </a:outerShdw>
                </a:effectLst>
              </a:rPr>
              <a:t>A</a:t>
            </a:r>
            <a:r>
              <a:rPr lang="en-US" sz="2400">
                <a:solidFill>
                  <a:schemeClr val="tx1"/>
                </a:solidFill>
                <a:effectLst>
                  <a:outerShdw blurRad="38100" dist="38100" dir="2700000" algn="tl">
                    <a:srgbClr val="DDDDDD"/>
                  </a:outerShdw>
                </a:effectLst>
                <a:latin typeface="Helvetica" charset="0"/>
              </a:rPr>
              <a:t>, as the reaction progresses:</a:t>
            </a:r>
          </a:p>
          <a:p>
            <a:pPr marL="742950" lvl="1" indent="-285750" algn="just">
              <a:spcBef>
                <a:spcPct val="20000"/>
              </a:spcBef>
              <a:buClr>
                <a:schemeClr val="tx2"/>
              </a:buClr>
              <a:buSzPct val="100000"/>
              <a:buFontTx/>
              <a:buChar char="•"/>
              <a:defRPr/>
            </a:pP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b="1" i="0">
                <a:solidFill>
                  <a:schemeClr val="tx1"/>
                </a:solidFill>
                <a:effectLst>
                  <a:outerShdw blurRad="38100" dist="38100" dir="2700000" algn="tl">
                    <a:srgbClr val="DDDDDD"/>
                  </a:outerShdw>
                </a:effectLst>
                <a:ea typeface="ＭＳ Ｐゴシック" charset="-128"/>
              </a:rPr>
              <a:t>A</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a:solidFill>
                  <a:schemeClr val="tx1"/>
                </a:solidFill>
                <a:effectLst>
                  <a:outerShdw blurRad="38100" dist="38100" dir="2700000" algn="tl">
                    <a:srgbClr val="DDDDDD"/>
                  </a:outerShdw>
                </a:effectLst>
                <a:latin typeface="Helvetica" charset="0"/>
                <a:ea typeface="ＭＳ Ｐゴシック" charset="-128"/>
              </a:rPr>
              <a:t> decreases to a constant concentration,</a:t>
            </a:r>
          </a:p>
          <a:p>
            <a:pPr marL="742950" lvl="1" indent="-285750" algn="just">
              <a:spcBef>
                <a:spcPct val="20000"/>
              </a:spcBef>
              <a:buClr>
                <a:schemeClr val="tx2"/>
              </a:buClr>
              <a:buSzPct val="100000"/>
              <a:buFontTx/>
              <a:buChar char="•"/>
              <a:defRPr/>
            </a:pP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b="1" i="0">
                <a:solidFill>
                  <a:schemeClr val="tx1"/>
                </a:solidFill>
                <a:effectLst>
                  <a:outerShdw blurRad="38100" dist="38100" dir="2700000" algn="tl">
                    <a:srgbClr val="DDDDDD"/>
                  </a:outerShdw>
                </a:effectLst>
                <a:ea typeface="ＭＳ Ｐゴシック" charset="-128"/>
              </a:rPr>
              <a:t>B</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a:solidFill>
                  <a:schemeClr val="tx1"/>
                </a:solidFill>
                <a:effectLst>
                  <a:outerShdw blurRad="38100" dist="38100" dir="2700000" algn="tl">
                    <a:srgbClr val="DDDDDD"/>
                  </a:outerShdw>
                </a:effectLst>
                <a:latin typeface="Helvetica" charset="0"/>
                <a:ea typeface="ＭＳ Ｐゴシック" charset="-128"/>
              </a:rPr>
              <a:t> increases from zero to a constant concentration.</a:t>
            </a:r>
          </a:p>
          <a:p>
            <a:pPr marL="742950" lvl="1" indent="-285750" algn="just">
              <a:spcBef>
                <a:spcPct val="20000"/>
              </a:spcBef>
              <a:buClr>
                <a:schemeClr val="tx2"/>
              </a:buClr>
              <a:buSzPct val="100000"/>
              <a:buFontTx/>
              <a:buChar char="•"/>
              <a:defRPr/>
            </a:pPr>
            <a:r>
              <a:rPr lang="en-US" sz="2400">
                <a:solidFill>
                  <a:schemeClr val="tx1"/>
                </a:solidFill>
                <a:effectLst>
                  <a:outerShdw blurRad="38100" dist="38100" dir="2700000" algn="tl">
                    <a:srgbClr val="DDDDDD"/>
                  </a:outerShdw>
                </a:effectLst>
                <a:latin typeface="Helvetica" charset="0"/>
                <a:ea typeface="ＭＳ Ｐゴシック" charset="-128"/>
              </a:rPr>
              <a:t>When </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b="1" i="0">
                <a:solidFill>
                  <a:schemeClr val="tx1"/>
                </a:solidFill>
                <a:effectLst>
                  <a:outerShdw blurRad="38100" dist="38100" dir="2700000" algn="tl">
                    <a:srgbClr val="DDDDDD"/>
                  </a:outerShdw>
                </a:effectLst>
                <a:ea typeface="ＭＳ Ｐゴシック" charset="-128"/>
              </a:rPr>
              <a:t>A</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a:solidFill>
                  <a:schemeClr val="tx1"/>
                </a:solidFill>
                <a:effectLst>
                  <a:outerShdw blurRad="38100" dist="38100" dir="2700000" algn="tl">
                    <a:srgbClr val="DDDDDD"/>
                  </a:outerShdw>
                </a:effectLst>
                <a:latin typeface="Helvetica" charset="0"/>
                <a:ea typeface="ＭＳ Ｐゴシック" charset="-128"/>
              </a:rPr>
              <a:t> and </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b="1" i="0">
                <a:solidFill>
                  <a:schemeClr val="tx1"/>
                </a:solidFill>
                <a:effectLst>
                  <a:outerShdw blurRad="38100" dist="38100" dir="2700000" algn="tl">
                    <a:srgbClr val="DDDDDD"/>
                  </a:outerShdw>
                </a:effectLst>
                <a:ea typeface="ＭＳ Ｐゴシック" charset="-128"/>
              </a:rPr>
              <a:t>B</a:t>
            </a:r>
            <a:r>
              <a:rPr lang="en-US" sz="2400" i="0">
                <a:solidFill>
                  <a:schemeClr val="tx1"/>
                </a:solidFill>
                <a:effectLst>
                  <a:outerShdw blurRad="38100" dist="38100" dir="2700000" algn="tl">
                    <a:srgbClr val="DDDDDD"/>
                  </a:outerShdw>
                </a:effectLst>
                <a:latin typeface="Helvetica" charset="0"/>
                <a:ea typeface="ＭＳ Ｐゴシック" charset="-128"/>
              </a:rPr>
              <a:t>]</a:t>
            </a:r>
            <a:r>
              <a:rPr lang="en-US" sz="2400">
                <a:solidFill>
                  <a:schemeClr val="tx1"/>
                </a:solidFill>
                <a:effectLst>
                  <a:outerShdw blurRad="38100" dist="38100" dir="2700000" algn="tl">
                    <a:srgbClr val="DDDDDD"/>
                  </a:outerShdw>
                </a:effectLst>
                <a:latin typeface="Helvetica" charset="0"/>
                <a:ea typeface="ＭＳ Ｐゴシック" charset="-128"/>
              </a:rPr>
              <a:t> are constant, equilibrium is reached.</a:t>
            </a:r>
          </a:p>
        </p:txBody>
      </p:sp>
      <p:graphicFrame>
        <p:nvGraphicFramePr>
          <p:cNvPr id="29698" name="Object 2"/>
          <p:cNvGraphicFramePr>
            <a:graphicFrameLocks noChangeAspect="1"/>
          </p:cNvGraphicFramePr>
          <p:nvPr/>
        </p:nvGraphicFramePr>
        <p:xfrm>
          <a:off x="3048000" y="1676400"/>
          <a:ext cx="1930400" cy="558800"/>
        </p:xfrm>
        <a:graphic>
          <a:graphicData uri="http://schemas.openxmlformats.org/presentationml/2006/ole">
            <p:oleObj spid="_x0000_s29703" name="Document" r:id="rId3" imgW="1495425" imgH="419100" progId="">
              <p:embed/>
            </p:oleObj>
          </a:graphicData>
        </a:graphic>
      </p:graphicFrame>
      <p:pic>
        <p:nvPicPr>
          <p:cNvPr id="29701" name="Picture 5"/>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5"/>
              <a:srcRect/>
              <a:stretch>
                <a:fillRect/>
              </a:stretch>
            </p:blipFill>
          </mc:Choice>
          <mc:Fallback>
            <p:blipFill>
              <a:blip r:embed="rId6"/>
              <a:srcRect/>
              <a:stretch>
                <a:fillRect/>
              </a:stretch>
            </p:blipFill>
          </mc:Fallback>
        </mc:AlternateContent>
        <p:spPr bwMode="auto">
          <a:xfrm>
            <a:off x="1752600" y="2438400"/>
            <a:ext cx="4868863" cy="1335088"/>
          </a:xfrm>
          <a:prstGeom prst="rect">
            <a:avLst/>
          </a:prstGeom>
          <a:noFill/>
          <a:ln w="12700">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anim calcmode="lin" valueType="num">
                                      <p:cBhvr additive="base">
                                        <p:cTn id="11"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anim calcmode="lin" valueType="num">
                                      <p:cBhvr additive="base">
                                        <p:cTn id="17"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531">
                                            <p:txEl>
                                              <p:pRg st="7" end="7"/>
                                            </p:txEl>
                                          </p:spTgt>
                                        </p:tgtEl>
                                        <p:attrNameLst>
                                          <p:attrName>style.visibility</p:attrName>
                                        </p:attrNameLst>
                                      </p:cBhvr>
                                      <p:to>
                                        <p:strVal val="visible"/>
                                      </p:to>
                                    </p:set>
                                    <p:anim calcmode="lin" valueType="num">
                                      <p:cBhvr additive="base">
                                        <p:cTn id="23"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2531">
                                            <p:txEl>
                                              <p:pRg st="8" end="8"/>
                                            </p:txEl>
                                          </p:spTgt>
                                        </p:tgtEl>
                                        <p:attrNameLst>
                                          <p:attrName>style.visibility</p:attrName>
                                        </p:attrNameLst>
                                      </p:cBhvr>
                                      <p:to>
                                        <p:strVal val="visible"/>
                                      </p:to>
                                    </p:set>
                                    <p:anim calcmode="lin" valueType="num">
                                      <p:cBhvr additive="base">
                                        <p:cTn id="29"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531">
                                            <p:txEl>
                                              <p:pRg st="9" end="9"/>
                                            </p:txEl>
                                          </p:spTgt>
                                        </p:tgtEl>
                                        <p:attrNameLst>
                                          <p:attrName>style.visibility</p:attrName>
                                        </p:attrNameLst>
                                      </p:cBhvr>
                                      <p:to>
                                        <p:strVal val="visible"/>
                                      </p:to>
                                    </p:set>
                                    <p:anim calcmode="lin" valueType="num">
                                      <p:cBhvr additive="base">
                                        <p:cTn id="35"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30238" y="9525"/>
            <a:ext cx="7523162" cy="1063625"/>
          </a:xfrm>
          <a:prstGeom prst="rect">
            <a:avLst/>
          </a:prstGeom>
          <a:noFill/>
          <a:ln w="12700">
            <a:noFill/>
            <a:miter lim="800000"/>
            <a:headEnd/>
            <a:tailEnd/>
          </a:ln>
          <a:effectLst/>
        </p:spPr>
        <p:txBody>
          <a:bodyPr lIns="90487" tIns="44450" rIns="90487" bIns="44450">
            <a:prstTxWarp prst="textNoShape">
              <a:avLst/>
            </a:prstTxWarp>
            <a:spAutoFit/>
          </a:bodyPr>
          <a:lstStyle/>
          <a:p>
            <a:pPr>
              <a:defRPr/>
            </a:pPr>
            <a:r>
              <a:rPr lang="en-US" sz="3200">
                <a:solidFill>
                  <a:schemeClr val="hlink"/>
                </a:solidFill>
                <a:effectLst>
                  <a:outerShdw blurRad="38100" dist="38100" dir="2700000" algn="tl">
                    <a:srgbClr val="DDDDDD"/>
                  </a:outerShdw>
                </a:effectLst>
              </a:rPr>
              <a:t>Calculating Reaction Direction and </a:t>
            </a:r>
          </a:p>
          <a:p>
            <a:pPr>
              <a:defRPr/>
            </a:pPr>
            <a:r>
              <a:rPr lang="en-US" sz="3200">
                <a:solidFill>
                  <a:schemeClr val="hlink"/>
                </a:solidFill>
                <a:effectLst>
                  <a:outerShdw blurRad="38100" dist="38100" dir="2700000" algn="tl">
                    <a:srgbClr val="DDDDDD"/>
                  </a:outerShdw>
                </a:effectLst>
              </a:rPr>
              <a:t>Equilibrium Concentrations</a:t>
            </a:r>
          </a:p>
        </p:txBody>
      </p:sp>
      <p:sp>
        <p:nvSpPr>
          <p:cNvPr id="47107" name="Line 3"/>
          <p:cNvSpPr>
            <a:spLocks noChangeShapeType="1"/>
          </p:cNvSpPr>
          <p:nvPr/>
        </p:nvSpPr>
        <p:spPr bwMode="auto">
          <a:xfrm>
            <a:off x="0" y="1143000"/>
            <a:ext cx="8940800" cy="0"/>
          </a:xfrm>
          <a:prstGeom prst="line">
            <a:avLst/>
          </a:prstGeom>
          <a:noFill/>
          <a:ln w="82550">
            <a:solidFill>
              <a:srgbClr val="438E00"/>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91140" name="Rectangle 4"/>
          <p:cNvSpPr>
            <a:spLocks noChangeArrowheads="1"/>
          </p:cNvSpPr>
          <p:nvPr/>
        </p:nvSpPr>
        <p:spPr bwMode="auto">
          <a:xfrm>
            <a:off x="1219200" y="1447800"/>
            <a:ext cx="6037263"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a:solidFill>
                  <a:schemeClr val="tx1"/>
                </a:solidFill>
              </a:rPr>
              <a:t>Q</a:t>
            </a:r>
            <a:r>
              <a:rPr lang="en-US" sz="2400" i="0" baseline="-25000">
                <a:solidFill>
                  <a:schemeClr val="tx1"/>
                </a:solidFill>
              </a:rPr>
              <a:t>c</a:t>
            </a:r>
            <a:r>
              <a:rPr lang="en-US" sz="2400" i="0">
                <a:solidFill>
                  <a:schemeClr val="tx1"/>
                </a:solidFill>
              </a:rPr>
              <a:t> =                           =                              = 64.0</a:t>
            </a:r>
          </a:p>
        </p:txBody>
      </p:sp>
      <p:sp>
        <p:nvSpPr>
          <p:cNvPr id="91141" name="Rectangle 5"/>
          <p:cNvSpPr>
            <a:spLocks noChangeArrowheads="1"/>
          </p:cNvSpPr>
          <p:nvPr/>
        </p:nvSpPr>
        <p:spPr bwMode="auto">
          <a:xfrm>
            <a:off x="2209800" y="1219200"/>
            <a:ext cx="156210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[CS</a:t>
            </a:r>
            <a:r>
              <a:rPr lang="en-US" sz="2400" i="0" baseline="-25000">
                <a:solidFill>
                  <a:schemeClr val="tx1"/>
                </a:solidFill>
              </a:rPr>
              <a:t>2</a:t>
            </a:r>
            <a:r>
              <a:rPr lang="en-US" sz="2400" i="0">
                <a:solidFill>
                  <a:schemeClr val="tx1"/>
                </a:solidFill>
              </a:rPr>
              <a:t>] [H</a:t>
            </a:r>
            <a:r>
              <a:rPr lang="en-US" sz="2400" i="0" baseline="-25000">
                <a:solidFill>
                  <a:schemeClr val="tx1"/>
                </a:solidFill>
              </a:rPr>
              <a:t>2</a:t>
            </a:r>
            <a:r>
              <a:rPr lang="en-US" sz="2400" i="0">
                <a:solidFill>
                  <a:schemeClr val="tx1"/>
                </a:solidFill>
              </a:rPr>
              <a:t>]</a:t>
            </a:r>
            <a:r>
              <a:rPr lang="en-US" sz="2400" i="0" baseline="30000">
                <a:solidFill>
                  <a:schemeClr val="tx1"/>
                </a:solidFill>
              </a:rPr>
              <a:t>4</a:t>
            </a:r>
          </a:p>
        </p:txBody>
      </p:sp>
      <p:sp>
        <p:nvSpPr>
          <p:cNvPr id="91142" name="Rectangle 6"/>
          <p:cNvSpPr>
            <a:spLocks noChangeArrowheads="1"/>
          </p:cNvSpPr>
          <p:nvPr/>
        </p:nvSpPr>
        <p:spPr bwMode="auto">
          <a:xfrm>
            <a:off x="2057400" y="1676400"/>
            <a:ext cx="1782763"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[CH</a:t>
            </a:r>
            <a:r>
              <a:rPr lang="en-US" sz="2400" i="0" baseline="-25000">
                <a:solidFill>
                  <a:schemeClr val="tx1"/>
                </a:solidFill>
              </a:rPr>
              <a:t>4</a:t>
            </a:r>
            <a:r>
              <a:rPr lang="en-US" sz="2400" i="0">
                <a:solidFill>
                  <a:schemeClr val="tx1"/>
                </a:solidFill>
              </a:rPr>
              <a:t>] [H</a:t>
            </a:r>
            <a:r>
              <a:rPr lang="en-US" sz="2400" i="0" baseline="-25000">
                <a:solidFill>
                  <a:schemeClr val="tx1"/>
                </a:solidFill>
              </a:rPr>
              <a:t>2</a:t>
            </a:r>
            <a:r>
              <a:rPr lang="en-US" sz="2400" i="0">
                <a:solidFill>
                  <a:schemeClr val="tx1"/>
                </a:solidFill>
              </a:rPr>
              <a:t>S]</a:t>
            </a:r>
            <a:r>
              <a:rPr lang="en-US" sz="2400" i="0" baseline="30000">
                <a:solidFill>
                  <a:schemeClr val="tx1"/>
                </a:solidFill>
              </a:rPr>
              <a:t>2</a:t>
            </a:r>
          </a:p>
        </p:txBody>
      </p:sp>
      <p:sp>
        <p:nvSpPr>
          <p:cNvPr id="47111" name="Line 7"/>
          <p:cNvSpPr>
            <a:spLocks noChangeShapeType="1"/>
          </p:cNvSpPr>
          <p:nvPr/>
        </p:nvSpPr>
        <p:spPr bwMode="auto">
          <a:xfrm>
            <a:off x="2008188" y="1697038"/>
            <a:ext cx="18161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7112" name="Line 8"/>
          <p:cNvSpPr>
            <a:spLocks noChangeShapeType="1"/>
          </p:cNvSpPr>
          <p:nvPr/>
        </p:nvSpPr>
        <p:spPr bwMode="auto">
          <a:xfrm>
            <a:off x="4294188" y="1697038"/>
            <a:ext cx="204470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91145" name="Rectangle 9"/>
          <p:cNvSpPr>
            <a:spLocks noChangeArrowheads="1"/>
          </p:cNvSpPr>
          <p:nvPr/>
        </p:nvSpPr>
        <p:spPr bwMode="auto">
          <a:xfrm>
            <a:off x="4419600" y="1295400"/>
            <a:ext cx="185737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4.00 x (8.00)</a:t>
            </a:r>
            <a:r>
              <a:rPr lang="en-US" sz="2400" i="0" baseline="30000">
                <a:solidFill>
                  <a:schemeClr val="tx1"/>
                </a:solidFill>
              </a:rPr>
              <a:t>4</a:t>
            </a:r>
          </a:p>
        </p:txBody>
      </p:sp>
      <p:sp>
        <p:nvSpPr>
          <p:cNvPr id="91146" name="Rectangle 10"/>
          <p:cNvSpPr>
            <a:spLocks noChangeArrowheads="1"/>
          </p:cNvSpPr>
          <p:nvPr/>
        </p:nvSpPr>
        <p:spPr bwMode="auto">
          <a:xfrm>
            <a:off x="4419600" y="1676400"/>
            <a:ext cx="185737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4.00 x (8.00)</a:t>
            </a:r>
            <a:r>
              <a:rPr lang="en-US" sz="2400" i="0" baseline="30000">
                <a:solidFill>
                  <a:schemeClr val="tx1"/>
                </a:solidFill>
              </a:rPr>
              <a:t>2</a:t>
            </a:r>
          </a:p>
        </p:txBody>
      </p:sp>
      <p:sp>
        <p:nvSpPr>
          <p:cNvPr id="47115" name="Rectangle 11"/>
          <p:cNvSpPr>
            <a:spLocks noChangeArrowheads="1"/>
          </p:cNvSpPr>
          <p:nvPr/>
        </p:nvSpPr>
        <p:spPr bwMode="auto">
          <a:xfrm>
            <a:off x="152400" y="2265363"/>
            <a:ext cx="8763000" cy="1914525"/>
          </a:xfrm>
          <a:prstGeom prst="rect">
            <a:avLst/>
          </a:prstGeom>
          <a:noFill/>
          <a:ln w="12700">
            <a:noFill/>
            <a:miter lim="800000"/>
            <a:headEnd/>
            <a:tailEnd/>
          </a:ln>
        </p:spPr>
        <p:txBody>
          <a:bodyPr lIns="90487" tIns="44450" rIns="90487" bIns="44450">
            <a:prstTxWarp prst="textNoShape">
              <a:avLst/>
            </a:prstTxWarp>
            <a:spAutoFit/>
          </a:bodyPr>
          <a:lstStyle/>
          <a:p>
            <a:pPr algn="l"/>
            <a:r>
              <a:rPr lang="en-US" sz="2400" i="0">
                <a:solidFill>
                  <a:schemeClr val="tx1"/>
                </a:solidFill>
              </a:rPr>
              <a:t>Compare </a:t>
            </a:r>
            <a:r>
              <a:rPr lang="en-US" sz="2400">
                <a:solidFill>
                  <a:schemeClr val="tx1"/>
                </a:solidFill>
              </a:rPr>
              <a:t>Q</a:t>
            </a:r>
            <a:r>
              <a:rPr lang="en-US" sz="2400" i="0" baseline="-25000">
                <a:solidFill>
                  <a:schemeClr val="tx1"/>
                </a:solidFill>
              </a:rPr>
              <a:t>c</a:t>
            </a:r>
            <a:r>
              <a:rPr lang="en-US" sz="2400" i="0">
                <a:solidFill>
                  <a:schemeClr val="tx1"/>
                </a:solidFill>
              </a:rPr>
              <a:t> and </a:t>
            </a:r>
            <a:r>
              <a:rPr lang="en-US" sz="2400">
                <a:solidFill>
                  <a:schemeClr val="tx1"/>
                </a:solidFill>
              </a:rPr>
              <a:t>K</a:t>
            </a:r>
            <a:r>
              <a:rPr lang="en-US" sz="2400" i="0" baseline="-25000">
                <a:solidFill>
                  <a:schemeClr val="tx1"/>
                </a:solidFill>
              </a:rPr>
              <a:t>c</a:t>
            </a:r>
            <a:r>
              <a:rPr lang="en-US" sz="2400" i="0">
                <a:solidFill>
                  <a:schemeClr val="tx1"/>
                </a:solidFill>
              </a:rPr>
              <a:t>: </a:t>
            </a:r>
            <a:r>
              <a:rPr lang="en-US" sz="2400">
                <a:solidFill>
                  <a:schemeClr val="tx1"/>
                </a:solidFill>
              </a:rPr>
              <a:t>Q</a:t>
            </a:r>
            <a:r>
              <a:rPr lang="en-US" sz="2400" i="0" baseline="-25000">
                <a:solidFill>
                  <a:schemeClr val="tx1"/>
                </a:solidFill>
              </a:rPr>
              <a:t>c</a:t>
            </a:r>
            <a:r>
              <a:rPr lang="en-US" sz="2400" i="0">
                <a:solidFill>
                  <a:schemeClr val="tx1"/>
                </a:solidFill>
              </a:rPr>
              <a:t> &gt; </a:t>
            </a:r>
            <a:r>
              <a:rPr lang="en-US" sz="2400">
                <a:solidFill>
                  <a:schemeClr val="tx1"/>
                </a:solidFill>
              </a:rPr>
              <a:t>K</a:t>
            </a:r>
            <a:r>
              <a:rPr lang="en-US" sz="2400" i="0" baseline="-25000">
                <a:solidFill>
                  <a:schemeClr val="tx1"/>
                </a:solidFill>
              </a:rPr>
              <a:t>c</a:t>
            </a:r>
            <a:r>
              <a:rPr lang="en-US" sz="2400" i="0">
                <a:solidFill>
                  <a:schemeClr val="tx1"/>
                </a:solidFill>
              </a:rPr>
              <a:t> (64.0 &gt; 0.036</a:t>
            </a:r>
            <a:r>
              <a:rPr lang="en-US" sz="2400">
                <a:solidFill>
                  <a:schemeClr val="tx1"/>
                </a:solidFill>
              </a:rPr>
              <a:t>, so the reaction goes to the left.</a:t>
            </a:r>
            <a:r>
              <a:rPr lang="en-US" sz="2400" i="0">
                <a:solidFill>
                  <a:schemeClr val="tx1"/>
                </a:solidFill>
              </a:rPr>
              <a:t> </a:t>
            </a:r>
            <a:r>
              <a:rPr lang="en-US" sz="2400">
                <a:solidFill>
                  <a:schemeClr val="tx1"/>
                </a:solidFill>
              </a:rPr>
              <a:t>Therefore, reactants increase and products decrease their concentrations.</a:t>
            </a:r>
            <a:endParaRPr lang="en-US" sz="2400" i="0">
              <a:solidFill>
                <a:schemeClr val="tx1"/>
              </a:solidFill>
            </a:endParaRPr>
          </a:p>
          <a:p>
            <a:pPr algn="l"/>
            <a:r>
              <a:rPr lang="en-US" sz="2400" i="0">
                <a:solidFill>
                  <a:schemeClr val="tx1"/>
                </a:solidFill>
              </a:rPr>
              <a:t>(b) Set up the reaction table, with x = [CS</a:t>
            </a:r>
            <a:r>
              <a:rPr lang="en-US" sz="2400" i="0" baseline="-25000">
                <a:solidFill>
                  <a:schemeClr val="tx1"/>
                </a:solidFill>
              </a:rPr>
              <a:t>2</a:t>
            </a:r>
            <a:r>
              <a:rPr lang="en-US" sz="2400" i="0">
                <a:solidFill>
                  <a:schemeClr val="tx1"/>
                </a:solidFill>
              </a:rPr>
              <a:t>] that reacts, which equals the [CH</a:t>
            </a:r>
            <a:r>
              <a:rPr lang="en-US" sz="2400" i="0" baseline="-25000">
                <a:solidFill>
                  <a:schemeClr val="tx1"/>
                </a:solidFill>
              </a:rPr>
              <a:t>4</a:t>
            </a:r>
            <a:r>
              <a:rPr lang="en-US" sz="2400" i="0">
                <a:solidFill>
                  <a:schemeClr val="tx1"/>
                </a:solidFill>
              </a:rPr>
              <a:t>] that forms.</a:t>
            </a:r>
          </a:p>
        </p:txBody>
      </p:sp>
      <p:sp>
        <p:nvSpPr>
          <p:cNvPr id="47119" name="Rectangle 15"/>
          <p:cNvSpPr>
            <a:spLocks noChangeArrowheads="1"/>
          </p:cNvSpPr>
          <p:nvPr/>
        </p:nvSpPr>
        <p:spPr bwMode="auto">
          <a:xfrm>
            <a:off x="685800" y="6019800"/>
            <a:ext cx="755332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Solving for x at equilibrium:    [CH</a:t>
            </a:r>
            <a:r>
              <a:rPr lang="en-US" sz="2400" i="0" baseline="-25000">
                <a:solidFill>
                  <a:schemeClr val="tx1"/>
                </a:solidFill>
              </a:rPr>
              <a:t>4</a:t>
            </a:r>
            <a:r>
              <a:rPr lang="en-US" sz="2400" i="0">
                <a:solidFill>
                  <a:schemeClr val="tx1"/>
                </a:solidFill>
              </a:rPr>
              <a:t>] = 5.56 </a:t>
            </a:r>
            <a:r>
              <a:rPr lang="en-US" sz="2400">
                <a:solidFill>
                  <a:schemeClr val="tx1"/>
                </a:solidFill>
              </a:rPr>
              <a:t>M</a:t>
            </a:r>
            <a:r>
              <a:rPr lang="en-US" sz="2400" i="0">
                <a:solidFill>
                  <a:schemeClr val="tx1"/>
                </a:solidFill>
              </a:rPr>
              <a:t> = 4.00 </a:t>
            </a:r>
            <a:r>
              <a:rPr lang="en-US" sz="2400">
                <a:solidFill>
                  <a:schemeClr val="tx1"/>
                </a:solidFill>
              </a:rPr>
              <a:t>M</a:t>
            </a:r>
            <a:r>
              <a:rPr lang="en-US" sz="2400" i="0">
                <a:solidFill>
                  <a:schemeClr val="tx1"/>
                </a:solidFill>
              </a:rPr>
              <a:t> + x</a:t>
            </a:r>
          </a:p>
        </p:txBody>
      </p:sp>
      <p:sp>
        <p:nvSpPr>
          <p:cNvPr id="47120" name="Rectangle 16"/>
          <p:cNvSpPr>
            <a:spLocks noChangeArrowheads="1"/>
          </p:cNvSpPr>
          <p:nvPr/>
        </p:nvSpPr>
        <p:spPr bwMode="auto">
          <a:xfrm>
            <a:off x="4572000" y="6380163"/>
            <a:ext cx="1520825"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 1.56 </a:t>
            </a:r>
            <a:r>
              <a:rPr lang="en-US" sz="2400">
                <a:solidFill>
                  <a:schemeClr val="tx1"/>
                </a:solidFill>
              </a:rPr>
              <a:t>M</a:t>
            </a:r>
            <a:endParaRPr lang="en-US" sz="2400" i="0">
              <a:solidFill>
                <a:schemeClr val="tx1"/>
              </a:solidFill>
            </a:endParaRPr>
          </a:p>
        </p:txBody>
      </p:sp>
      <p:grpSp>
        <p:nvGrpSpPr>
          <p:cNvPr id="2" name="Group 36"/>
          <p:cNvGrpSpPr>
            <a:grpSpLocks/>
          </p:cNvGrpSpPr>
          <p:nvPr/>
        </p:nvGrpSpPr>
        <p:grpSpPr bwMode="auto">
          <a:xfrm>
            <a:off x="76200" y="4170363"/>
            <a:ext cx="8853488" cy="1793875"/>
            <a:chOff x="48" y="2627"/>
            <a:chExt cx="5577" cy="1130"/>
          </a:xfrm>
        </p:grpSpPr>
        <p:sp>
          <p:nvSpPr>
            <p:cNvPr id="91151" name="Rectangle 12"/>
            <p:cNvSpPr>
              <a:spLocks noChangeArrowheads="1"/>
            </p:cNvSpPr>
            <p:nvPr/>
          </p:nvSpPr>
          <p:spPr bwMode="auto">
            <a:xfrm>
              <a:off x="48" y="2627"/>
              <a:ext cx="5495" cy="28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b="1" i="0">
                  <a:solidFill>
                    <a:schemeClr val="tx1"/>
                  </a:solidFill>
                </a:rPr>
                <a:t>Concentration (</a:t>
              </a:r>
              <a:r>
                <a:rPr lang="en-US" sz="2400" b="1">
                  <a:solidFill>
                    <a:schemeClr val="tx1"/>
                  </a:solidFill>
                </a:rPr>
                <a:t>M</a:t>
              </a:r>
              <a:r>
                <a:rPr lang="en-US" sz="2400" b="1" i="0">
                  <a:solidFill>
                    <a:schemeClr val="tx1"/>
                  </a:solidFill>
                </a:rPr>
                <a:t>)      CH</a:t>
              </a:r>
              <a:r>
                <a:rPr lang="en-US" sz="2400" b="1" i="0" baseline="-25000">
                  <a:solidFill>
                    <a:schemeClr val="tx1"/>
                  </a:solidFill>
                </a:rPr>
                <a:t>4 (g)</a:t>
              </a:r>
              <a:r>
                <a:rPr lang="en-US" sz="2400" b="1" i="0">
                  <a:solidFill>
                    <a:schemeClr val="tx1"/>
                  </a:solidFill>
                </a:rPr>
                <a:t>   +   2 H</a:t>
              </a:r>
              <a:r>
                <a:rPr lang="en-US" sz="2400" b="1" i="0" baseline="-25000">
                  <a:solidFill>
                    <a:schemeClr val="tx1"/>
                  </a:solidFill>
                </a:rPr>
                <a:t>2</a:t>
              </a:r>
              <a:r>
                <a:rPr lang="en-US" sz="2400" b="1" i="0">
                  <a:solidFill>
                    <a:schemeClr val="tx1"/>
                  </a:solidFill>
                </a:rPr>
                <a:t>S</a:t>
              </a:r>
              <a:r>
                <a:rPr lang="en-US" sz="2400" b="1" i="0" baseline="-25000">
                  <a:solidFill>
                    <a:schemeClr val="tx1"/>
                  </a:solidFill>
                </a:rPr>
                <a:t>(g)</a:t>
              </a:r>
              <a:r>
                <a:rPr lang="en-US" sz="2400" b="1" i="0">
                  <a:solidFill>
                    <a:schemeClr val="tx1"/>
                  </a:solidFill>
                </a:rPr>
                <a:t>              CS</a:t>
              </a:r>
              <a:r>
                <a:rPr lang="en-US" sz="2400" b="1" i="0" baseline="-25000">
                  <a:solidFill>
                    <a:schemeClr val="tx1"/>
                  </a:solidFill>
                </a:rPr>
                <a:t>2(g) </a:t>
              </a:r>
              <a:r>
                <a:rPr lang="en-US" sz="2400" b="1" i="0">
                  <a:solidFill>
                    <a:schemeClr val="tx1"/>
                  </a:solidFill>
                </a:rPr>
                <a:t>  +   4 H</a:t>
              </a:r>
              <a:r>
                <a:rPr lang="en-US" sz="2400" b="1" i="0" baseline="-25000">
                  <a:solidFill>
                    <a:schemeClr val="tx1"/>
                  </a:solidFill>
                </a:rPr>
                <a:t>2(g)</a:t>
              </a:r>
            </a:p>
          </p:txBody>
        </p:sp>
        <p:sp>
          <p:nvSpPr>
            <p:cNvPr id="47117" name="Line 13"/>
            <p:cNvSpPr>
              <a:spLocks noChangeShapeType="1"/>
            </p:cNvSpPr>
            <p:nvPr/>
          </p:nvSpPr>
          <p:spPr bwMode="auto">
            <a:xfrm>
              <a:off x="65" y="2928"/>
              <a:ext cx="5560" cy="0"/>
            </a:xfrm>
            <a:prstGeom prst="line">
              <a:avLst/>
            </a:prstGeom>
            <a:noFill/>
            <a:ln w="12700">
              <a:solidFill>
                <a:schemeClr val="tx1"/>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91153" name="Rectangle 14"/>
            <p:cNvSpPr>
              <a:spLocks noChangeArrowheads="1"/>
            </p:cNvSpPr>
            <p:nvPr/>
          </p:nvSpPr>
          <p:spPr bwMode="auto">
            <a:xfrm>
              <a:off x="144" y="3011"/>
              <a:ext cx="5418" cy="746"/>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Initial                          4.00              8.00                  4.00           8.00</a:t>
              </a:r>
            </a:p>
            <a:p>
              <a:pPr algn="l"/>
              <a:r>
                <a:rPr lang="en-US" sz="2400" i="0">
                  <a:solidFill>
                    <a:schemeClr val="tx1"/>
                  </a:solidFill>
                </a:rPr>
                <a:t>Change                        +x                 +2x                    -x               -4x</a:t>
              </a:r>
            </a:p>
            <a:p>
              <a:pPr algn="l"/>
              <a:r>
                <a:rPr lang="en-US" sz="2400" i="0">
                  <a:solidFill>
                    <a:schemeClr val="tx1"/>
                  </a:solidFill>
                </a:rPr>
                <a:t>Equilibrium             4.00 + x       8.00 + 2x          4.00 - x      8.00 - 4x</a:t>
              </a:r>
            </a:p>
          </p:txBody>
        </p:sp>
        <p:sp>
          <p:nvSpPr>
            <p:cNvPr id="47121" name="Line 17"/>
            <p:cNvSpPr>
              <a:spLocks noChangeShapeType="1"/>
            </p:cNvSpPr>
            <p:nvPr/>
          </p:nvSpPr>
          <p:spPr bwMode="auto">
            <a:xfrm>
              <a:off x="3517" y="2736"/>
              <a:ext cx="472" cy="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47122" name="Line 18"/>
            <p:cNvSpPr>
              <a:spLocks noChangeShapeType="1"/>
            </p:cNvSpPr>
            <p:nvPr/>
          </p:nvSpPr>
          <p:spPr bwMode="auto">
            <a:xfrm>
              <a:off x="3517" y="2784"/>
              <a:ext cx="472" cy="0"/>
            </a:xfrm>
            <a:prstGeom prst="line">
              <a:avLst/>
            </a:prstGeom>
            <a:noFill/>
            <a:ln w="12700">
              <a:solidFill>
                <a:schemeClr val="tx1"/>
              </a:solidFill>
              <a:round/>
              <a:headEnd type="triangle" w="med" len="me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15">
                                            <p:txEl>
                                              <p:pRg st="0" end="0"/>
                                            </p:txEl>
                                          </p:spTgt>
                                        </p:tgtEl>
                                        <p:attrNameLst>
                                          <p:attrName>style.visibility</p:attrName>
                                        </p:attrNameLst>
                                      </p:cBhvr>
                                      <p:to>
                                        <p:strVal val="visible"/>
                                      </p:to>
                                    </p:set>
                                    <p:anim calcmode="lin" valueType="num">
                                      <p:cBhvr additive="base">
                                        <p:cTn id="7" dur="500" fill="hold"/>
                                        <p:tgtEl>
                                          <p:spTgt spid="47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15">
                                            <p:txEl>
                                              <p:pRg st="1" end="1"/>
                                            </p:txEl>
                                          </p:spTgt>
                                        </p:tgtEl>
                                        <p:attrNameLst>
                                          <p:attrName>style.visibility</p:attrName>
                                        </p:attrNameLst>
                                      </p:cBhvr>
                                      <p:to>
                                        <p:strVal val="visible"/>
                                      </p:to>
                                    </p:set>
                                    <p:anim calcmode="lin" valueType="num">
                                      <p:cBhvr additive="base">
                                        <p:cTn id="13" dur="500" fill="hold"/>
                                        <p:tgtEl>
                                          <p:spTgt spid="47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19"/>
                                        </p:tgtEl>
                                        <p:attrNameLst>
                                          <p:attrName>style.visibility</p:attrName>
                                        </p:attrNameLst>
                                      </p:cBhvr>
                                      <p:to>
                                        <p:strVal val="visible"/>
                                      </p:to>
                                    </p:set>
                                    <p:anim calcmode="lin" valueType="num">
                                      <p:cBhvr additive="base">
                                        <p:cTn id="25" dur="500" fill="hold"/>
                                        <p:tgtEl>
                                          <p:spTgt spid="47119"/>
                                        </p:tgtEl>
                                        <p:attrNameLst>
                                          <p:attrName>ppt_x</p:attrName>
                                        </p:attrNameLst>
                                      </p:cBhvr>
                                      <p:tavLst>
                                        <p:tav tm="0">
                                          <p:val>
                                            <p:strVal val="0-#ppt_w/2"/>
                                          </p:val>
                                        </p:tav>
                                        <p:tav tm="100000">
                                          <p:val>
                                            <p:strVal val="#ppt_x"/>
                                          </p:val>
                                        </p:tav>
                                      </p:tavLst>
                                    </p:anim>
                                    <p:anim calcmode="lin" valueType="num">
                                      <p:cBhvr additive="base">
                                        <p:cTn id="26" dur="500" fill="hold"/>
                                        <p:tgtEl>
                                          <p:spTgt spid="471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20"/>
                                        </p:tgtEl>
                                        <p:attrNameLst>
                                          <p:attrName>style.visibility</p:attrName>
                                        </p:attrNameLst>
                                      </p:cBhvr>
                                      <p:to>
                                        <p:strVal val="visible"/>
                                      </p:to>
                                    </p:set>
                                    <p:anim calcmode="lin" valueType="num">
                                      <p:cBhvr additive="base">
                                        <p:cTn id="31" dur="500" fill="hold"/>
                                        <p:tgtEl>
                                          <p:spTgt spid="47120"/>
                                        </p:tgtEl>
                                        <p:attrNameLst>
                                          <p:attrName>ppt_x</p:attrName>
                                        </p:attrNameLst>
                                      </p:cBhvr>
                                      <p:tavLst>
                                        <p:tav tm="0">
                                          <p:val>
                                            <p:strVal val="0-#ppt_w/2"/>
                                          </p:val>
                                        </p:tav>
                                        <p:tav tm="100000">
                                          <p:val>
                                            <p:strVal val="#ppt_x"/>
                                          </p:val>
                                        </p:tav>
                                      </p:tavLst>
                                    </p:anim>
                                    <p:anim calcmode="lin" valueType="num">
                                      <p:cBhvr additive="base">
                                        <p:cTn id="32"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build="p" autoUpdateAnimBg="0"/>
      <p:bldP spid="47119" grpId="0" autoUpdateAnimBg="0"/>
      <p:bldP spid="4712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09600" y="9525"/>
            <a:ext cx="7924800" cy="1063625"/>
          </a:xfrm>
          <a:prstGeom prst="rect">
            <a:avLst/>
          </a:prstGeom>
          <a:noFill/>
          <a:ln w="12700">
            <a:noFill/>
            <a:miter lim="800000"/>
            <a:headEnd/>
            <a:tailEnd/>
          </a:ln>
          <a:effectLst/>
        </p:spPr>
        <p:txBody>
          <a:bodyPr lIns="90487" tIns="44450" rIns="90487" bIns="44450">
            <a:prstTxWarp prst="textNoShape">
              <a:avLst/>
            </a:prstTxWarp>
            <a:spAutoFit/>
          </a:bodyPr>
          <a:lstStyle/>
          <a:p>
            <a:pPr>
              <a:defRPr/>
            </a:pPr>
            <a:r>
              <a:rPr lang="en-US" sz="3200">
                <a:solidFill>
                  <a:schemeClr val="hlink"/>
                </a:solidFill>
                <a:effectLst>
                  <a:outerShdw blurRad="38100" dist="38100" dir="2700000" algn="tl">
                    <a:srgbClr val="DDDDDD"/>
                  </a:outerShdw>
                </a:effectLst>
              </a:rPr>
              <a:t>Calculating Reaction Direction and </a:t>
            </a:r>
          </a:p>
          <a:p>
            <a:pPr>
              <a:defRPr/>
            </a:pPr>
            <a:r>
              <a:rPr lang="en-US" sz="3200">
                <a:solidFill>
                  <a:schemeClr val="hlink"/>
                </a:solidFill>
                <a:effectLst>
                  <a:outerShdw blurRad="38100" dist="38100" dir="2700000" algn="tl">
                    <a:srgbClr val="DDDDDD"/>
                  </a:outerShdw>
                </a:effectLst>
              </a:rPr>
              <a:t>Equilibrium Concentrations</a:t>
            </a:r>
          </a:p>
        </p:txBody>
      </p:sp>
      <p:sp>
        <p:nvSpPr>
          <p:cNvPr id="48131" name="Line 3"/>
          <p:cNvSpPr>
            <a:spLocks noChangeShapeType="1"/>
          </p:cNvSpPr>
          <p:nvPr/>
        </p:nvSpPr>
        <p:spPr bwMode="auto">
          <a:xfrm>
            <a:off x="0" y="1143000"/>
            <a:ext cx="8940800" cy="0"/>
          </a:xfrm>
          <a:prstGeom prst="line">
            <a:avLst/>
          </a:prstGeom>
          <a:noFill/>
          <a:ln w="85725">
            <a:solidFill>
              <a:srgbClr val="037C03"/>
            </a:solidFill>
            <a:round/>
            <a:headEnd/>
            <a:tailEnd/>
          </a:ln>
          <a:effectLst/>
        </p:spPr>
        <p:txBody>
          <a:bodyPr wrap="none" anchor="ctr">
            <a:prstTxWarp prst="textNoShape">
              <a:avLst/>
            </a:prstTxWarp>
          </a:bodyPr>
          <a:lstStyle/>
          <a:p>
            <a:pPr>
              <a:defRPr/>
            </a:pPr>
            <a:endParaRPr lang="en-US">
              <a:effectLst>
                <a:outerShdw blurRad="38100" dist="38100" dir="2700000" algn="tl">
                  <a:srgbClr val="000000">
                    <a:alpha val="43137"/>
                  </a:srgbClr>
                </a:outerShdw>
              </a:effectLst>
            </a:endParaRPr>
          </a:p>
        </p:txBody>
      </p:sp>
      <p:sp>
        <p:nvSpPr>
          <p:cNvPr id="92164" name="Rectangle 4"/>
          <p:cNvSpPr>
            <a:spLocks noChangeArrowheads="1"/>
          </p:cNvSpPr>
          <p:nvPr/>
        </p:nvSpPr>
        <p:spPr bwMode="auto">
          <a:xfrm>
            <a:off x="1046163" y="1274763"/>
            <a:ext cx="2573337"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x = 1.56 </a:t>
            </a:r>
            <a:r>
              <a:rPr lang="en-US" sz="2400">
                <a:solidFill>
                  <a:schemeClr val="tx1"/>
                </a:solidFill>
              </a:rPr>
              <a:t>M</a:t>
            </a:r>
            <a:r>
              <a:rPr lang="en-US" sz="2400" i="0">
                <a:solidFill>
                  <a:schemeClr val="tx1"/>
                </a:solidFill>
              </a:rPr>
              <a:t> = [CH</a:t>
            </a:r>
            <a:r>
              <a:rPr lang="en-US" sz="2400" i="0" baseline="-25000">
                <a:solidFill>
                  <a:schemeClr val="tx1"/>
                </a:solidFill>
              </a:rPr>
              <a:t>4</a:t>
            </a:r>
            <a:r>
              <a:rPr lang="en-US" sz="2400" i="0">
                <a:solidFill>
                  <a:schemeClr val="tx1"/>
                </a:solidFill>
              </a:rPr>
              <a:t>]</a:t>
            </a:r>
          </a:p>
        </p:txBody>
      </p:sp>
      <p:sp>
        <p:nvSpPr>
          <p:cNvPr id="92165" name="Rectangle 5"/>
          <p:cNvSpPr>
            <a:spLocks noChangeArrowheads="1"/>
          </p:cNvSpPr>
          <p:nvPr/>
        </p:nvSpPr>
        <p:spPr bwMode="auto">
          <a:xfrm>
            <a:off x="665163" y="2112963"/>
            <a:ext cx="14668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Therefore:</a:t>
            </a:r>
          </a:p>
        </p:txBody>
      </p:sp>
      <p:sp>
        <p:nvSpPr>
          <p:cNvPr id="92166" name="Rectangle 6"/>
          <p:cNvSpPr>
            <a:spLocks noChangeArrowheads="1"/>
          </p:cNvSpPr>
          <p:nvPr/>
        </p:nvSpPr>
        <p:spPr bwMode="auto">
          <a:xfrm>
            <a:off x="1198563" y="2722563"/>
            <a:ext cx="678180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S] = 8.00 </a:t>
            </a:r>
            <a:r>
              <a:rPr lang="en-US" sz="2400">
                <a:solidFill>
                  <a:schemeClr val="tx1"/>
                </a:solidFill>
              </a:rPr>
              <a:t>M</a:t>
            </a:r>
            <a:r>
              <a:rPr lang="en-US" sz="2400" i="0">
                <a:solidFill>
                  <a:schemeClr val="tx1"/>
                </a:solidFill>
              </a:rPr>
              <a:t> + 2x = 8.00 </a:t>
            </a:r>
            <a:r>
              <a:rPr lang="en-US" sz="2400">
                <a:solidFill>
                  <a:schemeClr val="tx1"/>
                </a:solidFill>
              </a:rPr>
              <a:t>M</a:t>
            </a:r>
            <a:r>
              <a:rPr lang="en-US" sz="2400" i="0">
                <a:solidFill>
                  <a:schemeClr val="tx1"/>
                </a:solidFill>
              </a:rPr>
              <a:t> + 2(1.56 </a:t>
            </a:r>
            <a:r>
              <a:rPr lang="en-US" sz="2400">
                <a:solidFill>
                  <a:schemeClr val="tx1"/>
                </a:solidFill>
              </a:rPr>
              <a:t>M</a:t>
            </a:r>
            <a:r>
              <a:rPr lang="en-US" sz="2400" i="0">
                <a:solidFill>
                  <a:schemeClr val="tx1"/>
                </a:solidFill>
              </a:rPr>
              <a:t>) =</a:t>
            </a:r>
            <a:r>
              <a:rPr lang="en-US" sz="2400" b="1" i="0">
                <a:solidFill>
                  <a:schemeClr val="hlink"/>
                </a:solidFill>
              </a:rPr>
              <a:t> 11.12 </a:t>
            </a:r>
            <a:r>
              <a:rPr lang="en-US" sz="2400" b="1">
                <a:solidFill>
                  <a:schemeClr val="hlink"/>
                </a:solidFill>
              </a:rPr>
              <a:t>M</a:t>
            </a:r>
            <a:endParaRPr lang="en-US" sz="2400" b="1" i="0">
              <a:solidFill>
                <a:schemeClr val="hlink"/>
              </a:solidFill>
            </a:endParaRPr>
          </a:p>
        </p:txBody>
      </p:sp>
      <p:sp>
        <p:nvSpPr>
          <p:cNvPr id="92167" name="Rectangle 7"/>
          <p:cNvSpPr>
            <a:spLocks noChangeArrowheads="1"/>
          </p:cNvSpPr>
          <p:nvPr/>
        </p:nvSpPr>
        <p:spPr bwMode="auto">
          <a:xfrm>
            <a:off x="1274763" y="3408363"/>
            <a:ext cx="60388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[CS</a:t>
            </a:r>
            <a:r>
              <a:rPr lang="en-US" sz="2400" i="0" baseline="-25000">
                <a:solidFill>
                  <a:schemeClr val="tx1"/>
                </a:solidFill>
              </a:rPr>
              <a:t>2</a:t>
            </a:r>
            <a:r>
              <a:rPr lang="en-US" sz="2400" i="0">
                <a:solidFill>
                  <a:schemeClr val="tx1"/>
                </a:solidFill>
              </a:rPr>
              <a:t>] = 4.00 </a:t>
            </a:r>
            <a:r>
              <a:rPr lang="en-US" sz="2400">
                <a:solidFill>
                  <a:schemeClr val="tx1"/>
                </a:solidFill>
              </a:rPr>
              <a:t>M</a:t>
            </a:r>
            <a:r>
              <a:rPr lang="en-US" sz="2400" i="0">
                <a:solidFill>
                  <a:schemeClr val="tx1"/>
                </a:solidFill>
              </a:rPr>
              <a:t> - x = 4.00 </a:t>
            </a:r>
            <a:r>
              <a:rPr lang="en-US" sz="2400">
                <a:solidFill>
                  <a:schemeClr val="tx1"/>
                </a:solidFill>
              </a:rPr>
              <a:t>M</a:t>
            </a:r>
            <a:r>
              <a:rPr lang="en-US" sz="2400" i="0">
                <a:solidFill>
                  <a:schemeClr val="tx1"/>
                </a:solidFill>
              </a:rPr>
              <a:t> - 1.56 </a:t>
            </a:r>
            <a:r>
              <a:rPr lang="en-US" sz="2400">
                <a:solidFill>
                  <a:schemeClr val="tx1"/>
                </a:solidFill>
              </a:rPr>
              <a:t>M</a:t>
            </a:r>
            <a:r>
              <a:rPr lang="en-US" sz="2400" i="0">
                <a:solidFill>
                  <a:schemeClr val="tx1"/>
                </a:solidFill>
              </a:rPr>
              <a:t> = </a:t>
            </a:r>
            <a:r>
              <a:rPr lang="en-US" sz="2400" b="1" i="0">
                <a:solidFill>
                  <a:schemeClr val="hlink"/>
                </a:solidFill>
              </a:rPr>
              <a:t> 2.44 </a:t>
            </a:r>
            <a:r>
              <a:rPr lang="en-US" sz="2400" b="1">
                <a:solidFill>
                  <a:schemeClr val="hlink"/>
                </a:solidFill>
              </a:rPr>
              <a:t>M</a:t>
            </a:r>
            <a:endParaRPr lang="en-US" sz="2400" b="1" i="0">
              <a:solidFill>
                <a:schemeClr val="hlink"/>
              </a:solidFill>
            </a:endParaRPr>
          </a:p>
        </p:txBody>
      </p:sp>
      <p:sp>
        <p:nvSpPr>
          <p:cNvPr id="92168" name="Rectangle 8"/>
          <p:cNvSpPr>
            <a:spLocks noChangeArrowheads="1"/>
          </p:cNvSpPr>
          <p:nvPr/>
        </p:nvSpPr>
        <p:spPr bwMode="auto">
          <a:xfrm>
            <a:off x="1274763" y="4094163"/>
            <a:ext cx="63182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[H</a:t>
            </a:r>
            <a:r>
              <a:rPr lang="en-US" sz="2400" i="0" baseline="-25000">
                <a:solidFill>
                  <a:schemeClr val="tx1"/>
                </a:solidFill>
              </a:rPr>
              <a:t>2</a:t>
            </a:r>
            <a:r>
              <a:rPr lang="en-US" sz="2400" i="0">
                <a:solidFill>
                  <a:schemeClr val="tx1"/>
                </a:solidFill>
              </a:rPr>
              <a:t>] = 8.00 </a:t>
            </a:r>
            <a:r>
              <a:rPr lang="en-US" sz="2400">
                <a:solidFill>
                  <a:schemeClr val="tx1"/>
                </a:solidFill>
              </a:rPr>
              <a:t>M</a:t>
            </a:r>
            <a:r>
              <a:rPr lang="en-US" sz="2400" i="0">
                <a:solidFill>
                  <a:schemeClr val="tx1"/>
                </a:solidFill>
              </a:rPr>
              <a:t> - 4x = 8.00 </a:t>
            </a:r>
            <a:r>
              <a:rPr lang="en-US" sz="2400">
                <a:solidFill>
                  <a:schemeClr val="tx1"/>
                </a:solidFill>
              </a:rPr>
              <a:t>M</a:t>
            </a:r>
            <a:r>
              <a:rPr lang="en-US" sz="2400" i="0">
                <a:solidFill>
                  <a:schemeClr val="tx1"/>
                </a:solidFill>
              </a:rPr>
              <a:t> - 4(1.56 </a:t>
            </a:r>
            <a:r>
              <a:rPr lang="en-US" sz="2400">
                <a:solidFill>
                  <a:schemeClr val="tx1"/>
                </a:solidFill>
              </a:rPr>
              <a:t>M</a:t>
            </a:r>
            <a:r>
              <a:rPr lang="en-US" sz="2400" i="0">
                <a:solidFill>
                  <a:schemeClr val="tx1"/>
                </a:solidFill>
              </a:rPr>
              <a:t>) = </a:t>
            </a:r>
            <a:r>
              <a:rPr lang="en-US" sz="2400" b="1" i="0">
                <a:solidFill>
                  <a:schemeClr val="hlink"/>
                </a:solidFill>
              </a:rPr>
              <a:t>1.76 </a:t>
            </a:r>
            <a:r>
              <a:rPr lang="en-US" sz="2400" b="1">
                <a:solidFill>
                  <a:schemeClr val="hlink"/>
                </a:solidFill>
              </a:rPr>
              <a:t>M</a:t>
            </a:r>
            <a:endParaRPr lang="en-US" sz="2400" b="1" i="0">
              <a:solidFill>
                <a:schemeClr val="hlink"/>
              </a:solidFill>
            </a:endParaRPr>
          </a:p>
        </p:txBody>
      </p:sp>
      <p:sp>
        <p:nvSpPr>
          <p:cNvPr id="92169" name="Rectangle 9"/>
          <p:cNvSpPr>
            <a:spLocks noChangeArrowheads="1"/>
          </p:cNvSpPr>
          <p:nvPr/>
        </p:nvSpPr>
        <p:spPr bwMode="auto">
          <a:xfrm>
            <a:off x="1350963" y="4779963"/>
            <a:ext cx="2114550" cy="454025"/>
          </a:xfrm>
          <a:prstGeom prst="rect">
            <a:avLst/>
          </a:prstGeom>
          <a:noFill/>
          <a:ln w="12700">
            <a:noFill/>
            <a:miter lim="800000"/>
            <a:headEnd/>
            <a:tailEnd/>
          </a:ln>
        </p:spPr>
        <p:txBody>
          <a:bodyPr wrap="none" lIns="90487" tIns="44450" rIns="90487" bIns="44450">
            <a:prstTxWarp prst="textNoShape">
              <a:avLst/>
            </a:prstTxWarp>
            <a:spAutoFit/>
          </a:bodyPr>
          <a:lstStyle/>
          <a:p>
            <a:pPr algn="l"/>
            <a:r>
              <a:rPr lang="en-US" sz="2400" i="0">
                <a:solidFill>
                  <a:schemeClr val="tx1"/>
                </a:solidFill>
              </a:rPr>
              <a:t>[CH</a:t>
            </a:r>
            <a:r>
              <a:rPr lang="en-US" sz="2400" i="0" baseline="-25000">
                <a:solidFill>
                  <a:schemeClr val="tx1"/>
                </a:solidFill>
              </a:rPr>
              <a:t>4</a:t>
            </a:r>
            <a:r>
              <a:rPr lang="en-US" sz="2400" i="0">
                <a:solidFill>
                  <a:schemeClr val="tx1"/>
                </a:solidFill>
              </a:rPr>
              <a:t>] = </a:t>
            </a:r>
            <a:r>
              <a:rPr lang="en-US" sz="2400" b="1" i="0">
                <a:solidFill>
                  <a:schemeClr val="hlink"/>
                </a:solidFill>
              </a:rPr>
              <a:t>1.56 </a:t>
            </a:r>
            <a:r>
              <a:rPr lang="en-US" sz="2400" b="1">
                <a:solidFill>
                  <a:schemeClr val="hlink"/>
                </a:solidFill>
              </a:rPr>
              <a:t>M</a:t>
            </a:r>
            <a:endParaRPr lang="en-US" sz="2400" b="1" i="0">
              <a:solidFill>
                <a:schemeClr val="hlink"/>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ea typeface="+mj-ea"/>
                <a:cs typeface="+mj-cs"/>
              </a:rPr>
              <a:t>Le Châtelier’s Principle</a:t>
            </a:r>
            <a:endParaRPr lang="en-US" sz="5400">
              <a:ea typeface="+mj-ea"/>
              <a:cs typeface="+mj-cs"/>
            </a:endParaRPr>
          </a:p>
        </p:txBody>
      </p:sp>
      <p:sp>
        <p:nvSpPr>
          <p:cNvPr id="137219" name="Rectangle 3"/>
          <p:cNvSpPr>
            <a:spLocks noGrp="1" noChangeArrowheads="1"/>
          </p:cNvSpPr>
          <p:nvPr>
            <p:ph type="body" idx="1"/>
          </p:nvPr>
        </p:nvSpPr>
        <p:spPr>
          <a:xfrm>
            <a:off x="1447800" y="1828800"/>
            <a:ext cx="7467600" cy="3925888"/>
          </a:xfrm>
        </p:spPr>
        <p:txBody>
          <a:bodyPr/>
          <a:lstStyle/>
          <a:p>
            <a:pPr>
              <a:defRPr/>
            </a:pPr>
            <a:r>
              <a:rPr lang="en-US" sz="2400">
                <a:ea typeface="+mn-ea"/>
                <a:cs typeface="+mn-cs"/>
              </a:rPr>
              <a:t>. . . if a change is imposed on a system at equilibrium, the position of the equilibrium will shift in a direction that tends to reduce that change.</a:t>
            </a:r>
            <a:endParaRPr lang="en-US" sz="4000">
              <a:ea typeface="+mn-ea"/>
              <a:cs typeface="+mn-cs"/>
            </a:endParaRPr>
          </a:p>
        </p:txBody>
      </p:sp>
      <p:pic>
        <p:nvPicPr>
          <p:cNvPr id="93188" name="Picture 4" descr="&#10;Picture 1.pdf                                                  000161FEMacintosh HD                   B8A9EEAE:">
            <a:hlinkClick r:id="" invalidUrl="file:///Macintosh%20HD/Users/rrusay/Desktop/Powerpoint%20&amp;%20Movies/Movies-rjr/LeChateliersPrinciple.swf" action="ppaction://hlinkfile"/>
          </p:cNvPr>
          <p:cNvPicPr>
            <a:picLocks noChangeAspect="1" noChangeArrowheads="1"/>
          </p:cNvPicPr>
          <p:nvPr/>
        </p:nvPicPr>
        <p:blipFill>
          <a:blip r:embed="rId3"/>
          <a:srcRect/>
          <a:stretch>
            <a:fillRect/>
          </a:stretch>
        </p:blipFill>
        <p:spPr bwMode="auto">
          <a:xfrm>
            <a:off x="1905000" y="3200400"/>
            <a:ext cx="5359400" cy="3441700"/>
          </a:xfrm>
          <a:prstGeom prst="rect">
            <a:avLst/>
          </a:prstGeom>
          <a:noFill/>
          <a:ln w="9525">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066800" y="0"/>
            <a:ext cx="7772400" cy="1162050"/>
          </a:xfrm>
        </p:spPr>
        <p:txBody>
          <a:bodyPr/>
          <a:lstStyle/>
          <a:p>
            <a:pPr>
              <a:defRPr/>
            </a:pPr>
            <a:r>
              <a:rPr lang="en-US">
                <a:ea typeface="+mj-ea"/>
                <a:cs typeface="+mj-cs"/>
              </a:rPr>
              <a:t>Le Châtelier’s Principle</a:t>
            </a:r>
            <a:endParaRPr lang="en-US" sz="5400">
              <a:ea typeface="+mj-ea"/>
              <a:cs typeface="+mj-cs"/>
            </a:endParaRPr>
          </a:p>
        </p:txBody>
      </p:sp>
      <p:pic>
        <p:nvPicPr>
          <p:cNvPr id="95235" name="Picture 7" descr="FG15_15.JPG                                                    00003AD4 WORKAS101                      B90835D4:"/>
          <p:cNvPicPr>
            <a:picLocks noChangeAspect="1" noChangeArrowheads="1"/>
          </p:cNvPicPr>
          <p:nvPr/>
        </p:nvPicPr>
        <p:blipFill>
          <a:blip r:embed="rId4"/>
          <a:srcRect/>
          <a:stretch>
            <a:fillRect/>
          </a:stretch>
        </p:blipFill>
        <p:spPr bwMode="auto">
          <a:xfrm>
            <a:off x="2971800" y="1219200"/>
            <a:ext cx="3124200" cy="2366963"/>
          </a:xfrm>
          <a:prstGeom prst="rect">
            <a:avLst/>
          </a:prstGeom>
          <a:noFill/>
          <a:ln w="9525">
            <a:noFill/>
            <a:miter lim="800000"/>
            <a:headEnd/>
            <a:tailEnd/>
          </a:ln>
        </p:spPr>
      </p:pic>
      <p:pic>
        <p:nvPicPr>
          <p:cNvPr id="95236" name="Picture 4" descr="/Users/ronrusay/Desktop/Powerpoint &amp; Movies/Movies/LeChatelier.MOV">
            <a:hlinkClick r:id="" action="ppaction://media"/>
          </p:cNvPr>
          <p:cNvPicPr/>
          <p:nvPr>
            <a:videoFile r:link="rId1"/>
          </p:nvPr>
        </p:nvPicPr>
        <p:blipFill>
          <a:blip r:embed="rId5"/>
          <a:srcRect/>
          <a:stretch>
            <a:fillRect/>
          </a:stretch>
        </p:blipFill>
        <p:spPr bwMode="auto">
          <a:xfrm>
            <a:off x="2514600" y="3200400"/>
            <a:ext cx="4064000" cy="3048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3081" fill="hold"/>
                                        <p:tgtEl>
                                          <p:spTgt spid="9523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5236"/>
                </p:tgtEl>
              </p:cMediaNode>
            </p:video>
            <p:seq concurrent="1" nextAc="seek">
              <p:cTn id="8" restart="whenNotActive" fill="hold" evtFilter="cancelBubble" nodeType="interactiveSeq">
                <p:stCondLst>
                  <p:cond evt="onClick" delay="0">
                    <p:tgtEl>
                      <p:spTgt spid="9523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5236"/>
                                        </p:tgtEl>
                                      </p:cBhvr>
                                    </p:cmd>
                                  </p:childTnLst>
                                </p:cTn>
                              </p:par>
                            </p:childTnLst>
                          </p:cTn>
                        </p:par>
                      </p:childTnLst>
                    </p:cTn>
                  </p:par>
                </p:childTnLst>
              </p:cTn>
              <p:nextCondLst>
                <p:cond evt="onClick" delay="0">
                  <p:tgtEl>
                    <p:spTgt spid="95236"/>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143000" y="228600"/>
            <a:ext cx="7772400" cy="1143000"/>
          </a:xfrm>
        </p:spPr>
        <p:txBody>
          <a:bodyPr/>
          <a:lstStyle/>
          <a:p>
            <a:pPr>
              <a:defRPr/>
            </a:pPr>
            <a:r>
              <a:rPr lang="en-US">
                <a:ea typeface="+mj-ea"/>
                <a:cs typeface="+mj-cs"/>
              </a:rPr>
              <a:t>NO</a:t>
            </a:r>
            <a:r>
              <a:rPr lang="en-US" baseline="-25000">
                <a:ea typeface="+mj-ea"/>
                <a:cs typeface="+mj-cs"/>
              </a:rPr>
              <a:t>2</a:t>
            </a:r>
            <a:r>
              <a:rPr lang="en-US">
                <a:ea typeface="+mj-ea"/>
                <a:cs typeface="+mj-cs"/>
              </a:rPr>
              <a:t> - N</a:t>
            </a:r>
            <a:r>
              <a:rPr lang="en-US" baseline="-25000">
                <a:ea typeface="+mj-ea"/>
                <a:cs typeface="+mj-cs"/>
              </a:rPr>
              <a:t>2</a:t>
            </a:r>
            <a:r>
              <a:rPr lang="en-US">
                <a:ea typeface="+mj-ea"/>
                <a:cs typeface="+mj-cs"/>
              </a:rPr>
              <a:t>O</a:t>
            </a:r>
            <a:r>
              <a:rPr lang="en-US" baseline="-25000">
                <a:ea typeface="+mj-ea"/>
                <a:cs typeface="+mj-cs"/>
              </a:rPr>
              <a:t>4</a:t>
            </a:r>
            <a:endParaRPr lang="en-US">
              <a:ea typeface="+mj-ea"/>
              <a:cs typeface="+mj-cs"/>
            </a:endParaRPr>
          </a:p>
        </p:txBody>
      </p:sp>
      <p:pic>
        <p:nvPicPr>
          <p:cNvPr id="97283" name="Picture 3" descr="/Users/ronrusay/Desktop/Powerpoint &amp; Movies/Movies/NO2-N2O4.mov">
            <a:hlinkClick r:id="" action="ppaction://media"/>
          </p:cNvPr>
          <p:cNvPicPr/>
          <p:nvPr>
            <a:videoFile r:link="rId1"/>
          </p:nvPr>
        </p:nvPicPr>
        <p:blipFill>
          <a:blip r:embed="rId4"/>
          <a:srcRect/>
          <a:stretch>
            <a:fillRect/>
          </a:stretch>
        </p:blipFill>
        <p:spPr bwMode="auto">
          <a:xfrm>
            <a:off x="2438400" y="1676400"/>
            <a:ext cx="4064000" cy="3048000"/>
          </a:xfrm>
          <a:prstGeom prst="rect">
            <a:avLst/>
          </a:prstGeom>
          <a:noFill/>
          <a:ln w="9525">
            <a:noFill/>
            <a:miter lim="800000"/>
            <a:headEnd/>
            <a:tailEnd/>
          </a:ln>
        </p:spPr>
      </p:pic>
      <p:pic>
        <p:nvPicPr>
          <p:cNvPr id="97284" name="Picture 9" descr="FG15_001.JPG                                                   00000190BLB ART AS OF 6/7              B35DC62F:"/>
          <p:cNvPicPr>
            <a:picLocks noChangeAspect="1" noChangeArrowheads="1"/>
          </p:cNvPicPr>
          <p:nvPr/>
        </p:nvPicPr>
        <p:blipFill>
          <a:blip r:embed="rId5"/>
          <a:srcRect l="29015" r="31993"/>
          <a:stretch>
            <a:fillRect/>
          </a:stretch>
        </p:blipFill>
        <p:spPr bwMode="auto">
          <a:xfrm>
            <a:off x="6705600" y="1676400"/>
            <a:ext cx="1901825" cy="32527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728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97283"/>
                </p:tgtEl>
              </p:cMediaNode>
            </p:video>
            <p:seq concurrent="1" nextAc="seek">
              <p:cTn id="8" restart="whenNotActive" fill="hold" evtFilter="cancelBubble" nodeType="interactiveSeq">
                <p:stCondLst>
                  <p:cond evt="onClick" delay="0">
                    <p:tgtEl>
                      <p:spTgt spid="9728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7283"/>
                                        </p:tgtEl>
                                      </p:cBhvr>
                                    </p:cmd>
                                  </p:childTnLst>
                                </p:cTn>
                              </p:par>
                            </p:childTnLst>
                          </p:cTn>
                        </p:par>
                      </p:childTnLst>
                    </p:cTn>
                  </p:par>
                </p:childTnLst>
              </p:cTn>
              <p:nextCondLst>
                <p:cond evt="onClick" delay="0">
                  <p:tgtEl>
                    <p:spTgt spid="97283"/>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371600" y="152400"/>
            <a:ext cx="7772400" cy="1143000"/>
          </a:xfrm>
        </p:spPr>
        <p:txBody>
          <a:bodyPr/>
          <a:lstStyle/>
          <a:p>
            <a:pPr>
              <a:defRPr/>
            </a:pPr>
            <a:r>
              <a:rPr lang="en-US">
                <a:ea typeface="+mj-ea"/>
                <a:cs typeface="+mj-cs"/>
              </a:rPr>
              <a:t>Temperature Dependence of  K</a:t>
            </a:r>
          </a:p>
        </p:txBody>
      </p:sp>
      <p:pic>
        <p:nvPicPr>
          <p:cNvPr id="99331" name="Picture 3" descr="/Users/ronrusay/Desktop/Powerpoint &amp; Movies/Movies/NO2-N2O4-Temp.MOV">
            <a:hlinkClick r:id="" action="ppaction://media"/>
          </p:cNvPr>
          <p:cNvPicPr/>
          <p:nvPr>
            <a:videoFile r:link="rId1"/>
          </p:nvPr>
        </p:nvPicPr>
        <p:blipFill>
          <a:blip r:embed="rId5"/>
          <a:srcRect/>
          <a:stretch>
            <a:fillRect/>
          </a:stretch>
        </p:blipFill>
        <p:spPr bwMode="auto">
          <a:xfrm>
            <a:off x="4876800" y="3200400"/>
            <a:ext cx="4064000" cy="3048000"/>
          </a:xfrm>
          <a:prstGeom prst="rect">
            <a:avLst/>
          </a:prstGeom>
          <a:noFill/>
          <a:ln w="9525">
            <a:noFill/>
            <a:miter lim="800000"/>
            <a:headEnd/>
            <a:tailEnd/>
          </a:ln>
        </p:spPr>
      </p:pic>
      <p:pic>
        <p:nvPicPr>
          <p:cNvPr id="99332" name="Picture 4" descr="/Users/ronrusay/Desktop/Powerpoint &amp; Movies/Movies/NO2-N2O4-2.MOV">
            <a:hlinkClick r:id="" action="ppaction://media"/>
          </p:cNvPr>
          <p:cNvPicPr/>
          <p:nvPr>
            <a:videoFile r:link="rId2"/>
          </p:nvPr>
        </p:nvPicPr>
        <p:blipFill>
          <a:blip r:embed="rId6"/>
          <a:srcRect/>
          <a:stretch>
            <a:fillRect/>
          </a:stretch>
        </p:blipFill>
        <p:spPr bwMode="auto">
          <a:xfrm>
            <a:off x="685800" y="1752600"/>
            <a:ext cx="4064000"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9331"/>
                                        </p:tgtEl>
                                      </p:cBhvr>
                                    </p:cmd>
                                  </p:childTnLst>
                                </p:cTn>
                              </p:par>
                            </p:childTnLst>
                          </p:cTn>
                        </p:par>
                        <p:par>
                          <p:cTn id="7" fill="hold">
                            <p:stCondLst>
                              <p:cond delay="1"/>
                            </p:stCondLst>
                            <p:childTnLst>
                              <p:par>
                                <p:cTn id="8" presetID="1" presetClass="mediacall" presetSubtype="0" fill="hold" nodeType="afterEffect">
                                  <p:stCondLst>
                                    <p:cond delay="0"/>
                                  </p:stCondLst>
                                  <p:childTnLst>
                                    <p:cmd type="call" cmd="playFrom(0.0)">
                                      <p:cBhvr>
                                        <p:cTn id="9" dur="54520" fill="hold"/>
                                        <p:tgtEl>
                                          <p:spTgt spid="9933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0" fill="hold" display="0">
                  <p:stCondLst>
                    <p:cond delay="indefinite"/>
                  </p:stCondLst>
                  <p:endCondLst>
                    <p:cond evt="onNext" delay="0">
                      <p:tgtEl>
                        <p:sldTgt/>
                      </p:tgtEl>
                    </p:cond>
                    <p:cond evt="onPrev" delay="0">
                      <p:tgtEl>
                        <p:sldTgt/>
                      </p:tgtEl>
                    </p:cond>
                  </p:endCondLst>
                </p:cTn>
                <p:tgtEl>
                  <p:spTgt spid="99331"/>
                </p:tgtEl>
              </p:cMediaNode>
            </p:video>
            <p:seq concurrent="1" nextAc="seek">
              <p:cTn id="11" restart="whenNotActive" fill="hold" evtFilter="cancelBubble" nodeType="interactiveSeq">
                <p:stCondLst>
                  <p:cond evt="onClick" delay="0">
                    <p:tgtEl>
                      <p:spTgt spid="99331"/>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99331"/>
                                        </p:tgtEl>
                                      </p:cBhvr>
                                    </p:cmd>
                                  </p:childTnLst>
                                </p:cTn>
                              </p:par>
                            </p:childTnLst>
                          </p:cTn>
                        </p:par>
                      </p:childTnLst>
                    </p:cTn>
                  </p:par>
                </p:childTnLst>
              </p:cTn>
              <p:nextCondLst>
                <p:cond evt="onClick" delay="0">
                  <p:tgtEl>
                    <p:spTgt spid="99331"/>
                  </p:tgtEl>
                </p:cond>
              </p:nextCondLst>
            </p:seq>
            <p:video>
              <p:cMediaNode>
                <p:cTn id="16" fill="hold" display="0">
                  <p:stCondLst>
                    <p:cond delay="indefinite"/>
                  </p:stCondLst>
                  <p:endCondLst>
                    <p:cond evt="onNext" delay="0">
                      <p:tgtEl>
                        <p:sldTgt/>
                      </p:tgtEl>
                    </p:cond>
                    <p:cond evt="onPrev" delay="0">
                      <p:tgtEl>
                        <p:sldTgt/>
                      </p:tgtEl>
                    </p:cond>
                  </p:endCondLst>
                </p:cTn>
                <p:tgtEl>
                  <p:spTgt spid="99332"/>
                </p:tgtEl>
              </p:cMediaNode>
            </p:video>
            <p:seq concurrent="1" nextAc="seek">
              <p:cTn id="17" restart="whenNotActive" fill="hold" evtFilter="cancelBubble" nodeType="interactiveSeq">
                <p:stCondLst>
                  <p:cond evt="onClick" delay="0">
                    <p:tgtEl>
                      <p:spTgt spid="99332"/>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99332"/>
                                        </p:tgtEl>
                                      </p:cBhvr>
                                    </p:cmd>
                                  </p:childTnLst>
                                </p:cTn>
                              </p:par>
                            </p:childTnLst>
                          </p:cTn>
                        </p:par>
                      </p:childTnLst>
                    </p:cTn>
                  </p:par>
                </p:childTnLst>
              </p:cTn>
              <p:nextCondLst>
                <p:cond evt="onClick" delay="0">
                  <p:tgtEl>
                    <p:spTgt spid="99332"/>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7772400" cy="1371600"/>
          </a:xfrm>
        </p:spPr>
        <p:txBody>
          <a:bodyPr/>
          <a:lstStyle/>
          <a:p>
            <a:pPr>
              <a:defRPr/>
            </a:pPr>
            <a:r>
              <a:rPr lang="en-US">
                <a:ea typeface="+mj-ea"/>
                <a:cs typeface="+mj-cs"/>
              </a:rPr>
              <a:t>Changes on the System</a:t>
            </a:r>
          </a:p>
        </p:txBody>
      </p:sp>
      <p:sp>
        <p:nvSpPr>
          <p:cNvPr id="18435" name="Rectangle 3"/>
          <p:cNvSpPr>
            <a:spLocks noGrp="1" noChangeArrowheads="1"/>
          </p:cNvSpPr>
          <p:nvPr>
            <p:ph type="body" idx="1"/>
          </p:nvPr>
        </p:nvSpPr>
        <p:spPr>
          <a:xfrm>
            <a:off x="1295400" y="1600200"/>
            <a:ext cx="7620000" cy="4191000"/>
          </a:xfrm>
        </p:spPr>
        <p:txBody>
          <a:bodyPr/>
          <a:lstStyle/>
          <a:p>
            <a:pPr>
              <a:buFont typeface="Symbol" charset="2"/>
              <a:buNone/>
              <a:defRPr/>
            </a:pPr>
            <a:r>
              <a:rPr lang="en-US" sz="2800">
                <a:ea typeface="+mn-ea"/>
                <a:cs typeface="+mn-cs"/>
              </a:rPr>
              <a:t>1.	</a:t>
            </a:r>
            <a:r>
              <a:rPr lang="en-US" sz="2800">
                <a:solidFill>
                  <a:srgbClr val="EA23E5"/>
                </a:solidFill>
                <a:ea typeface="+mn-ea"/>
                <a:cs typeface="+mn-cs"/>
              </a:rPr>
              <a:t>Concentration</a:t>
            </a:r>
            <a:r>
              <a:rPr lang="en-US" sz="2800">
                <a:ea typeface="+mn-ea"/>
                <a:cs typeface="+mn-cs"/>
              </a:rPr>
              <a:t>:  The system will shift concentrations </a:t>
            </a:r>
            <a:r>
              <a:rPr lang="en-US" sz="2800">
                <a:solidFill>
                  <a:srgbClr val="EA23E5"/>
                </a:solidFill>
                <a:ea typeface="+mn-ea"/>
                <a:cs typeface="+mn-cs"/>
              </a:rPr>
              <a:t>away</a:t>
            </a:r>
            <a:r>
              <a:rPr lang="en-US" sz="2800">
                <a:ea typeface="+mn-ea"/>
                <a:cs typeface="+mn-cs"/>
              </a:rPr>
              <a:t> from the added component. </a:t>
            </a:r>
            <a:r>
              <a:rPr lang="en-US" sz="2800">
                <a:solidFill>
                  <a:srgbClr val="EA23E5"/>
                </a:solidFill>
                <a:ea typeface="+mn-ea"/>
                <a:cs typeface="+mn-cs"/>
              </a:rPr>
              <a:t>K remains the same</a:t>
            </a:r>
            <a:r>
              <a:rPr lang="en-US" sz="2800">
                <a:ea typeface="+mn-ea"/>
                <a:cs typeface="+mn-cs"/>
              </a:rPr>
              <a:t>.</a:t>
            </a:r>
          </a:p>
          <a:p>
            <a:pPr>
              <a:buFont typeface="Symbol" charset="2"/>
              <a:buNone/>
              <a:defRPr/>
            </a:pPr>
            <a:endParaRPr lang="en-US" sz="1000">
              <a:ea typeface="+mn-ea"/>
              <a:cs typeface="+mn-cs"/>
            </a:endParaRPr>
          </a:p>
          <a:p>
            <a:pPr>
              <a:buFont typeface="Symbol" charset="2"/>
              <a:buNone/>
              <a:defRPr/>
            </a:pPr>
            <a:r>
              <a:rPr lang="en-US" sz="2800">
                <a:ea typeface="+mn-ea"/>
                <a:cs typeface="+mn-cs"/>
              </a:rPr>
              <a:t>2.	</a:t>
            </a:r>
            <a:r>
              <a:rPr lang="en-US" sz="2800">
                <a:solidFill>
                  <a:srgbClr val="EA23E5"/>
                </a:solidFill>
                <a:ea typeface="+mn-ea"/>
                <a:cs typeface="+mn-cs"/>
              </a:rPr>
              <a:t>Temperature</a:t>
            </a:r>
            <a:r>
              <a:rPr lang="en-US" sz="2800">
                <a:ea typeface="+mn-ea"/>
                <a:cs typeface="+mn-cs"/>
              </a:rPr>
              <a:t>:  K changes depending upon the reaction. </a:t>
            </a:r>
          </a:p>
          <a:p>
            <a:pPr>
              <a:defRPr/>
            </a:pPr>
            <a:r>
              <a:rPr lang="en-US" sz="2400" b="1">
                <a:ea typeface="+mn-ea"/>
                <a:cs typeface="+mn-cs"/>
              </a:rPr>
              <a:t>If endothermic, heat is treated as a “reactant”, if exothermic, heat is a “product”.</a:t>
            </a:r>
            <a:r>
              <a:rPr lang="en-US" sz="2400">
                <a:ea typeface="+mn-ea"/>
                <a:cs typeface="+mn-cs"/>
              </a:rPr>
              <a:t> </a:t>
            </a:r>
            <a:r>
              <a:rPr lang="en-US" sz="2400" b="1">
                <a:solidFill>
                  <a:srgbClr val="EA23E5"/>
                </a:solidFill>
                <a:ea typeface="+mn-ea"/>
                <a:cs typeface="+mn-cs"/>
              </a:rPr>
              <a:t>Endo- &gt; K increases; Exo- &gt; K decreases</a:t>
            </a:r>
            <a:r>
              <a:rPr lang="en-US" sz="2400" b="1">
                <a:ea typeface="+mn-ea"/>
                <a:cs typeface="+mn-cs"/>
              </a:rPr>
              <a:t>.</a:t>
            </a:r>
            <a:endParaRPr lang="en-US" sz="2400">
              <a:ea typeface="+mn-ea"/>
              <a:cs typeface="+mn-cs"/>
            </a:endParaRPr>
          </a:p>
          <a:p>
            <a:pPr>
              <a:defRPr/>
            </a:pPr>
            <a:r>
              <a:rPr lang="en-US" sz="2400" b="1">
                <a:ea typeface="+mn-ea"/>
                <a:cs typeface="+mn-cs"/>
              </a:rPr>
              <a:t>if </a:t>
            </a:r>
            <a:r>
              <a:rPr lang="en-US" sz="2400" b="1">
                <a:ea typeface="+mn-ea"/>
                <a:cs typeface="+mn-cs"/>
                <a:sym typeface="Symbol" charset="2"/>
              </a:rPr>
              <a:t></a:t>
            </a:r>
            <a:r>
              <a:rPr lang="en-US" sz="2400" b="1" i="0">
                <a:ea typeface="+mn-ea"/>
                <a:cs typeface="+mn-cs"/>
              </a:rPr>
              <a:t>H</a:t>
            </a:r>
            <a:r>
              <a:rPr lang="en-US" sz="2400" b="1">
                <a:ea typeface="+mn-ea"/>
                <a:cs typeface="+mn-cs"/>
              </a:rPr>
              <a:t> &gt; 0, adding heat favors the forward reaction,</a:t>
            </a:r>
          </a:p>
          <a:p>
            <a:pPr>
              <a:defRPr/>
            </a:pPr>
            <a:r>
              <a:rPr lang="en-US" sz="2400" b="1">
                <a:ea typeface="+mn-ea"/>
                <a:cs typeface="+mn-cs"/>
              </a:rPr>
              <a:t>if </a:t>
            </a:r>
            <a:r>
              <a:rPr lang="en-US" sz="2400" b="1">
                <a:ea typeface="+mn-ea"/>
                <a:cs typeface="+mn-cs"/>
                <a:sym typeface="Symbol" charset="2"/>
              </a:rPr>
              <a:t></a:t>
            </a:r>
            <a:r>
              <a:rPr lang="en-US" sz="2400" b="1" i="0">
                <a:ea typeface="+mn-ea"/>
                <a:cs typeface="+mn-cs"/>
              </a:rPr>
              <a:t>H</a:t>
            </a:r>
            <a:r>
              <a:rPr lang="en-US" sz="2400" b="1">
                <a:ea typeface="+mn-ea"/>
                <a:cs typeface="+mn-cs"/>
              </a:rPr>
              <a:t> &lt; 0, adding heat favors the reverse reaction.</a:t>
            </a:r>
            <a:endParaRPr lang="en-US">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 calcmode="lin" valueType="num">
                                      <p:cBhvr additive="base">
                                        <p:cTn id="19" dur="500" fill="hold"/>
                                        <p:tgtEl>
                                          <p:spTgt spid="1843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 calcmode="lin" valueType="num">
                                      <p:cBhvr additive="base">
                                        <p:cTn id="31" dur="500" fill="hold"/>
                                        <p:tgtEl>
                                          <p:spTgt spid="1843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a typeface="+mj-ea"/>
                <a:cs typeface="+mj-cs"/>
              </a:rPr>
              <a:t>Chemical Equilibrium</a:t>
            </a:r>
          </a:p>
        </p:txBody>
      </p:sp>
      <p:pic>
        <p:nvPicPr>
          <p:cNvPr id="103427" name="Picture 3" descr="/Users/ronrusay/Desktop/Powerpoint &amp; Movies/Movies/equilibriumdecompositionof.mov">
            <a:hlinkClick r:id="" action="ppaction://media"/>
          </p:cNvPr>
          <p:cNvPicPr/>
          <p:nvPr>
            <a:videoFile r:link="rId1"/>
          </p:nvPr>
        </p:nvPicPr>
        <p:blipFill>
          <a:blip r:embed="rId3"/>
          <a:srcRect/>
          <a:stretch>
            <a:fillRect/>
          </a:stretch>
        </p:blipFill>
        <p:spPr bwMode="auto">
          <a:xfrm>
            <a:off x="914400" y="1981200"/>
            <a:ext cx="4064000" cy="3048000"/>
          </a:xfrm>
          <a:prstGeom prst="rect">
            <a:avLst/>
          </a:prstGeom>
          <a:noFill/>
          <a:ln w="9525">
            <a:noFill/>
            <a:miter lim="800000"/>
            <a:headEnd/>
            <a:tailEnd/>
          </a:ln>
        </p:spPr>
      </p:pic>
      <p:pic>
        <p:nvPicPr>
          <p:cNvPr id="103428" name="Picture 6" descr="FG15_02.JPG                                                    00003AD4 WORKAS101                      B90835D4:"/>
          <p:cNvPicPr>
            <a:picLocks noChangeAspect="1" noChangeArrowheads="1"/>
          </p:cNvPicPr>
          <p:nvPr/>
        </p:nvPicPr>
        <p:blipFill>
          <a:blip r:embed="rId4"/>
          <a:srcRect/>
          <a:stretch>
            <a:fillRect/>
          </a:stretch>
        </p:blipFill>
        <p:spPr bwMode="auto">
          <a:xfrm>
            <a:off x="5029200" y="3733800"/>
            <a:ext cx="3810000" cy="286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342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03427"/>
                </p:tgtEl>
              </p:cMediaNode>
            </p:video>
            <p:seq concurrent="1" nextAc="seek">
              <p:cTn id="8" restart="whenNotActive" fill="hold" evtFilter="cancelBubble" nodeType="interactiveSeq">
                <p:stCondLst>
                  <p:cond evt="onClick" delay="0">
                    <p:tgtEl>
                      <p:spTgt spid="10342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3427"/>
                                        </p:tgtEl>
                                      </p:cBhvr>
                                    </p:cmd>
                                  </p:childTnLst>
                                </p:cTn>
                              </p:par>
                            </p:childTnLst>
                          </p:cTn>
                        </p:par>
                      </p:childTnLst>
                    </p:cTn>
                  </p:par>
                </p:childTnLst>
              </p:cTn>
              <p:nextCondLst>
                <p:cond evt="onClick" delay="0">
                  <p:tgtEl>
                    <p:spTgt spid="103427"/>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4" descr="FG15_018.JPG                                                   000001EEFinal BLBArt                   B3A23C1C:"/>
          <p:cNvPicPr>
            <a:picLocks noChangeAspect="1" noChangeArrowheads="1"/>
          </p:cNvPicPr>
          <p:nvPr/>
        </p:nvPicPr>
        <p:blipFill>
          <a:blip r:embed="rId3"/>
          <a:srcRect/>
          <a:stretch>
            <a:fillRect/>
          </a:stretch>
        </p:blipFill>
        <p:spPr bwMode="auto">
          <a:xfrm>
            <a:off x="1447800" y="2209800"/>
            <a:ext cx="6019800" cy="4013200"/>
          </a:xfrm>
          <a:prstGeom prst="rect">
            <a:avLst/>
          </a:prstGeom>
          <a:noFill/>
          <a:ln w="9525">
            <a:noFill/>
            <a:miter lim="800000"/>
            <a:headEnd/>
            <a:tailEnd/>
          </a:ln>
        </p:spPr>
      </p:pic>
      <p:sp>
        <p:nvSpPr>
          <p:cNvPr id="73734" name="Text Box 6"/>
          <p:cNvSpPr txBox="1">
            <a:spLocks noChangeArrowheads="1"/>
          </p:cNvSpPr>
          <p:nvPr/>
        </p:nvSpPr>
        <p:spPr bwMode="auto">
          <a:xfrm>
            <a:off x="381000" y="228600"/>
            <a:ext cx="8763000" cy="1066800"/>
          </a:xfrm>
          <a:prstGeom prst="rect">
            <a:avLst/>
          </a:prstGeom>
          <a:noFill/>
          <a:ln w="12700">
            <a:noFill/>
            <a:miter lim="800000"/>
            <a:headEnd/>
            <a:tailEnd/>
          </a:ln>
          <a:effectLst/>
        </p:spPr>
        <p:txBody>
          <a:bodyPr>
            <a:prstTxWarp prst="textNoShape">
              <a:avLst/>
            </a:prstTxWarp>
            <a:spAutoFit/>
          </a:bodyPr>
          <a:lstStyle/>
          <a:p>
            <a:pPr>
              <a:defRPr/>
            </a:pPr>
            <a:r>
              <a:rPr lang="en-US" sz="3200">
                <a:effectLst>
                  <a:outerShdw blurRad="38100" dist="38100" dir="2700000" algn="tl">
                    <a:srgbClr val="DDDDDD"/>
                  </a:outerShdw>
                </a:effectLst>
              </a:rPr>
              <a:t>Which is favored by raising the temperature in the following equilibrium reaction? A+B or C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130051" name="Text Box 3"/>
          <p:cNvSpPr txBox="1">
            <a:spLocks noChangeArrowheads="1"/>
          </p:cNvSpPr>
          <p:nvPr/>
        </p:nvSpPr>
        <p:spPr bwMode="auto">
          <a:xfrm>
            <a:off x="609600" y="1143000"/>
            <a:ext cx="7848600" cy="4894263"/>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The following table shows the relation between the value of </a:t>
            </a:r>
            <a:r>
              <a:rPr lang="en-US" sz="2400" dirty="0">
                <a:solidFill>
                  <a:schemeClr val="tx1"/>
                </a:solidFill>
              </a:rPr>
              <a:t>K</a:t>
            </a:r>
            <a:r>
              <a:rPr lang="en-US" sz="2400" i="0" dirty="0">
                <a:solidFill>
                  <a:schemeClr val="tx1"/>
                </a:solidFill>
              </a:rPr>
              <a:t> and temperature of the system:</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At 25°C; </a:t>
            </a:r>
            <a:r>
              <a:rPr lang="en-US" sz="2400" dirty="0">
                <a:solidFill>
                  <a:schemeClr val="tx1"/>
                </a:solidFill>
              </a:rPr>
              <a:t>K</a:t>
            </a:r>
            <a:r>
              <a:rPr lang="en-US" sz="2400" i="0" dirty="0">
                <a:solidFill>
                  <a:schemeClr val="tx1"/>
                </a:solidFill>
              </a:rPr>
              <a:t> = 45; at 50°C; </a:t>
            </a:r>
            <a:r>
              <a:rPr lang="en-US" sz="2400" dirty="0">
                <a:solidFill>
                  <a:schemeClr val="tx1"/>
                </a:solidFill>
              </a:rPr>
              <a:t>K</a:t>
            </a:r>
            <a:r>
              <a:rPr lang="en-US" sz="2400" i="0" dirty="0">
                <a:solidFill>
                  <a:schemeClr val="tx1"/>
                </a:solidFill>
              </a:rPr>
              <a:t> = 145; at 110°C; </a:t>
            </a:r>
            <a:r>
              <a:rPr lang="en-US" sz="2400" dirty="0">
                <a:solidFill>
                  <a:schemeClr val="tx1"/>
                </a:solidFill>
              </a:rPr>
              <a:t>K</a:t>
            </a:r>
            <a:r>
              <a:rPr lang="en-US" sz="2400" i="0" dirty="0">
                <a:solidFill>
                  <a:schemeClr val="tx1"/>
                </a:solidFill>
              </a:rPr>
              <a:t> = 467</a:t>
            </a:r>
          </a:p>
          <a:p>
            <a:pPr algn="l">
              <a:tabLst>
                <a:tab pos="461963" algn="l"/>
              </a:tabLst>
              <a:defRPr/>
            </a:pPr>
            <a:endParaRPr lang="en-US" sz="2400" i="0" dirty="0">
              <a:solidFill>
                <a:schemeClr val="tx1"/>
              </a:solidFill>
            </a:endParaRPr>
          </a:p>
          <a:p>
            <a:pPr algn="l">
              <a:tabLst>
                <a:tab pos="461963" algn="l"/>
              </a:tabLst>
              <a:defRPr/>
            </a:pPr>
            <a:r>
              <a:rPr lang="en-US" sz="2400" i="0" dirty="0">
                <a:solidFill>
                  <a:schemeClr val="tx1"/>
                </a:solidFill>
              </a:rPr>
              <a:t>(a) Would this data indicate that the reaction was endothermic or exothermic?  (</a:t>
            </a:r>
            <a:r>
              <a:rPr lang="en-US" sz="2400" i="0" dirty="0" err="1">
                <a:solidFill>
                  <a:schemeClr val="tx1"/>
                </a:solidFill>
              </a:rPr>
              <a:t>b</a:t>
            </a:r>
            <a:r>
              <a:rPr lang="en-US" sz="2400" i="0" dirty="0">
                <a:solidFill>
                  <a:schemeClr val="tx1"/>
                </a:solidFill>
              </a:rPr>
              <a:t>) Would heating the system at equilibrium cause more or less product to form?</a:t>
            </a:r>
          </a:p>
          <a:p>
            <a:pPr algn="l">
              <a:tabLst>
                <a:tab pos="461963" algn="l"/>
              </a:tabLst>
              <a:defRPr/>
            </a:pPr>
            <a:endParaRPr lang="en-US" sz="2400" i="0" dirty="0">
              <a:solidFill>
                <a:schemeClr val="tx1"/>
              </a:solidFill>
            </a:endParaRPr>
          </a:p>
          <a:p>
            <a:pPr marL="457200" indent="-457200" algn="l">
              <a:buFont typeface="+mj-lt"/>
              <a:buAutoNum type="alphaUcPeriod"/>
              <a:tabLst>
                <a:tab pos="461963" algn="l"/>
              </a:tabLst>
              <a:defRPr/>
            </a:pPr>
            <a:r>
              <a:rPr lang="en-US" sz="2400" i="0" dirty="0">
                <a:solidFill>
                  <a:schemeClr val="tx1"/>
                </a:solidFill>
              </a:rPr>
              <a:t>Exothermic; less product</a:t>
            </a:r>
          </a:p>
          <a:p>
            <a:pPr marL="457200" indent="-457200" algn="l">
              <a:buFont typeface="+mj-lt"/>
              <a:buAutoNum type="alphaUcPeriod"/>
              <a:tabLst>
                <a:tab pos="461963" algn="l"/>
              </a:tabLst>
              <a:defRPr/>
            </a:pPr>
            <a:r>
              <a:rPr lang="en-US" sz="2400" i="0" dirty="0">
                <a:solidFill>
                  <a:schemeClr val="tx1"/>
                </a:solidFill>
              </a:rPr>
              <a:t>Exothermic; more product</a:t>
            </a:r>
          </a:p>
          <a:p>
            <a:pPr marL="457200" indent="-457200" algn="l">
              <a:buFont typeface="+mj-lt"/>
              <a:buAutoNum type="alphaUcPeriod"/>
              <a:tabLst>
                <a:tab pos="461963" algn="l"/>
              </a:tabLst>
              <a:defRPr/>
            </a:pPr>
            <a:r>
              <a:rPr lang="en-US" sz="2400" i="0" dirty="0">
                <a:solidFill>
                  <a:schemeClr val="tx1"/>
                </a:solidFill>
              </a:rPr>
              <a:t>Endothermic; less product</a:t>
            </a:r>
          </a:p>
          <a:p>
            <a:pPr marL="457200" indent="-457200" algn="l">
              <a:buFont typeface="+mj-lt"/>
              <a:buAutoNum type="alphaUcPeriod"/>
              <a:tabLst>
                <a:tab pos="461963" algn="l"/>
              </a:tabLst>
              <a:defRPr/>
            </a:pPr>
            <a:r>
              <a:rPr lang="en-US" sz="2400" i="0" dirty="0">
                <a:solidFill>
                  <a:schemeClr val="tx1"/>
                </a:solidFill>
              </a:rPr>
              <a:t>Endothermic; more product</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8600" y="533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solidFill>
                  <a:schemeClr val="tx1"/>
                </a:solidFill>
                <a:effectLst>
                  <a:outerShdw blurRad="38100" dist="38100" dir="2700000" algn="tl">
                    <a:srgbClr val="DDDDDD"/>
                  </a:outerShdw>
                </a:effectLst>
              </a:rPr>
              <a:t>Chemical</a:t>
            </a:r>
            <a:r>
              <a:rPr lang="en-US">
                <a:solidFill>
                  <a:schemeClr val="tx1"/>
                </a:solidFill>
              </a:rPr>
              <a:t> Equilibrium</a:t>
            </a:r>
          </a:p>
          <a:p>
            <a:pPr>
              <a:defRPr/>
            </a:pPr>
            <a:r>
              <a:rPr lang="en-US" sz="2000">
                <a:solidFill>
                  <a:schemeClr val="tx1"/>
                </a:solidFill>
              </a:rPr>
              <a:t>Graphical Treatment of Rates &amp; Changes</a:t>
            </a:r>
            <a:endParaRPr lang="en-US">
              <a:solidFill>
                <a:schemeClr val="tx1"/>
              </a:solidFill>
            </a:endParaRPr>
          </a:p>
        </p:txBody>
      </p:sp>
      <p:sp>
        <p:nvSpPr>
          <p:cNvPr id="23555" name="Rectangle 3"/>
          <p:cNvSpPr>
            <a:spLocks noChangeArrowheads="1"/>
          </p:cNvSpPr>
          <p:nvPr/>
        </p:nvSpPr>
        <p:spPr bwMode="auto">
          <a:xfrm>
            <a:off x="381000" y="4267200"/>
            <a:ext cx="8763000" cy="1905000"/>
          </a:xfrm>
          <a:prstGeom prst="rect">
            <a:avLst/>
          </a:prstGeom>
          <a:noFill/>
          <a:ln w="9525">
            <a:noFill/>
            <a:miter lim="800000"/>
            <a:headEnd/>
            <a:tailEnd/>
          </a:ln>
          <a:effectLst/>
        </p:spPr>
        <p:txBody>
          <a:bodyPr>
            <a:prstTxWarp prst="textNoShape">
              <a:avLst/>
            </a:prstTxWarp>
          </a:bodyPr>
          <a:lstStyle/>
          <a:p>
            <a:pPr marL="742950" lvl="1" indent="-285750" algn="l">
              <a:spcBef>
                <a:spcPct val="20000"/>
              </a:spcBef>
              <a:buClr>
                <a:schemeClr val="tx2"/>
              </a:buClr>
              <a:buSzPct val="100000"/>
              <a:buFontTx/>
              <a:buChar char="•"/>
              <a:defRPr/>
            </a:pPr>
            <a:r>
              <a:rPr lang="en-US" sz="2800" dirty="0">
                <a:solidFill>
                  <a:schemeClr val="tx1"/>
                </a:solidFill>
                <a:effectLst>
                  <a:outerShdw blurRad="38100" dist="38100" dir="2700000" algn="tl">
                    <a:srgbClr val="DDDDDD"/>
                  </a:outerShdw>
                </a:effectLst>
                <a:latin typeface="Helvetica" charset="0"/>
                <a:ea typeface="ＭＳ Ｐゴシック" charset="-128"/>
              </a:rPr>
              <a:t>Rate of loss of A = -</a:t>
            </a:r>
            <a:r>
              <a:rPr lang="en-US" sz="2800" dirty="0" err="1">
                <a:solidFill>
                  <a:schemeClr val="tx1"/>
                </a:solidFill>
                <a:effectLst>
                  <a:outerShdw blurRad="38100" dist="38100" dir="2700000" algn="tl">
                    <a:srgbClr val="DDDDDD"/>
                  </a:outerShdw>
                </a:effectLst>
                <a:latin typeface="Helvetica" charset="0"/>
                <a:ea typeface="ＭＳ Ｐゴシック" charset="-128"/>
              </a:rPr>
              <a:t>k</a:t>
            </a:r>
            <a:r>
              <a:rPr lang="en-US" sz="2800" baseline="-25000" dirty="0" err="1">
                <a:solidFill>
                  <a:schemeClr val="tx1"/>
                </a:solidFill>
                <a:effectLst>
                  <a:outerShdw blurRad="38100" dist="38100" dir="2700000" algn="tl">
                    <a:srgbClr val="DDDDDD"/>
                  </a:outerShdw>
                </a:effectLst>
                <a:latin typeface="Helvetica" charset="0"/>
                <a:ea typeface="ＭＳ Ｐゴシック" charset="-128"/>
              </a:rPr>
              <a:t>f</a:t>
            </a:r>
            <a:r>
              <a:rPr lang="en-US" sz="2800" baseline="-25000" dirty="0">
                <a:solidFill>
                  <a:schemeClr val="tx1"/>
                </a:solidFill>
                <a:effectLst>
                  <a:outerShdw blurRad="38100" dist="38100" dir="2700000" algn="tl">
                    <a:srgbClr val="DDDDDD"/>
                  </a:outerShdw>
                </a:effectLst>
                <a:latin typeface="Helvetica" charset="0"/>
                <a:ea typeface="ＭＳ Ｐゴシック" charset="-128"/>
              </a:rPr>
              <a:t> </a:t>
            </a:r>
            <a:r>
              <a:rPr lang="en-US" sz="2800" dirty="0">
                <a:solidFill>
                  <a:schemeClr val="tx1"/>
                </a:solidFill>
                <a:effectLst>
                  <a:outerShdw blurRad="38100" dist="38100" dir="2700000" algn="tl">
                    <a:srgbClr val="DDDDDD"/>
                  </a:outerShdw>
                </a:effectLst>
                <a:latin typeface="Helvetica" charset="0"/>
                <a:ea typeface="ＭＳ Ｐゴシック" charset="-128"/>
              </a:rPr>
              <a:t>[A]; decreases to a constant,</a:t>
            </a:r>
          </a:p>
          <a:p>
            <a:pPr marL="742950" lvl="1" indent="-285750" algn="just">
              <a:spcBef>
                <a:spcPct val="20000"/>
              </a:spcBef>
              <a:buClr>
                <a:schemeClr val="tx2"/>
              </a:buClr>
              <a:buSzPct val="100000"/>
              <a:buFontTx/>
              <a:buChar char="•"/>
              <a:defRPr/>
            </a:pPr>
            <a:r>
              <a:rPr lang="en-US" sz="2800" dirty="0">
                <a:solidFill>
                  <a:schemeClr val="tx1"/>
                </a:solidFill>
                <a:effectLst>
                  <a:outerShdw blurRad="38100" dist="38100" dir="2700000" algn="tl">
                    <a:srgbClr val="DDDDDD"/>
                  </a:outerShdw>
                </a:effectLst>
                <a:latin typeface="Helvetica" charset="0"/>
                <a:ea typeface="ＭＳ Ｐゴシック" charset="-128"/>
              </a:rPr>
              <a:t>Rate of formation of B = </a:t>
            </a:r>
            <a:r>
              <a:rPr lang="en-US" sz="2800" dirty="0" err="1">
                <a:solidFill>
                  <a:schemeClr val="tx1"/>
                </a:solidFill>
                <a:effectLst>
                  <a:outerShdw blurRad="38100" dist="38100" dir="2700000" algn="tl">
                    <a:srgbClr val="DDDDDD"/>
                  </a:outerShdw>
                </a:effectLst>
                <a:latin typeface="Helvetica" charset="0"/>
                <a:ea typeface="ＭＳ Ｐゴシック" charset="-128"/>
              </a:rPr>
              <a:t>k</a:t>
            </a:r>
            <a:r>
              <a:rPr lang="en-US" sz="2800" baseline="-25000" dirty="0" err="1">
                <a:solidFill>
                  <a:schemeClr val="tx1"/>
                </a:solidFill>
                <a:effectLst>
                  <a:outerShdw blurRad="38100" dist="38100" dir="2700000" algn="tl">
                    <a:srgbClr val="DDDDDD"/>
                  </a:outerShdw>
                </a:effectLst>
                <a:latin typeface="Helvetica" charset="0"/>
                <a:ea typeface="ＭＳ Ｐゴシック" charset="-128"/>
              </a:rPr>
              <a:t>r</a:t>
            </a:r>
            <a:r>
              <a:rPr lang="en-US" sz="2800" baseline="-25000" dirty="0">
                <a:solidFill>
                  <a:schemeClr val="tx1"/>
                </a:solidFill>
                <a:effectLst>
                  <a:outerShdw blurRad="38100" dist="38100" dir="2700000" algn="tl">
                    <a:srgbClr val="DDDDDD"/>
                  </a:outerShdw>
                </a:effectLst>
                <a:latin typeface="Helvetica" charset="0"/>
                <a:ea typeface="ＭＳ Ｐゴシック" charset="-128"/>
              </a:rPr>
              <a:t> </a:t>
            </a:r>
            <a:r>
              <a:rPr lang="en-US" sz="2800" dirty="0">
                <a:solidFill>
                  <a:schemeClr val="tx1"/>
                </a:solidFill>
                <a:effectLst>
                  <a:outerShdw blurRad="38100" dist="38100" dir="2700000" algn="tl">
                    <a:srgbClr val="DDDDDD"/>
                  </a:outerShdw>
                </a:effectLst>
                <a:latin typeface="Helvetica" charset="0"/>
                <a:ea typeface="ＭＳ Ｐゴシック" charset="-128"/>
              </a:rPr>
              <a:t>[B]; increases from zero to a constant.</a:t>
            </a:r>
            <a:endParaRPr lang="en-US" sz="2800" b="1" dirty="0">
              <a:solidFill>
                <a:schemeClr val="tx1"/>
              </a:solidFill>
              <a:effectLst>
                <a:outerShdw blurRad="38100" dist="38100" dir="2700000" algn="tl">
                  <a:srgbClr val="DDDDDD"/>
                </a:outerShdw>
              </a:effectLst>
              <a:latin typeface="Helvetica" charset="0"/>
              <a:ea typeface="ＭＳ Ｐゴシック" charset="-128"/>
            </a:endParaRPr>
          </a:p>
          <a:p>
            <a:pPr marL="742950" lvl="1" indent="-285750" algn="l">
              <a:spcBef>
                <a:spcPct val="20000"/>
              </a:spcBef>
              <a:buClr>
                <a:schemeClr val="tx2"/>
              </a:buClr>
              <a:buSzPct val="100000"/>
              <a:buFontTx/>
              <a:buChar char="•"/>
              <a:defRPr/>
            </a:pPr>
            <a:r>
              <a:rPr lang="en-US" sz="2800" dirty="0">
                <a:solidFill>
                  <a:schemeClr val="tx1"/>
                </a:solidFill>
                <a:effectLst>
                  <a:outerShdw blurRad="38100" dist="38100" dir="2700000" algn="tl">
                    <a:srgbClr val="DDDDDD"/>
                  </a:outerShdw>
                </a:effectLst>
                <a:latin typeface="Helvetica" charset="0"/>
                <a:ea typeface="ＭＳ Ｐゴシック" charset="-128"/>
              </a:rPr>
              <a:t>When  -</a:t>
            </a:r>
            <a:r>
              <a:rPr lang="en-US" sz="2800" i="0" dirty="0" err="1">
                <a:solidFill>
                  <a:schemeClr val="tx1"/>
                </a:solidFill>
                <a:effectLst>
                  <a:outerShdw blurRad="38100" dist="38100" dir="2700000" algn="tl">
                    <a:srgbClr val="DDDDDD"/>
                  </a:outerShdw>
                </a:effectLst>
                <a:latin typeface="Helvetica" charset="0"/>
                <a:ea typeface="ＭＳ Ｐゴシック" charset="-128"/>
              </a:rPr>
              <a:t>k</a:t>
            </a:r>
            <a:r>
              <a:rPr lang="en-US" sz="2800" i="0" baseline="-25000" dirty="0" err="1">
                <a:solidFill>
                  <a:schemeClr val="tx1"/>
                </a:solidFill>
                <a:effectLst>
                  <a:outerShdw blurRad="38100" dist="38100" dir="2700000" algn="tl">
                    <a:srgbClr val="DDDDDD"/>
                  </a:outerShdw>
                </a:effectLst>
                <a:latin typeface="Helvetica" charset="0"/>
                <a:ea typeface="ＭＳ Ｐゴシック" charset="-128"/>
              </a:rPr>
              <a:t>f</a:t>
            </a:r>
            <a:r>
              <a:rPr lang="en-US" sz="2800" i="0" baseline="-25000" dirty="0">
                <a:solidFill>
                  <a:schemeClr val="tx1"/>
                </a:solidFill>
                <a:effectLst>
                  <a:outerShdw blurRad="38100" dist="38100" dir="2700000" algn="tl">
                    <a:srgbClr val="DDDDDD"/>
                  </a:outerShdw>
                </a:effectLst>
                <a:latin typeface="Helvetica" charset="0"/>
                <a:ea typeface="ＭＳ Ｐゴシック" charset="-128"/>
              </a:rPr>
              <a:t> </a:t>
            </a:r>
            <a:r>
              <a:rPr lang="en-US" sz="2800" dirty="0">
                <a:solidFill>
                  <a:schemeClr val="tx1"/>
                </a:solidFill>
                <a:effectLst>
                  <a:outerShdw blurRad="38100" dist="38100" dir="2700000" algn="tl">
                    <a:srgbClr val="DDDDDD"/>
                  </a:outerShdw>
                </a:effectLst>
                <a:latin typeface="Helvetica" charset="0"/>
                <a:ea typeface="ＭＳ Ｐゴシック" charset="-128"/>
              </a:rPr>
              <a:t>[A] = </a:t>
            </a:r>
            <a:r>
              <a:rPr lang="en-US" sz="2800" i="0" dirty="0" err="1">
                <a:solidFill>
                  <a:schemeClr val="tx1"/>
                </a:solidFill>
                <a:effectLst>
                  <a:outerShdw blurRad="38100" dist="38100" dir="2700000" algn="tl">
                    <a:srgbClr val="DDDDDD"/>
                  </a:outerShdw>
                </a:effectLst>
                <a:latin typeface="Helvetica" charset="0"/>
                <a:ea typeface="ＭＳ Ｐゴシック" charset="-128"/>
              </a:rPr>
              <a:t>k</a:t>
            </a:r>
            <a:r>
              <a:rPr lang="en-US" sz="2800" i="0" baseline="-25000" dirty="0" err="1">
                <a:solidFill>
                  <a:schemeClr val="tx1"/>
                </a:solidFill>
                <a:effectLst>
                  <a:outerShdw blurRad="38100" dist="38100" dir="2700000" algn="tl">
                    <a:srgbClr val="DDDDDD"/>
                  </a:outerShdw>
                </a:effectLst>
                <a:latin typeface="Helvetica" charset="0"/>
                <a:ea typeface="ＭＳ Ｐゴシック" charset="-128"/>
              </a:rPr>
              <a:t>r</a:t>
            </a:r>
            <a:r>
              <a:rPr lang="en-US" sz="2800" i="0" baseline="-25000" dirty="0">
                <a:solidFill>
                  <a:schemeClr val="tx1"/>
                </a:solidFill>
                <a:effectLst>
                  <a:outerShdw blurRad="38100" dist="38100" dir="2700000" algn="tl">
                    <a:srgbClr val="DDDDDD"/>
                  </a:outerShdw>
                </a:effectLst>
                <a:latin typeface="Helvetica" charset="0"/>
                <a:ea typeface="ＭＳ Ｐゴシック" charset="-128"/>
              </a:rPr>
              <a:t> </a:t>
            </a:r>
            <a:r>
              <a:rPr lang="en-US" sz="2800" dirty="0">
                <a:solidFill>
                  <a:schemeClr val="tx1"/>
                </a:solidFill>
                <a:effectLst>
                  <a:outerShdw blurRad="38100" dist="38100" dir="2700000" algn="tl">
                    <a:srgbClr val="DDDDDD"/>
                  </a:outerShdw>
                </a:effectLst>
                <a:latin typeface="Helvetica" charset="0"/>
                <a:ea typeface="ＭＳ Ｐゴシック" charset="-128"/>
              </a:rPr>
              <a:t>[B]  equilibrium is reached.</a:t>
            </a:r>
          </a:p>
        </p:txBody>
      </p:sp>
      <p:pic>
        <p:nvPicPr>
          <p:cNvPr id="30724" name="Picture 4"/>
          <p:cNvPicPr>
            <a:picLocks noChangeAspect="1" noChangeArrowheads="1"/>
          </p:cNvPicPr>
          <p:nvPr/>
        </p:nvPicPr>
        <p:blipFill>
          <a:blip r:embed="rId2"/>
          <a:srcRect/>
          <a:stretch>
            <a:fillRect/>
          </a:stretch>
        </p:blipFill>
        <p:spPr bwMode="auto">
          <a:xfrm>
            <a:off x="1447800" y="1752600"/>
            <a:ext cx="7272338" cy="2459038"/>
          </a:xfrm>
          <a:prstGeom prst="rect">
            <a:avLst/>
          </a:prstGeom>
          <a:noFill/>
          <a:ln w="12700">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108547" name="Text Box 3"/>
          <p:cNvSpPr txBox="1">
            <a:spLocks noChangeArrowheads="1"/>
          </p:cNvSpPr>
          <p:nvPr/>
        </p:nvSpPr>
        <p:spPr bwMode="auto">
          <a:xfrm>
            <a:off x="685800" y="1219200"/>
            <a:ext cx="7848600" cy="1938338"/>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D) </a:t>
            </a:r>
            <a:r>
              <a:rPr lang="en-US" sz="2400" i="0">
                <a:solidFill>
                  <a:schemeClr val="tx1"/>
                </a:solidFill>
              </a:rPr>
              <a:t>makes correct assumptions using Le Châtelier’s principle.  The increase in </a:t>
            </a:r>
            <a:r>
              <a:rPr lang="en-US" sz="2400">
                <a:solidFill>
                  <a:schemeClr val="tx1"/>
                </a:solidFill>
              </a:rPr>
              <a:t>K</a:t>
            </a:r>
            <a:r>
              <a:rPr lang="en-US" sz="2400" i="0">
                <a:solidFill>
                  <a:schemeClr val="tx1"/>
                </a:solidFill>
              </a:rPr>
              <a:t> with temperature indicates that the reaction uses energy to produce a higher ratio of product to reactant at equilibrium.  The stress of heat for an endothermic reaction causes more product to form.</a:t>
            </a: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066800"/>
          </a:xfrm>
        </p:spPr>
        <p:txBody>
          <a:bodyPr/>
          <a:lstStyle/>
          <a:p>
            <a:pPr>
              <a:defRPr/>
            </a:pPr>
            <a:r>
              <a:rPr lang="en-US">
                <a:ea typeface="+mj-ea"/>
                <a:cs typeface="+mj-cs"/>
              </a:rPr>
              <a:t>Changes on the System </a:t>
            </a:r>
            <a:r>
              <a:rPr lang="en-US" sz="2800">
                <a:ea typeface="+mj-ea"/>
                <a:cs typeface="+mj-cs"/>
              </a:rPr>
              <a:t>(continued)</a:t>
            </a:r>
          </a:p>
        </p:txBody>
      </p:sp>
      <p:sp>
        <p:nvSpPr>
          <p:cNvPr id="20483" name="Rectangle 3"/>
          <p:cNvSpPr>
            <a:spLocks noGrp="1" noChangeArrowheads="1"/>
          </p:cNvSpPr>
          <p:nvPr>
            <p:ph type="body" idx="1"/>
          </p:nvPr>
        </p:nvSpPr>
        <p:spPr>
          <a:xfrm>
            <a:off x="457200" y="1600200"/>
            <a:ext cx="8686800" cy="3962400"/>
          </a:xfrm>
        </p:spPr>
        <p:txBody>
          <a:bodyPr/>
          <a:lstStyle/>
          <a:p>
            <a:pPr>
              <a:defRPr/>
            </a:pPr>
            <a:r>
              <a:rPr lang="en-US" sz="2800">
                <a:ea typeface="+mn-ea"/>
                <a:cs typeface="+mn-cs"/>
              </a:rPr>
              <a:t>3.	</a:t>
            </a:r>
            <a:r>
              <a:rPr lang="en-US" sz="2800">
                <a:solidFill>
                  <a:srgbClr val="EA23E5"/>
                </a:solidFill>
                <a:ea typeface="+mn-ea"/>
                <a:cs typeface="+mn-cs"/>
              </a:rPr>
              <a:t>Pressure</a:t>
            </a:r>
            <a:r>
              <a:rPr lang="en-US" sz="2800">
                <a:ea typeface="+mn-ea"/>
                <a:cs typeface="+mn-cs"/>
              </a:rPr>
              <a:t>:  </a:t>
            </a:r>
          </a:p>
          <a:p>
            <a:pPr lvl="1">
              <a:lnSpc>
                <a:spcPct val="70000"/>
              </a:lnSpc>
              <a:buFontTx/>
              <a:buNone/>
              <a:defRPr/>
            </a:pPr>
            <a:r>
              <a:rPr lang="en-US" sz="2400"/>
              <a:t>	</a:t>
            </a:r>
            <a:r>
              <a:rPr lang="en-US"/>
              <a:t>a.  Addition of inert gas </a:t>
            </a:r>
            <a:r>
              <a:rPr lang="en-US">
                <a:solidFill>
                  <a:srgbClr val="EA23E5"/>
                </a:solidFill>
              </a:rPr>
              <a:t>does not affect </a:t>
            </a:r>
            <a:r>
              <a:rPr lang="en-US"/>
              <a:t>the 			equilibrium position.</a:t>
            </a:r>
            <a:endParaRPr lang="en-US" sz="2400"/>
          </a:p>
          <a:p>
            <a:pPr lvl="1">
              <a:buFontTx/>
              <a:buNone/>
              <a:defRPr/>
            </a:pPr>
            <a:r>
              <a:rPr lang="en-US" sz="2400"/>
              <a:t>	b.  </a:t>
            </a:r>
            <a:r>
              <a:rPr lang="en-US">
                <a:solidFill>
                  <a:srgbClr val="EA23E5"/>
                </a:solidFill>
              </a:rPr>
              <a:t>Decreasing</a:t>
            </a:r>
            <a:r>
              <a:rPr lang="en-US"/>
              <a:t> the volume shifts the equilibrium toward the side with fewer moles.</a:t>
            </a:r>
          </a:p>
          <a:p>
            <a:pPr algn="ctr">
              <a:defRPr/>
            </a:pPr>
            <a:r>
              <a:rPr lang="en-US" sz="2800">
                <a:ea typeface="+mn-ea"/>
                <a:cs typeface="+mn-cs"/>
              </a:rPr>
              <a:t>K</a:t>
            </a:r>
            <a:r>
              <a:rPr lang="en-US" sz="2800" baseline="-25000">
                <a:ea typeface="+mn-ea"/>
                <a:cs typeface="+mn-cs"/>
              </a:rPr>
              <a:t>p</a:t>
            </a:r>
            <a:r>
              <a:rPr lang="en-US" sz="2800">
                <a:ea typeface="+mn-ea"/>
                <a:cs typeface="+mn-cs"/>
              </a:rPr>
              <a:t> = K</a:t>
            </a:r>
            <a:r>
              <a:rPr lang="en-US" sz="2800" baseline="-25000">
                <a:ea typeface="+mn-ea"/>
                <a:cs typeface="+mn-cs"/>
              </a:rPr>
              <a:t>c</a:t>
            </a:r>
            <a:r>
              <a:rPr lang="en-US" sz="2800">
                <a:ea typeface="+mn-ea"/>
                <a:cs typeface="+mn-cs"/>
              </a:rPr>
              <a:t> (RT)</a:t>
            </a:r>
            <a:r>
              <a:rPr lang="en-US" sz="2800" baseline="30000">
                <a:solidFill>
                  <a:srgbClr val="00FF00"/>
                </a:solidFill>
                <a:latin typeface="Symbol" charset="2"/>
                <a:ea typeface="+mn-ea"/>
                <a:cs typeface="+mn-cs"/>
              </a:rPr>
              <a:t></a:t>
            </a:r>
            <a:r>
              <a:rPr lang="en-US" sz="2800" baseline="30000">
                <a:solidFill>
                  <a:srgbClr val="00FF00"/>
                </a:solidFill>
                <a:ea typeface="+mn-ea"/>
                <a:cs typeface="+mn-cs"/>
              </a:rPr>
              <a:t>n</a:t>
            </a:r>
            <a:endParaRPr lang="en-US">
              <a:ea typeface="+mn-ea"/>
              <a:cs typeface="+mn-cs"/>
            </a:endParaRPr>
          </a:p>
          <a:p>
            <a:pPr algn="ctr">
              <a:buFont typeface="Symbol" charset="2"/>
              <a:buNone/>
              <a:defRPr/>
            </a:pPr>
            <a:r>
              <a:rPr lang="en-US">
                <a:solidFill>
                  <a:schemeClr val="accent2"/>
                </a:solidFill>
                <a:latin typeface="Symbol" charset="2"/>
                <a:ea typeface="+mn-ea"/>
                <a:cs typeface="+mn-cs"/>
              </a:rPr>
              <a:t>D</a:t>
            </a:r>
            <a:r>
              <a:rPr lang="en-US">
                <a:solidFill>
                  <a:schemeClr val="accent2"/>
                </a:solidFill>
                <a:ea typeface="+mn-ea"/>
                <a:cs typeface="+mn-cs"/>
              </a:rPr>
              <a:t>n</a:t>
            </a:r>
            <a:r>
              <a:rPr lang="en-US">
                <a:ea typeface="+mn-ea"/>
                <a:cs typeface="+mn-cs"/>
              </a:rPr>
              <a:t> = n</a:t>
            </a:r>
            <a:r>
              <a:rPr lang="en-US" baseline="-25000">
                <a:ea typeface="+mn-ea"/>
                <a:cs typeface="+mn-cs"/>
              </a:rPr>
              <a:t>gas </a:t>
            </a:r>
            <a:r>
              <a:rPr lang="en-US">
                <a:ea typeface="+mn-ea"/>
                <a:cs typeface="+mn-cs"/>
              </a:rPr>
              <a:t>(products) - n</a:t>
            </a:r>
            <a:r>
              <a:rPr lang="en-US" baseline="-25000">
                <a:ea typeface="+mn-ea"/>
                <a:cs typeface="+mn-cs"/>
              </a:rPr>
              <a:t>gas </a:t>
            </a:r>
            <a:r>
              <a:rPr lang="en-US">
                <a:ea typeface="+mn-ea"/>
                <a:cs typeface="+mn-cs"/>
              </a:rPr>
              <a:t>(reactants)</a:t>
            </a:r>
          </a:p>
          <a:p>
            <a:pPr lvl="1">
              <a:defRPr/>
            </a:pPr>
            <a:r>
              <a:rPr lang="en-US"/>
              <a:t>As the volume is decreased pressure increases.</a:t>
            </a:r>
          </a:p>
          <a:p>
            <a:pPr lvl="1">
              <a:defRPr/>
            </a:pPr>
            <a:r>
              <a:rPr lang="en-US" b="1"/>
              <a:t>Le Châtelier’s Principle</a:t>
            </a:r>
            <a:r>
              <a:rPr lang="en-US"/>
              <a:t>: if pressure is increased the system shifts to minimize the increase.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83">
                                            <p:txEl>
                                              <p:pRg st="3" end="3"/>
                                            </p:txEl>
                                          </p:spTgt>
                                        </p:tgtEl>
                                        <p:attrNameLst>
                                          <p:attrName>style.visibility</p:attrName>
                                        </p:attrNameLst>
                                      </p:cBhvr>
                                      <p:to>
                                        <p:strVal val="visible"/>
                                      </p:to>
                                    </p:set>
                                    <p:anim calcmode="lin" valueType="num">
                                      <p:cBhvr additive="base">
                                        <p:cTn id="21"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 calcmode="lin" valueType="num">
                                      <p:cBhvr additive="base">
                                        <p:cTn id="27" dur="500" fill="hold"/>
                                        <p:tgtEl>
                                          <p:spTgt spid="204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4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0483">
                                            <p:txEl>
                                              <p:pRg st="5" end="5"/>
                                            </p:txEl>
                                          </p:spTgt>
                                        </p:tgtEl>
                                        <p:attrNameLst>
                                          <p:attrName>style.visibility</p:attrName>
                                        </p:attrNameLst>
                                      </p:cBhvr>
                                      <p:to>
                                        <p:strVal val="visible"/>
                                      </p:to>
                                    </p:set>
                                    <p:anim calcmode="lin" valueType="num">
                                      <p:cBhvr additive="base">
                                        <p:cTn id="31" dur="500" fill="hold"/>
                                        <p:tgtEl>
                                          <p:spTgt spid="2048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0483">
                                            <p:txEl>
                                              <p:pRg st="6" end="6"/>
                                            </p:txEl>
                                          </p:spTgt>
                                        </p:tgtEl>
                                        <p:attrNameLst>
                                          <p:attrName>style.visibility</p:attrName>
                                        </p:attrNameLst>
                                      </p:cBhvr>
                                      <p:to>
                                        <p:strVal val="visible"/>
                                      </p:to>
                                    </p:set>
                                    <p:anim calcmode="lin" valueType="num">
                                      <p:cBhvr additive="base">
                                        <p:cTn id="35" dur="500" fill="hold"/>
                                        <p:tgtEl>
                                          <p:spTgt spid="2048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48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QUESTION</a:t>
            </a:r>
          </a:p>
        </p:txBody>
      </p:sp>
      <p:sp>
        <p:nvSpPr>
          <p:cNvPr id="121859" name="Text Box 3"/>
          <p:cNvSpPr txBox="1">
            <a:spLocks noChangeArrowheads="1"/>
          </p:cNvSpPr>
          <p:nvPr/>
        </p:nvSpPr>
        <p:spPr bwMode="auto">
          <a:xfrm>
            <a:off x="609600" y="1143000"/>
            <a:ext cx="7924800" cy="3416300"/>
          </a:xfrm>
          <a:prstGeom prst="rect">
            <a:avLst/>
          </a:prstGeom>
          <a:noFill/>
          <a:ln w="9525">
            <a:noFill/>
            <a:miter lim="800000"/>
            <a:headEnd/>
            <a:tailEnd/>
          </a:ln>
          <a:effectLst/>
        </p:spPr>
        <p:txBody>
          <a:bodyPr>
            <a:prstTxWarp prst="textNoShape">
              <a:avLst/>
            </a:prstTxWarp>
            <a:spAutoFit/>
          </a:bodyPr>
          <a:lstStyle/>
          <a:p>
            <a:pPr algn="l">
              <a:tabLst>
                <a:tab pos="461963" algn="l"/>
              </a:tabLst>
              <a:defRPr/>
            </a:pPr>
            <a:r>
              <a:rPr lang="en-US" sz="2400" i="0" dirty="0">
                <a:solidFill>
                  <a:schemeClr val="tx1"/>
                </a:solidFill>
              </a:rPr>
              <a:t>The balanced equation shown here has a </a:t>
            </a:r>
            <a:r>
              <a:rPr lang="en-US" sz="2400" dirty="0" err="1">
                <a:solidFill>
                  <a:schemeClr val="tx1"/>
                </a:solidFill>
              </a:rPr>
              <a:t>K</a:t>
            </a:r>
            <a:r>
              <a:rPr lang="en-US" sz="2400" i="0" baseline="-25000" dirty="0" err="1">
                <a:solidFill>
                  <a:schemeClr val="tx1"/>
                </a:solidFill>
              </a:rPr>
              <a:t>p</a:t>
            </a:r>
            <a:r>
              <a:rPr lang="en-US" sz="2400" i="0" dirty="0">
                <a:solidFill>
                  <a:schemeClr val="tx1"/>
                </a:solidFill>
              </a:rPr>
              <a:t> value of 0.011.  What would be the value for </a:t>
            </a:r>
            <a:r>
              <a:rPr lang="en-US" sz="2400" dirty="0" err="1">
                <a:solidFill>
                  <a:schemeClr val="tx1"/>
                </a:solidFill>
              </a:rPr>
              <a:t>K</a:t>
            </a:r>
            <a:r>
              <a:rPr lang="en-US" sz="2400" i="0" baseline="-25000" dirty="0" err="1">
                <a:solidFill>
                  <a:schemeClr val="tx1"/>
                </a:solidFill>
              </a:rPr>
              <a:t>c</a:t>
            </a:r>
            <a:r>
              <a:rPr lang="en-US" sz="2400" i="0" dirty="0">
                <a:solidFill>
                  <a:schemeClr val="tx1"/>
                </a:solidFill>
              </a:rPr>
              <a:t> ?(at approximately 1,100°C)</a:t>
            </a:r>
          </a:p>
          <a:p>
            <a:pPr algn="l">
              <a:tabLst>
                <a:tab pos="461963" algn="l"/>
              </a:tabLst>
              <a:defRPr/>
            </a:pPr>
            <a:endParaRPr lang="en-US" sz="2400" i="0" dirty="0">
              <a:solidFill>
                <a:schemeClr val="tx1"/>
              </a:solidFill>
            </a:endParaRPr>
          </a:p>
          <a:p>
            <a:pPr>
              <a:tabLst>
                <a:tab pos="461963" algn="l"/>
              </a:tabLst>
              <a:defRPr/>
            </a:pPr>
            <a:r>
              <a:rPr lang="en-US" sz="2400" i="0" dirty="0">
                <a:solidFill>
                  <a:schemeClr val="tx1"/>
                </a:solidFill>
              </a:rPr>
              <a:t>2H</a:t>
            </a:r>
            <a:r>
              <a:rPr lang="en-US" sz="2400" i="0" baseline="-25000" dirty="0">
                <a:solidFill>
                  <a:schemeClr val="tx1"/>
                </a:solidFill>
              </a:rPr>
              <a:t>2</a:t>
            </a:r>
            <a:r>
              <a:rPr lang="en-US" sz="2400" i="0" dirty="0">
                <a:solidFill>
                  <a:schemeClr val="tx1"/>
                </a:solidFill>
              </a:rPr>
              <a:t>S(</a:t>
            </a:r>
            <a:r>
              <a:rPr lang="en-US" sz="2400" dirty="0">
                <a:solidFill>
                  <a:schemeClr val="tx1"/>
                </a:solidFill>
              </a:rPr>
              <a:t>g</a:t>
            </a:r>
            <a:r>
              <a:rPr lang="en-US" sz="2400" i="0" dirty="0">
                <a:solidFill>
                  <a:schemeClr val="tx1"/>
                </a:solidFill>
              </a:rPr>
              <a:t>) </a:t>
            </a:r>
            <a:r>
              <a:rPr lang="en-US" sz="2400" i="0" dirty="0" err="1">
                <a:solidFill>
                  <a:schemeClr val="tx1"/>
                </a:solidFill>
                <a:sym typeface="Wingdings 3" charset="2"/>
              </a:rPr>
              <a:t></a:t>
            </a:r>
            <a:r>
              <a:rPr lang="en-US" sz="2400" i="0" dirty="0">
                <a:solidFill>
                  <a:schemeClr val="tx1"/>
                </a:solidFill>
              </a:rPr>
              <a:t> </a:t>
            </a:r>
            <a:r>
              <a:rPr lang="en-US" sz="2400" i="0" dirty="0">
                <a:solidFill>
                  <a:schemeClr val="tx1"/>
                </a:solidFill>
                <a:sym typeface="Wingdings" charset="2"/>
              </a:rPr>
              <a:t>2H</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 + S</a:t>
            </a:r>
            <a:r>
              <a:rPr lang="en-US" sz="2400" i="0" baseline="-25000" dirty="0">
                <a:solidFill>
                  <a:schemeClr val="tx1"/>
                </a:solidFill>
                <a:sym typeface="Wingdings" charset="2"/>
              </a:rPr>
              <a:t>2</a:t>
            </a:r>
            <a:r>
              <a:rPr lang="en-US" sz="2400" i="0" dirty="0">
                <a:solidFill>
                  <a:schemeClr val="tx1"/>
                </a:solidFill>
                <a:sym typeface="Wingdings" charset="2"/>
              </a:rPr>
              <a:t>(</a:t>
            </a:r>
            <a:r>
              <a:rPr lang="en-US" sz="2400" dirty="0">
                <a:solidFill>
                  <a:schemeClr val="tx1"/>
                </a:solidFill>
                <a:sym typeface="Wingdings" charset="2"/>
              </a:rPr>
              <a:t>g</a:t>
            </a:r>
            <a:r>
              <a:rPr lang="en-US" sz="2400" i="0" dirty="0">
                <a:solidFill>
                  <a:schemeClr val="tx1"/>
                </a:solidFill>
                <a:sym typeface="Wingdings" charset="2"/>
              </a:rPr>
              <a:t>)</a:t>
            </a:r>
          </a:p>
          <a:p>
            <a:pPr algn="l">
              <a:tabLst>
                <a:tab pos="461963" algn="l"/>
              </a:tabLst>
              <a:defRPr/>
            </a:pPr>
            <a:endParaRPr lang="en-US" sz="2400" i="0" dirty="0">
              <a:solidFill>
                <a:schemeClr val="tx1"/>
              </a:solidFill>
              <a:sym typeface="Wingdings" charset="2"/>
            </a:endParaRPr>
          </a:p>
          <a:p>
            <a:pPr marL="457200" indent="-457200" algn="l">
              <a:buFont typeface="+mj-lt"/>
              <a:buAutoNum type="alphaUcPeriod"/>
              <a:tabLst>
                <a:tab pos="461963" algn="l"/>
              </a:tabLst>
              <a:defRPr/>
            </a:pPr>
            <a:r>
              <a:rPr lang="en-US" sz="2400" i="0" dirty="0">
                <a:solidFill>
                  <a:schemeClr val="tx1"/>
                </a:solidFill>
              </a:rPr>
              <a:t>0.000098</a:t>
            </a:r>
          </a:p>
          <a:p>
            <a:pPr marL="457200" indent="-457200" algn="l">
              <a:buFont typeface="+mj-lt"/>
              <a:buAutoNum type="alphaUcPeriod"/>
              <a:tabLst>
                <a:tab pos="461963" algn="l"/>
              </a:tabLst>
              <a:defRPr/>
            </a:pPr>
            <a:r>
              <a:rPr lang="en-US" sz="2400" i="0" dirty="0">
                <a:solidFill>
                  <a:schemeClr val="tx1"/>
                </a:solidFill>
              </a:rPr>
              <a:t>0.011</a:t>
            </a:r>
          </a:p>
          <a:p>
            <a:pPr marL="457200" indent="-457200" algn="l">
              <a:buFont typeface="+mj-lt"/>
              <a:buAutoNum type="alphaUcPeriod"/>
              <a:tabLst>
                <a:tab pos="461963" algn="l"/>
              </a:tabLst>
              <a:defRPr/>
            </a:pPr>
            <a:r>
              <a:rPr lang="en-US" sz="2400" i="0" dirty="0">
                <a:solidFill>
                  <a:schemeClr val="tx1"/>
                </a:solidFill>
              </a:rPr>
              <a:t>0.99</a:t>
            </a:r>
          </a:p>
          <a:p>
            <a:pPr marL="457200" indent="-457200" algn="l">
              <a:buFont typeface="+mj-lt"/>
              <a:buAutoNum type="alphaUcPeriod"/>
              <a:tabLst>
                <a:tab pos="461963" algn="l"/>
              </a:tabLst>
              <a:defRPr/>
            </a:pPr>
            <a:r>
              <a:rPr lang="en-US" sz="2400" i="0" dirty="0">
                <a:solidFill>
                  <a:schemeClr val="tx1"/>
                </a:solidFill>
              </a:rPr>
              <a:t>1.2</a:t>
            </a: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113667" name="Text Box 3"/>
          <p:cNvSpPr txBox="1">
            <a:spLocks noChangeArrowheads="1"/>
          </p:cNvSpPr>
          <p:nvPr/>
        </p:nvSpPr>
        <p:spPr bwMode="auto">
          <a:xfrm>
            <a:off x="609600" y="1143000"/>
            <a:ext cx="7848600" cy="830263"/>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A) </a:t>
            </a:r>
            <a:r>
              <a:rPr lang="en-US" sz="2400" i="0">
                <a:solidFill>
                  <a:schemeClr val="tx1"/>
                </a:solidFill>
              </a:rPr>
              <a:t>is obtained from </a:t>
            </a:r>
            <a:r>
              <a:rPr lang="en-US" sz="2400">
                <a:solidFill>
                  <a:schemeClr val="tx1"/>
                </a:solidFill>
              </a:rPr>
              <a:t>K</a:t>
            </a:r>
            <a:r>
              <a:rPr lang="en-US" sz="2400" i="0" baseline="-25000">
                <a:solidFill>
                  <a:schemeClr val="tx1"/>
                </a:solidFill>
              </a:rPr>
              <a:t>p </a:t>
            </a:r>
            <a:r>
              <a:rPr lang="en-US" sz="2400" i="0">
                <a:solidFill>
                  <a:schemeClr val="tx1"/>
                </a:solidFill>
              </a:rPr>
              <a:t>= </a:t>
            </a:r>
            <a:r>
              <a:rPr lang="en-US" sz="2400">
                <a:solidFill>
                  <a:schemeClr val="tx1"/>
                </a:solidFill>
              </a:rPr>
              <a:t>K</a:t>
            </a:r>
            <a:r>
              <a:rPr lang="en-US" sz="2400" i="0" baseline="-25000">
                <a:solidFill>
                  <a:schemeClr val="tx1"/>
                </a:solidFill>
              </a:rPr>
              <a:t>c</a:t>
            </a:r>
            <a:r>
              <a:rPr lang="en-US" sz="2400" i="0">
                <a:solidFill>
                  <a:schemeClr val="tx1"/>
                </a:solidFill>
              </a:rPr>
              <a:t>(</a:t>
            </a:r>
            <a:r>
              <a:rPr lang="en-US" sz="2400">
                <a:solidFill>
                  <a:schemeClr val="tx1"/>
                </a:solidFill>
              </a:rPr>
              <a:t>RT</a:t>
            </a:r>
            <a:r>
              <a:rPr lang="en-US" sz="2400" i="0">
                <a:solidFill>
                  <a:schemeClr val="tx1"/>
                </a:solidFill>
              </a:rPr>
              <a:t>)</a:t>
            </a:r>
            <a:r>
              <a:rPr lang="en-US" sz="2400" i="0" baseline="30000">
                <a:solidFill>
                  <a:schemeClr val="tx1"/>
                </a:solidFill>
                <a:latin typeface="Symbol" charset="2"/>
              </a:rPr>
              <a:t>D</a:t>
            </a:r>
            <a:r>
              <a:rPr lang="en-US" sz="2400" i="0" baseline="30000">
                <a:solidFill>
                  <a:schemeClr val="tx1"/>
                </a:solidFill>
              </a:rPr>
              <a:t>n </a:t>
            </a:r>
            <a:r>
              <a:rPr lang="en-US" sz="2400" i="0">
                <a:solidFill>
                  <a:schemeClr val="tx1"/>
                </a:solidFill>
              </a:rPr>
              <a:t>when </a:t>
            </a:r>
            <a:r>
              <a:rPr lang="en-US" sz="2400">
                <a:solidFill>
                  <a:schemeClr val="tx1"/>
                </a:solidFill>
              </a:rPr>
              <a:t>T</a:t>
            </a:r>
            <a:r>
              <a:rPr lang="en-US" sz="2400" i="0">
                <a:solidFill>
                  <a:schemeClr val="tx1"/>
                </a:solidFill>
              </a:rPr>
              <a:t> is expressed in K and the expression is solved for </a:t>
            </a:r>
            <a:r>
              <a:rPr lang="en-US" sz="2400">
                <a:solidFill>
                  <a:schemeClr val="tx1"/>
                </a:solidFill>
              </a:rPr>
              <a:t>K</a:t>
            </a:r>
            <a:r>
              <a:rPr lang="en-US" sz="2400" i="0" baseline="-25000">
                <a:solidFill>
                  <a:schemeClr val="tx1"/>
                </a:solidFill>
              </a:rPr>
              <a:t>c</a:t>
            </a: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685800" y="228600"/>
            <a:ext cx="7772400" cy="1066800"/>
          </a:xfrm>
          <a:prstGeom prst="rect">
            <a:avLst/>
          </a:prstGeom>
          <a:noFill/>
          <a:ln w="12700">
            <a:noFill/>
            <a:miter lim="800000"/>
            <a:headEnd/>
            <a:tailEnd/>
          </a:ln>
          <a:effectLst/>
        </p:spPr>
        <p:txBody>
          <a:bodyPr lIns="90487" tIns="44450" rIns="90487" bIns="44450" anchor="b">
            <a:prstTxWarp prst="textNoShape">
              <a:avLst/>
            </a:prstTxWarp>
          </a:bodyPr>
          <a:lstStyle/>
          <a:p>
            <a:pPr>
              <a:defRPr/>
            </a:pPr>
            <a:r>
              <a:rPr lang="en-US">
                <a:solidFill>
                  <a:schemeClr val="tx2"/>
                </a:solidFill>
                <a:effectLst>
                  <a:outerShdw blurRad="38100" dist="38100" dir="2700000" algn="tl">
                    <a:srgbClr val="DDDDDD"/>
                  </a:outerShdw>
                </a:effectLst>
              </a:rPr>
              <a:t>Changes on the System </a:t>
            </a:r>
            <a:r>
              <a:rPr lang="en-US" sz="2800">
                <a:solidFill>
                  <a:schemeClr val="tx2"/>
                </a:solidFill>
                <a:effectLst>
                  <a:outerShdw blurRad="38100" dist="38100" dir="2700000" algn="tl">
                    <a:srgbClr val="DDDDDD"/>
                  </a:outerShdw>
                </a:effectLst>
              </a:rPr>
              <a:t>(continued)</a:t>
            </a:r>
          </a:p>
        </p:txBody>
      </p:sp>
      <p:sp>
        <p:nvSpPr>
          <p:cNvPr id="36868" name="Rectangle 4"/>
          <p:cNvSpPr>
            <a:spLocks noChangeArrowheads="1"/>
          </p:cNvSpPr>
          <p:nvPr/>
        </p:nvSpPr>
        <p:spPr bwMode="auto">
          <a:xfrm>
            <a:off x="1295400" y="1828800"/>
            <a:ext cx="7772400" cy="3962400"/>
          </a:xfrm>
          <a:prstGeom prst="rect">
            <a:avLst/>
          </a:prstGeom>
          <a:noFill/>
          <a:ln w="12700">
            <a:noFill/>
            <a:miter lim="800000"/>
            <a:headEnd/>
            <a:tailEnd/>
          </a:ln>
          <a:effectLst/>
        </p:spPr>
        <p:txBody>
          <a:bodyPr lIns="90487" tIns="44450" rIns="90487" bIns="44450">
            <a:prstTxWarp prst="textNoShape">
              <a:avLst/>
            </a:prstTxWarp>
          </a:bodyPr>
          <a:lstStyle/>
          <a:p>
            <a:pPr marL="342900" indent="-342900" algn="l">
              <a:spcBef>
                <a:spcPct val="20000"/>
              </a:spcBef>
              <a:buClr>
                <a:schemeClr val="accent1"/>
              </a:buClr>
              <a:buSzPct val="75000"/>
              <a:buFont typeface="Symbol" charset="2"/>
              <a:buNone/>
              <a:defRPr/>
            </a:pPr>
            <a:r>
              <a:rPr lang="en-US" sz="2800">
                <a:solidFill>
                  <a:schemeClr val="tx1"/>
                </a:solidFill>
                <a:effectLst>
                  <a:outerShdw blurRad="38100" dist="38100" dir="2700000" algn="tl">
                    <a:srgbClr val="DDDDDD"/>
                  </a:outerShdw>
                </a:effectLst>
                <a:latin typeface="Helvetica" charset="0"/>
              </a:rPr>
              <a:t>4.</a:t>
            </a:r>
            <a:r>
              <a:rPr lang="en-US" sz="2800">
                <a:solidFill>
                  <a:srgbClr val="EA23E5"/>
                </a:solidFill>
                <a:effectLst>
                  <a:outerShdw blurRad="38100" dist="38100" dir="2700000" algn="tl">
                    <a:srgbClr val="DDDDDD"/>
                  </a:outerShdw>
                </a:effectLst>
                <a:latin typeface="Helvetica" charset="0"/>
              </a:rPr>
              <a:t>  The Effect of Catalysts</a:t>
            </a:r>
          </a:p>
          <a:p>
            <a:pPr marL="342900" indent="-342900" algn="l">
              <a:spcBef>
                <a:spcPct val="20000"/>
              </a:spcBef>
              <a:buClr>
                <a:schemeClr val="accent1"/>
              </a:buClr>
              <a:buSzPct val="75000"/>
              <a:buFont typeface="Symbol" charset="2"/>
              <a:buChar char="·"/>
              <a:defRPr/>
            </a:pPr>
            <a:r>
              <a:rPr lang="en-US" sz="3200">
                <a:solidFill>
                  <a:schemeClr val="tx1"/>
                </a:solidFill>
                <a:effectLst>
                  <a:outerShdw blurRad="38100" dist="38100" dir="2700000" algn="tl">
                    <a:srgbClr val="DDDDDD"/>
                  </a:outerShdw>
                </a:effectLst>
                <a:latin typeface="Helvetica" charset="0"/>
              </a:rPr>
              <a:t>A catalyst lowers the activation energy barrier for any reaction….in both forward and reverse directions!</a:t>
            </a:r>
          </a:p>
          <a:p>
            <a:pPr marL="342900" indent="-342900" algn="l">
              <a:spcBef>
                <a:spcPct val="20000"/>
              </a:spcBef>
              <a:buClr>
                <a:schemeClr val="accent1"/>
              </a:buClr>
              <a:buSzPct val="75000"/>
              <a:buFont typeface="Symbol" charset="2"/>
              <a:buChar char="·"/>
              <a:defRPr/>
            </a:pPr>
            <a:r>
              <a:rPr lang="en-US" sz="3200">
                <a:solidFill>
                  <a:schemeClr val="tx1"/>
                </a:solidFill>
                <a:effectLst>
                  <a:outerShdw blurRad="38100" dist="38100" dir="2700000" algn="tl">
                    <a:srgbClr val="DDDDDD"/>
                  </a:outerShdw>
                </a:effectLst>
                <a:latin typeface="Helvetica" charset="0"/>
              </a:rPr>
              <a:t>A catalyst will decrease the time it takes to reach equilibrium.</a:t>
            </a:r>
          </a:p>
          <a:p>
            <a:pPr marL="342900" indent="-342900" algn="l">
              <a:spcBef>
                <a:spcPct val="20000"/>
              </a:spcBef>
              <a:buClr>
                <a:schemeClr val="accent1"/>
              </a:buClr>
              <a:buSzPct val="75000"/>
              <a:buFont typeface="Symbol" charset="2"/>
              <a:buChar char="·"/>
              <a:defRPr/>
            </a:pPr>
            <a:r>
              <a:rPr lang="en-US" sz="3200">
                <a:solidFill>
                  <a:schemeClr val="tx1"/>
                </a:solidFill>
                <a:effectLst>
                  <a:outerShdw blurRad="38100" dist="38100" dir="2700000" algn="tl">
                    <a:srgbClr val="DDDDDD"/>
                  </a:outerShdw>
                </a:effectLst>
                <a:latin typeface="Helvetica" charset="0"/>
              </a:rPr>
              <a:t>A catalyst </a:t>
            </a:r>
            <a:r>
              <a:rPr lang="en-US" sz="3200" b="1">
                <a:solidFill>
                  <a:schemeClr val="tx1"/>
                </a:solidFill>
                <a:effectLst>
                  <a:outerShdw blurRad="38100" dist="38100" dir="2700000" algn="tl">
                    <a:srgbClr val="DDDDDD"/>
                  </a:outerShdw>
                </a:effectLst>
                <a:latin typeface="Helvetica" charset="0"/>
              </a:rPr>
              <a:t>does not</a:t>
            </a:r>
            <a:r>
              <a:rPr lang="en-US" sz="3200">
                <a:solidFill>
                  <a:schemeClr val="tx1"/>
                </a:solidFill>
                <a:effectLst>
                  <a:outerShdw blurRad="38100" dist="38100" dir="2700000" algn="tl">
                    <a:srgbClr val="DDDDDD"/>
                  </a:outerShdw>
                </a:effectLst>
                <a:latin typeface="Helvetica" charset="0"/>
              </a:rPr>
              <a:t> effect the composition of the equilibrium mixture.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 calcmode="lin" valueType="num">
                                      <p:cBhvr additive="base">
                                        <p:cTn id="7" dur="500" fill="hold"/>
                                        <p:tgtEl>
                                          <p:spTgt spid="3686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anim calcmode="lin" valueType="num">
                                      <p:cBhvr additive="base">
                                        <p:cTn id="13" dur="500" fill="hold"/>
                                        <p:tgtEl>
                                          <p:spTgt spid="3686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anim calcmode="lin" valueType="num">
                                      <p:cBhvr additive="base">
                                        <p:cTn id="19" dur="500" fill="hold"/>
                                        <p:tgtEl>
                                          <p:spTgt spid="3686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anim calcmode="lin" valueType="num">
                                      <p:cBhvr additive="base">
                                        <p:cTn id="25" dur="500" fill="hold"/>
                                        <p:tgtEl>
                                          <p:spTgt spid="3686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371600" y="609600"/>
            <a:ext cx="7772400" cy="457200"/>
          </a:xfrm>
        </p:spPr>
        <p:txBody>
          <a:bodyPr/>
          <a:lstStyle/>
          <a:p>
            <a:pPr>
              <a:defRPr/>
            </a:pPr>
            <a:r>
              <a:rPr lang="en-US">
                <a:ea typeface="+mj-ea"/>
                <a:cs typeface="+mj-cs"/>
              </a:rPr>
              <a:t>Energy vs. Reaction Pathway</a:t>
            </a:r>
          </a:p>
        </p:txBody>
      </p:sp>
      <p:pic>
        <p:nvPicPr>
          <p:cNvPr id="115715" name="Picture 4" descr="FG15_016.JPG                                                   000001EEFinal BLBArt                   B3A23C1C:"/>
          <p:cNvPicPr>
            <a:picLocks noChangeAspect="1" noChangeArrowheads="1"/>
          </p:cNvPicPr>
          <p:nvPr/>
        </p:nvPicPr>
        <p:blipFill>
          <a:blip r:embed="rId3"/>
          <a:srcRect/>
          <a:stretch>
            <a:fillRect/>
          </a:stretch>
        </p:blipFill>
        <p:spPr bwMode="auto">
          <a:xfrm>
            <a:off x="1447800" y="1676400"/>
            <a:ext cx="6554788" cy="4370388"/>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ChangeArrowheads="1"/>
          </p:cNvSpPr>
          <p:nvPr/>
        </p:nvSpPr>
        <p:spPr bwMode="auto">
          <a:xfrm>
            <a:off x="152400" y="8382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p:txBody>
      </p:sp>
      <p:pic>
        <p:nvPicPr>
          <p:cNvPr id="117764" name="Picture 4" descr="D:\MATTER\CHAP15\FIGURES\FG15_011.PCT"/>
          <p:cNvPicPr>
            <a:picLocks noChangeAspect="1" noChangeArrowheads="1"/>
          </p:cNvPicPr>
          <p:nvPr/>
        </p:nvPicPr>
        <p:blipFill>
          <a:blip r:embed="rId3"/>
          <a:srcRect/>
          <a:stretch>
            <a:fillRect/>
          </a:stretch>
        </p:blipFill>
        <p:spPr bwMode="auto">
          <a:xfrm>
            <a:off x="2133600" y="2743200"/>
            <a:ext cx="5715000" cy="3810000"/>
          </a:xfrm>
          <a:prstGeom prst="rect">
            <a:avLst/>
          </a:prstGeom>
          <a:noFill/>
          <a:ln w="9525">
            <a:noFill/>
            <a:miter lim="800000"/>
            <a:headEnd/>
            <a:tailEnd/>
          </a:ln>
        </p:spPr>
      </p:pic>
      <p:sp>
        <p:nvSpPr>
          <p:cNvPr id="39941" name="Rectangle 5"/>
          <p:cNvSpPr>
            <a:spLocks noChangeArrowheads="1"/>
          </p:cNvSpPr>
          <p:nvPr/>
        </p:nvSpPr>
        <p:spPr bwMode="auto">
          <a:xfrm>
            <a:off x="2209800" y="0"/>
            <a:ext cx="5167313" cy="762000"/>
          </a:xfrm>
          <a:prstGeom prst="rect">
            <a:avLst/>
          </a:prstGeom>
          <a:noFill/>
          <a:ln w="12700">
            <a:noFill/>
            <a:miter lim="800000"/>
            <a:headEnd/>
            <a:tailEnd/>
          </a:ln>
          <a:effectLst/>
        </p:spPr>
        <p:txBody>
          <a:bodyPr wrap="none">
            <a:prstTxWarp prst="textNoShape">
              <a:avLst/>
            </a:prstTxWarp>
            <a:spAutoFit/>
          </a:bodyPr>
          <a:lstStyle/>
          <a:p>
            <a:pPr>
              <a:defRPr/>
            </a:pPr>
            <a:r>
              <a:rPr lang="en-US">
                <a:effectLst>
                  <a:outerShdw blurRad="38100" dist="38100" dir="2700000" algn="tl">
                    <a:srgbClr val="DDDDDD"/>
                  </a:outerShdw>
                </a:effectLst>
              </a:rPr>
              <a:t>Putting it all Together</a:t>
            </a:r>
          </a:p>
        </p:txBody>
      </p:sp>
      <p:graphicFrame>
        <p:nvGraphicFramePr>
          <p:cNvPr id="117762" name="Object 2"/>
          <p:cNvGraphicFramePr>
            <a:graphicFrameLocks noChangeAspect="1"/>
          </p:cNvGraphicFramePr>
          <p:nvPr/>
        </p:nvGraphicFramePr>
        <p:xfrm>
          <a:off x="2438400" y="762000"/>
          <a:ext cx="4724400" cy="573088"/>
        </p:xfrm>
        <a:graphic>
          <a:graphicData uri="http://schemas.openxmlformats.org/presentationml/2006/ole">
            <p:oleObj spid="_x0000_s117767" name="Document" r:id="rId4" imgW="4105275" imgH="476250" progId="">
              <p:embed/>
            </p:oleObj>
          </a:graphicData>
        </a:graphic>
      </p:graphicFrame>
      <p:pic>
        <p:nvPicPr>
          <p:cNvPr id="117766" name="Picture 7" descr="FG15_04.JPG                                                    00003AD4 WORKAS101                      B90835D4:"/>
          <p:cNvPicPr>
            <a:picLocks noChangeAspect="1" noChangeArrowheads="1"/>
          </p:cNvPicPr>
          <p:nvPr/>
        </p:nvPicPr>
        <p:blipFill>
          <a:blip r:embed="rId5"/>
          <a:srcRect/>
          <a:stretch>
            <a:fillRect/>
          </a:stretch>
        </p:blipFill>
        <p:spPr bwMode="auto">
          <a:xfrm>
            <a:off x="1295400" y="1524000"/>
            <a:ext cx="7843838" cy="8509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52400" y="152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Putting it all Together</a:t>
            </a:r>
            <a:endParaRPr lang="en-US" sz="2400" i="0">
              <a:solidFill>
                <a:srgbClr val="8F0058"/>
              </a:solidFill>
            </a:endParaRPr>
          </a:p>
        </p:txBody>
      </p:sp>
      <p:pic>
        <p:nvPicPr>
          <p:cNvPr id="118788" name="Picture 3" descr="D:\MATTER\CHAP15\FIGURES\FG15_010.PCT"/>
          <p:cNvPicPr>
            <a:picLocks noChangeAspect="1" noChangeArrowheads="1"/>
          </p:cNvPicPr>
          <p:nvPr/>
        </p:nvPicPr>
        <p:blipFill>
          <a:blip r:embed="rId3"/>
          <a:srcRect/>
          <a:stretch>
            <a:fillRect/>
          </a:stretch>
        </p:blipFill>
        <p:spPr bwMode="auto">
          <a:xfrm>
            <a:off x="1524000" y="1676400"/>
            <a:ext cx="6173788" cy="4116388"/>
          </a:xfrm>
          <a:prstGeom prst="rect">
            <a:avLst/>
          </a:prstGeom>
          <a:noFill/>
          <a:ln w="9525">
            <a:noFill/>
            <a:miter lim="800000"/>
            <a:headEnd/>
            <a:tailEnd/>
          </a:ln>
        </p:spPr>
      </p:pic>
      <p:graphicFrame>
        <p:nvGraphicFramePr>
          <p:cNvPr id="118786" name="Object 2"/>
          <p:cNvGraphicFramePr>
            <a:graphicFrameLocks noChangeAspect="1"/>
          </p:cNvGraphicFramePr>
          <p:nvPr/>
        </p:nvGraphicFramePr>
        <p:xfrm>
          <a:off x="2133600" y="762000"/>
          <a:ext cx="4724400" cy="573088"/>
        </p:xfrm>
        <a:graphic>
          <a:graphicData uri="http://schemas.openxmlformats.org/presentationml/2006/ole">
            <p:oleObj spid="_x0000_s118791" name="Document" r:id="rId4" imgW="4105275" imgH="476250" progId="">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52400" y="1524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effectLst>
                  <a:outerShdw blurRad="38100" dist="38100" dir="2700000" algn="tl">
                    <a:srgbClr val="DDDDDD"/>
                  </a:outerShdw>
                </a:effectLst>
              </a:rPr>
              <a:t>Putting it all Together</a:t>
            </a:r>
            <a:endParaRPr lang="en-US" sz="2400" i="0">
              <a:solidFill>
                <a:srgbClr val="8F0058"/>
              </a:solidFill>
            </a:endParaRPr>
          </a:p>
        </p:txBody>
      </p:sp>
      <p:graphicFrame>
        <p:nvGraphicFramePr>
          <p:cNvPr id="119810" name="Object 2"/>
          <p:cNvGraphicFramePr>
            <a:graphicFrameLocks noChangeAspect="1"/>
          </p:cNvGraphicFramePr>
          <p:nvPr/>
        </p:nvGraphicFramePr>
        <p:xfrm>
          <a:off x="2133600" y="762000"/>
          <a:ext cx="4724400" cy="573088"/>
        </p:xfrm>
        <a:graphic>
          <a:graphicData uri="http://schemas.openxmlformats.org/presentationml/2006/ole">
            <p:oleObj spid="_x0000_s119815" name="Document" r:id="rId3" imgW="4105275" imgH="476250" progId="">
              <p:embed/>
            </p:oleObj>
          </a:graphicData>
        </a:graphic>
      </p:graphicFrame>
      <p:pic>
        <p:nvPicPr>
          <p:cNvPr id="119812" name="Picture 5" descr=" C16FB.PIC                                                      0000001DSilberberg ViewStudy™          AC3C0454:"/>
          <p:cNvPicPr>
            <a:picLocks noChangeAspect="1" noChangeArrowheads="1"/>
          </p:cNvPicPr>
          <p:nvPr/>
        </p:nvPicPr>
        <p:blipFill>
          <a:blip r:embed="rId4"/>
          <a:srcRect/>
          <a:stretch>
            <a:fillRect/>
          </a:stretch>
        </p:blipFill>
        <p:spPr bwMode="auto">
          <a:xfrm>
            <a:off x="1524000" y="1828800"/>
            <a:ext cx="6122988" cy="4592638"/>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5" name="Picture 2" descr="D:\MATTER\CHAP15\FIGURES\FG15_012.PCT"/>
          <p:cNvPicPr>
            <a:picLocks noChangeAspect="1" noChangeArrowheads="1"/>
          </p:cNvPicPr>
          <p:nvPr/>
        </p:nvPicPr>
        <p:blipFill>
          <a:blip r:embed="rId3"/>
          <a:srcRect/>
          <a:stretch>
            <a:fillRect/>
          </a:stretch>
        </p:blipFill>
        <p:spPr bwMode="auto">
          <a:xfrm>
            <a:off x="1143000" y="1524000"/>
            <a:ext cx="7621588" cy="5081588"/>
          </a:xfrm>
          <a:prstGeom prst="rect">
            <a:avLst/>
          </a:prstGeom>
          <a:noFill/>
          <a:ln w="9525">
            <a:noFill/>
            <a:miter lim="800000"/>
            <a:headEnd/>
            <a:tailEnd/>
          </a:ln>
        </p:spPr>
      </p:pic>
      <p:sp>
        <p:nvSpPr>
          <p:cNvPr id="38916" name="Rectangle 4"/>
          <p:cNvSpPr>
            <a:spLocks noChangeArrowheads="1"/>
          </p:cNvSpPr>
          <p:nvPr/>
        </p:nvSpPr>
        <p:spPr bwMode="auto">
          <a:xfrm>
            <a:off x="152400" y="8382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None/>
              <a:defRPr/>
            </a:pPr>
            <a:endParaRPr lang="en-US" sz="3200">
              <a:solidFill>
                <a:schemeClr val="tx1"/>
              </a:solidFill>
              <a:effectLst>
                <a:outerShdw blurRad="38100" dist="38100" dir="2700000" algn="tl">
                  <a:srgbClr val="DDDDDD"/>
                </a:outerShdw>
              </a:effectLst>
              <a:latin typeface="Helvetica" charset="0"/>
            </a:endParaRPr>
          </a:p>
        </p:txBody>
      </p:sp>
      <p:graphicFrame>
        <p:nvGraphicFramePr>
          <p:cNvPr id="120834" name="Object 2"/>
          <p:cNvGraphicFramePr>
            <a:graphicFrameLocks noChangeAspect="1"/>
          </p:cNvGraphicFramePr>
          <p:nvPr/>
        </p:nvGraphicFramePr>
        <p:xfrm>
          <a:off x="2286000" y="762000"/>
          <a:ext cx="4724400" cy="573088"/>
        </p:xfrm>
        <a:graphic>
          <a:graphicData uri="http://schemas.openxmlformats.org/presentationml/2006/ole">
            <p:oleObj spid="_x0000_s120839" name="Document" r:id="rId4" imgW="4105275" imgH="476250" progId="">
              <p:embed/>
            </p:oleObj>
          </a:graphicData>
        </a:graphic>
      </p:graphicFrame>
      <p:sp>
        <p:nvSpPr>
          <p:cNvPr id="38918" name="Rectangle 6"/>
          <p:cNvSpPr>
            <a:spLocks noChangeArrowheads="1"/>
          </p:cNvSpPr>
          <p:nvPr/>
        </p:nvSpPr>
        <p:spPr bwMode="auto">
          <a:xfrm>
            <a:off x="1981200" y="0"/>
            <a:ext cx="5167313" cy="762000"/>
          </a:xfrm>
          <a:prstGeom prst="rect">
            <a:avLst/>
          </a:prstGeom>
          <a:noFill/>
          <a:ln w="12700">
            <a:noFill/>
            <a:miter lim="800000"/>
            <a:headEnd/>
            <a:tailEnd/>
          </a:ln>
          <a:effectLst/>
        </p:spPr>
        <p:txBody>
          <a:bodyPr wrap="none">
            <a:prstTxWarp prst="textNoShape">
              <a:avLst/>
            </a:prstTxWarp>
            <a:spAutoFit/>
          </a:bodyPr>
          <a:lstStyle/>
          <a:p>
            <a:pPr>
              <a:defRPr/>
            </a:pPr>
            <a:r>
              <a:rPr lang="en-US">
                <a:effectLst>
                  <a:outerShdw blurRad="38100" dist="38100" dir="2700000" algn="tl">
                    <a:srgbClr val="DDDDDD"/>
                  </a:outerShdw>
                </a:effectLst>
              </a:rPr>
              <a:t>Putting it all Together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76200"/>
            <a:ext cx="8382000" cy="533400"/>
          </a:xfrm>
        </p:spPr>
        <p:txBody>
          <a:bodyPr/>
          <a:lstStyle/>
          <a:p>
            <a:pPr>
              <a:defRPr/>
            </a:pPr>
            <a:r>
              <a:rPr lang="en-US" sz="3200" b="1">
                <a:ea typeface="+mj-ea"/>
                <a:cs typeface="+mj-cs"/>
              </a:rPr>
              <a:t>QUESTION</a:t>
            </a:r>
            <a:endParaRPr lang="en-US" sz="6600" b="1">
              <a:ea typeface="+mj-ea"/>
              <a:cs typeface="+mj-cs"/>
            </a:endParaRPr>
          </a:p>
        </p:txBody>
      </p:sp>
      <p:sp>
        <p:nvSpPr>
          <p:cNvPr id="31747" name="Text Box 3"/>
          <p:cNvSpPr txBox="1">
            <a:spLocks noChangeArrowheads="1"/>
          </p:cNvSpPr>
          <p:nvPr/>
        </p:nvSpPr>
        <p:spPr bwMode="auto">
          <a:xfrm>
            <a:off x="457200" y="3276600"/>
            <a:ext cx="8001000" cy="641350"/>
          </a:xfrm>
          <a:prstGeom prst="rect">
            <a:avLst/>
          </a:prstGeom>
          <a:noFill/>
          <a:ln w="9525">
            <a:noFill/>
            <a:miter lim="800000"/>
            <a:headEnd/>
            <a:tailEnd/>
          </a:ln>
        </p:spPr>
        <p:txBody>
          <a:bodyPr>
            <a:prstTxWarp prst="textNoShape">
              <a:avLst/>
            </a:prstTxWarp>
            <a:spAutoFit/>
          </a:bodyPr>
          <a:lstStyle/>
          <a:p>
            <a:pPr algn="l"/>
            <a:r>
              <a:rPr lang="en-US" sz="1800" i="0">
                <a:solidFill>
                  <a:schemeClr val="tx1"/>
                </a:solidFill>
              </a:rPr>
              <a:t>Which of the comments given here accurately apply to the concentration versus time graph for the H</a:t>
            </a:r>
            <a:r>
              <a:rPr lang="en-US" sz="1800" i="0" baseline="-25000">
                <a:solidFill>
                  <a:schemeClr val="tx1"/>
                </a:solidFill>
              </a:rPr>
              <a:t>2</a:t>
            </a:r>
            <a:r>
              <a:rPr lang="en-US" sz="1800" i="0">
                <a:solidFill>
                  <a:schemeClr val="tx1"/>
                </a:solidFill>
              </a:rPr>
              <a:t>O + CO reaction?</a:t>
            </a:r>
            <a:endParaRPr lang="en-US" sz="2400" i="0">
              <a:solidFill>
                <a:schemeClr val="tx1"/>
              </a:solidFill>
            </a:endParaRPr>
          </a:p>
        </p:txBody>
      </p:sp>
      <p:pic>
        <p:nvPicPr>
          <p:cNvPr id="31748" name="Picture 4" descr="370630_la_13_02"/>
          <p:cNvPicPr preferRelativeResize="0">
            <a:picLocks noChangeAspect="1" noChangeArrowheads="1"/>
          </p:cNvPicPr>
          <p:nvPr/>
        </p:nvPicPr>
        <p:blipFill>
          <a:blip r:embed="rId3"/>
          <a:srcRect/>
          <a:stretch>
            <a:fillRect/>
          </a:stretch>
        </p:blipFill>
        <p:spPr bwMode="auto">
          <a:xfrm>
            <a:off x="2209800" y="1676400"/>
            <a:ext cx="3627438" cy="1528763"/>
          </a:xfrm>
          <a:prstGeom prst="rect">
            <a:avLst/>
          </a:prstGeom>
          <a:noFill/>
          <a:ln w="9525">
            <a:solidFill>
              <a:schemeClr val="tx1"/>
            </a:solidFill>
            <a:miter lim="800000"/>
            <a:headEnd/>
            <a:tailEnd/>
          </a:ln>
        </p:spPr>
      </p:pic>
      <p:sp>
        <p:nvSpPr>
          <p:cNvPr id="31749" name="Rectangle 5"/>
          <p:cNvSpPr>
            <a:spLocks noChangeArrowheads="1"/>
          </p:cNvSpPr>
          <p:nvPr/>
        </p:nvSpPr>
        <p:spPr bwMode="auto">
          <a:xfrm>
            <a:off x="152400" y="609600"/>
            <a:ext cx="8991600" cy="641350"/>
          </a:xfrm>
          <a:prstGeom prst="rect">
            <a:avLst/>
          </a:prstGeom>
          <a:noFill/>
          <a:ln w="9525">
            <a:noFill/>
            <a:miter lim="800000"/>
            <a:headEnd/>
            <a:tailEnd/>
          </a:ln>
        </p:spPr>
        <p:txBody>
          <a:bodyPr>
            <a:prstTxWarp prst="textNoShape">
              <a:avLst/>
            </a:prstTxWarp>
            <a:spAutoFit/>
          </a:bodyPr>
          <a:lstStyle/>
          <a:p>
            <a:pPr algn="l"/>
            <a:r>
              <a:rPr lang="en-US" sz="1800" i="0">
                <a:solidFill>
                  <a:schemeClr val="tx1"/>
                </a:solidFill>
              </a:rPr>
              <a:t>The changes in concentrations with time for the reaction H</a:t>
            </a:r>
            <a:r>
              <a:rPr lang="en-US" sz="1800" i="0" baseline="-25000">
                <a:solidFill>
                  <a:schemeClr val="tx1"/>
                </a:solidFill>
              </a:rPr>
              <a:t>2</a:t>
            </a:r>
            <a:r>
              <a:rPr lang="en-US" sz="1800" i="0">
                <a:solidFill>
                  <a:schemeClr val="tx1"/>
                </a:solidFill>
              </a:rPr>
              <a:t>O(</a:t>
            </a:r>
            <a:r>
              <a:rPr lang="en-US" sz="1800">
                <a:solidFill>
                  <a:schemeClr val="tx1"/>
                </a:solidFill>
              </a:rPr>
              <a:t>g</a:t>
            </a:r>
            <a:r>
              <a:rPr lang="en-US" sz="1800" i="0">
                <a:solidFill>
                  <a:schemeClr val="tx1"/>
                </a:solidFill>
              </a:rPr>
              <a:t>) + CO(</a:t>
            </a:r>
            <a:r>
              <a:rPr lang="en-US" sz="1800">
                <a:solidFill>
                  <a:schemeClr val="tx1"/>
                </a:solidFill>
              </a:rPr>
              <a:t>g</a:t>
            </a:r>
            <a:r>
              <a:rPr lang="en-US" sz="1800" i="0">
                <a:solidFill>
                  <a:schemeClr val="tx1"/>
                </a:solidFill>
              </a:rPr>
              <a:t>) </a:t>
            </a:r>
            <a:r>
              <a:rPr lang="en-US" sz="1800" i="0">
                <a:solidFill>
                  <a:schemeClr val="tx1"/>
                </a:solidFill>
                <a:sym typeface="Wingdings 3" charset="2"/>
              </a:rPr>
              <a:t> </a:t>
            </a:r>
            <a:r>
              <a:rPr lang="en-US" sz="1800" i="0">
                <a:solidFill>
                  <a:schemeClr val="tx1"/>
                </a:solidFill>
              </a:rPr>
              <a:t>H</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 CO</a:t>
            </a:r>
            <a:r>
              <a:rPr lang="en-US" sz="1800" i="0" baseline="-25000">
                <a:solidFill>
                  <a:schemeClr val="tx1"/>
                </a:solidFill>
              </a:rPr>
              <a:t>2</a:t>
            </a:r>
            <a:r>
              <a:rPr lang="en-US" sz="1800" i="0">
                <a:solidFill>
                  <a:schemeClr val="tx1"/>
                </a:solidFill>
              </a:rPr>
              <a:t>(</a:t>
            </a:r>
            <a:r>
              <a:rPr lang="en-US" sz="1800">
                <a:solidFill>
                  <a:schemeClr val="tx1"/>
                </a:solidFill>
              </a:rPr>
              <a:t>g</a:t>
            </a:r>
            <a:r>
              <a:rPr lang="en-US" sz="1800" i="0">
                <a:solidFill>
                  <a:schemeClr val="tx1"/>
                </a:solidFill>
              </a:rPr>
              <a:t>) are graphed below when equimolar quantities of H</a:t>
            </a:r>
            <a:r>
              <a:rPr lang="en-US" sz="1800" i="0" baseline="-25000">
                <a:solidFill>
                  <a:schemeClr val="tx1"/>
                </a:solidFill>
              </a:rPr>
              <a:t>2</a:t>
            </a:r>
            <a:r>
              <a:rPr lang="en-US" sz="1800" i="0">
                <a:solidFill>
                  <a:schemeClr val="tx1"/>
                </a:solidFill>
              </a:rPr>
              <a:t>O(</a:t>
            </a:r>
            <a:r>
              <a:rPr lang="en-US" sz="1800">
                <a:solidFill>
                  <a:schemeClr val="tx1"/>
                </a:solidFill>
              </a:rPr>
              <a:t>g</a:t>
            </a:r>
            <a:r>
              <a:rPr lang="en-US" sz="1800" i="0">
                <a:solidFill>
                  <a:schemeClr val="tx1"/>
                </a:solidFill>
              </a:rPr>
              <a:t>) and CO(</a:t>
            </a:r>
            <a:r>
              <a:rPr lang="en-US" sz="1800">
                <a:solidFill>
                  <a:schemeClr val="tx1"/>
                </a:solidFill>
              </a:rPr>
              <a:t>g</a:t>
            </a:r>
            <a:r>
              <a:rPr lang="en-US" sz="1800" i="0">
                <a:solidFill>
                  <a:schemeClr val="tx1"/>
                </a:solidFill>
              </a:rPr>
              <a:t>) are mixed.</a:t>
            </a:r>
          </a:p>
        </p:txBody>
      </p:sp>
      <p:sp>
        <p:nvSpPr>
          <p:cNvPr id="31750" name="Text Box 6"/>
          <p:cNvSpPr txBox="1">
            <a:spLocks noChangeArrowheads="1"/>
          </p:cNvSpPr>
          <p:nvPr/>
        </p:nvSpPr>
        <p:spPr bwMode="auto">
          <a:xfrm>
            <a:off x="685800" y="4038600"/>
            <a:ext cx="7772400" cy="2563813"/>
          </a:xfrm>
          <a:prstGeom prst="rect">
            <a:avLst/>
          </a:prstGeom>
          <a:noFill/>
          <a:ln w="9525">
            <a:noFill/>
            <a:miter lim="800000"/>
            <a:headEnd/>
            <a:tailEnd/>
          </a:ln>
        </p:spPr>
        <p:txBody>
          <a:bodyPr>
            <a:prstTxWarp prst="textNoShape">
              <a:avLst/>
            </a:prstTxWarp>
            <a:spAutoFit/>
          </a:bodyPr>
          <a:lstStyle/>
          <a:p>
            <a:pPr marL="457200" indent="-457200" algn="l"/>
            <a:r>
              <a:rPr lang="en-US" sz="1800" i="0">
                <a:solidFill>
                  <a:schemeClr val="tx1"/>
                </a:solidFill>
              </a:rPr>
              <a:t>A.	The point where the two curves cross shows the concentrations of reactants and products at equilibrium.</a:t>
            </a:r>
          </a:p>
          <a:p>
            <a:pPr marL="457200" indent="-457200" algn="l"/>
            <a:r>
              <a:rPr lang="en-US" sz="1800" i="0">
                <a:solidFill>
                  <a:schemeClr val="tx1"/>
                </a:solidFill>
              </a:rPr>
              <a:t>B.	The slopes of tangent lines to each curve at a specific time prior to reaching equilibrium are equal, but opposite, because the stoichiometry between the products and reactants is all 1:1. </a:t>
            </a:r>
          </a:p>
          <a:p>
            <a:pPr marL="457200" indent="-457200" algn="l"/>
            <a:r>
              <a:rPr lang="en-US" sz="1800" i="0">
                <a:solidFill>
                  <a:schemeClr val="tx1"/>
                </a:solidFill>
              </a:rPr>
              <a:t>C.	Equilibrium is reached when the H</a:t>
            </a:r>
            <a:r>
              <a:rPr lang="en-US" sz="1800" i="0" baseline="-25000">
                <a:solidFill>
                  <a:schemeClr val="tx1"/>
                </a:solidFill>
              </a:rPr>
              <a:t>2</a:t>
            </a:r>
            <a:r>
              <a:rPr lang="en-US" sz="1800" i="0">
                <a:solidFill>
                  <a:schemeClr val="tx1"/>
                </a:solidFill>
              </a:rPr>
              <a:t>O and CO curves (green) gets to the same level as the CO</a:t>
            </a:r>
            <a:r>
              <a:rPr lang="en-US" sz="1800" i="0" baseline="-25000">
                <a:solidFill>
                  <a:schemeClr val="tx1"/>
                </a:solidFill>
              </a:rPr>
              <a:t>2 </a:t>
            </a:r>
            <a:r>
              <a:rPr lang="en-US" sz="1800" i="0">
                <a:solidFill>
                  <a:schemeClr val="tx1"/>
                </a:solidFill>
              </a:rPr>
              <a:t>and H</a:t>
            </a:r>
            <a:r>
              <a:rPr lang="en-US" sz="1800" i="0" baseline="-25000">
                <a:solidFill>
                  <a:schemeClr val="tx1"/>
                </a:solidFill>
              </a:rPr>
              <a:t>2</a:t>
            </a:r>
            <a:r>
              <a:rPr lang="en-US" sz="1800" i="0">
                <a:solidFill>
                  <a:schemeClr val="tx1"/>
                </a:solidFill>
              </a:rPr>
              <a:t> curves (red) begin.</a:t>
            </a:r>
          </a:p>
          <a:p>
            <a:pPr marL="457200" indent="-457200" algn="l"/>
            <a:r>
              <a:rPr lang="en-US" sz="1800" i="0">
                <a:solidFill>
                  <a:schemeClr val="tx1"/>
                </a:solidFill>
              </a:rPr>
              <a:t>D.	The slopes of tangent lines to both curves at a particular time indicate that the reaction is fast and reaches equilibrium.</a:t>
            </a:r>
            <a:endParaRPr lang="en-US" sz="2400" i="0">
              <a:solidFill>
                <a:schemeClr val="tx1"/>
              </a:solidFill>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81000" y="76200"/>
            <a:ext cx="8382000" cy="838200"/>
          </a:xfrm>
        </p:spPr>
        <p:txBody>
          <a:bodyPr/>
          <a:lstStyle/>
          <a:p>
            <a:pPr>
              <a:defRPr/>
            </a:pPr>
            <a:r>
              <a:rPr lang="en-US" sz="6600" b="1">
                <a:ea typeface="+mj-ea"/>
                <a:cs typeface="+mj-cs"/>
              </a:rPr>
              <a:t>Answer</a:t>
            </a:r>
          </a:p>
        </p:txBody>
      </p:sp>
      <p:sp>
        <p:nvSpPr>
          <p:cNvPr id="33795" name="Text Box 3"/>
          <p:cNvSpPr txBox="1">
            <a:spLocks noChangeArrowheads="1"/>
          </p:cNvSpPr>
          <p:nvPr/>
        </p:nvSpPr>
        <p:spPr bwMode="auto">
          <a:xfrm>
            <a:off x="609600" y="1143000"/>
            <a:ext cx="7924800" cy="1570038"/>
          </a:xfrm>
          <a:prstGeom prst="rect">
            <a:avLst/>
          </a:prstGeom>
          <a:noFill/>
          <a:ln w="9525">
            <a:noFill/>
            <a:miter lim="800000"/>
            <a:headEnd/>
            <a:tailEnd/>
          </a:ln>
        </p:spPr>
        <p:txBody>
          <a:bodyPr>
            <a:prstTxWarp prst="textNoShape">
              <a:avLst/>
            </a:prstTxWarp>
            <a:spAutoFit/>
          </a:bodyPr>
          <a:lstStyle/>
          <a:p>
            <a:pPr algn="l"/>
            <a:r>
              <a:rPr lang="en-US" sz="2400" i="0">
                <a:solidFill>
                  <a:schemeClr val="accent2"/>
                </a:solidFill>
              </a:rPr>
              <a:t>B) </a:t>
            </a:r>
            <a:r>
              <a:rPr lang="en-US" sz="2400" i="0">
                <a:solidFill>
                  <a:schemeClr val="tx1"/>
                </a:solidFill>
              </a:rPr>
              <a:t>is the only statement that accurately comments on this graph.  When the stoichiometry is not 1:1 the slopes of tangent lines to both curves at a particular time reflect the stoichiometry ratio of the reactants.</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685800"/>
            <a:ext cx="8686800" cy="609600"/>
          </a:xfrm>
          <a:prstGeom prst="rect">
            <a:avLst/>
          </a:prstGeom>
          <a:noFill/>
          <a:ln w="9525">
            <a:noFill/>
            <a:miter lim="800000"/>
            <a:headEnd/>
            <a:tailEnd/>
          </a:ln>
          <a:effectLst/>
        </p:spPr>
        <p:txBody>
          <a:bodyPr lIns="92075" tIns="46038" rIns="92075" bIns="46038" anchor="ctr">
            <a:prstTxWarp prst="textNoShape">
              <a:avLst/>
            </a:prstTxWarp>
          </a:bodyPr>
          <a:lstStyle/>
          <a:p>
            <a:pPr>
              <a:defRPr/>
            </a:pPr>
            <a:r>
              <a:rPr lang="en-US">
                <a:solidFill>
                  <a:schemeClr val="tx1"/>
                </a:solidFill>
                <a:effectLst>
                  <a:outerShdw blurRad="38100" dist="38100" dir="2700000" algn="tl">
                    <a:srgbClr val="DDDDDD"/>
                  </a:outerShdw>
                </a:effectLst>
              </a:rPr>
              <a:t>Chemical</a:t>
            </a:r>
            <a:r>
              <a:rPr lang="en-US">
                <a:solidFill>
                  <a:schemeClr val="tx1"/>
                </a:solidFill>
              </a:rPr>
              <a:t> Equilibrium</a:t>
            </a:r>
          </a:p>
        </p:txBody>
      </p:sp>
      <p:sp>
        <p:nvSpPr>
          <p:cNvPr id="24579" name="Rectangle 3"/>
          <p:cNvSpPr>
            <a:spLocks noChangeArrowheads="1"/>
          </p:cNvSpPr>
          <p:nvPr/>
        </p:nvSpPr>
        <p:spPr bwMode="auto">
          <a:xfrm>
            <a:off x="381000" y="1143000"/>
            <a:ext cx="8763000" cy="54864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buClr>
                <a:schemeClr val="accent1"/>
              </a:buClr>
              <a:buSzPct val="75000"/>
              <a:buFont typeface="Symbol" charset="2"/>
              <a:buChar char="·"/>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endParaRPr lang="en-US" sz="3200">
              <a:solidFill>
                <a:schemeClr val="tx1"/>
              </a:solidFill>
              <a:effectLst>
                <a:outerShdw blurRad="38100" dist="38100" dir="2700000" algn="tl">
                  <a:srgbClr val="DDDDDD"/>
                </a:outerShdw>
              </a:effectLst>
              <a:latin typeface="Helvetica" charset="0"/>
            </a:endParaRP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Add nitrogen and hydrogen gases together in any proportions. Nothing noticeable occurs. </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Add heat, pressure and a catalyst,  you smell ammonia =&gt; a mixture with constant concentrations of N</a:t>
            </a:r>
            <a:r>
              <a:rPr lang="en-US" sz="2800" baseline="-25000">
                <a:solidFill>
                  <a:schemeClr val="tx1"/>
                </a:solidFill>
                <a:effectLst>
                  <a:outerShdw blurRad="38100" dist="38100" dir="2700000" algn="tl">
                    <a:srgbClr val="DDDDDD"/>
                  </a:outerShdw>
                </a:effectLst>
                <a:latin typeface="Helvetica" charset="0"/>
              </a:rPr>
              <a:t>2</a:t>
            </a:r>
            <a:r>
              <a:rPr lang="en-US" sz="2800">
                <a:solidFill>
                  <a:schemeClr val="tx1"/>
                </a:solidFill>
                <a:effectLst>
                  <a:outerShdw blurRad="38100" dist="38100" dir="2700000" algn="tl">
                    <a:srgbClr val="DDDDDD"/>
                  </a:outerShdw>
                </a:effectLst>
                <a:latin typeface="Helvetica" charset="0"/>
              </a:rPr>
              <a:t> , H</a:t>
            </a:r>
            <a:r>
              <a:rPr lang="en-US" sz="2800" baseline="-25000">
                <a:solidFill>
                  <a:schemeClr val="tx1"/>
                </a:solidFill>
                <a:effectLst>
                  <a:outerShdw blurRad="38100" dist="38100" dir="2700000" algn="tl">
                    <a:srgbClr val="DDDDDD"/>
                  </a:outerShdw>
                </a:effectLst>
                <a:latin typeface="Helvetica" charset="0"/>
              </a:rPr>
              <a:t>2</a:t>
            </a:r>
            <a:r>
              <a:rPr lang="en-US" sz="2800">
                <a:solidFill>
                  <a:schemeClr val="tx1"/>
                </a:solidFill>
                <a:effectLst>
                  <a:outerShdw blurRad="38100" dist="38100" dir="2700000" algn="tl">
                    <a:srgbClr val="DDDDDD"/>
                  </a:outerShdw>
                </a:effectLst>
                <a:latin typeface="Helvetica" charset="0"/>
              </a:rPr>
              <a:t> and NH</a:t>
            </a:r>
            <a:r>
              <a:rPr lang="en-US" sz="2800" baseline="-25000">
                <a:solidFill>
                  <a:schemeClr val="tx1"/>
                </a:solidFill>
                <a:effectLst>
                  <a:outerShdw blurRad="38100" dist="38100" dir="2700000" algn="tl">
                    <a:srgbClr val="DDDDDD"/>
                  </a:outerShdw>
                </a:effectLst>
                <a:latin typeface="Helvetica" charset="0"/>
              </a:rPr>
              <a:t>3</a:t>
            </a:r>
            <a:r>
              <a:rPr lang="en-US" sz="2800">
                <a:solidFill>
                  <a:schemeClr val="tx1"/>
                </a:solidFill>
                <a:effectLst>
                  <a:outerShdw blurRad="38100" dist="38100" dir="2700000" algn="tl">
                    <a:srgbClr val="DDDDDD"/>
                  </a:outerShdw>
                </a:effectLst>
                <a:latin typeface="Helvetica" charset="0"/>
              </a:rPr>
              <a:t> is produced.</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Start with just ammonia and catalyst. N</a:t>
            </a:r>
            <a:r>
              <a:rPr lang="en-US" sz="2800" baseline="-25000">
                <a:solidFill>
                  <a:schemeClr val="tx1"/>
                </a:solidFill>
                <a:effectLst>
                  <a:outerShdw blurRad="38100" dist="38100" dir="2700000" algn="tl">
                    <a:srgbClr val="DDDDDD"/>
                  </a:outerShdw>
                </a:effectLst>
                <a:latin typeface="Helvetica" charset="0"/>
              </a:rPr>
              <a:t>2</a:t>
            </a:r>
            <a:r>
              <a:rPr lang="en-US" sz="2800">
                <a:solidFill>
                  <a:schemeClr val="tx1"/>
                </a:solidFill>
                <a:effectLst>
                  <a:outerShdw blurRad="38100" dist="38100" dir="2700000" algn="tl">
                    <a:srgbClr val="DDDDDD"/>
                  </a:outerShdw>
                </a:effectLst>
                <a:latin typeface="Helvetica" charset="0"/>
              </a:rPr>
              <a:t> and H</a:t>
            </a:r>
            <a:r>
              <a:rPr lang="en-US" sz="2800" baseline="-25000">
                <a:solidFill>
                  <a:schemeClr val="tx1"/>
                </a:solidFill>
                <a:effectLst>
                  <a:outerShdw blurRad="38100" dist="38100" dir="2700000" algn="tl">
                    <a:srgbClr val="DDDDDD"/>
                  </a:outerShdw>
                </a:effectLst>
                <a:latin typeface="Helvetica" charset="0"/>
              </a:rPr>
              <a:t>2</a:t>
            </a:r>
            <a:r>
              <a:rPr lang="en-US" sz="2800">
                <a:solidFill>
                  <a:schemeClr val="tx1"/>
                </a:solidFill>
                <a:effectLst>
                  <a:outerShdw blurRad="38100" dist="38100" dir="2700000" algn="tl">
                    <a:srgbClr val="DDDDDD"/>
                  </a:outerShdw>
                </a:effectLst>
                <a:latin typeface="Helvetica" charset="0"/>
              </a:rPr>
              <a:t> will be produced until a state of equilibrium is reached. </a:t>
            </a:r>
          </a:p>
          <a:p>
            <a:pPr marL="342900" indent="-342900" algn="l">
              <a:spcBef>
                <a:spcPct val="20000"/>
              </a:spcBef>
              <a:buClr>
                <a:schemeClr val="accent1"/>
              </a:buClr>
              <a:buSzPct val="75000"/>
              <a:buFont typeface="Symbol" charset="2"/>
              <a:buChar char="·"/>
              <a:defRPr/>
            </a:pPr>
            <a:r>
              <a:rPr lang="en-US" sz="2800">
                <a:solidFill>
                  <a:schemeClr val="tx1"/>
                </a:solidFill>
                <a:effectLst>
                  <a:outerShdw blurRad="38100" dist="38100" dir="2700000" algn="tl">
                    <a:srgbClr val="DDDDDD"/>
                  </a:outerShdw>
                </a:effectLst>
                <a:latin typeface="Helvetica" charset="0"/>
              </a:rPr>
              <a:t>As before, a mixture with constant concentrations of nitrogen, hydrogen and ammonia is produced.</a:t>
            </a:r>
          </a:p>
        </p:txBody>
      </p:sp>
      <p:graphicFrame>
        <p:nvGraphicFramePr>
          <p:cNvPr id="34818" name="Object 2"/>
          <p:cNvGraphicFramePr>
            <a:graphicFrameLocks noChangeAspect="1"/>
          </p:cNvGraphicFramePr>
          <p:nvPr/>
        </p:nvGraphicFramePr>
        <p:xfrm>
          <a:off x="1905000" y="1676400"/>
          <a:ext cx="5346700" cy="647700"/>
        </p:xfrm>
        <a:graphic>
          <a:graphicData uri="http://schemas.openxmlformats.org/presentationml/2006/ole">
            <p:oleObj spid="_x0000_s34823" name="Document" r:id="rId3" imgW="4105275" imgH="47625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 calcmode="lin" valueType="num">
                                      <p:cBhvr additive="base">
                                        <p:cTn id="7"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 calcmode="lin" valueType="num">
                                      <p:cBhvr additive="base">
                                        <p:cTn id="13"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 calcmode="lin" valueType="num">
                                      <p:cBhvr additive="base">
                                        <p:cTn id="19"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anim calcmode="lin" valueType="num">
                                      <p:cBhvr additive="base">
                                        <p:cTn id="25"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theme/theme1.xml><?xml version="1.0" encoding="utf-8"?>
<a:theme xmlns:a="http://schemas.openxmlformats.org/drawingml/2006/main" name="untitled 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EF9100"/>
      </a:hlink>
      <a:folHlink>
        <a:srgbClr val="CECECE"/>
      </a:folHlink>
    </a:clrScheme>
    <a:fontScheme name="untitled 1">
      <a:majorFont>
        <a:latin typeface="Times"/>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400" b="0" i="1" u="none" strike="noStrike" cap="none" normalizeH="0" baseline="0">
            <a:ln>
              <a:noFill/>
            </a:ln>
            <a:solidFill>
              <a:srgbClr val="800000"/>
            </a:solidFill>
            <a:effectLst>
              <a:outerShdw blurRad="38100" dist="38100" dir="2700000" algn="tl">
                <a:srgbClr val="000000">
                  <a:alpha val="43137"/>
                </a:srgbClr>
              </a:outerShdw>
            </a:effectLst>
            <a:latin typeface="Times"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400" b="0" i="1" u="none" strike="noStrike" cap="none" normalizeH="0" baseline="0">
            <a:ln>
              <a:noFill/>
            </a:ln>
            <a:solidFill>
              <a:srgbClr val="800000"/>
            </a:solidFill>
            <a:effectLst>
              <a:outerShdw blurRad="38100" dist="38100" dir="2700000" algn="tl">
                <a:srgbClr val="000000">
                  <a:alpha val="43137"/>
                </a:srgbClr>
              </a:outerShdw>
            </a:effectLst>
            <a:latin typeface="Times"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HD:Desktop Folder:Chem 108:Biochem-99.PPT</Template>
  <TotalTime>35589</TotalTime>
  <Pages>9</Pages>
  <Words>3956</Words>
  <Application>Microsoft Office PowerPoint</Application>
  <PresentationFormat>On-screen Show (4:3)</PresentationFormat>
  <Paragraphs>432</Paragraphs>
  <Slides>69</Slides>
  <Notes>27</Notes>
  <HiddenSlides>0</HiddenSlides>
  <MMClips>5</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69</vt:i4>
      </vt:variant>
    </vt:vector>
  </HeadingPairs>
  <TitlesOfParts>
    <vt:vector size="73" baseType="lpstr">
      <vt:lpstr>untitled 1</vt:lpstr>
      <vt:lpstr>Document</vt:lpstr>
      <vt:lpstr>Equation</vt:lpstr>
      <vt:lpstr>Picture</vt:lpstr>
      <vt:lpstr>Slide 1</vt:lpstr>
      <vt:lpstr>Chemical Equilibrium</vt:lpstr>
      <vt:lpstr>Chemical Equilibrium (Definitions)</vt:lpstr>
      <vt:lpstr>Dynamic Equilibrium “The Pennies”</vt:lpstr>
      <vt:lpstr>Slide 5</vt:lpstr>
      <vt:lpstr>Slide 6</vt:lpstr>
      <vt:lpstr>QUESTION</vt:lpstr>
      <vt:lpstr>Answer</vt:lpstr>
      <vt:lpstr>Slide 9</vt:lpstr>
      <vt:lpstr>Slide 10</vt:lpstr>
      <vt:lpstr>Slide 11</vt:lpstr>
      <vt:lpstr>QUESTION</vt:lpstr>
      <vt:lpstr>Answer</vt:lpstr>
      <vt:lpstr> </vt:lpstr>
      <vt:lpstr>QUESTION</vt:lpstr>
      <vt:lpstr>Answer</vt:lpstr>
      <vt:lpstr>Equilibrium Expression</vt:lpstr>
      <vt:lpstr>QUESTION</vt:lpstr>
      <vt:lpstr>Answer</vt:lpstr>
      <vt:lpstr>Equilibrium Expressions</vt:lpstr>
      <vt:lpstr>Slide 21</vt:lpstr>
      <vt:lpstr>Slide 22</vt:lpstr>
      <vt:lpstr>Slide 23</vt:lpstr>
      <vt:lpstr>QUESTION</vt:lpstr>
      <vt:lpstr>ANSWER</vt:lpstr>
      <vt:lpstr>Heterogeneous Equilibrium  </vt:lpstr>
      <vt:lpstr>Heterogeneous Equilibria</vt:lpstr>
      <vt:lpstr>Slide 28</vt:lpstr>
      <vt:lpstr>QUESTION</vt:lpstr>
      <vt:lpstr>Answer</vt:lpstr>
      <vt:lpstr>QUESTION</vt:lpstr>
      <vt:lpstr>ANSWER</vt:lpstr>
      <vt:lpstr>The Equilibrium Constant K</vt:lpstr>
      <vt:lpstr>Slide 34</vt:lpstr>
      <vt:lpstr>Slide 35</vt:lpstr>
      <vt:lpstr>Slide 36</vt:lpstr>
      <vt:lpstr>Slide 37</vt:lpstr>
      <vt:lpstr>Slide 38</vt:lpstr>
      <vt:lpstr>Slide 39</vt:lpstr>
      <vt:lpstr>Slide 40</vt:lpstr>
      <vt:lpstr>QUESTION</vt:lpstr>
      <vt:lpstr>ANSWER</vt:lpstr>
      <vt:lpstr>Slide 43</vt:lpstr>
      <vt:lpstr>Slide 44</vt:lpstr>
      <vt:lpstr>Slide 45</vt:lpstr>
      <vt:lpstr>Reaction Quotient (Q) vs. K</vt:lpstr>
      <vt:lpstr>Slide 47</vt:lpstr>
      <vt:lpstr>Slide 48</vt:lpstr>
      <vt:lpstr>Slide 49</vt:lpstr>
      <vt:lpstr>Slide 50</vt:lpstr>
      <vt:lpstr>Slide 51</vt:lpstr>
      <vt:lpstr>Le Châtelier’s Principle</vt:lpstr>
      <vt:lpstr>Le Châtelier’s Principle</vt:lpstr>
      <vt:lpstr>NO2 - N2O4</vt:lpstr>
      <vt:lpstr>Temperature Dependence of  K</vt:lpstr>
      <vt:lpstr>Changes on the System</vt:lpstr>
      <vt:lpstr>Chemical Equilibrium</vt:lpstr>
      <vt:lpstr>Slide 58</vt:lpstr>
      <vt:lpstr>QUESTION</vt:lpstr>
      <vt:lpstr>ANSWER</vt:lpstr>
      <vt:lpstr>Changes on the System (continued)</vt:lpstr>
      <vt:lpstr>QUESTION</vt:lpstr>
      <vt:lpstr>Answer</vt:lpstr>
      <vt:lpstr>Slide 64</vt:lpstr>
      <vt:lpstr>Energy vs. Reaction Pathway</vt:lpstr>
      <vt:lpstr>Slide 66</vt:lpstr>
      <vt:lpstr>Slide 67</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Chemical Equilibrium</dc:title>
  <dc:subject/>
  <dc:creator>Ron Rusay</dc:creator>
  <cp:keywords/>
  <dc:description/>
  <cp:lastModifiedBy>HP</cp:lastModifiedBy>
  <cp:revision>84</cp:revision>
  <cp:lastPrinted>2002-04-25T18:28:33Z</cp:lastPrinted>
  <dcterms:created xsi:type="dcterms:W3CDTF">2010-10-25T02:29:07Z</dcterms:created>
  <dcterms:modified xsi:type="dcterms:W3CDTF">2020-12-29T05:08:10Z</dcterms:modified>
</cp:coreProperties>
</file>