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762" r:id="rId1"/>
  </p:sldMasterIdLst>
  <p:notesMasterIdLst>
    <p:notesMasterId r:id="rId52"/>
  </p:notesMasterIdLst>
  <p:sldIdLst>
    <p:sldId id="256" r:id="rId2"/>
    <p:sldId id="344" r:id="rId3"/>
    <p:sldId id="345" r:id="rId4"/>
    <p:sldId id="346" r:id="rId5"/>
    <p:sldId id="343" r:id="rId6"/>
    <p:sldId id="271" r:id="rId7"/>
    <p:sldId id="274" r:id="rId8"/>
    <p:sldId id="276" r:id="rId9"/>
    <p:sldId id="326" r:id="rId10"/>
    <p:sldId id="347" r:id="rId11"/>
    <p:sldId id="353" r:id="rId12"/>
    <p:sldId id="349" r:id="rId13"/>
    <p:sldId id="350" r:id="rId14"/>
    <p:sldId id="351" r:id="rId15"/>
    <p:sldId id="348" r:id="rId16"/>
    <p:sldId id="321" r:id="rId17"/>
    <p:sldId id="280" r:id="rId18"/>
    <p:sldId id="281" r:id="rId19"/>
    <p:sldId id="282" r:id="rId20"/>
    <p:sldId id="288" r:id="rId21"/>
    <p:sldId id="289" r:id="rId22"/>
    <p:sldId id="330" r:id="rId23"/>
    <p:sldId id="331" r:id="rId24"/>
    <p:sldId id="354" r:id="rId25"/>
    <p:sldId id="355" r:id="rId26"/>
    <p:sldId id="332" r:id="rId27"/>
    <p:sldId id="283" r:id="rId28"/>
    <p:sldId id="325" r:id="rId29"/>
    <p:sldId id="333" r:id="rId30"/>
    <p:sldId id="334" r:id="rId31"/>
    <p:sldId id="338" r:id="rId32"/>
    <p:sldId id="322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5" r:id="rId44"/>
    <p:sldId id="315" r:id="rId45"/>
    <p:sldId id="316" r:id="rId46"/>
    <p:sldId id="339" r:id="rId47"/>
    <p:sldId id="340" r:id="rId48"/>
    <p:sldId id="341" r:id="rId49"/>
    <p:sldId id="342" r:id="rId50"/>
    <p:sldId id="317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A600"/>
    <a:srgbClr val="FF0000"/>
    <a:srgbClr val="F97A6D"/>
    <a:srgbClr val="FFD2DD"/>
    <a:srgbClr val="00197D"/>
    <a:srgbClr val="0033CC"/>
    <a:srgbClr val="CC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384" autoAdjust="0"/>
  </p:normalViewPr>
  <p:slideViewPr>
    <p:cSldViewPr>
      <p:cViewPr varScale="1">
        <p:scale>
          <a:sx n="64" d="100"/>
          <a:sy n="64" d="100"/>
        </p:scale>
        <p:origin x="1566" y="66"/>
      </p:cViewPr>
      <p:guideLst>
        <p:guide orient="horz" pos="2208"/>
        <p:guide pos="288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232D049-EE39-4117-B3EE-B8B3C8684A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2BF59-956A-454C-9AE5-124B8CECACA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70CB0-475A-4055-8E20-31362FA4028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54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85248-B697-419A-9A92-37CDA9CC38B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B5607-76BB-4208-910C-D6A5950C0FA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7F2C0-34BD-4B81-B30C-7ED5BAA20D0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EC6E7-5CC0-4FC6-8233-82601C5BEFF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80617F-3724-4B54-AB57-B31F0D3660A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67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24464-3C66-4BB6-B092-89985B251A0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77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02AFEB-4DD3-4140-A304-9EC18F55897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18EE81-400E-4545-89FB-B265F37FDFD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83E4E-0175-481B-BAC5-91FCAE4BC1D6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CD85FB-7EBD-4EEF-A31C-34CF656ECB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453CB4-C6E3-47EF-8AB9-CB45434611B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55393-2BA2-41F8-85EE-226DE8AC732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8DE17-4ED5-4AFF-8025-A226CB8D263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526AA-8872-4809-9CA2-60487239551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8F65B8-C509-4BEA-A2B9-C53DC8B0C78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5D7E56-0FB9-43EF-8A09-51BA8150D7B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657A8-6999-4BD5-8C08-D2ED108FE4D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F604C-47C2-4B46-885E-1930CBA8032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140A4-D03B-4D76-83E3-BCCE073F06AC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19E48-B069-4E5C-BCC5-5CAE0AB2EC3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9448C-90B1-4563-9BE7-097F86BE8B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788F4-372E-4B7C-8B0C-DE0ECB6C934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F9A19B-B05A-44F9-BE5A-AD539097C50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A11E69-5D60-4CDD-BFB5-9A932C86F6D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7B994-432B-4A7A-9E57-59487FE4E08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591A43-A941-4564-B3A2-679FBDF65D63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4E0BAC-070C-4967-98C1-CC1A209898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E54418-5993-47B4-81FF-1AD37C431EE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5363DF-E242-4094-823F-BB846C9B118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02E04-0F37-4E06-A31F-64A24C6D47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4BE3F-D716-4AB9-916F-F40812C9192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EC0CA-2E8D-4EE9-AE65-04C0E5E01FA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2316-496A-4E0C-A37E-0940F8917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EAF38-0AAF-4CFF-85C3-CA6BC251B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3EBC1-4B3E-4205-AF32-41E29404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5A95B-1BDF-40C5-94AA-4DD0D2A2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98DD-0AB8-441B-9A26-53EFFD84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DE0148-626E-48CF-A15D-6D1DF5200E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1035">
            <a:extLst>
              <a:ext uri="{FF2B5EF4-FFF2-40B4-BE49-F238E27FC236}">
                <a16:creationId xmlns:a16="http://schemas.microsoft.com/office/drawing/2014/main" id="{7C115174-3D19-494F-966E-EE6647182A7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772400" y="5486400"/>
            <a:ext cx="1371600" cy="1371600"/>
            <a:chOff x="4896" y="3456"/>
            <a:chExt cx="864" cy="864"/>
          </a:xfrm>
        </p:grpSpPr>
        <p:pic>
          <p:nvPicPr>
            <p:cNvPr id="8" name="Picture 1036" descr="spine icon">
              <a:extLst>
                <a:ext uri="{FF2B5EF4-FFF2-40B4-BE49-F238E27FC236}">
                  <a16:creationId xmlns:a16="http://schemas.microsoft.com/office/drawing/2014/main" id="{48BAECC1-DD20-4487-B70E-A6FEC8D36D7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96" y="3456"/>
              <a:ext cx="86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037">
              <a:extLst>
                <a:ext uri="{FF2B5EF4-FFF2-40B4-BE49-F238E27FC236}">
                  <a16:creationId xmlns:a16="http://schemas.microsoft.com/office/drawing/2014/main" id="{5FA90CEC-EC5A-476C-8DC4-1C717E6065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55" y="3725"/>
              <a:ext cx="5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400">
                  <a:solidFill>
                    <a:srgbClr val="C82E32"/>
                  </a:solidFill>
                  <a:latin typeface="Times New Roman" charset="0"/>
                </a:rPr>
                <a:t>Chemical</a:t>
              </a:r>
            </a:p>
            <a:p>
              <a:pPr algn="ctr" eaLnBrk="0" hangingPunct="0">
                <a:defRPr/>
              </a:pPr>
              <a:r>
                <a:rPr lang="en-US" sz="1400">
                  <a:solidFill>
                    <a:srgbClr val="C82E32"/>
                  </a:solidFill>
                  <a:latin typeface="Times New Roman" charset="0"/>
                </a:rPr>
                <a:t>Kinetics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31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A03F-55ED-4824-A4D8-729EEE95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1587-6205-4E30-8C35-35E7414DE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AA1B2-8825-4013-A1F7-FF422ED0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6A681-93F6-4FF6-BB2E-4D77AA6C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692C-B3E2-4C2C-B14B-89D80C6E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5D4ABA-74EA-4F40-8B9A-060269AA4B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ACC9B-A0E1-4241-A3A5-AB1BDEA08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210DA-72FC-4806-81E3-513ECF54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F6410-4499-4BE8-B3C6-53EED67B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D185A-85F6-4927-9129-01FD5C69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08EE4-77FF-44EF-88E8-9D85087A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D6289A-46BA-472B-8D24-EFF58C54E3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7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7313612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1B43D-DEE0-45C4-BDFD-97607B3DBF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7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7313612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013" y="3960813"/>
            <a:ext cx="7313612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5D8E0-DF18-4D40-9142-E6FF45D3A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52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F56D1-305D-4A27-98DF-2A1E298724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33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E8AB9-31E2-41AC-A331-0EEE9C4084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85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70013" y="1827213"/>
            <a:ext cx="3579812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370013" y="3960813"/>
            <a:ext cx="3579812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18784-6146-49C6-97FB-117CCA0D89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2C5E-00B3-4F40-A6E4-C9559A1B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CD1D-F0EB-4608-B8C0-EE894AA4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1F92-0F93-4AC8-A04D-378366B2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8A909-5B25-4E60-953E-FDE0228E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308A-4A31-46D9-8E97-CA9336A0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3142BA-8898-4447-AD78-56C426AEE7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AE52-5EA6-4CED-BB32-8FA351FF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60C01-4490-407D-BD72-5BD8D42FC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7F3A-445E-418F-B27B-C6D768CF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D21F1-016C-477E-9BAB-65BAE54C2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5B5DF-D231-40B7-BE90-5F5CACD9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816789-17F8-41FE-B6D6-1C9362BA1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9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619F-EE91-49CA-AF9F-5BD4C8B0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A72B-2F58-4F8A-A5F5-E26F09703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C43A5-831F-4A6F-B9CF-57B5C5B4F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74C3A-DD93-4AFB-ABB6-5EC84B5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6A7FE-605C-4274-8644-3E963E78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E8F61-31F3-4329-B876-279A4308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18C7F-C2D4-4C7E-BD58-3CA57CDBE0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F438-6D05-43D8-8C2F-7A90B45A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CC76-DF8E-4072-832F-50B43C157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4C03E-39FD-43D6-834A-C53F8FABA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04F5F-D905-49DB-AA96-E00964F3F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11494-C287-48D7-AC9D-8798EDD77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BD1AF-0F70-4C56-BEBB-68ABAE62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FA039-FD6C-4C1D-8155-98C6D039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BDD6B-0277-4D3D-B15C-ADE89D5A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76D8E4-7559-4C18-91B7-A3567256F6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3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0550-4E8E-469F-A521-D3893711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982B1-7F5D-4FEE-A58D-8216A9BD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2A2AD-A82C-4A44-9082-1022989A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69382-4C1C-4067-9250-AE7687CC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445DE2-038D-4953-BB19-5125BE9AD3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FF294-81F6-41CA-9A16-A9B3DDE1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D0DF2-F4B2-4368-A4B7-46DD708C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01E45-57A8-4588-A4B4-DF98D1E9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3F403-EA00-4213-A06A-D353F0E94A9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7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B126-0FAF-43A2-BC9C-2B9CF2C8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CEBE-4B50-4935-8CF3-1088544C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8D04A-25E3-4144-9A23-8EBC20AAA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CFB50-746F-49F0-B044-15C87FC1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42EF5-8290-4225-8F53-04F0B7A6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1EDD-57A6-433F-BD7C-0C34F619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33D99-380F-4BFC-BA2C-AE2CCAA2F6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4F65-E3F0-4B2F-A089-67DC935A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50B42-C18E-4597-A4B0-5E6CFCBDB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07835-3507-4E39-B063-A60D2E7B0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62E25-0CEB-4C8B-8AFB-623DF58E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6D745-3269-4891-86EF-4FA5F7DE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2012D-E651-4E60-AB33-92AE9FE1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822FF5-5D73-45D9-AAF3-5B6AE7EFD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0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ABA5E-D013-49D6-B5B4-0A44CC1CF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C0FA9-F901-454D-A982-9A85518BC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6B28-5B29-4B12-9CD2-FE5B05635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4467B-4CB7-4F67-B400-5EC220D6C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70F70-8168-4EA5-9D16-22034D8BC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4F8BE2-3F5A-42F2-AE47-0B41CF34F8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5F3A3930-E2D0-4028-9EF5-C61E4FED91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772400" y="5486400"/>
            <a:ext cx="1371600" cy="1371600"/>
            <a:chOff x="4896" y="3456"/>
            <a:chExt cx="864" cy="864"/>
          </a:xfrm>
        </p:grpSpPr>
        <p:pic>
          <p:nvPicPr>
            <p:cNvPr id="8" name="Picture 12" descr="spine icon">
              <a:extLst>
                <a:ext uri="{FF2B5EF4-FFF2-40B4-BE49-F238E27FC236}">
                  <a16:creationId xmlns:a16="http://schemas.microsoft.com/office/drawing/2014/main" id="{0C482A70-FD1C-4416-B9BF-FCDE6F8E392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4896" y="3456"/>
              <a:ext cx="864" cy="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185BAF7E-0184-4345-8C6F-5E9E3D034F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055" y="3725"/>
              <a:ext cx="545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400">
                  <a:solidFill>
                    <a:srgbClr val="C82E32"/>
                  </a:solidFill>
                  <a:latin typeface="Times New Roman" charset="0"/>
                </a:rPr>
                <a:t>Chemical</a:t>
              </a:r>
            </a:p>
            <a:p>
              <a:pPr algn="ctr" eaLnBrk="0" hangingPunct="0">
                <a:defRPr/>
              </a:pPr>
              <a:r>
                <a:rPr lang="en-US" sz="1400">
                  <a:solidFill>
                    <a:srgbClr val="C82E32"/>
                  </a:solidFill>
                  <a:latin typeface="Times New Roman" charset="0"/>
                </a:rPr>
                <a:t>Kinetics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14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9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30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4.png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png"/><Relationship Id="rId11" Type="http://schemas.openxmlformats.org/officeDocument/2006/relationships/image" Target="../media/image29.png"/><Relationship Id="rId5" Type="http://schemas.openxmlformats.org/officeDocument/2006/relationships/image" Target="../media/image32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1.png"/><Relationship Id="rId9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5.png"/><Relationship Id="rId4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49.png"/><Relationship Id="rId5" Type="http://schemas.openxmlformats.org/officeDocument/2006/relationships/image" Target="http://www.chemguide.co.uk/physical/catalysis/padding.gif" TargetMode="External"/><Relationship Id="rId10" Type="http://schemas.openxmlformats.org/officeDocument/2006/relationships/oleObject" Target="../embeddings/oleObject8.bin"/><Relationship Id="rId4" Type="http://schemas.openxmlformats.org/officeDocument/2006/relationships/image" Target="../media/image50.png"/><Relationship Id="rId9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http://www.chemguide.co.uk/physical/catalysis/padding.gif" TargetMode="Externa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057400"/>
            <a:ext cx="6096000" cy="2133600"/>
          </a:xfrm>
        </p:spPr>
        <p:txBody>
          <a:bodyPr/>
          <a:lstStyle/>
          <a:p>
            <a:pPr algn="ctr" eaLnBrk="1" hangingPunct="1"/>
            <a:r>
              <a:rPr lang="en-US" sz="4800" dirty="0">
                <a:latin typeface="Arial Rounded MT Bold" pitchFamily="34" charset="0"/>
              </a:rPr>
              <a:t>Chemical</a:t>
            </a:r>
            <a:r>
              <a:rPr lang="en-US" sz="4400" dirty="0">
                <a:latin typeface="Arial Rounded MT Bold" pitchFamily="34" charset="0"/>
              </a:rPr>
              <a:t> Kinetics Chapter 8</a:t>
            </a:r>
            <a:br>
              <a:rPr lang="en-US" sz="4400" dirty="0">
                <a:latin typeface="Arial Rounded MT Bold" pitchFamily="34" charset="0"/>
              </a:rPr>
            </a:b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518525" y="63357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59F7DEF0-5850-4189-884B-9FC890EC96FE}" type="slidenum">
              <a:rPr lang="en-US" sz="1400" b="1">
                <a:latin typeface="Arial" charset="0"/>
              </a:rPr>
              <a:pPr/>
              <a:t>1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5055EB-946C-4F7D-8E07-4F037153B907}"/>
              </a:ext>
            </a:extLst>
          </p:cNvPr>
          <p:cNvSpPr txBox="1"/>
          <p:nvPr/>
        </p:nvSpPr>
        <p:spPr>
          <a:xfrm>
            <a:off x="838200" y="228600"/>
            <a:ext cx="7467600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000" dirty="0">
                <a:latin typeface="Cambria Math" panose="02040503050406030204" pitchFamily="18" charset="0"/>
              </a:rPr>
              <a:t>Where </a:t>
            </a:r>
            <a:r>
              <a:rPr lang="pt-BR" sz="2000" i="1" dirty="0">
                <a:latin typeface="Cambria Math" panose="02040503050406030204" pitchFamily="18" charset="0"/>
              </a:rPr>
              <a:t>I</a:t>
            </a:r>
            <a:r>
              <a:rPr lang="pt-BR" sz="2000" dirty="0">
                <a:latin typeface="Cambria Math" panose="02040503050406030204" pitchFamily="18" charset="0"/>
              </a:rPr>
              <a:t> is  the integration constant.  The constant  k may be  calculated by putting </a:t>
            </a:r>
            <a:r>
              <a:rPr lang="pt-BR" sz="2000" i="1" dirty="0">
                <a:latin typeface="Cambria Math" panose="02040503050406030204" pitchFamily="18" charset="0"/>
              </a:rPr>
              <a:t>t</a:t>
            </a:r>
            <a:r>
              <a:rPr lang="pt-BR" sz="2000" dirty="0">
                <a:latin typeface="Cambria Math" panose="02040503050406030204" pitchFamily="18" charset="0"/>
              </a:rPr>
              <a:t> = 0, x = 0 , thus,    </a:t>
            </a:r>
            <a:r>
              <a:rPr lang="en-US" sz="2000" i="1" dirty="0"/>
              <a:t>I</a:t>
            </a:r>
            <a:r>
              <a:rPr lang="en-US" sz="2000" dirty="0"/>
              <a:t> = -ln a.   Substituting for</a:t>
            </a:r>
            <a:r>
              <a:rPr lang="en-US" sz="2000" i="1" dirty="0"/>
              <a:t> I </a:t>
            </a:r>
            <a:r>
              <a:rPr lang="en-US" sz="2000" dirty="0"/>
              <a:t>in equation (</a:t>
            </a:r>
            <a:r>
              <a:rPr lang="en-US" sz="2000" dirty="0" err="1"/>
              <a:t>i</a:t>
            </a:r>
            <a:r>
              <a:rPr lang="en-US" sz="2000" dirty="0"/>
              <a:t>),</a:t>
            </a:r>
          </a:p>
          <a:p>
            <a:endParaRPr lang="en-US" sz="20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F732D7-EBE0-4541-A389-6526788831AD}"/>
                  </a:ext>
                </a:extLst>
              </p:cNvPr>
              <p:cNvSpPr txBox="1"/>
              <p:nvPr/>
            </p:nvSpPr>
            <p:spPr>
              <a:xfrm>
                <a:off x="838200" y="1206132"/>
                <a:ext cx="7848600" cy="50495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2400" dirty="0"/>
              </a:p>
              <a:p>
                <a:r>
                  <a:rPr lang="en-US" sz="2400" dirty="0"/>
                  <a:t>                                            -ln (a-x) = </a:t>
                </a:r>
                <a:r>
                  <a:rPr lang="en-US" sz="2400" i="1" dirty="0" err="1"/>
                  <a:t>kt</a:t>
                </a:r>
                <a:r>
                  <a:rPr lang="en-US" sz="2400" dirty="0"/>
                  <a:t>  - ln a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                                           or,  ln a – ln a-x = </a:t>
                </a:r>
                <a:r>
                  <a:rPr lang="en-US" sz="2400" i="1" dirty="0" err="1"/>
                  <a:t>kt</a:t>
                </a:r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                                            or,  ln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𝑘𝑡</m:t>
                    </m:r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r>
                  <a:rPr lang="en-US" sz="2000" b="0" dirty="0"/>
                  <a:t>Changing into common logarithm</a:t>
                </a:r>
              </a:p>
              <a:p>
                <a:endParaRPr lang="en-US" sz="2000" b="0" dirty="0"/>
              </a:p>
              <a:p>
                <a:r>
                  <a:rPr lang="en-US" sz="2400" i="1" dirty="0"/>
                  <a:t>                                              k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. 2.303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𝑙𝑜𝑔</m:t>
                    </m:r>
                    <m:box>
                      <m:box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box>
                  </m:oMath>
                </a14:m>
                <a:endParaRPr lang="en-US" sz="2400" b="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That is the order rate equation.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F732D7-EBE0-4541-A389-652678883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06132"/>
                <a:ext cx="7848600" cy="5049587"/>
              </a:xfrm>
              <a:prstGeom prst="rect">
                <a:avLst/>
              </a:prstGeom>
              <a:blipFill>
                <a:blip r:embed="rId2"/>
                <a:stretch>
                  <a:fillRect l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02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0B6E8D-51C5-4718-8EC9-367A8718A262}"/>
              </a:ext>
            </a:extLst>
          </p:cNvPr>
          <p:cNvSpPr/>
          <p:nvPr/>
        </p:nvSpPr>
        <p:spPr>
          <a:xfrm>
            <a:off x="801972" y="1404202"/>
            <a:ext cx="655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00000"/>
                </a:solidFill>
                <a:latin typeface="Open Sans"/>
              </a:rPr>
              <a:t>Decomposition of H</a:t>
            </a:r>
            <a:r>
              <a:rPr lang="pt-BR" baseline="-25000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pt-BR" dirty="0">
                <a:solidFill>
                  <a:srgbClr val="000000"/>
                </a:solidFill>
                <a:latin typeface="Open Sans"/>
              </a:rPr>
              <a:t>O</a:t>
            </a:r>
            <a:r>
              <a:rPr lang="pt-BR" baseline="-25000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pt-BR" dirty="0">
                <a:solidFill>
                  <a:srgbClr val="000000"/>
                </a:solidFill>
                <a:latin typeface="Open Sans"/>
              </a:rPr>
              <a:t> in aqueous solution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4C4C4C"/>
              </a:solidFill>
              <a:latin typeface="Open Sans"/>
            </a:endParaRPr>
          </a:p>
          <a:p>
            <a:r>
              <a:rPr lang="pt-BR" dirty="0">
                <a:solidFill>
                  <a:srgbClr val="000000"/>
                </a:solidFill>
                <a:latin typeface="Open Sans"/>
              </a:rPr>
              <a:t>     H</a:t>
            </a:r>
            <a:r>
              <a:rPr lang="pt-BR" baseline="-25000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pt-BR" dirty="0">
                <a:solidFill>
                  <a:srgbClr val="000000"/>
                </a:solidFill>
                <a:latin typeface="Open Sans"/>
              </a:rPr>
              <a:t>O</a:t>
            </a:r>
            <a:r>
              <a:rPr lang="pt-BR" baseline="-25000" dirty="0">
                <a:solidFill>
                  <a:srgbClr val="000000"/>
                </a:solidFill>
                <a:latin typeface="Open Sans"/>
              </a:rPr>
              <a:t>2 </a:t>
            </a:r>
            <a:r>
              <a:rPr lang="pt-BR" dirty="0">
                <a:solidFill>
                  <a:srgbClr val="000000"/>
                </a:solidFill>
                <a:latin typeface="Open Sans"/>
              </a:rPr>
              <a:t> →  H</a:t>
            </a:r>
            <a:r>
              <a:rPr lang="pt-BR" baseline="-25000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pt-BR" dirty="0">
                <a:solidFill>
                  <a:srgbClr val="000000"/>
                </a:solidFill>
                <a:latin typeface="Open Sans"/>
              </a:rPr>
              <a:t>O + 1/2  O</a:t>
            </a:r>
            <a:r>
              <a:rPr lang="pt-BR" baseline="-25000" dirty="0">
                <a:solidFill>
                  <a:srgbClr val="000000"/>
                </a:solidFill>
                <a:latin typeface="Open Sans"/>
              </a:rPr>
              <a:t>2</a:t>
            </a:r>
            <a:endParaRPr lang="pt-BR" b="0" i="0" dirty="0">
              <a:solidFill>
                <a:srgbClr val="4C4C4C"/>
              </a:solidFill>
              <a:effectLst/>
              <a:latin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BC942B-53C7-4A15-9726-FF6416AA29C1}"/>
              </a:ext>
            </a:extLst>
          </p:cNvPr>
          <p:cNvSpPr/>
          <p:nvPr/>
        </p:nvSpPr>
        <p:spPr>
          <a:xfrm>
            <a:off x="775740" y="2259901"/>
            <a:ext cx="73776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Open Sans"/>
              </a:rPr>
              <a:t>Hydrolysis of methyl acetate in presence of mineral acids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4C4C4C"/>
              </a:solidFill>
              <a:latin typeface="Open Sans"/>
            </a:endParaRPr>
          </a:p>
          <a:p>
            <a:r>
              <a:rPr lang="en-US" dirty="0">
                <a:solidFill>
                  <a:srgbClr val="4C4C4C"/>
                </a:solidFill>
                <a:latin typeface="Open Sans"/>
              </a:rPr>
              <a:t> CH</a:t>
            </a:r>
            <a:r>
              <a:rPr lang="en-US" baseline="-25000" dirty="0">
                <a:solidFill>
                  <a:srgbClr val="000000"/>
                </a:solidFill>
                <a:latin typeface="Open Sans"/>
              </a:rPr>
              <a:t>3</a:t>
            </a:r>
            <a:r>
              <a:rPr lang="en-US" dirty="0">
                <a:solidFill>
                  <a:srgbClr val="4C4C4C"/>
                </a:solidFill>
                <a:latin typeface="Open Sans"/>
              </a:rPr>
              <a:t>COOCH</a:t>
            </a:r>
            <a:r>
              <a:rPr lang="en-US" baseline="-25000" dirty="0">
                <a:solidFill>
                  <a:srgbClr val="000000"/>
                </a:solidFill>
                <a:latin typeface="Open Sans"/>
              </a:rPr>
              <a:t>3</a:t>
            </a:r>
            <a:r>
              <a:rPr lang="en-US" dirty="0">
                <a:solidFill>
                  <a:srgbClr val="4C4C4C"/>
                </a:solidFill>
                <a:latin typeface="Open Sans"/>
              </a:rPr>
              <a:t> + H</a:t>
            </a:r>
            <a:r>
              <a:rPr lang="en-US" baseline="-25000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en-US" dirty="0">
                <a:solidFill>
                  <a:srgbClr val="4C4C4C"/>
                </a:solidFill>
                <a:latin typeface="Open Sans"/>
              </a:rPr>
              <a:t>O   →   CH</a:t>
            </a:r>
            <a:r>
              <a:rPr lang="en-US" baseline="-25000" dirty="0">
                <a:solidFill>
                  <a:srgbClr val="000000"/>
                </a:solidFill>
                <a:latin typeface="Open Sans"/>
              </a:rPr>
              <a:t>3</a:t>
            </a:r>
            <a:r>
              <a:rPr lang="en-US" dirty="0">
                <a:solidFill>
                  <a:srgbClr val="4C4C4C"/>
                </a:solidFill>
                <a:latin typeface="Open Sans"/>
              </a:rPr>
              <a:t>COOH + CH</a:t>
            </a:r>
            <a:r>
              <a:rPr lang="en-US" baseline="-25000" dirty="0">
                <a:solidFill>
                  <a:srgbClr val="000000"/>
                </a:solidFill>
                <a:latin typeface="Open Sans"/>
              </a:rPr>
              <a:t>3</a:t>
            </a:r>
            <a:r>
              <a:rPr lang="en-US" dirty="0">
                <a:solidFill>
                  <a:srgbClr val="4C4C4C"/>
                </a:solidFill>
                <a:latin typeface="Open Sans"/>
              </a:rPr>
              <a:t>OH</a:t>
            </a:r>
          </a:p>
          <a:p>
            <a:endParaRPr lang="en-US" dirty="0">
              <a:solidFill>
                <a:srgbClr val="4C4C4C"/>
              </a:solidFill>
              <a:latin typeface="Open Sans"/>
            </a:endParaRPr>
          </a:p>
          <a:p>
            <a:endParaRPr lang="en-US" dirty="0">
              <a:solidFill>
                <a:srgbClr val="4C4C4C"/>
              </a:solidFill>
              <a:latin typeface="Open Sans"/>
            </a:endParaRPr>
          </a:p>
          <a:p>
            <a:endParaRPr lang="en-US" dirty="0">
              <a:solidFill>
                <a:srgbClr val="4C4C4C"/>
              </a:solidFill>
              <a:latin typeface="Open Sans"/>
            </a:endParaRPr>
          </a:p>
          <a:p>
            <a:endParaRPr lang="en-US" b="0" i="0" dirty="0">
              <a:solidFill>
                <a:srgbClr val="4C4C4C"/>
              </a:solidFill>
              <a:effectLst/>
              <a:latin typeface="Open Sans"/>
            </a:endParaRPr>
          </a:p>
          <a:p>
            <a:endParaRPr lang="en-US" b="0" i="0" dirty="0">
              <a:solidFill>
                <a:srgbClr val="4C4C4C"/>
              </a:solidFill>
              <a:effectLst/>
              <a:latin typeface="Open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9BDA3-ECE2-49ED-AA60-ED2955A84B4B}"/>
              </a:ext>
            </a:extLst>
          </p:cNvPr>
          <p:cNvSpPr/>
          <p:nvPr/>
        </p:nvSpPr>
        <p:spPr>
          <a:xfrm>
            <a:off x="801972" y="3368474"/>
            <a:ext cx="69704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Inversion of cane sugar in presence of mineral acids    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45C1DB3-4116-4E75-B915-E6CD86297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535" y="4156542"/>
            <a:ext cx="6172200" cy="30777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C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H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22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+ H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 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  C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H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 + C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H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O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Open Sans"/>
              </a:rPr>
              <a:t>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C5E04-E436-4A99-8CF8-7DA01FDCE074}"/>
              </a:ext>
            </a:extLst>
          </p:cNvPr>
          <p:cNvSpPr/>
          <p:nvPr/>
        </p:nvSpPr>
        <p:spPr>
          <a:xfrm>
            <a:off x="1066800" y="5039571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Decomposition of ammonium nitrite in aqueous solution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87FC0C-78B2-4A7A-9EC0-FEA5D0D61ADF}"/>
              </a:ext>
            </a:extLst>
          </p:cNvPr>
          <p:cNvSpPr/>
          <p:nvPr/>
        </p:nvSpPr>
        <p:spPr>
          <a:xfrm>
            <a:off x="1219200" y="5827639"/>
            <a:ext cx="25715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</a:rPr>
              <a:t>NH</a:t>
            </a:r>
            <a:r>
              <a:rPr lang="en-US" baseline="-25000" dirty="0">
                <a:solidFill>
                  <a:srgbClr val="000000"/>
                </a:solidFill>
                <a:latin typeface="Open Sans"/>
              </a:rPr>
              <a:t>4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NO</a:t>
            </a:r>
            <a:r>
              <a:rPr lang="en-US" baseline="-25000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  →  N</a:t>
            </a:r>
            <a:r>
              <a:rPr lang="en-US" baseline="-25000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 + 2H</a:t>
            </a:r>
            <a:r>
              <a:rPr lang="en-US" baseline="-25000" dirty="0">
                <a:solidFill>
                  <a:srgbClr val="000000"/>
                </a:solidFill>
                <a:latin typeface="Open Sans"/>
              </a:rPr>
              <a:t>2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>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0231F5-B464-4E83-B355-CEA6DBC0842A}"/>
              </a:ext>
            </a:extLst>
          </p:cNvPr>
          <p:cNvSpPr/>
          <p:nvPr/>
        </p:nvSpPr>
        <p:spPr>
          <a:xfrm>
            <a:off x="1050036" y="625141"/>
            <a:ext cx="3702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Open Sans"/>
              </a:rPr>
              <a:t>Examples of first order reactions</a:t>
            </a:r>
            <a:endParaRPr lang="en-US" b="0" i="0" dirty="0">
              <a:solidFill>
                <a:srgbClr val="4C4C4C"/>
              </a:solidFill>
              <a:effectLst/>
              <a:latin typeface="Open Sans"/>
            </a:endParaRPr>
          </a:p>
        </p:txBody>
      </p:sp>
      <p:pic>
        <p:nvPicPr>
          <p:cNvPr id="10" name="Picture 2" descr="\overset{H^+}{\rightarrow}">
            <a:extLst>
              <a:ext uri="{FF2B5EF4-FFF2-40B4-BE49-F238E27FC236}">
                <a16:creationId xmlns:a16="http://schemas.microsoft.com/office/drawing/2014/main" id="{B74D0120-6D59-4291-B54D-16CF22D55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44331"/>
            <a:ext cx="234149" cy="5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73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33E96-DC10-4670-94DD-C033FC29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Rate equation for second order reaction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FD7B-BB06-4E32-AF8E-E33600C67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1770" y="889417"/>
            <a:ext cx="7543800" cy="4351338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latin typeface="Arial" charset="0"/>
                <a:cs typeface="Times New Roman" charset="0"/>
              </a:rPr>
              <a:t>                            2 A     →     product</a:t>
            </a:r>
          </a:p>
          <a:p>
            <a:pPr>
              <a:buNone/>
            </a:pPr>
            <a:r>
              <a:rPr lang="en-US" sz="2000" dirty="0">
                <a:latin typeface="Arial" charset="0"/>
                <a:cs typeface="Times New Roman" charset="0"/>
              </a:rPr>
              <a:t>                </a:t>
            </a:r>
            <a:r>
              <a:rPr lang="en-US" sz="2000" i="1" dirty="0">
                <a:latin typeface="Arial" charset="0"/>
                <a:cs typeface="Times New Roman" charset="0"/>
              </a:rPr>
              <a:t> t </a:t>
            </a:r>
            <a:r>
              <a:rPr lang="en-US" sz="2000" dirty="0">
                <a:latin typeface="Arial" charset="0"/>
                <a:cs typeface="Times New Roman" charset="0"/>
              </a:rPr>
              <a:t>= 0,    a                 0</a:t>
            </a:r>
          </a:p>
          <a:p>
            <a:pPr>
              <a:buNone/>
            </a:pPr>
            <a:r>
              <a:rPr lang="en-US" sz="2000" dirty="0">
                <a:latin typeface="Arial" charset="0"/>
                <a:cs typeface="Times New Roman" charset="0"/>
              </a:rPr>
              <a:t>                 </a:t>
            </a:r>
            <a:r>
              <a:rPr lang="en-US" sz="2000" i="1" dirty="0">
                <a:latin typeface="Arial" charset="0"/>
                <a:cs typeface="Times New Roman" charset="0"/>
              </a:rPr>
              <a:t>t</a:t>
            </a:r>
            <a:r>
              <a:rPr lang="en-US" sz="2000" dirty="0">
                <a:latin typeface="Arial" charset="0"/>
                <a:cs typeface="Times New Roman" charset="0"/>
              </a:rPr>
              <a:t>  =  </a:t>
            </a:r>
            <a:r>
              <a:rPr lang="en-US" sz="2000" i="1" dirty="0">
                <a:latin typeface="Arial" charset="0"/>
                <a:cs typeface="Times New Roman" charset="0"/>
              </a:rPr>
              <a:t>t</a:t>
            </a:r>
            <a:r>
              <a:rPr lang="en-US" sz="2000" dirty="0">
                <a:latin typeface="Arial" charset="0"/>
                <a:cs typeface="Times New Roman" charset="0"/>
              </a:rPr>
              <a:t>,   a-x              x</a:t>
            </a:r>
          </a:p>
          <a:p>
            <a:pPr>
              <a:buNone/>
            </a:pPr>
            <a:r>
              <a:rPr lang="en-US" sz="2000" dirty="0">
                <a:latin typeface="Arial" charset="0"/>
                <a:cs typeface="Times New Roman" charset="0"/>
              </a:rPr>
              <a:t>For first order reaction, Rate of reaction is  </a:t>
            </a:r>
            <a:r>
              <a:rPr lang="en-US" sz="2000" i="1" dirty="0">
                <a:latin typeface="Arial" charset="0"/>
                <a:cs typeface="Times New Roman" charset="0"/>
              </a:rPr>
              <a:t>dx/dt </a:t>
            </a:r>
            <a:r>
              <a:rPr lang="en-US" sz="2000" dirty="0">
                <a:latin typeface="Arial" charset="0"/>
                <a:cs typeface="Times New Roman" charset="0"/>
              </a:rPr>
              <a:t>is directly proportional to the concentration of reactants</a:t>
            </a:r>
            <a:r>
              <a:rPr lang="en-US" sz="2400" dirty="0">
                <a:latin typeface="Arial" charset="0"/>
                <a:cs typeface="Times New Roman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6A40E8-746F-4A80-B3D3-B9382269A1A2}"/>
                  </a:ext>
                </a:extLst>
              </p:cNvPr>
              <p:cNvSpPr txBox="1"/>
              <p:nvPr/>
            </p:nvSpPr>
            <p:spPr>
              <a:xfrm>
                <a:off x="1143000" y="3429000"/>
                <a:ext cx="2227670" cy="1783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dirty="0"/>
                  <a:t>Rate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Rate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/>
                  <a:t>∞ (a – x)</a:t>
                </a:r>
                <a:r>
                  <a:rPr lang="en-US" altLang="ja-JP" baseline="30000" dirty="0"/>
                  <a:t>2</a:t>
                </a:r>
                <a:endParaRPr lang="en-US" b="0" i="1" baseline="300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30000" dirty="0"/>
                  <a:t>2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6A40E8-746F-4A80-B3D3-B9382269A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29000"/>
                <a:ext cx="2227670" cy="1783950"/>
              </a:xfrm>
              <a:prstGeom prst="rect">
                <a:avLst/>
              </a:prstGeom>
              <a:blipFill>
                <a:blip r:embed="rId2"/>
                <a:stretch>
                  <a:fillRect l="-6575"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7C0103-BD15-4448-A462-C4BF2084DFD1}"/>
                  </a:ext>
                </a:extLst>
              </p:cNvPr>
              <p:cNvSpPr txBox="1"/>
              <p:nvPr/>
            </p:nvSpPr>
            <p:spPr>
              <a:xfrm>
                <a:off x="3697473" y="2840938"/>
                <a:ext cx="4151718" cy="4017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400" dirty="0"/>
                  <a:t>So,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30000" dirty="0"/>
              </a:p>
              <a:p>
                <a:endParaRPr lang="en-US" sz="2400" dirty="0"/>
              </a:p>
              <a:p>
                <a:r>
                  <a:rPr lang="pt-BR" sz="2400" dirty="0"/>
                  <a:t>Or,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r>
                  <a:rPr lang="en-US" sz="2400" dirty="0"/>
                  <a:t>Taking integration</a:t>
                </a:r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pt-BR" sz="2400" dirty="0"/>
                  <a:t>Or,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……(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7C0103-BD15-4448-A462-C4BF2084D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473" y="2840938"/>
                <a:ext cx="4151718" cy="4017062"/>
              </a:xfrm>
              <a:prstGeom prst="rect">
                <a:avLst/>
              </a:prstGeom>
              <a:blipFill>
                <a:blip r:embed="rId3"/>
                <a:stretch>
                  <a:fillRect l="-4552" t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99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5C7212-DE25-43A3-AB47-C7483C54D48D}"/>
              </a:ext>
            </a:extLst>
          </p:cNvPr>
          <p:cNvSpPr/>
          <p:nvPr/>
        </p:nvSpPr>
        <p:spPr>
          <a:xfrm>
            <a:off x="838200" y="685800"/>
            <a:ext cx="754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</a:t>
            </a:r>
            <a:r>
              <a:rPr lang="en-US" dirty="0"/>
              <a:t> is an integration constant. The constant </a:t>
            </a:r>
            <a:r>
              <a:rPr lang="en-US" i="1" dirty="0"/>
              <a:t>I</a:t>
            </a:r>
            <a:r>
              <a:rPr lang="en-US" dirty="0"/>
              <a:t> ay be evaluated by putting t = 0, and x= 0, thus</a:t>
            </a:r>
          </a:p>
          <a:p>
            <a:endParaRPr lang="en-US" dirty="0"/>
          </a:p>
          <a:p>
            <a:r>
              <a:rPr lang="en-US" i="1" dirty="0"/>
              <a:t>I</a:t>
            </a:r>
            <a:r>
              <a:rPr lang="en-US" dirty="0"/>
              <a:t> = 1/a,     Substituting value of </a:t>
            </a:r>
            <a:r>
              <a:rPr lang="en-US" i="1" dirty="0"/>
              <a:t>I</a:t>
            </a:r>
            <a:r>
              <a:rPr lang="en-US" dirty="0"/>
              <a:t>, then from equation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F99467-E8BE-4192-A6F1-356714267D9C}"/>
                  </a:ext>
                </a:extLst>
              </p:cNvPr>
              <p:cNvSpPr/>
              <p:nvPr/>
            </p:nvSpPr>
            <p:spPr>
              <a:xfrm>
                <a:off x="3276600" y="2199354"/>
                <a:ext cx="4613442" cy="4454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</a:t>
                </a:r>
              </a:p>
              <a:p>
                <a:r>
                  <a:rPr lang="en-US" sz="2400" dirty="0"/>
                  <a:t>             Or,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             Or,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dirty="0"/>
                  <a:t>This is the second order reaction rate equation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9F99467-E8BE-4192-A6F1-356714267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99354"/>
                <a:ext cx="4613442" cy="4454425"/>
              </a:xfrm>
              <a:prstGeom prst="rect">
                <a:avLst/>
              </a:prstGeom>
              <a:blipFill>
                <a:blip r:embed="rId2"/>
                <a:stretch>
                  <a:fillRect l="-1190" r="-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23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C5B2A5C2-F3F2-4A1E-8627-9D62572BA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4853"/>
            <a:ext cx="8458200" cy="25853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Half-Time or Half-Life Period of Reaction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C4C4C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C8002"/>
                </a:solidFill>
                <a:effectLst/>
              </a:rPr>
              <a:t>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4C4C4C"/>
              </a:solidFill>
              <a:effectLst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 dirty="0"/>
              <a:t>half-life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t</a:t>
            </a:r>
            <a:r>
              <a:rPr lang="en-US" altLang="en-US" sz="2000" b="1" baseline="-25000" dirty="0">
                <a:cs typeface="Arial" panose="020B0604020202020204" pitchFamily="34" charset="0"/>
              </a:rPr>
              <a:t>½</a:t>
            </a:r>
            <a:r>
              <a:rPr lang="en-US" altLang="en-US" sz="2000" b="1" dirty="0">
                <a:cs typeface="Arial" panose="020B0604020202020204" pitchFamily="34" charset="0"/>
              </a:rPr>
              <a:t>,</a:t>
            </a:r>
            <a:r>
              <a:rPr lang="en-US" altLang="en-US" sz="2000" dirty="0">
                <a:cs typeface="Arial" panose="020B0604020202020204" pitchFamily="34" charset="0"/>
              </a:rPr>
              <a:t> is the time required for the concentration of a reactant to decrease to half of its initial concentration.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</a:rPr>
              <a:t>It is denoted by the symbol t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4C4C4C"/>
                </a:solidFill>
                <a:effectLst/>
              </a:rPr>
              <a:t>1/2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</a:rPr>
              <a:t>. Thus,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4C4C4C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</a:rPr>
              <a:t>For first order reaction, we know that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60EA49-45C4-4F15-B071-DD28091AA7C4}"/>
                  </a:ext>
                </a:extLst>
              </p:cNvPr>
              <p:cNvSpPr/>
              <p:nvPr/>
            </p:nvSpPr>
            <p:spPr>
              <a:xfrm>
                <a:off x="3505200" y="2539461"/>
                <a:ext cx="2779125" cy="615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2.303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𝑙𝑜𝑔</m:t>
                    </m:r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60EA49-45C4-4F15-B071-DD28091AA7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539461"/>
                <a:ext cx="2779125" cy="615810"/>
              </a:xfrm>
              <a:prstGeom prst="rect">
                <a:avLst/>
              </a:prstGeom>
              <a:blipFill>
                <a:blip r:embed="rId2"/>
                <a:stretch>
                  <a:fillRect l="-3289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153C5CD-D7D9-4DAA-8D91-DAE6CCCDC335}"/>
              </a:ext>
            </a:extLst>
          </p:cNvPr>
          <p:cNvSpPr/>
          <p:nvPr/>
        </p:nvSpPr>
        <p:spPr>
          <a:xfrm>
            <a:off x="-112095" y="3182840"/>
            <a:ext cx="5589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4C4C4C"/>
                </a:solidFill>
              </a:rPr>
              <a:t>At half life of a first order reaction,</a:t>
            </a:r>
            <a:r>
              <a:rPr lang="en-US" altLang="en-US" i="1" dirty="0">
                <a:solidFill>
                  <a:srgbClr val="4C4C4C"/>
                </a:solidFill>
              </a:rPr>
              <a:t> </a:t>
            </a:r>
            <a:r>
              <a:rPr lang="en-US" altLang="en-US" sz="2400" i="1" dirty="0">
                <a:solidFill>
                  <a:srgbClr val="4C4C4C"/>
                </a:solidFill>
              </a:rPr>
              <a:t>t </a:t>
            </a:r>
            <a:r>
              <a:rPr lang="en-US" altLang="en-US" sz="2400" dirty="0">
                <a:solidFill>
                  <a:srgbClr val="4C4C4C"/>
                </a:solidFill>
              </a:rPr>
              <a:t>= </a:t>
            </a:r>
            <a:r>
              <a:rPr lang="en-US" altLang="en-US" sz="2400" i="1" dirty="0">
                <a:solidFill>
                  <a:srgbClr val="4C4C4C"/>
                </a:solidFill>
              </a:rPr>
              <a:t>t</a:t>
            </a:r>
            <a:r>
              <a:rPr lang="en-US" altLang="en-US" sz="2400" baseline="-25000" dirty="0">
                <a:solidFill>
                  <a:srgbClr val="4C4C4C"/>
                </a:solidFill>
              </a:rPr>
              <a:t>1/2</a:t>
            </a:r>
            <a:r>
              <a:rPr lang="en-US" altLang="en-US" sz="2400" dirty="0">
                <a:solidFill>
                  <a:srgbClr val="4C4C4C"/>
                </a:solidFill>
              </a:rPr>
              <a:t>   x  =  a/2</a:t>
            </a:r>
            <a:r>
              <a:rPr lang="en-US" altLang="en-US" sz="2400" baseline="-25000" dirty="0">
                <a:solidFill>
                  <a:srgbClr val="4C4C4C"/>
                </a:solidFill>
              </a:rPr>
              <a:t> 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4ABB469-EFD8-478C-A84F-B88D42C93554}"/>
                  </a:ext>
                </a:extLst>
              </p:cNvPr>
              <p:cNvSpPr/>
              <p:nvPr/>
            </p:nvSpPr>
            <p:spPr>
              <a:xfrm>
                <a:off x="726075" y="3993808"/>
                <a:ext cx="3354934" cy="645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1/2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2.303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𝑙𝑜𝑔</m:t>
                    </m:r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4ABB469-EFD8-478C-A84F-B88D42C935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75" y="3993808"/>
                <a:ext cx="3354934" cy="645369"/>
              </a:xfrm>
              <a:prstGeom prst="rect">
                <a:avLst/>
              </a:prstGeom>
              <a:blipFill>
                <a:blip r:embed="rId3"/>
                <a:stretch>
                  <a:fillRect l="-272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E3C48-8307-473B-B0C7-671F6B4DD01D}"/>
                  </a:ext>
                </a:extLst>
              </p:cNvPr>
              <p:cNvSpPr/>
              <p:nvPr/>
            </p:nvSpPr>
            <p:spPr>
              <a:xfrm>
                <a:off x="609600" y="5127729"/>
                <a:ext cx="4162441" cy="1384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or, 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1/2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2.303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AE3C48-8307-473B-B0C7-671F6B4DD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27729"/>
                <a:ext cx="4162441" cy="1384033"/>
              </a:xfrm>
              <a:prstGeom prst="rect">
                <a:avLst/>
              </a:prstGeom>
              <a:blipFill>
                <a:blip r:embed="rId4"/>
                <a:stretch>
                  <a:fillRect l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58A16FF-FD47-4E42-AA0F-81BD15C2A2F3}"/>
                  </a:ext>
                </a:extLst>
              </p:cNvPr>
              <p:cNvSpPr/>
              <p:nvPr/>
            </p:nvSpPr>
            <p:spPr>
              <a:xfrm>
                <a:off x="638158" y="5983965"/>
                <a:ext cx="3442851" cy="661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or, 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1/2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2.303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0.301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58A16FF-FD47-4E42-AA0F-81BD15C2A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58" y="5983965"/>
                <a:ext cx="3442851" cy="661078"/>
              </a:xfrm>
              <a:prstGeom prst="rect">
                <a:avLst/>
              </a:prstGeom>
              <a:blipFill>
                <a:blip r:embed="rId5"/>
                <a:stretch>
                  <a:fillRect l="-2837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A9E635D-93F3-428B-8F0A-4C3D61738A90}"/>
              </a:ext>
            </a:extLst>
          </p:cNvPr>
          <p:cNvSpPr/>
          <p:nvPr/>
        </p:nvSpPr>
        <p:spPr>
          <a:xfrm>
            <a:off x="4343400" y="3880729"/>
            <a:ext cx="2474325" cy="919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9548B5-3B8B-49C5-B17E-A5179549B44D}"/>
                  </a:ext>
                </a:extLst>
              </p:cNvPr>
              <p:cNvSpPr/>
              <p:nvPr/>
            </p:nvSpPr>
            <p:spPr>
              <a:xfrm>
                <a:off x="4772041" y="4093981"/>
                <a:ext cx="2045684" cy="6165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or,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t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1/2</a:t>
                </a:r>
                <a:r>
                  <a:rPr lang="en-US" sz="24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0.693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19548B5-3B8B-49C5-B17E-A5179549B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041" y="4093981"/>
                <a:ext cx="2045684" cy="616579"/>
              </a:xfrm>
              <a:prstGeom prst="rect">
                <a:avLst/>
              </a:prstGeom>
              <a:blipFill>
                <a:blip r:embed="rId6"/>
                <a:stretch>
                  <a:fillRect l="-4776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8">
            <a:extLst>
              <a:ext uri="{FF2B5EF4-FFF2-40B4-BE49-F238E27FC236}">
                <a16:creationId xmlns:a16="http://schemas.microsoft.com/office/drawing/2014/main" id="{E87EE4C0-9753-460A-904B-2E9428F74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654" y="5333670"/>
            <a:ext cx="47933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NOTE:  For a first-order process, the half-life does not depend on a</a:t>
            </a:r>
          </a:p>
        </p:txBody>
      </p:sp>
    </p:spTree>
    <p:extLst>
      <p:ext uri="{BB962C8B-B14F-4D97-AF65-F5344CB8AC3E}">
        <p14:creationId xmlns:p14="http://schemas.microsoft.com/office/powerpoint/2010/main" val="46873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449787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8702-CD81-48CA-B6D7-D0EC5C8D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b="1" dirty="0"/>
              <a:t>What is the half-life of N</a:t>
            </a:r>
            <a:r>
              <a:rPr lang="en-US" altLang="en-US" sz="3600" b="1" baseline="-25000" dirty="0"/>
              <a:t>2</a:t>
            </a:r>
            <a:r>
              <a:rPr lang="en-US" altLang="en-US" sz="3600" b="1" dirty="0"/>
              <a:t>O</a:t>
            </a:r>
            <a:r>
              <a:rPr lang="en-US" altLang="en-US" sz="3600" b="1" baseline="-25000" dirty="0"/>
              <a:t>5</a:t>
            </a:r>
            <a:r>
              <a:rPr lang="en-US" altLang="en-US" sz="3600" b="1" dirty="0"/>
              <a:t> if it decomposes with a rate constant of 5.7 x 10</a:t>
            </a:r>
            <a:r>
              <a:rPr lang="en-US" altLang="en-US" sz="3600" b="1" baseline="30000" dirty="0"/>
              <a:t>-4</a:t>
            </a:r>
            <a:r>
              <a:rPr lang="en-US" altLang="en-US" sz="3600" b="1" dirty="0"/>
              <a:t> s</a:t>
            </a:r>
            <a:r>
              <a:rPr lang="en-US" altLang="en-US" sz="3600" b="1" baseline="30000" dirty="0"/>
              <a:t>-1</a:t>
            </a:r>
            <a:r>
              <a:rPr lang="en-US" altLang="en-US" sz="3600" b="1" dirty="0"/>
              <a:t>?</a:t>
            </a:r>
            <a:br>
              <a:rPr lang="en-US" altLang="en-US" sz="3200" b="1" dirty="0"/>
            </a:br>
            <a:endParaRPr lang="en-US" b="1" dirty="0"/>
          </a:p>
        </p:txBody>
      </p:sp>
      <p:grpSp>
        <p:nvGrpSpPr>
          <p:cNvPr id="8" name="Group 55">
            <a:extLst>
              <a:ext uri="{FF2B5EF4-FFF2-40B4-BE49-F238E27FC236}">
                <a16:creationId xmlns:a16="http://schemas.microsoft.com/office/drawing/2014/main" id="{5268FF4E-B282-45AC-B8AF-CC4AD08ED15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438400"/>
            <a:ext cx="1685925" cy="874712"/>
            <a:chOff x="1104" y="3097"/>
            <a:chExt cx="1062" cy="551"/>
          </a:xfrm>
        </p:grpSpPr>
        <p:sp>
          <p:nvSpPr>
            <p:cNvPr id="9" name="Text Box 38">
              <a:extLst>
                <a:ext uri="{FF2B5EF4-FFF2-40B4-BE49-F238E27FC236}">
                  <a16:creationId xmlns:a16="http://schemas.microsoft.com/office/drawing/2014/main" id="{1A96B81F-ADED-4054-B6B4-7CED0C565D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185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/>
                <a:t>t</a:t>
              </a:r>
              <a:r>
                <a:rPr lang="en-US" altLang="en-US" sz="2400" baseline="-25000" dirty="0">
                  <a:cs typeface="Arial" panose="020B0604020202020204" pitchFamily="34" charset="0"/>
                </a:rPr>
                <a:t>½</a:t>
              </a:r>
              <a:endParaRPr lang="en-US" altLang="en-US" sz="2400" i="1" baseline="-25000" dirty="0">
                <a:cs typeface="Arial" panose="020B0604020202020204" pitchFamily="34" charset="0"/>
              </a:endParaRPr>
            </a:p>
          </p:txBody>
        </p:sp>
        <p:grpSp>
          <p:nvGrpSpPr>
            <p:cNvPr id="10" name="Group 39">
              <a:extLst>
                <a:ext uri="{FF2B5EF4-FFF2-40B4-BE49-F238E27FC236}">
                  <a16:creationId xmlns:a16="http://schemas.microsoft.com/office/drawing/2014/main" id="{7730A4F2-6E10-465F-AF20-47651FFABF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6" y="3097"/>
              <a:ext cx="830" cy="551"/>
              <a:chOff x="2460" y="2256"/>
              <a:chExt cx="830" cy="551"/>
            </a:xfrm>
          </p:grpSpPr>
          <p:grpSp>
            <p:nvGrpSpPr>
              <p:cNvPr id="11" name="Group 40">
                <a:extLst>
                  <a:ext uri="{FF2B5EF4-FFF2-40B4-BE49-F238E27FC236}">
                    <a16:creationId xmlns:a16="http://schemas.microsoft.com/office/drawing/2014/main" id="{03D595F4-825A-4E08-9BE4-3773EFFDD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256"/>
                <a:ext cx="602" cy="551"/>
                <a:chOff x="3110" y="3241"/>
                <a:chExt cx="602" cy="551"/>
              </a:xfrm>
            </p:grpSpPr>
            <p:sp>
              <p:nvSpPr>
                <p:cNvPr id="13" name="Text Box 41">
                  <a:extLst>
                    <a:ext uri="{FF2B5EF4-FFF2-40B4-BE49-F238E27FC236}">
                      <a16:creationId xmlns:a16="http://schemas.microsoft.com/office/drawing/2014/main" id="{CF6287CA-B548-4C65-95CE-AD848203CB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10" y="3241"/>
                  <a:ext cx="60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dirty="0"/>
                    <a:t>0.693</a:t>
                  </a:r>
                </a:p>
              </p:txBody>
            </p:sp>
            <p:sp>
              <p:nvSpPr>
                <p:cNvPr id="14" name="Text Box 42">
                  <a:extLst>
                    <a:ext uri="{FF2B5EF4-FFF2-40B4-BE49-F238E27FC236}">
                      <a16:creationId xmlns:a16="http://schemas.microsoft.com/office/drawing/2014/main" id="{3446605D-9517-498A-B3B6-503251F5AB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0" y="3504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400" i="1"/>
                    <a:t>k</a:t>
                  </a:r>
                </a:p>
              </p:txBody>
            </p:sp>
            <p:sp>
              <p:nvSpPr>
                <p:cNvPr id="15" name="Line 43">
                  <a:extLst>
                    <a:ext uri="{FF2B5EF4-FFF2-40B4-BE49-F238E27FC236}">
                      <a16:creationId xmlns:a16="http://schemas.microsoft.com/office/drawing/2014/main" id="{172259D4-4C56-47D5-ACE6-3B44158343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28" y="3517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" name="Text Box 44">
                <a:extLst>
                  <a:ext uri="{FF2B5EF4-FFF2-40B4-BE49-F238E27FC236}">
                    <a16:creationId xmlns:a16="http://schemas.microsoft.com/office/drawing/2014/main" id="{0C5F395E-58D5-4014-A2B1-F57DCAC71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0" y="2384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/>
                  <a:t>=</a:t>
                </a:r>
              </a:p>
            </p:txBody>
          </p:sp>
        </p:grpSp>
      </p:grpSp>
      <p:grpSp>
        <p:nvGrpSpPr>
          <p:cNvPr id="16" name="Group 50">
            <a:extLst>
              <a:ext uri="{FF2B5EF4-FFF2-40B4-BE49-F238E27FC236}">
                <a16:creationId xmlns:a16="http://schemas.microsoft.com/office/drawing/2014/main" id="{77698C18-6291-4409-8B6C-87FA37D5A824}"/>
              </a:ext>
            </a:extLst>
          </p:cNvPr>
          <p:cNvGrpSpPr>
            <a:grpSpLocks/>
          </p:cNvGrpSpPr>
          <p:nvPr/>
        </p:nvGrpSpPr>
        <p:grpSpPr bwMode="auto">
          <a:xfrm>
            <a:off x="1479967" y="3492578"/>
            <a:ext cx="2190750" cy="874712"/>
            <a:chOff x="1479" y="3272"/>
            <a:chExt cx="1380" cy="551"/>
          </a:xfrm>
        </p:grpSpPr>
        <p:sp>
          <p:nvSpPr>
            <p:cNvPr id="17" name="Text Box 46">
              <a:extLst>
                <a:ext uri="{FF2B5EF4-FFF2-40B4-BE49-F238E27FC236}">
                  <a16:creationId xmlns:a16="http://schemas.microsoft.com/office/drawing/2014/main" id="{E62DC843-583B-46FF-B201-1B156F04A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3272"/>
              <a:ext cx="5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0.693</a:t>
              </a:r>
            </a:p>
          </p:txBody>
        </p:sp>
        <p:sp>
          <p:nvSpPr>
            <p:cNvPr id="18" name="Text Box 47">
              <a:extLst>
                <a:ext uri="{FF2B5EF4-FFF2-40B4-BE49-F238E27FC236}">
                  <a16:creationId xmlns:a16="http://schemas.microsoft.com/office/drawing/2014/main" id="{FB21334B-866D-4994-B4D8-E7680E60F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3535"/>
              <a:ext cx="1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5.7 x 10</a:t>
              </a:r>
              <a:r>
                <a:rPr lang="en-US" altLang="en-US" sz="2400" baseline="30000" dirty="0"/>
                <a:t>-4</a:t>
              </a:r>
              <a:r>
                <a:rPr lang="en-US" altLang="en-US" sz="2400" dirty="0"/>
                <a:t> s</a:t>
              </a:r>
              <a:r>
                <a:rPr lang="en-US" altLang="en-US" sz="2400" baseline="30000" dirty="0"/>
                <a:t>-1</a:t>
              </a:r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8787F0E1-24D1-48C1-8C30-CA23B4485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3548"/>
              <a:ext cx="10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49">
              <a:extLst>
                <a:ext uri="{FF2B5EF4-FFF2-40B4-BE49-F238E27FC236}">
                  <a16:creationId xmlns:a16="http://schemas.microsoft.com/office/drawing/2014/main" id="{20388FD8-3F97-44E9-8D70-F529EE919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9" y="3400"/>
              <a:ext cx="2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=</a:t>
              </a:r>
            </a:p>
          </p:txBody>
        </p:sp>
      </p:grpSp>
      <p:sp>
        <p:nvSpPr>
          <p:cNvPr id="21" name="Text Box 51">
            <a:extLst>
              <a:ext uri="{FF2B5EF4-FFF2-40B4-BE49-F238E27FC236}">
                <a16:creationId xmlns:a16="http://schemas.microsoft.com/office/drawing/2014/main" id="{D11D5C5E-3D4B-4572-A42D-CBFD9A4FB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967" y="4861001"/>
            <a:ext cx="1955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= 1200 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= 20 minutes</a:t>
            </a:r>
          </a:p>
        </p:txBody>
      </p:sp>
    </p:spTree>
    <p:extLst>
      <p:ext uri="{BB962C8B-B14F-4D97-AF65-F5344CB8AC3E}">
        <p14:creationId xmlns:p14="http://schemas.microsoft.com/office/powerpoint/2010/main" val="231052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>
            <a:extLst>
              <a:ext uri="{FF2B5EF4-FFF2-40B4-BE49-F238E27FC236}">
                <a16:creationId xmlns:a16="http://schemas.microsoft.com/office/drawing/2014/main" id="{B79A3A79-A8E3-4B83-BD17-07F128E33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188" y="65088"/>
            <a:ext cx="3630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u="sng"/>
              <a:t>Zero-Order Reactions</a:t>
            </a:r>
          </a:p>
        </p:txBody>
      </p:sp>
      <p:grpSp>
        <p:nvGrpSpPr>
          <p:cNvPr id="111619" name="Group 7">
            <a:extLst>
              <a:ext uri="{FF2B5EF4-FFF2-40B4-BE49-F238E27FC236}">
                <a16:creationId xmlns:a16="http://schemas.microsoft.com/office/drawing/2014/main" id="{AE1FB6A1-74E2-469D-8C17-4896B8EE7184}"/>
              </a:ext>
            </a:extLst>
          </p:cNvPr>
          <p:cNvGrpSpPr>
            <a:grpSpLocks/>
          </p:cNvGrpSpPr>
          <p:nvPr/>
        </p:nvGrpSpPr>
        <p:grpSpPr bwMode="auto">
          <a:xfrm>
            <a:off x="731837" y="1035050"/>
            <a:ext cx="1889126" cy="879475"/>
            <a:chOff x="518" y="3200"/>
            <a:chExt cx="1190" cy="554"/>
          </a:xfrm>
        </p:grpSpPr>
        <p:sp>
          <p:nvSpPr>
            <p:cNvPr id="111636" name="Text Box 8">
              <a:extLst>
                <a:ext uri="{FF2B5EF4-FFF2-40B4-BE49-F238E27FC236}">
                  <a16:creationId xmlns:a16="http://schemas.microsoft.com/office/drawing/2014/main" id="{7A390EAA-E207-47DD-BDE9-3E4A3251B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3337"/>
              <a:ext cx="7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rate = -</a:t>
              </a:r>
            </a:p>
          </p:txBody>
        </p:sp>
        <p:grpSp>
          <p:nvGrpSpPr>
            <p:cNvPr id="111637" name="Group 9">
              <a:extLst>
                <a:ext uri="{FF2B5EF4-FFF2-40B4-BE49-F238E27FC236}">
                  <a16:creationId xmlns:a16="http://schemas.microsoft.com/office/drawing/2014/main" id="{1D72982A-CCCF-424C-BF15-9CF286304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200"/>
              <a:ext cx="508" cy="554"/>
              <a:chOff x="2054" y="3286"/>
              <a:chExt cx="508" cy="554"/>
            </a:xfrm>
          </p:grpSpPr>
          <p:sp>
            <p:nvSpPr>
              <p:cNvPr id="111638" name="Text Box 10">
                <a:extLst>
                  <a:ext uri="{FF2B5EF4-FFF2-40B4-BE49-F238E27FC236}">
                    <a16:creationId xmlns:a16="http://schemas.microsoft.com/office/drawing/2014/main" id="{CB5C2EA2-CFA5-4093-B490-135A77A5F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4" y="3286"/>
                <a:ext cx="50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Symbol" panose="05050102010706020507" pitchFamily="18" charset="2"/>
                  </a:rPr>
                  <a:t>D</a:t>
                </a:r>
                <a:r>
                  <a:rPr lang="en-US" altLang="en-US" sz="2400" dirty="0"/>
                  <a:t>[A]</a:t>
                </a:r>
                <a:r>
                  <a:rPr lang="en-US" altLang="en-US" sz="2400" baseline="-25000" dirty="0"/>
                  <a:t>t</a:t>
                </a:r>
                <a:endParaRPr lang="en-US" altLang="en-US" sz="2400" dirty="0"/>
              </a:p>
            </p:txBody>
          </p:sp>
          <p:sp>
            <p:nvSpPr>
              <p:cNvPr id="111639" name="Text Box 11">
                <a:extLst>
                  <a:ext uri="{FF2B5EF4-FFF2-40B4-BE49-F238E27FC236}">
                    <a16:creationId xmlns:a16="http://schemas.microsoft.com/office/drawing/2014/main" id="{FE5F7D60-8A74-48EF-85F8-F6F4BC62E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4" y="3552"/>
                <a:ext cx="2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>
                    <a:latin typeface="Symbol" panose="05050102010706020507" pitchFamily="18" charset="2"/>
                  </a:rPr>
                  <a:t>D</a:t>
                </a:r>
                <a:r>
                  <a:rPr lang="en-US" altLang="en-US" sz="2400" i="1"/>
                  <a:t>t</a:t>
                </a:r>
                <a:endParaRPr lang="en-US" altLang="en-US" sz="2400"/>
              </a:p>
            </p:txBody>
          </p:sp>
          <p:sp>
            <p:nvSpPr>
              <p:cNvPr id="111640" name="Line 12">
                <a:extLst>
                  <a:ext uri="{FF2B5EF4-FFF2-40B4-BE49-F238E27FC236}">
                    <a16:creationId xmlns:a16="http://schemas.microsoft.com/office/drawing/2014/main" id="{9528B1D5-2785-45B9-8879-2DDC5C218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5" y="359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1621" name="Text Box 32">
            <a:extLst>
              <a:ext uri="{FF2B5EF4-FFF2-40B4-BE49-F238E27FC236}">
                <a16:creationId xmlns:a16="http://schemas.microsoft.com/office/drawing/2014/main" id="{240965B3-B8BE-4632-BC35-D4ACA0447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65325"/>
            <a:ext cx="4941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[A]</a:t>
            </a:r>
            <a:r>
              <a:rPr lang="en-US" altLang="en-US" sz="2000" baseline="-25000" dirty="0"/>
              <a:t>t</a:t>
            </a:r>
            <a:r>
              <a:rPr lang="en-US" altLang="en-US" sz="2000" dirty="0"/>
              <a:t> is the concentration of A at any time </a:t>
            </a:r>
            <a:r>
              <a:rPr lang="en-US" altLang="en-US" sz="2000" i="1" dirty="0"/>
              <a:t>t</a:t>
            </a:r>
            <a:endParaRPr lang="en-US" altLang="en-US" sz="2000" dirty="0"/>
          </a:p>
        </p:txBody>
      </p:sp>
      <p:sp>
        <p:nvSpPr>
          <p:cNvPr id="111622" name="Text Box 33">
            <a:extLst>
              <a:ext uri="{FF2B5EF4-FFF2-40B4-BE49-F238E27FC236}">
                <a16:creationId xmlns:a16="http://schemas.microsoft.com/office/drawing/2014/main" id="{41641A98-D583-4B11-91AF-A22A17A53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46325"/>
            <a:ext cx="4635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[A]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is the concentration of A at time </a:t>
            </a:r>
            <a:r>
              <a:rPr lang="en-US" altLang="en-US" sz="2000" i="1" dirty="0"/>
              <a:t>t</a:t>
            </a:r>
            <a:r>
              <a:rPr lang="en-US" altLang="en-US" sz="2000" dirty="0"/>
              <a:t>=0</a:t>
            </a:r>
          </a:p>
        </p:txBody>
      </p:sp>
      <p:sp>
        <p:nvSpPr>
          <p:cNvPr id="21548" name="Text Box 44">
            <a:extLst>
              <a:ext uri="{FF2B5EF4-FFF2-40B4-BE49-F238E27FC236}">
                <a16:creationId xmlns:a16="http://schemas.microsoft.com/office/drawing/2014/main" id="{E69FA58B-E0D8-4EB9-B4DA-2C41A7D7C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576" y="4045171"/>
            <a:ext cx="3525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/>
              <a:t>t</a:t>
            </a:r>
            <a:r>
              <a:rPr lang="en-US" altLang="en-US" sz="2400" i="1" baseline="-25000" dirty="0">
                <a:cs typeface="Arial" panose="020B0604020202020204" pitchFamily="34" charset="0"/>
              </a:rPr>
              <a:t>½</a:t>
            </a:r>
            <a:r>
              <a:rPr lang="en-US" altLang="en-US" sz="2400" dirty="0">
                <a:cs typeface="Arial" panose="020B0604020202020204" pitchFamily="34" charset="0"/>
              </a:rPr>
              <a:t> = </a:t>
            </a:r>
            <a:r>
              <a:rPr lang="en-US" altLang="en-US" sz="2400" i="1" dirty="0">
                <a:cs typeface="Arial" panose="020B0604020202020204" pitchFamily="34" charset="0"/>
              </a:rPr>
              <a:t>t</a:t>
            </a:r>
            <a:r>
              <a:rPr lang="en-US" altLang="en-US" sz="2400" dirty="0">
                <a:cs typeface="Arial" panose="020B0604020202020204" pitchFamily="34" charset="0"/>
              </a:rPr>
              <a:t>  when [A]</a:t>
            </a:r>
            <a:r>
              <a:rPr lang="en-US" altLang="en-US" sz="2400" baseline="-25000" dirty="0">
                <a:cs typeface="Arial" panose="020B0604020202020204" pitchFamily="34" charset="0"/>
              </a:rPr>
              <a:t>t</a:t>
            </a:r>
            <a:r>
              <a:rPr lang="en-US" altLang="en-US" sz="2400" dirty="0">
                <a:cs typeface="Arial" panose="020B0604020202020204" pitchFamily="34" charset="0"/>
              </a:rPr>
              <a:t> = [A]</a:t>
            </a:r>
            <a:r>
              <a:rPr lang="en-US" altLang="en-US" sz="2400" baseline="-25000" dirty="0">
                <a:cs typeface="Arial" panose="020B0604020202020204" pitchFamily="34" charset="0"/>
              </a:rPr>
              <a:t>0</a:t>
            </a:r>
            <a:r>
              <a:rPr lang="en-US" altLang="en-US" sz="2400" dirty="0">
                <a:cs typeface="Arial" panose="020B0604020202020204" pitchFamily="34" charset="0"/>
              </a:rPr>
              <a:t>/2</a:t>
            </a:r>
            <a:endParaRPr lang="en-US" altLang="en-US" sz="2400" i="1" dirty="0">
              <a:cs typeface="Arial" panose="020B0604020202020204" pitchFamily="34" charset="0"/>
            </a:endParaRPr>
          </a:p>
        </p:txBody>
      </p:sp>
      <p:grpSp>
        <p:nvGrpSpPr>
          <p:cNvPr id="4" name="Group 53">
            <a:extLst>
              <a:ext uri="{FF2B5EF4-FFF2-40B4-BE49-F238E27FC236}">
                <a16:creationId xmlns:a16="http://schemas.microsoft.com/office/drawing/2014/main" id="{1AE29E29-AF22-4091-ABC9-3BE15D39F60F}"/>
              </a:ext>
            </a:extLst>
          </p:cNvPr>
          <p:cNvGrpSpPr>
            <a:grpSpLocks/>
          </p:cNvGrpSpPr>
          <p:nvPr/>
        </p:nvGrpSpPr>
        <p:grpSpPr bwMode="auto">
          <a:xfrm>
            <a:off x="6316394" y="4566078"/>
            <a:ext cx="1430338" cy="827088"/>
            <a:chOff x="549" y="3079"/>
            <a:chExt cx="901" cy="521"/>
          </a:xfrm>
        </p:grpSpPr>
        <p:sp>
          <p:nvSpPr>
            <p:cNvPr id="111631" name="Text Box 46">
              <a:extLst>
                <a:ext uri="{FF2B5EF4-FFF2-40B4-BE49-F238E27FC236}">
                  <a16:creationId xmlns:a16="http://schemas.microsoft.com/office/drawing/2014/main" id="{A4C7F980-3499-461B-8A64-316071AE53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" y="3191"/>
              <a:ext cx="4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/>
                <a:t>t</a:t>
              </a:r>
              <a:r>
                <a:rPr lang="en-US" altLang="en-US" sz="2400" i="1" baseline="-25000" dirty="0">
                  <a:cs typeface="Arial" panose="020B0604020202020204" pitchFamily="34" charset="0"/>
                </a:rPr>
                <a:t>½</a:t>
              </a:r>
              <a:r>
                <a:rPr lang="en-US" altLang="en-US" sz="2400" dirty="0">
                  <a:cs typeface="Arial" panose="020B0604020202020204" pitchFamily="34" charset="0"/>
                </a:rPr>
                <a:t> =</a:t>
              </a:r>
            </a:p>
          </p:txBody>
        </p:sp>
        <p:grpSp>
          <p:nvGrpSpPr>
            <p:cNvPr id="111632" name="Group 52">
              <a:extLst>
                <a:ext uri="{FF2B5EF4-FFF2-40B4-BE49-F238E27FC236}">
                  <a16:creationId xmlns:a16="http://schemas.microsoft.com/office/drawing/2014/main" id="{8BB0136A-7D2C-437D-BC73-059CFF3A4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3079"/>
              <a:ext cx="480" cy="521"/>
              <a:chOff x="970" y="3079"/>
              <a:chExt cx="480" cy="521"/>
            </a:xfrm>
          </p:grpSpPr>
          <p:sp>
            <p:nvSpPr>
              <p:cNvPr id="111633" name="Text Box 48">
                <a:extLst>
                  <a:ext uri="{FF2B5EF4-FFF2-40B4-BE49-F238E27FC236}">
                    <a16:creationId xmlns:a16="http://schemas.microsoft.com/office/drawing/2014/main" id="{9E97BE18-286F-4DD3-B938-79540E265E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" y="3079"/>
                <a:ext cx="4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[A]</a:t>
                </a:r>
                <a:r>
                  <a:rPr lang="en-US" altLang="en-US" sz="2400" baseline="-25000"/>
                  <a:t>0</a:t>
                </a:r>
                <a:endParaRPr lang="en-US" altLang="en-US" sz="2400"/>
              </a:p>
            </p:txBody>
          </p:sp>
          <p:sp>
            <p:nvSpPr>
              <p:cNvPr id="111634" name="Text Box 49">
                <a:extLst>
                  <a:ext uri="{FF2B5EF4-FFF2-40B4-BE49-F238E27FC236}">
                    <a16:creationId xmlns:a16="http://schemas.microsoft.com/office/drawing/2014/main" id="{CD1D00D2-0343-4503-B0B7-0FF30DCF1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1" y="3312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/>
                  <a:t>2</a:t>
                </a:r>
                <a:r>
                  <a:rPr lang="en-US" altLang="en-US" sz="2400" i="1"/>
                  <a:t>k</a:t>
                </a:r>
              </a:p>
            </p:txBody>
          </p:sp>
          <p:sp>
            <p:nvSpPr>
              <p:cNvPr id="111635" name="Line 50">
                <a:extLst>
                  <a:ext uri="{FF2B5EF4-FFF2-40B4-BE49-F238E27FC236}">
                    <a16:creationId xmlns:a16="http://schemas.microsoft.com/office/drawing/2014/main" id="{5B94AB3F-BC3D-4E4B-B4D1-A98374F92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0" y="3359"/>
                <a:ext cx="4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1555" name="Text Box 51">
            <a:extLst>
              <a:ext uri="{FF2B5EF4-FFF2-40B4-BE49-F238E27FC236}">
                <a16:creationId xmlns:a16="http://schemas.microsoft.com/office/drawing/2014/main" id="{E6DB273D-EE5C-4FCB-AA7A-53DFD765F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8" y="2097087"/>
            <a:ext cx="2878138" cy="64611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3600" dirty="0"/>
              <a:t>[A]</a:t>
            </a:r>
            <a:r>
              <a:rPr lang="en-US" sz="3600" baseline="-25000" dirty="0"/>
              <a:t>t</a:t>
            </a:r>
            <a:r>
              <a:rPr lang="en-US" sz="3600" dirty="0"/>
              <a:t> - [A]</a:t>
            </a:r>
            <a:r>
              <a:rPr lang="en-US" sz="3600" baseline="-25000" dirty="0"/>
              <a:t>0</a:t>
            </a:r>
            <a:r>
              <a:rPr lang="en-US" sz="3600" dirty="0"/>
              <a:t> = </a:t>
            </a:r>
            <a:r>
              <a:rPr lang="en-US" sz="3600" i="1" dirty="0" err="1"/>
              <a:t>kt</a:t>
            </a:r>
            <a:endParaRPr lang="en-US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48EE58-D2E4-4F44-9B7D-81A40D853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14" y="3491658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/>
              <a:t>Half life for zero order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56D6EE-7D5C-415D-B1CA-261BF1B25F19}"/>
              </a:ext>
            </a:extLst>
          </p:cNvPr>
          <p:cNvSpPr/>
          <p:nvPr/>
        </p:nvSpPr>
        <p:spPr>
          <a:xfrm>
            <a:off x="5426345" y="3360297"/>
            <a:ext cx="3581400" cy="2251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cs typeface="ＭＳ Ｐゴシック" charset="0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C0E50265-276C-4123-8374-C28E6993E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199" y="829469"/>
            <a:ext cx="36083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A              product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B25E00-803B-483C-9E63-C9C938B4E431}"/>
              </a:ext>
            </a:extLst>
          </p:cNvPr>
          <p:cNvCxnSpPr/>
          <p:nvPr/>
        </p:nvCxnSpPr>
        <p:spPr>
          <a:xfrm>
            <a:off x="3703639" y="1044574"/>
            <a:ext cx="619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054C871-20B7-4DAA-A72D-F6F1F314B2A6}"/>
              </a:ext>
            </a:extLst>
          </p:cNvPr>
          <p:cNvSpPr/>
          <p:nvPr/>
        </p:nvSpPr>
        <p:spPr>
          <a:xfrm>
            <a:off x="609600" y="2934862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altLang="en-US" sz="2000" dirty="0">
                <a:solidFill>
                  <a:srgbClr val="003399"/>
                </a:solidFill>
                <a:latin typeface="Times New Roman" panose="02020603050405020304" pitchFamily="18" charset="0"/>
              </a:rPr>
              <a:t>For Zero order reactions:  </a:t>
            </a:r>
          </a:p>
          <a:p>
            <a:pPr eaLnBrk="1" hangingPunct="1"/>
            <a:r>
              <a:rPr lang="en-US" altLang="en-US" sz="2000" dirty="0">
                <a:solidFill>
                  <a:srgbClr val="003399"/>
                </a:solidFill>
                <a:latin typeface="Times New Roman" panose="02020603050405020304" pitchFamily="18" charset="0"/>
              </a:rPr>
              <a:t>     </a:t>
            </a:r>
          </a:p>
          <a:p>
            <a:pPr algn="ctr" eaLnBrk="1" hangingPunct="1"/>
            <a:r>
              <a:rPr lang="en-US" altLang="en-US" sz="2000" dirty="0">
                <a:latin typeface="Times New Roman" panose="02020603050405020304" pitchFamily="18" charset="0"/>
              </a:rPr>
              <a:t>Rate = k[A]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</a:rPr>
              <a:t> = k </a:t>
            </a:r>
          </a:p>
          <a:p>
            <a:pPr algn="ctr" eaLnBrk="1" hangingPunct="1"/>
            <a:endParaRPr lang="en-US" altLang="en-US" sz="20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2000" dirty="0">
                <a:latin typeface="Times New Roman" panose="02020603050405020304" pitchFamily="18" charset="0"/>
              </a:rPr>
              <a:t>Rate does not change with concentration.</a:t>
            </a:r>
          </a:p>
          <a:p>
            <a:pPr algn="ctr" eaLnBrk="1" hangingPunct="1"/>
            <a:r>
              <a:rPr lang="en-US" altLang="en-US" sz="2000" dirty="0">
                <a:latin typeface="Times New Roman" panose="02020603050405020304" pitchFamily="18" charset="0"/>
              </a:rPr>
              <a:t>So…  [A]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t</a:t>
            </a:r>
            <a:r>
              <a:rPr lang="en-US" altLang="en-US" sz="2000" dirty="0">
                <a:latin typeface="Times New Roman" panose="02020603050405020304" pitchFamily="18" charset="0"/>
              </a:rPr>
              <a:t> = -</a:t>
            </a:r>
            <a:r>
              <a:rPr lang="en-US" altLang="en-US" sz="2000" dirty="0" err="1">
                <a:latin typeface="Times New Roman" panose="02020603050405020304" pitchFamily="18" charset="0"/>
              </a:rPr>
              <a:t>kt</a:t>
            </a:r>
            <a:r>
              <a:rPr lang="en-US" altLang="en-US" sz="2000" dirty="0">
                <a:latin typeface="Times New Roman" panose="02020603050405020304" pitchFamily="18" charset="0"/>
              </a:rPr>
              <a:t> + [A]</a:t>
            </a:r>
            <a:r>
              <a:rPr lang="en-US" altLang="en-US" sz="2000" baseline="-25000" dirty="0">
                <a:latin typeface="Times New Roman" panose="02020603050405020304" pitchFamily="18" charset="0"/>
              </a:rPr>
              <a:t>0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where [A]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t </a:t>
            </a:r>
            <a:r>
              <a:rPr lang="en-US" altLang="en-US" sz="1800" dirty="0">
                <a:latin typeface="Times New Roman" panose="02020603050405020304" pitchFamily="18" charset="0"/>
              </a:rPr>
              <a:t>= concentration of [A] after some time, t</a:t>
            </a:r>
          </a:p>
          <a:p>
            <a:pPr eaLnBrk="1" hangingPunct="1"/>
            <a:r>
              <a:rPr lang="en-US" altLang="en-US" sz="1800" i="1" dirty="0">
                <a:latin typeface="Times New Roman" panose="02020603050405020304" pitchFamily="18" charset="0"/>
              </a:rPr>
              <a:t>k</a:t>
            </a:r>
            <a:r>
              <a:rPr lang="en-US" altLang="en-US" sz="1800" dirty="0">
                <a:latin typeface="Times New Roman" panose="02020603050405020304" pitchFamily="18" charset="0"/>
              </a:rPr>
              <a:t>= reaction rate constant in units of M/s</a:t>
            </a:r>
            <a:endParaRPr lang="en-US" altLang="en-US" sz="1800" baseline="300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t= time in seconds</a:t>
            </a:r>
          </a:p>
          <a:p>
            <a:pPr eaLnBrk="1" hangingPunct="1"/>
            <a:r>
              <a:rPr lang="en-US" altLang="en-US" sz="1800" dirty="0">
                <a:latin typeface="Times New Roman" panose="02020603050405020304" pitchFamily="18" charset="0"/>
              </a:rPr>
              <a:t>[A]</a:t>
            </a:r>
            <a:r>
              <a:rPr lang="en-US" altLang="en-US" sz="1800" baseline="-25000" dirty="0">
                <a:latin typeface="Times New Roman" panose="02020603050405020304" pitchFamily="18" charset="0"/>
              </a:rPr>
              <a:t>o </a:t>
            </a:r>
            <a:r>
              <a:rPr lang="en-US" altLang="en-US" sz="1800" dirty="0">
                <a:latin typeface="Times New Roman" panose="02020603050405020304" pitchFamily="18" charset="0"/>
              </a:rPr>
              <a:t>= initial concentration of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48" grpId="0" autoUpdateAnimBg="0"/>
      <p:bldP spid="38" grpId="0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313613" cy="6826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b="1">
                <a:latin typeface="Arial Rounded MT Bold" pitchFamily="34" charset="0"/>
              </a:rPr>
              <a:t>First-Order Processes</a:t>
            </a:r>
          </a:p>
        </p:txBody>
      </p:sp>
      <p:pic>
        <p:nvPicPr>
          <p:cNvPr id="33796" name="Picture 5" descr="14_0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b="3703"/>
          <a:stretch>
            <a:fillRect/>
          </a:stretch>
        </p:blipFill>
        <p:spPr>
          <a:xfrm>
            <a:off x="533400" y="1447800"/>
            <a:ext cx="2133600" cy="3963988"/>
          </a:xfrm>
        </p:spPr>
      </p:pic>
      <p:sp>
        <p:nvSpPr>
          <p:cNvPr id="3379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200400" y="1447800"/>
            <a:ext cx="5410200" cy="1371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500"/>
              <a:t>	</a:t>
            </a:r>
            <a:r>
              <a:rPr lang="en-US" sz="2500" b="1"/>
              <a:t>Consider the process in which methyl isonitrile is converted to acetonitrile.</a:t>
            </a:r>
          </a:p>
        </p:txBody>
      </p:sp>
      <p:grpSp>
        <p:nvGrpSpPr>
          <p:cNvPr id="33797" name="Group 9"/>
          <p:cNvGrpSpPr>
            <a:grpSpLocks/>
          </p:cNvGrpSpPr>
          <p:nvPr/>
        </p:nvGrpSpPr>
        <p:grpSpPr bwMode="auto">
          <a:xfrm>
            <a:off x="3200400" y="3048000"/>
            <a:ext cx="4665663" cy="579438"/>
            <a:chOff x="2570" y="2665"/>
            <a:chExt cx="2939" cy="365"/>
          </a:xfrm>
        </p:grpSpPr>
        <p:sp>
          <p:nvSpPr>
            <p:cNvPr id="33800" name="Rectangle 6"/>
            <p:cNvSpPr>
              <a:spLocks noChangeArrowheads="1"/>
            </p:cNvSpPr>
            <p:nvPr/>
          </p:nvSpPr>
          <p:spPr bwMode="auto">
            <a:xfrm>
              <a:off x="2570" y="2665"/>
              <a:ext cx="94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C82E32"/>
                  </a:solidFill>
                  <a:latin typeface="Arial" charset="0"/>
                </a:rPr>
                <a:t>CH</a:t>
              </a:r>
              <a:r>
                <a:rPr lang="en-US" sz="3200" baseline="-25000">
                  <a:solidFill>
                    <a:srgbClr val="C82E32"/>
                  </a:solidFill>
                  <a:latin typeface="Arial" charset="0"/>
                </a:rPr>
                <a:t>3</a:t>
              </a:r>
              <a:r>
                <a:rPr lang="en-US" sz="3200">
                  <a:solidFill>
                    <a:srgbClr val="C82E32"/>
                  </a:solidFill>
                  <a:latin typeface="Arial" charset="0"/>
                </a:rPr>
                <a:t>NC</a:t>
              </a:r>
            </a:p>
          </p:txBody>
        </p:sp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4560" y="2665"/>
              <a:ext cx="94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C82E32"/>
                  </a:solidFill>
                  <a:latin typeface="Arial" charset="0"/>
                </a:rPr>
                <a:t>CH</a:t>
              </a:r>
              <a:r>
                <a:rPr lang="en-US" sz="3200" baseline="-25000">
                  <a:solidFill>
                    <a:srgbClr val="C82E32"/>
                  </a:solidFill>
                  <a:latin typeface="Arial" charset="0"/>
                </a:rPr>
                <a:t>3</a:t>
              </a:r>
              <a:r>
                <a:rPr lang="en-US" sz="3200">
                  <a:solidFill>
                    <a:srgbClr val="C82E32"/>
                  </a:solidFill>
                  <a:latin typeface="Arial" charset="0"/>
                </a:rPr>
                <a:t>CN</a:t>
              </a:r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3696" y="2832"/>
              <a:ext cx="720" cy="0"/>
            </a:xfrm>
            <a:prstGeom prst="line">
              <a:avLst/>
            </a:prstGeom>
            <a:noFill/>
            <a:ln w="22225">
              <a:solidFill>
                <a:srgbClr val="C82E3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798" name="Text Box 10"/>
          <p:cNvSpPr txBox="1">
            <a:spLocks noChangeArrowheads="1"/>
          </p:cNvSpPr>
          <p:nvPr/>
        </p:nvSpPr>
        <p:spPr bwMode="auto">
          <a:xfrm>
            <a:off x="3429000" y="3962400"/>
            <a:ext cx="45894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>
                <a:solidFill>
                  <a:srgbClr val="00197D"/>
                </a:solidFill>
                <a:latin typeface="Arial" charset="0"/>
              </a:rPr>
              <a:t>How do we know this is a first order reaction?</a:t>
            </a:r>
          </a:p>
        </p:txBody>
      </p:sp>
      <p:sp>
        <p:nvSpPr>
          <p:cNvPr id="33799" name="Text Box 11"/>
          <p:cNvSpPr txBox="1">
            <a:spLocks noChangeArrowheads="1"/>
          </p:cNvSpPr>
          <p:nvPr/>
        </p:nvSpPr>
        <p:spPr bwMode="auto">
          <a:xfrm>
            <a:off x="8518525" y="63357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5DABB576-0FE4-4598-8EE9-8B9BF3A0324F}" type="slidenum">
              <a:rPr lang="en-US" sz="1400" b="1">
                <a:latin typeface="Arial" charset="0"/>
              </a:rPr>
              <a:pPr/>
              <a:t>17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1625"/>
            <a:ext cx="8302625" cy="688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b="1">
                <a:latin typeface="Arial Rounded MT Bold" pitchFamily="34" charset="0"/>
              </a:rPr>
              <a:t>First-Order Processes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438400"/>
            <a:ext cx="3810000" cy="1676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500"/>
              <a:t>	</a:t>
            </a:r>
            <a:r>
              <a:rPr lang="en-US" sz="2400" b="1"/>
              <a:t>This data was collected for this reaction at 198.9</a:t>
            </a:r>
            <a:r>
              <a:rPr lang="en-US" sz="2400" b="1">
                <a:sym typeface="Symbol" pitchFamily="18" charset="2"/>
              </a:rPr>
              <a:t>°C.</a:t>
            </a:r>
            <a:endParaRPr lang="en-US" sz="2400" b="1"/>
          </a:p>
        </p:txBody>
      </p:sp>
      <p:pic>
        <p:nvPicPr>
          <p:cNvPr id="34820" name="Picture 5" descr="14_07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b="11186"/>
          <a:stretch>
            <a:fillRect/>
          </a:stretch>
        </p:blipFill>
        <p:spPr>
          <a:xfrm>
            <a:off x="4876800" y="2424113"/>
            <a:ext cx="3584575" cy="3138487"/>
          </a:xfrm>
        </p:spPr>
      </p:pic>
      <p:grpSp>
        <p:nvGrpSpPr>
          <p:cNvPr id="34821" name="Group 6"/>
          <p:cNvGrpSpPr>
            <a:grpSpLocks/>
          </p:cNvGrpSpPr>
          <p:nvPr/>
        </p:nvGrpSpPr>
        <p:grpSpPr bwMode="auto">
          <a:xfrm>
            <a:off x="2214563" y="1524000"/>
            <a:ext cx="4665662" cy="579438"/>
            <a:chOff x="2570" y="2665"/>
            <a:chExt cx="2939" cy="365"/>
          </a:xfrm>
        </p:grpSpPr>
        <p:sp>
          <p:nvSpPr>
            <p:cNvPr id="34824" name="Rectangle 7"/>
            <p:cNvSpPr>
              <a:spLocks noChangeArrowheads="1"/>
            </p:cNvSpPr>
            <p:nvPr/>
          </p:nvSpPr>
          <p:spPr bwMode="auto">
            <a:xfrm>
              <a:off x="2570" y="2665"/>
              <a:ext cx="94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C82E32"/>
                  </a:solidFill>
                  <a:latin typeface="Arial" charset="0"/>
                </a:rPr>
                <a:t>CH</a:t>
              </a:r>
              <a:r>
                <a:rPr lang="en-US" sz="3200" baseline="-25000">
                  <a:solidFill>
                    <a:srgbClr val="C82E32"/>
                  </a:solidFill>
                  <a:latin typeface="Arial" charset="0"/>
                </a:rPr>
                <a:t>3</a:t>
              </a:r>
              <a:r>
                <a:rPr lang="en-US" sz="3200">
                  <a:solidFill>
                    <a:srgbClr val="C82E32"/>
                  </a:solidFill>
                  <a:latin typeface="Arial" charset="0"/>
                </a:rPr>
                <a:t>NC</a:t>
              </a:r>
            </a:p>
          </p:txBody>
        </p:sp>
        <p:sp>
          <p:nvSpPr>
            <p:cNvPr id="34825" name="Rectangle 8"/>
            <p:cNvSpPr>
              <a:spLocks noChangeArrowheads="1"/>
            </p:cNvSpPr>
            <p:nvPr/>
          </p:nvSpPr>
          <p:spPr bwMode="auto">
            <a:xfrm>
              <a:off x="4560" y="2665"/>
              <a:ext cx="94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200">
                  <a:solidFill>
                    <a:srgbClr val="C82E32"/>
                  </a:solidFill>
                  <a:latin typeface="Arial" charset="0"/>
                </a:rPr>
                <a:t>CH</a:t>
              </a:r>
              <a:r>
                <a:rPr lang="en-US" sz="3200" baseline="-25000">
                  <a:solidFill>
                    <a:srgbClr val="C82E32"/>
                  </a:solidFill>
                  <a:latin typeface="Arial" charset="0"/>
                </a:rPr>
                <a:t>3</a:t>
              </a:r>
              <a:r>
                <a:rPr lang="en-US" sz="3200">
                  <a:solidFill>
                    <a:srgbClr val="C82E32"/>
                  </a:solidFill>
                  <a:latin typeface="Arial" charset="0"/>
                </a:rPr>
                <a:t>CN</a:t>
              </a:r>
            </a:p>
          </p:txBody>
        </p:sp>
        <p:sp>
          <p:nvSpPr>
            <p:cNvPr id="34826" name="Line 9"/>
            <p:cNvSpPr>
              <a:spLocks noChangeShapeType="1"/>
            </p:cNvSpPr>
            <p:nvPr/>
          </p:nvSpPr>
          <p:spPr bwMode="auto">
            <a:xfrm>
              <a:off x="3696" y="2832"/>
              <a:ext cx="720" cy="0"/>
            </a:xfrm>
            <a:prstGeom prst="line">
              <a:avLst/>
            </a:prstGeom>
            <a:noFill/>
            <a:ln w="22225">
              <a:solidFill>
                <a:srgbClr val="C82E3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2" name="Text Box 10"/>
          <p:cNvSpPr txBox="1">
            <a:spLocks noChangeArrowheads="1"/>
          </p:cNvSpPr>
          <p:nvPr/>
        </p:nvSpPr>
        <p:spPr bwMode="auto">
          <a:xfrm>
            <a:off x="669925" y="4027488"/>
            <a:ext cx="3763963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b="1">
                <a:solidFill>
                  <a:srgbClr val="00197D"/>
                </a:solidFill>
                <a:latin typeface="Arial" charset="0"/>
              </a:rPr>
              <a:t>Does </a:t>
            </a:r>
          </a:p>
          <a:p>
            <a:pPr eaLnBrk="0" hangingPunct="0"/>
            <a:r>
              <a:rPr lang="en-US" sz="2800" b="1">
                <a:solidFill>
                  <a:srgbClr val="00197D"/>
                </a:solidFill>
                <a:latin typeface="Arial" charset="0"/>
              </a:rPr>
              <a:t>rate=k[CH</a:t>
            </a:r>
            <a:r>
              <a:rPr lang="en-US" sz="2800" b="1" baseline="-25000">
                <a:solidFill>
                  <a:srgbClr val="00197D"/>
                </a:solidFill>
                <a:latin typeface="Arial" charset="0"/>
              </a:rPr>
              <a:t>3</a:t>
            </a:r>
            <a:r>
              <a:rPr lang="en-US" sz="2800" b="1">
                <a:solidFill>
                  <a:srgbClr val="00197D"/>
                </a:solidFill>
                <a:latin typeface="Arial" charset="0"/>
              </a:rPr>
              <a:t>NC] </a:t>
            </a:r>
          </a:p>
          <a:p>
            <a:pPr eaLnBrk="0" hangingPunct="0"/>
            <a:r>
              <a:rPr lang="en-US" sz="2800" b="1">
                <a:solidFill>
                  <a:srgbClr val="00197D"/>
                </a:solidFill>
                <a:latin typeface="Arial" charset="0"/>
              </a:rPr>
              <a:t>for all time intervals?</a:t>
            </a:r>
          </a:p>
        </p:txBody>
      </p: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8518525" y="63357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89527F33-959F-452A-B592-475C5AC3A476}" type="slidenum">
              <a:rPr lang="en-US" sz="1400" b="1">
                <a:latin typeface="Arial" charset="0"/>
              </a:rPr>
              <a:pPr/>
              <a:t>18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1625"/>
            <a:ext cx="8378825" cy="688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 b="1">
                <a:latin typeface="Arial Rounded MT Bold" pitchFamily="34" charset="0"/>
              </a:rPr>
              <a:t>First-Order Processes</a:t>
            </a:r>
          </a:p>
        </p:txBody>
      </p:sp>
      <p:pic>
        <p:nvPicPr>
          <p:cNvPr id="35844" name="Picture 5" descr="14_07ab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b="15428"/>
          <a:stretch>
            <a:fillRect/>
          </a:stretch>
        </p:blipFill>
        <p:spPr>
          <a:xfrm>
            <a:off x="457200" y="1066800"/>
            <a:ext cx="7772400" cy="2987675"/>
          </a:xfrm>
        </p:spPr>
      </p:pic>
      <p:sp>
        <p:nvSpPr>
          <p:cNvPr id="337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800600"/>
            <a:ext cx="7772400" cy="2362200"/>
          </a:xfrm>
        </p:spPr>
        <p:txBody>
          <a:bodyPr/>
          <a:lstStyle/>
          <a:p>
            <a:pPr eaLnBrk="1" hangingPunct="1"/>
            <a:r>
              <a:rPr lang="en-US" sz="2500"/>
              <a:t>When ln </a:t>
            </a:r>
            <a:r>
              <a:rPr lang="en-US" sz="2500" i="1"/>
              <a:t>P</a:t>
            </a:r>
            <a:r>
              <a:rPr lang="en-US" sz="2500"/>
              <a:t> is plotted as a function of time, a straight line results.</a:t>
            </a:r>
          </a:p>
          <a:p>
            <a:pPr lvl="1" eaLnBrk="1" hangingPunct="1"/>
            <a:r>
              <a:rPr lang="en-US" sz="2100"/>
              <a:t>The process is first-order.</a:t>
            </a:r>
          </a:p>
          <a:p>
            <a:pPr lvl="1" eaLnBrk="1" hangingPunct="1"/>
            <a:r>
              <a:rPr lang="en-US" sz="2100" i="1"/>
              <a:t>k</a:t>
            </a:r>
            <a:r>
              <a:rPr lang="en-US" sz="2100"/>
              <a:t> is the negative slope:  5.1 </a:t>
            </a:r>
            <a:r>
              <a:rPr lang="en-US" sz="2100">
                <a:sym typeface="Symbol" pitchFamily="18" charset="2"/>
              </a:rPr>
              <a:t> 10</a:t>
            </a:r>
            <a:r>
              <a:rPr lang="en-US" sz="2100" baseline="30000">
                <a:sym typeface="Symbol" pitchFamily="18" charset="2"/>
              </a:rPr>
              <a:t>-5</a:t>
            </a:r>
            <a:r>
              <a:rPr lang="en-US" sz="2100">
                <a:sym typeface="Symbol" pitchFamily="18" charset="2"/>
              </a:rPr>
              <a:t> s</a:t>
            </a:r>
            <a:r>
              <a:rPr lang="en-US" sz="2100" baseline="30000">
                <a:sym typeface="Symbol" pitchFamily="18" charset="2"/>
              </a:rPr>
              <a:t>-1</a:t>
            </a:r>
            <a:r>
              <a:rPr lang="en-US" sz="2100">
                <a:sym typeface="Symbol" pitchFamily="18" charset="2"/>
              </a:rPr>
              <a:t>.</a:t>
            </a:r>
            <a:endParaRPr lang="en-US" sz="2100"/>
          </a:p>
        </p:txBody>
      </p:sp>
      <p:pic>
        <p:nvPicPr>
          <p:cNvPr id="3584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5700" y="4178300"/>
            <a:ext cx="3492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127500"/>
            <a:ext cx="2463800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7" name="Text Box 10"/>
          <p:cNvSpPr txBox="1">
            <a:spLocks noChangeArrowheads="1"/>
          </p:cNvSpPr>
          <p:nvPr/>
        </p:nvSpPr>
        <p:spPr bwMode="auto">
          <a:xfrm>
            <a:off x="8670925" y="64881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21E9E18-914B-4335-9C35-330E77E1F221}" type="slidenum">
              <a:rPr lang="en-US" sz="1400" b="1">
                <a:latin typeface="Arial" charset="0"/>
              </a:rPr>
              <a:pPr/>
              <a:t>19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19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1625"/>
            <a:ext cx="8074025" cy="688975"/>
          </a:xfrm>
        </p:spPr>
        <p:txBody>
          <a:bodyPr/>
          <a:lstStyle/>
          <a:p>
            <a:pPr eaLnBrk="1" hangingPunct="1"/>
            <a:r>
              <a:rPr lang="en-US" sz="4000" b="1">
                <a:latin typeface="Arial Rounded MT Bold" pitchFamily="34" charset="0"/>
              </a:rPr>
              <a:t>Half-Life of a Reaction</a:t>
            </a:r>
          </a:p>
        </p:txBody>
      </p:sp>
      <p:pic>
        <p:nvPicPr>
          <p:cNvPr id="36868" name="Picture 5" descr="14_0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b="4080"/>
          <a:stretch>
            <a:fillRect/>
          </a:stretch>
        </p:blipFill>
        <p:spPr>
          <a:xfrm>
            <a:off x="174625" y="1371600"/>
            <a:ext cx="4168775" cy="3656013"/>
          </a:xfrm>
        </p:spPr>
      </p:pic>
      <p:sp>
        <p:nvSpPr>
          <p:cNvPr id="3994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447800"/>
            <a:ext cx="3810000" cy="4114800"/>
          </a:xfrm>
        </p:spPr>
        <p:txBody>
          <a:bodyPr/>
          <a:lstStyle/>
          <a:p>
            <a:pPr eaLnBrk="1" hangingPunct="1"/>
            <a:r>
              <a:rPr lang="en-US" sz="2500" b="1"/>
              <a:t>Half-life is defined as the time required for one-half of a reactant to react.</a:t>
            </a:r>
          </a:p>
          <a:p>
            <a:pPr eaLnBrk="1" hangingPunct="1"/>
            <a:r>
              <a:rPr lang="en-US" sz="2500" b="1"/>
              <a:t>Because [A] at </a:t>
            </a:r>
            <a:r>
              <a:rPr lang="en-US" sz="2500" b="1" i="1"/>
              <a:t>t</a:t>
            </a:r>
            <a:r>
              <a:rPr lang="en-US" sz="2500" b="1" baseline="-25000"/>
              <a:t>1/2</a:t>
            </a:r>
            <a:r>
              <a:rPr lang="en-US" sz="2500" b="1"/>
              <a:t> is one-half of the original [A],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sz="2500" b="1"/>
              <a:t>[A]</a:t>
            </a:r>
            <a:r>
              <a:rPr lang="en-US" sz="2500" b="1" i="1" baseline="-25000"/>
              <a:t>t</a:t>
            </a:r>
            <a:r>
              <a:rPr lang="en-US" sz="2500" b="1"/>
              <a:t> = 0.5 [A]</a:t>
            </a:r>
            <a:r>
              <a:rPr lang="en-US" sz="2500" b="1" baseline="-25000"/>
              <a:t>0</a:t>
            </a:r>
            <a:r>
              <a:rPr lang="en-US" sz="2500" b="1"/>
              <a:t>.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B6D06CA-394F-46E7-8151-2379BB2D3B66}" type="slidenum">
              <a:rPr lang="en-US" sz="1400" b="1">
                <a:latin typeface="Arial" charset="0"/>
              </a:rPr>
              <a:pPr/>
              <a:t>20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Oval 23"/>
          <p:cNvSpPr>
            <a:spLocks noChangeArrowheads="1"/>
          </p:cNvSpPr>
          <p:nvPr/>
        </p:nvSpPr>
        <p:spPr bwMode="auto">
          <a:xfrm>
            <a:off x="5257800" y="4419600"/>
            <a:ext cx="3048000" cy="1524000"/>
          </a:xfrm>
          <a:prstGeom prst="ellipse">
            <a:avLst/>
          </a:prstGeom>
          <a:solidFill>
            <a:srgbClr val="FFD2DD"/>
          </a:solidFill>
          <a:ln w="1905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rgbClr val="FF9DA0"/>
              </a:solidFill>
              <a:latin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838200"/>
          </a:xfrm>
        </p:spPr>
        <p:txBody>
          <a:bodyPr/>
          <a:lstStyle/>
          <a:p>
            <a:pPr eaLnBrk="1" hangingPunct="1"/>
            <a:r>
              <a:rPr lang="en-US" sz="4000" b="1">
                <a:latin typeface="Arial Rounded MT Bold" pitchFamily="34" charset="0"/>
              </a:rPr>
              <a:t>Half-Life of a First Order Reaction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500"/>
              <a:t>For a first-order process, set [A]</a:t>
            </a:r>
            <a:r>
              <a:rPr lang="en-US" sz="2500" baseline="-25000"/>
              <a:t>t</a:t>
            </a:r>
            <a:r>
              <a:rPr lang="en-US" sz="2500"/>
              <a:t>=0.5 [A]</a:t>
            </a:r>
            <a:r>
              <a:rPr lang="en-US" sz="2500" baseline="-25000"/>
              <a:t>0 </a:t>
            </a:r>
            <a:r>
              <a:rPr lang="en-US" sz="2500"/>
              <a:t>in integrated rate equation:</a:t>
            </a:r>
            <a:r>
              <a:rPr lang="en-US" sz="2500" baseline="-25000"/>
              <a:t> 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457200" y="4953000"/>
            <a:ext cx="36576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rgbClr val="C82E32"/>
                </a:solidFill>
                <a:latin typeface="Arial" charset="0"/>
              </a:rPr>
              <a:t>NOTE:  For a first-order process, the half-life does not depend on the initial concentration,  [A]</a:t>
            </a:r>
            <a:r>
              <a:rPr lang="en-US" sz="2400" baseline="-25000">
                <a:solidFill>
                  <a:srgbClr val="C82E32"/>
                </a:solidFill>
                <a:latin typeface="Arial" charset="0"/>
              </a:rPr>
              <a:t>0</a:t>
            </a:r>
            <a:r>
              <a:rPr lang="en-US" sz="2400">
                <a:solidFill>
                  <a:srgbClr val="C82E32"/>
                </a:solidFill>
                <a:latin typeface="Arial" charset="0"/>
              </a:rPr>
              <a:t>.</a:t>
            </a:r>
            <a:endParaRPr lang="en-US" sz="2400">
              <a:solidFill>
                <a:schemeClr val="accent2"/>
              </a:solidFill>
              <a:latin typeface="Arial" charset="0"/>
            </a:endParaRPr>
          </a:p>
        </p:txBody>
      </p:sp>
      <p:pic>
        <p:nvPicPr>
          <p:cNvPr id="1031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2286000"/>
            <a:ext cx="30099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429000"/>
            <a:ext cx="2476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2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4114800"/>
            <a:ext cx="3657600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Text Box 27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696D69B-88FB-4BC3-8133-C108A78137BD}" type="slidenum">
              <a:rPr lang="en-US" sz="1400" b="1">
                <a:latin typeface="Arial" charset="0"/>
              </a:rPr>
              <a:pPr/>
              <a:t>21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p:graphicFrame>
        <p:nvGraphicFramePr>
          <p:cNvPr id="1026" name="Object 28"/>
          <p:cNvGraphicFramePr>
            <a:graphicFrameLocks noChangeAspect="1"/>
          </p:cNvGraphicFramePr>
          <p:nvPr/>
        </p:nvGraphicFramePr>
        <p:xfrm>
          <a:off x="5924550" y="4714875"/>
          <a:ext cx="16192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Bitmap Image" r:id="rId7" imgW="1619476" imgH="847843" progId="Paint.Picture">
                  <p:embed/>
                </p:oleObj>
              </mc:Choice>
              <mc:Fallback>
                <p:oleObj name="Bitmap Image" r:id="rId7" imgW="1619476" imgH="847843" progId="Paint.Picture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4714875"/>
                        <a:ext cx="161925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60740" presetClass="entr" presetSubtype="6628449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162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>
                <a:latin typeface="Arial Rounded MT Bold" pitchFamily="34" charset="0"/>
              </a:rPr>
              <a:t>First Order Rate Calculation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1E23B2E-E995-4042-A9FD-6C2E31CC90C1}" type="slidenum">
              <a:rPr lang="en-US" sz="1400" b="1">
                <a:latin typeface="Arial" charset="0"/>
              </a:rPr>
              <a:pPr/>
              <a:t>22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669925" y="381635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Arial" charset="0"/>
              </a:rPr>
              <a:t> </a:t>
            </a:r>
            <a:endParaRPr lang="en-US" sz="2400" baseline="30000">
              <a:cs typeface="Times New Roman" charset="0"/>
            </a:endParaRPr>
          </a:p>
        </p:txBody>
      </p:sp>
      <p:sp>
        <p:nvSpPr>
          <p:cNvPr id="37893" name="Text Box 8"/>
          <p:cNvSpPr txBox="1">
            <a:spLocks noChangeArrowheads="1"/>
          </p:cNvSpPr>
          <p:nvPr/>
        </p:nvSpPr>
        <p:spPr bwMode="auto">
          <a:xfrm>
            <a:off x="381000" y="1106488"/>
            <a:ext cx="7924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charset="0"/>
              </a:rPr>
              <a:t>Example 1: </a:t>
            </a:r>
            <a:r>
              <a:rPr lang="en-US" sz="2400">
                <a:latin typeface="Arial" charset="0"/>
              </a:rPr>
              <a:t>The decomposition of compound A is first order.   If the initial</a:t>
            </a:r>
            <a:r>
              <a:rPr lang="en-US" sz="2400">
                <a:latin typeface="Arial" charset="0"/>
                <a:cs typeface="Times New Roman" charset="0"/>
              </a:rPr>
              <a:t> [A]</a:t>
            </a:r>
            <a:r>
              <a:rPr lang="en-US" sz="2400" baseline="-30000">
                <a:latin typeface="Arial" charset="0"/>
                <a:cs typeface="Times New Roman" charset="0"/>
              </a:rPr>
              <a:t>0</a:t>
            </a:r>
            <a:r>
              <a:rPr lang="en-US" sz="2400">
                <a:latin typeface="Arial" charset="0"/>
                <a:cs typeface="Times New Roman" charset="0"/>
              </a:rPr>
              <a:t> = 0.80 mol dm</a:t>
            </a:r>
            <a:r>
              <a:rPr lang="en-US" sz="2400" baseline="30000">
                <a:latin typeface="Arial" charset="0"/>
                <a:cs typeface="Times New Roman" charset="0"/>
              </a:rPr>
              <a:t>-3</a:t>
            </a:r>
            <a:r>
              <a:rPr lang="en-US" sz="2400">
                <a:latin typeface="Arial" charset="0"/>
                <a:cs typeface="Times New Roman" charset="0"/>
              </a:rPr>
              <a:t>.  and the  rate constant is 0.010 s</a:t>
            </a:r>
            <a:r>
              <a:rPr lang="en-US" sz="2400" baseline="30000">
                <a:latin typeface="Arial" charset="0"/>
                <a:cs typeface="Times New Roman" charset="0"/>
              </a:rPr>
              <a:t>-1</a:t>
            </a:r>
            <a:r>
              <a:rPr lang="en-US" sz="2400">
                <a:latin typeface="Arial" charset="0"/>
                <a:cs typeface="Times New Roman" charset="0"/>
              </a:rPr>
              <a:t>,  what is the concentration of  [A] after 90 seconds?</a:t>
            </a:r>
            <a:r>
              <a:rPr lang="en-US" sz="2400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162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>
                <a:latin typeface="Arial Rounded MT Bold" pitchFamily="34" charset="0"/>
              </a:rPr>
              <a:t>First Order Rate Calculation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171D0C0-EDD9-4D33-A800-F7B262FFD468}" type="slidenum">
              <a:rPr lang="en-US" sz="1400" b="1">
                <a:latin typeface="Arial" charset="0"/>
              </a:rPr>
              <a:pPr/>
              <a:t>23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2622550" y="2895600"/>
            <a:ext cx="339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Ln[A]</a:t>
            </a:r>
            <a:r>
              <a:rPr lang="en-US" sz="2400" baseline="-25000"/>
              <a:t>t</a:t>
            </a:r>
            <a:r>
              <a:rPr lang="en-US" sz="2400"/>
              <a:t> – ln[A]</a:t>
            </a:r>
            <a:r>
              <a:rPr lang="en-US" sz="2400" baseline="-25000"/>
              <a:t>o</a:t>
            </a:r>
            <a:r>
              <a:rPr lang="en-US" sz="2400"/>
              <a:t> = -kt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685800" y="3429000"/>
            <a:ext cx="64008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6400"/>
            <a:r>
              <a:rPr lang="en-US" sz="2400">
                <a:latin typeface="Arial" charset="0"/>
              </a:rPr>
              <a:t>Ln[A]</a:t>
            </a:r>
            <a:r>
              <a:rPr lang="en-US" sz="2400" baseline="-25000">
                <a:latin typeface="Arial" charset="0"/>
              </a:rPr>
              <a:t>t</a:t>
            </a:r>
            <a:r>
              <a:rPr lang="en-US" sz="2400">
                <a:latin typeface="Arial" charset="0"/>
              </a:rPr>
              <a:t> – Ln[0.80] =  - (</a:t>
            </a:r>
            <a:r>
              <a:rPr lang="en-US" sz="2400">
                <a:cs typeface="Times New Roman" charset="0"/>
              </a:rPr>
              <a:t>0.010 s</a:t>
            </a:r>
            <a:r>
              <a:rPr lang="en-US" sz="2400" baseline="30000">
                <a:cs typeface="Times New Roman" charset="0"/>
              </a:rPr>
              <a:t>-1</a:t>
            </a:r>
            <a:r>
              <a:rPr lang="en-US" sz="2400">
                <a:latin typeface="Arial" charset="0"/>
              </a:rPr>
              <a:t> )(90 s)</a:t>
            </a:r>
          </a:p>
          <a:p>
            <a:pPr marL="406400"/>
            <a:endParaRPr lang="en-US" sz="800">
              <a:latin typeface="Arial" charset="0"/>
            </a:endParaRPr>
          </a:p>
          <a:p>
            <a:pPr marL="406400"/>
            <a:r>
              <a:rPr lang="en-US" sz="2400">
                <a:latin typeface="Arial" charset="0"/>
              </a:rPr>
              <a:t>Ln[A]</a:t>
            </a:r>
            <a:r>
              <a:rPr lang="en-US" sz="2400" baseline="-25000">
                <a:latin typeface="Arial" charset="0"/>
              </a:rPr>
              <a:t>t</a:t>
            </a:r>
            <a:r>
              <a:rPr lang="en-US" sz="2400">
                <a:latin typeface="Arial" charset="0"/>
              </a:rPr>
              <a:t>  =   - (</a:t>
            </a:r>
            <a:r>
              <a:rPr lang="en-US" sz="2400">
                <a:cs typeface="Times New Roman" charset="0"/>
              </a:rPr>
              <a:t>0.010 s</a:t>
            </a:r>
            <a:r>
              <a:rPr lang="en-US" sz="2400" baseline="30000">
                <a:cs typeface="Times New Roman" charset="0"/>
              </a:rPr>
              <a:t>-1</a:t>
            </a:r>
            <a:r>
              <a:rPr lang="en-US" sz="2400">
                <a:latin typeface="Arial" charset="0"/>
              </a:rPr>
              <a:t> )(90 s) + ln[0.80]</a:t>
            </a:r>
          </a:p>
          <a:p>
            <a:pPr marL="406400"/>
            <a:endParaRPr lang="en-US" sz="800">
              <a:latin typeface="Arial" charset="0"/>
            </a:endParaRPr>
          </a:p>
          <a:p>
            <a:pPr marL="406400"/>
            <a:r>
              <a:rPr lang="en-US" sz="2400">
                <a:latin typeface="Arial" charset="0"/>
              </a:rPr>
              <a:t>Ln[A]</a:t>
            </a:r>
            <a:r>
              <a:rPr lang="en-US" sz="2400" baseline="-25000">
                <a:latin typeface="Arial" charset="0"/>
              </a:rPr>
              <a:t>t</a:t>
            </a:r>
            <a:r>
              <a:rPr lang="en-US" sz="2400">
                <a:latin typeface="Arial" charset="0"/>
              </a:rPr>
              <a:t>  =   -0.90 - 0.2231</a:t>
            </a:r>
          </a:p>
          <a:p>
            <a:pPr marL="406400"/>
            <a:endParaRPr lang="en-US" sz="800">
              <a:latin typeface="Arial" charset="0"/>
            </a:endParaRPr>
          </a:p>
          <a:p>
            <a:pPr marL="406400"/>
            <a:r>
              <a:rPr lang="en-US" sz="2400">
                <a:latin typeface="Arial" charset="0"/>
              </a:rPr>
              <a:t>ln[A]</a:t>
            </a:r>
            <a:r>
              <a:rPr lang="en-US" sz="2400" baseline="-25000">
                <a:latin typeface="Arial" charset="0"/>
              </a:rPr>
              <a:t>t </a:t>
            </a:r>
            <a:r>
              <a:rPr lang="en-US" sz="2400">
                <a:latin typeface="Arial" charset="0"/>
              </a:rPr>
              <a:t> =   -1.1231</a:t>
            </a:r>
          </a:p>
          <a:p>
            <a:pPr marL="406400"/>
            <a:endParaRPr lang="en-US" sz="800">
              <a:latin typeface="Arial" charset="0"/>
            </a:endParaRPr>
          </a:p>
          <a:p>
            <a:pPr marL="406400"/>
            <a:r>
              <a:rPr lang="en-US" sz="2400">
                <a:latin typeface="Arial" charset="0"/>
              </a:rPr>
              <a:t>    [A]</a:t>
            </a:r>
            <a:r>
              <a:rPr lang="en-US" sz="2400" baseline="-25000">
                <a:latin typeface="Arial" charset="0"/>
              </a:rPr>
              <a:t>t</a:t>
            </a:r>
            <a:r>
              <a:rPr lang="en-US" sz="2400">
                <a:latin typeface="Arial" charset="0"/>
              </a:rPr>
              <a:t>  =    0.325 </a:t>
            </a:r>
            <a:r>
              <a:rPr lang="en-US" sz="2400">
                <a:cs typeface="Times New Roman" charset="0"/>
              </a:rPr>
              <a:t>mol</a:t>
            </a:r>
            <a:r>
              <a:rPr lang="en-US" sz="2400" baseline="30000">
                <a:cs typeface="Times New Roman" charset="0"/>
              </a:rPr>
              <a:t> </a:t>
            </a:r>
            <a:r>
              <a:rPr lang="en-US" sz="2400">
                <a:cs typeface="Times New Roman" charset="0"/>
              </a:rPr>
              <a:t> dm</a:t>
            </a:r>
            <a:r>
              <a:rPr lang="en-US" sz="2400" baseline="30000">
                <a:cs typeface="Times New Roman" charset="0"/>
              </a:rPr>
              <a:t>-3</a:t>
            </a:r>
            <a:r>
              <a:rPr lang="en-US" sz="2400">
                <a:cs typeface="Times New Roman" charset="0"/>
              </a:rPr>
              <a:t> 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81000" y="1106488"/>
            <a:ext cx="7924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charset="0"/>
              </a:rPr>
              <a:t>Example 1: </a:t>
            </a:r>
            <a:r>
              <a:rPr lang="en-US" sz="2400">
                <a:latin typeface="Arial" charset="0"/>
              </a:rPr>
              <a:t>The decomposition of compound A is first order.   If the initial</a:t>
            </a:r>
            <a:r>
              <a:rPr lang="en-US" sz="2400">
                <a:latin typeface="Arial" charset="0"/>
                <a:cs typeface="Times New Roman" charset="0"/>
              </a:rPr>
              <a:t> [A]</a:t>
            </a:r>
            <a:r>
              <a:rPr lang="en-US" sz="2400" baseline="-30000">
                <a:latin typeface="Arial" charset="0"/>
                <a:cs typeface="Times New Roman" charset="0"/>
              </a:rPr>
              <a:t>0</a:t>
            </a:r>
            <a:r>
              <a:rPr lang="en-US" sz="2400">
                <a:latin typeface="Arial" charset="0"/>
                <a:cs typeface="Times New Roman" charset="0"/>
              </a:rPr>
              <a:t> = 0.80 mol dm</a:t>
            </a:r>
            <a:r>
              <a:rPr lang="en-US" sz="2400" baseline="30000">
                <a:latin typeface="Arial" charset="0"/>
                <a:cs typeface="Times New Roman" charset="0"/>
              </a:rPr>
              <a:t>-3</a:t>
            </a:r>
            <a:r>
              <a:rPr lang="en-US" sz="2400">
                <a:latin typeface="Arial" charset="0"/>
                <a:cs typeface="Times New Roman" charset="0"/>
              </a:rPr>
              <a:t>.  and the  rate constant is 0.010 s</a:t>
            </a:r>
            <a:r>
              <a:rPr lang="en-US" sz="2400" baseline="30000">
                <a:latin typeface="Arial" charset="0"/>
                <a:cs typeface="Times New Roman" charset="0"/>
              </a:rPr>
              <a:t>-1</a:t>
            </a:r>
            <a:r>
              <a:rPr lang="en-US" sz="2400">
                <a:latin typeface="Arial" charset="0"/>
                <a:cs typeface="Times New Roman" charset="0"/>
              </a:rPr>
              <a:t>,  what is the concentration of  [A] after 90 seconds?</a:t>
            </a:r>
            <a:r>
              <a:rPr lang="en-US" sz="2400">
                <a:latin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675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162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>
                <a:latin typeface="Arial Rounded MT Bold" pitchFamily="34" charset="0"/>
              </a:rPr>
              <a:t>First Order Rate Calculation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171D0C0-EDD9-4D33-A800-F7B262FFD468}" type="slidenum">
              <a:rPr lang="en-US" sz="1400" b="1">
                <a:latin typeface="Arial" charset="0"/>
              </a:rPr>
              <a:pPr/>
              <a:t>25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4702175" y="3030537"/>
            <a:ext cx="339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Ln[A]</a:t>
            </a:r>
            <a:r>
              <a:rPr lang="en-US" sz="2400" baseline="-25000" dirty="0"/>
              <a:t>t</a:t>
            </a:r>
            <a:r>
              <a:rPr lang="en-US" sz="2400" dirty="0"/>
              <a:t> – ln[A]</a:t>
            </a:r>
            <a:r>
              <a:rPr lang="en-US" sz="2400" baseline="-25000" dirty="0"/>
              <a:t>o</a:t>
            </a:r>
            <a:r>
              <a:rPr lang="en-US" sz="2400" dirty="0"/>
              <a:t> = -</a:t>
            </a:r>
            <a:r>
              <a:rPr lang="en-US" sz="2400" dirty="0" err="1"/>
              <a:t>kt</a:t>
            </a:r>
            <a:endParaRPr lang="en-US" sz="2400" dirty="0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3200400" y="3657600"/>
            <a:ext cx="6400800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6400"/>
            <a:r>
              <a:rPr lang="en-US" sz="2400" dirty="0">
                <a:latin typeface="Arial" charset="0"/>
              </a:rPr>
              <a:t>Ln[A]</a:t>
            </a:r>
            <a:r>
              <a:rPr lang="en-US" sz="2400" baseline="-25000" dirty="0">
                <a:latin typeface="Arial" charset="0"/>
              </a:rPr>
              <a:t>t</a:t>
            </a:r>
            <a:r>
              <a:rPr lang="en-US" sz="2400" dirty="0">
                <a:latin typeface="Arial" charset="0"/>
              </a:rPr>
              <a:t> – Ln[0.80] =  - (</a:t>
            </a:r>
            <a:r>
              <a:rPr lang="en-US" sz="2400" dirty="0">
                <a:cs typeface="Times New Roman" charset="0"/>
              </a:rPr>
              <a:t>0.010 s</a:t>
            </a:r>
            <a:r>
              <a:rPr lang="en-US" sz="2400" baseline="30000" dirty="0">
                <a:cs typeface="Times New Roman" charset="0"/>
              </a:rPr>
              <a:t>-1</a:t>
            </a:r>
            <a:r>
              <a:rPr lang="en-US" sz="2400" dirty="0">
                <a:latin typeface="Arial" charset="0"/>
              </a:rPr>
              <a:t> )(90 s)</a:t>
            </a:r>
          </a:p>
          <a:p>
            <a:pPr marL="406400"/>
            <a:endParaRPr lang="en-US" sz="800" dirty="0">
              <a:latin typeface="Arial" charset="0"/>
            </a:endParaRPr>
          </a:p>
          <a:p>
            <a:pPr marL="406400"/>
            <a:r>
              <a:rPr lang="en-US" sz="2400" dirty="0">
                <a:latin typeface="Arial" charset="0"/>
              </a:rPr>
              <a:t>Ln[A]</a:t>
            </a:r>
            <a:r>
              <a:rPr lang="en-US" sz="2400" baseline="-25000" dirty="0">
                <a:latin typeface="Arial" charset="0"/>
              </a:rPr>
              <a:t>t</a:t>
            </a:r>
            <a:r>
              <a:rPr lang="en-US" sz="2400" dirty="0">
                <a:latin typeface="Arial" charset="0"/>
              </a:rPr>
              <a:t>  =   - (</a:t>
            </a:r>
            <a:r>
              <a:rPr lang="en-US" sz="2400" dirty="0">
                <a:cs typeface="Times New Roman" charset="0"/>
              </a:rPr>
              <a:t>0.010 s</a:t>
            </a:r>
            <a:r>
              <a:rPr lang="en-US" sz="2400" baseline="30000" dirty="0">
                <a:cs typeface="Times New Roman" charset="0"/>
              </a:rPr>
              <a:t>-1</a:t>
            </a:r>
            <a:r>
              <a:rPr lang="en-US" sz="2400" dirty="0">
                <a:latin typeface="Arial" charset="0"/>
              </a:rPr>
              <a:t> )(90 s) + ln[0.80]</a:t>
            </a:r>
          </a:p>
          <a:p>
            <a:pPr marL="406400"/>
            <a:endParaRPr lang="en-US" sz="800" dirty="0">
              <a:latin typeface="Arial" charset="0"/>
            </a:endParaRPr>
          </a:p>
          <a:p>
            <a:pPr marL="406400"/>
            <a:r>
              <a:rPr lang="en-US" sz="2400" dirty="0">
                <a:latin typeface="Arial" charset="0"/>
              </a:rPr>
              <a:t>Ln[A]</a:t>
            </a:r>
            <a:r>
              <a:rPr lang="en-US" sz="2400" baseline="-25000" dirty="0">
                <a:latin typeface="Arial" charset="0"/>
              </a:rPr>
              <a:t>t</a:t>
            </a:r>
            <a:r>
              <a:rPr lang="en-US" sz="2400" dirty="0">
                <a:latin typeface="Arial" charset="0"/>
              </a:rPr>
              <a:t>  =   -0.90 - 0.2231</a:t>
            </a:r>
          </a:p>
          <a:p>
            <a:pPr marL="406400"/>
            <a:endParaRPr lang="en-US" sz="800" dirty="0">
              <a:latin typeface="Arial" charset="0"/>
            </a:endParaRPr>
          </a:p>
          <a:p>
            <a:pPr marL="406400"/>
            <a:r>
              <a:rPr lang="en-US" sz="2400" dirty="0">
                <a:latin typeface="Arial" charset="0"/>
              </a:rPr>
              <a:t>ln[A]</a:t>
            </a:r>
            <a:r>
              <a:rPr lang="en-US" sz="2400" baseline="-25000" dirty="0">
                <a:latin typeface="Arial" charset="0"/>
              </a:rPr>
              <a:t>t </a:t>
            </a:r>
            <a:r>
              <a:rPr lang="en-US" sz="2400" dirty="0">
                <a:latin typeface="Arial" charset="0"/>
              </a:rPr>
              <a:t> =   -1.1231</a:t>
            </a:r>
          </a:p>
          <a:p>
            <a:pPr marL="406400"/>
            <a:endParaRPr lang="en-US" sz="800" dirty="0">
              <a:latin typeface="Arial" charset="0"/>
            </a:endParaRPr>
          </a:p>
          <a:p>
            <a:pPr marL="406400"/>
            <a:r>
              <a:rPr lang="en-US" sz="2400" dirty="0">
                <a:latin typeface="Arial" charset="0"/>
              </a:rPr>
              <a:t>    [A]</a:t>
            </a:r>
            <a:r>
              <a:rPr lang="en-US" sz="2400" baseline="-25000" dirty="0">
                <a:latin typeface="Arial" charset="0"/>
              </a:rPr>
              <a:t>t</a:t>
            </a:r>
            <a:r>
              <a:rPr lang="en-US" sz="2400" dirty="0">
                <a:latin typeface="Arial" charset="0"/>
              </a:rPr>
              <a:t>  =    0.325 </a:t>
            </a:r>
            <a:r>
              <a:rPr lang="en-US" sz="2400" dirty="0">
                <a:cs typeface="Times New Roman" charset="0"/>
              </a:rPr>
              <a:t>mol</a:t>
            </a:r>
            <a:r>
              <a:rPr lang="en-US" sz="2400" baseline="30000" dirty="0">
                <a:cs typeface="Times New Roman" charset="0"/>
              </a:rPr>
              <a:t> </a:t>
            </a:r>
            <a:r>
              <a:rPr lang="en-US" sz="2400" dirty="0">
                <a:cs typeface="Times New Roman" charset="0"/>
              </a:rPr>
              <a:t> dm</a:t>
            </a:r>
            <a:r>
              <a:rPr lang="en-US" sz="2400" baseline="30000" dirty="0">
                <a:cs typeface="Times New Roman" charset="0"/>
              </a:rPr>
              <a:t>-3</a:t>
            </a:r>
            <a:r>
              <a:rPr lang="en-US" sz="2400" dirty="0">
                <a:cs typeface="Times New Roman" charset="0"/>
              </a:rPr>
              <a:t> 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381000" y="1106488"/>
            <a:ext cx="7924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charset="0"/>
              </a:rPr>
              <a:t>Example 1: </a:t>
            </a:r>
            <a:r>
              <a:rPr lang="en-US" sz="2400" dirty="0">
                <a:latin typeface="Arial" charset="0"/>
              </a:rPr>
              <a:t>A first order reaction takes 20 min for 15% completion. Calculate the</a:t>
            </a:r>
            <a:r>
              <a:rPr lang="en-US" sz="2400" dirty="0">
                <a:latin typeface="Arial" charset="0"/>
                <a:cs typeface="Times New Roman" charset="0"/>
              </a:rPr>
              <a:t> rate constant and how long it takes to 60% completion.</a:t>
            </a:r>
            <a:endParaRPr lang="en-US" sz="2400" dirty="0"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0E651D3-5ECA-4292-A32B-33294F77CB45}"/>
                  </a:ext>
                </a:extLst>
              </p:cNvPr>
              <p:cNvSpPr/>
              <p:nvPr/>
            </p:nvSpPr>
            <p:spPr>
              <a:xfrm>
                <a:off x="609600" y="2595833"/>
                <a:ext cx="2779125" cy="615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k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2.303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𝑙𝑜𝑔</m:t>
                    </m:r>
                    <m:box>
                      <m:box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box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0E651D3-5ECA-4292-A32B-33294F77CB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5833"/>
                <a:ext cx="2779125" cy="615810"/>
              </a:xfrm>
              <a:prstGeom prst="rect">
                <a:avLst/>
              </a:prstGeom>
              <a:blipFill>
                <a:blip r:embed="rId2"/>
                <a:stretch>
                  <a:fillRect l="-3289"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4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9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9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6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05800" cy="762000"/>
          </a:xfrm>
        </p:spPr>
        <p:txBody>
          <a:bodyPr/>
          <a:lstStyle/>
          <a:p>
            <a:pPr eaLnBrk="1" hangingPunct="1"/>
            <a:r>
              <a:rPr lang="en-US" sz="4400" b="1">
                <a:latin typeface="Arial Rounded MT Bold" pitchFamily="34" charset="0"/>
              </a:rPr>
              <a:t>First Order Rate Calculations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1600200"/>
          </a:xfrm>
        </p:spPr>
        <p:txBody>
          <a:bodyPr/>
          <a:lstStyle/>
          <a:p>
            <a:pPr marL="0" indent="0" eaLnBrk="1" hangingPunct="1">
              <a:buClr>
                <a:srgbClr val="C82E32"/>
              </a:buClr>
              <a:buFont typeface="Wingdings" pitchFamily="2" charset="2"/>
              <a:buNone/>
            </a:pPr>
            <a:r>
              <a:rPr lang="en-US" sz="3200" b="1">
                <a:latin typeface="Arial" charset="0"/>
              </a:rPr>
              <a:t> </a:t>
            </a:r>
            <a:endParaRPr lang="en-US" sz="3200" b="1" baseline="300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727325" y="2935288"/>
            <a:ext cx="930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Arial" charset="0"/>
              </a:rPr>
              <a:t>  </a:t>
            </a:r>
            <a:r>
              <a:rPr lang="en-US" sz="2800" b="1">
                <a:latin typeface="Arial" charset="0"/>
              </a:rPr>
              <a:t> </a:t>
            </a:r>
          </a:p>
          <a:p>
            <a:r>
              <a:rPr lang="en-US" sz="2800" b="1">
                <a:latin typeface="Arial" charset="0"/>
              </a:rPr>
              <a:t> </a:t>
            </a:r>
            <a:endParaRPr lang="en-US" sz="2800" b="1" baseline="-25000">
              <a:latin typeface="Arial" charset="0"/>
            </a:endParaRP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5611813" y="2895600"/>
            <a:ext cx="419100" cy="9842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  </a:t>
            </a:r>
          </a:p>
          <a:p>
            <a:r>
              <a:rPr lang="en-US" sz="2800" b="1">
                <a:latin typeface="Arial" charset="0"/>
              </a:rPr>
              <a:t> </a:t>
            </a:r>
            <a:endParaRPr lang="en-US" sz="2800" b="1" baseline="-25000">
              <a:latin typeface="Arial" charset="0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52400" y="1190625"/>
            <a:ext cx="8763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charset="0"/>
              </a:rPr>
              <a:t>Example 2:</a:t>
            </a:r>
            <a:r>
              <a:rPr lang="en-US" sz="2400" b="1">
                <a:latin typeface="Arial" charset="0"/>
              </a:rPr>
              <a:t>  </a:t>
            </a:r>
            <a:r>
              <a:rPr lang="en-US" sz="2400">
                <a:latin typeface="Arial" charset="0"/>
              </a:rPr>
              <a:t>A certain first order chemical reaction required 120 seconds for the concentration of the reactant to drop from 2.00 M to 1.00 M.  Find the rate constant and the concentration of reactant [A] after 80 seconds.</a:t>
            </a:r>
          </a:p>
        </p:txBody>
      </p:sp>
      <p:sp>
        <p:nvSpPr>
          <p:cNvPr id="200711" name="Text Box 7"/>
          <p:cNvSpPr txBox="1">
            <a:spLocks noChangeArrowheads="1"/>
          </p:cNvSpPr>
          <p:nvPr/>
        </p:nvSpPr>
        <p:spPr bwMode="auto">
          <a:xfrm>
            <a:off x="1125538" y="3059113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Arial" charset="0"/>
              </a:rPr>
              <a:t> </a:t>
            </a:r>
            <a:endParaRPr lang="en-US" sz="2400" b="1" baseline="30000">
              <a:latin typeface="Arial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FD13D58-5DF6-4BFE-A50A-F015E5C125D2}" type="slidenum">
              <a:rPr lang="en-US" sz="1400" b="1">
                <a:latin typeface="Arial" charset="0"/>
              </a:rPr>
              <a:pPr/>
              <a:t>26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05800" cy="762000"/>
          </a:xfrm>
        </p:spPr>
        <p:txBody>
          <a:bodyPr/>
          <a:lstStyle/>
          <a:p>
            <a:pPr eaLnBrk="1" hangingPunct="1"/>
            <a:r>
              <a:rPr lang="en-US" sz="4400" b="1">
                <a:latin typeface="Arial Rounded MT Bold" pitchFamily="34" charset="0"/>
              </a:rPr>
              <a:t>First Order Rate Calculations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1600200"/>
          </a:xfrm>
        </p:spPr>
        <p:txBody>
          <a:bodyPr/>
          <a:lstStyle/>
          <a:p>
            <a:pPr marL="0" indent="0" eaLnBrk="1" hangingPunct="1">
              <a:buClr>
                <a:srgbClr val="C82E32"/>
              </a:buClr>
              <a:buFont typeface="Wingdings" pitchFamily="2" charset="2"/>
              <a:buNone/>
            </a:pPr>
            <a:r>
              <a:rPr lang="en-US" sz="3200" b="1">
                <a:latin typeface="Arial" charset="0"/>
              </a:rPr>
              <a:t> </a:t>
            </a:r>
            <a:endParaRPr lang="en-US" sz="3200" b="1" baseline="300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40964" name="Text Box 17"/>
          <p:cNvSpPr txBox="1">
            <a:spLocks noChangeArrowheads="1"/>
          </p:cNvSpPr>
          <p:nvPr/>
        </p:nvSpPr>
        <p:spPr bwMode="auto">
          <a:xfrm>
            <a:off x="2727325" y="2935288"/>
            <a:ext cx="930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Arial" charset="0"/>
              </a:rPr>
              <a:t>  </a:t>
            </a:r>
            <a:r>
              <a:rPr lang="en-US" sz="2800" b="1">
                <a:latin typeface="Arial" charset="0"/>
              </a:rPr>
              <a:t> </a:t>
            </a:r>
          </a:p>
          <a:p>
            <a:r>
              <a:rPr lang="en-US" sz="2800" b="1">
                <a:latin typeface="Arial" charset="0"/>
              </a:rPr>
              <a:t> </a:t>
            </a:r>
            <a:endParaRPr lang="en-US" sz="2800" b="1" baseline="-25000">
              <a:latin typeface="Arial" charset="0"/>
            </a:endParaRPr>
          </a:p>
        </p:txBody>
      </p:sp>
      <p:sp>
        <p:nvSpPr>
          <p:cNvPr id="40965" name="Text Box 19"/>
          <p:cNvSpPr txBox="1">
            <a:spLocks noChangeArrowheads="1"/>
          </p:cNvSpPr>
          <p:nvPr/>
        </p:nvSpPr>
        <p:spPr bwMode="auto">
          <a:xfrm>
            <a:off x="5611813" y="2895600"/>
            <a:ext cx="419100" cy="9842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  </a:t>
            </a:r>
          </a:p>
          <a:p>
            <a:r>
              <a:rPr lang="en-US" sz="2800" b="1">
                <a:latin typeface="Arial" charset="0"/>
              </a:rPr>
              <a:t> </a:t>
            </a:r>
            <a:endParaRPr lang="en-US" sz="2800" b="1" baseline="-25000">
              <a:latin typeface="Arial" charset="0"/>
            </a:endParaRPr>
          </a:p>
        </p:txBody>
      </p:sp>
      <p:sp>
        <p:nvSpPr>
          <p:cNvPr id="40966" name="Text Box 23"/>
          <p:cNvSpPr txBox="1">
            <a:spLocks noChangeArrowheads="1"/>
          </p:cNvSpPr>
          <p:nvPr/>
        </p:nvSpPr>
        <p:spPr bwMode="auto">
          <a:xfrm>
            <a:off x="152400" y="1190625"/>
            <a:ext cx="8763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charset="0"/>
              </a:rPr>
              <a:t>Example 2:</a:t>
            </a:r>
            <a:r>
              <a:rPr lang="en-US" sz="2400" b="1">
                <a:latin typeface="Arial" charset="0"/>
              </a:rPr>
              <a:t>  </a:t>
            </a:r>
            <a:r>
              <a:rPr lang="en-US" sz="2400">
                <a:latin typeface="Arial" charset="0"/>
              </a:rPr>
              <a:t>A certain first order chemical reaction required 120 seconds for the concentration of the reactant to drop from 2.00 M to 1.00 M.  Find the rate constant and the concentration of reactant [A] after 80 seconds.</a:t>
            </a:r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1274763" y="3059113"/>
            <a:ext cx="6713537" cy="283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Arial" charset="0"/>
              </a:rPr>
              <a:t>Solution</a:t>
            </a:r>
          </a:p>
          <a:p>
            <a:r>
              <a:rPr lang="en-US" sz="2400" b="1">
                <a:latin typeface="Arial" charset="0"/>
              </a:rPr>
              <a:t>k =0.693/t</a:t>
            </a:r>
            <a:r>
              <a:rPr lang="en-US" sz="2400" b="1" baseline="-25000">
                <a:latin typeface="Arial" charset="0"/>
              </a:rPr>
              <a:t>1/2</a:t>
            </a:r>
            <a:r>
              <a:rPr lang="en-US" sz="2400" b="1">
                <a:latin typeface="Arial" charset="0"/>
              </a:rPr>
              <a:t>  =0.693/120s  =0.005775 s</a:t>
            </a:r>
            <a:r>
              <a:rPr lang="en-US" sz="2400" b="1" baseline="30000">
                <a:latin typeface="Arial" charset="0"/>
              </a:rPr>
              <a:t>-1</a:t>
            </a:r>
          </a:p>
          <a:p>
            <a:endParaRPr lang="en-US" sz="1400" b="1">
              <a:latin typeface="Arial" charset="0"/>
            </a:endParaRPr>
          </a:p>
          <a:p>
            <a:r>
              <a:rPr lang="en-US" sz="2400" b="1">
                <a:latin typeface="Arial" charset="0"/>
              </a:rPr>
              <a:t>Ln[A] – Ln(2.00) = -0.005775 s</a:t>
            </a:r>
            <a:r>
              <a:rPr lang="en-US" sz="2400" b="1" baseline="30000">
                <a:latin typeface="Arial" charset="0"/>
              </a:rPr>
              <a:t>-1</a:t>
            </a:r>
            <a:r>
              <a:rPr lang="en-US" sz="2400" b="1">
                <a:latin typeface="Arial" charset="0"/>
              </a:rPr>
              <a:t> (80 s)= -0.462</a:t>
            </a:r>
          </a:p>
          <a:p>
            <a:endParaRPr lang="en-US" sz="2400" b="1">
              <a:latin typeface="Arial" charset="0"/>
            </a:endParaRPr>
          </a:p>
          <a:p>
            <a:r>
              <a:rPr lang="en-US" sz="2400" b="1">
                <a:latin typeface="Arial" charset="0"/>
              </a:rPr>
              <a:t>ln A =  - 0.462 + 0.693 = 0.231</a:t>
            </a:r>
          </a:p>
          <a:p>
            <a:endParaRPr lang="en-US" sz="2400" b="1">
              <a:latin typeface="Arial" charset="0"/>
            </a:endParaRPr>
          </a:p>
          <a:p>
            <a:r>
              <a:rPr lang="en-US" sz="2400" b="1">
                <a:latin typeface="Arial" charset="0"/>
              </a:rPr>
              <a:t>A =  1.26 mol dm</a:t>
            </a:r>
            <a:r>
              <a:rPr lang="en-US" sz="2400" b="1" baseline="30000">
                <a:latin typeface="Arial" charset="0"/>
              </a:rPr>
              <a:t>-3</a:t>
            </a:r>
          </a:p>
        </p:txBody>
      </p:sp>
      <p:sp>
        <p:nvSpPr>
          <p:cNvPr id="40968" name="Text Box 25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B58F4410-CAAF-47D5-88B3-89B22E5A07CD}" type="slidenum">
              <a:rPr lang="en-US" sz="1400" b="1">
                <a:latin typeface="Arial" charset="0"/>
              </a:rPr>
              <a:pPr/>
              <a:t>27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40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40">
                                            <p:txEl>
                                              <p:charRg st="52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charRg st="9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40">
                                            <p:txEl>
                                              <p:charRg st="9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40">
                                            <p:txEl>
                                              <p:charRg st="95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>
                                            <p:txEl>
                                              <p:charRg st="12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40">
                                            <p:txEl>
                                              <p:charRg st="12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40">
                                            <p:txEl>
                                              <p:charRg st="128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05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Arial Rounded MT Bold" pitchFamily="34" charset="0"/>
              </a:rPr>
              <a:t>First order Rate Calculations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1600200"/>
          </a:xfrm>
        </p:spPr>
        <p:txBody>
          <a:bodyPr/>
          <a:lstStyle/>
          <a:p>
            <a:pPr marL="0" indent="0" eaLnBrk="1" hangingPunct="1">
              <a:buClr>
                <a:srgbClr val="C82E32"/>
              </a:buClr>
              <a:buFont typeface="Wingdings" pitchFamily="2" charset="2"/>
              <a:buNone/>
            </a:pPr>
            <a:r>
              <a:rPr lang="en-US" sz="3200" b="1">
                <a:latin typeface="Arial" charset="0"/>
              </a:rPr>
              <a:t> </a:t>
            </a:r>
            <a:endParaRPr lang="en-US" sz="3200" b="1" baseline="300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5611813" y="2895600"/>
            <a:ext cx="419100" cy="9842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  </a:t>
            </a:r>
          </a:p>
          <a:p>
            <a:r>
              <a:rPr lang="en-US" sz="2800" b="1">
                <a:latin typeface="Arial" charset="0"/>
              </a:rPr>
              <a:t> </a:t>
            </a:r>
            <a:endParaRPr lang="en-US" sz="2800" b="1" baseline="-25000">
              <a:latin typeface="Arial" charset="0"/>
            </a:endParaRP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52400" y="1146175"/>
            <a:ext cx="8948738" cy="188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Arial" charset="0"/>
              </a:rPr>
              <a:t>Example 3:  </a:t>
            </a:r>
            <a:r>
              <a:rPr lang="en-US" sz="2000" dirty="0">
                <a:latin typeface="Arial" charset="0"/>
              </a:rPr>
              <a:t>Radioactive decay is also a first order process.   Strontium 90 </a:t>
            </a:r>
            <a:r>
              <a:rPr lang="en-US" sz="2000" dirty="0">
                <a:solidFill>
                  <a:srgbClr val="7030A0"/>
                </a:solidFill>
                <a:latin typeface="Arial" charset="0"/>
              </a:rPr>
              <a:t> </a:t>
            </a:r>
            <a:r>
              <a:rPr lang="en-US" sz="2000" dirty="0"/>
              <a:t> </a:t>
            </a:r>
            <a:r>
              <a:rPr lang="en-US" sz="2000" dirty="0">
                <a:solidFill>
                  <a:srgbClr val="7030A0"/>
                </a:solidFill>
              </a:rPr>
              <a:t>(</a:t>
            </a:r>
            <a:r>
              <a:rPr lang="en-US" sz="2000" b="1" baseline="30000" dirty="0">
                <a:solidFill>
                  <a:srgbClr val="7030A0"/>
                </a:solidFill>
              </a:rPr>
              <a:t>90 </a:t>
            </a:r>
            <a:r>
              <a:rPr lang="en-US" sz="2000" b="1" dirty="0">
                <a:solidFill>
                  <a:srgbClr val="7030A0"/>
                </a:solidFill>
              </a:rPr>
              <a:t>Sr)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latin typeface="Arial" charset="0"/>
              </a:rPr>
              <a:t>is a radioactive isotope with a half-life of 28.8 years. If some strontium 90 were accidentally released, how long would it take for its concentration to fall to 1% of its original concentration?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125538" y="3371850"/>
            <a:ext cx="25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>
                <a:latin typeface="Arial" charset="0"/>
              </a:rPr>
              <a:t> </a:t>
            </a:r>
            <a:endParaRPr lang="en-US" sz="2400" b="1">
              <a:latin typeface="Arial" charset="0"/>
            </a:endParaRP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5B132E9A-B420-4E11-941F-A0FE82CE90F6}" type="slidenum">
              <a:rPr lang="en-US" sz="1400" b="1">
                <a:latin typeface="Arial" charset="0"/>
              </a:rPr>
              <a:pPr/>
              <a:t>28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pPr eaLnBrk="1" hangingPunct="1"/>
            <a:r>
              <a:rPr lang="en-US" sz="4400" b="1">
                <a:latin typeface="Arial Rounded MT Bold" pitchFamily="34" charset="0"/>
              </a:rPr>
              <a:t>First Order Rate Calculations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1600200"/>
          </a:xfrm>
        </p:spPr>
        <p:txBody>
          <a:bodyPr/>
          <a:lstStyle/>
          <a:p>
            <a:pPr marL="0" indent="0" eaLnBrk="1" hangingPunct="1">
              <a:buClr>
                <a:srgbClr val="C82E32"/>
              </a:buClr>
              <a:buFont typeface="Wingdings" pitchFamily="2" charset="2"/>
              <a:buNone/>
            </a:pPr>
            <a:r>
              <a:rPr lang="en-US" sz="3200" b="1">
                <a:latin typeface="Arial" charset="0"/>
              </a:rPr>
              <a:t> </a:t>
            </a:r>
            <a:endParaRPr lang="en-US" sz="3200" b="1" baseline="300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727325" y="2935288"/>
            <a:ext cx="9302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Arial" charset="0"/>
              </a:rPr>
              <a:t>  </a:t>
            </a:r>
            <a:r>
              <a:rPr lang="en-US" sz="2800" b="1">
                <a:latin typeface="Arial" charset="0"/>
              </a:rPr>
              <a:t> </a:t>
            </a:r>
          </a:p>
          <a:p>
            <a:r>
              <a:rPr lang="en-US" sz="2800" b="1">
                <a:latin typeface="Arial" charset="0"/>
              </a:rPr>
              <a:t> </a:t>
            </a:r>
            <a:endParaRPr lang="en-US" sz="2800" b="1" baseline="-25000">
              <a:latin typeface="Arial" charset="0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5611813" y="2895600"/>
            <a:ext cx="419100" cy="98425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latin typeface="Arial" charset="0"/>
              </a:rPr>
              <a:t>  </a:t>
            </a:r>
          </a:p>
          <a:p>
            <a:r>
              <a:rPr lang="en-US" sz="2800" b="1">
                <a:latin typeface="Arial" charset="0"/>
              </a:rPr>
              <a:t> </a:t>
            </a:r>
            <a:endParaRPr lang="en-US" sz="2800" b="1" baseline="-25000">
              <a:latin typeface="Arial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152400" y="1146175"/>
            <a:ext cx="87630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Arial" charset="0"/>
              </a:rPr>
              <a:t>Example 3:  </a:t>
            </a:r>
            <a:r>
              <a:rPr lang="en-US" sz="2400">
                <a:latin typeface="Arial" charset="0"/>
              </a:rPr>
              <a:t>Radioactive decay is also a first order process.   Strontium 90 is a radioactive isotope with a half-life of 28.8 years. If some strontium 90 were accidentally released, how long would it take for its concentration to fall to 1% of its original concentration?</a:t>
            </a: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533400" y="4056576"/>
            <a:ext cx="360707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1" dirty="0">
                <a:latin typeface="Arial" charset="0"/>
              </a:rPr>
              <a:t>Solution</a:t>
            </a:r>
          </a:p>
          <a:p>
            <a:r>
              <a:rPr lang="en-US" sz="1400" b="1" dirty="0">
                <a:latin typeface="Arial" charset="0"/>
              </a:rPr>
              <a:t>k =0.693/t</a:t>
            </a:r>
            <a:r>
              <a:rPr lang="en-US" sz="1400" b="1" baseline="-25000" dirty="0">
                <a:latin typeface="Arial" charset="0"/>
              </a:rPr>
              <a:t>1/2</a:t>
            </a:r>
            <a:r>
              <a:rPr lang="en-US" sz="1400" b="1" dirty="0">
                <a:latin typeface="Arial" charset="0"/>
              </a:rPr>
              <a:t>  =0.693/28.8 </a:t>
            </a:r>
            <a:r>
              <a:rPr lang="en-US" sz="1400" b="1" dirty="0" err="1">
                <a:latin typeface="Arial" charset="0"/>
              </a:rPr>
              <a:t>yr</a:t>
            </a:r>
            <a:r>
              <a:rPr lang="en-US" sz="1400" b="1" dirty="0">
                <a:latin typeface="Arial" charset="0"/>
              </a:rPr>
              <a:t>  =0.02406 yr</a:t>
            </a:r>
            <a:r>
              <a:rPr lang="en-US" sz="1400" b="1" baseline="30000" dirty="0">
                <a:latin typeface="Arial" charset="0"/>
              </a:rPr>
              <a:t>-1</a:t>
            </a:r>
          </a:p>
          <a:p>
            <a:endParaRPr lang="en-US" sz="1400" b="1" dirty="0">
              <a:latin typeface="Arial" charset="0"/>
            </a:endParaRPr>
          </a:p>
          <a:p>
            <a:r>
              <a:rPr lang="en-US" sz="1400" b="1" dirty="0">
                <a:latin typeface="Arial" charset="0"/>
              </a:rPr>
              <a:t>Ln[1] – ln(100) = - (0.02406 yr</a:t>
            </a:r>
            <a:r>
              <a:rPr lang="en-US" sz="1400" b="1" baseline="30000" dirty="0">
                <a:latin typeface="Arial" charset="0"/>
              </a:rPr>
              <a:t>-1</a:t>
            </a:r>
            <a:r>
              <a:rPr lang="en-US" sz="1400" b="1" dirty="0">
                <a:latin typeface="Arial" charset="0"/>
              </a:rPr>
              <a:t>)t = - 4.60</a:t>
            </a:r>
          </a:p>
          <a:p>
            <a:endParaRPr lang="en-US" sz="1400" b="1" dirty="0">
              <a:latin typeface="Arial" charset="0"/>
            </a:endParaRPr>
          </a:p>
          <a:p>
            <a:r>
              <a:rPr lang="en-US" sz="1400" b="1" dirty="0">
                <a:latin typeface="Arial" charset="0"/>
              </a:rPr>
              <a:t>t =   </a:t>
            </a:r>
            <a:r>
              <a:rPr lang="en-US" sz="1400" b="1" u="sng" dirty="0">
                <a:latin typeface="Arial" charset="0"/>
              </a:rPr>
              <a:t>- 4.60          </a:t>
            </a:r>
            <a:r>
              <a:rPr lang="en-US" sz="1400" b="1" u="sng" dirty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r>
              <a:rPr lang="en-US" sz="1400" b="1" dirty="0">
                <a:latin typeface="Arial" charset="0"/>
              </a:rPr>
              <a:t>       - 0.0241  yr</a:t>
            </a:r>
            <a:r>
              <a:rPr lang="en-US" sz="1400" b="1" baseline="30000" dirty="0">
                <a:latin typeface="Arial" charset="0"/>
              </a:rPr>
              <a:t>-1</a:t>
            </a:r>
          </a:p>
          <a:p>
            <a:endParaRPr lang="en-US" sz="1400" b="1" dirty="0">
              <a:latin typeface="Arial" charset="0"/>
            </a:endParaRPr>
          </a:p>
          <a:p>
            <a:r>
              <a:rPr lang="en-US" sz="1400" b="1" dirty="0">
                <a:latin typeface="Arial" charset="0"/>
              </a:rPr>
              <a:t>t =  191 years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3367ECE7-9541-4B72-9594-B3D200B35478}" type="slidenum">
              <a:rPr lang="en-US" sz="1400" b="1">
                <a:latin typeface="Arial" charset="0"/>
              </a:rPr>
              <a:pPr/>
              <a:t>29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87BDA5-E83A-46BC-A146-74D4451A595B}"/>
                  </a:ext>
                </a:extLst>
              </p:cNvPr>
              <p:cNvSpPr/>
              <p:nvPr/>
            </p:nvSpPr>
            <p:spPr>
              <a:xfrm>
                <a:off x="5334000" y="4829767"/>
                <a:ext cx="2032095" cy="484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/>
                  <a:t>k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. 2.303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𝑙𝑜𝑔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87BDA5-E83A-46BC-A146-74D4451A5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829767"/>
                <a:ext cx="2032095" cy="484941"/>
              </a:xfrm>
              <a:prstGeom prst="rect">
                <a:avLst/>
              </a:prstGeom>
              <a:blipFill>
                <a:blip r:embed="rId3"/>
                <a:stretch>
                  <a:fillRect l="-240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E707741-40AC-4F47-9652-4614C82E1692}"/>
                  </a:ext>
                </a:extLst>
              </p:cNvPr>
              <p:cNvSpPr/>
              <p:nvPr/>
            </p:nvSpPr>
            <p:spPr>
              <a:xfrm>
                <a:off x="5475156" y="3345869"/>
                <a:ext cx="2045684" cy="985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t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1/2</a:t>
                </a:r>
                <a:r>
                  <a:rPr lang="en-US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0.693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t</a:t>
                </a:r>
                <a:r>
                  <a:rPr lang="en-US" sz="2400" baseline="-25000" dirty="0"/>
                  <a:t>1/2</a:t>
                </a:r>
                <a:r>
                  <a:rPr lang="en-US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28.8 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yrs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E707741-40AC-4F47-9652-4614C82E1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156" y="3345869"/>
                <a:ext cx="2045684" cy="985976"/>
              </a:xfrm>
              <a:prstGeom prst="rect">
                <a:avLst/>
              </a:prstGeom>
              <a:blipFill>
                <a:blip r:embed="rId4"/>
                <a:stretch>
                  <a:fillRect l="-446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FB5CF4D-C759-425A-A6E8-0EA0E391F5A0}"/>
              </a:ext>
            </a:extLst>
          </p:cNvPr>
          <p:cNvSpPr/>
          <p:nvPr/>
        </p:nvSpPr>
        <p:spPr>
          <a:xfrm>
            <a:off x="5402156" y="5497572"/>
            <a:ext cx="2045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= 0.024 yr</a:t>
            </a:r>
            <a:r>
              <a:rPr lang="en-US" sz="2400" baseline="30000" dirty="0"/>
              <a:t>-1</a:t>
            </a:r>
          </a:p>
          <a:p>
            <a:r>
              <a:rPr lang="en-US" sz="2400" baseline="30000" dirty="0"/>
              <a:t>t  =  ?</a:t>
            </a:r>
          </a:p>
          <a:p>
            <a:r>
              <a:rPr lang="en-US" sz="2400" baseline="30000" dirty="0"/>
              <a:t>a = 100</a:t>
            </a:r>
          </a:p>
          <a:p>
            <a:r>
              <a:rPr lang="en-US" sz="2400" baseline="30000" dirty="0"/>
              <a:t>X =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2759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2759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>
                                            <p:txEl>
                                              <p:charRg st="13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759">
                                            <p:txEl>
                                              <p:charRg st="13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759">
                                            <p:txEl>
                                              <p:charRg st="134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F908FDB-38F3-4155-82DA-FDE7BB6069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>
                <a:solidFill>
                  <a:srgbClr val="990000"/>
                </a:solidFill>
                <a:latin typeface="Times New Roman" panose="02020603050405020304" pitchFamily="18" charset="0"/>
              </a:rPr>
              <a:t>Chemical Kinetics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B99B776-B187-476C-AE8C-191593374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21" y="723900"/>
            <a:ext cx="88392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/>
              <a:t>We will now study: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800" dirty="0">
                <a:latin typeface="Times New Roman" panose="02020603050405020304" pitchFamily="18" charset="0"/>
              </a:rPr>
              <a:t>Kinetics: the study of how fast chemical reactions occur.</a:t>
            </a:r>
          </a:p>
          <a:p>
            <a:pPr>
              <a:buFontTx/>
              <a:buNone/>
            </a:pPr>
            <a:r>
              <a:rPr lang="en-US" altLang="en-US" sz="1800" dirty="0"/>
              <a:t>(in contrast to Thermodynamics: which determines if a reaction take place)</a:t>
            </a:r>
          </a:p>
          <a:p>
            <a:pPr>
              <a:buFontTx/>
              <a:buNone/>
            </a:pPr>
            <a:endParaRPr lang="en-US" altLang="en-US" sz="1800" dirty="0"/>
          </a:p>
          <a:p>
            <a:pPr>
              <a:buFontTx/>
              <a:buNone/>
            </a:pPr>
            <a:r>
              <a:rPr lang="en-US" altLang="en-US" sz="1800" b="1" dirty="0"/>
              <a:t>Speed of a reaction: </a:t>
            </a:r>
            <a:r>
              <a:rPr lang="en-US" altLang="en-US" sz="1800" dirty="0"/>
              <a:t>is measured by the change in concentration with time.</a:t>
            </a:r>
          </a:p>
          <a:p>
            <a:pPr>
              <a:buFontTx/>
              <a:buNone/>
            </a:pPr>
            <a:endParaRPr lang="en-US" altLang="en-US" sz="1800" b="1" dirty="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Important factors which affect rates of reactions: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</a:rPr>
              <a:t>reactant concentration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</a:rPr>
              <a:t>temperature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</a:rPr>
              <a:t>action of catalysts </a:t>
            </a:r>
          </a:p>
          <a:p>
            <a:pPr lvl="1" algn="just"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surface area</a:t>
            </a:r>
          </a:p>
          <a:p>
            <a:pPr lvl="1" algn="just"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pressure of gaseous reactants or products</a:t>
            </a:r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A4AB9E7-655E-4213-B99F-7B175D466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62200" y="4724400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 b="1">
              <a:solidFill>
                <a:srgbClr val="99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+mn-lt"/>
              </a:rPr>
              <a:t>Problem 1: Second Order Reaction</a:t>
            </a:r>
          </a:p>
        </p:txBody>
      </p:sp>
      <p:sp>
        <p:nvSpPr>
          <p:cNvPr id="48131" name="Rectangle 4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458200" cy="17526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Acetaldehyde, CH</a:t>
            </a:r>
            <a:r>
              <a:rPr lang="en-US" sz="2000" baseline="-25000" dirty="0">
                <a:latin typeface="Arial" charset="0"/>
              </a:rPr>
              <a:t>3</a:t>
            </a:r>
            <a:r>
              <a:rPr lang="en-US" sz="2000" dirty="0">
                <a:latin typeface="Arial" charset="0"/>
              </a:rPr>
              <a:t>CHO, decomposes by second-order kinetics with a rate constant of 0.334 </a:t>
            </a:r>
            <a:r>
              <a:rPr lang="en-US" sz="2000" i="1" dirty="0">
                <a:latin typeface="Arial" charset="0"/>
              </a:rPr>
              <a:t>mol</a:t>
            </a:r>
            <a:r>
              <a:rPr lang="en-US" sz="2000" baseline="30000" dirty="0">
                <a:latin typeface="Arial" charset="0"/>
              </a:rPr>
              <a:t>-1</a:t>
            </a:r>
            <a:r>
              <a:rPr lang="en-US" sz="2000" dirty="0">
                <a:latin typeface="Arial" charset="0"/>
              </a:rPr>
              <a:t>dm</a:t>
            </a:r>
            <a:r>
              <a:rPr lang="en-US" sz="2000" baseline="30000" dirty="0">
                <a:latin typeface="Arial" charset="0"/>
              </a:rPr>
              <a:t>3</a:t>
            </a:r>
            <a:r>
              <a:rPr lang="en-US" sz="2000" dirty="0">
                <a:latin typeface="Arial" charset="0"/>
              </a:rPr>
              <a:t>s</a:t>
            </a:r>
            <a:r>
              <a:rPr lang="en-US" sz="2000" baseline="30000" dirty="0">
                <a:latin typeface="Arial" charset="0"/>
              </a:rPr>
              <a:t>-1</a:t>
            </a:r>
            <a:r>
              <a:rPr lang="en-US" sz="2000" dirty="0">
                <a:latin typeface="Arial" charset="0"/>
              </a:rPr>
              <a:t> at  500</a:t>
            </a:r>
            <a:r>
              <a:rPr lang="en-US" sz="2000" baseline="30000" dirty="0">
                <a:latin typeface="Arial" charset="0"/>
              </a:rPr>
              <a:t>o</a:t>
            </a:r>
            <a:r>
              <a:rPr lang="en-US" sz="2000" dirty="0">
                <a:latin typeface="Arial" charset="0"/>
              </a:rPr>
              <a:t>C. Calculate the amount of time it would take for 80 % of the acetaldehyde to decompose in a sample that has an initial concentration of 0.00750 </a:t>
            </a:r>
            <a:r>
              <a:rPr lang="en-US" sz="2000" i="1" dirty="0">
                <a:latin typeface="Arial" charset="0"/>
              </a:rPr>
              <a:t>M</a:t>
            </a:r>
            <a:r>
              <a:rPr lang="en-US" sz="2000" dirty="0">
                <a:latin typeface="Arial" charset="0"/>
              </a:rPr>
              <a:t>. </a:t>
            </a:r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639762" y="5613737"/>
            <a:ext cx="786447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Arial" charset="0"/>
              </a:rPr>
              <a:t>666.7    =  0.334 </a:t>
            </a:r>
            <a:r>
              <a:rPr lang="en-US" sz="2000" b="1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+  133.33</a:t>
            </a:r>
          </a:p>
          <a:p>
            <a:r>
              <a:rPr lang="en-US" sz="2000" dirty="0">
                <a:latin typeface="Arial" charset="0"/>
              </a:rPr>
              <a:t>0.334 </a:t>
            </a:r>
            <a:r>
              <a:rPr lang="en-US" sz="2000" b="1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 =  533.4</a:t>
            </a:r>
          </a:p>
          <a:p>
            <a:r>
              <a:rPr lang="en-US" sz="2000" dirty="0">
                <a:latin typeface="Arial" charset="0"/>
              </a:rPr>
              <a:t>          </a:t>
            </a:r>
            <a:r>
              <a:rPr lang="en-US" sz="2000" b="1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 = 1600 seconds</a:t>
            </a:r>
          </a:p>
        </p:txBody>
      </p:sp>
      <p:sp>
        <p:nvSpPr>
          <p:cNvPr id="48133" name="Text Box 10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CC35EC99-41A2-49E9-B78B-50D2BAD06C88}" type="slidenum">
              <a:rPr lang="en-US" sz="1400" b="1">
                <a:latin typeface="Arial" charset="0"/>
              </a:rPr>
              <a:pPr/>
              <a:t>30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457200" y="3962400"/>
            <a:ext cx="4572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000" dirty="0">
                <a:latin typeface="Arial" charset="0"/>
              </a:rPr>
              <a:t>The final concentration will be 20% of the original 0.00750 M  or = </a:t>
            </a:r>
            <a:r>
              <a:rPr lang="en-US" sz="2000" dirty="0">
                <a:solidFill>
                  <a:srgbClr val="00197D"/>
                </a:solidFill>
                <a:latin typeface="Arial" charset="0"/>
              </a:rPr>
              <a:t>0.00150</a:t>
            </a:r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685800" y="4626114"/>
            <a:ext cx="11031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 dirty="0">
                <a:latin typeface="Arial" charset="0"/>
              </a:rPr>
              <a:t>    1      </a:t>
            </a:r>
            <a:r>
              <a:rPr lang="en-US" sz="2000" u="sng" dirty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r>
              <a:rPr lang="en-US" sz="2000" dirty="0">
                <a:solidFill>
                  <a:srgbClr val="00197D"/>
                </a:solidFill>
                <a:latin typeface="Arial" charset="0"/>
              </a:rPr>
              <a:t>.00150</a:t>
            </a:r>
          </a:p>
        </p:txBody>
      </p:sp>
      <p:sp>
        <p:nvSpPr>
          <p:cNvPr id="204814" name="Text Box 14"/>
          <p:cNvSpPr txBox="1">
            <a:spLocks noChangeArrowheads="1"/>
          </p:cNvSpPr>
          <p:nvPr/>
        </p:nvSpPr>
        <p:spPr bwMode="auto">
          <a:xfrm>
            <a:off x="1752600" y="4724400"/>
            <a:ext cx="3429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Arial" charset="0"/>
              </a:rPr>
              <a:t>= 0.334 mol</a:t>
            </a:r>
            <a:r>
              <a:rPr lang="en-US" sz="2000" baseline="30000" dirty="0">
                <a:latin typeface="Arial" charset="0"/>
              </a:rPr>
              <a:t>-1</a:t>
            </a:r>
            <a:r>
              <a:rPr lang="en-US" sz="2000" dirty="0">
                <a:latin typeface="Arial" charset="0"/>
              </a:rPr>
              <a:t>dm</a:t>
            </a:r>
            <a:r>
              <a:rPr lang="en-US" sz="2000" baseline="30000" dirty="0">
                <a:latin typeface="Arial" charset="0"/>
              </a:rPr>
              <a:t>3</a:t>
            </a:r>
            <a:r>
              <a:rPr lang="en-US" sz="2000" dirty="0">
                <a:latin typeface="Arial" charset="0"/>
              </a:rPr>
              <a:t>s</a:t>
            </a:r>
            <a:r>
              <a:rPr lang="en-US" sz="2000" baseline="30000" dirty="0">
                <a:latin typeface="Arial" charset="0"/>
              </a:rPr>
              <a:t>-1</a:t>
            </a:r>
            <a:r>
              <a:rPr lang="en-US" sz="2000" dirty="0">
                <a:latin typeface="Arial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Arial" charset="0"/>
              </a:rPr>
              <a:t>t</a:t>
            </a:r>
            <a:r>
              <a:rPr lang="en-US" sz="2000" dirty="0">
                <a:latin typeface="Arial" charset="0"/>
              </a:rPr>
              <a:t>  +</a:t>
            </a:r>
            <a:endParaRPr lang="en-US" sz="2000" baseline="30000" dirty="0">
              <a:latin typeface="Arial" charset="0"/>
            </a:endParaRPr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4648200" y="4579203"/>
            <a:ext cx="129073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 dirty="0">
                <a:latin typeface="Arial" charset="0"/>
              </a:rPr>
              <a:t>    1      </a:t>
            </a:r>
            <a:r>
              <a:rPr lang="en-US" sz="2400" u="sng" dirty="0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r>
              <a:rPr lang="en-US" sz="2400" dirty="0">
                <a:latin typeface="Arial" charset="0"/>
              </a:rPr>
              <a:t>.</a:t>
            </a:r>
            <a:r>
              <a:rPr lang="en-US" sz="2000" dirty="0">
                <a:latin typeface="Arial" charset="0"/>
              </a:rPr>
              <a:t>00750</a:t>
            </a:r>
          </a:p>
        </p:txBody>
      </p:sp>
      <p:pic>
        <p:nvPicPr>
          <p:cNvPr id="4813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208" y="3138557"/>
            <a:ext cx="1905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DF2CBF-435A-4608-A2DA-8FDACF9008CC}"/>
                  </a:ext>
                </a:extLst>
              </p:cNvPr>
              <p:cNvSpPr/>
              <p:nvPr/>
            </p:nvSpPr>
            <p:spPr>
              <a:xfrm>
                <a:off x="5830277" y="3277600"/>
                <a:ext cx="1735860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5DF2CBF-435A-4608-A2DA-8FDACF900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77" y="3277600"/>
                <a:ext cx="1735860" cy="560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7983DF-83B6-4CD8-92DA-83D09AD6FF71}"/>
                  </a:ext>
                </a:extLst>
              </p:cNvPr>
              <p:cNvSpPr/>
              <p:nvPr/>
            </p:nvSpPr>
            <p:spPr>
              <a:xfrm>
                <a:off x="5830277" y="3963400"/>
                <a:ext cx="3073277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 =</m:t>
                    </m:r>
                  </m:oMath>
                </a14:m>
                <a:r>
                  <a:rPr lang="en-US" sz="2000" dirty="0"/>
                  <a:t>  0.334 mol dm3S-1</a:t>
                </a:r>
              </a:p>
              <a:p>
                <a:r>
                  <a:rPr lang="en-US" sz="2000" dirty="0"/>
                  <a:t>a = 0.0075</a:t>
                </a:r>
              </a:p>
              <a:p>
                <a:r>
                  <a:rPr lang="en-US" sz="2000" dirty="0"/>
                  <a:t>x = 80% of 0.0075 = 0.006 </a:t>
                </a:r>
              </a:p>
              <a:p>
                <a:r>
                  <a:rPr lang="en-US" sz="2000" dirty="0"/>
                  <a:t>a-x = 0.0075-0.006 = 0.0015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7983DF-83B6-4CD8-92DA-83D09AD6F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77" y="3963400"/>
                <a:ext cx="3073277" cy="1323439"/>
              </a:xfrm>
              <a:prstGeom prst="rect">
                <a:avLst/>
              </a:prstGeom>
              <a:blipFill>
                <a:blip r:embed="rId5"/>
                <a:stretch>
                  <a:fillRect l="-1980" t="-2304" r="-990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0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0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>
                                            <p:txEl>
                                              <p:charRg st="2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09">
                                            <p:txEl>
                                              <p:charRg st="2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09">
                                            <p:txEl>
                                              <p:charRg st="2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>
                                            <p:txEl>
                                              <p:charRg st="4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809">
                                            <p:txEl>
                                              <p:charRg st="4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09">
                                            <p:txEl>
                                              <p:charRg st="4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762000"/>
          </a:xfrm>
        </p:spPr>
        <p:txBody>
          <a:bodyPr/>
          <a:lstStyle/>
          <a:p>
            <a:pPr eaLnBrk="1" hangingPunct="1"/>
            <a:r>
              <a:rPr lang="en-US" sz="4000" b="1">
                <a:latin typeface="Arial Rounded MT Bold" pitchFamily="34" charset="0"/>
              </a:rPr>
              <a:t>Sample Problem 2: Second Order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458200" cy="1752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>
                <a:latin typeface="Arial" charset="0"/>
              </a:rPr>
              <a:t>Acetaldehyde, CH</a:t>
            </a:r>
            <a:r>
              <a:rPr lang="en-US" sz="2400" baseline="-25000">
                <a:latin typeface="Arial" charset="0"/>
              </a:rPr>
              <a:t>3</a:t>
            </a:r>
            <a:r>
              <a:rPr lang="en-US" sz="2400">
                <a:latin typeface="Arial" charset="0"/>
              </a:rPr>
              <a:t>CHO, decomposes by second-order kinetics with a rate constant of 0.334 </a:t>
            </a:r>
            <a:r>
              <a:rPr lang="en-US" sz="2400" i="1">
                <a:latin typeface="Arial" charset="0"/>
              </a:rPr>
              <a:t>mol</a:t>
            </a:r>
            <a:r>
              <a:rPr lang="en-US" sz="2400" baseline="30000">
                <a:latin typeface="Arial" charset="0"/>
              </a:rPr>
              <a:t>-1</a:t>
            </a:r>
            <a:r>
              <a:rPr lang="en-US" sz="2400">
                <a:latin typeface="Arial" charset="0"/>
              </a:rPr>
              <a:t>dm</a:t>
            </a:r>
            <a:r>
              <a:rPr lang="en-US" sz="2400" baseline="30000">
                <a:latin typeface="Arial" charset="0"/>
              </a:rPr>
              <a:t>3</a:t>
            </a:r>
            <a:r>
              <a:rPr lang="en-US" sz="2400">
                <a:latin typeface="Arial" charset="0"/>
              </a:rPr>
              <a:t>s</a:t>
            </a:r>
            <a:r>
              <a:rPr lang="en-US" sz="2400" baseline="30000">
                <a:latin typeface="Arial" charset="0"/>
              </a:rPr>
              <a:t>-1</a:t>
            </a:r>
            <a:r>
              <a:rPr lang="en-US" sz="2400">
                <a:latin typeface="Arial" charset="0"/>
              </a:rPr>
              <a:t> at  500</a:t>
            </a:r>
            <a:r>
              <a:rPr lang="en-US" sz="2400" baseline="30000">
                <a:latin typeface="Arial" charset="0"/>
              </a:rPr>
              <a:t>o</a:t>
            </a:r>
            <a:r>
              <a:rPr lang="en-US" sz="2400">
                <a:latin typeface="Arial" charset="0"/>
              </a:rPr>
              <a:t>C. If the initial concentration of acetaldehyde is 0.00200 M.  Find the concentration after 20 minutes (1200 seconds)</a:t>
            </a:r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1981200" y="4495800"/>
            <a:ext cx="655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Arial" charset="0"/>
              </a:rPr>
              <a:t>=  0.334 mol</a:t>
            </a:r>
            <a:r>
              <a:rPr lang="en-US" sz="2400" baseline="30000">
                <a:latin typeface="Arial" charset="0"/>
              </a:rPr>
              <a:t>-1</a:t>
            </a:r>
            <a:r>
              <a:rPr lang="en-US" sz="2400">
                <a:latin typeface="Arial" charset="0"/>
              </a:rPr>
              <a:t>dm</a:t>
            </a:r>
            <a:r>
              <a:rPr lang="en-US" sz="2400" baseline="30000">
                <a:latin typeface="Arial" charset="0"/>
              </a:rPr>
              <a:t>3 </a:t>
            </a:r>
            <a:r>
              <a:rPr lang="en-US" sz="2400">
                <a:latin typeface="Arial" charset="0"/>
              </a:rPr>
              <a:t>s</a:t>
            </a:r>
            <a:r>
              <a:rPr lang="en-US" sz="2400" baseline="30000">
                <a:latin typeface="Arial" charset="0"/>
              </a:rPr>
              <a:t>-1</a:t>
            </a:r>
            <a:r>
              <a:rPr lang="en-US" sz="2400">
                <a:latin typeface="Arial" charset="0"/>
              </a:rPr>
              <a:t> </a:t>
            </a:r>
            <a:r>
              <a:rPr lang="en-US" sz="2400" b="1">
                <a:solidFill>
                  <a:srgbClr val="0033CC"/>
                </a:solidFill>
                <a:latin typeface="Arial" charset="0"/>
              </a:rPr>
              <a:t>(1200s)</a:t>
            </a:r>
            <a:r>
              <a:rPr lang="en-US" sz="2400">
                <a:latin typeface="Arial" charset="0"/>
              </a:rPr>
              <a:t> + 500 mol</a:t>
            </a:r>
            <a:r>
              <a:rPr lang="en-US" sz="2400" baseline="30000">
                <a:latin typeface="Arial" charset="0"/>
              </a:rPr>
              <a:t>-1</a:t>
            </a:r>
            <a:r>
              <a:rPr lang="en-US" sz="2400">
                <a:latin typeface="Arial" charset="0"/>
              </a:rPr>
              <a:t>dm</a:t>
            </a:r>
            <a:r>
              <a:rPr lang="en-US" sz="2400" baseline="30000">
                <a:latin typeface="Arial" charset="0"/>
              </a:rPr>
              <a:t>3 </a:t>
            </a:r>
          </a:p>
          <a:p>
            <a:endParaRPr lang="en-US" sz="2400" baseline="30000">
              <a:latin typeface="Arial" charset="0"/>
            </a:endParaRPr>
          </a:p>
          <a:p>
            <a:r>
              <a:rPr lang="en-US" sz="2400">
                <a:latin typeface="Arial" charset="0"/>
              </a:rPr>
              <a:t>= 900.8 mol</a:t>
            </a:r>
            <a:r>
              <a:rPr lang="en-US" sz="2400" baseline="30000">
                <a:latin typeface="Arial" charset="0"/>
              </a:rPr>
              <a:t>-1</a:t>
            </a:r>
            <a:r>
              <a:rPr lang="en-US" sz="2400">
                <a:latin typeface="Arial" charset="0"/>
              </a:rPr>
              <a:t>dm</a:t>
            </a:r>
            <a:r>
              <a:rPr lang="en-US" sz="2400" baseline="30000">
                <a:latin typeface="Arial" charset="0"/>
              </a:rPr>
              <a:t>3 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4696726E-2788-4D5A-8A39-EDBB16F01326}" type="slidenum">
              <a:rPr lang="en-US" sz="1400" b="1">
                <a:latin typeface="Arial" charset="0"/>
              </a:rPr>
              <a:pPr/>
              <a:t>31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57200" y="31242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en-US" sz="2400" i="1">
                <a:latin typeface="Arial" charset="0"/>
              </a:rPr>
              <a:t>Solution</a:t>
            </a:r>
            <a:endParaRPr lang="en-US" sz="2400" i="1">
              <a:solidFill>
                <a:srgbClr val="00197D"/>
              </a:solidFill>
              <a:latin typeface="Arial" charset="0"/>
            </a:endParaRP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685800" y="3581400"/>
            <a:ext cx="1279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>
                <a:latin typeface="Arial" charset="0"/>
              </a:rPr>
              <a:t>    1      </a:t>
            </a:r>
            <a:r>
              <a:rPr lang="en-US" sz="2400" u="sng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r>
              <a:rPr lang="en-US" sz="2400">
                <a:solidFill>
                  <a:srgbClr val="00197D"/>
                </a:solidFill>
                <a:latin typeface="Arial" charset="0"/>
              </a:rPr>
              <a:t>  [A]</a:t>
            </a:r>
            <a:r>
              <a:rPr lang="en-US" sz="2400" baseline="-25000">
                <a:solidFill>
                  <a:srgbClr val="00197D"/>
                </a:solidFill>
                <a:latin typeface="Arial" charset="0"/>
              </a:rPr>
              <a:t>t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1981200" y="37338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Arial" charset="0"/>
              </a:rPr>
              <a:t>= 0.334 mol</a:t>
            </a:r>
            <a:r>
              <a:rPr lang="en-US" sz="2400" baseline="30000">
                <a:latin typeface="Arial" charset="0"/>
              </a:rPr>
              <a:t>-1</a:t>
            </a:r>
            <a:r>
              <a:rPr lang="en-US" sz="2400">
                <a:latin typeface="Arial" charset="0"/>
              </a:rPr>
              <a:t>dm</a:t>
            </a:r>
            <a:r>
              <a:rPr lang="en-US" sz="2400" baseline="30000">
                <a:latin typeface="Arial" charset="0"/>
              </a:rPr>
              <a:t>3</a:t>
            </a:r>
            <a:r>
              <a:rPr lang="en-US" sz="2400">
                <a:latin typeface="Arial" charset="0"/>
              </a:rPr>
              <a:t>s</a:t>
            </a:r>
            <a:r>
              <a:rPr lang="en-US" sz="2400" baseline="30000">
                <a:latin typeface="Arial" charset="0"/>
              </a:rPr>
              <a:t>-1</a:t>
            </a:r>
            <a:r>
              <a:rPr lang="en-US" sz="2400">
                <a:latin typeface="Arial" charset="0"/>
              </a:rPr>
              <a:t> </a:t>
            </a:r>
            <a:r>
              <a:rPr lang="en-US" sz="2400" b="1">
                <a:solidFill>
                  <a:srgbClr val="0033CC"/>
                </a:solidFill>
                <a:latin typeface="Arial" charset="0"/>
              </a:rPr>
              <a:t>(1200s)</a:t>
            </a:r>
            <a:r>
              <a:rPr lang="en-US" sz="2400">
                <a:latin typeface="Arial" charset="0"/>
              </a:rPr>
              <a:t> +</a:t>
            </a:r>
            <a:endParaRPr lang="en-US" sz="2400" baseline="30000">
              <a:latin typeface="Arial" charset="0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6172200" y="3581400"/>
            <a:ext cx="2552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>
                <a:latin typeface="Arial" charset="0"/>
              </a:rPr>
              <a:t>        1                 </a:t>
            </a:r>
            <a:r>
              <a:rPr lang="en-US" sz="2400" u="sng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r>
              <a:rPr lang="en-US" sz="2400">
                <a:latin typeface="Arial" charset="0"/>
              </a:rPr>
              <a:t>0.00200 mol dm</a:t>
            </a:r>
            <a:r>
              <a:rPr lang="en-US" sz="2400" baseline="30000">
                <a:latin typeface="Arial" charset="0"/>
              </a:rPr>
              <a:t>-3</a:t>
            </a:r>
          </a:p>
        </p:txBody>
      </p:sp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806700"/>
            <a:ext cx="1905000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685800" y="4359275"/>
            <a:ext cx="12795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>
                <a:latin typeface="Arial" charset="0"/>
              </a:rPr>
              <a:t>    1      </a:t>
            </a:r>
            <a:r>
              <a:rPr lang="en-US" sz="2400" u="sng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r>
              <a:rPr lang="en-US" sz="2400">
                <a:solidFill>
                  <a:srgbClr val="00197D"/>
                </a:solidFill>
                <a:latin typeface="Arial" charset="0"/>
              </a:rPr>
              <a:t>  [A]</a:t>
            </a:r>
            <a:r>
              <a:rPr lang="en-US" sz="2400" baseline="-25000">
                <a:solidFill>
                  <a:srgbClr val="00197D"/>
                </a:solidFill>
                <a:latin typeface="Arial" charset="0"/>
              </a:rPr>
              <a:t>t</a:t>
            </a:r>
          </a:p>
        </p:txBody>
      </p:sp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762000" y="5791200"/>
            <a:ext cx="1587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197D"/>
                </a:solidFill>
                <a:latin typeface="Arial" charset="0"/>
              </a:rPr>
              <a:t>  [A]</a:t>
            </a:r>
            <a:r>
              <a:rPr lang="en-US" sz="2400" baseline="-25000">
                <a:solidFill>
                  <a:srgbClr val="00197D"/>
                </a:solidFill>
                <a:latin typeface="Arial" charset="0"/>
              </a:rPr>
              <a:t>t           </a:t>
            </a:r>
            <a:r>
              <a:rPr lang="en-US" sz="2400">
                <a:solidFill>
                  <a:srgbClr val="00197D"/>
                </a:solidFill>
                <a:latin typeface="Arial" charset="0"/>
              </a:rPr>
              <a:t>=</a:t>
            </a:r>
          </a:p>
        </p:txBody>
      </p:sp>
      <p:sp>
        <p:nvSpPr>
          <p:cNvPr id="213005" name="Text Box 13"/>
          <p:cNvSpPr txBox="1">
            <a:spLocks noChangeArrowheads="1"/>
          </p:cNvSpPr>
          <p:nvPr/>
        </p:nvSpPr>
        <p:spPr bwMode="auto">
          <a:xfrm>
            <a:off x="2301875" y="5638800"/>
            <a:ext cx="2633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u="sng">
                <a:latin typeface="Arial" charset="0"/>
              </a:rPr>
              <a:t>           1     _____</a:t>
            </a:r>
            <a:r>
              <a:rPr lang="en-US" sz="2400" u="sng">
                <a:solidFill>
                  <a:schemeClr val="bg1"/>
                </a:solidFill>
                <a:latin typeface="Arial" charset="0"/>
              </a:rPr>
              <a:t>.</a:t>
            </a:r>
          </a:p>
          <a:p>
            <a:r>
              <a:rPr lang="en-US" sz="2400">
                <a:solidFill>
                  <a:srgbClr val="00197D"/>
                </a:solidFill>
                <a:latin typeface="Arial" charset="0"/>
              </a:rPr>
              <a:t>  </a:t>
            </a:r>
            <a:r>
              <a:rPr lang="en-US" sz="2400" b="1">
                <a:solidFill>
                  <a:srgbClr val="0033CC"/>
                </a:solidFill>
                <a:latin typeface="Arial" charset="0"/>
              </a:rPr>
              <a:t>900.8 </a:t>
            </a:r>
            <a:r>
              <a:rPr lang="en-US" sz="2400">
                <a:latin typeface="Arial" charset="0"/>
              </a:rPr>
              <a:t>mol</a:t>
            </a:r>
            <a:r>
              <a:rPr lang="en-US" sz="2400" baseline="30000">
                <a:latin typeface="Arial" charset="0"/>
              </a:rPr>
              <a:t>-1</a:t>
            </a:r>
            <a:r>
              <a:rPr lang="en-US" sz="2400">
                <a:latin typeface="Arial" charset="0"/>
              </a:rPr>
              <a:t>dm</a:t>
            </a:r>
            <a:r>
              <a:rPr lang="en-US" sz="2400" baseline="30000">
                <a:latin typeface="Arial" charset="0"/>
              </a:rPr>
              <a:t>3 </a:t>
            </a:r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4267200" y="57912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33CC"/>
                </a:solidFill>
                <a:latin typeface="Arial" charset="0"/>
              </a:rPr>
              <a:t>         = 0.00111 mol</a:t>
            </a:r>
            <a:r>
              <a:rPr lang="en-US" sz="2400" b="1" baseline="3000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2400" b="1">
                <a:solidFill>
                  <a:srgbClr val="0033CC"/>
                </a:solidFill>
                <a:latin typeface="Arial" charset="0"/>
              </a:rPr>
              <a:t>dm</a:t>
            </a:r>
            <a:r>
              <a:rPr lang="en-US" sz="2400" b="1" baseline="30000">
                <a:solidFill>
                  <a:srgbClr val="0033CC"/>
                </a:solidFill>
                <a:latin typeface="Arial" charset="0"/>
              </a:rPr>
              <a:t>-3</a:t>
            </a:r>
            <a:r>
              <a:rPr lang="en-US" sz="2400">
                <a:latin typeface="Arial" charset="0"/>
              </a:rPr>
              <a:t> </a:t>
            </a:r>
            <a:r>
              <a:rPr lang="en-US" sz="2400" baseline="30000">
                <a:latin typeface="Arial" charset="0"/>
              </a:rPr>
              <a:t> </a:t>
            </a:r>
            <a:endParaRPr lang="en-US" sz="240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3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3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3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30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3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3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3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299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2996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charRg st="4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2996">
                                            <p:txEl>
                                              <p:charRg st="4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2996">
                                            <p:txEl>
                                              <p:charRg st="4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30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30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300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300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3005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3005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300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3006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sz="4000" b="1">
                <a:latin typeface="Arial Rounded MT Bold" pitchFamily="34" charset="0"/>
              </a:rPr>
              <a:t>Summary of Kinetics Equations</a:t>
            </a:r>
          </a:p>
        </p:txBody>
      </p:sp>
      <p:graphicFrame>
        <p:nvGraphicFramePr>
          <p:cNvPr id="145540" name="Group 132"/>
          <p:cNvGraphicFramePr>
            <a:graphicFrameLocks noGrp="1"/>
          </p:cNvGraphicFramePr>
          <p:nvPr/>
        </p:nvGraphicFramePr>
        <p:xfrm>
          <a:off x="228600" y="1447800"/>
          <a:ext cx="8686800" cy="376713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First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Second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Second order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197D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Rate Laws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197D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Integrated Rate Laws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complicated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197D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Half-life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 complicated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129" name="Picture 8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5900" y="2895600"/>
            <a:ext cx="20193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0" name="Picture 9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2895600"/>
            <a:ext cx="23749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31" name="Picture 9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962400" y="4191000"/>
            <a:ext cx="1587500" cy="774700"/>
          </a:xfrm>
          <a:prstGeom prst="rect">
            <a:avLst/>
          </a:prstGeom>
          <a:solidFill>
            <a:srgbClr val="FFD2DD"/>
          </a:solidFill>
          <a:ln w="9525">
            <a:noFill/>
            <a:miter lim="800000"/>
            <a:headEnd/>
            <a:tailEnd/>
          </a:ln>
        </p:spPr>
      </p:pic>
      <p:pic>
        <p:nvPicPr>
          <p:cNvPr id="4132" name="Picture 12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24000" y="4114800"/>
            <a:ext cx="17526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3" name="Text Box 127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F774F80-138F-452A-BA44-D72F437C1796}" type="slidenum">
              <a:rPr lang="en-US" sz="1400" b="1">
                <a:latin typeface="Arial" charset="0"/>
              </a:rPr>
              <a:pPr/>
              <a:t>32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p:graphicFrame>
        <p:nvGraphicFramePr>
          <p:cNvPr id="4098" name="Object 128"/>
          <p:cNvGraphicFramePr>
            <a:graphicFrameLocks noChangeAspect="1"/>
          </p:cNvGraphicFramePr>
          <p:nvPr/>
        </p:nvGraphicFramePr>
        <p:xfrm>
          <a:off x="6248400" y="2205038"/>
          <a:ext cx="24384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Bitmap Image" r:id="rId8" imgW="2114845" imgH="466543" progId="Paint.Picture">
                  <p:embed/>
                </p:oleObj>
              </mc:Choice>
              <mc:Fallback>
                <p:oleObj name="Bitmap Image" r:id="rId8" imgW="2114845" imgH="466543" progId="Paint.Picture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205038"/>
                        <a:ext cx="24384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29"/>
          <p:cNvGraphicFramePr>
            <a:graphicFrameLocks noChangeAspect="1"/>
          </p:cNvGraphicFramePr>
          <p:nvPr/>
        </p:nvGraphicFramePr>
        <p:xfrm>
          <a:off x="3757613" y="2176463"/>
          <a:ext cx="22621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Bitmap Image" r:id="rId10" imgW="1933333" imgH="419048" progId="Paint.Picture">
                  <p:embed/>
                </p:oleObj>
              </mc:Choice>
              <mc:Fallback>
                <p:oleObj name="Bitmap Image" r:id="rId10" imgW="1933333" imgH="419048" progId="Paint.Picture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13" y="2176463"/>
                        <a:ext cx="226218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30"/>
          <p:cNvGraphicFramePr>
            <a:graphicFrameLocks noChangeAspect="1"/>
          </p:cNvGraphicFramePr>
          <p:nvPr/>
        </p:nvGraphicFramePr>
        <p:xfrm>
          <a:off x="1524000" y="2209800"/>
          <a:ext cx="19812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Bitmap Image" r:id="rId12" imgW="1848108" imgH="352474" progId="Paint.Picture">
                  <p:embed/>
                </p:oleObj>
              </mc:Choice>
              <mc:Fallback>
                <p:oleObj name="Bitmap Image" r:id="rId12" imgW="1848108" imgH="352474" progId="Paint.Picture">
                  <p:embed/>
                  <p:pic>
                    <p:nvPicPr>
                      <p:cNvPr id="0" name="Object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19812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313613" cy="838200"/>
          </a:xfrm>
        </p:spPr>
        <p:txBody>
          <a:bodyPr/>
          <a:lstStyle/>
          <a:p>
            <a:pPr eaLnBrk="1" hangingPunct="1"/>
            <a:r>
              <a:rPr lang="en-US" sz="4400">
                <a:latin typeface="Arial Rounded MT Bold" pitchFamily="34" charset="0"/>
              </a:rPr>
              <a:t>Temperature and Rate</a:t>
            </a:r>
          </a:p>
        </p:txBody>
      </p:sp>
      <p:pic>
        <p:nvPicPr>
          <p:cNvPr id="50180" name="Picture 6" descr="14_1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 b="4440"/>
          <a:stretch>
            <a:fillRect/>
          </a:stretch>
        </p:blipFill>
        <p:spPr>
          <a:xfrm>
            <a:off x="914400" y="1403350"/>
            <a:ext cx="2833688" cy="2482850"/>
          </a:xfrm>
        </p:spPr>
      </p:pic>
      <p:pic>
        <p:nvPicPr>
          <p:cNvPr id="50181" name="Picture 7" descr="14_1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 b="5400"/>
          <a:stretch>
            <a:fillRect/>
          </a:stretch>
        </p:blipFill>
        <p:spPr>
          <a:xfrm>
            <a:off x="685800" y="3962400"/>
            <a:ext cx="2819400" cy="2600325"/>
          </a:xfrm>
        </p:spPr>
      </p:pic>
      <p:sp>
        <p:nvSpPr>
          <p:cNvPr id="43013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4191000" y="1524000"/>
            <a:ext cx="46482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Arial" charset="0"/>
              </a:rPr>
              <a:t>Generally speaking, the reaction rate increases as the temperature increases.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Arial" charset="0"/>
              </a:rPr>
              <a:t>This is because </a:t>
            </a:r>
            <a:r>
              <a:rPr lang="en-US" sz="2800" b="1" i="1">
                <a:latin typeface="Arial" charset="0"/>
              </a:rPr>
              <a:t>k</a:t>
            </a:r>
            <a:r>
              <a:rPr lang="en-US" sz="2800" b="1">
                <a:latin typeface="Arial" charset="0"/>
              </a:rPr>
              <a:t> is temperature dependent.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>
                <a:latin typeface="Arial" charset="0"/>
              </a:rPr>
              <a:t>As a rule of thumb a reaction rate increases about 10 fold for each 10</a:t>
            </a:r>
            <a:r>
              <a:rPr lang="en-US" sz="2800" b="1" baseline="30000">
                <a:latin typeface="Arial" charset="0"/>
              </a:rPr>
              <a:t>o</a:t>
            </a:r>
            <a:r>
              <a:rPr lang="en-US" sz="2800" b="1">
                <a:latin typeface="Arial" charset="0"/>
              </a:rPr>
              <a:t>C rise in temperature</a:t>
            </a:r>
          </a:p>
        </p:txBody>
      </p:sp>
      <p:sp>
        <p:nvSpPr>
          <p:cNvPr id="50182" name="Text Box 8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DAF47EF1-A604-4E51-940E-B7E5281E7A2B}" type="slidenum">
              <a:rPr lang="en-US" sz="1400" b="1">
                <a:latin typeface="Arial" charset="0"/>
              </a:rPr>
              <a:pPr/>
              <a:t>33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20688" y="685800"/>
            <a:ext cx="8302625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400">
                <a:latin typeface="Arial Rounded MT Bold" pitchFamily="34" charset="0"/>
              </a:rPr>
              <a:t>The Collision Model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997825" cy="4265613"/>
          </a:xfrm>
        </p:spPr>
        <p:txBody>
          <a:bodyPr/>
          <a:lstStyle/>
          <a:p>
            <a:pPr eaLnBrk="1" hangingPunct="1"/>
            <a:r>
              <a:rPr lang="en-US" b="1"/>
              <a:t>In a chemical reaction, bonds are broken and new bonds are formed.</a:t>
            </a:r>
          </a:p>
          <a:p>
            <a:pPr eaLnBrk="1" hangingPunct="1"/>
            <a:r>
              <a:rPr lang="en-US" b="1"/>
              <a:t>Molecules can only react if they collide with each other.</a:t>
            </a:r>
          </a:p>
          <a:p>
            <a:pPr eaLnBrk="1" hangingPunct="1"/>
            <a:r>
              <a:rPr lang="en-US" b="1"/>
              <a:t>These collisions must occur with sufficient energy and at the appropriate orientation.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BB7195CB-7370-4A96-8881-98C256C80931}" type="slidenum">
              <a:rPr lang="en-US" sz="1400" b="1">
                <a:latin typeface="Arial" charset="0"/>
              </a:rPr>
              <a:pPr/>
              <a:t>34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7313613" cy="835025"/>
          </a:xfrm>
        </p:spPr>
        <p:txBody>
          <a:bodyPr/>
          <a:lstStyle/>
          <a:p>
            <a:pPr eaLnBrk="1" hangingPunct="1"/>
            <a:r>
              <a:rPr lang="en-US" sz="4400">
                <a:latin typeface="Arial Rounded MT Bold" pitchFamily="34" charset="0"/>
              </a:rPr>
              <a:t>The Collision Model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827213"/>
            <a:ext cx="7921625" cy="197961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500"/>
              <a:t>	</a:t>
            </a:r>
            <a:r>
              <a:rPr lang="en-US" sz="2800" b="1">
                <a:latin typeface="Arial" charset="0"/>
              </a:rPr>
              <a:t>Furthermore, molecules must collide with the correct </a:t>
            </a:r>
            <a:r>
              <a:rPr lang="en-US" sz="2800" b="1">
                <a:solidFill>
                  <a:srgbClr val="00197D"/>
                </a:solidFill>
                <a:latin typeface="Arial" charset="0"/>
              </a:rPr>
              <a:t>orientation</a:t>
            </a:r>
            <a:r>
              <a:rPr lang="en-US" sz="2800" b="1">
                <a:latin typeface="Arial" charset="0"/>
              </a:rPr>
              <a:t> and with enough </a:t>
            </a:r>
            <a:r>
              <a:rPr lang="en-US" sz="2800" b="1">
                <a:solidFill>
                  <a:srgbClr val="00197D"/>
                </a:solidFill>
                <a:latin typeface="Arial" charset="0"/>
              </a:rPr>
              <a:t>energy</a:t>
            </a:r>
            <a:r>
              <a:rPr lang="en-US" sz="2800" b="1">
                <a:latin typeface="Arial" charset="0"/>
              </a:rPr>
              <a:t> to cause bonds to break and new bonds to form</a:t>
            </a:r>
          </a:p>
        </p:txBody>
      </p:sp>
      <p:pic>
        <p:nvPicPr>
          <p:cNvPr id="52228" name="Picture 8" descr="14_13a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b="61552"/>
          <a:stretch>
            <a:fillRect/>
          </a:stretch>
        </p:blipFill>
        <p:spPr>
          <a:xfrm>
            <a:off x="1476375" y="3971925"/>
            <a:ext cx="7100888" cy="1335088"/>
          </a:xfrm>
        </p:spPr>
      </p:pic>
      <p:sp>
        <p:nvSpPr>
          <p:cNvPr id="52229" name="Text Box 9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33627CF4-F271-4A5D-9CD2-B1F217DF0548}" type="slidenum">
              <a:rPr lang="en-US" sz="1400" b="1">
                <a:latin typeface="Arial" charset="0"/>
              </a:rPr>
              <a:pPr/>
              <a:t>35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313613" cy="911225"/>
          </a:xfrm>
        </p:spPr>
        <p:txBody>
          <a:bodyPr/>
          <a:lstStyle/>
          <a:p>
            <a:pPr eaLnBrk="1" hangingPunct="1"/>
            <a:r>
              <a:rPr lang="en-US" sz="4400">
                <a:latin typeface="Arial Rounded MT Bold" pitchFamily="34" charset="0"/>
              </a:rPr>
              <a:t>Activation Energy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447800"/>
            <a:ext cx="8229600" cy="2514600"/>
          </a:xfrm>
        </p:spPr>
        <p:txBody>
          <a:bodyPr/>
          <a:lstStyle/>
          <a:p>
            <a:pPr eaLnBrk="1" hangingPunct="1"/>
            <a:r>
              <a:rPr lang="en-US" sz="2400" b="1">
                <a:latin typeface="Arial" charset="0"/>
              </a:rPr>
              <a:t>In other words, there is a minimum amount of energy required for reaction:  the </a:t>
            </a:r>
            <a:r>
              <a:rPr lang="en-US" sz="2400" b="1">
                <a:solidFill>
                  <a:srgbClr val="00197D"/>
                </a:solidFill>
                <a:latin typeface="Arial" charset="0"/>
              </a:rPr>
              <a:t>activation energy</a:t>
            </a:r>
            <a:r>
              <a:rPr lang="en-US" sz="2400" b="1">
                <a:latin typeface="Arial" charset="0"/>
              </a:rPr>
              <a:t>, </a:t>
            </a:r>
            <a:r>
              <a:rPr lang="en-US" sz="2400" b="1" i="1">
                <a:latin typeface="Arial" charset="0"/>
              </a:rPr>
              <a:t>E</a:t>
            </a:r>
            <a:r>
              <a:rPr lang="en-US" sz="2400" b="1" i="1" baseline="-25000">
                <a:latin typeface="Arial" charset="0"/>
              </a:rPr>
              <a:t>a</a:t>
            </a:r>
            <a:r>
              <a:rPr lang="en-US" sz="2400" b="1">
                <a:latin typeface="Arial" charset="0"/>
              </a:rPr>
              <a:t>.</a:t>
            </a:r>
          </a:p>
          <a:p>
            <a:pPr eaLnBrk="1" hangingPunct="1"/>
            <a:r>
              <a:rPr lang="en-US" sz="2400" b="1">
                <a:latin typeface="Arial" charset="0"/>
              </a:rPr>
              <a:t>Just as a ball cannot get over a hill if it does not roll up the hill with enough energy, a reaction cannot occur unless the molecules possess sufficient energy to get over the activation energy barrier.</a:t>
            </a:r>
          </a:p>
        </p:txBody>
      </p:sp>
      <p:pic>
        <p:nvPicPr>
          <p:cNvPr id="53252" name="Picture 7" descr="14_1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b="7773"/>
          <a:stretch>
            <a:fillRect/>
          </a:stretch>
        </p:blipFill>
        <p:spPr>
          <a:xfrm>
            <a:off x="1600200" y="3886200"/>
            <a:ext cx="6172200" cy="2635250"/>
          </a:xfrm>
        </p:spPr>
      </p:pic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FA89B08-77FF-4D9E-810C-4FDA052A5157}" type="slidenum">
              <a:rPr lang="en-US" sz="1400" b="1">
                <a:latin typeface="Arial" charset="0"/>
              </a:rPr>
              <a:pPr/>
              <a:t>36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762000"/>
          </a:xfrm>
        </p:spPr>
        <p:txBody>
          <a:bodyPr/>
          <a:lstStyle/>
          <a:p>
            <a:pPr eaLnBrk="1" hangingPunct="1"/>
            <a:r>
              <a:rPr lang="en-US" sz="4400" b="1">
                <a:latin typeface="Arial Rounded MT Bold" pitchFamily="34" charset="0"/>
              </a:rPr>
              <a:t>Reaction Coordinate Diagrams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2514600" cy="4419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C82E32"/>
              </a:buClr>
              <a:buFont typeface="Wingdings" pitchFamily="2" charset="2"/>
              <a:buNone/>
            </a:pPr>
            <a:r>
              <a:rPr lang="en-US" sz="2400" b="1">
                <a:latin typeface="Arial" charset="0"/>
              </a:rPr>
              <a:t>It is helpful to visualize energy changes throughout a process on a </a:t>
            </a:r>
            <a:r>
              <a:rPr lang="en-US" sz="2400" b="1">
                <a:solidFill>
                  <a:srgbClr val="00197D"/>
                </a:solidFill>
                <a:latin typeface="Arial" charset="0"/>
              </a:rPr>
              <a:t>reaction coordinate diagram</a:t>
            </a:r>
            <a:r>
              <a:rPr lang="en-US" sz="2400" b="1">
                <a:latin typeface="Arial" charset="0"/>
              </a:rPr>
              <a:t> like this one for the rearrangement of methyl isonitrile.</a:t>
            </a:r>
          </a:p>
        </p:txBody>
      </p:sp>
      <p:pic>
        <p:nvPicPr>
          <p:cNvPr id="54276" name="Picture 5" descr="14_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b="3600"/>
          <a:stretch>
            <a:fillRect/>
          </a:stretch>
        </p:blipFill>
        <p:spPr>
          <a:xfrm>
            <a:off x="2895600" y="1449388"/>
            <a:ext cx="6019800" cy="4502150"/>
          </a:xfrm>
        </p:spPr>
      </p:pic>
      <p:sp>
        <p:nvSpPr>
          <p:cNvPr id="54277" name="Text Box 6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73650057-04CD-4B87-85E5-60B215DEF1E0}" type="slidenum">
              <a:rPr lang="en-US" sz="1400" b="1">
                <a:latin typeface="Arial" charset="0"/>
              </a:rPr>
              <a:pPr/>
              <a:t>37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838200"/>
          </a:xfrm>
        </p:spPr>
        <p:txBody>
          <a:bodyPr/>
          <a:lstStyle/>
          <a:p>
            <a:pPr eaLnBrk="1" hangingPunct="1"/>
            <a:r>
              <a:rPr lang="en-US" sz="4400">
                <a:latin typeface="Arial Rounded MT Bold" pitchFamily="34" charset="0"/>
              </a:rPr>
              <a:t>Reaction Coordinate Diagrams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4196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/>
              <a:t>It shows the energy of the reactants and products (and, therefore, </a:t>
            </a:r>
            <a:r>
              <a:rPr lang="en-US" sz="2400" b="1">
                <a:latin typeface="Symbol" pitchFamily="18" charset="2"/>
                <a:sym typeface="Symbol" pitchFamily="18" charset="2"/>
              </a:rPr>
              <a:t></a:t>
            </a:r>
            <a:r>
              <a:rPr lang="en-US" sz="2400" b="1" i="1"/>
              <a:t>E</a:t>
            </a:r>
            <a:r>
              <a:rPr lang="en-US" sz="2400" b="1"/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The high point on the diagram is the </a:t>
            </a:r>
            <a:r>
              <a:rPr lang="en-US" sz="2400" b="1">
                <a:solidFill>
                  <a:srgbClr val="00197D"/>
                </a:solidFill>
              </a:rPr>
              <a:t>transition state</a:t>
            </a:r>
            <a:r>
              <a:rPr lang="en-US" sz="2400" b="1"/>
              <a:t>.</a:t>
            </a:r>
          </a:p>
        </p:txBody>
      </p:sp>
      <p:pic>
        <p:nvPicPr>
          <p:cNvPr id="55300" name="Picture 4" descr="14_1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b="3600"/>
          <a:stretch>
            <a:fillRect/>
          </a:stretch>
        </p:blipFill>
        <p:spPr>
          <a:xfrm>
            <a:off x="4572000" y="1150938"/>
            <a:ext cx="3962400" cy="2963862"/>
          </a:xfrm>
        </p:spPr>
      </p:pic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0" y="4191000"/>
            <a:ext cx="81534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38138" indent="-338138" eaLnBrk="0" hangingPunct="0">
              <a:buFontTx/>
              <a:buChar char="•"/>
            </a:pPr>
            <a:r>
              <a:rPr lang="en-US" sz="2800" b="1">
                <a:solidFill>
                  <a:srgbClr val="C82E32"/>
                </a:solidFill>
                <a:latin typeface="Arial" charset="0"/>
              </a:rPr>
              <a:t>The species present at the transition state is called the </a:t>
            </a:r>
            <a:r>
              <a:rPr lang="en-US" sz="2800" b="1">
                <a:solidFill>
                  <a:srgbClr val="00197D"/>
                </a:solidFill>
                <a:latin typeface="Arial" charset="0"/>
              </a:rPr>
              <a:t>activated complex</a:t>
            </a:r>
            <a:r>
              <a:rPr lang="en-US" sz="2800" b="1">
                <a:solidFill>
                  <a:srgbClr val="C82E32"/>
                </a:solidFill>
                <a:latin typeface="Arial" charset="0"/>
              </a:rPr>
              <a:t>.</a:t>
            </a:r>
          </a:p>
          <a:p>
            <a:pPr marL="338138" indent="-338138" eaLnBrk="0" hangingPunct="0">
              <a:buFontTx/>
              <a:buChar char="•"/>
            </a:pPr>
            <a:r>
              <a:rPr lang="en-US" sz="2800" b="1">
                <a:latin typeface="Arial" charset="0"/>
              </a:rPr>
              <a:t>The energy gap between the reactants and the activated complex is the activation energy barrier.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6B0C3776-C3E9-42DB-BD58-0BAB6DB14187}" type="slidenum">
              <a:rPr lang="en-US" sz="1400" b="1">
                <a:latin typeface="Arial" charset="0"/>
              </a:rPr>
              <a:pPr/>
              <a:t>38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228600"/>
            <a:ext cx="8610600" cy="1143000"/>
          </a:xfrm>
        </p:spPr>
        <p:txBody>
          <a:bodyPr/>
          <a:lstStyle/>
          <a:p>
            <a:pPr eaLnBrk="1" hangingPunct="1"/>
            <a:r>
              <a:rPr lang="en-US" sz="4000" b="1">
                <a:latin typeface="Arial Rounded MT Bold" pitchFamily="34" charset="0"/>
              </a:rPr>
              <a:t>Maxwell–Boltzmann Distributions</a:t>
            </a:r>
          </a:p>
        </p:txBody>
      </p:sp>
      <p:pic>
        <p:nvPicPr>
          <p:cNvPr id="56324" name="Picture 5" descr="14_1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b="4680"/>
          <a:stretch>
            <a:fillRect/>
          </a:stretch>
        </p:blipFill>
        <p:spPr>
          <a:xfrm>
            <a:off x="228600" y="2055813"/>
            <a:ext cx="5029200" cy="2860675"/>
          </a:xfrm>
        </p:spPr>
      </p:pic>
      <p:sp>
        <p:nvSpPr>
          <p:cNvPr id="5632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981200"/>
            <a:ext cx="3581400" cy="3276600"/>
          </a:xfrm>
        </p:spPr>
        <p:txBody>
          <a:bodyPr/>
          <a:lstStyle/>
          <a:p>
            <a:pPr eaLnBrk="1" hangingPunct="1"/>
            <a:r>
              <a:rPr lang="en-US" sz="2500"/>
              <a:t>Temperature is defined as a measure of the average kinetic energy of the molecules in a sample.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33400" y="5181600"/>
            <a:ext cx="754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90513" indent="-290513" eaLnBrk="0" hangingPunct="0">
              <a:buFontTx/>
              <a:buChar char="•"/>
            </a:pPr>
            <a:r>
              <a:rPr lang="en-US" sz="2800">
                <a:solidFill>
                  <a:srgbClr val="C82E32"/>
                </a:solidFill>
                <a:latin typeface="Arial" charset="0"/>
              </a:rPr>
              <a:t>At any temperature there is a wide distribution of kinetic energies.</a:t>
            </a:r>
          </a:p>
        </p:txBody>
      </p:sp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30FBB693-AA38-48AC-985E-695E0C8CC333}" type="slidenum">
              <a:rPr lang="en-US" sz="1400" b="1">
                <a:latin typeface="Arial" charset="0"/>
              </a:rPr>
              <a:pPr/>
              <a:t>39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39C5B2-5DDB-4952-9A93-4017D37A3AAF}"/>
              </a:ext>
            </a:extLst>
          </p:cNvPr>
          <p:cNvSpPr/>
          <p:nvPr/>
        </p:nvSpPr>
        <p:spPr>
          <a:xfrm>
            <a:off x="519657" y="2436246"/>
            <a:ext cx="82433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The rate of the reaction is  the change in concentration of any reactants or products per unit time.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rate of the reaction 	= rate of disappearance of A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			= rate of appearance of B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A89BE7-1927-4529-9C63-19448635AC33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2400"/>
            <a:ext cx="7772400" cy="381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>
                <a:solidFill>
                  <a:srgbClr val="990000"/>
                </a:solidFill>
                <a:latin typeface="Times New Roman" panose="02020603050405020304" pitchFamily="18" charset="0"/>
              </a:rPr>
              <a:t>Reaction Rate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15163-8A3E-4E89-B6E9-6D7D2CEEB2AB}"/>
              </a:ext>
            </a:extLst>
          </p:cNvPr>
          <p:cNvSpPr/>
          <p:nvPr/>
        </p:nvSpPr>
        <p:spPr>
          <a:xfrm>
            <a:off x="510914" y="914400"/>
            <a:ext cx="825208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For the reaction </a:t>
            </a:r>
            <a:r>
              <a:rPr lang="en-US" altLang="ja-JP" sz="2400" dirty="0">
                <a:latin typeface="Times New Roman" panose="02020603050405020304" pitchFamily="18" charset="0"/>
              </a:rPr>
              <a:t>A  </a:t>
            </a:r>
            <a:r>
              <a:rPr lang="en-US" altLang="ja-JP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ja-JP" sz="2400" dirty="0">
                <a:latin typeface="Times New Roman" panose="02020603050405020304" pitchFamily="18" charset="0"/>
              </a:rPr>
              <a:t>   B there are two ways of measuring </a:t>
            </a:r>
            <a:r>
              <a:rPr lang="en-US" altLang="ja-JP" sz="2400" b="1" dirty="0">
                <a:latin typeface="Times New Roman" panose="02020603050405020304" pitchFamily="18" charset="0"/>
              </a:rPr>
              <a:t>rate</a:t>
            </a:r>
            <a:r>
              <a:rPr lang="en-US" altLang="ja-JP" sz="2400" dirty="0">
                <a:latin typeface="Times New Roman" panose="02020603050405020304" pitchFamily="18" charset="0"/>
              </a:rPr>
              <a:t>: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altLang="en-US" dirty="0">
                <a:latin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</a:rPr>
              <a:t>(1) the speed at which the reactants disappear </a:t>
            </a:r>
          </a:p>
          <a:p>
            <a:pPr lvl="1">
              <a:spcBef>
                <a:spcPct val="0"/>
              </a:spcBef>
              <a:spcAft>
                <a:spcPts val="12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	(2) the speed at which the products appear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6E1A8418-53C2-4FCC-A136-14266DE38E2D}"/>
              </a:ext>
            </a:extLst>
          </p:cNvPr>
          <p:cNvGrpSpPr>
            <a:grpSpLocks/>
          </p:cNvGrpSpPr>
          <p:nvPr/>
        </p:nvGrpSpPr>
        <p:grpSpPr bwMode="auto">
          <a:xfrm>
            <a:off x="1215774" y="4932104"/>
            <a:ext cx="1814513" cy="1047751"/>
            <a:chOff x="518" y="3200"/>
            <a:chExt cx="1143" cy="660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1C6D7AA8-6AA9-45EC-8BE2-0BD990D58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3337"/>
              <a:ext cx="735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rate = 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4C9B5FD7-E452-4EE1-9A82-AD106A37E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200"/>
              <a:ext cx="461" cy="557"/>
              <a:chOff x="2054" y="3286"/>
              <a:chExt cx="461" cy="557"/>
            </a:xfrm>
          </p:grpSpPr>
          <p:sp>
            <p:nvSpPr>
              <p:cNvPr id="8" name="Text Box 9">
                <a:extLst>
                  <a:ext uri="{FF2B5EF4-FFF2-40B4-BE49-F238E27FC236}">
                    <a16:creationId xmlns:a16="http://schemas.microsoft.com/office/drawing/2014/main" id="{93E409F6-3D02-4EA7-9B0E-CDF79BD3DD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4" y="3286"/>
                <a:ext cx="46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2400" dirty="0"/>
                  <a:t>d[A]</a:t>
                </a:r>
              </a:p>
            </p:txBody>
          </p:sp>
          <p:sp>
            <p:nvSpPr>
              <p:cNvPr id="9" name="Text Box 10">
                <a:extLst>
                  <a:ext uri="{FF2B5EF4-FFF2-40B4-BE49-F238E27FC236}">
                    <a16:creationId xmlns:a16="http://schemas.microsoft.com/office/drawing/2014/main" id="{9666FA49-9B2E-4B5F-B0DC-2CA617639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4" y="3552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2400" dirty="0"/>
                  <a:t>d</a:t>
                </a:r>
                <a:r>
                  <a:rPr lang="en-US" altLang="en-US" sz="2400" i="1" dirty="0"/>
                  <a:t>t</a:t>
                </a:r>
                <a:endParaRPr lang="en-US" altLang="en-US" sz="2400" dirty="0"/>
              </a:p>
            </p:txBody>
          </p:sp>
          <p:sp>
            <p:nvSpPr>
              <p:cNvPr id="10" name="Line 11">
                <a:extLst>
                  <a:ext uri="{FF2B5EF4-FFF2-40B4-BE49-F238E27FC236}">
                    <a16:creationId xmlns:a16="http://schemas.microsoft.com/office/drawing/2014/main" id="{37A177D7-4C96-43C7-AC67-4440D05375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5" y="359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69CEFA14-9091-47F0-87C8-0CCAE9B54787}"/>
              </a:ext>
            </a:extLst>
          </p:cNvPr>
          <p:cNvGrpSpPr>
            <a:grpSpLocks/>
          </p:cNvGrpSpPr>
          <p:nvPr/>
        </p:nvGrpSpPr>
        <p:grpSpPr bwMode="auto">
          <a:xfrm>
            <a:off x="5263606" y="5287962"/>
            <a:ext cx="1814513" cy="884238"/>
            <a:chOff x="518" y="3200"/>
            <a:chExt cx="1143" cy="557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2CCCD640-08C9-49BB-9E9A-8E1ABC606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3337"/>
              <a:ext cx="6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rate = 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A1FAEC-DABC-4741-AA8C-14F5E5295D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200"/>
              <a:ext cx="461" cy="557"/>
              <a:chOff x="2054" y="3286"/>
              <a:chExt cx="461" cy="557"/>
            </a:xfrm>
          </p:grpSpPr>
          <p:sp>
            <p:nvSpPr>
              <p:cNvPr id="14" name="Text Box 9">
                <a:extLst>
                  <a:ext uri="{FF2B5EF4-FFF2-40B4-BE49-F238E27FC236}">
                    <a16:creationId xmlns:a16="http://schemas.microsoft.com/office/drawing/2014/main" id="{CEA8D0B5-917F-4F09-A406-0A5AF055DC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4" y="3286"/>
                <a:ext cx="46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2400" dirty="0"/>
                  <a:t>d[B]</a:t>
                </a:r>
              </a:p>
            </p:txBody>
          </p:sp>
          <p:sp>
            <p:nvSpPr>
              <p:cNvPr id="15" name="Text Box 10">
                <a:extLst>
                  <a:ext uri="{FF2B5EF4-FFF2-40B4-BE49-F238E27FC236}">
                    <a16:creationId xmlns:a16="http://schemas.microsoft.com/office/drawing/2014/main" id="{1ABE0054-07AD-4E20-A021-6B270EC7ED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44" y="3552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r>
                  <a:rPr lang="en-US" altLang="en-US" sz="2400" dirty="0"/>
                  <a:t>d</a:t>
                </a:r>
                <a:r>
                  <a:rPr lang="en-US" altLang="en-US" sz="2400" i="1" dirty="0"/>
                  <a:t>t</a:t>
                </a:r>
                <a:endParaRPr lang="en-US" altLang="en-US" sz="2400" dirty="0"/>
              </a:p>
            </p:txBody>
          </p:sp>
          <p:sp>
            <p:nvSpPr>
              <p:cNvPr id="16" name="Line 11">
                <a:extLst>
                  <a:ext uri="{FF2B5EF4-FFF2-40B4-BE49-F238E27FC236}">
                    <a16:creationId xmlns:a16="http://schemas.microsoft.com/office/drawing/2014/main" id="{DDE49DEE-D9C0-4B64-8A2E-624513814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5" y="359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40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915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>
                <a:latin typeface="Arial Rounded MT Bold" pitchFamily="34" charset="0"/>
              </a:rPr>
              <a:t>Maxwell–Boltzmann Distributions</a:t>
            </a:r>
          </a:p>
        </p:txBody>
      </p:sp>
      <p:pic>
        <p:nvPicPr>
          <p:cNvPr id="57348" name="Picture 4" descr="14_1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b="4680"/>
          <a:stretch>
            <a:fillRect/>
          </a:stretch>
        </p:blipFill>
        <p:spPr>
          <a:xfrm>
            <a:off x="228600" y="2055813"/>
            <a:ext cx="5029200" cy="2860675"/>
          </a:xfrm>
        </p:spPr>
      </p:pic>
      <p:sp>
        <p:nvSpPr>
          <p:cNvPr id="512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752600"/>
            <a:ext cx="3733800" cy="4343400"/>
          </a:xfrm>
        </p:spPr>
        <p:txBody>
          <a:bodyPr/>
          <a:lstStyle/>
          <a:p>
            <a:pPr eaLnBrk="1" hangingPunct="1"/>
            <a:r>
              <a:rPr lang="en-US" sz="2500"/>
              <a:t>As the temperature increases, the curve flattens and broadens.</a:t>
            </a:r>
          </a:p>
          <a:p>
            <a:pPr eaLnBrk="1" hangingPunct="1"/>
            <a:r>
              <a:rPr lang="en-US" sz="2500"/>
              <a:t>Thus at higher temperatures, a larger population of molecules has higher energy.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4005C125-FC83-450A-AD44-0FB98BCB3472}" type="slidenum">
              <a:rPr lang="en-US" sz="1400" b="1">
                <a:latin typeface="Arial" charset="0"/>
              </a:rPr>
              <a:pPr/>
              <a:t>40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228600"/>
            <a:ext cx="8610600" cy="1143000"/>
          </a:xfrm>
        </p:spPr>
        <p:txBody>
          <a:bodyPr/>
          <a:lstStyle/>
          <a:p>
            <a:pPr eaLnBrk="1" hangingPunct="1"/>
            <a:r>
              <a:rPr lang="en-US" sz="4000" b="1">
                <a:latin typeface="Arial Rounded MT Bold" pitchFamily="34" charset="0"/>
              </a:rPr>
              <a:t>Maxwell–Boltzmann Distributions</a:t>
            </a:r>
          </a:p>
        </p:txBody>
      </p:sp>
      <p:pic>
        <p:nvPicPr>
          <p:cNvPr id="58372" name="Picture 4" descr="14_1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b="4680"/>
          <a:stretch>
            <a:fillRect/>
          </a:stretch>
        </p:blipFill>
        <p:spPr>
          <a:xfrm>
            <a:off x="228600" y="3657600"/>
            <a:ext cx="5029200" cy="2860675"/>
          </a:xfrm>
        </p:spPr>
      </p:pic>
      <p:sp>
        <p:nvSpPr>
          <p:cNvPr id="5837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1862138"/>
            <a:ext cx="7939088" cy="1765300"/>
          </a:xfrm>
        </p:spPr>
        <p:txBody>
          <a:bodyPr/>
          <a:lstStyle/>
          <a:p>
            <a:pPr eaLnBrk="1" hangingPunct="1"/>
            <a:r>
              <a:rPr lang="en-US" sz="2400" b="1">
                <a:latin typeface="Arial" charset="0"/>
              </a:rPr>
              <a:t>If the dotted line represents the activation energy, as the temperature increases, so does the fraction of molecules that can overcome the activation energy barrier.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486400" y="3733800"/>
            <a:ext cx="32766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33363" indent="-233363" eaLnBrk="0" hangingPunct="0">
              <a:buFontTx/>
              <a:buChar char="•"/>
            </a:pPr>
            <a:r>
              <a:rPr lang="en-US" sz="2800" b="1">
                <a:solidFill>
                  <a:srgbClr val="C82E32"/>
                </a:solidFill>
                <a:latin typeface="Arial" charset="0"/>
              </a:rPr>
              <a:t>As a result, the reaction rate increases.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BD2B8FF8-0E3D-494C-9039-184399737C2C}" type="slidenum">
              <a:rPr lang="en-US" sz="1400" b="1">
                <a:latin typeface="Arial" charset="0"/>
              </a:rPr>
              <a:pPr/>
              <a:t>41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228600"/>
            <a:ext cx="8610600" cy="1143000"/>
          </a:xfrm>
        </p:spPr>
        <p:txBody>
          <a:bodyPr/>
          <a:lstStyle/>
          <a:p>
            <a:pPr eaLnBrk="1" hangingPunct="1"/>
            <a:r>
              <a:rPr lang="en-US" sz="4000" b="1">
                <a:latin typeface="Arial Rounded MT Bold" pitchFamily="34" charset="0"/>
              </a:rPr>
              <a:t>Maxwell–Boltzmann Distributions</a:t>
            </a:r>
          </a:p>
        </p:txBody>
      </p:sp>
      <p:pic>
        <p:nvPicPr>
          <p:cNvPr id="59396" name="Picture 4" descr="14_1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b="4680"/>
          <a:stretch>
            <a:fillRect/>
          </a:stretch>
        </p:blipFill>
        <p:spPr>
          <a:xfrm>
            <a:off x="228600" y="3844925"/>
            <a:ext cx="5029200" cy="2860675"/>
          </a:xfrm>
        </p:spPr>
      </p:pic>
      <p:sp>
        <p:nvSpPr>
          <p:cNvPr id="542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90500" y="1524000"/>
            <a:ext cx="8763000" cy="21336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100"/>
              <a:t>This fraction of molecules can be found through the expression:</a:t>
            </a:r>
          </a:p>
          <a:p>
            <a:pPr marL="0" indent="0" eaLnBrk="1" hangingPunct="1"/>
            <a:endParaRPr lang="en-US" sz="2100"/>
          </a:p>
          <a:p>
            <a:pPr marL="0" indent="0" eaLnBrk="1" hangingPunct="1">
              <a:buFont typeface="Wingdings" pitchFamily="2" charset="2"/>
              <a:buNone/>
            </a:pPr>
            <a:endParaRPr lang="en-US" sz="210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100"/>
              <a:t>where </a:t>
            </a:r>
            <a:r>
              <a:rPr lang="en-US" sz="2100" i="1"/>
              <a:t>R</a:t>
            </a:r>
            <a:r>
              <a:rPr lang="en-US" sz="2100"/>
              <a:t> is the gas constant and </a:t>
            </a:r>
            <a:r>
              <a:rPr lang="en-US" sz="2100" i="1"/>
              <a:t>T</a:t>
            </a:r>
            <a:r>
              <a:rPr lang="en-US" sz="2100"/>
              <a:t> is the temperature in Kelvin .</a:t>
            </a:r>
          </a:p>
        </p:txBody>
      </p:sp>
      <p:pic>
        <p:nvPicPr>
          <p:cNvPr id="5939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0" y="2133600"/>
            <a:ext cx="16129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8" name="Text Box 8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9C0A46B9-8749-4D7A-A551-A0F5FF1957C4}" type="slidenum">
              <a:rPr lang="en-US" sz="1400" b="1">
                <a:latin typeface="Arial" charset="0"/>
              </a:rPr>
              <a:pPr/>
              <a:t>42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1625"/>
            <a:ext cx="8226425" cy="765175"/>
          </a:xfrm>
        </p:spPr>
        <p:txBody>
          <a:bodyPr/>
          <a:lstStyle/>
          <a:p>
            <a:pPr eaLnBrk="1" hangingPunct="1"/>
            <a:r>
              <a:rPr lang="en-US">
                <a:latin typeface="Arial Rounded MT Bold" pitchFamily="34" charset="0"/>
              </a:rPr>
              <a:t>Reaction Mechanisms</a:t>
            </a:r>
          </a:p>
        </p:txBody>
      </p:sp>
      <p:pic>
        <p:nvPicPr>
          <p:cNvPr id="64516" name="Picture 5" descr="14_T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t="18880" b="5595"/>
          <a:stretch>
            <a:fillRect/>
          </a:stretch>
        </p:blipFill>
        <p:spPr>
          <a:xfrm>
            <a:off x="304800" y="1536700"/>
            <a:ext cx="8458200" cy="2595563"/>
          </a:xfrm>
        </p:spPr>
      </p:pic>
      <p:sp>
        <p:nvSpPr>
          <p:cNvPr id="6451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267200"/>
            <a:ext cx="8001000" cy="1905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b="1">
                <a:latin typeface="Arial" charset="0"/>
              </a:rPr>
              <a:t>The </a:t>
            </a:r>
            <a:r>
              <a:rPr lang="en-US" sz="2400" b="1">
                <a:solidFill>
                  <a:srgbClr val="00197D"/>
                </a:solidFill>
                <a:latin typeface="Arial" charset="0"/>
              </a:rPr>
              <a:t>molecularity</a:t>
            </a:r>
            <a:r>
              <a:rPr lang="en-US" sz="2400" b="1">
                <a:latin typeface="Arial" charset="0"/>
              </a:rPr>
              <a:t> of a process tells how many molecules are involved in the process.</a:t>
            </a:r>
          </a:p>
          <a:p>
            <a:pPr marL="457200" indent="-457200" eaLnBrk="1" hangingPunct="1">
              <a:lnSpc>
                <a:spcPct val="90000"/>
              </a:lnSpc>
              <a:buFont typeface="Times" pitchFamily="18" charset="0"/>
              <a:buChar char="•"/>
            </a:pPr>
            <a:endParaRPr lang="en-US" sz="900" b="1">
              <a:latin typeface="Arial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Times" pitchFamily="18" charset="0"/>
              <a:buChar char="•"/>
            </a:pPr>
            <a:r>
              <a:rPr lang="en-US" sz="2400" b="1">
                <a:latin typeface="Arial" charset="0"/>
              </a:rPr>
              <a:t>The rate law for an elementary step is written directly from that step.</a:t>
            </a:r>
          </a:p>
        </p:txBody>
      </p:sp>
      <p:sp>
        <p:nvSpPr>
          <p:cNvPr id="64517" name="Text Box 6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3FFDDFD-78C9-426E-A9FE-A7DEF4B10267}" type="slidenum">
              <a:rPr lang="en-US" sz="1400" b="1">
                <a:latin typeface="Arial" charset="0"/>
              </a:rPr>
              <a:pPr/>
              <a:t>43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1625"/>
            <a:ext cx="8150225" cy="841375"/>
          </a:xfrm>
        </p:spPr>
        <p:txBody>
          <a:bodyPr/>
          <a:lstStyle/>
          <a:p>
            <a:pPr eaLnBrk="1" hangingPunct="1"/>
            <a:r>
              <a:rPr lang="en-US" sz="4400" b="1">
                <a:latin typeface="Arial Rounded MT Bold" pitchFamily="34" charset="0"/>
              </a:rPr>
              <a:t>Catalysts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19200"/>
            <a:ext cx="7924800" cy="2895600"/>
          </a:xfrm>
        </p:spPr>
        <p:txBody>
          <a:bodyPr/>
          <a:lstStyle/>
          <a:p>
            <a:pPr eaLnBrk="1" hangingPunct="1"/>
            <a:r>
              <a:rPr lang="en-US" sz="2100" b="1"/>
              <a:t>Catalysts increase the rate of a reaction by decreasing the activation energy of the reaction.</a:t>
            </a:r>
          </a:p>
          <a:p>
            <a:pPr eaLnBrk="1" hangingPunct="1"/>
            <a:r>
              <a:rPr lang="en-US" sz="2100" b="1"/>
              <a:t>Catalysts change the mechanism by which the process occurs.</a:t>
            </a:r>
          </a:p>
          <a:p>
            <a:pPr eaLnBrk="1" hangingPunct="1"/>
            <a:r>
              <a:rPr lang="en-US" sz="2100" b="1"/>
              <a:t>Some catalysts also make atoms line up in the correct orientation so as to enhance the reaction rate</a:t>
            </a:r>
          </a:p>
        </p:txBody>
      </p:sp>
      <p:pic>
        <p:nvPicPr>
          <p:cNvPr id="74756" name="Picture 7" descr="14_2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b="4861"/>
          <a:stretch>
            <a:fillRect/>
          </a:stretch>
        </p:blipFill>
        <p:spPr>
          <a:xfrm>
            <a:off x="838200" y="3962400"/>
            <a:ext cx="4267200" cy="2692400"/>
          </a:xfrm>
        </p:spPr>
      </p:pic>
      <p:sp>
        <p:nvSpPr>
          <p:cNvPr id="74757" name="Text Box 8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A16AB5F5-0C9C-4CA1-ABB2-716DDCE528EF}" type="slidenum">
              <a:rPr lang="en-US" sz="1400" b="1">
                <a:latin typeface="Arial" charset="0"/>
              </a:rPr>
              <a:pPr/>
              <a:t>44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313613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Arial Rounded MT Bold" pitchFamily="34" charset="0"/>
              </a:rPr>
              <a:t>Catalysts</a:t>
            </a:r>
          </a:p>
        </p:txBody>
      </p:sp>
      <p:sp>
        <p:nvSpPr>
          <p:cNvPr id="8197" name="Rectangle 11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3579813" cy="4114800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C82E32"/>
              </a:buClr>
              <a:buFont typeface="Wingdings" pitchFamily="2" charset="2"/>
              <a:buNone/>
            </a:pPr>
            <a:r>
              <a:rPr lang="en-US" sz="2400" b="1">
                <a:latin typeface="Arial" charset="0"/>
              </a:rPr>
              <a:t>Catalysts may be either homogeneous or heterogeneous</a:t>
            </a:r>
          </a:p>
          <a:p>
            <a:pPr marL="0" indent="0" eaLnBrk="1" hangingPunct="1">
              <a:lnSpc>
                <a:spcPct val="90000"/>
              </a:lnSpc>
              <a:buClr>
                <a:srgbClr val="C82E32"/>
              </a:buClr>
              <a:buFont typeface="Wingdings" pitchFamily="2" charset="2"/>
              <a:buNone/>
            </a:pPr>
            <a:endParaRPr lang="en-US" sz="2400" b="1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Clr>
                <a:srgbClr val="C82E32"/>
              </a:buClr>
              <a:buFont typeface="Wingdings" pitchFamily="2" charset="2"/>
              <a:buNone/>
            </a:pPr>
            <a:r>
              <a:rPr lang="en-US" sz="2400" b="1">
                <a:latin typeface="Arial" charset="0"/>
              </a:rPr>
              <a:t>A </a:t>
            </a:r>
            <a:r>
              <a:rPr lang="en-US" sz="2400" b="1">
                <a:solidFill>
                  <a:srgbClr val="990000"/>
                </a:solidFill>
                <a:latin typeface="Arial" charset="0"/>
              </a:rPr>
              <a:t>homogeneous </a:t>
            </a:r>
            <a:r>
              <a:rPr lang="en-US" sz="2400" b="1">
                <a:latin typeface="Arial" charset="0"/>
              </a:rPr>
              <a:t>catalyst is in the same phase as the substances reacting.</a:t>
            </a:r>
          </a:p>
          <a:p>
            <a:pPr marL="0" indent="0" eaLnBrk="1" hangingPunct="1">
              <a:lnSpc>
                <a:spcPct val="90000"/>
              </a:lnSpc>
              <a:buClr>
                <a:srgbClr val="C82E32"/>
              </a:buClr>
              <a:buFont typeface="Wingdings" pitchFamily="2" charset="2"/>
              <a:buNone/>
            </a:pPr>
            <a:r>
              <a:rPr lang="en-US" sz="2400" b="1">
                <a:latin typeface="Arial" charset="0"/>
              </a:rPr>
              <a:t>A</a:t>
            </a:r>
            <a:r>
              <a:rPr lang="en-US" sz="2400" b="1">
                <a:solidFill>
                  <a:srgbClr val="990000"/>
                </a:solidFill>
                <a:latin typeface="Arial" charset="0"/>
              </a:rPr>
              <a:t> heterogeneous </a:t>
            </a:r>
            <a:r>
              <a:rPr lang="en-US" sz="2400" b="1">
                <a:latin typeface="Arial" charset="0"/>
              </a:rPr>
              <a:t>catalyst is in a different phase</a:t>
            </a:r>
          </a:p>
        </p:txBody>
      </p:sp>
      <p:graphicFrame>
        <p:nvGraphicFramePr>
          <p:cNvPr id="8194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3733800" y="1289050"/>
          <a:ext cx="5334000" cy="414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Bitmap Image" r:id="rId4" imgW="4258269" imgH="3304762" progId="Paint.Picture">
                  <p:embed/>
                </p:oleObj>
              </mc:Choice>
              <mc:Fallback>
                <p:oleObj name="Bitmap Image" r:id="rId4" imgW="4258269" imgH="3304762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89050"/>
                        <a:ext cx="5334000" cy="414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C1ED1C51-90A5-426E-96DE-AAC3ED2AA56C}" type="slidenum">
              <a:rPr lang="en-US" sz="1400" b="1">
                <a:latin typeface="Arial" charset="0"/>
              </a:rPr>
              <a:pPr/>
              <a:t>45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313613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Arial Rounded MT Bold" pitchFamily="34" charset="0"/>
              </a:rPr>
              <a:t>Catalysts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124200" cy="4572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Clr>
                <a:srgbClr val="C82E32"/>
              </a:buClr>
              <a:buFont typeface="Wingdings" pitchFamily="2" charset="2"/>
              <a:buNone/>
            </a:pPr>
            <a:r>
              <a:rPr lang="en-US" sz="2500" b="1"/>
              <a:t>One way a catalyst can speed up a reaction is by holding the reactants together and helping bonds to break.</a:t>
            </a:r>
          </a:p>
          <a:p>
            <a:pPr marL="0" indent="0" eaLnBrk="1" hangingPunct="1">
              <a:lnSpc>
                <a:spcPct val="90000"/>
              </a:lnSpc>
              <a:buClr>
                <a:srgbClr val="C82E32"/>
              </a:buClr>
              <a:buFont typeface="Wingdings" pitchFamily="2" charset="2"/>
              <a:buNone/>
            </a:pPr>
            <a:r>
              <a:rPr lang="en-US" sz="2500" b="1"/>
              <a:t>Heterogeneous catalysts often act in this way</a:t>
            </a:r>
          </a:p>
        </p:txBody>
      </p:sp>
      <p:pic>
        <p:nvPicPr>
          <p:cNvPr id="75778" name="Picture 2" descr="14_2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b="4539"/>
          <a:stretch>
            <a:fillRect/>
          </a:stretch>
        </p:blipFill>
        <p:spPr>
          <a:xfrm>
            <a:off x="3657600" y="2057400"/>
            <a:ext cx="5334000" cy="3325813"/>
          </a:xfrm>
        </p:spPr>
      </p:pic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21AB7F2C-B6B2-4AE2-AAB8-12B5F7AD7A1B}" type="slidenum">
              <a:rPr lang="en-US" sz="1400" b="1">
                <a:latin typeface="Arial" charset="0"/>
              </a:rPr>
              <a:pPr/>
              <a:t>46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313613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Arial Rounded MT Bold" pitchFamily="34" charset="0"/>
              </a:rPr>
              <a:t>Catalysts</a:t>
            </a:r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124200" cy="4572000"/>
          </a:xfrm>
        </p:spPr>
        <p:txBody>
          <a:bodyPr/>
          <a:lstStyle/>
          <a:p>
            <a:pPr marL="0" indent="0" eaLnBrk="1" hangingPunct="1">
              <a:buClr>
                <a:srgbClr val="C82E32"/>
              </a:buClr>
              <a:buFont typeface="Wingdings" pitchFamily="2" charset="2"/>
              <a:buNone/>
            </a:pPr>
            <a:r>
              <a:rPr lang="en-US" sz="2500" b="1"/>
              <a:t>Some catalysts help to lower the energy for formation for the activated complex or provide a new activated complex with a lower activation energy</a:t>
            </a:r>
          </a:p>
        </p:txBody>
      </p:sp>
      <p:sp>
        <p:nvSpPr>
          <p:cNvPr id="76805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4572000" y="4724400"/>
            <a:ext cx="3581400" cy="684213"/>
          </a:xfrm>
        </p:spPr>
        <p:txBody>
          <a:bodyPr/>
          <a:lstStyle/>
          <a:p>
            <a:pPr eaLnBrk="1" hangingPunct="1"/>
            <a:endParaRPr lang="en-US" sz="2500"/>
          </a:p>
        </p:txBody>
      </p:sp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344690C4-6C24-4A3F-AAB2-2C40CC36BDEF}" type="slidenum">
              <a:rPr lang="en-US" sz="1400" b="1">
                <a:latin typeface="Arial" charset="0"/>
              </a:rPr>
              <a:pPr/>
              <a:t>47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p:sp>
        <p:nvSpPr>
          <p:cNvPr id="76806" name="Text Box 7"/>
          <p:cNvSpPr txBox="1">
            <a:spLocks noChangeArrowheads="1"/>
          </p:cNvSpPr>
          <p:nvPr/>
        </p:nvSpPr>
        <p:spPr bwMode="auto">
          <a:xfrm>
            <a:off x="4479925" y="1487488"/>
            <a:ext cx="4054475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33CC"/>
                </a:solidFill>
                <a:latin typeface="Arial" charset="0"/>
              </a:rPr>
              <a:t>AlCl</a:t>
            </a:r>
            <a:r>
              <a:rPr lang="en-US" sz="2400" b="1" baseline="-25000">
                <a:solidFill>
                  <a:srgbClr val="0033CC"/>
                </a:solidFill>
                <a:latin typeface="Arial" charset="0"/>
              </a:rPr>
              <a:t>3</a:t>
            </a:r>
            <a:r>
              <a:rPr lang="en-US" sz="2400" b="1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2400" b="1">
                <a:latin typeface="Arial" charset="0"/>
              </a:rPr>
              <a:t>+ Cl</a:t>
            </a:r>
            <a:r>
              <a:rPr lang="en-US" sz="2400" b="1" baseline="-25000">
                <a:latin typeface="Arial" charset="0"/>
              </a:rPr>
              <a:t>2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Arial" charset="0"/>
                <a:sym typeface="Wingdings" pitchFamily="2" charset="2"/>
              </a:rPr>
              <a:t> </a:t>
            </a:r>
            <a:r>
              <a:rPr lang="en-US" sz="2400" b="1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Cl</a:t>
            </a:r>
            <a:r>
              <a:rPr lang="en-US" sz="2400" b="1" baseline="3000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+</a:t>
            </a:r>
            <a:r>
              <a:rPr lang="en-US" sz="2400" b="1">
                <a:latin typeface="Arial" charset="0"/>
                <a:sym typeface="Wingdings" pitchFamily="2" charset="2"/>
              </a:rPr>
              <a:t>  + </a:t>
            </a:r>
            <a:r>
              <a:rPr lang="en-US" sz="2400" b="1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AlCl</a:t>
            </a:r>
            <a:r>
              <a:rPr lang="en-US" sz="2400" b="1" baseline="-25000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4</a:t>
            </a:r>
            <a:r>
              <a:rPr lang="en-US" sz="2400" b="1" baseline="30000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-</a:t>
            </a:r>
          </a:p>
          <a:p>
            <a:endParaRPr lang="en-US" sz="2400" b="1" baseline="30000">
              <a:latin typeface="Arial" charset="0"/>
              <a:sym typeface="Wingdings" pitchFamily="2" charset="2"/>
            </a:endParaRPr>
          </a:p>
          <a:p>
            <a:r>
              <a:rPr lang="en-US" sz="2400" b="1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Cl</a:t>
            </a:r>
            <a:r>
              <a:rPr lang="en-US" sz="2400" b="1" baseline="30000">
                <a:solidFill>
                  <a:srgbClr val="FF0000"/>
                </a:solidFill>
                <a:latin typeface="Arial" charset="0"/>
                <a:sym typeface="Wingdings" pitchFamily="2" charset="2"/>
              </a:rPr>
              <a:t>+</a:t>
            </a:r>
            <a:r>
              <a:rPr lang="en-US" sz="2400" b="1">
                <a:latin typeface="Arial" charset="0"/>
                <a:sym typeface="Wingdings" pitchFamily="2" charset="2"/>
              </a:rPr>
              <a:t> + C</a:t>
            </a:r>
            <a:r>
              <a:rPr lang="en-US" sz="2400" b="1" baseline="-25000">
                <a:latin typeface="Arial" charset="0"/>
                <a:sym typeface="Wingdings" pitchFamily="2" charset="2"/>
              </a:rPr>
              <a:t>6</a:t>
            </a:r>
            <a:r>
              <a:rPr lang="en-US" sz="2400" b="1">
                <a:latin typeface="Arial" charset="0"/>
                <a:sym typeface="Wingdings" pitchFamily="2" charset="2"/>
              </a:rPr>
              <a:t>H</a:t>
            </a:r>
            <a:r>
              <a:rPr lang="en-US" sz="2400" b="1" baseline="-25000">
                <a:latin typeface="Arial" charset="0"/>
                <a:sym typeface="Wingdings" pitchFamily="2" charset="2"/>
              </a:rPr>
              <a:t>6</a:t>
            </a:r>
            <a:r>
              <a:rPr lang="en-US" sz="2400" b="1">
                <a:latin typeface="Arial" charset="0"/>
                <a:sym typeface="Wingdings" pitchFamily="2" charset="2"/>
              </a:rPr>
              <a:t>   C</a:t>
            </a:r>
            <a:r>
              <a:rPr lang="en-US" sz="2400" b="1" baseline="-25000">
                <a:latin typeface="Arial" charset="0"/>
                <a:sym typeface="Wingdings" pitchFamily="2" charset="2"/>
              </a:rPr>
              <a:t>6</a:t>
            </a:r>
            <a:r>
              <a:rPr lang="en-US" sz="2400" b="1">
                <a:latin typeface="Arial" charset="0"/>
                <a:sym typeface="Wingdings" pitchFamily="2" charset="2"/>
              </a:rPr>
              <a:t>H</a:t>
            </a:r>
            <a:r>
              <a:rPr lang="en-US" sz="2400" b="1" baseline="-25000">
                <a:latin typeface="Arial" charset="0"/>
                <a:sym typeface="Wingdings" pitchFamily="2" charset="2"/>
              </a:rPr>
              <a:t>5</a:t>
            </a:r>
            <a:r>
              <a:rPr lang="en-US" sz="2400" b="1">
                <a:latin typeface="Arial" charset="0"/>
                <a:sym typeface="Wingdings" pitchFamily="2" charset="2"/>
              </a:rPr>
              <a:t>Cl + </a:t>
            </a:r>
            <a:r>
              <a:rPr lang="en-US" sz="2400" b="1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H</a:t>
            </a:r>
            <a:r>
              <a:rPr lang="en-US" sz="2400" b="1" baseline="30000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+</a:t>
            </a:r>
          </a:p>
          <a:p>
            <a:endParaRPr lang="en-US" sz="2400" b="1">
              <a:solidFill>
                <a:srgbClr val="990000"/>
              </a:solidFill>
              <a:latin typeface="Arial" charset="0"/>
              <a:sym typeface="Wingdings" pitchFamily="2" charset="2"/>
            </a:endParaRPr>
          </a:p>
          <a:p>
            <a:r>
              <a:rPr lang="en-US" sz="2400" b="1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H</a:t>
            </a:r>
            <a:r>
              <a:rPr lang="en-US" sz="2400" b="1" baseline="30000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+</a:t>
            </a:r>
            <a:r>
              <a:rPr lang="en-US" sz="2400" b="1">
                <a:latin typeface="Arial" charset="0"/>
                <a:sym typeface="Wingdings" pitchFamily="2" charset="2"/>
              </a:rPr>
              <a:t> + </a:t>
            </a:r>
            <a:r>
              <a:rPr lang="en-US" sz="2400" b="1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AlCl</a:t>
            </a:r>
            <a:r>
              <a:rPr lang="en-US" sz="2400" b="1" baseline="-25000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4</a:t>
            </a:r>
            <a:r>
              <a:rPr lang="en-US" sz="2400" b="1" baseline="30000">
                <a:solidFill>
                  <a:srgbClr val="990000"/>
                </a:solidFill>
                <a:latin typeface="Arial" charset="0"/>
                <a:sym typeface="Wingdings" pitchFamily="2" charset="2"/>
              </a:rPr>
              <a:t>-</a:t>
            </a:r>
            <a:r>
              <a:rPr lang="en-US" sz="2400" b="1">
                <a:latin typeface="Arial" charset="0"/>
                <a:sym typeface="Wingdings" pitchFamily="2" charset="2"/>
              </a:rPr>
              <a:t>  HCl + </a:t>
            </a:r>
            <a:r>
              <a:rPr lang="en-US" sz="2400" b="1">
                <a:solidFill>
                  <a:srgbClr val="0033CC"/>
                </a:solidFill>
                <a:latin typeface="Arial" charset="0"/>
              </a:rPr>
              <a:t>AlCl</a:t>
            </a:r>
            <a:r>
              <a:rPr lang="en-US" sz="2400" b="1" baseline="-25000">
                <a:solidFill>
                  <a:srgbClr val="0033CC"/>
                </a:solidFill>
                <a:latin typeface="Arial" charset="0"/>
              </a:rPr>
              <a:t>3</a:t>
            </a:r>
          </a:p>
          <a:p>
            <a:r>
              <a:rPr lang="en-US" sz="2400" b="1" baseline="-25000">
                <a:solidFill>
                  <a:srgbClr val="0033CC"/>
                </a:solidFill>
                <a:latin typeface="Arial" charset="0"/>
              </a:rPr>
              <a:t>Overall reaction</a:t>
            </a:r>
          </a:p>
          <a:p>
            <a:endParaRPr lang="en-US" sz="2400" b="1" baseline="-25000">
              <a:solidFill>
                <a:srgbClr val="0033CC"/>
              </a:solidFill>
              <a:latin typeface="Arial" charset="0"/>
            </a:endParaRPr>
          </a:p>
          <a:p>
            <a:r>
              <a:rPr lang="en-US" sz="2400" b="1">
                <a:latin typeface="Arial" charset="0"/>
                <a:sym typeface="Wingdings" pitchFamily="2" charset="2"/>
              </a:rPr>
              <a:t>C</a:t>
            </a:r>
            <a:r>
              <a:rPr lang="en-US" sz="2400" b="1" baseline="-25000">
                <a:latin typeface="Arial" charset="0"/>
                <a:sym typeface="Wingdings" pitchFamily="2" charset="2"/>
              </a:rPr>
              <a:t>6</a:t>
            </a:r>
            <a:r>
              <a:rPr lang="en-US" sz="2400" b="1">
                <a:latin typeface="Arial" charset="0"/>
                <a:sym typeface="Wingdings" pitchFamily="2" charset="2"/>
              </a:rPr>
              <a:t>H</a:t>
            </a:r>
            <a:r>
              <a:rPr lang="en-US" sz="2400" b="1" baseline="-25000">
                <a:latin typeface="Arial" charset="0"/>
                <a:sym typeface="Wingdings" pitchFamily="2" charset="2"/>
              </a:rPr>
              <a:t>6</a:t>
            </a:r>
            <a:r>
              <a:rPr lang="en-US" sz="2400" b="1">
                <a:latin typeface="Arial" charset="0"/>
              </a:rPr>
              <a:t> + Cl</a:t>
            </a:r>
            <a:r>
              <a:rPr lang="en-US" sz="2400" b="1" baseline="-25000">
                <a:latin typeface="Arial" charset="0"/>
              </a:rPr>
              <a:t>2</a:t>
            </a:r>
            <a:r>
              <a:rPr lang="en-US" sz="2400" b="1">
                <a:latin typeface="Arial" charset="0"/>
              </a:rPr>
              <a:t> </a:t>
            </a:r>
            <a:r>
              <a:rPr lang="en-US" sz="2400" b="1">
                <a:latin typeface="Arial" charset="0"/>
                <a:sym typeface="Wingdings" pitchFamily="2" charset="2"/>
              </a:rPr>
              <a:t> C</a:t>
            </a:r>
            <a:r>
              <a:rPr lang="en-US" sz="2400" b="1" baseline="-25000">
                <a:latin typeface="Arial" charset="0"/>
                <a:sym typeface="Wingdings" pitchFamily="2" charset="2"/>
              </a:rPr>
              <a:t>6</a:t>
            </a:r>
            <a:r>
              <a:rPr lang="en-US" sz="2400" b="1">
                <a:latin typeface="Arial" charset="0"/>
                <a:sym typeface="Wingdings" pitchFamily="2" charset="2"/>
              </a:rPr>
              <a:t>H</a:t>
            </a:r>
            <a:r>
              <a:rPr lang="en-US" sz="2400" b="1" baseline="-25000">
                <a:latin typeface="Arial" charset="0"/>
                <a:sym typeface="Wingdings" pitchFamily="2" charset="2"/>
              </a:rPr>
              <a:t>5</a:t>
            </a:r>
            <a:r>
              <a:rPr lang="en-US" sz="2400" b="1">
                <a:latin typeface="Arial" charset="0"/>
                <a:sym typeface="Wingdings" pitchFamily="2" charset="2"/>
              </a:rPr>
              <a:t>Cl  + HCl 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Arial Rounded MT Bold" pitchFamily="34" charset="0"/>
              </a:rPr>
              <a:t>Catalysts &amp; Stratospheric Ozone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124200" cy="4572000"/>
          </a:xfrm>
        </p:spPr>
        <p:txBody>
          <a:bodyPr/>
          <a:lstStyle/>
          <a:p>
            <a:pPr marL="0" indent="0" eaLnBrk="1" hangingPunct="1">
              <a:buClr>
                <a:srgbClr val="C82E32"/>
              </a:buClr>
              <a:buFont typeface="Wingdings" pitchFamily="2" charset="2"/>
              <a:buNone/>
            </a:pPr>
            <a:r>
              <a:rPr lang="en-US" sz="2500" b="1"/>
              <a:t> 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B260405-6B21-4AC1-BD30-DFC4DDCA7210}" type="slidenum">
              <a:rPr lang="en-US" sz="1400" b="1">
                <a:latin typeface="Arial" charset="0"/>
              </a:rPr>
              <a:pPr/>
              <a:t>48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p:sp>
        <p:nvSpPr>
          <p:cNvPr id="9224" name="Text Box 6"/>
          <p:cNvSpPr txBox="1">
            <a:spLocks noChangeArrowheads="1"/>
          </p:cNvSpPr>
          <p:nvPr/>
        </p:nvSpPr>
        <p:spPr bwMode="auto">
          <a:xfrm>
            <a:off x="4479925" y="1487488"/>
            <a:ext cx="405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33CC"/>
                </a:solidFill>
                <a:latin typeface="Arial" charset="0"/>
              </a:rPr>
              <a:t> </a:t>
            </a:r>
            <a:endParaRPr lang="en-US" sz="2400" b="1">
              <a:latin typeface="Arial" charset="0"/>
              <a:sym typeface="Wingdings" pitchFamily="2" charset="2"/>
            </a:endParaRPr>
          </a:p>
        </p:txBody>
      </p:sp>
      <p:sp>
        <p:nvSpPr>
          <p:cNvPr id="9225" name="Rectangle 13"/>
          <p:cNvSpPr>
            <a:spLocks noChangeArrowheads="1"/>
          </p:cNvSpPr>
          <p:nvPr/>
        </p:nvSpPr>
        <p:spPr bwMode="auto">
          <a:xfrm>
            <a:off x="381000" y="1143000"/>
            <a:ext cx="83058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>
                <a:solidFill>
                  <a:srgbClr val="000000"/>
                </a:solidFill>
                <a:latin typeface="Helvetica" pitchFamily="34" charset="0"/>
                <a:ea typeface="Arial Unicode MS" pitchFamily="34" charset="-128"/>
                <a:cs typeface="Arial Unicode MS" pitchFamily="34" charset="-128"/>
              </a:rPr>
              <a:t>In the stratosphere, oxygen molecules absorb ultraviolet light and break into individual oxygen atoms known as free radicals</a:t>
            </a:r>
          </a:p>
          <a:p>
            <a:pPr eaLnBrk="0" hangingPunct="0"/>
            <a:endParaRPr lang="en-US" sz="2400">
              <a:solidFill>
                <a:srgbClr val="000000"/>
              </a:solidFill>
              <a:latin typeface="Helvetica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en-US" sz="2400">
              <a:solidFill>
                <a:srgbClr val="000000"/>
              </a:solidFill>
              <a:latin typeface="Helvetica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400">
                <a:solidFill>
                  <a:srgbClr val="000000"/>
                </a:solidFill>
                <a:latin typeface="Helvetica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eaLnBrk="0" hangingPunct="0"/>
            <a:endParaRPr lang="en-US" sz="2400">
              <a:solidFill>
                <a:srgbClr val="000000"/>
              </a:solidFill>
              <a:latin typeface="Helvetica" pitchFamily="34" charset="0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400">
                <a:solidFill>
                  <a:srgbClr val="000000"/>
                </a:solidFill>
                <a:latin typeface="Helvetica" pitchFamily="34" charset="0"/>
                <a:ea typeface="Arial Unicode MS" pitchFamily="34" charset="-128"/>
                <a:cs typeface="Arial Unicode MS" pitchFamily="34" charset="-128"/>
              </a:rPr>
              <a:t>The oxygen radicals can then combine with ordinary oxygen molecules to make ozone.</a:t>
            </a:r>
          </a:p>
          <a:p>
            <a:pPr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r>
              <a:rPr lang="en-US" sz="2400">
                <a:solidFill>
                  <a:srgbClr val="000000"/>
                </a:solidFill>
                <a:latin typeface="Helvetica" pitchFamily="34" charset="0"/>
                <a:ea typeface="Arial Unicode MS" pitchFamily="34" charset="-128"/>
                <a:cs typeface="Arial Unicode MS" pitchFamily="34" charset="-128"/>
              </a:rPr>
              <a:t>Ozone can also be split up again into ordinary oxygen and an oxygen radical by absorbing ultraviolet light.</a:t>
            </a:r>
            <a:endParaRPr lang="en-US" sz="24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eaLnBrk="0" hangingPunct="0"/>
            <a:endParaRPr lang="en-US" sz="2400">
              <a:latin typeface="Arial" charset="0"/>
            </a:endParaRPr>
          </a:p>
        </p:txBody>
      </p:sp>
      <p:pic>
        <p:nvPicPr>
          <p:cNvPr id="9226" name="Picture 12" descr="http://www.chemguide.co.uk/physical/catalysis/padding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0" y="3684588"/>
            <a:ext cx="381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10" descr="http://www.chemguide.co.uk/physical/catalysis/padding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0" y="3867150"/>
            <a:ext cx="47625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8" descr="http://www.chemguide.co.uk/physical/catalysis/padding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0" y="4049713"/>
            <a:ext cx="47625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218" name="Object 0"/>
          <p:cNvGraphicFramePr>
            <a:graphicFrameLocks noChangeAspect="1"/>
          </p:cNvGraphicFramePr>
          <p:nvPr/>
        </p:nvGraphicFramePr>
        <p:xfrm>
          <a:off x="2286000" y="1981200"/>
          <a:ext cx="60960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Bitmap Image" r:id="rId6" imgW="4210638" imgH="1047619" progId="Paint.Picture">
                  <p:embed/>
                </p:oleObj>
              </mc:Choice>
              <mc:Fallback>
                <p:oleObj name="Bitmap Image" r:id="rId6" imgW="4210638" imgH="1047619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81200"/>
                        <a:ext cx="60960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"/>
          <p:cNvGraphicFramePr>
            <a:graphicFrameLocks noChangeAspect="1"/>
          </p:cNvGraphicFramePr>
          <p:nvPr/>
        </p:nvGraphicFramePr>
        <p:xfrm>
          <a:off x="1981200" y="4565650"/>
          <a:ext cx="3733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Bitmap Image" r:id="rId8" imgW="2619048" imgH="485586" progId="Paint.Picture">
                  <p:embed/>
                </p:oleObj>
              </mc:Choice>
              <mc:Fallback>
                <p:oleObj name="Bitmap Image" r:id="rId8" imgW="2619048" imgH="485586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65650"/>
                        <a:ext cx="37338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2057400" y="5891213"/>
          <a:ext cx="525780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Bitmap Image" r:id="rId10" imgW="3543795" imgH="600159" progId="Paint.Picture">
                  <p:embed/>
                </p:oleObj>
              </mc:Choice>
              <mc:Fallback>
                <p:oleObj name="Bitmap Image" r:id="rId10" imgW="3543795" imgH="600159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891213"/>
                        <a:ext cx="525780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610600" cy="838200"/>
          </a:xfrm>
        </p:spPr>
        <p:txBody>
          <a:bodyPr/>
          <a:lstStyle/>
          <a:p>
            <a:pPr eaLnBrk="1" hangingPunct="1"/>
            <a:r>
              <a:rPr lang="en-US" sz="4000">
                <a:latin typeface="Arial Rounded MT Bold" pitchFamily="34" charset="0"/>
              </a:rPr>
              <a:t>Catalysts &amp; Stratospheric Ozone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3124200" cy="4572000"/>
          </a:xfrm>
        </p:spPr>
        <p:txBody>
          <a:bodyPr/>
          <a:lstStyle/>
          <a:p>
            <a:pPr marL="0" indent="0" eaLnBrk="1" hangingPunct="1">
              <a:buClr>
                <a:srgbClr val="C82E32"/>
              </a:buClr>
              <a:buFont typeface="Wingdings" pitchFamily="2" charset="2"/>
              <a:buNone/>
            </a:pPr>
            <a:r>
              <a:rPr lang="en-US" sz="2500" b="1"/>
              <a:t> 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8C095A89-41BA-4B64-97F2-56915AC22AA1}" type="slidenum">
              <a:rPr lang="en-US" sz="1400" b="1">
                <a:latin typeface="Arial" charset="0"/>
              </a:rPr>
              <a:pPr/>
              <a:t>49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4479925" y="1487488"/>
            <a:ext cx="405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0033CC"/>
                </a:solidFill>
                <a:latin typeface="Arial" charset="0"/>
              </a:rPr>
              <a:t> </a:t>
            </a:r>
            <a:endParaRPr lang="en-US" sz="2400" b="1">
              <a:latin typeface="Arial" charset="0"/>
              <a:sym typeface="Wingdings" pitchFamily="2" charset="2"/>
            </a:endParaRPr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533400" y="990600"/>
            <a:ext cx="8077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000000"/>
                </a:solidFill>
                <a:latin typeface="Arial" charset="0"/>
                <a:ea typeface="Arial Unicode MS" pitchFamily="34" charset="-128"/>
                <a:cs typeface="Arial Unicode MS" pitchFamily="34" charset="-128"/>
              </a:rPr>
              <a:t>The presence of chlorofluorcarbons in the stratosphere can catalyze the destruction of ozone.  UV light causes a Chlorine free radical to be  released</a:t>
            </a:r>
          </a:p>
        </p:txBody>
      </p:sp>
      <p:pic>
        <p:nvPicPr>
          <p:cNvPr id="10248" name="Picture 7" descr="http://www.chemguide.co.uk/physical/catalysis/padding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0" y="3684588"/>
            <a:ext cx="381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8" descr="http://www.chemguide.co.uk/physical/catalysis/padding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0" y="3867150"/>
            <a:ext cx="47625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9" descr="http://www.chemguide.co.uk/physical/catalysis/padding.gif"/>
          <p:cNvPicPr>
            <a:picLocks noChangeAspect="1" noChangeArrowheads="1"/>
          </p:cNvPicPr>
          <p:nvPr/>
        </p:nvPicPr>
        <p:blipFill>
          <a:blip r:embed="rId4" r:link="rId5"/>
          <a:srcRect/>
          <a:stretch>
            <a:fillRect/>
          </a:stretch>
        </p:blipFill>
        <p:spPr bwMode="auto">
          <a:xfrm>
            <a:off x="0" y="4049713"/>
            <a:ext cx="47625" cy="4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42" name="Object 0"/>
          <p:cNvGraphicFramePr>
            <a:graphicFrameLocks noChangeAspect="1"/>
          </p:cNvGraphicFramePr>
          <p:nvPr/>
        </p:nvGraphicFramePr>
        <p:xfrm>
          <a:off x="2000250" y="2209800"/>
          <a:ext cx="4629150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Bitmap Image" r:id="rId6" imgW="4552381" imgH="2257740" progId="Paint.Picture">
                  <p:embed/>
                </p:oleObj>
              </mc:Choice>
              <mc:Fallback>
                <p:oleObj name="Bitmap Image" r:id="rId6" imgW="4552381" imgH="2257740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022" b="5486"/>
                      <a:stretch>
                        <a:fillRect/>
                      </a:stretch>
                    </p:blipFill>
                    <p:spPr bwMode="auto">
                      <a:xfrm>
                        <a:off x="2000250" y="2209800"/>
                        <a:ext cx="4629150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152400" y="4495800"/>
            <a:ext cx="8458200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Arial" charset="0"/>
              </a:rPr>
              <a:t>The chlorine free radical attacks ozone and converts it</a:t>
            </a:r>
          </a:p>
          <a:p>
            <a:r>
              <a:rPr lang="en-US" sz="2400" b="1">
                <a:latin typeface="Arial" charset="0"/>
              </a:rPr>
              <a:t>Back to oxygen.  It is  then regenerated to repeat the</a:t>
            </a:r>
          </a:p>
          <a:p>
            <a:r>
              <a:rPr lang="en-US" sz="2400" b="1">
                <a:latin typeface="Arial" charset="0"/>
              </a:rPr>
              <a:t>Process.  The result is that each chlorine free radical can </a:t>
            </a:r>
          </a:p>
          <a:p>
            <a:r>
              <a:rPr lang="en-US" sz="2400" b="1">
                <a:latin typeface="Arial" charset="0"/>
              </a:rPr>
              <a:t>Repeat this process many many times.  The result is that</a:t>
            </a:r>
          </a:p>
          <a:p>
            <a:r>
              <a:rPr lang="en-US" sz="2400" b="1">
                <a:latin typeface="Arial" charset="0"/>
              </a:rPr>
              <a:t>Ozone is destroyed faster than it is formed, causing its level to drop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ＭＳ Ｐゴシック" pitchFamily="34" charset="-128"/>
              </a:rPr>
            </a:br>
            <a:endParaRPr kumimoji="0" 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34" charset="-128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9B5CDE-D704-4688-9C6D-BBD58B9CB33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457200"/>
            <a:ext cx="7772400" cy="41910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dirty="0">
                <a:solidFill>
                  <a:srgbClr val="7BA600"/>
                </a:solidFill>
                <a:latin typeface="Times New Roman" panose="02020603050405020304" pitchFamily="18" charset="0"/>
              </a:rPr>
              <a:t>Can you explain why food is remains fresh in deep freeze compartment.</a:t>
            </a:r>
          </a:p>
          <a:p>
            <a:endParaRPr lang="en-US" altLang="en-US" sz="3200" dirty="0">
              <a:solidFill>
                <a:srgbClr val="7BA600"/>
              </a:solidFill>
              <a:latin typeface="Times New Roman" panose="02020603050405020304" pitchFamily="18" charset="0"/>
            </a:endParaRPr>
          </a:p>
          <a:p>
            <a:r>
              <a:rPr lang="en-US" altLang="en-US" sz="3200" dirty="0">
                <a:solidFill>
                  <a:srgbClr val="00B0F0"/>
                </a:solidFill>
                <a:latin typeface="Times New Roman" panose="02020603050405020304" pitchFamily="18" charset="0"/>
              </a:rPr>
              <a:t>Due to low temperature rotten reaction is very much slow. So food  remains fresh during log time.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>
                <a:latin typeface="Arial Rounded MT Bold" pitchFamily="34" charset="0"/>
              </a:rPr>
              <a:t>Enzymes</a:t>
            </a:r>
          </a:p>
        </p:txBody>
      </p:sp>
      <p:pic>
        <p:nvPicPr>
          <p:cNvPr id="77828" name="Picture 6" descr="14_2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 b="4559"/>
          <a:stretch>
            <a:fillRect/>
          </a:stretch>
        </p:blipFill>
        <p:spPr>
          <a:xfrm>
            <a:off x="1658938" y="1827213"/>
            <a:ext cx="2981325" cy="2616200"/>
          </a:xfrm>
        </p:spPr>
      </p:pic>
      <p:pic>
        <p:nvPicPr>
          <p:cNvPr id="77829" name="Picture 7" descr="14_2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 b="7906"/>
          <a:stretch>
            <a:fillRect/>
          </a:stretch>
        </p:blipFill>
        <p:spPr>
          <a:xfrm>
            <a:off x="533400" y="4724400"/>
            <a:ext cx="4716463" cy="1830388"/>
          </a:xfrm>
        </p:spPr>
      </p:pic>
      <p:sp>
        <p:nvSpPr>
          <p:cNvPr id="72709" name="Rectangle 5"/>
          <p:cNvSpPr>
            <a:spLocks noGrp="1" noChangeArrowheads="1"/>
          </p:cNvSpPr>
          <p:nvPr>
            <p:ph type="body" sz="half" idx="3"/>
          </p:nvPr>
        </p:nvSpPr>
        <p:spPr>
          <a:xfrm>
            <a:off x="5029200" y="1371600"/>
            <a:ext cx="3810000" cy="3733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500" b="1"/>
              <a:t>Enzymes are catalysts in biological systems.</a:t>
            </a:r>
          </a:p>
          <a:p>
            <a:pPr eaLnBrk="1" hangingPunct="1">
              <a:lnSpc>
                <a:spcPct val="90000"/>
              </a:lnSpc>
            </a:pPr>
            <a:r>
              <a:rPr lang="en-US" sz="2500" b="1"/>
              <a:t>The substrate fits into the active site of the enzyme much like a key fits into a lock.</a:t>
            </a:r>
          </a:p>
        </p:txBody>
      </p:sp>
      <p:sp>
        <p:nvSpPr>
          <p:cNvPr id="77830" name="Text Box 8"/>
          <p:cNvSpPr txBox="1">
            <a:spLocks noChangeArrowheads="1"/>
          </p:cNvSpPr>
          <p:nvPr/>
        </p:nvSpPr>
        <p:spPr bwMode="auto">
          <a:xfrm>
            <a:off x="8670925" y="6488113"/>
            <a:ext cx="430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44FCBF3A-5E48-4312-81C5-A42518177EED}" type="slidenum">
              <a:rPr lang="en-US" sz="1400" b="1">
                <a:latin typeface="Arial" charset="0"/>
              </a:rPr>
              <a:pPr/>
              <a:t>50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60740" presetClass="entr" presetSubtype="6963529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60740" presetClass="entr" presetSubtype="6963529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7213"/>
            <a:ext cx="2819400" cy="835025"/>
          </a:xfrm>
        </p:spPr>
        <p:txBody>
          <a:bodyPr/>
          <a:lstStyle/>
          <a:p>
            <a:pPr eaLnBrk="1" hangingPunct="1"/>
            <a:r>
              <a:rPr lang="en-US" sz="4400" b="1" dirty="0">
                <a:latin typeface="Arial Rounded MT Bold" pitchFamily="34" charset="0"/>
              </a:rPr>
              <a:t>Rate Law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31216" y="1180306"/>
            <a:ext cx="8458200" cy="5677694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2400" b="1" dirty="0">
                <a:latin typeface="Arial" charset="0"/>
              </a:rPr>
              <a:t>Each reaction has its own equation that gives its rate as a function of reactant concentrations.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b="1" dirty="0">
                <a:latin typeface="Arial" charset="0"/>
                <a:sym typeface="Symbol" pitchFamily="18" charset="2"/>
              </a:rPr>
              <a:t>This is called its </a:t>
            </a:r>
            <a:r>
              <a:rPr lang="en-US" sz="2400" b="1" dirty="0">
                <a:solidFill>
                  <a:srgbClr val="00197D"/>
                </a:solidFill>
                <a:latin typeface="Arial" charset="0"/>
                <a:sym typeface="Symbol" pitchFamily="18" charset="2"/>
              </a:rPr>
              <a:t>Rate Law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rgbClr val="00197D"/>
                </a:solidFill>
                <a:latin typeface="Arial" charset="0"/>
                <a:sym typeface="Symbol" pitchFamily="18" charset="2"/>
              </a:rPr>
              <a:t>The rate of reaction is directly proportional to the reactant concentration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400" b="1" dirty="0">
                <a:latin typeface="Arial" charset="0"/>
                <a:sym typeface="Symbol" pitchFamily="18" charset="2"/>
              </a:rPr>
              <a:t>The general form of the rate law is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sz="2400" b="1" dirty="0">
              <a:latin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ja-JP" sz="2400" dirty="0">
                <a:latin typeface="Times New Roman" panose="02020603050405020304" pitchFamily="18" charset="0"/>
              </a:rPr>
              <a:t>A  </a:t>
            </a:r>
            <a:r>
              <a:rPr lang="en-US" altLang="ja-JP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ja-JP" sz="2400" dirty="0">
                <a:latin typeface="Times New Roman" panose="02020603050405020304" pitchFamily="18" charset="0"/>
              </a:rPr>
              <a:t>   B,                         </a:t>
            </a:r>
            <a:r>
              <a:rPr lang="en-US" altLang="ja-JP" sz="2400" dirty="0">
                <a:solidFill>
                  <a:srgbClr val="FF0000"/>
                </a:solidFill>
              </a:rPr>
              <a:t>Rate ∞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[A]</a:t>
            </a:r>
          </a:p>
          <a:p>
            <a:pPr marL="0" indent="0" algn="ctr" eaLnBrk="1" hangingPunct="1">
              <a:buFont typeface="Wingdings" pitchFamily="2" charset="2"/>
              <a:buNone/>
            </a:pPr>
            <a:r>
              <a:rPr lang="en-US" sz="2400" b="1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 Rate = k[A]</a:t>
            </a:r>
          </a:p>
          <a:p>
            <a:pPr marL="0" indent="0" algn="ctr" eaLnBrk="1" hangingPunct="1">
              <a:buFont typeface="Wingdings" pitchFamily="2" charset="2"/>
              <a:buNone/>
            </a:pPr>
            <a:endParaRPr lang="en-US" sz="2400" b="1" baseline="30000" dirty="0">
              <a:solidFill>
                <a:srgbClr val="CC0000"/>
              </a:solidFill>
              <a:latin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sz="2400" b="1" dirty="0">
                <a:latin typeface="Arial" charset="0"/>
                <a:sym typeface="Symbol" pitchFamily="18" charset="2"/>
              </a:rPr>
              <a:t>Concertation being raised to some power.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                                      Rate = k[A]</a:t>
            </a:r>
            <a:r>
              <a:rPr lang="en-US" sz="2400" b="1" baseline="300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n  ,   </a:t>
            </a:r>
            <a:r>
              <a:rPr lang="en-US" altLang="ja-JP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k is a rate constant</a:t>
            </a:r>
            <a:endParaRPr lang="en-US" sz="2400" b="1" baseline="30000" dirty="0">
              <a:solidFill>
                <a:srgbClr val="CC0000"/>
              </a:solidFill>
              <a:latin typeface="Arial" charset="0"/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2A + B  </a:t>
            </a:r>
            <a:r>
              <a:rPr lang="en-US" altLang="ja-JP" sz="2400" dirty="0">
                <a:solidFill>
                  <a:srgbClr val="7030A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ja-JP" sz="2400" dirty="0">
                <a:solidFill>
                  <a:srgbClr val="7030A0"/>
                </a:solidFill>
                <a:latin typeface="Times New Roman" panose="02020603050405020304" pitchFamily="18" charset="0"/>
              </a:rPr>
              <a:t>   Product ,          </a:t>
            </a:r>
            <a:endParaRPr lang="en-US" altLang="ja-JP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Rate = k [A]</a:t>
            </a:r>
            <a:r>
              <a:rPr lang="en-US" sz="2400" b="1" baseline="300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2</a:t>
            </a:r>
            <a:r>
              <a:rPr lang="en-US" sz="2400" b="1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[B]</a:t>
            </a:r>
            <a:r>
              <a:rPr lang="en-US" sz="2400" b="1" baseline="30000" dirty="0">
                <a:solidFill>
                  <a:srgbClr val="CC0000"/>
                </a:solidFill>
                <a:latin typeface="Arial" charset="0"/>
                <a:sym typeface="Symbol" pitchFamily="18" charset="2"/>
              </a:rPr>
              <a:t> </a:t>
            </a:r>
          </a:p>
          <a:p>
            <a:pPr marL="0" indent="0">
              <a:buNone/>
            </a:pPr>
            <a:endParaRPr lang="en-US" sz="2400" b="1" dirty="0">
              <a:latin typeface="Arial" charset="0"/>
              <a:sym typeface="Symbol" pitchFamily="18" charset="2"/>
            </a:endParaRP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8518525" y="63357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3F4676B-3D75-48D6-B489-855BF2967736}" type="slidenum">
              <a:rPr lang="en-US" sz="1400" b="1">
                <a:latin typeface="Arial" charset="0"/>
              </a:rPr>
              <a:pPr/>
              <a:t>6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1625"/>
            <a:ext cx="8226425" cy="765175"/>
          </a:xfrm>
        </p:spPr>
        <p:txBody>
          <a:bodyPr/>
          <a:lstStyle/>
          <a:p>
            <a:pPr eaLnBrk="1" hangingPunct="1"/>
            <a:r>
              <a:rPr lang="en-US" sz="4400" dirty="0">
                <a:latin typeface="Arial Rounded MT Bold" pitchFamily="34" charset="0"/>
              </a:rPr>
              <a:t> Rate Law</a:t>
            </a:r>
          </a:p>
        </p:txBody>
      </p:sp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265112" y="3615779"/>
            <a:ext cx="8610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 dirty="0">
                <a:latin typeface="Arial" charset="0"/>
              </a:rPr>
              <a:t>This equation is called the </a:t>
            </a:r>
            <a:r>
              <a:rPr lang="en-US" sz="2800" b="1" dirty="0">
                <a:solidFill>
                  <a:srgbClr val="0033CC"/>
                </a:solidFill>
                <a:latin typeface="Arial" charset="0"/>
              </a:rPr>
              <a:t>rate law</a:t>
            </a:r>
            <a:r>
              <a:rPr lang="en-US" sz="2800" b="1" dirty="0">
                <a:latin typeface="Arial" charset="0"/>
              </a:rPr>
              <a:t>, and</a:t>
            </a:r>
            <a:r>
              <a:rPr lang="en-US" sz="2800" b="1" dirty="0">
                <a:solidFill>
                  <a:srgbClr val="0033CC"/>
                </a:solidFill>
                <a:latin typeface="Arial" charset="0"/>
              </a:rPr>
              <a:t> </a:t>
            </a:r>
            <a:r>
              <a:rPr lang="en-US" sz="2800" b="1" i="1" dirty="0">
                <a:solidFill>
                  <a:srgbClr val="0033CC"/>
                </a:solidFill>
                <a:latin typeface="Arial" charset="0"/>
              </a:rPr>
              <a:t>k</a:t>
            </a:r>
            <a:r>
              <a:rPr lang="en-US" sz="2800" b="1" dirty="0">
                <a:latin typeface="Arial" charset="0"/>
              </a:rPr>
              <a:t> is the </a:t>
            </a:r>
            <a:r>
              <a:rPr lang="en-US" sz="2800" b="1" dirty="0">
                <a:solidFill>
                  <a:srgbClr val="0033CC"/>
                </a:solidFill>
                <a:latin typeface="Arial" charset="0"/>
              </a:rPr>
              <a:t>rate constant.</a:t>
            </a:r>
          </a:p>
          <a:p>
            <a:pPr eaLnBrk="0" hangingPunct="0"/>
            <a:r>
              <a:rPr lang="en-US" sz="2800" b="1" dirty="0">
                <a:solidFill>
                  <a:srgbClr val="0033CC"/>
                </a:solidFill>
                <a:latin typeface="Arial" charset="0"/>
              </a:rPr>
              <a:t>  </a:t>
            </a:r>
          </a:p>
        </p:txBody>
      </p:sp>
      <p:pic>
        <p:nvPicPr>
          <p:cNvPr id="2867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7250" y="2018351"/>
            <a:ext cx="37719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7250" y="2747351"/>
            <a:ext cx="485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Text Box 14"/>
          <p:cNvSpPr txBox="1">
            <a:spLocks noChangeArrowheads="1"/>
          </p:cNvSpPr>
          <p:nvPr/>
        </p:nvSpPr>
        <p:spPr bwMode="auto">
          <a:xfrm>
            <a:off x="685800" y="1295400"/>
            <a:ext cx="8093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CC0000"/>
                </a:solidFill>
                <a:latin typeface="Arial" charset="0"/>
              </a:rPr>
              <a:t>NH</a:t>
            </a:r>
            <a:r>
              <a:rPr lang="en-US" sz="2800" b="1" baseline="-25000" dirty="0">
                <a:solidFill>
                  <a:srgbClr val="CC0000"/>
                </a:solidFill>
                <a:latin typeface="Arial" charset="0"/>
              </a:rPr>
              <a:t>4</a:t>
            </a:r>
            <a:r>
              <a:rPr lang="en-US" sz="2800" b="1" baseline="30000" dirty="0">
                <a:solidFill>
                  <a:srgbClr val="CC0000"/>
                </a:solidFill>
                <a:latin typeface="Arial" charset="0"/>
              </a:rPr>
              <a:t>+</a:t>
            </a:r>
            <a:r>
              <a:rPr lang="en-US" sz="2800" b="1" dirty="0">
                <a:solidFill>
                  <a:srgbClr val="CC0000"/>
                </a:solidFill>
                <a:latin typeface="Arial" charset="0"/>
              </a:rPr>
              <a:t> (</a:t>
            </a:r>
            <a:r>
              <a:rPr lang="en-US" sz="2800" b="1" dirty="0" err="1">
                <a:solidFill>
                  <a:srgbClr val="CC0000"/>
                </a:solidFill>
                <a:latin typeface="Arial" charset="0"/>
              </a:rPr>
              <a:t>aq</a:t>
            </a:r>
            <a:r>
              <a:rPr lang="en-US" sz="2800" b="1" dirty="0">
                <a:solidFill>
                  <a:srgbClr val="CC0000"/>
                </a:solidFill>
                <a:latin typeface="Arial" charset="0"/>
              </a:rPr>
              <a:t>)</a:t>
            </a:r>
            <a:r>
              <a:rPr lang="en-US" sz="2800" b="1" dirty="0">
                <a:latin typeface="Arial" charset="0"/>
              </a:rPr>
              <a:t> + NO</a:t>
            </a:r>
            <a:r>
              <a:rPr lang="en-US" sz="2800" b="1" baseline="-25000" dirty="0">
                <a:latin typeface="Arial" charset="0"/>
              </a:rPr>
              <a:t>2</a:t>
            </a:r>
            <a:r>
              <a:rPr lang="en-US" sz="2800" b="1" baseline="30000" dirty="0">
                <a:latin typeface="Arial" charset="0"/>
              </a:rPr>
              <a:t>-</a:t>
            </a:r>
            <a:r>
              <a:rPr lang="en-US" sz="2800" b="1" dirty="0">
                <a:latin typeface="Arial" charset="0"/>
              </a:rPr>
              <a:t> (</a:t>
            </a:r>
            <a:r>
              <a:rPr lang="en-US" sz="2800" b="1" dirty="0" err="1">
                <a:latin typeface="Arial" charset="0"/>
              </a:rPr>
              <a:t>aq</a:t>
            </a:r>
            <a:r>
              <a:rPr lang="en-US" sz="2800" b="1" dirty="0">
                <a:latin typeface="Arial" charset="0"/>
              </a:rPr>
              <a:t>) </a:t>
            </a:r>
            <a:r>
              <a:rPr lang="en-US" sz="2800" b="1" dirty="0">
                <a:latin typeface="Arial" charset="0"/>
                <a:sym typeface="Wingdings" pitchFamily="2" charset="2"/>
              </a:rPr>
              <a:t> N</a:t>
            </a:r>
            <a:r>
              <a:rPr lang="en-US" sz="2800" b="1" baseline="-25000" dirty="0">
                <a:latin typeface="Arial" charset="0"/>
                <a:sym typeface="Wingdings" pitchFamily="2" charset="2"/>
              </a:rPr>
              <a:t>2</a:t>
            </a:r>
            <a:r>
              <a:rPr lang="en-US" sz="2800" b="1" dirty="0">
                <a:latin typeface="Arial" charset="0"/>
                <a:sym typeface="Wingdings" pitchFamily="2" charset="2"/>
              </a:rPr>
              <a:t> (g)  +  2H</a:t>
            </a:r>
            <a:r>
              <a:rPr lang="en-US" sz="2800" b="1" baseline="-25000" dirty="0">
                <a:latin typeface="Arial" charset="0"/>
                <a:sym typeface="Wingdings" pitchFamily="2" charset="2"/>
              </a:rPr>
              <a:t>2</a:t>
            </a:r>
            <a:r>
              <a:rPr lang="en-US" sz="2800" b="1" dirty="0">
                <a:latin typeface="Arial" charset="0"/>
                <a:sym typeface="Wingdings" pitchFamily="2" charset="2"/>
              </a:rPr>
              <a:t>O (l)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28681" name="Text Box 15"/>
          <p:cNvSpPr txBox="1">
            <a:spLocks noChangeArrowheads="1"/>
          </p:cNvSpPr>
          <p:nvPr/>
        </p:nvSpPr>
        <p:spPr bwMode="auto">
          <a:xfrm>
            <a:off x="8518525" y="63357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C9EA5581-6AAB-4F2D-8C7B-C3D335DA42F1}" type="slidenum">
              <a:rPr lang="en-US" sz="1400" b="1">
                <a:latin typeface="Arial" charset="0"/>
              </a:rPr>
              <a:pPr/>
              <a:t>7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D0987391-8D5F-43ED-A5FA-FF70942F4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9" y="5303043"/>
            <a:ext cx="4911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charset="0"/>
              </a:rPr>
              <a:t>H</a:t>
            </a:r>
            <a:r>
              <a:rPr lang="en-US" sz="2800" b="1" baseline="-25000" dirty="0">
                <a:latin typeface="Arial" charset="0"/>
              </a:rPr>
              <a:t>2</a:t>
            </a:r>
            <a:r>
              <a:rPr lang="en-US" sz="2800" b="1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2800" b="1" dirty="0">
                <a:latin typeface="Arial" charset="0"/>
              </a:rPr>
              <a:t> + I</a:t>
            </a:r>
            <a:r>
              <a:rPr lang="en-US" sz="2800" b="1" baseline="-25000" dirty="0">
                <a:latin typeface="Arial" charset="0"/>
              </a:rPr>
              <a:t>2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>
                <a:latin typeface="Arial" charset="0"/>
                <a:sym typeface="Wingdings" pitchFamily="2" charset="2"/>
              </a:rPr>
              <a:t> 2HI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95BF1B29-0C4B-47D4-8E8D-CC6AE6BAA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08" y="4601004"/>
            <a:ext cx="4911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charset="0"/>
              </a:rPr>
              <a:t>2N</a:t>
            </a:r>
            <a:r>
              <a:rPr lang="en-US" sz="2800" b="1" baseline="-25000" dirty="0">
                <a:latin typeface="Arial" charset="0"/>
              </a:rPr>
              <a:t>2</a:t>
            </a:r>
            <a:r>
              <a:rPr lang="en-US" sz="2800" b="1" dirty="0">
                <a:latin typeface="Arial" charset="0"/>
              </a:rPr>
              <a:t>O</a:t>
            </a:r>
            <a:r>
              <a:rPr lang="en-US" sz="2800" b="1" baseline="-25000" dirty="0">
                <a:latin typeface="Arial" charset="0"/>
              </a:rPr>
              <a:t>5</a:t>
            </a:r>
            <a:r>
              <a:rPr lang="en-US" sz="2800" b="1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2800" b="1" dirty="0">
                <a:latin typeface="Arial" charset="0"/>
              </a:rPr>
              <a:t>  </a:t>
            </a:r>
            <a:r>
              <a:rPr lang="en-US" sz="2800" b="1" dirty="0">
                <a:latin typeface="Arial" charset="0"/>
                <a:sym typeface="Wingdings" pitchFamily="2" charset="2"/>
              </a:rPr>
              <a:t> 4NO</a:t>
            </a:r>
            <a:r>
              <a:rPr lang="en-US" sz="2800" b="1" baseline="-25000" dirty="0">
                <a:latin typeface="Arial" charset="0"/>
                <a:sym typeface="Wingdings" pitchFamily="2" charset="2"/>
              </a:rPr>
              <a:t>2</a:t>
            </a:r>
            <a:r>
              <a:rPr lang="en-US" sz="2800" b="1" dirty="0">
                <a:latin typeface="Arial" charset="0"/>
                <a:sym typeface="Wingdings" pitchFamily="2" charset="2"/>
              </a:rPr>
              <a:t>  +  O</a:t>
            </a:r>
            <a:r>
              <a:rPr lang="en-US" sz="2800" b="1" baseline="-25000" dirty="0">
                <a:latin typeface="Arial" charset="0"/>
                <a:sym typeface="Wingdings" pitchFamily="2" charset="2"/>
              </a:rPr>
              <a:t>2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A5A18E62-4CAB-40F6-93C6-8F41B066B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124425"/>
            <a:ext cx="4911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charset="0"/>
              </a:rPr>
              <a:t>2NO</a:t>
            </a:r>
            <a:r>
              <a:rPr lang="en-US" sz="2800" b="1" dirty="0">
                <a:solidFill>
                  <a:srgbClr val="CC0000"/>
                </a:solidFill>
                <a:latin typeface="Arial" charset="0"/>
              </a:rPr>
              <a:t> </a:t>
            </a:r>
            <a:r>
              <a:rPr lang="en-US" sz="2800" b="1" dirty="0">
                <a:latin typeface="Arial" charset="0"/>
              </a:rPr>
              <a:t>+ 2 H</a:t>
            </a:r>
            <a:r>
              <a:rPr lang="en-US" sz="2800" b="1" baseline="-25000" dirty="0">
                <a:latin typeface="Arial" charset="0"/>
              </a:rPr>
              <a:t>2</a:t>
            </a:r>
            <a:r>
              <a:rPr lang="en-US" sz="2800" b="1" dirty="0">
                <a:latin typeface="Arial" charset="0"/>
              </a:rPr>
              <a:t>  </a:t>
            </a:r>
            <a:r>
              <a:rPr lang="en-US" sz="2800" b="1" dirty="0">
                <a:latin typeface="Arial" charset="0"/>
                <a:sym typeface="Wingdings" pitchFamily="2" charset="2"/>
              </a:rPr>
              <a:t> N</a:t>
            </a:r>
            <a:r>
              <a:rPr lang="en-US" sz="2800" b="1" baseline="-25000" dirty="0">
                <a:latin typeface="Arial" charset="0"/>
                <a:sym typeface="Wingdings" pitchFamily="2" charset="2"/>
              </a:rPr>
              <a:t>2</a:t>
            </a:r>
            <a:r>
              <a:rPr lang="en-US" sz="2800" b="1" dirty="0">
                <a:latin typeface="Arial" charset="0"/>
                <a:sym typeface="Wingdings" pitchFamily="2" charset="2"/>
              </a:rPr>
              <a:t>  +  2H</a:t>
            </a:r>
            <a:r>
              <a:rPr lang="en-US" sz="2800" b="1" baseline="-25000" dirty="0">
                <a:latin typeface="Arial" charset="0"/>
                <a:sym typeface="Wingdings" pitchFamily="2" charset="2"/>
              </a:rPr>
              <a:t>2</a:t>
            </a:r>
            <a:r>
              <a:rPr lang="en-US" sz="2800" b="1" dirty="0">
                <a:latin typeface="Arial" charset="0"/>
                <a:sym typeface="Wingdings" pitchFamily="2" charset="2"/>
              </a:rPr>
              <a:t>O</a:t>
            </a:r>
            <a:endParaRPr lang="en-US" sz="2800" b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1625"/>
            <a:ext cx="8302625" cy="841375"/>
          </a:xfrm>
        </p:spPr>
        <p:txBody>
          <a:bodyPr/>
          <a:lstStyle/>
          <a:p>
            <a:pPr eaLnBrk="1" hangingPunct="1"/>
            <a:r>
              <a:rPr lang="en-US" sz="4800" b="1" dirty="0">
                <a:latin typeface="Arial Rounded MT Bold" pitchFamily="34" charset="0"/>
              </a:rPr>
              <a:t> Order of reaction</a:t>
            </a:r>
            <a:endParaRPr lang="en-US" sz="4400" b="1" dirty="0">
              <a:latin typeface="Arial Rounded MT Bold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8663" y="1233384"/>
            <a:ext cx="7848600" cy="5260975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From rate law: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Exponents tell the </a:t>
            </a:r>
            <a:r>
              <a:rPr lang="en-US" sz="2400" dirty="0">
                <a:solidFill>
                  <a:srgbClr val="00197D"/>
                </a:solidFill>
              </a:rPr>
              <a:t>order</a:t>
            </a:r>
            <a:r>
              <a:rPr lang="en-US" sz="2400" dirty="0"/>
              <a:t> of the reaction with respect to each reactant.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The sum of powers of concentrations in the rate law.</a:t>
            </a:r>
          </a:p>
          <a:p>
            <a:r>
              <a:rPr lang="en-US" sz="2400" b="1" dirty="0">
                <a:latin typeface="Arial" charset="0"/>
              </a:rPr>
              <a:t>NH</a:t>
            </a:r>
            <a:r>
              <a:rPr lang="en-US" sz="2400" b="1" baseline="-25000" dirty="0">
                <a:latin typeface="Arial" charset="0"/>
              </a:rPr>
              <a:t>4</a:t>
            </a:r>
            <a:r>
              <a:rPr lang="en-US" sz="2400" b="1" baseline="30000" dirty="0">
                <a:latin typeface="Arial" charset="0"/>
              </a:rPr>
              <a:t>+</a:t>
            </a:r>
            <a:r>
              <a:rPr lang="en-US" sz="2400" b="1" dirty="0">
                <a:latin typeface="Arial" charset="0"/>
              </a:rPr>
              <a:t> (</a:t>
            </a:r>
            <a:r>
              <a:rPr lang="en-US" sz="2400" b="1" dirty="0" err="1">
                <a:latin typeface="Arial" charset="0"/>
              </a:rPr>
              <a:t>aq</a:t>
            </a:r>
            <a:r>
              <a:rPr lang="en-US" sz="2400" b="1" dirty="0">
                <a:latin typeface="Arial" charset="0"/>
              </a:rPr>
              <a:t>) + NO</a:t>
            </a:r>
            <a:r>
              <a:rPr lang="en-US" sz="2400" b="1" baseline="-25000" dirty="0">
                <a:latin typeface="Arial" charset="0"/>
              </a:rPr>
              <a:t>2</a:t>
            </a:r>
            <a:r>
              <a:rPr lang="en-US" sz="2400" b="1" baseline="30000" dirty="0">
                <a:latin typeface="Arial" charset="0"/>
              </a:rPr>
              <a:t>-</a:t>
            </a:r>
            <a:r>
              <a:rPr lang="en-US" sz="2400" b="1" dirty="0">
                <a:latin typeface="Arial" charset="0"/>
              </a:rPr>
              <a:t> (</a:t>
            </a:r>
            <a:r>
              <a:rPr lang="en-US" sz="2400" b="1" dirty="0" err="1">
                <a:latin typeface="Arial" charset="0"/>
              </a:rPr>
              <a:t>aq</a:t>
            </a:r>
            <a:r>
              <a:rPr lang="en-US" sz="2400" b="1" dirty="0">
                <a:latin typeface="Arial" charset="0"/>
              </a:rPr>
              <a:t>) </a:t>
            </a:r>
            <a:r>
              <a:rPr lang="en-US" sz="2400" b="1" dirty="0">
                <a:latin typeface="Arial" charset="0"/>
                <a:sym typeface="Wingdings" pitchFamily="2" charset="2"/>
              </a:rPr>
              <a:t> N</a:t>
            </a:r>
            <a:r>
              <a:rPr lang="en-US" sz="2400" b="1" baseline="-25000" dirty="0">
                <a:latin typeface="Arial" charset="0"/>
                <a:sym typeface="Wingdings" pitchFamily="2" charset="2"/>
              </a:rPr>
              <a:t>2</a:t>
            </a:r>
            <a:r>
              <a:rPr lang="en-US" sz="2400" b="1" dirty="0">
                <a:latin typeface="Arial" charset="0"/>
                <a:sym typeface="Wingdings" pitchFamily="2" charset="2"/>
              </a:rPr>
              <a:t> (g)  +  2H</a:t>
            </a:r>
            <a:r>
              <a:rPr lang="en-US" sz="2400" b="1" baseline="-25000" dirty="0">
                <a:latin typeface="Arial" charset="0"/>
                <a:sym typeface="Wingdings" pitchFamily="2" charset="2"/>
              </a:rPr>
              <a:t>2</a:t>
            </a:r>
            <a:r>
              <a:rPr lang="en-US" sz="2400" b="1" dirty="0">
                <a:latin typeface="Arial" charset="0"/>
                <a:sym typeface="Wingdings" pitchFamily="2" charset="2"/>
              </a:rPr>
              <a:t>O (l)</a:t>
            </a:r>
            <a:endParaRPr lang="en-US" sz="2400" b="1" dirty="0">
              <a:latin typeface="Arial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400" b="1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b="1" i="1" dirty="0">
                <a:solidFill>
                  <a:srgbClr val="002060"/>
                </a:solidFill>
              </a:rPr>
              <a:t>This reaction is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/>
              <a:t>		</a:t>
            </a:r>
            <a:r>
              <a:rPr lang="en-US" sz="2400" i="1" dirty="0">
                <a:solidFill>
                  <a:srgbClr val="00197D"/>
                </a:solidFill>
              </a:rPr>
              <a:t>First-order</a:t>
            </a:r>
            <a:r>
              <a:rPr lang="en-US" sz="2400" dirty="0"/>
              <a:t> in [NH</a:t>
            </a:r>
            <a:r>
              <a:rPr lang="en-US" sz="2400" baseline="-25000" dirty="0"/>
              <a:t>4</a:t>
            </a:r>
            <a:r>
              <a:rPr lang="en-US" sz="2400" baseline="30000" dirty="0"/>
              <a:t>+</a:t>
            </a:r>
            <a:r>
              <a:rPr lang="en-US" sz="2400" dirty="0"/>
              <a:t>]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00197D"/>
                </a:solidFill>
              </a:rPr>
              <a:t>First-order</a:t>
            </a:r>
            <a:r>
              <a:rPr lang="en-US" sz="2400" dirty="0"/>
              <a:t> in [NO</a:t>
            </a:r>
            <a:r>
              <a:rPr lang="en-US" sz="2400" baseline="-25000" dirty="0"/>
              <a:t>2</a:t>
            </a:r>
            <a:r>
              <a:rPr lang="en-US" sz="2400" baseline="30000" dirty="0"/>
              <a:t>−</a:t>
            </a:r>
            <a:r>
              <a:rPr lang="en-US" sz="2400" dirty="0"/>
              <a:t>]</a:t>
            </a:r>
            <a:endParaRPr lang="en-US" sz="2400" dirty="0">
              <a:solidFill>
                <a:srgbClr val="00006C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197D"/>
                </a:solidFill>
              </a:rPr>
              <a:t>overall reaction order</a:t>
            </a:r>
            <a:r>
              <a:rPr lang="en-US" sz="2400" dirty="0"/>
              <a:t> can be found by adding the exponents on the reactants in the rate law.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This reaction is </a:t>
            </a:r>
            <a:r>
              <a:rPr lang="en-US" sz="2400" i="1" dirty="0">
                <a:solidFill>
                  <a:srgbClr val="00197D"/>
                </a:solidFill>
              </a:rPr>
              <a:t>second-order overall</a:t>
            </a:r>
            <a:r>
              <a:rPr 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600" b="1" dirty="0">
                <a:latin typeface="Arial" charset="0"/>
              </a:rPr>
              <a:t>   </a:t>
            </a:r>
            <a:r>
              <a:rPr lang="en-US" sz="3600" dirty="0">
                <a:latin typeface="Arial" charset="0"/>
              </a:rPr>
              <a:t>Rate = K [</a:t>
            </a:r>
            <a:r>
              <a:rPr lang="en-US" sz="3600" dirty="0">
                <a:solidFill>
                  <a:srgbClr val="CC0000"/>
                </a:solidFill>
              </a:rPr>
              <a:t>NH</a:t>
            </a:r>
            <a:r>
              <a:rPr lang="en-US" sz="3600" baseline="-25000" dirty="0">
                <a:solidFill>
                  <a:srgbClr val="CC0000"/>
                </a:solidFill>
              </a:rPr>
              <a:t>4</a:t>
            </a:r>
            <a:r>
              <a:rPr lang="en-US" sz="3600" baseline="30000" dirty="0">
                <a:solidFill>
                  <a:srgbClr val="CC0000"/>
                </a:solidFill>
              </a:rPr>
              <a:t>+</a:t>
            </a:r>
            <a:r>
              <a:rPr lang="en-US" sz="3600" dirty="0"/>
              <a:t> </a:t>
            </a:r>
            <a:r>
              <a:rPr lang="en-US" sz="3600" dirty="0">
                <a:latin typeface="Arial" charset="0"/>
              </a:rPr>
              <a:t>]</a:t>
            </a:r>
            <a:r>
              <a:rPr lang="en-US" sz="3600" baseline="30000" dirty="0">
                <a:solidFill>
                  <a:srgbClr val="CC0000"/>
                </a:solidFill>
                <a:latin typeface="Arial" charset="0"/>
              </a:rPr>
              <a:t>1</a:t>
            </a:r>
            <a:r>
              <a:rPr lang="en-US" sz="3600" dirty="0">
                <a:latin typeface="Arial" charset="0"/>
              </a:rPr>
              <a:t>[NO</a:t>
            </a:r>
            <a:r>
              <a:rPr lang="en-US" sz="3600" baseline="-25000" dirty="0">
                <a:latin typeface="Arial" charset="0"/>
              </a:rPr>
              <a:t>2</a:t>
            </a:r>
            <a:r>
              <a:rPr lang="en-US" sz="3600" baseline="30000" dirty="0">
                <a:latin typeface="Arial" charset="0"/>
              </a:rPr>
              <a:t>-</a:t>
            </a:r>
            <a:r>
              <a:rPr lang="en-US" sz="3600" dirty="0">
                <a:latin typeface="Arial" charset="0"/>
              </a:rPr>
              <a:t> ]</a:t>
            </a:r>
            <a:r>
              <a:rPr lang="en-US" sz="3600" baseline="30000" dirty="0">
                <a:solidFill>
                  <a:srgbClr val="0070C0"/>
                </a:solidFill>
                <a:latin typeface="Arial" charset="0"/>
              </a:rPr>
              <a:t>1</a:t>
            </a:r>
          </a:p>
          <a:p>
            <a:pPr>
              <a:buNone/>
            </a:pPr>
            <a:r>
              <a:rPr lang="en-US" sz="3600" dirty="0"/>
              <a:t>reaction order  </a:t>
            </a:r>
            <a:r>
              <a:rPr lang="en-US" sz="3600" dirty="0">
                <a:solidFill>
                  <a:srgbClr val="FF0000"/>
                </a:solidFill>
              </a:rPr>
              <a:t>1</a:t>
            </a:r>
            <a:r>
              <a:rPr lang="en-US" sz="3600" dirty="0">
                <a:solidFill>
                  <a:srgbClr val="00197D"/>
                </a:solidFill>
              </a:rPr>
              <a:t>+1 = 2</a:t>
            </a:r>
            <a:endParaRPr lang="en-US" sz="3600" baseline="30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b="1" dirty="0"/>
          </a:p>
        </p:txBody>
      </p:sp>
      <p:sp>
        <p:nvSpPr>
          <p:cNvPr id="30724" name="Text Box 7"/>
          <p:cNvSpPr txBox="1">
            <a:spLocks noChangeArrowheads="1"/>
          </p:cNvSpPr>
          <p:nvPr/>
        </p:nvSpPr>
        <p:spPr bwMode="auto">
          <a:xfrm>
            <a:off x="8518525" y="63357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FBE88D39-A9E3-4D36-B89E-DD5E3D9D1C03}" type="slidenum">
              <a:rPr lang="en-US" sz="1400" b="1">
                <a:latin typeface="Arial" charset="0"/>
              </a:rPr>
              <a:pPr/>
              <a:t>8</a:t>
            </a:fld>
            <a:r>
              <a:rPr lang="en-US" sz="1400" b="1"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7" y="252907"/>
            <a:ext cx="8226425" cy="4397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rgbClr val="FF0000"/>
                </a:solidFill>
                <a:latin typeface="+mn-lt"/>
              </a:rPr>
              <a:t>Integrated rate </a:t>
            </a:r>
            <a:r>
              <a:rPr lang="en-US" sz="3100" dirty="0">
                <a:solidFill>
                  <a:srgbClr val="FF0000"/>
                </a:solidFill>
                <a:latin typeface="+mn-lt"/>
              </a:rPr>
              <a:t>equation for first order reaction</a:t>
            </a:r>
            <a:br>
              <a:rPr lang="en-US" sz="3100" dirty="0">
                <a:solidFill>
                  <a:srgbClr val="FF0000"/>
                </a:solidFill>
                <a:latin typeface="+mn-lt"/>
              </a:rPr>
            </a:br>
            <a:endParaRPr lang="en-US" sz="31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70046"/>
            <a:ext cx="8915400" cy="469282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Arial" charset="0"/>
                <a:cs typeface="Times New Roman" charset="0"/>
              </a:rPr>
              <a:t>        </a:t>
            </a:r>
            <a:r>
              <a:rPr lang="en-US" sz="2000" dirty="0">
                <a:latin typeface="Arial" charset="0"/>
                <a:cs typeface="Times New Roman" charset="0"/>
              </a:rPr>
              <a:t>Lets a 1</a:t>
            </a:r>
            <a:r>
              <a:rPr lang="en-US" sz="2000" baseline="30000" dirty="0">
                <a:latin typeface="Arial" charset="0"/>
                <a:cs typeface="Times New Roman" charset="0"/>
              </a:rPr>
              <a:t>st</a:t>
            </a:r>
            <a:r>
              <a:rPr lang="en-US" sz="2000" dirty="0">
                <a:latin typeface="Arial" charset="0"/>
                <a:cs typeface="Times New Roman" charset="0"/>
              </a:rPr>
              <a:t> order reaction,</a:t>
            </a:r>
            <a:r>
              <a:rPr lang="en-US" sz="2400" dirty="0">
                <a:latin typeface="Arial" charset="0"/>
                <a:cs typeface="Times New Roman" charset="0"/>
              </a:rPr>
              <a:t>           </a:t>
            </a:r>
            <a:r>
              <a:rPr lang="en-US" sz="2400" dirty="0">
                <a:cs typeface="Times New Roman" charset="0"/>
              </a:rPr>
              <a:t>A     →    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charset="0"/>
              </a:rPr>
              <a:t>                                     </a:t>
            </a:r>
            <a:r>
              <a:rPr lang="en-US" sz="2400" i="1" dirty="0">
                <a:cs typeface="Times New Roman" charset="0"/>
              </a:rPr>
              <a:t>              t </a:t>
            </a:r>
            <a:r>
              <a:rPr lang="en-US" sz="2400" dirty="0">
                <a:cs typeface="Times New Roman" charset="0"/>
              </a:rPr>
              <a:t>= 0,    a              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cs typeface="Times New Roman" charset="0"/>
              </a:rPr>
              <a:t>                                                   </a:t>
            </a:r>
            <a:r>
              <a:rPr lang="en-US" sz="2400" i="1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  =  </a:t>
            </a:r>
            <a:r>
              <a:rPr lang="en-US" sz="2400" i="1" dirty="0">
                <a:cs typeface="Times New Roman" charset="0"/>
              </a:rPr>
              <a:t>t</a:t>
            </a:r>
            <a:r>
              <a:rPr lang="en-US" sz="2400" dirty="0">
                <a:cs typeface="Times New Roman" charset="0"/>
              </a:rPr>
              <a:t>,   a-x            x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Arial" charset="0"/>
                <a:cs typeface="Times New Roman" charset="0"/>
              </a:rPr>
              <a:t>For first order reaction, Rate of reaction is  </a:t>
            </a:r>
            <a:r>
              <a:rPr lang="en-US" sz="2000" i="1" dirty="0">
                <a:latin typeface="Arial" charset="0"/>
                <a:cs typeface="Times New Roman" charset="0"/>
              </a:rPr>
              <a:t>dx/dt </a:t>
            </a:r>
            <a:r>
              <a:rPr lang="en-US" sz="2000" dirty="0">
                <a:latin typeface="Arial" charset="0"/>
                <a:cs typeface="Times New Roman" charset="0"/>
              </a:rPr>
              <a:t>is directly proportional to the concentration of reactants.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Arial" charset="0"/>
              <a:cs typeface="Times New Roman" charset="0"/>
            </a:endParaRPr>
          </a:p>
        </p:txBody>
      </p:sp>
      <p:sp>
        <p:nvSpPr>
          <p:cNvPr id="31749" name="Text Box 49"/>
          <p:cNvSpPr txBox="1">
            <a:spLocks noChangeArrowheads="1"/>
          </p:cNvSpPr>
          <p:nvPr/>
        </p:nvSpPr>
        <p:spPr bwMode="auto">
          <a:xfrm>
            <a:off x="8518525" y="6335713"/>
            <a:ext cx="331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26A1D25D-DBBF-4468-A1BC-8952618A6997}" type="slidenum">
              <a:rPr lang="en-US" sz="1400" b="1">
                <a:latin typeface="Arial" charset="0"/>
              </a:rPr>
              <a:pPr/>
              <a:t>9</a:t>
            </a:fld>
            <a:r>
              <a:rPr lang="en-US" sz="1400" b="1">
                <a:latin typeface="Arial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1438DA-2FE4-436E-8512-B72E3D08C60F}"/>
                  </a:ext>
                </a:extLst>
              </p:cNvPr>
              <p:cNvSpPr txBox="1"/>
              <p:nvPr/>
            </p:nvSpPr>
            <p:spPr>
              <a:xfrm>
                <a:off x="2960938" y="2990474"/>
                <a:ext cx="5954462" cy="33501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400" dirty="0"/>
                  <a:t>                            So,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pt-BR" sz="2400" dirty="0"/>
                  <a:t>                            or,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2400" b="0" dirty="0"/>
              </a:p>
              <a:p>
                <a:endParaRPr lang="en-US" sz="2400" b="0" dirty="0"/>
              </a:p>
              <a:p>
                <a:r>
                  <a:rPr lang="en-US" sz="2400" b="0" dirty="0"/>
                  <a:t>Taking integration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𝑘𝑑𝑡</m:t>
                        </m:r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                            or,   -ln (a-x) = </a:t>
                </a:r>
                <a:r>
                  <a:rPr lang="en-US" sz="2400" i="1" dirty="0" err="1"/>
                  <a:t>kt</a:t>
                </a:r>
                <a:r>
                  <a:rPr lang="en-US" sz="2400" dirty="0"/>
                  <a:t> + I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1438DA-2FE4-436E-8512-B72E3D08C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38" y="2990474"/>
                <a:ext cx="5954462" cy="3350148"/>
              </a:xfrm>
              <a:prstGeom prst="rect">
                <a:avLst/>
              </a:prstGeom>
              <a:blipFill>
                <a:blip r:embed="rId2"/>
                <a:stretch>
                  <a:fillRect l="-3173" t="-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8D83D-86EA-42B6-8129-8425BA41607E}"/>
                  </a:ext>
                </a:extLst>
              </p:cNvPr>
              <p:cNvSpPr txBox="1"/>
              <p:nvPr/>
            </p:nvSpPr>
            <p:spPr>
              <a:xfrm>
                <a:off x="490927" y="3276600"/>
                <a:ext cx="2227670" cy="2286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400" dirty="0"/>
                  <a:t>Rate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</a:rPr>
                  <a:t>Rate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sz="2400" dirty="0"/>
                  <a:t>∞ a - x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B8D83D-86EA-42B6-8129-8425BA416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27" y="3276600"/>
                <a:ext cx="2227670" cy="2286267"/>
              </a:xfrm>
              <a:prstGeom prst="rect">
                <a:avLst/>
              </a:prstGeom>
              <a:blipFill>
                <a:blip r:embed="rId3"/>
                <a:stretch>
                  <a:fillRect l="-8493" t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10567</TotalTime>
  <Words>2907</Words>
  <Application>Microsoft Office PowerPoint</Application>
  <PresentationFormat>On-screen Show (4:3)</PresentationFormat>
  <Paragraphs>488</Paragraphs>
  <Slides>50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Arial</vt:lpstr>
      <vt:lpstr>Arial Rounded MT Bold</vt:lpstr>
      <vt:lpstr>Arial Unicode MS</vt:lpstr>
      <vt:lpstr>Calibri</vt:lpstr>
      <vt:lpstr>Calibri Light</vt:lpstr>
      <vt:lpstr>Cambria Math</vt:lpstr>
      <vt:lpstr>Helvetica</vt:lpstr>
      <vt:lpstr>Open Sans</vt:lpstr>
      <vt:lpstr>Symbol</vt:lpstr>
      <vt:lpstr>Times</vt:lpstr>
      <vt:lpstr>Times New Roman</vt:lpstr>
      <vt:lpstr>Verdana</vt:lpstr>
      <vt:lpstr>Wingdings</vt:lpstr>
      <vt:lpstr>Office Theme</vt:lpstr>
      <vt:lpstr>Bitmap Image</vt:lpstr>
      <vt:lpstr>Chemical Kinetics Chapter 8 </vt:lpstr>
      <vt:lpstr>PowerPoint Presentation</vt:lpstr>
      <vt:lpstr>Chemical Kinetics</vt:lpstr>
      <vt:lpstr>PowerPoint Presentation</vt:lpstr>
      <vt:lpstr>PowerPoint Presentation</vt:lpstr>
      <vt:lpstr>Rate Law</vt:lpstr>
      <vt:lpstr> Rate Law</vt:lpstr>
      <vt:lpstr> Order of reaction</vt:lpstr>
      <vt:lpstr>Integrated rate equation for first order reaction </vt:lpstr>
      <vt:lpstr>PowerPoint Presentation</vt:lpstr>
      <vt:lpstr>PowerPoint Presentation</vt:lpstr>
      <vt:lpstr>Rate equation for second order reaction</vt:lpstr>
      <vt:lpstr>PowerPoint Presentation</vt:lpstr>
      <vt:lpstr>PowerPoint Presentation</vt:lpstr>
      <vt:lpstr>What is the half-life of N2O5 if it decomposes with a rate constant of 5.7 x 10-4 s-1? </vt:lpstr>
      <vt:lpstr>PowerPoint Presentation</vt:lpstr>
      <vt:lpstr>First-Order Processes</vt:lpstr>
      <vt:lpstr>First-Order Processes</vt:lpstr>
      <vt:lpstr>First-Order Processes</vt:lpstr>
      <vt:lpstr>Half-Life of a Reaction</vt:lpstr>
      <vt:lpstr>Half-Life of a First Order Reaction</vt:lpstr>
      <vt:lpstr>First Order Rate Calculation</vt:lpstr>
      <vt:lpstr>First Order Rate Calculation</vt:lpstr>
      <vt:lpstr>PowerPoint Presentation</vt:lpstr>
      <vt:lpstr>First Order Rate Calculation</vt:lpstr>
      <vt:lpstr>First Order Rate Calculations</vt:lpstr>
      <vt:lpstr>First Order Rate Calculations</vt:lpstr>
      <vt:lpstr>First order Rate Calculations</vt:lpstr>
      <vt:lpstr>First Order Rate Calculations</vt:lpstr>
      <vt:lpstr>Problem 1: Second Order Reaction</vt:lpstr>
      <vt:lpstr>Sample Problem 2: Second Order</vt:lpstr>
      <vt:lpstr>Summary of Kinetics Equations</vt:lpstr>
      <vt:lpstr>Temperature and Rate</vt:lpstr>
      <vt:lpstr>The Collision Model</vt:lpstr>
      <vt:lpstr>The Collision Model</vt:lpstr>
      <vt:lpstr>Activation Energy</vt:lpstr>
      <vt:lpstr>Reaction Coordinate Diagrams</vt:lpstr>
      <vt:lpstr>Reaction Coordinate Diagrams</vt:lpstr>
      <vt:lpstr>Maxwell–Boltzmann Distributions</vt:lpstr>
      <vt:lpstr>Maxwell–Boltzmann Distributions</vt:lpstr>
      <vt:lpstr>Maxwell–Boltzmann Distributions</vt:lpstr>
      <vt:lpstr>Maxwell–Boltzmann Distributions</vt:lpstr>
      <vt:lpstr>Reaction Mechanisms</vt:lpstr>
      <vt:lpstr>Catalysts</vt:lpstr>
      <vt:lpstr>Catalysts</vt:lpstr>
      <vt:lpstr>Catalysts</vt:lpstr>
      <vt:lpstr>Catalysts</vt:lpstr>
      <vt:lpstr>Catalysts &amp; Stratospheric Ozone</vt:lpstr>
      <vt:lpstr>Catalysts &amp; Stratospheric Ozone</vt:lpstr>
      <vt:lpstr>Enzymes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Chapter 14 Kinetics</dc:title>
  <dc:creator>Shariful</dc:creator>
  <cp:lastModifiedBy>Mehedi.cse</cp:lastModifiedBy>
  <cp:revision>273</cp:revision>
  <cp:lastPrinted>2006-01-20T23:56:16Z</cp:lastPrinted>
  <dcterms:created xsi:type="dcterms:W3CDTF">2004-12-30T23:01:46Z</dcterms:created>
  <dcterms:modified xsi:type="dcterms:W3CDTF">2019-08-27T14:15:31Z</dcterms:modified>
</cp:coreProperties>
</file>