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9" r:id="rId5"/>
    <p:sldId id="300" r:id="rId6"/>
    <p:sldId id="301" r:id="rId7"/>
    <p:sldId id="303" r:id="rId8"/>
    <p:sldId id="296" r:id="rId9"/>
    <p:sldId id="297" r:id="rId10"/>
    <p:sldId id="259" r:id="rId11"/>
    <p:sldId id="260" r:id="rId12"/>
    <p:sldId id="263" r:id="rId13"/>
    <p:sldId id="264" r:id="rId14"/>
    <p:sldId id="266" r:id="rId15"/>
    <p:sldId id="267" r:id="rId16"/>
    <p:sldId id="305" r:id="rId17"/>
    <p:sldId id="269" r:id="rId18"/>
    <p:sldId id="268" r:id="rId19"/>
    <p:sldId id="271" r:id="rId20"/>
    <p:sldId id="272" r:id="rId21"/>
    <p:sldId id="274" r:id="rId22"/>
    <p:sldId id="275" r:id="rId23"/>
    <p:sldId id="304" r:id="rId24"/>
    <p:sldId id="281" r:id="rId25"/>
    <p:sldId id="282" r:id="rId26"/>
    <p:sldId id="277" r:id="rId27"/>
    <p:sldId id="276" r:id="rId28"/>
    <p:sldId id="286" r:id="rId29"/>
    <p:sldId id="287" r:id="rId30"/>
    <p:sldId id="291" r:id="rId31"/>
    <p:sldId id="278" r:id="rId32"/>
    <p:sldId id="279" r:id="rId33"/>
    <p:sldId id="284" r:id="rId34"/>
    <p:sldId id="283" r:id="rId35"/>
    <p:sldId id="285" r:id="rId36"/>
    <p:sldId id="265" r:id="rId37"/>
    <p:sldId id="280" r:id="rId38"/>
    <p:sldId id="288" r:id="rId39"/>
    <p:sldId id="289" r:id="rId40"/>
    <p:sldId id="290" r:id="rId41"/>
    <p:sldId id="292" r:id="rId42"/>
    <p:sldId id="293" r:id="rId43"/>
    <p:sldId id="294" r:id="rId44"/>
    <p:sldId id="295"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132" autoAdjust="0"/>
    <p:restoredTop sz="98854" autoAdjust="0"/>
  </p:normalViewPr>
  <p:slideViewPr>
    <p:cSldViewPr>
      <p:cViewPr>
        <p:scale>
          <a:sx n="70" d="100"/>
          <a:sy n="70" d="100"/>
        </p:scale>
        <p:origin x="-1524" y="-150"/>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2597158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3756919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3944354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2811998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2842273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508073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39048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1450540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1002175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359503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45BA51-24BC-488E-9DF7-2A6EEA849557}" type="datetimeFigureOut">
              <a:rPr lang="en-US" smtClean="0"/>
              <a:pPr/>
              <a:t>11/10/2020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201473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5BA51-24BC-488E-9DF7-2A6EEA849557}" type="datetimeFigureOut">
              <a:rPr lang="en-US" smtClean="0"/>
              <a:pPr/>
              <a:t>11/10/2020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C69983-A6AF-469E-A315-7005E6BBFC56}" type="slidenum">
              <a:rPr lang="en-US" smtClean="0"/>
              <a:pPr/>
              <a:t>‹#›</a:t>
            </a:fld>
            <a:endParaRPr lang="en-US" dirty="0"/>
          </a:p>
        </p:txBody>
      </p:sp>
    </p:spTree>
    <p:extLst>
      <p:ext uri="{BB962C8B-B14F-4D97-AF65-F5344CB8AC3E}">
        <p14:creationId xmlns:p14="http://schemas.microsoft.com/office/powerpoint/2010/main" xmlns="" val="20826247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jpe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3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2.xml"/><Relationship Id="rId5" Type="http://schemas.openxmlformats.org/officeDocument/2006/relationships/image" Target="../media/image56.gif"/><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1"/>
            <a:ext cx="7772400" cy="457200"/>
          </a:xfrm>
        </p:spPr>
        <p:txBody>
          <a:bodyPr>
            <a:noAutofit/>
          </a:bodyPr>
          <a:lstStyle/>
          <a:p>
            <a:r>
              <a:rPr lang="en-US" sz="2800" b="1" dirty="0" smtClean="0">
                <a:solidFill>
                  <a:srgbClr val="7030A0"/>
                </a:solidFill>
              </a:rPr>
              <a:t>Chemical bond</a:t>
            </a:r>
            <a:endParaRPr lang="en-US" sz="2800" b="1" dirty="0">
              <a:solidFill>
                <a:srgbClr val="7030A0"/>
              </a:solidFill>
            </a:endParaRPr>
          </a:p>
        </p:txBody>
      </p:sp>
      <p:sp>
        <p:nvSpPr>
          <p:cNvPr id="3" name="Subtitle 2"/>
          <p:cNvSpPr>
            <a:spLocks noGrp="1"/>
          </p:cNvSpPr>
          <p:nvPr>
            <p:ph type="subTitle" idx="1"/>
          </p:nvPr>
        </p:nvSpPr>
        <p:spPr>
          <a:xfrm>
            <a:off x="152400" y="685800"/>
            <a:ext cx="8839200" cy="6096000"/>
          </a:xfrm>
        </p:spPr>
        <p:txBody>
          <a:bodyPr>
            <a:normAutofit/>
          </a:bodyPr>
          <a:lstStyle/>
          <a:p>
            <a:pPr algn="just"/>
            <a:r>
              <a:rPr lang="en-US" sz="2000" b="1" i="1" dirty="0" smtClean="0">
                <a:solidFill>
                  <a:srgbClr val="00B050"/>
                </a:solidFill>
                <a:latin typeface="Times New Roman" pitchFamily="18" charset="0"/>
                <a:cs typeface="Times New Roman" pitchFamily="18" charset="0"/>
              </a:rPr>
              <a:t>Chemical Bond: </a:t>
            </a:r>
            <a:r>
              <a:rPr lang="en-US" sz="1800" dirty="0" smtClean="0">
                <a:solidFill>
                  <a:schemeClr val="tx1"/>
                </a:solidFill>
                <a:latin typeface="Times New Roman" pitchFamily="18" charset="0"/>
                <a:cs typeface="Times New Roman" pitchFamily="18" charset="0"/>
              </a:rPr>
              <a:t>A chemical bond is a lasting attraction between atoms, ions or molecules that enables the formation of chemical compounds. Chemical bonds form when two atoms approach each other and the attractive forces are greater than the repulsive forces. </a:t>
            </a:r>
          </a:p>
          <a:p>
            <a:pPr algn="just"/>
            <a:r>
              <a:rPr lang="en-US" sz="2000" b="1" i="1" dirty="0" smtClean="0">
                <a:solidFill>
                  <a:srgbClr val="00B050"/>
                </a:solidFill>
                <a:latin typeface="Times New Roman" pitchFamily="18" charset="0"/>
                <a:cs typeface="Times New Roman" pitchFamily="18" charset="0"/>
              </a:rPr>
              <a:t>Principles of Electronic Theory of Chemical Bonding:</a:t>
            </a:r>
          </a:p>
          <a:p>
            <a:pPr marL="342900" indent="-342900" algn="just">
              <a:buAutoNum type="arabicParenBoth"/>
            </a:pPr>
            <a:r>
              <a:rPr lang="en-US" sz="1800" dirty="0" smtClean="0">
                <a:solidFill>
                  <a:schemeClr val="tx1"/>
                </a:solidFill>
                <a:latin typeface="Times New Roman" pitchFamily="18" charset="0"/>
                <a:cs typeface="Times New Roman" pitchFamily="18" charset="0"/>
              </a:rPr>
              <a:t>Chemical combination between atoms of the same or different element takes place due to the tendency by the outermost electron groups to attain the stable arrangement of inert gases.</a:t>
            </a:r>
          </a:p>
          <a:p>
            <a:pPr marL="342900" indent="-342900" algn="just">
              <a:buAutoNum type="arabicParenBoth"/>
            </a:pPr>
            <a:r>
              <a:rPr lang="en-US" sz="1800" dirty="0" smtClean="0">
                <a:solidFill>
                  <a:schemeClr val="tx1"/>
                </a:solidFill>
                <a:latin typeface="Times New Roman" pitchFamily="18" charset="0"/>
                <a:cs typeface="Times New Roman" pitchFamily="18" charset="0"/>
              </a:rPr>
              <a:t>The attainment of inert gas electron configuration may take place by complete transference of electrons from one atom to another. The resulting electrically charged atoms (or ions) are held together by electrostatic force of attraction. The chemical bond so formed is known as </a:t>
            </a:r>
            <a:r>
              <a:rPr lang="en-US" sz="1800" b="1" i="1" dirty="0" smtClean="0">
                <a:solidFill>
                  <a:schemeClr val="tx1"/>
                </a:solidFill>
                <a:latin typeface="Times New Roman" pitchFamily="18" charset="0"/>
                <a:cs typeface="Times New Roman" pitchFamily="18" charset="0"/>
              </a:rPr>
              <a:t>electrovalent or ionic bond.</a:t>
            </a:r>
          </a:p>
          <a:p>
            <a:pPr marL="342900" indent="-342900" algn="just">
              <a:buAutoNum type="arabicParenBoth"/>
            </a:pPr>
            <a:r>
              <a:rPr lang="en-US" sz="1800" dirty="0" smtClean="0">
                <a:solidFill>
                  <a:schemeClr val="tx1"/>
                </a:solidFill>
                <a:latin typeface="Times New Roman" pitchFamily="18" charset="0"/>
                <a:cs typeface="Times New Roman" pitchFamily="18" charset="0"/>
              </a:rPr>
              <a:t>The attainment of inert gas configuration may occur by sharing of electrons (in pairs) between two atoms. The chemical bond so formed in called </a:t>
            </a:r>
            <a:r>
              <a:rPr lang="en-US" sz="1800" b="1" i="1" dirty="0" smtClean="0">
                <a:solidFill>
                  <a:schemeClr val="tx1"/>
                </a:solidFill>
                <a:latin typeface="Times New Roman" pitchFamily="18" charset="0"/>
                <a:cs typeface="Times New Roman" pitchFamily="18" charset="0"/>
              </a:rPr>
              <a:t>covalent bond</a:t>
            </a:r>
            <a:r>
              <a:rPr lang="en-US" sz="1800" b="1" dirty="0" smtClean="0">
                <a:solidFill>
                  <a:schemeClr val="tx1"/>
                </a:solidFill>
                <a:latin typeface="Times New Roman" pitchFamily="18" charset="0"/>
                <a:cs typeface="Times New Roman" pitchFamily="18" charset="0"/>
              </a:rPr>
              <a:t>.</a:t>
            </a:r>
          </a:p>
          <a:p>
            <a:pPr marL="342900" indent="-342900" algn="just">
              <a:buAutoNum type="arabicParenBoth"/>
            </a:pPr>
            <a:r>
              <a:rPr lang="en-US" sz="1800" dirty="0" smtClean="0">
                <a:solidFill>
                  <a:schemeClr val="tx1"/>
                </a:solidFill>
                <a:latin typeface="Times New Roman" pitchFamily="18" charset="0"/>
                <a:cs typeface="Times New Roman" pitchFamily="18" charset="0"/>
              </a:rPr>
              <a:t>The attainment of electron groupings </a:t>
            </a:r>
            <a:r>
              <a:rPr lang="en-US" sz="1800" dirty="0">
                <a:solidFill>
                  <a:schemeClr val="tx1"/>
                </a:solidFill>
                <a:latin typeface="Times New Roman" pitchFamily="18" charset="0"/>
                <a:cs typeface="Times New Roman" pitchFamily="18" charset="0"/>
              </a:rPr>
              <a:t>o</a:t>
            </a:r>
            <a:r>
              <a:rPr lang="en-US" sz="1800" dirty="0" smtClean="0">
                <a:solidFill>
                  <a:schemeClr val="tx1"/>
                </a:solidFill>
                <a:latin typeface="Times New Roman" pitchFamily="18" charset="0"/>
                <a:cs typeface="Times New Roman" pitchFamily="18" charset="0"/>
              </a:rPr>
              <a:t>f inert gases may also happen by both transference  and sharing of electrons between atoms in pairs. The bond so formed is known as </a:t>
            </a:r>
            <a:r>
              <a:rPr lang="en-US" sz="1800" b="1" i="1" dirty="0" smtClean="0">
                <a:solidFill>
                  <a:schemeClr val="tx1"/>
                </a:solidFill>
                <a:latin typeface="Times New Roman" pitchFamily="18" charset="0"/>
                <a:cs typeface="Times New Roman" pitchFamily="18" charset="0"/>
              </a:rPr>
              <a:t>coordination bond</a:t>
            </a:r>
            <a:r>
              <a:rPr lang="en-US" sz="1800" dirty="0" smtClean="0">
                <a:solidFill>
                  <a:schemeClr val="tx1"/>
                </a:solidFill>
                <a:latin typeface="Times New Roman" pitchFamily="18" charset="0"/>
                <a:cs typeface="Times New Roman" pitchFamily="18" charset="0"/>
              </a:rPr>
              <a:t>.</a:t>
            </a:r>
          </a:p>
          <a:p>
            <a:pPr algn="just"/>
            <a:r>
              <a:rPr lang="en-US" sz="2000" b="1" dirty="0" smtClean="0">
                <a:solidFill>
                  <a:srgbClr val="00B050"/>
                </a:solidFill>
                <a:latin typeface="Times New Roman" pitchFamily="18" charset="0"/>
                <a:cs typeface="Times New Roman" pitchFamily="18" charset="0"/>
              </a:rPr>
              <a:t>Ionic bond: </a:t>
            </a:r>
            <a:r>
              <a:rPr lang="en-US" sz="1800" dirty="0" smtClean="0">
                <a:solidFill>
                  <a:schemeClr val="tx1"/>
                </a:solidFill>
                <a:latin typeface="Times New Roman" pitchFamily="18" charset="0"/>
                <a:cs typeface="Times New Roman" pitchFamily="18" charset="0"/>
              </a:rPr>
              <a:t>The ionic bond is formed when one or more electrons are transferred from one atom to other to complete the orbitals in each case. In both case, the electronic arrangement of the resulting ions is identical to that of an atom of one of the inert gases. </a:t>
            </a:r>
            <a:endParaRPr lang="en-US" sz="2000" b="1" dirty="0" smtClean="0">
              <a:solidFill>
                <a:schemeClr val="tx1"/>
              </a:solidFill>
              <a:latin typeface="Times New Roman" pitchFamily="18" charset="0"/>
              <a:cs typeface="Times New Roman" pitchFamily="18" charset="0"/>
            </a:endParaRPr>
          </a:p>
          <a:p>
            <a:pPr algn="just"/>
            <a:endParaRPr lang="en-US" sz="2000" dirty="0" smtClean="0">
              <a:solidFill>
                <a:schemeClr val="tx1"/>
              </a:solidFill>
              <a:latin typeface="Times New Roman" pitchFamily="18" charset="0"/>
              <a:cs typeface="Times New Roman" pitchFamily="18" charset="0"/>
            </a:endParaRPr>
          </a:p>
          <a:p>
            <a:pPr algn="just"/>
            <a:endParaRPr lang="en-US" sz="2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4000793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2044" y="445716"/>
            <a:ext cx="8158556" cy="4001095"/>
          </a:xfrm>
          <a:prstGeom prst="rect">
            <a:avLst/>
          </a:prstGeom>
        </p:spPr>
        <p:txBody>
          <a:bodyPr wrap="square">
            <a:spAutoFit/>
          </a:bodyPr>
          <a:lstStyle/>
          <a:p>
            <a:r>
              <a:rPr lang="en-US" sz="2000" b="1" dirty="0" smtClean="0">
                <a:solidFill>
                  <a:srgbClr val="7030A0"/>
                </a:solidFill>
                <a:latin typeface="Times New Roman" pitchFamily="18" charset="0"/>
                <a:cs typeface="Times New Roman" pitchFamily="18" charset="0"/>
              </a:rPr>
              <a:t>Coordination bond</a:t>
            </a:r>
            <a:endParaRPr lang="en-US" dirty="0" smtClean="0"/>
          </a:p>
          <a:p>
            <a:r>
              <a:rPr lang="en-US" dirty="0" smtClean="0"/>
              <a:t>Langmuir theory: </a:t>
            </a:r>
          </a:p>
          <a:p>
            <a:r>
              <a:rPr lang="en-US" dirty="0" smtClean="0">
                <a:latin typeface="Times New Roman" pitchFamily="18" charset="0"/>
                <a:cs typeface="Times New Roman" pitchFamily="18" charset="0"/>
              </a:rPr>
              <a:t>In some molecule one of the atoms may supply both electrons, i. e., both the shared electrons come from the same atom. A covalent bond formed by the donation of a pair of electrons from one atom to another atom in the molecule is called a coordination bond.</a:t>
            </a:r>
          </a:p>
          <a:p>
            <a:r>
              <a:rPr lang="en-US" b="1" dirty="0">
                <a:latin typeface="Times New Roman" pitchFamily="18" charset="0"/>
                <a:cs typeface="Times New Roman" pitchFamily="18" charset="0"/>
              </a:rPr>
              <a:t>The reaction between ammonia and hydrogen chloride</a:t>
            </a:r>
          </a:p>
          <a:p>
            <a:r>
              <a:rPr lang="en-US" dirty="0" smtClean="0">
                <a:latin typeface="Times New Roman" pitchFamily="18" charset="0"/>
                <a:cs typeface="Times New Roman" pitchFamily="18" charset="0"/>
              </a:rPr>
              <a:t>If </a:t>
            </a:r>
            <a:r>
              <a:rPr lang="en-US" dirty="0">
                <a:latin typeface="Times New Roman" pitchFamily="18" charset="0"/>
                <a:cs typeface="Times New Roman" pitchFamily="18" charset="0"/>
              </a:rPr>
              <a:t>these </a:t>
            </a:r>
            <a:r>
              <a:rPr lang="en-US" dirty="0" smtClean="0">
                <a:latin typeface="Times New Roman" pitchFamily="18" charset="0"/>
                <a:cs typeface="Times New Roman" pitchFamily="18" charset="0"/>
              </a:rPr>
              <a:t>colorless </a:t>
            </a:r>
            <a:r>
              <a:rPr lang="en-US" dirty="0">
                <a:latin typeface="Times New Roman" pitchFamily="18" charset="0"/>
                <a:cs typeface="Times New Roman" pitchFamily="18" charset="0"/>
              </a:rPr>
              <a:t>gases are allowed to mix, a thick white smoke of solid ammonium chloride is formed.</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Ammonium </a:t>
            </a:r>
            <a:r>
              <a:rPr lang="en-US" dirty="0">
                <a:latin typeface="Times New Roman" pitchFamily="18" charset="0"/>
                <a:cs typeface="Times New Roman" pitchFamily="18" charset="0"/>
              </a:rPr>
              <a:t>ions, NH4+, are formed by the transfer of a hydrogen ion from the hydrogen chloride to the lone pair of electrons on the ammonia molecule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71800" y="2870875"/>
            <a:ext cx="2590800" cy="5479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76400" y="3997036"/>
            <a:ext cx="5867400" cy="26323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901470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05800" cy="5909310"/>
          </a:xfrm>
          <a:prstGeom prst="rect">
            <a:avLst/>
          </a:prstGeom>
        </p:spPr>
        <p:txBody>
          <a:bodyPr wrap="square">
            <a:spAutoFit/>
          </a:bodyPr>
          <a:lstStyle/>
          <a:p>
            <a:pPr algn="just"/>
            <a:r>
              <a:rPr lang="en-US" dirty="0">
                <a:latin typeface="Times New Roman" pitchFamily="18" charset="0"/>
                <a:cs typeface="Times New Roman" pitchFamily="18" charset="0"/>
              </a:rPr>
              <a:t>When the ammonium ion, NH4+, is formed, the fourth hydrogen is attached by a dative covalent bond, because only the hydrogen's nucleus is transferred from the chlorine to the nitrogen. The hydrogen's electron is left behind on the chlorine to form a negative chloride 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Once the ammonium ion has been formed it is impossible to tell any difference between the dative covalent and the ordinary covalent bonds. Although the electrons are shown differently in the diagram, there is no difference between them in reality</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r>
              <a:rPr lang="en-US" b="1" dirty="0" smtClean="0">
                <a:solidFill>
                  <a:srgbClr val="7030A0"/>
                </a:solidFill>
                <a:latin typeface="Times New Roman" pitchFamily="18" charset="0"/>
                <a:cs typeface="Times New Roman" pitchFamily="18" charset="0"/>
              </a:rPr>
              <a:t>Donor-acceptor atoms: </a:t>
            </a:r>
            <a:r>
              <a:rPr lang="en-US" dirty="0" smtClean="0">
                <a:latin typeface="Times New Roman" pitchFamily="18" charset="0"/>
                <a:cs typeface="Times New Roman" pitchFamily="18" charset="0"/>
              </a:rPr>
              <a:t>In the above case since nitrogen atom supplies or donates both the electrons to form a coordination bond, it is known as donor atoms. The electrons to form a coordination bond, it is known as acceptor atom. the bond between the donor and the acceptor atoms constitutes the coordination bond.</a:t>
            </a:r>
          </a:p>
          <a:p>
            <a:pPr algn="just"/>
            <a:r>
              <a:rPr lang="en-US" dirty="0" smtClean="0">
                <a:latin typeface="Times New Roman" pitchFamily="18" charset="0"/>
                <a:cs typeface="Times New Roman" pitchFamily="18" charset="0"/>
              </a:rPr>
              <a:t>Two condition are necessary for the formation of this type of bond:-</a:t>
            </a:r>
          </a:p>
          <a:p>
            <a:pPr marL="342900" indent="-342900" algn="just">
              <a:buAutoNum type="arabicParenBoth"/>
            </a:pPr>
            <a:r>
              <a:rPr lang="en-US" dirty="0" smtClean="0">
                <a:latin typeface="Times New Roman" pitchFamily="18" charset="0"/>
                <a:cs typeface="Times New Roman" pitchFamily="18" charset="0"/>
              </a:rPr>
              <a:t>One atom, molecule or ion must have an electron pair available for sharing with other atom by donation.</a:t>
            </a:r>
          </a:p>
          <a:p>
            <a:pPr algn="just"/>
            <a:r>
              <a:rPr lang="en-US" smtClean="0">
                <a:latin typeface="Times New Roman" pitchFamily="18" charset="0"/>
                <a:cs typeface="Times New Roman" pitchFamily="18" charset="0"/>
              </a:rPr>
              <a:t>(2) </a:t>
            </a:r>
            <a:r>
              <a:rPr lang="en-US" dirty="0" smtClean="0">
                <a:latin typeface="Times New Roman" pitchFamily="18" charset="0"/>
                <a:cs typeface="Times New Roman" pitchFamily="18" charset="0"/>
              </a:rPr>
              <a:t>One atom, molecule or ion must be capable of sharing the lone pair of electrons by acceptance</a:t>
            </a:r>
          </a:p>
          <a:p>
            <a:endParaRPr lang="en-US" dirty="0" smtClean="0"/>
          </a:p>
          <a:p>
            <a:endParaRPr lang="en-US" dirty="0"/>
          </a:p>
          <a:p>
            <a:endParaRPr lang="en-US" dirty="0"/>
          </a:p>
        </p:txBody>
      </p:sp>
    </p:spTree>
    <p:extLst>
      <p:ext uri="{BB962C8B-B14F-4D97-AF65-F5344CB8AC3E}">
        <p14:creationId xmlns:p14="http://schemas.microsoft.com/office/powerpoint/2010/main" xmlns="" val="961973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52400"/>
          </a:xfrm>
        </p:spPr>
        <p:txBody>
          <a:bodyPr>
            <a:normAutofit fontScale="90000"/>
          </a:bodyPr>
          <a:lstStyle/>
          <a:p>
            <a:r>
              <a:rPr lang="en-US" sz="2800" b="1" dirty="0">
                <a:solidFill>
                  <a:srgbClr val="7030A0"/>
                </a:solidFill>
              </a:rPr>
              <a:t>Valence-bond theory</a:t>
            </a:r>
            <a:endParaRPr lang="en-US" sz="2800" dirty="0">
              <a:solidFill>
                <a:srgbClr val="7030A0"/>
              </a:solidFill>
            </a:endParaRPr>
          </a:p>
        </p:txBody>
      </p:sp>
      <p:sp>
        <p:nvSpPr>
          <p:cNvPr id="3" name="Content Placeholder 2"/>
          <p:cNvSpPr>
            <a:spLocks noGrp="1"/>
          </p:cNvSpPr>
          <p:nvPr>
            <p:ph idx="1"/>
          </p:nvPr>
        </p:nvSpPr>
        <p:spPr>
          <a:xfrm>
            <a:off x="152400" y="533400"/>
            <a:ext cx="8763000" cy="5943600"/>
          </a:xfrm>
        </p:spPr>
        <p:txBody>
          <a:bodyPr>
            <a:normAutofit fontScale="92500" lnSpcReduction="10000"/>
          </a:bodyPr>
          <a:lstStyle/>
          <a:p>
            <a:pPr marL="0" indent="0" algn="just">
              <a:buNone/>
            </a:pPr>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basic tenets of valence bond (VB) theory are</a:t>
            </a:r>
          </a:p>
          <a:p>
            <a:pPr lvl="0" algn="just"/>
            <a:r>
              <a:rPr lang="en-US" sz="2100" dirty="0">
                <a:latin typeface="Times New Roman" panose="02020603050405020304" pitchFamily="18" charset="0"/>
                <a:cs typeface="Times New Roman" panose="02020603050405020304" pitchFamily="18" charset="0"/>
              </a:rPr>
              <a:t>valence atomic orbitals on adjacent atoms overlap,</a:t>
            </a:r>
          </a:p>
          <a:p>
            <a:pPr lvl="0" algn="just"/>
            <a:r>
              <a:rPr lang="en-US" sz="2100" dirty="0">
                <a:latin typeface="Times New Roman" panose="02020603050405020304" pitchFamily="18" charset="0"/>
                <a:cs typeface="Times New Roman" panose="02020603050405020304" pitchFamily="18" charset="0"/>
              </a:rPr>
              <a:t>each pair of overlapping valence orbitals is occupied by two valence electrons to form a chemical bond, and</a:t>
            </a:r>
          </a:p>
          <a:p>
            <a:pPr lvl="0" algn="just"/>
            <a:r>
              <a:rPr lang="en-US" sz="2100" dirty="0">
                <a:latin typeface="Times New Roman" panose="02020603050405020304" pitchFamily="18" charset="0"/>
                <a:cs typeface="Times New Roman" panose="02020603050405020304" pitchFamily="18" charset="0"/>
              </a:rPr>
              <a:t>valence electrons are either involved in bonding between two atoms (shared bonding pairs) or reside on a single atom (nonbonding lone pairs).</a:t>
            </a:r>
          </a:p>
          <a:p>
            <a:pPr marL="0" indent="0" algn="just">
              <a:buNone/>
            </a:pPr>
            <a:r>
              <a:rPr lang="en-US" sz="2100" dirty="0">
                <a:latin typeface="Times New Roman" panose="02020603050405020304" pitchFamily="18" charset="0"/>
                <a:cs typeface="Times New Roman" panose="02020603050405020304" pitchFamily="18" charset="0"/>
              </a:rPr>
              <a:t>A covalent bond is the result of the overlap of orbitals on adjacent atoms. The bonding region is the location between the atomic nuclei, where electrons occupy the overlapping orbitals. For example, consider the covalent bond in hydrogen, </a:t>
            </a:r>
            <a:r>
              <a:rPr lang="en-US" sz="2100" dirty="0" smtClean="0">
                <a:latin typeface="Times New Roman" panose="02020603050405020304" pitchFamily="18" charset="0"/>
                <a:cs typeface="Times New Roman" panose="02020603050405020304" pitchFamily="18" charset="0"/>
              </a:rPr>
              <a:t>H</a:t>
            </a:r>
            <a:r>
              <a:rPr lang="en-US" sz="2100" baseline="-25000" dirty="0" smtClean="0">
                <a:latin typeface="Times New Roman" panose="02020603050405020304" pitchFamily="18" charset="0"/>
                <a:cs typeface="Times New Roman" panose="02020603050405020304" pitchFamily="18" charset="0"/>
              </a:rPr>
              <a:t>2 </a:t>
            </a: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endParaRPr lang="en-US" sz="2100" dirty="0">
              <a:latin typeface="Times New Roman" panose="02020603050405020304" pitchFamily="18" charset="0"/>
              <a:cs typeface="Times New Roman" panose="02020603050405020304" pitchFamily="18" charset="0"/>
            </a:endParaRPr>
          </a:p>
          <a:p>
            <a:pPr marL="0" indent="0" algn="just">
              <a:buNone/>
            </a:pPr>
            <a:endParaRPr lang="en-US" sz="2100" dirty="0" smtClean="0">
              <a:latin typeface="Times New Roman" panose="02020603050405020304" pitchFamily="18" charset="0"/>
              <a:cs typeface="Times New Roman" panose="02020603050405020304" pitchFamily="18" charset="0"/>
            </a:endParaRPr>
          </a:p>
          <a:p>
            <a:pPr marL="0" indent="0" algn="just">
              <a:buNone/>
            </a:pPr>
            <a:r>
              <a:rPr lang="en-US" sz="2100" dirty="0" smtClean="0">
                <a:latin typeface="Times New Roman" panose="02020603050405020304" pitchFamily="18" charset="0"/>
                <a:cs typeface="Times New Roman" panose="02020603050405020304" pitchFamily="18" charset="0"/>
              </a:rPr>
              <a:t>Each </a:t>
            </a:r>
            <a:r>
              <a:rPr lang="en-US" sz="2100" dirty="0">
                <a:latin typeface="Times New Roman" panose="02020603050405020304" pitchFamily="18" charset="0"/>
                <a:cs typeface="Times New Roman" panose="02020603050405020304" pitchFamily="18" charset="0"/>
              </a:rPr>
              <a:t>H atom has a single unpaired electron in a 1s orbital. The covalent bond in H</a:t>
            </a:r>
            <a:r>
              <a:rPr lang="en-US" sz="1300" dirty="0">
                <a:latin typeface="Times New Roman" panose="02020603050405020304" pitchFamily="18" charset="0"/>
                <a:cs typeface="Times New Roman" panose="02020603050405020304" pitchFamily="18" charset="0"/>
              </a:rPr>
              <a:t>2</a:t>
            </a:r>
            <a:r>
              <a:rPr lang="en-US" sz="2100" dirty="0">
                <a:latin typeface="Times New Roman" panose="02020603050405020304" pitchFamily="18" charset="0"/>
                <a:cs typeface="Times New Roman" panose="02020603050405020304" pitchFamily="18" charset="0"/>
              </a:rPr>
              <a:t> is the result of the overlap of two 1s atomic orbital on adjacent H atoms, and each H atom contributes one electron to the covalent bond. The covalent bond forms because of the strong attractive forces between the bonding electrons in the overlapping region and the two H nuclei.</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3298209"/>
            <a:ext cx="7086600" cy="16224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3701442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400" b="1" dirty="0" smtClean="0">
                <a:solidFill>
                  <a:srgbClr val="7030A0"/>
                </a:solidFill>
                <a:latin typeface="Times New Roman" pitchFamily="18" charset="0"/>
                <a:cs typeface="Times New Roman" pitchFamily="18" charset="0"/>
              </a:rPr>
              <a:t>Conditions for the combinations of atomic orbitals</a:t>
            </a:r>
            <a:endParaRPr lang="en-US" sz="24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651164"/>
            <a:ext cx="8229600" cy="6054436"/>
          </a:xfrm>
        </p:spPr>
        <p:txBody>
          <a:bodyPr>
            <a:normAutofit/>
          </a:bodyPr>
          <a:lstStyle/>
          <a:p>
            <a:pPr marL="0" indent="0" algn="just">
              <a:buNone/>
            </a:pPr>
            <a:r>
              <a:rPr lang="en-US" sz="1800" dirty="0" smtClean="0">
                <a:latin typeface="Times New Roman" pitchFamily="18" charset="0"/>
                <a:cs typeface="Times New Roman" pitchFamily="18" charset="0"/>
              </a:rPr>
              <a:t>There are certain conditions for the combination of atomic orbitals which may be stated, in short, as follow:</a:t>
            </a:r>
          </a:p>
          <a:p>
            <a:pPr algn="just">
              <a:buAutoNum type="arabicPeriod"/>
            </a:pPr>
            <a:r>
              <a:rPr lang="en-US" sz="1800" dirty="0" smtClean="0">
                <a:latin typeface="Times New Roman" pitchFamily="18" charset="0"/>
                <a:cs typeface="Times New Roman" pitchFamily="18" charset="0"/>
              </a:rPr>
              <a:t>The orbitals must have similar energies.</a:t>
            </a:r>
          </a:p>
          <a:p>
            <a:pPr algn="just">
              <a:buAutoNum type="arabicPeriod"/>
            </a:pPr>
            <a:r>
              <a:rPr lang="en-US" sz="1800" dirty="0" smtClean="0">
                <a:latin typeface="Times New Roman" pitchFamily="18" charset="0"/>
                <a:cs typeface="Times New Roman" pitchFamily="18" charset="0"/>
              </a:rPr>
              <a:t>The orbitals must overlaps to a considerable extent.</a:t>
            </a:r>
          </a:p>
          <a:p>
            <a:pPr algn="just">
              <a:buAutoNum type="arabicPeriod"/>
            </a:pPr>
            <a:r>
              <a:rPr lang="en-US" sz="1800" dirty="0" smtClean="0">
                <a:latin typeface="Times New Roman" pitchFamily="18" charset="0"/>
                <a:cs typeface="Times New Roman" pitchFamily="18" charset="0"/>
              </a:rPr>
              <a:t>The orbitals must possess the same symmetry about the molecular axis.</a:t>
            </a:r>
          </a:p>
          <a:p>
            <a:pPr algn="just">
              <a:buAutoNum type="arabicPeriod"/>
            </a:pP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According to Pauli Exclusion Principle, each bonding orbitals contains two electrons of opposed spin.</a:t>
            </a:r>
          </a:p>
          <a:p>
            <a:pPr marL="0" indent="0" algn="just">
              <a:buNone/>
            </a:pPr>
            <a:r>
              <a:rPr lang="en-US" sz="2000" b="1" dirty="0" smtClean="0">
                <a:solidFill>
                  <a:srgbClr val="7030A0"/>
                </a:solidFill>
                <a:latin typeface="Times New Roman" pitchFamily="18" charset="0"/>
                <a:cs typeface="Times New Roman" pitchFamily="18" charset="0"/>
              </a:rPr>
              <a:t>What is hybridization?</a:t>
            </a:r>
          </a:p>
          <a:p>
            <a:pPr marL="0" indent="0" algn="just">
              <a:buNone/>
            </a:pPr>
            <a:r>
              <a:rPr lang="en-US" sz="1800" dirty="0" smtClean="0">
                <a:latin typeface="Times New Roman" pitchFamily="18" charset="0"/>
                <a:cs typeface="Times New Roman" pitchFamily="18" charset="0"/>
              </a:rPr>
              <a:t>Mixing of two or more atomic orbitals to form new hybrid orbitals.</a:t>
            </a: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3810000"/>
            <a:ext cx="8534400" cy="2486025"/>
          </a:xfrm>
          <a:prstGeom prst="rect">
            <a:avLst/>
          </a:prstGeom>
        </p:spPr>
      </p:pic>
    </p:spTree>
    <p:extLst>
      <p:ext uri="{BB962C8B-B14F-4D97-AF65-F5344CB8AC3E}">
        <p14:creationId xmlns:p14="http://schemas.microsoft.com/office/powerpoint/2010/main" xmlns="" val="4379102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7030A0"/>
                </a:solidFill>
                <a:latin typeface="Times New Roman" pitchFamily="18" charset="0"/>
                <a:cs typeface="Times New Roman" pitchFamily="18" charset="0"/>
              </a:rPr>
              <a:t>Hybridization</a:t>
            </a:r>
            <a:endParaRPr lang="en-US" sz="2800" b="1" dirty="0">
              <a:solidFill>
                <a:srgbClr val="7030A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533400" y="685800"/>
            <a:ext cx="7162800" cy="2971800"/>
          </a:xfrm>
        </p:spPr>
      </p:pic>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38200" y="3657600"/>
            <a:ext cx="6324600" cy="2971800"/>
          </a:xfrm>
          <a:prstGeom prst="rect">
            <a:avLst/>
          </a:prstGeom>
        </p:spPr>
      </p:pic>
    </p:spTree>
    <p:extLst>
      <p:ext uri="{BB962C8B-B14F-4D97-AF65-F5344CB8AC3E}">
        <p14:creationId xmlns:p14="http://schemas.microsoft.com/office/powerpoint/2010/main" xmlns="" val="23219581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4759493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369332"/>
          </a:xfrm>
          <a:prstGeom prst="rect">
            <a:avLst/>
          </a:prstGeom>
        </p:spPr>
        <p:txBody>
          <a:bodyPr wrap="square">
            <a:spAutoFit/>
          </a:bodyPr>
          <a:lstStyle/>
          <a:p>
            <a:pPr algn="just"/>
            <a:r>
              <a:rPr lang="en-US" b="1" dirty="0">
                <a:solidFill>
                  <a:srgbClr val="00B050"/>
                </a:solidFill>
                <a:latin typeface="Times New Roman" panose="02020603050405020304" pitchFamily="18" charset="0"/>
                <a:cs typeface="Times New Roman" panose="02020603050405020304" pitchFamily="18" charset="0"/>
              </a:rPr>
              <a:t>What is the difference between sigma and pi bond?</a:t>
            </a:r>
          </a:p>
        </p:txBody>
      </p:sp>
      <p:graphicFrame>
        <p:nvGraphicFramePr>
          <p:cNvPr id="3" name="Table 2"/>
          <p:cNvGraphicFramePr>
            <a:graphicFrameLocks noGrp="1"/>
          </p:cNvGraphicFramePr>
          <p:nvPr>
            <p:extLst>
              <p:ext uri="{D42A27DB-BD31-4B8C-83A1-F6EECF244321}">
                <p14:modId xmlns:p14="http://schemas.microsoft.com/office/powerpoint/2010/main" xmlns="" val="2057691450"/>
              </p:ext>
            </p:extLst>
          </p:nvPr>
        </p:nvGraphicFramePr>
        <p:xfrm>
          <a:off x="457200" y="762000"/>
          <a:ext cx="8305800" cy="4453438"/>
        </p:xfrm>
        <a:graphic>
          <a:graphicData uri="http://schemas.openxmlformats.org/drawingml/2006/table">
            <a:tbl>
              <a:tblPr firstRow="1" bandRow="1">
                <a:tableStyleId>{5C22544A-7EE6-4342-B048-85BDC9FD1C3A}</a:tableStyleId>
              </a:tblPr>
              <a:tblGrid>
                <a:gridCol w="4152900"/>
                <a:gridCol w="4152900"/>
              </a:tblGrid>
              <a:tr h="61295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Sigma (σ) bond</a:t>
                      </a:r>
                    </a:p>
                    <a:p>
                      <a:pPr algn="ctr"/>
                      <a:endParaRPr 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Pi (π) bond</a:t>
                      </a:r>
                    </a:p>
                    <a:p>
                      <a:endParaRPr lang="en-US" dirty="0"/>
                    </a:p>
                  </a:txBody>
                  <a:tcPr/>
                </a:tc>
              </a:tr>
              <a:tr h="612958">
                <a:tc>
                  <a:txBody>
                    <a:bodyPr/>
                    <a:lstStyle/>
                    <a:p>
                      <a:pPr algn="just"/>
                      <a:r>
                        <a:rPr lang="en-US" dirty="0"/>
                        <a:t>1. It is formed by end to end overlapping of half filled atomic orbitals. </a:t>
                      </a:r>
                    </a:p>
                  </a:txBody>
                  <a:tcPr/>
                </a:tc>
                <a:tc>
                  <a:txBody>
                    <a:bodyPr/>
                    <a:lstStyle/>
                    <a:p>
                      <a:pPr algn="just"/>
                      <a:r>
                        <a:rPr lang="en-US" dirty="0"/>
                        <a:t>1. It is formed by the sidewise overlapping of half filled p-orbitals only.</a:t>
                      </a:r>
                    </a:p>
                  </a:txBody>
                  <a:tcPr/>
                </a:tc>
              </a:tr>
              <a:tr h="612958">
                <a:tc>
                  <a:txBody>
                    <a:bodyPr/>
                    <a:lstStyle/>
                    <a:p>
                      <a:pPr algn="just"/>
                      <a:r>
                        <a:rPr lang="en-US" dirty="0"/>
                        <a:t>2. Overlapping takes place along internuclear axis.</a:t>
                      </a:r>
                    </a:p>
                  </a:txBody>
                  <a:tcPr/>
                </a:tc>
                <a:tc>
                  <a:txBody>
                    <a:bodyPr/>
                    <a:lstStyle/>
                    <a:p>
                      <a:pPr algn="just"/>
                      <a:r>
                        <a:rPr lang="en-US" dirty="0"/>
                        <a:t>2. Overlapping takes place perpendicular to internuclear axis. </a:t>
                      </a:r>
                    </a:p>
                  </a:txBody>
                  <a:tcPr/>
                </a:tc>
              </a:tr>
              <a:tr h="612958">
                <a:tc>
                  <a:txBody>
                    <a:bodyPr/>
                    <a:lstStyle/>
                    <a:p>
                      <a:pPr algn="just"/>
                      <a:r>
                        <a:rPr lang="en-US" dirty="0"/>
                        <a:t>3. The extent of overlapping is large and bond formed is stronger. </a:t>
                      </a:r>
                    </a:p>
                  </a:txBody>
                  <a:tcPr/>
                </a:tc>
                <a:tc>
                  <a:txBody>
                    <a:bodyPr/>
                    <a:lstStyle/>
                    <a:p>
                      <a:pPr algn="just"/>
                      <a:r>
                        <a:rPr lang="en-US" dirty="0"/>
                        <a:t>3. The extent of overlapping is small and bond formed is weaker. </a:t>
                      </a:r>
                    </a:p>
                  </a:txBody>
                  <a:tcPr/>
                </a:tc>
              </a:tr>
              <a:tr h="612958">
                <a:tc>
                  <a:txBody>
                    <a:bodyPr/>
                    <a:lstStyle/>
                    <a:p>
                      <a:pPr algn="just"/>
                      <a:r>
                        <a:rPr lang="en-US" dirty="0"/>
                        <a:t>4. There is free rotation about σ bond</a:t>
                      </a:r>
                    </a:p>
                  </a:txBody>
                  <a:tcPr/>
                </a:tc>
                <a:tc>
                  <a:txBody>
                    <a:bodyPr/>
                    <a:lstStyle/>
                    <a:p>
                      <a:pPr algn="just"/>
                      <a:r>
                        <a:rPr lang="en-US" dirty="0"/>
                        <a:t>4. There is no free rotation about π bond</a:t>
                      </a:r>
                    </a:p>
                  </a:txBody>
                  <a:tcPr/>
                </a:tc>
              </a:tr>
              <a:tr h="612958">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t>5. The bond can be present alone.</a:t>
                      </a:r>
                    </a:p>
                    <a:p>
                      <a:pPr algn="just"/>
                      <a:endParaRPr lang="en-US" dirty="0"/>
                    </a:p>
                  </a:txBody>
                  <a:tcPr/>
                </a:tc>
                <a:tc>
                  <a:txBody>
                    <a:bodyPr/>
                    <a:lstStyle/>
                    <a:p>
                      <a:pPr algn="just"/>
                      <a:r>
                        <a:rPr lang="en-US" dirty="0"/>
                        <a:t>5. The bond is always formed in addition to sigma (σ) bond.</a:t>
                      </a:r>
                    </a:p>
                  </a:txBody>
                  <a:tcPr/>
                </a:tc>
              </a:tr>
              <a:tr h="612958">
                <a:tc>
                  <a:txBody>
                    <a:bodyPr/>
                    <a:lstStyle/>
                    <a:p>
                      <a:pPr algn="just"/>
                      <a:r>
                        <a:rPr lang="en-US" dirty="0"/>
                        <a:t>6. s and p orbitals can participate in the formation of σ bond.</a:t>
                      </a:r>
                    </a:p>
                  </a:txBody>
                  <a:tcPr/>
                </a:tc>
                <a:tc>
                  <a:txBody>
                    <a:bodyPr/>
                    <a:lstStyle/>
                    <a:p>
                      <a:pPr algn="just"/>
                      <a:r>
                        <a:rPr lang="en-US" dirty="0"/>
                        <a:t>6. Only p-orbitals participate in the formation of π bond.</a:t>
                      </a:r>
                    </a:p>
                  </a:txBody>
                  <a:tcPr/>
                </a:tc>
              </a:tr>
            </a:tbl>
          </a:graphicData>
        </a:graphic>
      </p:graphicFrame>
    </p:spTree>
    <p:extLst>
      <p:ext uri="{BB962C8B-B14F-4D97-AF65-F5344CB8AC3E}">
        <p14:creationId xmlns:p14="http://schemas.microsoft.com/office/powerpoint/2010/main" xmlns="" val="2277564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5715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95400" y="4876800"/>
            <a:ext cx="4635500" cy="1752600"/>
          </a:xfrm>
          <a:prstGeom prst="rect">
            <a:avLst/>
          </a:prstGeom>
        </p:spPr>
      </p:pic>
      <p:sp>
        <p:nvSpPr>
          <p:cNvPr id="4" name="Rectangle 3"/>
          <p:cNvSpPr/>
          <p:nvPr/>
        </p:nvSpPr>
        <p:spPr>
          <a:xfrm>
            <a:off x="6248400" y="5105400"/>
            <a:ext cx="2864117" cy="1477328"/>
          </a:xfrm>
          <a:prstGeom prst="rect">
            <a:avLst/>
          </a:prstGeom>
        </p:spPr>
        <p:txBody>
          <a:bodyPr wrap="none">
            <a:spAutoFit/>
          </a:bodyPr>
          <a:lstStyle/>
          <a:p>
            <a:r>
              <a:rPr lang="en-US" b="1" i="1" dirty="0" smtClean="0">
                <a:solidFill>
                  <a:srgbClr val="0070C0"/>
                </a:solidFill>
              </a:rPr>
              <a:t>Q. Explain SP Hybridization </a:t>
            </a:r>
          </a:p>
          <a:p>
            <a:r>
              <a:rPr lang="en-US" b="1" i="1" dirty="0" smtClean="0">
                <a:solidFill>
                  <a:srgbClr val="0070C0"/>
                </a:solidFill>
              </a:rPr>
              <a:t>with example?</a:t>
            </a:r>
          </a:p>
          <a:p>
            <a:r>
              <a:rPr lang="en-US" b="1" i="1" dirty="0" smtClean="0">
                <a:solidFill>
                  <a:srgbClr val="0070C0"/>
                </a:solidFill>
              </a:rPr>
              <a:t>Or Explain structure of BeF</a:t>
            </a:r>
            <a:r>
              <a:rPr lang="en-US" sz="1200" b="1" i="1" dirty="0" smtClean="0">
                <a:solidFill>
                  <a:srgbClr val="0070C0"/>
                </a:solidFill>
              </a:rPr>
              <a:t>2</a:t>
            </a:r>
            <a:r>
              <a:rPr lang="en-US" b="1" i="1" dirty="0" smtClean="0">
                <a:solidFill>
                  <a:srgbClr val="0070C0"/>
                </a:solidFill>
              </a:rPr>
              <a:t> </a:t>
            </a:r>
          </a:p>
          <a:p>
            <a:r>
              <a:rPr lang="en-US" b="1" i="1" dirty="0" smtClean="0">
                <a:solidFill>
                  <a:srgbClr val="0070C0"/>
                </a:solidFill>
              </a:rPr>
              <a:t>or BeCl</a:t>
            </a:r>
            <a:r>
              <a:rPr lang="en-US" sz="1200" b="1" i="1" dirty="0" smtClean="0">
                <a:solidFill>
                  <a:srgbClr val="0070C0"/>
                </a:solidFill>
              </a:rPr>
              <a:t>2</a:t>
            </a:r>
          </a:p>
          <a:p>
            <a:r>
              <a:rPr lang="en-US" b="1" i="1" dirty="0" smtClean="0">
                <a:solidFill>
                  <a:srgbClr val="0070C0"/>
                </a:solidFill>
              </a:rPr>
              <a:t>With valence bond theory?</a:t>
            </a:r>
            <a:endParaRPr lang="en-US" b="1" i="1" dirty="0">
              <a:solidFill>
                <a:srgbClr val="0070C0"/>
              </a:solidFill>
            </a:endParaRPr>
          </a:p>
        </p:txBody>
      </p:sp>
    </p:spTree>
    <p:extLst>
      <p:ext uri="{BB962C8B-B14F-4D97-AF65-F5344CB8AC3E}">
        <p14:creationId xmlns:p14="http://schemas.microsoft.com/office/powerpoint/2010/main" xmlns="" val="1314542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58762"/>
          </a:xfrm>
        </p:spPr>
        <p:txBody>
          <a:bodyPr>
            <a:noAutofit/>
          </a:bodyPr>
          <a:lstStyle/>
          <a:p>
            <a:r>
              <a:rPr lang="en-US" sz="2800" b="1" dirty="0" smtClean="0">
                <a:solidFill>
                  <a:srgbClr val="7030A0"/>
                </a:solidFill>
                <a:latin typeface="Times New Roman" pitchFamily="18" charset="0"/>
                <a:cs typeface="Times New Roman" pitchFamily="18" charset="0"/>
              </a:rPr>
              <a:t>SP hybridization of BeF</a:t>
            </a:r>
            <a:r>
              <a:rPr lang="en-US" sz="1600" b="1" dirty="0" smtClean="0">
                <a:solidFill>
                  <a:srgbClr val="7030A0"/>
                </a:solidFill>
                <a:latin typeface="Times New Roman" pitchFamily="18" charset="0"/>
                <a:cs typeface="Times New Roman" pitchFamily="18" charset="0"/>
              </a:rPr>
              <a:t>2</a:t>
            </a:r>
            <a:endParaRPr lang="en-US" sz="16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5800" y="948532"/>
            <a:ext cx="8136331" cy="5147468"/>
          </a:xfrm>
        </p:spPr>
      </p:pic>
    </p:spTree>
    <p:extLst>
      <p:ext uri="{BB962C8B-B14F-4D97-AF65-F5344CB8AC3E}">
        <p14:creationId xmlns:p14="http://schemas.microsoft.com/office/powerpoint/2010/main" xmlns="" val="14392113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a:solidFill>
                  <a:srgbClr val="7030A0"/>
                </a:solidFill>
                <a:latin typeface="Times New Roman" pitchFamily="18" charset="0"/>
                <a:cs typeface="Times New Roman" pitchFamily="18" charset="0"/>
              </a:rPr>
              <a:t>SP hybridization </a:t>
            </a:r>
            <a:r>
              <a:rPr lang="en-US" sz="2800" b="1" dirty="0" smtClean="0">
                <a:solidFill>
                  <a:srgbClr val="7030A0"/>
                </a:solidFill>
                <a:latin typeface="Times New Roman" pitchFamily="18" charset="0"/>
                <a:cs typeface="Times New Roman" pitchFamily="18" charset="0"/>
              </a:rPr>
              <a:t>of C</a:t>
            </a:r>
            <a:r>
              <a:rPr lang="en-US" sz="1800" b="1" dirty="0" smtClean="0">
                <a:solidFill>
                  <a:srgbClr val="7030A0"/>
                </a:solidFill>
                <a:latin typeface="Times New Roman" pitchFamily="18" charset="0"/>
                <a:cs typeface="Times New Roman" pitchFamily="18" charset="0"/>
              </a:rPr>
              <a:t>2</a:t>
            </a:r>
            <a:r>
              <a:rPr lang="en-US" sz="2800" b="1" dirty="0" smtClean="0">
                <a:solidFill>
                  <a:srgbClr val="7030A0"/>
                </a:solidFill>
                <a:latin typeface="Times New Roman" pitchFamily="18" charset="0"/>
                <a:cs typeface="Times New Roman" pitchFamily="18" charset="0"/>
              </a:rPr>
              <a:t>H</a:t>
            </a:r>
            <a:r>
              <a:rPr lang="en-US" sz="1400" b="1" dirty="0" smtClean="0">
                <a:solidFill>
                  <a:srgbClr val="7030A0"/>
                </a:solidFill>
                <a:latin typeface="Times New Roman" pitchFamily="18" charset="0"/>
                <a:cs typeface="Times New Roman" pitchFamily="18" charset="0"/>
              </a:rPr>
              <a:t>2</a:t>
            </a:r>
            <a:endParaRPr lang="en-US" sz="1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685800" y="762000"/>
            <a:ext cx="5943600" cy="3352800"/>
          </a:xfr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8200" y="3733800"/>
            <a:ext cx="5715000" cy="2895600"/>
          </a:xfrm>
          <a:prstGeom prst="rect">
            <a:avLst/>
          </a:prstGeom>
        </p:spPr>
      </p:pic>
      <p:sp>
        <p:nvSpPr>
          <p:cNvPr id="3" name="Rectangle 2"/>
          <p:cNvSpPr/>
          <p:nvPr/>
        </p:nvSpPr>
        <p:spPr>
          <a:xfrm>
            <a:off x="5334000" y="1076325"/>
            <a:ext cx="3505200" cy="984885"/>
          </a:xfrm>
          <a:prstGeom prst="rect">
            <a:avLst/>
          </a:prstGeom>
          <a:solidFill>
            <a:schemeClr val="bg2">
              <a:lumMod val="75000"/>
            </a:schemeClr>
          </a:solidFill>
        </p:spPr>
        <p:txBody>
          <a:bodyPr wrap="square">
            <a:spAutoFit/>
          </a:bodyPr>
          <a:lstStyle/>
          <a:p>
            <a:pPr algn="ctr"/>
            <a:r>
              <a:rPr lang="en-US" b="1" dirty="0">
                <a:solidFill>
                  <a:srgbClr val="002060"/>
                </a:solidFill>
                <a:latin typeface="Times New Roman" panose="02020603050405020304" pitchFamily="18" charset="0"/>
                <a:cs typeface="Times New Roman" panose="02020603050405020304" pitchFamily="18" charset="0"/>
              </a:rPr>
              <a:t>Draw atomic orbital diagram of C</a:t>
            </a:r>
            <a:r>
              <a:rPr lang="en-US" sz="1200" b="1" dirty="0">
                <a:solidFill>
                  <a:srgbClr val="002060"/>
                </a:solidFill>
                <a:latin typeface="Times New Roman" panose="02020603050405020304" pitchFamily="18" charset="0"/>
                <a:cs typeface="Times New Roman" pitchFamily="18" charset="0"/>
              </a:rPr>
              <a:t>2</a:t>
            </a:r>
            <a:r>
              <a:rPr lang="en-US" b="1" dirty="0">
                <a:solidFill>
                  <a:srgbClr val="002060"/>
                </a:solidFill>
                <a:latin typeface="Times New Roman" panose="02020603050405020304" pitchFamily="18" charset="0"/>
                <a:cs typeface="Times New Roman" pitchFamily="18" charset="0"/>
              </a:rPr>
              <a:t>H</a:t>
            </a:r>
            <a:r>
              <a:rPr lang="en-US" sz="1050" b="1" dirty="0">
                <a:solidFill>
                  <a:srgbClr val="002060"/>
                </a:solidFill>
                <a:latin typeface="Times New Roman" panose="02020603050405020304" pitchFamily="18" charset="0"/>
                <a:cs typeface="Times New Roman" pitchFamily="18" charset="0"/>
              </a:rPr>
              <a:t>2  </a:t>
            </a:r>
            <a:r>
              <a:rPr lang="en-US" b="1" dirty="0">
                <a:solidFill>
                  <a:srgbClr val="002060"/>
                </a:solidFill>
                <a:latin typeface="Times New Roman" panose="02020603050405020304" pitchFamily="18" charset="0"/>
                <a:cs typeface="Times New Roman" pitchFamily="18" charset="0"/>
              </a:rPr>
              <a:t>and denote hybridization, </a:t>
            </a:r>
            <a:r>
              <a:rPr lang="en-US" sz="2000" b="1" dirty="0">
                <a:solidFill>
                  <a:srgbClr val="002060"/>
                </a:solidFill>
                <a:latin typeface="Times New Roman" panose="02020603050405020304" pitchFamily="18" charset="0"/>
                <a:cs typeface="Times New Roman" panose="02020603050405020304" pitchFamily="18" charset="0"/>
              </a:rPr>
              <a:t>σ and π bond?  </a:t>
            </a:r>
          </a:p>
        </p:txBody>
      </p:sp>
    </p:spTree>
    <p:extLst>
      <p:ext uri="{BB962C8B-B14F-4D97-AF65-F5344CB8AC3E}">
        <p14:creationId xmlns:p14="http://schemas.microsoft.com/office/powerpoint/2010/main" xmlns="" val="301479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348" y="404152"/>
            <a:ext cx="8400651" cy="646331"/>
          </a:xfrm>
          <a:prstGeom prst="rect">
            <a:avLst/>
          </a:prstGeom>
        </p:spPr>
        <p:txBody>
          <a:bodyPr wrap="square">
            <a:spAutoFit/>
          </a:bodyPr>
          <a:lstStyle/>
          <a:p>
            <a:r>
              <a:rPr lang="en-US" b="1" dirty="0" smtClean="0">
                <a:solidFill>
                  <a:srgbClr val="00B050"/>
                </a:solidFill>
                <a:latin typeface="Times New Roman" pitchFamily="18" charset="0"/>
                <a:cs typeface="Times New Roman" pitchFamily="18" charset="0"/>
              </a:rPr>
              <a:t>Examples of  Ionic bond</a:t>
            </a:r>
          </a:p>
          <a:p>
            <a:pPr algn="just"/>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2347" y="914400"/>
            <a:ext cx="5165617" cy="3352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558971" y="76200"/>
            <a:ext cx="3432629" cy="4191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447799" y="4267200"/>
            <a:ext cx="5827485" cy="2143125"/>
          </a:xfrm>
          <a:prstGeom prst="rect">
            <a:avLst/>
          </a:prstGeom>
        </p:spPr>
      </p:pic>
    </p:spTree>
    <p:extLst>
      <p:ext uri="{BB962C8B-B14F-4D97-AF65-F5344CB8AC3E}">
        <p14:creationId xmlns:p14="http://schemas.microsoft.com/office/powerpoint/2010/main" xmlns="" val="22405778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9116938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smtClean="0">
                <a:solidFill>
                  <a:srgbClr val="7030A0"/>
                </a:solidFill>
                <a:latin typeface="Times New Roman" pitchFamily="18" charset="0"/>
                <a:cs typeface="Times New Roman" pitchFamily="18" charset="0"/>
              </a:rPr>
              <a:t>SP³ hybridization</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736600" y="762000"/>
            <a:ext cx="7721600" cy="5791200"/>
          </a:xfrm>
        </p:spPr>
      </p:pic>
    </p:spTree>
    <p:extLst>
      <p:ext uri="{BB962C8B-B14F-4D97-AF65-F5344CB8AC3E}">
        <p14:creationId xmlns:p14="http://schemas.microsoft.com/office/powerpoint/2010/main" xmlns="" val="6053993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30194786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646331"/>
          </a:xfrm>
          <a:prstGeom prst="rect">
            <a:avLst/>
          </a:prstGeom>
        </p:spPr>
        <p:txBody>
          <a:bodyPr wrap="square">
            <a:spAutoFit/>
          </a:bodyPr>
          <a:lstStyle/>
          <a:p>
            <a:r>
              <a:rPr lang="en-US" dirty="0" smtClean="0"/>
              <a:t>1. What </a:t>
            </a:r>
            <a:r>
              <a:rPr lang="en-US" dirty="0"/>
              <a:t>is the orbital hybridization of t a central atom that has one lone pair and bonds to A) two other atoms? B) three other atoms? C) four other atoms? D) five other atoms?</a:t>
            </a:r>
          </a:p>
        </p:txBody>
      </p:sp>
      <p:sp>
        <p:nvSpPr>
          <p:cNvPr id="3" name="Rectangle 2"/>
          <p:cNvSpPr/>
          <p:nvPr/>
        </p:nvSpPr>
        <p:spPr>
          <a:xfrm>
            <a:off x="142672" y="990600"/>
            <a:ext cx="8848928" cy="646331"/>
          </a:xfrm>
          <a:prstGeom prst="rect">
            <a:avLst/>
          </a:prstGeom>
        </p:spPr>
        <p:txBody>
          <a:bodyPr wrap="square">
            <a:spAutoFit/>
          </a:bodyPr>
          <a:lstStyle/>
          <a:p>
            <a:r>
              <a:rPr lang="en-US" dirty="0" smtClean="0"/>
              <a:t>2. What </a:t>
            </a:r>
            <a:r>
              <a:rPr lang="en-US" dirty="0"/>
              <a:t>is the hybridization of the chlorine atom in each of the following polyatomic ions: </a:t>
            </a:r>
            <a:endParaRPr lang="en-US" dirty="0" smtClean="0"/>
          </a:p>
          <a:p>
            <a:r>
              <a:rPr lang="en-US" dirty="0" smtClean="0"/>
              <a:t>A</a:t>
            </a:r>
            <a:r>
              <a:rPr lang="en-US" dirty="0"/>
              <a:t>) ClO2 - B) ClO3 - C) ClO4 -</a:t>
            </a:r>
          </a:p>
        </p:txBody>
      </p:sp>
      <p:sp>
        <p:nvSpPr>
          <p:cNvPr id="4" name="Rectangle 3"/>
          <p:cNvSpPr/>
          <p:nvPr/>
        </p:nvSpPr>
        <p:spPr>
          <a:xfrm>
            <a:off x="181582" y="1905000"/>
            <a:ext cx="8581417" cy="369332"/>
          </a:xfrm>
          <a:prstGeom prst="rect">
            <a:avLst/>
          </a:prstGeom>
        </p:spPr>
        <p:txBody>
          <a:bodyPr wrap="square">
            <a:spAutoFit/>
          </a:bodyPr>
          <a:lstStyle/>
          <a:p>
            <a:r>
              <a:rPr lang="en-US" dirty="0" smtClean="0"/>
              <a:t>3. Is </a:t>
            </a:r>
            <a:r>
              <a:rPr lang="en-US" dirty="0"/>
              <a:t>this statements true or false: Two </a:t>
            </a:r>
            <a:r>
              <a:rPr lang="el-GR" dirty="0" smtClean="0"/>
              <a:t>Ω</a:t>
            </a:r>
            <a:r>
              <a:rPr lang="en-US" dirty="0" smtClean="0"/>
              <a:t>-bonds </a:t>
            </a:r>
            <a:r>
              <a:rPr lang="en-US" dirty="0"/>
              <a:t>comprise a double bond. </a:t>
            </a:r>
            <a:r>
              <a:rPr lang="en-US" dirty="0" smtClean="0"/>
              <a:t>  A</a:t>
            </a:r>
            <a:r>
              <a:rPr lang="en-US" dirty="0"/>
              <a:t>) True B) False</a:t>
            </a:r>
          </a:p>
        </p:txBody>
      </p:sp>
      <p:sp>
        <p:nvSpPr>
          <p:cNvPr id="5" name="Rectangle 4"/>
          <p:cNvSpPr/>
          <p:nvPr/>
        </p:nvSpPr>
        <p:spPr>
          <a:xfrm>
            <a:off x="171853" y="2505670"/>
            <a:ext cx="8591145" cy="646331"/>
          </a:xfrm>
          <a:prstGeom prst="rect">
            <a:avLst/>
          </a:prstGeom>
        </p:spPr>
        <p:txBody>
          <a:bodyPr wrap="square">
            <a:spAutoFit/>
          </a:bodyPr>
          <a:lstStyle/>
          <a:p>
            <a:r>
              <a:rPr lang="en-US" dirty="0" smtClean="0"/>
              <a:t>4. Is </a:t>
            </a:r>
            <a:r>
              <a:rPr lang="en-US" dirty="0"/>
              <a:t>this statements true or false: A triple bond consists of </a:t>
            </a:r>
            <a:r>
              <a:rPr lang="en-US" dirty="0" smtClean="0"/>
              <a:t>one </a:t>
            </a:r>
            <a:r>
              <a:rPr lang="el-GR" dirty="0" smtClean="0"/>
              <a:t>π</a:t>
            </a:r>
            <a:r>
              <a:rPr lang="en-US" dirty="0" smtClean="0"/>
              <a:t>-bond </a:t>
            </a:r>
            <a:r>
              <a:rPr lang="en-US" dirty="0"/>
              <a:t>and two </a:t>
            </a:r>
            <a:r>
              <a:rPr lang="el-GR" dirty="0" smtClean="0"/>
              <a:t>Ω</a:t>
            </a:r>
            <a:r>
              <a:rPr lang="en-US" dirty="0" smtClean="0"/>
              <a:t>-bonds</a:t>
            </a:r>
            <a:r>
              <a:rPr lang="en-US" dirty="0"/>
              <a:t>. A) True B) False</a:t>
            </a:r>
          </a:p>
        </p:txBody>
      </p:sp>
      <p:sp>
        <p:nvSpPr>
          <p:cNvPr id="6" name="Rectangle 5"/>
          <p:cNvSpPr/>
          <p:nvPr/>
        </p:nvSpPr>
        <p:spPr>
          <a:xfrm>
            <a:off x="181582" y="3429000"/>
            <a:ext cx="8657618" cy="646331"/>
          </a:xfrm>
          <a:prstGeom prst="rect">
            <a:avLst/>
          </a:prstGeom>
        </p:spPr>
        <p:txBody>
          <a:bodyPr wrap="square">
            <a:spAutoFit/>
          </a:bodyPr>
          <a:lstStyle/>
          <a:p>
            <a:r>
              <a:rPr lang="en-US" dirty="0" smtClean="0"/>
              <a:t>5. Is </a:t>
            </a:r>
            <a:r>
              <a:rPr lang="en-US" dirty="0"/>
              <a:t>this statements true or false: A </a:t>
            </a:r>
            <a:r>
              <a:rPr lang="el-GR" dirty="0" smtClean="0"/>
              <a:t>π</a:t>
            </a:r>
            <a:r>
              <a:rPr lang="en-US" dirty="0" smtClean="0"/>
              <a:t> bond </a:t>
            </a:r>
            <a:r>
              <a:rPr lang="en-US" dirty="0"/>
              <a:t>consists of two pairs of electrons. </a:t>
            </a:r>
            <a:r>
              <a:rPr lang="en-US" dirty="0" smtClean="0"/>
              <a:t> A</a:t>
            </a:r>
            <a:r>
              <a:rPr lang="en-US" dirty="0"/>
              <a:t>) True B) False</a:t>
            </a:r>
          </a:p>
        </p:txBody>
      </p:sp>
    </p:spTree>
    <p:extLst>
      <p:ext uri="{BB962C8B-B14F-4D97-AF65-F5344CB8AC3E}">
        <p14:creationId xmlns:p14="http://schemas.microsoft.com/office/powerpoint/2010/main" xmlns="" val="3952393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sz="2800" b="1" dirty="0" smtClean="0">
                <a:solidFill>
                  <a:srgbClr val="7030A0"/>
                </a:solidFill>
                <a:latin typeface="Times New Roman" pitchFamily="18" charset="0"/>
                <a:cs typeface="Times New Roman" pitchFamily="18" charset="0"/>
              </a:rPr>
              <a:t>What is VSEPR Theory??</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0" y="609600"/>
            <a:ext cx="9067800" cy="6096000"/>
          </a:xfrm>
        </p:spPr>
        <p:txBody>
          <a:bodyPr>
            <a:normAutofit/>
          </a:bodyPr>
          <a:lstStyle/>
          <a:p>
            <a:pPr marL="0" indent="0" algn="just">
              <a:buNone/>
            </a:pPr>
            <a:r>
              <a:rPr lang="en-US" sz="2000" b="1" i="1" dirty="0">
                <a:solidFill>
                  <a:srgbClr val="00B050"/>
                </a:solidFill>
                <a:latin typeface="Times New Roman" pitchFamily="18" charset="0"/>
                <a:cs typeface="Times New Roman" pitchFamily="18" charset="0"/>
              </a:rPr>
              <a:t>Valence shell electron pair repulsion (VSEPR) theory</a:t>
            </a:r>
            <a:r>
              <a:rPr lang="en-US" sz="2000" dirty="0"/>
              <a:t> is </a:t>
            </a:r>
            <a:r>
              <a:rPr lang="en-US" sz="2000" dirty="0" smtClean="0"/>
              <a:t>a model</a:t>
            </a:r>
            <a:r>
              <a:rPr lang="en-US" sz="2000" dirty="0"/>
              <a:t>  used </a:t>
            </a:r>
            <a:r>
              <a:rPr lang="en-US" sz="2000" dirty="0" smtClean="0"/>
              <a:t>in chemistry</a:t>
            </a:r>
            <a:r>
              <a:rPr lang="en-US" sz="2000" dirty="0"/>
              <a:t>  to predict the geometry of </a:t>
            </a:r>
            <a:r>
              <a:rPr lang="en-US" sz="2000" dirty="0" smtClean="0"/>
              <a:t>individual molecules</a:t>
            </a:r>
            <a:r>
              <a:rPr lang="en-US" sz="2000" dirty="0"/>
              <a:t>  from the number of electron pairs surrounding their central </a:t>
            </a:r>
            <a:r>
              <a:rPr lang="en-US" sz="2000" dirty="0" smtClean="0"/>
              <a:t>atoms </a:t>
            </a:r>
            <a:r>
              <a:rPr lang="en-US" sz="2000" dirty="0"/>
              <a:t>The premise of VSEPR is that the valence electron pairs surrounding an atom tend to repel each other and will, therefore, adopt an arrangement that minimizes this repulsion, thus determining the molecule's </a:t>
            </a:r>
            <a:r>
              <a:rPr lang="en-US" sz="2000" dirty="0" smtClean="0"/>
              <a:t>geometry.</a:t>
            </a:r>
          </a:p>
          <a:p>
            <a:pPr algn="just"/>
            <a:r>
              <a:rPr lang="en-US" sz="2000" dirty="0"/>
              <a:t>VSEPR theory is used to predict the arrangement of electron pairs around non-hydrogen atoms in molecules, especially simple and symmetric molecules, where these key, central atoms participate in bonding to two or more other atoms; the geometry of these key atoms and their non-bonding electron pairs in turn determine the geometry of the larger whole.</a:t>
            </a:r>
          </a:p>
          <a:p>
            <a:pPr algn="just"/>
            <a:r>
              <a:rPr lang="en-US" sz="2000" dirty="0"/>
              <a:t>The number of electron pairs in the valence shell of a central atom is determined after drawing the Lewis structure of the molecule, and expanding it to show all bonding groups and lone pairs of </a:t>
            </a:r>
            <a:r>
              <a:rPr lang="en-US" sz="2000" dirty="0" smtClean="0"/>
              <a:t>electrons</a:t>
            </a:r>
            <a:r>
              <a:rPr lang="en-US" sz="2000" dirty="0"/>
              <a:t> In VSEPR theory, a </a:t>
            </a:r>
            <a:r>
              <a:rPr lang="en-US" sz="2000" dirty="0" smtClean="0"/>
              <a:t>double </a:t>
            </a:r>
            <a:r>
              <a:rPr lang="en-US" sz="2000" dirty="0"/>
              <a:t>bond or triple bond are treated as a single bonding </a:t>
            </a:r>
            <a:r>
              <a:rPr lang="en-US" sz="2000" dirty="0" smtClean="0"/>
              <a:t>group.</a:t>
            </a:r>
            <a:r>
              <a:rPr lang="en-US" sz="2000" dirty="0"/>
              <a:t> The sum of the number of atoms bonded to a central atom and the number of lone pairs formed by its nonbonding valence electrons is known as the central atom's steric number.</a:t>
            </a:r>
          </a:p>
          <a:p>
            <a:pPr marL="0" indent="0" algn="just">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28495702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1"/>
            <a:ext cx="8686800" cy="4708981"/>
          </a:xfrm>
          <a:prstGeom prst="rect">
            <a:avLst/>
          </a:prstGeom>
        </p:spPr>
        <p:txBody>
          <a:bodyPr wrap="square">
            <a:spAutoFit/>
          </a:bodyPr>
          <a:lstStyle/>
          <a:p>
            <a:pPr algn="just"/>
            <a:r>
              <a:rPr lang="en-US" sz="2000" dirty="0" smtClean="0"/>
              <a:t>The electron </a:t>
            </a:r>
            <a:r>
              <a:rPr lang="en-US" sz="2000" dirty="0"/>
              <a:t>pairs (or groups if multiple bonds are present) are assumed to lie on the surface of a sphere centered on the central atom and tend to occupy positions that minimize their mutual repulsions by maximizing the distance between them</a:t>
            </a:r>
            <a:r>
              <a:rPr lang="en-US" sz="2000" dirty="0" smtClean="0"/>
              <a:t>.</a:t>
            </a:r>
            <a:r>
              <a:rPr lang="en-US" sz="2000" dirty="0"/>
              <a:t> The number of electron pairs (or groups), therefore, determines the overall geometry that they will adopt. For example, when there are two electron pairs surrounding the central atom, their mutual repulsion is minimal when they lie at opposite poles of the sphere. Therefore, the central atom is predicted to adopt a </a:t>
            </a:r>
            <a:r>
              <a:rPr lang="en-US" sz="2000" i="1" dirty="0"/>
              <a:t>linear</a:t>
            </a:r>
            <a:r>
              <a:rPr lang="en-US" sz="2000" dirty="0"/>
              <a:t> geometry. If there are 3 electron pairs surrounding the central atom, their repulsion is minimized by placing them at the vertices of an equilateral triangle centered on the atom. Therefore, the predicted geometry is </a:t>
            </a:r>
            <a:r>
              <a:rPr lang="en-US" sz="2000" i="1" dirty="0"/>
              <a:t>trigonal</a:t>
            </a:r>
            <a:r>
              <a:rPr lang="en-US" sz="2000" dirty="0"/>
              <a:t>. Likewise, for 4 electron pairs, the optimal arrangement is </a:t>
            </a:r>
            <a:r>
              <a:rPr lang="en-US" sz="2000" i="1" dirty="0" smtClean="0"/>
              <a:t>tetrahedral</a:t>
            </a:r>
          </a:p>
          <a:p>
            <a:pPr algn="just"/>
            <a:endParaRPr lang="en-US" sz="2000" i="1" dirty="0"/>
          </a:p>
          <a:p>
            <a:pPr algn="just"/>
            <a:r>
              <a:rPr lang="en-US" sz="2000" i="1" dirty="0" smtClean="0"/>
              <a:t>**** The least repulsion is between two bond pairs</a:t>
            </a:r>
          </a:p>
          <a:p>
            <a:pPr algn="just"/>
            <a:r>
              <a:rPr lang="en-US" sz="2000" i="1" dirty="0" smtClean="0"/>
              <a:t>The greatest repulsion is between two lone pair</a:t>
            </a:r>
          </a:p>
          <a:p>
            <a:pPr algn="just"/>
            <a:r>
              <a:rPr lang="en-US" sz="2000" i="1" dirty="0" smtClean="0"/>
              <a:t>And in between one lone pair and one bond </a:t>
            </a:r>
            <a:r>
              <a:rPr lang="en-US" sz="2000" i="1" smtClean="0"/>
              <a:t>pair electrons</a:t>
            </a:r>
            <a:endParaRPr lang="en-US" sz="2000" dirty="0"/>
          </a:p>
        </p:txBody>
      </p:sp>
    </p:spTree>
    <p:extLst>
      <p:ext uri="{BB962C8B-B14F-4D97-AF65-F5344CB8AC3E}">
        <p14:creationId xmlns:p14="http://schemas.microsoft.com/office/powerpoint/2010/main" xmlns="" val="784994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4976262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43605"/>
            <a:ext cx="9144000" cy="6814395"/>
          </a:xfrm>
          <a:prstGeom prst="rect">
            <a:avLst/>
          </a:prstGeom>
        </p:spPr>
      </p:pic>
    </p:spTree>
    <p:extLst>
      <p:ext uri="{BB962C8B-B14F-4D97-AF65-F5344CB8AC3E}">
        <p14:creationId xmlns:p14="http://schemas.microsoft.com/office/powerpoint/2010/main" xmlns="" val="15318462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80329"/>
            <a:ext cx="8593322" cy="6625271"/>
          </a:xfrm>
          <a:prstGeom prst="rect">
            <a:avLst/>
          </a:prstGeom>
        </p:spPr>
      </p:pic>
    </p:spTree>
    <p:extLst>
      <p:ext uri="{BB962C8B-B14F-4D97-AF65-F5344CB8AC3E}">
        <p14:creationId xmlns:p14="http://schemas.microsoft.com/office/powerpoint/2010/main" xmlns="" val="4010073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988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054" y="240084"/>
            <a:ext cx="8633146" cy="3970318"/>
          </a:xfrm>
          <a:prstGeom prst="rect">
            <a:avLst/>
          </a:prstGeom>
        </p:spPr>
        <p:txBody>
          <a:bodyPr wrap="square">
            <a:spAutoFit/>
          </a:bodyPr>
          <a:lstStyle/>
          <a:p>
            <a:pPr algn="just"/>
            <a:r>
              <a:rPr lang="en-US" b="1" dirty="0">
                <a:solidFill>
                  <a:srgbClr val="00B050"/>
                </a:solidFill>
                <a:latin typeface="Times New Roman" pitchFamily="18" charset="0"/>
                <a:cs typeface="Times New Roman" pitchFamily="18" charset="0"/>
              </a:rPr>
              <a:t>C</a:t>
            </a:r>
            <a:r>
              <a:rPr lang="en-US" b="1" dirty="0" smtClean="0">
                <a:solidFill>
                  <a:srgbClr val="00B050"/>
                </a:solidFill>
                <a:latin typeface="Times New Roman" pitchFamily="18" charset="0"/>
                <a:cs typeface="Times New Roman" pitchFamily="18" charset="0"/>
              </a:rPr>
              <a:t>ovalent bond:</a:t>
            </a:r>
            <a:r>
              <a:rPr lang="en-US" b="1" dirty="0">
                <a:latin typeface="Times New Roman" pitchFamily="18" charset="0"/>
                <a:cs typeface="Times New Roman" pitchFamily="18" charset="0"/>
              </a:rPr>
              <a:t> </a:t>
            </a:r>
            <a:endParaRPr lang="en-US" b="1"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Lewis Theory: </a:t>
            </a:r>
            <a:r>
              <a:rPr lang="en-US" dirty="0" smtClean="0">
                <a:latin typeface="Times New Roman" pitchFamily="18" charset="0"/>
                <a:cs typeface="Times New Roman" pitchFamily="18" charset="0"/>
              </a:rPr>
              <a:t>Atoms may combine with each other chemically by sharing of electrons. A chemical bond of this type is called a covalent bond, and compounds containing these bond are called covalent compounds. This type of chemical bond was first suggested by G. N. Lewis in 1916. </a:t>
            </a:r>
          </a:p>
          <a:p>
            <a:pPr algn="just"/>
            <a:r>
              <a:rPr lang="en-US" dirty="0" smtClean="0">
                <a:latin typeface="Times New Roman" pitchFamily="18" charset="0"/>
                <a:cs typeface="Times New Roman" pitchFamily="18" charset="0"/>
              </a:rPr>
              <a:t>Generally, non-metals form this type of bond. This bond is denoted by (-). The compounds having covalent bond are called covalent compounds. For example: formation of HCl, H2O, CO2, NH3  molecules.  </a:t>
            </a:r>
          </a:p>
          <a:p>
            <a:r>
              <a:rPr lang="en-US" dirty="0" smtClean="0">
                <a:latin typeface="Times New Roman" pitchFamily="18" charset="0"/>
                <a:cs typeface="Times New Roman" pitchFamily="18" charset="0"/>
              </a:rPr>
              <a:t>For example, fluorine molecule is formed by combination of two fluorine atoms. Fluorine atom having electron arrangement of </a:t>
            </a:r>
            <a:r>
              <a:rPr lang="en-US" dirty="0" smtClean="0"/>
              <a:t>1s</a:t>
            </a:r>
            <a:r>
              <a:rPr lang="en-US" baseline="30000" dirty="0" smtClean="0"/>
              <a:t>2</a:t>
            </a:r>
            <a:r>
              <a:rPr lang="en-US" dirty="0" smtClean="0"/>
              <a:t>2s</a:t>
            </a:r>
            <a:r>
              <a:rPr lang="en-US" baseline="30000" dirty="0" smtClean="0"/>
              <a:t>2</a:t>
            </a:r>
            <a:r>
              <a:rPr lang="en-US" dirty="0" smtClean="0"/>
              <a:t>2p</a:t>
            </a:r>
            <a:r>
              <a:rPr lang="en-US" baseline="30000" dirty="0" smtClean="0"/>
              <a:t>5</a:t>
            </a:r>
            <a:r>
              <a:rPr lang="en-US" dirty="0" smtClean="0"/>
              <a:t>  has one electron less than the neon atoms , 1s</a:t>
            </a:r>
            <a:r>
              <a:rPr lang="en-US" baseline="30000" dirty="0" smtClean="0"/>
              <a:t>2</a:t>
            </a:r>
            <a:r>
              <a:rPr lang="en-US" dirty="0" smtClean="0"/>
              <a:t>2s</a:t>
            </a:r>
            <a:r>
              <a:rPr lang="en-US" baseline="30000" dirty="0" smtClean="0"/>
              <a:t>2</a:t>
            </a:r>
            <a:r>
              <a:rPr lang="en-US" dirty="0" smtClean="0"/>
              <a:t>2p</a:t>
            </a:r>
            <a:r>
              <a:rPr lang="en-US" baseline="30000" dirty="0" smtClean="0"/>
              <a:t>6</a:t>
            </a:r>
            <a:r>
              <a:rPr lang="en-US" dirty="0" smtClean="0"/>
              <a:t> . Hence if two fluorine atoms combine, one electron from each atoms is paired up atoms is shared in common by both the atoms to produce the stable electronic arrangement of neon for the two fluorine atoms.</a:t>
            </a:r>
            <a:endParaRPr lang="en-US" dirty="0"/>
          </a:p>
          <a:p>
            <a:endParaRPr lang="en-US" dirty="0">
              <a:latin typeface="Times New Roman" pitchFamily="18" charset="0"/>
              <a:cs typeface="Times New Roman"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6400" y="4210402"/>
            <a:ext cx="4219575" cy="1971323"/>
          </a:xfrm>
          <a:prstGeom prst="rect">
            <a:avLst/>
          </a:prstGeom>
        </p:spPr>
      </p:pic>
    </p:spTree>
    <p:extLst>
      <p:ext uri="{BB962C8B-B14F-4D97-AF65-F5344CB8AC3E}">
        <p14:creationId xmlns:p14="http://schemas.microsoft.com/office/powerpoint/2010/main" xmlns="" val="15295915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xmlns="" val="17893584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334962"/>
          </a:xfrm>
        </p:spPr>
        <p:txBody>
          <a:bodyPr>
            <a:noAutofit/>
          </a:bodyPr>
          <a:lstStyle/>
          <a:p>
            <a:r>
              <a:rPr lang="en-US" sz="2000" b="1" dirty="0" smtClean="0">
                <a:solidFill>
                  <a:srgbClr val="7030A0"/>
                </a:solidFill>
                <a:latin typeface="Times New Roman" pitchFamily="18" charset="0"/>
                <a:cs typeface="Times New Roman" pitchFamily="18" charset="0"/>
              </a:rPr>
              <a:t>What is the hybridization of N in NH</a:t>
            </a:r>
            <a:r>
              <a:rPr lang="en-US" sz="1200" b="1" dirty="0" smtClean="0">
                <a:solidFill>
                  <a:srgbClr val="7030A0"/>
                </a:solidFill>
                <a:latin typeface="Times New Roman" pitchFamily="18" charset="0"/>
                <a:cs typeface="Times New Roman" pitchFamily="18" charset="0"/>
              </a:rPr>
              <a:t>2-</a:t>
            </a:r>
            <a:r>
              <a:rPr lang="en-US" sz="2000" b="1" dirty="0" smtClean="0">
                <a:solidFill>
                  <a:srgbClr val="7030A0"/>
                </a:solidFill>
                <a:latin typeface="Times New Roman" pitchFamily="18" charset="0"/>
                <a:cs typeface="Times New Roman" pitchFamily="18" charset="0"/>
              </a:rPr>
              <a:t>, NH</a:t>
            </a:r>
            <a:r>
              <a:rPr lang="en-US" sz="1400" b="1" dirty="0" smtClean="0">
                <a:solidFill>
                  <a:srgbClr val="7030A0"/>
                </a:solidFill>
                <a:latin typeface="Times New Roman" pitchFamily="18" charset="0"/>
                <a:cs typeface="Times New Roman" pitchFamily="18" charset="0"/>
              </a:rPr>
              <a:t>3</a:t>
            </a:r>
            <a:r>
              <a:rPr lang="en-US" sz="2000" b="1" dirty="0" smtClean="0">
                <a:solidFill>
                  <a:srgbClr val="7030A0"/>
                </a:solidFill>
                <a:latin typeface="Times New Roman" pitchFamily="18" charset="0"/>
                <a:cs typeface="Times New Roman" pitchFamily="18" charset="0"/>
              </a:rPr>
              <a:t> and NH</a:t>
            </a:r>
            <a:r>
              <a:rPr lang="en-US" sz="1200" b="1" dirty="0" smtClean="0">
                <a:solidFill>
                  <a:srgbClr val="7030A0"/>
                </a:solidFill>
                <a:latin typeface="Times New Roman" pitchFamily="18" charset="0"/>
                <a:cs typeface="Times New Roman" pitchFamily="18" charset="0"/>
              </a:rPr>
              <a:t>4</a:t>
            </a:r>
            <a:r>
              <a:rPr lang="en-US" sz="2000" b="1" dirty="0" smtClean="0">
                <a:solidFill>
                  <a:srgbClr val="7030A0"/>
                </a:solidFill>
                <a:latin typeface="Times New Roman" pitchFamily="18" charset="0"/>
                <a:cs typeface="Times New Roman" pitchFamily="18" charset="0"/>
              </a:rPr>
              <a:t>+</a:t>
            </a:r>
            <a:endParaRPr lang="en-US" sz="2000" b="1" dirty="0">
              <a:solidFill>
                <a:srgbClr val="7030A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057400" y="646698"/>
            <a:ext cx="1905000" cy="1315357"/>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638800" y="2634599"/>
            <a:ext cx="3276600" cy="2198402"/>
          </a:xfrm>
          <a:prstGeom prst="rect">
            <a:avLst/>
          </a:prstGeom>
        </p:spPr>
      </p:pic>
      <mc:AlternateContent xmlns:mc="http://schemas.openxmlformats.org/markup-compatibility/2006">
        <mc:Choice xmlns:a14="http://schemas.microsoft.com/office/drawing/2010/main" xmlns="" Requires="a14">
          <p:sp>
            <p:nvSpPr>
              <p:cNvPr id="3" name="Rectangle 2"/>
              <p:cNvSpPr/>
              <p:nvPr/>
            </p:nvSpPr>
            <p:spPr>
              <a:xfrm>
                <a:off x="152400" y="556466"/>
                <a:ext cx="107516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For </a:t>
                </a:r>
                <a14:m>
                  <m:oMath xmlns:m="http://schemas.openxmlformats.org/officeDocument/2006/math">
                    <m:sSubSup>
                      <m:sSubSupPr>
                        <m:ctrlPr>
                          <a:rPr lang="en-US" i="1">
                            <a:latin typeface="Cambria Math"/>
                            <a:cs typeface="Times New Roman" pitchFamily="18" charset="0"/>
                          </a:rPr>
                        </m:ctrlPr>
                      </m:sSubSupPr>
                      <m:e>
                        <m:r>
                          <m:rPr>
                            <m:sty m:val="p"/>
                          </m:rPr>
                          <a:rPr lang="en-US">
                            <a:latin typeface="Cambria Math" panose="02040503050406030204" pitchFamily="18" charset="0"/>
                            <a:cs typeface="Times New Roman" pitchFamily="18" charset="0"/>
                          </a:rPr>
                          <m:t>NH</m:t>
                        </m:r>
                      </m:e>
                      <m:sub>
                        <m:r>
                          <a:rPr lang="en-US">
                            <a:latin typeface="Cambria Math" panose="02040503050406030204" pitchFamily="18" charset="0"/>
                            <a:cs typeface="Times New Roman" pitchFamily="18" charset="0"/>
                          </a:rPr>
                          <m:t>2</m:t>
                        </m:r>
                      </m:sub>
                      <m:sup>
                        <m:r>
                          <a:rPr lang="en-US">
                            <a:latin typeface="Cambria Math" panose="02040503050406030204" pitchFamily="18" charset="0"/>
                            <a:cs typeface="Times New Roman" pitchFamily="18" charset="0"/>
                          </a:rPr>
                          <m:t>−</m:t>
                        </m:r>
                      </m:sup>
                    </m:sSubSup>
                  </m:oMath>
                </a14:m>
                <a:r>
                  <a:rPr lang="en-US" dirty="0">
                    <a:latin typeface="Times New Roman" panose="02020603050405020304" pitchFamily="18" charset="0"/>
                    <a:cs typeface="Times New Roman" panose="02020603050405020304" pitchFamily="18" charset="0"/>
                  </a:rPr>
                  <a:t/>
                </a:r>
                <a:endParaRPr lang="en-US" dirty="0"/>
              </a:p>
            </p:txBody>
          </p:sp>
        </mc:Choice>
        <mc:Fallback>
          <p:sp>
            <p:nvSpPr>
              <p:cNvPr id="3" name="Rectangle 2"/>
              <p:cNvSpPr>
                <a:spLocks noRot="1" noChangeAspect="1" noMove="1" noResize="1" noEditPoints="1" noAdjustHandles="1" noChangeArrowheads="1" noChangeShapeType="1" noTextEdit="1"/>
              </p:cNvSpPr>
              <p:nvPr/>
            </p:nvSpPr>
            <p:spPr>
              <a:xfrm>
                <a:off x="152400" y="556466"/>
                <a:ext cx="1075166" cy="369332"/>
              </a:xfrm>
              <a:prstGeom prst="rect">
                <a:avLst/>
              </a:prstGeom>
              <a:blipFill rotWithShape="1">
                <a:blip r:embed="rId4"/>
                <a:stretch>
                  <a:fillRect l="-4545" t="-9836" b="-22951"/>
                </a:stretch>
              </a:blipFill>
            </p:spPr>
            <p:txBody>
              <a:bodyPr/>
              <a:lstStyle/>
              <a:p>
                <a:r>
                  <a:rPr lang="en-US">
                    <a:noFill/>
                  </a:rPr>
                  <a:t> </a:t>
                </a:r>
              </a:p>
            </p:txBody>
          </p:sp>
        </mc:Fallback>
      </mc:AlternateContent>
      <p:sp>
        <p:nvSpPr>
          <p:cNvPr id="7" name="Rectangle 6"/>
          <p:cNvSpPr/>
          <p:nvPr/>
        </p:nvSpPr>
        <p:spPr>
          <a:xfrm>
            <a:off x="114300" y="1038725"/>
            <a:ext cx="4572000" cy="923330"/>
          </a:xfrm>
          <a:prstGeom prst="rect">
            <a:avLst/>
          </a:prstGeom>
        </p:spPr>
        <p:txBody>
          <a:bodyPr>
            <a:spAutoFit/>
          </a:bodyPr>
          <a:lstStyle/>
          <a:p>
            <a:pPr algn="just"/>
            <a:r>
              <a:rPr lang="en-US" b="1" i="1" dirty="0"/>
              <a:t>H = ½(V+M±C) </a:t>
            </a:r>
            <a:endParaRPr lang="en-US" b="1" i="1" dirty="0">
              <a:solidFill>
                <a:srgbClr val="7030A0"/>
              </a:solidFill>
            </a:endParaRPr>
          </a:p>
          <a:p>
            <a:pPr algn="just"/>
            <a:r>
              <a:rPr lang="en-US" dirty="0"/>
              <a:t>H=1/2(5+2+1)</a:t>
            </a:r>
          </a:p>
          <a:p>
            <a:pPr algn="just"/>
            <a:r>
              <a:rPr lang="en-US" dirty="0"/>
              <a:t>H=8/2=4</a:t>
            </a:r>
          </a:p>
        </p:txBody>
      </p:sp>
      <mc:AlternateContent xmlns:mc="http://schemas.openxmlformats.org/markup-compatibility/2006">
        <mc:Choice xmlns:a14="http://schemas.microsoft.com/office/drawing/2010/main" xmlns="" Requires="a14">
          <p:sp>
            <p:nvSpPr>
              <p:cNvPr id="8" name="Rectangle 7"/>
              <p:cNvSpPr/>
              <p:nvPr/>
            </p:nvSpPr>
            <p:spPr>
              <a:xfrm>
                <a:off x="164805" y="1999185"/>
                <a:ext cx="4572000" cy="953210"/>
              </a:xfrm>
              <a:prstGeom prst="rect">
                <a:avLst/>
              </a:prstGeom>
            </p:spPr>
            <p:txBody>
              <a:bodyPr>
                <a:spAutoFit/>
              </a:bodyPr>
              <a:lstStyle/>
              <a:p>
                <a:pPr algn="just"/>
                <a:r>
                  <a:rPr lang="en-US" dirty="0"/>
                  <a:t>So the hybridization number of </a:t>
                </a:r>
                <a14:m>
                  <m:oMath xmlns:m="http://schemas.openxmlformats.org/officeDocument/2006/math">
                    <m:sSubSup>
                      <m:sSubSupPr>
                        <m:ctrlPr>
                          <a:rPr lang="en-US" i="1">
                            <a:latin typeface="Cambria Math"/>
                            <a:cs typeface="Times New Roman" pitchFamily="18" charset="0"/>
                          </a:rPr>
                        </m:ctrlPr>
                      </m:sSubSupPr>
                      <m:e>
                        <m:r>
                          <m:rPr>
                            <m:sty m:val="p"/>
                          </m:rPr>
                          <a:rPr lang="en-US">
                            <a:latin typeface="Cambria Math" panose="02040503050406030204" pitchFamily="18" charset="0"/>
                            <a:cs typeface="Times New Roman" pitchFamily="18" charset="0"/>
                          </a:rPr>
                          <m:t>NH</m:t>
                        </m:r>
                      </m:e>
                      <m:sub>
                        <m:r>
                          <a:rPr lang="en-US">
                            <a:latin typeface="Cambria Math" panose="02040503050406030204" pitchFamily="18" charset="0"/>
                            <a:cs typeface="Times New Roman" pitchFamily="18" charset="0"/>
                          </a:rPr>
                          <m:t>2</m:t>
                        </m:r>
                      </m:sub>
                      <m:sup>
                        <m:r>
                          <a:rPr lang="en-US">
                            <a:latin typeface="Cambria Math" panose="02040503050406030204" pitchFamily="18" charset="0"/>
                            <a:cs typeface="Times New Roman" pitchFamily="18" charset="0"/>
                          </a:rPr>
                          <m:t>−</m:t>
                        </m:r>
                      </m:sup>
                    </m:sSubSup>
                    <m:r>
                      <a:rPr lang="en-US" i="1">
                        <a:latin typeface="Cambria Math" panose="02040503050406030204" pitchFamily="18" charset="0"/>
                        <a:cs typeface="Times New Roman" pitchFamily="18" charset="0"/>
                      </a:rPr>
                      <m:t> </m:t>
                    </m:r>
                  </m:oMath>
                </a14:m>
                <a:r>
                  <a:rPr lang="en-US" dirty="0"/>
                  <a:t>molecule is 4 and it is having a hybridization state of </a:t>
                </a:r>
                <a14:m>
                  <m:oMath xmlns:m="http://schemas.openxmlformats.org/officeDocument/2006/math">
                    <m:sSup>
                      <m:sSupPr>
                        <m:ctrlPr>
                          <a:rPr lang="en-US" sz="2000" i="1">
                            <a:latin typeface="Cambria Math"/>
                            <a:cs typeface="Times New Roman" pitchFamily="18" charset="0"/>
                          </a:rPr>
                        </m:ctrlPr>
                      </m:sSupPr>
                      <m:e>
                        <m:r>
                          <m:rPr>
                            <m:sty m:val="p"/>
                          </m:rPr>
                          <a:rPr lang="en-US" sz="2000">
                            <a:latin typeface="Cambria Math" panose="02040503050406030204" pitchFamily="18" charset="0"/>
                            <a:cs typeface="Times New Roman" pitchFamily="18" charset="0"/>
                          </a:rPr>
                          <m:t>sp</m:t>
                        </m:r>
                      </m:e>
                      <m:sup>
                        <m:r>
                          <a:rPr lang="en-US" sz="2000">
                            <a:latin typeface="Cambria Math" panose="02040503050406030204" pitchFamily="18" charset="0"/>
                            <a:cs typeface="Times New Roman" pitchFamily="18" charset="0"/>
                          </a:rPr>
                          <m:t>3</m:t>
                        </m:r>
                      </m:sup>
                    </m:sSup>
                  </m:oMath>
                </a14:m>
                <a:r>
                  <a:rPr lang="en-US" dirty="0"/>
                  <a:t> that is it is a molecule with </a:t>
                </a:r>
                <a14:m>
                  <m:oMath xmlns:m="http://schemas.openxmlformats.org/officeDocument/2006/math">
                    <m:sSup>
                      <m:sSupPr>
                        <m:ctrlPr>
                          <a:rPr lang="en-US" i="1">
                            <a:latin typeface="Cambria Math"/>
                            <a:cs typeface="Times New Roman" pitchFamily="18" charset="0"/>
                          </a:rPr>
                        </m:ctrlPr>
                      </m:sSupPr>
                      <m:e>
                        <m:r>
                          <m:rPr>
                            <m:sty m:val="p"/>
                          </m:rPr>
                          <a:rPr lang="en-US">
                            <a:latin typeface="Cambria Math" panose="02040503050406030204" pitchFamily="18" charset="0"/>
                            <a:cs typeface="Times New Roman" pitchFamily="18" charset="0"/>
                          </a:rPr>
                          <m:t>sp</m:t>
                        </m:r>
                      </m:e>
                      <m:sup>
                        <m:r>
                          <a:rPr lang="en-US">
                            <a:latin typeface="Cambria Math" panose="02040503050406030204" pitchFamily="18" charset="0"/>
                            <a:cs typeface="Times New Roman" pitchFamily="18" charset="0"/>
                          </a:rPr>
                          <m:t>3</m:t>
                        </m:r>
                      </m:sup>
                    </m:sSup>
                  </m:oMath>
                </a14:m>
                <a:r>
                  <a:rPr lang="en-US" dirty="0"/>
                  <a:t> hybridization .</a:t>
                </a:r>
              </a:p>
            </p:txBody>
          </p:sp>
        </mc:Choice>
        <mc:Fallback>
          <p:sp>
            <p:nvSpPr>
              <p:cNvPr id="8" name="Rectangle 7"/>
              <p:cNvSpPr>
                <a:spLocks noRot="1" noChangeAspect="1" noMove="1" noResize="1" noEditPoints="1" noAdjustHandles="1" noChangeArrowheads="1" noChangeShapeType="1" noTextEdit="1"/>
              </p:cNvSpPr>
              <p:nvPr/>
            </p:nvSpPr>
            <p:spPr>
              <a:xfrm>
                <a:off x="164805" y="1999185"/>
                <a:ext cx="4572000" cy="953210"/>
              </a:xfrm>
              <a:prstGeom prst="rect">
                <a:avLst/>
              </a:prstGeom>
              <a:blipFill rotWithShape="1">
                <a:blip r:embed="rId5"/>
                <a:stretch>
                  <a:fillRect l="-1067" t="-3205" r="-1200" b="-9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xmlns="" Requires="a14">
          <p:sp>
            <p:nvSpPr>
              <p:cNvPr id="10" name="Rectangle 9"/>
              <p:cNvSpPr/>
              <p:nvPr/>
            </p:nvSpPr>
            <p:spPr>
              <a:xfrm>
                <a:off x="216520" y="3059668"/>
                <a:ext cx="101104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For</a:t>
                </a:r>
                <a14:m>
                  <m:oMath xmlns:m="http://schemas.openxmlformats.org/officeDocument/2006/math">
                    <m:sSubSup>
                      <m:sSubSupPr>
                        <m:ctrlPr>
                          <a:rPr lang="en-US" i="1">
                            <a:latin typeface="Cambria Math"/>
                            <a:cs typeface="Times New Roman" pitchFamily="18" charset="0"/>
                          </a:rPr>
                        </m:ctrlPr>
                      </m:sSubSupPr>
                      <m:e>
                        <m:r>
                          <a:rPr lang="en-US">
                            <a:latin typeface="Cambria Math" panose="02040503050406030204" pitchFamily="18" charset="0"/>
                            <a:cs typeface="Times New Roman" pitchFamily="18" charset="0"/>
                          </a:rPr>
                          <m:t> </m:t>
                        </m:r>
                        <m:r>
                          <m:rPr>
                            <m:sty m:val="p"/>
                          </m:rPr>
                          <a:rPr lang="en-US">
                            <a:latin typeface="Cambria Math" panose="02040503050406030204" pitchFamily="18" charset="0"/>
                            <a:cs typeface="Times New Roman" pitchFamily="18" charset="0"/>
                          </a:rPr>
                          <m:t>NH</m:t>
                        </m:r>
                      </m:e>
                      <m:sub>
                        <m:r>
                          <a:rPr lang="en-US">
                            <a:latin typeface="Cambria Math" panose="02040503050406030204" pitchFamily="18" charset="0"/>
                            <a:cs typeface="Times New Roman" pitchFamily="18" charset="0"/>
                          </a:rPr>
                          <m:t>4</m:t>
                        </m:r>
                      </m:sub>
                      <m:sup>
                        <m:r>
                          <a:rPr lang="en-US">
                            <a:latin typeface="Cambria Math" panose="02040503050406030204" pitchFamily="18" charset="0"/>
                            <a:cs typeface="Times New Roman" pitchFamily="18" charset="0"/>
                          </a:rPr>
                          <m:t>+</m:t>
                        </m:r>
                      </m:sup>
                    </m:sSubSup>
                  </m:oMath>
                </a14:m>
                <a:endParaRPr lang="en-US" dirty="0"/>
              </a:p>
            </p:txBody>
          </p:sp>
        </mc:Choice>
        <mc:Fallback>
          <p:sp>
            <p:nvSpPr>
              <p:cNvPr id="10" name="Rectangle 9"/>
              <p:cNvSpPr>
                <a:spLocks noRot="1" noChangeAspect="1" noMove="1" noResize="1" noEditPoints="1" noAdjustHandles="1" noChangeArrowheads="1" noChangeShapeType="1" noTextEdit="1"/>
              </p:cNvSpPr>
              <p:nvPr/>
            </p:nvSpPr>
            <p:spPr>
              <a:xfrm>
                <a:off x="216520" y="3059668"/>
                <a:ext cx="1011046" cy="369332"/>
              </a:xfrm>
              <a:prstGeom prst="rect">
                <a:avLst/>
              </a:prstGeom>
              <a:blipFill rotWithShape="1">
                <a:blip r:embed="rId6"/>
                <a:stretch>
                  <a:fillRect l="-5455" t="-9836" b="-22951"/>
                </a:stretch>
              </a:blipFill>
            </p:spPr>
            <p:txBody>
              <a:bodyPr/>
              <a:lstStyle/>
              <a:p>
                <a:r>
                  <a:rPr lang="en-US">
                    <a:noFill/>
                  </a:rPr>
                  <a:t> </a:t>
                </a:r>
              </a:p>
            </p:txBody>
          </p:sp>
        </mc:Fallback>
      </mc:AlternateContent>
      <p:sp>
        <p:nvSpPr>
          <p:cNvPr id="11" name="Rectangle 10"/>
          <p:cNvSpPr/>
          <p:nvPr/>
        </p:nvSpPr>
        <p:spPr>
          <a:xfrm>
            <a:off x="195255" y="3733800"/>
            <a:ext cx="4572000" cy="923330"/>
          </a:xfrm>
          <a:prstGeom prst="rect">
            <a:avLst/>
          </a:prstGeom>
        </p:spPr>
        <p:txBody>
          <a:bodyPr>
            <a:spAutoFit/>
          </a:bodyPr>
          <a:lstStyle/>
          <a:p>
            <a:pPr algn="just"/>
            <a:r>
              <a:rPr lang="en-US" b="1" i="1" dirty="0"/>
              <a:t>H = ½(V+M±C) </a:t>
            </a:r>
            <a:endParaRPr lang="en-US" b="1" i="1" dirty="0">
              <a:solidFill>
                <a:srgbClr val="7030A0"/>
              </a:solidFill>
            </a:endParaRPr>
          </a:p>
          <a:p>
            <a:pPr algn="just"/>
            <a:r>
              <a:rPr lang="en-US" dirty="0"/>
              <a:t>H=1/2(5+4-1)</a:t>
            </a:r>
          </a:p>
          <a:p>
            <a:pPr algn="just"/>
            <a:r>
              <a:rPr lang="en-US" dirty="0"/>
              <a:t>H=8/2=4</a:t>
            </a:r>
          </a:p>
        </p:txBody>
      </p:sp>
      <mc:AlternateContent xmlns:mc="http://schemas.openxmlformats.org/markup-compatibility/2006">
        <mc:Choice xmlns:a14="http://schemas.microsoft.com/office/drawing/2010/main" xmlns="" Requires="a14">
          <p:sp>
            <p:nvSpPr>
              <p:cNvPr id="12" name="Rectangle 11"/>
              <p:cNvSpPr/>
              <p:nvPr/>
            </p:nvSpPr>
            <p:spPr>
              <a:xfrm>
                <a:off x="216520" y="4800600"/>
                <a:ext cx="4572000" cy="953210"/>
              </a:xfrm>
              <a:prstGeom prst="rect">
                <a:avLst/>
              </a:prstGeom>
            </p:spPr>
            <p:txBody>
              <a:bodyPr>
                <a:spAutoFit/>
              </a:bodyPr>
              <a:lstStyle/>
              <a:p>
                <a:pPr algn="just"/>
                <a:r>
                  <a:rPr lang="en-US" dirty="0"/>
                  <a:t>So the hybridization number of </a:t>
                </a:r>
                <a14:m>
                  <m:oMath xmlns:m="http://schemas.openxmlformats.org/officeDocument/2006/math">
                    <m:sSubSup>
                      <m:sSubSupPr>
                        <m:ctrlPr>
                          <a:rPr lang="en-US" i="1">
                            <a:latin typeface="Cambria Math"/>
                            <a:cs typeface="Times New Roman" pitchFamily="18" charset="0"/>
                          </a:rPr>
                        </m:ctrlPr>
                      </m:sSubSupPr>
                      <m:e>
                        <m:r>
                          <m:rPr>
                            <m:sty m:val="p"/>
                          </m:rPr>
                          <a:rPr lang="en-US">
                            <a:latin typeface="Cambria Math" panose="02040503050406030204" pitchFamily="18" charset="0"/>
                            <a:cs typeface="Times New Roman" pitchFamily="18" charset="0"/>
                          </a:rPr>
                          <m:t>NH</m:t>
                        </m:r>
                      </m:e>
                      <m:sub>
                        <m:r>
                          <a:rPr lang="en-US">
                            <a:latin typeface="Cambria Math" panose="02040503050406030204" pitchFamily="18" charset="0"/>
                            <a:cs typeface="Times New Roman" pitchFamily="18" charset="0"/>
                          </a:rPr>
                          <m:t>2</m:t>
                        </m:r>
                      </m:sub>
                      <m:sup>
                        <m:r>
                          <a:rPr lang="en-US">
                            <a:latin typeface="Cambria Math" panose="02040503050406030204" pitchFamily="18" charset="0"/>
                            <a:cs typeface="Times New Roman" pitchFamily="18" charset="0"/>
                          </a:rPr>
                          <m:t>−</m:t>
                        </m:r>
                      </m:sup>
                    </m:sSubSup>
                    <m:r>
                      <a:rPr lang="en-US" i="1">
                        <a:latin typeface="Cambria Math" panose="02040503050406030204" pitchFamily="18" charset="0"/>
                        <a:cs typeface="Times New Roman" pitchFamily="18" charset="0"/>
                      </a:rPr>
                      <m:t> </m:t>
                    </m:r>
                  </m:oMath>
                </a14:m>
                <a:r>
                  <a:rPr lang="en-US" dirty="0"/>
                  <a:t>molecule is 4 and it is having a hybridization state of </a:t>
                </a:r>
                <a14:m>
                  <m:oMath xmlns:m="http://schemas.openxmlformats.org/officeDocument/2006/math">
                    <m:sSup>
                      <m:sSupPr>
                        <m:ctrlPr>
                          <a:rPr lang="en-US" sz="2000" i="1">
                            <a:latin typeface="Cambria Math"/>
                            <a:cs typeface="Times New Roman" pitchFamily="18" charset="0"/>
                          </a:rPr>
                        </m:ctrlPr>
                      </m:sSupPr>
                      <m:e>
                        <m:r>
                          <m:rPr>
                            <m:sty m:val="p"/>
                          </m:rPr>
                          <a:rPr lang="en-US" sz="2000">
                            <a:latin typeface="Cambria Math" panose="02040503050406030204" pitchFamily="18" charset="0"/>
                            <a:cs typeface="Times New Roman" pitchFamily="18" charset="0"/>
                          </a:rPr>
                          <m:t>sp</m:t>
                        </m:r>
                      </m:e>
                      <m:sup>
                        <m:r>
                          <a:rPr lang="en-US" sz="2000">
                            <a:latin typeface="Cambria Math" panose="02040503050406030204" pitchFamily="18" charset="0"/>
                            <a:cs typeface="Times New Roman" pitchFamily="18" charset="0"/>
                          </a:rPr>
                          <m:t>3</m:t>
                        </m:r>
                      </m:sup>
                    </m:sSup>
                  </m:oMath>
                </a14:m>
                <a:r>
                  <a:rPr lang="en-US" dirty="0"/>
                  <a:t> that is it is a molecule with </a:t>
                </a:r>
                <a14:m>
                  <m:oMath xmlns:m="http://schemas.openxmlformats.org/officeDocument/2006/math">
                    <m:sSup>
                      <m:sSupPr>
                        <m:ctrlPr>
                          <a:rPr lang="en-US" i="1">
                            <a:latin typeface="Cambria Math"/>
                            <a:cs typeface="Times New Roman" pitchFamily="18" charset="0"/>
                          </a:rPr>
                        </m:ctrlPr>
                      </m:sSupPr>
                      <m:e>
                        <m:r>
                          <m:rPr>
                            <m:sty m:val="p"/>
                          </m:rPr>
                          <a:rPr lang="en-US">
                            <a:latin typeface="Cambria Math" panose="02040503050406030204" pitchFamily="18" charset="0"/>
                            <a:cs typeface="Times New Roman" pitchFamily="18" charset="0"/>
                          </a:rPr>
                          <m:t>sp</m:t>
                        </m:r>
                      </m:e>
                      <m:sup>
                        <m:r>
                          <a:rPr lang="en-US">
                            <a:latin typeface="Cambria Math" panose="02040503050406030204" pitchFamily="18" charset="0"/>
                            <a:cs typeface="Times New Roman" pitchFamily="18" charset="0"/>
                          </a:rPr>
                          <m:t>3</m:t>
                        </m:r>
                      </m:sup>
                    </m:sSup>
                  </m:oMath>
                </a14:m>
                <a:r>
                  <a:rPr lang="en-US" dirty="0"/>
                  <a:t> hybridization .</a:t>
                </a:r>
              </a:p>
            </p:txBody>
          </p:sp>
        </mc:Choice>
        <mc:Fallback>
          <p:sp>
            <p:nvSpPr>
              <p:cNvPr id="12" name="Rectangle 11"/>
              <p:cNvSpPr>
                <a:spLocks noRot="1" noChangeAspect="1" noMove="1" noResize="1" noEditPoints="1" noAdjustHandles="1" noChangeArrowheads="1" noChangeShapeType="1" noTextEdit="1"/>
              </p:cNvSpPr>
              <p:nvPr/>
            </p:nvSpPr>
            <p:spPr>
              <a:xfrm>
                <a:off x="216520" y="4800600"/>
                <a:ext cx="4572000" cy="953210"/>
              </a:xfrm>
              <a:prstGeom prst="rect">
                <a:avLst/>
              </a:prstGeom>
              <a:blipFill rotWithShape="1">
                <a:blip r:embed="rId7"/>
                <a:stretch>
                  <a:fillRect l="-1200" t="-3205" r="-1067" b="-8974"/>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2937835" y="3244334"/>
            <a:ext cx="1993900" cy="1304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4425950" y="556466"/>
            <a:ext cx="2425700" cy="1206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19855440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0"/>
            <a:ext cx="8229600" cy="609600"/>
          </a:xfrm>
        </p:spPr>
        <p:txBody>
          <a:bodyPr>
            <a:normAutofit fontScale="90000"/>
          </a:bodyPr>
          <a:lstStyle/>
          <a:p>
            <a:pPr algn="just"/>
            <a:r>
              <a:rPr lang="en-US" sz="2400" b="1" dirty="0" smtClean="0">
                <a:solidFill>
                  <a:srgbClr val="7030A0"/>
                </a:solidFill>
                <a:latin typeface="Times New Roman" pitchFamily="18" charset="0"/>
                <a:cs typeface="Times New Roman" pitchFamily="18" charset="0"/>
              </a:rPr>
              <a:t>Explain bonding in PCl</a:t>
            </a:r>
            <a:r>
              <a:rPr lang="en-US" sz="1800" b="1" dirty="0" smtClean="0">
                <a:solidFill>
                  <a:srgbClr val="7030A0"/>
                </a:solidFill>
                <a:latin typeface="Times New Roman" pitchFamily="18" charset="0"/>
                <a:cs typeface="Times New Roman" pitchFamily="18" charset="0"/>
              </a:rPr>
              <a:t>3</a:t>
            </a:r>
            <a:r>
              <a:rPr lang="en-US" sz="2400" b="1" dirty="0" smtClean="0">
                <a:solidFill>
                  <a:srgbClr val="7030A0"/>
                </a:solidFill>
                <a:latin typeface="Times New Roman" pitchFamily="18" charset="0"/>
                <a:cs typeface="Times New Roman" pitchFamily="18" charset="0"/>
              </a:rPr>
              <a:t> molecule according to valence bond theory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52400" y="687824"/>
            <a:ext cx="4291951" cy="3030856"/>
          </a:xfrm>
        </p:spPr>
      </p:pic>
      <p:sp>
        <p:nvSpPr>
          <p:cNvPr id="5" name="Rectangle 4"/>
          <p:cNvSpPr/>
          <p:nvPr/>
        </p:nvSpPr>
        <p:spPr>
          <a:xfrm>
            <a:off x="429490" y="3718679"/>
            <a:ext cx="8485909" cy="2862322"/>
          </a:xfrm>
          <a:prstGeom prst="rect">
            <a:avLst/>
          </a:prstGeom>
        </p:spPr>
        <p:txBody>
          <a:bodyPr wrap="square">
            <a:spAutoFit/>
          </a:bodyPr>
          <a:lstStyle/>
          <a:p>
            <a:pPr algn="just"/>
            <a:r>
              <a:rPr lang="en-US" dirty="0"/>
              <a:t>In PCl</a:t>
            </a:r>
            <a:r>
              <a:rPr lang="en-US" sz="1400" dirty="0"/>
              <a:t>3</a:t>
            </a:r>
            <a:r>
              <a:rPr lang="en-US" dirty="0"/>
              <a:t> , the central atom is Phosphorus and three chlorine atoms are attached to phosphorus atoms , so the group atoms attached is 3 , the valence electrons present in ground state of </a:t>
            </a:r>
            <a:r>
              <a:rPr lang="en-US" dirty="0" smtClean="0"/>
              <a:t>phosphorus atom </a:t>
            </a:r>
            <a:r>
              <a:rPr lang="en-US" dirty="0"/>
              <a:t>is 5 . It is attached to three chlorine atoms by means of single covalent bonds , so its valency is 3 . The molecule is neutral as a whole so charge present over the molecule is 0 . Putting the values , we get</a:t>
            </a:r>
          </a:p>
          <a:p>
            <a:pPr algn="just"/>
            <a:r>
              <a:rPr lang="en-US" dirty="0" smtClean="0"/>
              <a:t>H </a:t>
            </a:r>
            <a:r>
              <a:rPr lang="en-US" dirty="0"/>
              <a:t>= 3 + (5 - 3 - 0)/2</a:t>
            </a:r>
          </a:p>
          <a:p>
            <a:pPr algn="just"/>
            <a:r>
              <a:rPr lang="en-US" dirty="0" smtClean="0"/>
              <a:t>H </a:t>
            </a:r>
            <a:r>
              <a:rPr lang="en-US" dirty="0"/>
              <a:t>= 3 + 2/2</a:t>
            </a:r>
          </a:p>
          <a:p>
            <a:pPr algn="just"/>
            <a:r>
              <a:rPr lang="en-US" dirty="0" smtClean="0"/>
              <a:t>H </a:t>
            </a:r>
            <a:r>
              <a:rPr lang="en-US" dirty="0"/>
              <a:t>= 3 + </a:t>
            </a:r>
            <a:r>
              <a:rPr lang="en-US" dirty="0" smtClean="0"/>
              <a:t>1=4</a:t>
            </a:r>
          </a:p>
          <a:p>
            <a:pPr algn="just"/>
            <a:r>
              <a:rPr lang="en-US" dirty="0"/>
              <a:t>So the hybridization number of </a:t>
            </a:r>
            <a:r>
              <a:rPr lang="en-US" dirty="0" smtClean="0"/>
              <a:t>PCl</a:t>
            </a:r>
            <a:r>
              <a:rPr lang="en-US" sz="1200" dirty="0" smtClean="0"/>
              <a:t>3</a:t>
            </a:r>
            <a:r>
              <a:rPr lang="en-US" dirty="0" smtClean="0"/>
              <a:t> </a:t>
            </a:r>
            <a:r>
              <a:rPr lang="en-US" dirty="0"/>
              <a:t>molecule is 4 and it is having a hybridization state of sp3 that is it is a molecule with sp3 hybridization .</a:t>
            </a:r>
          </a:p>
        </p:txBody>
      </p:sp>
      <p:sp>
        <p:nvSpPr>
          <p:cNvPr id="6" name="Rectangle 5"/>
          <p:cNvSpPr/>
          <p:nvPr/>
        </p:nvSpPr>
        <p:spPr>
          <a:xfrm>
            <a:off x="4610100" y="990600"/>
            <a:ext cx="4305300" cy="2585323"/>
          </a:xfrm>
          <a:prstGeom prst="rect">
            <a:avLst/>
          </a:prstGeom>
        </p:spPr>
        <p:txBody>
          <a:bodyPr wrap="square">
            <a:spAutoFit/>
          </a:bodyPr>
          <a:lstStyle/>
          <a:p>
            <a:pPr algn="just"/>
            <a:r>
              <a:rPr lang="en-US" dirty="0"/>
              <a:t>The hybridization number of a molecule can be calculated according to the formula -</a:t>
            </a:r>
          </a:p>
          <a:p>
            <a:pPr algn="just"/>
            <a:r>
              <a:rPr lang="en-US" b="1" i="1" dirty="0">
                <a:solidFill>
                  <a:srgbClr val="7030A0"/>
                </a:solidFill>
              </a:rPr>
              <a:t>H = GA + (VE - V - C)/2 , </a:t>
            </a:r>
            <a:endParaRPr lang="en-US" b="1" i="1" dirty="0" smtClean="0">
              <a:solidFill>
                <a:srgbClr val="7030A0"/>
              </a:solidFill>
            </a:endParaRPr>
          </a:p>
          <a:p>
            <a:pPr algn="just"/>
            <a:r>
              <a:rPr lang="en-US" dirty="0" smtClean="0"/>
              <a:t>where </a:t>
            </a:r>
            <a:r>
              <a:rPr lang="en-US" dirty="0"/>
              <a:t>H denotes the hybridization number , GA denotes the group atoms attached to the central atom , VE denotes the valence electrons of the central atom , V denotes the valency of the central atom and C denotes the charge over the molecule .</a:t>
            </a:r>
          </a:p>
        </p:txBody>
      </p:sp>
    </p:spTree>
    <p:extLst>
      <p:ext uri="{BB962C8B-B14F-4D97-AF65-F5344CB8AC3E}">
        <p14:creationId xmlns:p14="http://schemas.microsoft.com/office/powerpoint/2010/main" xmlns="" val="40171610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7030A0"/>
                </a:solidFill>
                <a:latin typeface="Times New Roman" pitchFamily="18" charset="0"/>
                <a:cs typeface="Times New Roman" pitchFamily="18" charset="0"/>
              </a:rPr>
              <a:t>PF</a:t>
            </a:r>
            <a:r>
              <a:rPr lang="en-US" sz="2200" b="1" dirty="0" smtClean="0">
                <a:solidFill>
                  <a:srgbClr val="7030A0"/>
                </a:solidFill>
                <a:latin typeface="Times New Roman" pitchFamily="18" charset="0"/>
                <a:cs typeface="Times New Roman" pitchFamily="18" charset="0"/>
              </a:rPr>
              <a:t>3</a:t>
            </a:r>
            <a:r>
              <a:rPr lang="en-US" sz="2800" b="1" dirty="0" smtClean="0">
                <a:solidFill>
                  <a:srgbClr val="7030A0"/>
                </a:solidFill>
                <a:latin typeface="Times New Roman" pitchFamily="18" charset="0"/>
                <a:cs typeface="Times New Roman" pitchFamily="18" charset="0"/>
              </a:rPr>
              <a:t> is a trigonal pyramidal molecule, Explain.</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229600" cy="5867400"/>
          </a:xfrm>
        </p:spPr>
        <p:txBody>
          <a:bodyPr>
            <a:normAutofit/>
          </a:bodyPr>
          <a:lstStyle/>
          <a:p>
            <a:pPr fontAlgn="base"/>
            <a:r>
              <a:rPr lang="en-US" sz="1800" dirty="0"/>
              <a:t>VESPR stands for valence shell electron pair repulsion. This theory basically says that bonding and non-bonding electron pairs of the central atom in a molecule will repel (push away from) each other in three dimensional space and this gives the molecules their shape.</a:t>
            </a:r>
          </a:p>
          <a:p>
            <a:pPr fontAlgn="base"/>
            <a:r>
              <a:rPr lang="en-US" sz="1800" dirty="0"/>
              <a:t>We can use the following notations when examining a Lewis structure of a molecule.</a:t>
            </a:r>
            <a:br>
              <a:rPr lang="en-US" sz="1800" dirty="0"/>
            </a:br>
            <a:r>
              <a:rPr lang="en-US" sz="1800" dirty="0"/>
              <a:t>A = central atom</a:t>
            </a:r>
            <a:br>
              <a:rPr lang="en-US" sz="1800" dirty="0"/>
            </a:br>
            <a:r>
              <a:rPr lang="en-US" sz="1800" dirty="0"/>
              <a:t>X = peripheral atoms</a:t>
            </a:r>
            <a:br>
              <a:rPr lang="en-US" sz="1800" dirty="0"/>
            </a:br>
            <a:r>
              <a:rPr lang="en-US" sz="1800" dirty="0"/>
              <a:t>E = non-bonding electron pairs of the central atom</a:t>
            </a:r>
          </a:p>
          <a:p>
            <a:pPr fontAlgn="base"/>
            <a:r>
              <a:rPr lang="en-US" sz="1800" dirty="0"/>
              <a:t>AX</a:t>
            </a:r>
            <a:r>
              <a:rPr lang="en-US" sz="1400" dirty="0"/>
              <a:t>2</a:t>
            </a:r>
            <a:r>
              <a:rPr lang="en-US" sz="1800" dirty="0"/>
              <a:t> = linear molecule</a:t>
            </a:r>
            <a:br>
              <a:rPr lang="en-US" sz="1800" dirty="0"/>
            </a:br>
            <a:r>
              <a:rPr lang="en-US" sz="1800" dirty="0"/>
              <a:t>AX</a:t>
            </a:r>
            <a:r>
              <a:rPr lang="en-US" sz="1400" dirty="0"/>
              <a:t>3</a:t>
            </a:r>
            <a:r>
              <a:rPr lang="en-US" sz="1800" dirty="0"/>
              <a:t> = trigonal planar</a:t>
            </a:r>
            <a:br>
              <a:rPr lang="en-US" sz="1800" dirty="0"/>
            </a:br>
            <a:r>
              <a:rPr lang="en-US" sz="1800" dirty="0"/>
              <a:t>AX</a:t>
            </a:r>
            <a:r>
              <a:rPr lang="en-US" sz="1600" dirty="0"/>
              <a:t>3</a:t>
            </a:r>
            <a:r>
              <a:rPr lang="en-US" sz="1800" dirty="0"/>
              <a:t>E = trigonal </a:t>
            </a:r>
            <a:r>
              <a:rPr lang="en-US" sz="1800" dirty="0" smtClean="0"/>
              <a:t>pyramidal</a:t>
            </a:r>
            <a:r>
              <a:rPr lang="en-US" sz="1800" dirty="0"/>
              <a:t/>
            </a:r>
            <a:br>
              <a:rPr lang="en-US" sz="1800" dirty="0"/>
            </a:br>
            <a:r>
              <a:rPr lang="en-US" sz="1800" dirty="0"/>
              <a:t>AX</a:t>
            </a:r>
            <a:r>
              <a:rPr lang="en-US" sz="1400" dirty="0"/>
              <a:t>2</a:t>
            </a:r>
            <a:r>
              <a:rPr lang="en-US" sz="1800" dirty="0"/>
              <a:t>E</a:t>
            </a:r>
            <a:r>
              <a:rPr lang="en-US" sz="1400" dirty="0"/>
              <a:t>2</a:t>
            </a:r>
            <a:r>
              <a:rPr lang="en-US" sz="1800" dirty="0"/>
              <a:t> = bent</a:t>
            </a:r>
            <a:br>
              <a:rPr lang="en-US" sz="1800" dirty="0"/>
            </a:br>
            <a:r>
              <a:rPr lang="en-US" sz="1800" dirty="0"/>
              <a:t>AX</a:t>
            </a:r>
            <a:r>
              <a:rPr lang="en-US" sz="1400" dirty="0"/>
              <a:t>4 </a:t>
            </a:r>
            <a:r>
              <a:rPr lang="en-US" sz="1800" dirty="0"/>
              <a:t>= tetrahedral molecule</a:t>
            </a:r>
          </a:p>
          <a:p>
            <a:endParaRPr lang="en-US" sz="18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62400" y="3627119"/>
            <a:ext cx="4572000" cy="3217026"/>
          </a:xfrm>
          <a:prstGeom prst="rect">
            <a:avLst/>
          </a:prstGeom>
        </p:spPr>
      </p:pic>
    </p:spTree>
    <p:extLst>
      <p:ext uri="{BB962C8B-B14F-4D97-AF65-F5344CB8AC3E}">
        <p14:creationId xmlns:p14="http://schemas.microsoft.com/office/powerpoint/2010/main" xmlns="" val="29640765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solidFill>
                  <a:srgbClr val="7030A0"/>
                </a:solidFill>
              </a:rPr>
              <a:t>PCl</a:t>
            </a:r>
            <a:r>
              <a:rPr lang="en-US" sz="1800" b="1" dirty="0" smtClean="0">
                <a:solidFill>
                  <a:srgbClr val="7030A0"/>
                </a:solidFill>
              </a:rPr>
              <a:t>5</a:t>
            </a:r>
            <a:r>
              <a:rPr lang="en-US" sz="2800" b="1" dirty="0" smtClean="0">
                <a:solidFill>
                  <a:srgbClr val="7030A0"/>
                </a:solidFill>
              </a:rPr>
              <a:t> </a:t>
            </a:r>
            <a:r>
              <a:rPr lang="en-US" sz="2800" b="1" dirty="0">
                <a:solidFill>
                  <a:srgbClr val="7030A0"/>
                </a:solidFill>
              </a:rPr>
              <a:t>exists but </a:t>
            </a:r>
            <a:r>
              <a:rPr lang="en-US" sz="2800" b="1" dirty="0" smtClean="0">
                <a:solidFill>
                  <a:srgbClr val="7030A0"/>
                </a:solidFill>
              </a:rPr>
              <a:t>NCl</a:t>
            </a:r>
            <a:r>
              <a:rPr lang="en-US" sz="1800" b="1" dirty="0" smtClean="0">
                <a:solidFill>
                  <a:srgbClr val="7030A0"/>
                </a:solidFill>
              </a:rPr>
              <a:t>5</a:t>
            </a:r>
            <a:r>
              <a:rPr lang="en-US" sz="2800" b="1" dirty="0" smtClean="0">
                <a:solidFill>
                  <a:srgbClr val="7030A0"/>
                </a:solidFill>
              </a:rPr>
              <a:t> </a:t>
            </a:r>
            <a:r>
              <a:rPr lang="en-US" sz="2800" b="1" dirty="0">
                <a:solidFill>
                  <a:srgbClr val="7030A0"/>
                </a:solidFill>
              </a:rPr>
              <a:t>does not, why?</a:t>
            </a:r>
            <a:endParaRPr lang="en-US" sz="28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762000"/>
            <a:ext cx="8382000" cy="5791200"/>
          </a:xfrm>
        </p:spPr>
        <p:txBody>
          <a:bodyPr>
            <a:normAutofit/>
          </a:bodyPr>
          <a:lstStyle/>
          <a:p>
            <a:pPr marL="0" indent="0" algn="just">
              <a:buNone/>
            </a:pPr>
            <a:r>
              <a:rPr lang="en-US" sz="1800" dirty="0">
                <a:latin typeface="Times New Roman" pitchFamily="18" charset="0"/>
                <a:cs typeface="Times New Roman" pitchFamily="18" charset="0"/>
              </a:rPr>
              <a:t>Nitrogen is a 2nd period element which no vacant d-orbital whereas Phosphorus is the element of 3rd period which has </a:t>
            </a:r>
            <a:r>
              <a:rPr lang="en-US" sz="1800" b="1" i="1" dirty="0">
                <a:latin typeface="Times New Roman" pitchFamily="18" charset="0"/>
                <a:cs typeface="Times New Roman" pitchFamily="18" charset="0"/>
              </a:rPr>
              <a:t>vacant</a:t>
            </a:r>
            <a:r>
              <a:rPr lang="en-US" sz="1800" b="1" dirty="0">
                <a:latin typeface="Times New Roman" pitchFamily="18" charset="0"/>
                <a:cs typeface="Times New Roman" pitchFamily="18" charset="0"/>
              </a:rPr>
              <a:t> d-orbital</a:t>
            </a:r>
            <a:r>
              <a:rPr lang="en-US" sz="1800" dirty="0">
                <a:latin typeface="Times New Roman" pitchFamily="18" charset="0"/>
                <a:cs typeface="Times New Roman" pitchFamily="18" charset="0"/>
              </a:rPr>
              <a:t>. Hence Phosphorus can form bonds with 5 Chlorine atoms but Nitrogen </a:t>
            </a:r>
            <a:r>
              <a:rPr lang="en-US" sz="1800" dirty="0" smtClean="0">
                <a:latin typeface="Times New Roman" pitchFamily="18" charset="0"/>
                <a:cs typeface="Times New Roman" pitchFamily="18" charset="0"/>
              </a:rPr>
              <a:t>can't.</a:t>
            </a: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81000" y="3048000"/>
            <a:ext cx="8353425" cy="360045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564639" y="1462086"/>
            <a:ext cx="3495675" cy="1304925"/>
          </a:xfrm>
          <a:prstGeom prst="rect">
            <a:avLst/>
          </a:prstGeom>
        </p:spPr>
      </p:pic>
    </p:spTree>
    <p:extLst>
      <p:ext uri="{BB962C8B-B14F-4D97-AF65-F5344CB8AC3E}">
        <p14:creationId xmlns:p14="http://schemas.microsoft.com/office/powerpoint/2010/main" xmlns="" val="35337057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515071"/>
          </a:xfrm>
        </p:spPr>
        <p:txBody>
          <a:bodyPr>
            <a:normAutofit fontScale="90000"/>
          </a:bodyPr>
          <a:lstStyle/>
          <a:p>
            <a:r>
              <a:rPr lang="en-US" sz="2800" b="1" dirty="0" smtClean="0">
                <a:solidFill>
                  <a:srgbClr val="7030A0"/>
                </a:solidFill>
                <a:latin typeface="Times New Roman" pitchFamily="18" charset="0"/>
                <a:cs typeface="Times New Roman" pitchFamily="18" charset="0"/>
              </a:rPr>
              <a:t>XeF</a:t>
            </a:r>
            <a:r>
              <a:rPr lang="en-US" sz="2000" b="1" dirty="0" smtClean="0">
                <a:solidFill>
                  <a:srgbClr val="7030A0"/>
                </a:solidFill>
                <a:latin typeface="Times New Roman" pitchFamily="18" charset="0"/>
                <a:cs typeface="Times New Roman" pitchFamily="18" charset="0"/>
              </a:rPr>
              <a:t>2 </a:t>
            </a:r>
            <a:r>
              <a:rPr lang="en-US" sz="2800" b="1" dirty="0" smtClean="0">
                <a:solidFill>
                  <a:srgbClr val="7030A0"/>
                </a:solidFill>
                <a:latin typeface="Times New Roman" pitchFamily="18" charset="0"/>
                <a:cs typeface="Times New Roman" pitchFamily="18" charset="0"/>
              </a:rPr>
              <a:t>is a linear molecule</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685800"/>
            <a:ext cx="8382000" cy="6019800"/>
          </a:xfrm>
        </p:spPr>
        <p:txBody>
          <a:bodyPr>
            <a:normAutofit lnSpcReduction="10000"/>
          </a:bodyPr>
          <a:lstStyle/>
          <a:p>
            <a:pPr marL="0" indent="0" algn="just">
              <a:buNone/>
            </a:pPr>
            <a:r>
              <a:rPr lang="en-US" sz="1900" dirty="0">
                <a:latin typeface="Times New Roman" pitchFamily="18" charset="0"/>
                <a:cs typeface="Times New Roman" pitchFamily="18" charset="0"/>
              </a:rPr>
              <a:t>H</a:t>
            </a:r>
            <a:r>
              <a:rPr lang="en-US" sz="1900" dirty="0" smtClean="0">
                <a:latin typeface="Times New Roman" pitchFamily="18" charset="0"/>
                <a:cs typeface="Times New Roman" pitchFamily="18" charset="0"/>
              </a:rPr>
              <a:t>ere </a:t>
            </a:r>
            <a:r>
              <a:rPr lang="en-US" sz="1900" dirty="0">
                <a:latin typeface="Times New Roman" pitchFamily="18" charset="0"/>
                <a:cs typeface="Times New Roman" pitchFamily="18" charset="0"/>
              </a:rPr>
              <a:t>are 22 electrons in the molecule that are valence electrons. The 3 pairs of electrons are there on each fluorine atom as shown in the figure, which form the octet structure along with the bonded pair between them and central Xe atom. Thus there are a total of 8 pairs. The remaining 3 lone pairs on Xe atom as shown in the figure completes the 11 pairs</a:t>
            </a:r>
            <a:r>
              <a:rPr lang="en-US" sz="1900" dirty="0" smtClean="0">
                <a:latin typeface="Times New Roman" pitchFamily="18" charset="0"/>
                <a:cs typeface="Times New Roman" pitchFamily="18" charset="0"/>
              </a:rPr>
              <a:t>.</a:t>
            </a:r>
          </a:p>
          <a:p>
            <a:pPr marL="0" indent="0" algn="just">
              <a:buNone/>
            </a:pP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marL="0" indent="0" algn="just">
              <a:buNone/>
            </a:pPr>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are arranged in trigonal bi pyramid molecular geometry. The three non bonded pair of electrons prefer the equatorial position. The bonded pair of electrons take the apical position of the trigonal bi pyramid and hence the molecule is linear</a:t>
            </a:r>
            <a:r>
              <a:rPr lang="en-US" sz="2200" dirty="0" smtClean="0">
                <a:latin typeface="Times New Roman" pitchFamily="18" charset="0"/>
                <a:cs typeface="Times New Roman" pitchFamily="18" charset="0"/>
              </a:rPr>
              <a:t>.</a:t>
            </a:r>
          </a:p>
          <a:p>
            <a:pPr marL="0" indent="0" algn="just">
              <a:buNone/>
            </a:pPr>
            <a:endParaRPr lang="en-US" sz="2600" dirty="0">
              <a:latin typeface="Times New Roman" pitchFamily="18" charset="0"/>
              <a:cs typeface="Times New Roman" pitchFamily="18" charset="0"/>
            </a:endParaRPr>
          </a:p>
          <a:p>
            <a:pPr marL="0" indent="0" algn="just">
              <a:buNone/>
            </a:pPr>
            <a:endParaRPr lang="en-US" sz="2600" dirty="0" smtClean="0">
              <a:latin typeface="Times New Roman" pitchFamily="18" charset="0"/>
              <a:cs typeface="Times New Roman" pitchFamily="18" charset="0"/>
            </a:endParaRPr>
          </a:p>
          <a:p>
            <a:pPr marL="0" indent="0" algn="just">
              <a:buNone/>
            </a:pPr>
            <a:endParaRPr lang="en-US" sz="2600" dirty="0">
              <a:latin typeface="Times New Roman" pitchFamily="18" charset="0"/>
              <a:cs typeface="Times New Roman" pitchFamily="18" charset="0"/>
            </a:endParaRPr>
          </a:p>
          <a:p>
            <a:pPr marL="0" indent="0" algn="just">
              <a:buNone/>
            </a:pPr>
            <a:r>
              <a:rPr lang="en-US" sz="2600" dirty="0">
                <a:latin typeface="Times New Roman" pitchFamily="18" charset="0"/>
                <a:cs typeface="Times New Roman" pitchFamily="18" charset="0"/>
              </a:rPr>
              <a:t> </a:t>
            </a:r>
          </a:p>
          <a:p>
            <a:pPr marL="0" indent="0" algn="just">
              <a:buNone/>
            </a:pPr>
            <a:r>
              <a:rPr lang="en-US" sz="2200" dirty="0" smtClean="0">
                <a:latin typeface="Times New Roman" pitchFamily="18" charset="0"/>
                <a:cs typeface="Times New Roman" pitchFamily="18" charset="0"/>
              </a:rPr>
              <a:t>The </a:t>
            </a:r>
            <a:r>
              <a:rPr lang="en-US" sz="2200" dirty="0">
                <a:latin typeface="Times New Roman" pitchFamily="18" charset="0"/>
                <a:cs typeface="Times New Roman" pitchFamily="18" charset="0"/>
              </a:rPr>
              <a:t>molecule is termed as linear because the bonded pairs cannot move around the central Xenon atom but the lone pairs can move. In spectroscope these lone pairs appear like a cloud</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0" indent="0">
              <a:buNone/>
            </a:pPr>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076463" y="3739137"/>
            <a:ext cx="2425557" cy="1685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429000" y="1924839"/>
            <a:ext cx="2195513" cy="506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34290" y="3821687"/>
            <a:ext cx="3262313" cy="1603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002923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r>
              <a:rPr lang="en-US" sz="2800" b="1" dirty="0" smtClean="0">
                <a:solidFill>
                  <a:srgbClr val="7030A0"/>
                </a:solidFill>
                <a:latin typeface="Times New Roman" pitchFamily="18" charset="0"/>
                <a:cs typeface="Times New Roman" pitchFamily="18" charset="0"/>
              </a:rPr>
              <a:t>Why </a:t>
            </a:r>
            <a:r>
              <a:rPr lang="en-US" sz="2800" b="1" dirty="0">
                <a:solidFill>
                  <a:srgbClr val="7030A0"/>
                </a:solidFill>
                <a:latin typeface="Times New Roman" pitchFamily="18" charset="0"/>
                <a:cs typeface="Times New Roman" pitchFamily="18" charset="0"/>
              </a:rPr>
              <a:t>water molecule is </a:t>
            </a:r>
            <a:r>
              <a:rPr lang="en-US" sz="2800" b="1" dirty="0" smtClean="0">
                <a:solidFill>
                  <a:srgbClr val="7030A0"/>
                </a:solidFill>
                <a:latin typeface="Times New Roman" pitchFamily="18" charset="0"/>
                <a:cs typeface="Times New Roman" pitchFamily="18" charset="0"/>
              </a:rPr>
              <a:t>v/bent shaped??</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0" y="685800"/>
            <a:ext cx="8991600" cy="5440363"/>
          </a:xfrm>
        </p:spPr>
        <p:txBody>
          <a:bodyPr>
            <a:normAutofit/>
          </a:bodyPr>
          <a:lstStyle/>
          <a:p>
            <a:pPr marL="0" indent="0" algn="just">
              <a:buNone/>
            </a:pPr>
            <a:r>
              <a:rPr lang="en-US" sz="2000" dirty="0" smtClean="0">
                <a:latin typeface="Times New Roman" pitchFamily="18" charset="0"/>
                <a:cs typeface="Times New Roman" pitchFamily="18" charset="0"/>
              </a:rPr>
              <a:t>Water is composed of two hydrogen atoms covalently bonded to a single oxygen atom. Each hydrogen atoms shares a pair of electrons with the oxygen atom, resulting in a slightly positive charge on the hydrogen atom, otherwise known as dipole moment or polar charge. Normally, the molecule would have tetrahedral geometry with 109.5 degrees between atoms, but the molecule actually has a non- linear geometry because the negative charges try to minimize their overlap, and the angle is reduced slightly to 104.5 degree</a:t>
            </a:r>
          </a:p>
          <a:p>
            <a:pPr marL="0" indent="0">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048000"/>
            <a:ext cx="7620000" cy="3429000"/>
          </a:xfrm>
          <a:prstGeom prst="rect">
            <a:avLst/>
          </a:prstGeom>
        </p:spPr>
      </p:pic>
    </p:spTree>
    <p:extLst>
      <p:ext uri="{BB962C8B-B14F-4D97-AF65-F5344CB8AC3E}">
        <p14:creationId xmlns:p14="http://schemas.microsoft.com/office/powerpoint/2010/main" xmlns="" val="32945547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2400" dirty="0" smtClean="0">
                <a:solidFill>
                  <a:srgbClr val="7030A0"/>
                </a:solidFill>
                <a:latin typeface="Times New Roman" pitchFamily="18" charset="0"/>
                <a:cs typeface="Times New Roman" pitchFamily="18" charset="0"/>
              </a:rPr>
              <a:t>Why H-N-H bond angle in ammonia molecule are 106.45 or 107 degree??</a:t>
            </a:r>
            <a:endParaRPr lang="en-US" sz="2400"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486400"/>
          </a:xfrm>
        </p:spPr>
        <p:txBody>
          <a:bodyPr>
            <a:normAutofit/>
          </a:bodyPr>
          <a:lstStyle/>
          <a:p>
            <a:pPr fontAlgn="base"/>
            <a:r>
              <a:rPr lang="en-US" sz="1800" dirty="0"/>
              <a:t>Ammonium cation, methane, and ammonia are ALL sp3−hybridized, and to a first approximation ∠H−C−H, and ∠H−N−H ≅ 109.5∘. However, for ammonia, NH3, a lone pair of electrons is present on the nitrogen </a:t>
            </a:r>
            <a:r>
              <a:rPr lang="en-US" sz="1800" dirty="0" smtClean="0"/>
              <a:t>center, </a:t>
            </a:r>
            <a:r>
              <a:rPr lang="en-US" sz="1800" dirty="0"/>
              <a:t>and this distorts the tetrahedral geometry that would otherwise operate for 4 pairs of electrons (of course there are 4 </a:t>
            </a:r>
            <a:r>
              <a:rPr lang="en-US" sz="1800" dirty="0" smtClean="0"/>
              <a:t>bonding</a:t>
            </a:r>
            <a:r>
              <a:rPr lang="en-US" sz="1800" dirty="0"/>
              <a:t> pairs of electrons in ammonium, and methane, but only 3 bonding pairs of electrons in ammonia).</a:t>
            </a:r>
          </a:p>
          <a:p>
            <a:pPr fontAlgn="base"/>
            <a:r>
              <a:rPr lang="en-US" sz="1800" dirty="0"/>
              <a:t>For ..NH3, the lone pair of electrons tends to compress the ∠H−N−H angles, and ∠H−N−H=104−5∘ rather than 109.5∘ observed for ammonium and methane. This effect is magnified by the fact that the ammonia lone pair is non-bonding, and thus closer to the nitrogen </a:t>
            </a:r>
            <a:r>
              <a:rPr lang="en-US" sz="1800" dirty="0" smtClean="0"/>
              <a:t>center, </a:t>
            </a:r>
            <a:r>
              <a:rPr lang="en-US" sz="1800" dirty="0"/>
              <a:t>giving it (the lone pair) a disproproportionate influence on geometry.</a:t>
            </a:r>
          </a:p>
          <a:p>
            <a:pPr marL="0" indent="0">
              <a:buNone/>
            </a:pPr>
            <a:endParaRPr lang="en-US" sz="1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52600" y="4104548"/>
            <a:ext cx="6172200" cy="2725743"/>
          </a:xfrm>
          <a:prstGeom prst="rect">
            <a:avLst/>
          </a:prstGeom>
        </p:spPr>
      </p:pic>
    </p:spTree>
    <p:extLst>
      <p:ext uri="{BB962C8B-B14F-4D97-AF65-F5344CB8AC3E}">
        <p14:creationId xmlns:p14="http://schemas.microsoft.com/office/powerpoint/2010/main" xmlns="" val="26280565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solidFill>
                  <a:srgbClr val="7030A0"/>
                </a:solidFill>
                <a:latin typeface="Times New Roman" pitchFamily="18" charset="0"/>
                <a:cs typeface="Times New Roman" pitchFamily="18" charset="0"/>
              </a:rPr>
              <a:t>Structure of SF</a:t>
            </a:r>
            <a:r>
              <a:rPr lang="en-US" sz="2000" b="1" dirty="0" smtClean="0">
                <a:solidFill>
                  <a:srgbClr val="7030A0"/>
                </a:solidFill>
                <a:latin typeface="Times New Roman" pitchFamily="18" charset="0"/>
                <a:cs typeface="Times New Roman" pitchFamily="18" charset="0"/>
              </a:rPr>
              <a:t>4</a:t>
            </a:r>
            <a:endParaRPr lang="en-US" sz="2000" b="1" dirty="0">
              <a:solidFill>
                <a:srgbClr val="7030A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1" y="3276600"/>
            <a:ext cx="4492970" cy="3276600"/>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70164" y="685800"/>
            <a:ext cx="4502727" cy="3432894"/>
          </a:xfrm>
          <a:prstGeom prst="rect">
            <a:avLst/>
          </a:prstGeom>
        </p:spPr>
      </p:pic>
    </p:spTree>
    <p:extLst>
      <p:ext uri="{BB962C8B-B14F-4D97-AF65-F5344CB8AC3E}">
        <p14:creationId xmlns:p14="http://schemas.microsoft.com/office/powerpoint/2010/main" xmlns="" val="3700184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334962"/>
          </a:xfrm>
        </p:spPr>
        <p:txBody>
          <a:bodyPr>
            <a:normAutofit fontScale="90000"/>
          </a:bodyPr>
          <a:lstStyle/>
          <a:p>
            <a:r>
              <a:rPr lang="en-US" sz="2800" b="1" dirty="0" smtClean="0">
                <a:solidFill>
                  <a:srgbClr val="7030A0"/>
                </a:solidFill>
                <a:latin typeface="Times New Roman" pitchFamily="18" charset="0"/>
                <a:cs typeface="Times New Roman" pitchFamily="18" charset="0"/>
              </a:rPr>
              <a:t>Structure of ClF</a:t>
            </a:r>
            <a:r>
              <a:rPr lang="en-US" sz="2000" b="1" dirty="0" smtClean="0">
                <a:solidFill>
                  <a:srgbClr val="7030A0"/>
                </a:solidFill>
                <a:latin typeface="Times New Roman" pitchFamily="18" charset="0"/>
                <a:cs typeface="Times New Roman" pitchFamily="18" charset="0"/>
              </a:rPr>
              <a:t>3</a:t>
            </a:r>
            <a:endParaRPr lang="en-US" sz="2000" b="1" dirty="0">
              <a:solidFill>
                <a:srgbClr val="7030A0"/>
              </a:solidFill>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497694" y="3990109"/>
            <a:ext cx="5672361" cy="2819400"/>
          </a:xfrm>
        </p:spPr>
      </p:pic>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295400" y="512618"/>
            <a:ext cx="6076950" cy="3449782"/>
          </a:xfrm>
          <a:prstGeom prst="rect">
            <a:avLst/>
          </a:prstGeom>
        </p:spPr>
      </p:pic>
    </p:spTree>
    <p:extLst>
      <p:ext uri="{BB962C8B-B14F-4D97-AF65-F5344CB8AC3E}">
        <p14:creationId xmlns:p14="http://schemas.microsoft.com/office/powerpoint/2010/main" xmlns="" val="38791860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1799"/>
            <a:ext cx="8229600" cy="334962"/>
          </a:xfrm>
        </p:spPr>
        <p:txBody>
          <a:bodyPr>
            <a:normAutofit fontScale="90000"/>
          </a:bodyPr>
          <a:lstStyle/>
          <a:p>
            <a:r>
              <a:rPr lang="en-US" sz="2400" b="1" i="1" dirty="0" err="1">
                <a:solidFill>
                  <a:srgbClr val="00B050"/>
                </a:solidFill>
                <a:latin typeface="Aharoni" pitchFamily="2" charset="-79"/>
                <a:cs typeface="Aharoni" pitchFamily="2" charset="-79"/>
              </a:rPr>
              <a:t>Fajan’s</a:t>
            </a:r>
            <a:r>
              <a:rPr lang="en-US" sz="2400" b="1" i="1" dirty="0">
                <a:solidFill>
                  <a:srgbClr val="00B050"/>
                </a:solidFill>
                <a:latin typeface="Aharoni" pitchFamily="2" charset="-79"/>
                <a:cs typeface="Aharoni" pitchFamily="2" charset="-79"/>
              </a:rPr>
              <a:t> Rule</a:t>
            </a:r>
            <a:endParaRPr lang="en-US" sz="2400" dirty="0"/>
          </a:p>
        </p:txBody>
      </p:sp>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76200" y="609600"/>
                <a:ext cx="8839200" cy="6248400"/>
              </a:xfrm>
            </p:spPr>
            <p:txBody>
              <a:bodyPr>
                <a:normAutofit lnSpcReduction="10000"/>
              </a:bodyPr>
              <a:lstStyle/>
              <a:p>
                <a:r>
                  <a:rPr lang="en-US" sz="1600" dirty="0" smtClean="0">
                    <a:latin typeface="Times New Roman" pitchFamily="18" charset="0"/>
                    <a:cs typeface="Times New Roman" pitchFamily="18" charset="0"/>
                  </a:rPr>
                  <a:t>When a cation approaches an anion, the electron cloud of the anion is attracted towards a cation and hence gets distorted. The effect is called polarization of the anion.</a:t>
                </a:r>
              </a:p>
              <a:p>
                <a:r>
                  <a:rPr lang="en-US" sz="1600" dirty="0" smtClean="0">
                    <a:latin typeface="Times New Roman" pitchFamily="18" charset="0"/>
                    <a:cs typeface="Times New Roman" pitchFamily="18" charset="0"/>
                  </a:rPr>
                  <a:t>The power of cation to polarise anion is called its polarizing power and tendency of the anion to get polarized is called polarisability. The grater is the polarization produced, more is the neutralization of the charges and hence the ionic character decreases or the covalent character increases. </a:t>
                </a:r>
              </a:p>
              <a:p>
                <a:r>
                  <a:rPr lang="en-US" sz="1600" dirty="0" smtClean="0">
                    <a:latin typeface="Times New Roman" pitchFamily="18" charset="0"/>
                    <a:cs typeface="Times New Roman" pitchFamily="18" charset="0"/>
                  </a:rPr>
                  <a:t>The polarizing power of the cation and the polarisability of the anion and hence the formation of covalent bong depends on:</a:t>
                </a:r>
              </a:p>
              <a:p>
                <a:pPr>
                  <a:buAutoNum type="arabicPeriod"/>
                </a:pPr>
                <a:r>
                  <a:rPr lang="en-US" sz="1600" dirty="0" smtClean="0">
                    <a:latin typeface="Times New Roman" pitchFamily="18" charset="0"/>
                    <a:cs typeface="Times New Roman" pitchFamily="18" charset="0"/>
                  </a:rPr>
                  <a:t>Small size of the cation: Smaller the cation, greater is its polarizing power.</a:t>
                </a:r>
              </a:p>
              <a:p>
                <a:pPr>
                  <a:buAutoNum type="arabicPeriod"/>
                </a:pPr>
                <a:r>
                  <a:rPr lang="en-US" sz="1600" dirty="0" smtClean="0">
                    <a:latin typeface="Times New Roman" pitchFamily="18" charset="0"/>
                    <a:cs typeface="Times New Roman" pitchFamily="18" charset="0"/>
                  </a:rPr>
                  <a:t>Large size of the anion: larger the anion, greater is its polarisability. Covalent character of lithium halaides is in the order: </a:t>
                </a:r>
                <a:r>
                  <a:rPr lang="en-US" sz="1600" dirty="0" err="1" smtClean="0">
                    <a:latin typeface="Times New Roman" pitchFamily="18" charset="0"/>
                    <a:cs typeface="Times New Roman" pitchFamily="18" charset="0"/>
                  </a:rPr>
                  <a:t>LiI</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LiBr</a:t>
                </a: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LiCl</a:t>
                </a:r>
                <a14:m>
                  <m:oMath xmlns:m="http://schemas.openxmlformats.org/officeDocument/2006/math">
                    <m:r>
                      <a:rPr lang="en-US" sz="1600" i="1" smtClean="0">
                        <a:latin typeface="Cambria Math"/>
                        <a:cs typeface="Times New Roman" pitchFamily="18" charset="0"/>
                      </a:rPr>
                      <m:t>˃</m:t>
                    </m:r>
                  </m:oMath>
                </a14:m>
                <a:r>
                  <a:rPr lang="en-US" sz="1600" dirty="0" smtClean="0">
                    <a:latin typeface="Times New Roman" pitchFamily="18" charset="0"/>
                    <a:cs typeface="Times New Roman" pitchFamily="18" charset="0"/>
                  </a:rPr>
                  <a:t> LiF</a:t>
                </a:r>
              </a:p>
              <a:p>
                <a:pPr>
                  <a:buAutoNum type="arabicPeriod"/>
                </a:pPr>
                <a:r>
                  <a:rPr lang="en-US" sz="1600" dirty="0" smtClean="0">
                    <a:latin typeface="Times New Roman" pitchFamily="18" charset="0"/>
                    <a:cs typeface="Times New Roman" pitchFamily="18" charset="0"/>
                  </a:rPr>
                  <a:t>Large charge on the cation or anion: Large the charge on the cation, greater is </a:t>
                </a:r>
                <a:r>
                  <a:rPr lang="en-US" sz="1600" dirty="0" err="1" smtClean="0">
                    <a:latin typeface="Times New Roman" pitchFamily="18" charset="0"/>
                    <a:cs typeface="Times New Roman" pitchFamily="18" charset="0"/>
                  </a:rPr>
                  <a:t>iy</a:t>
                </a:r>
                <a:r>
                  <a:rPr lang="en-US" sz="1600" dirty="0" smtClean="0">
                    <a:latin typeface="Times New Roman" pitchFamily="18" charset="0"/>
                    <a:cs typeface="Times New Roman" pitchFamily="18" charset="0"/>
                  </a:rPr>
                  <a:t> polarizing power. Hence covalent character increases.</a:t>
                </a:r>
              </a:p>
              <a:p>
                <a:pPr marL="0" indent="0">
                  <a:buNone/>
                </a:pPr>
                <a:r>
                  <a:rPr lang="en-US" sz="1600" dirty="0" smtClean="0">
                    <a:latin typeface="Times New Roman" pitchFamily="18" charset="0"/>
                    <a:cs typeface="Times New Roman" pitchFamily="18" charset="0"/>
                  </a:rPr>
                  <a:t>The covalent character of the chlorides is in the order: </a:t>
                </a:r>
                <a:r>
                  <a:rPr lang="en-US" sz="1600" dirty="0" err="1" smtClean="0">
                    <a:latin typeface="Times New Roman" pitchFamily="18" charset="0"/>
                    <a:cs typeface="Times New Roman" pitchFamily="18" charset="0"/>
                  </a:rPr>
                  <a:t>NaCl</a:t>
                </a:r>
                <a:r>
                  <a:rPr lang="en-US" sz="1600" dirty="0" smtClean="0">
                    <a:latin typeface="Times New Roman" pitchFamily="18" charset="0"/>
                    <a:cs typeface="Times New Roman" pitchFamily="18" charset="0"/>
                  </a:rPr>
                  <a:t>&lt; MgCl</a:t>
                </a:r>
                <a:r>
                  <a:rPr lang="en-US" sz="1050" dirty="0" smtClean="0">
                    <a:latin typeface="Times New Roman" pitchFamily="18" charset="0"/>
                    <a:cs typeface="Times New Roman" pitchFamily="18" charset="0"/>
                  </a:rPr>
                  <a:t>2</a:t>
                </a:r>
                <a:r>
                  <a:rPr lang="en-US" sz="1600" dirty="0" smtClean="0">
                    <a:latin typeface="Times New Roman" pitchFamily="18" charset="0"/>
                    <a:cs typeface="Times New Roman" pitchFamily="18" charset="0"/>
                  </a:rPr>
                  <a:t>&lt; AlCl</a:t>
                </a:r>
                <a:r>
                  <a:rPr lang="en-US" sz="1050" dirty="0" smtClean="0">
                    <a:latin typeface="Times New Roman" pitchFamily="18" charset="0"/>
                    <a:cs typeface="Times New Roman" pitchFamily="18" charset="0"/>
                  </a:rPr>
                  <a:t>3</a:t>
                </a:r>
              </a:p>
              <a:p>
                <a:pPr marL="0" indent="0">
                  <a:buNone/>
                </a:pPr>
                <a:r>
                  <a:rPr lang="en-US" sz="1600" dirty="0" smtClean="0">
                    <a:latin typeface="Times New Roman" pitchFamily="18" charset="0"/>
                    <a:cs typeface="Times New Roman" pitchFamily="18" charset="0"/>
                  </a:rPr>
                  <a:t>Greater the charge on the anion, more easily it gets </a:t>
                </a:r>
                <a:r>
                  <a:rPr lang="en-US" sz="1600" dirty="0" err="1" smtClean="0">
                    <a:latin typeface="Times New Roman" pitchFamily="18" charset="0"/>
                    <a:cs typeface="Times New Roman" pitchFamily="18" charset="0"/>
                  </a:rPr>
                  <a:t>polarised</a:t>
                </a:r>
                <a:r>
                  <a:rPr lang="en-US" sz="1600" dirty="0" smtClean="0">
                    <a:latin typeface="Times New Roman" pitchFamily="18" charset="0"/>
                    <a:cs typeface="Times New Roman" pitchFamily="18" charset="0"/>
                  </a:rPr>
                  <a:t>.</a:t>
                </a:r>
              </a:p>
              <a:p>
                <a:pPr marL="0" indent="0">
                  <a:buNone/>
                </a:pPr>
                <a:r>
                  <a:rPr lang="en-US" sz="1600" dirty="0" smtClean="0">
                    <a:latin typeface="Times New Roman" pitchFamily="18" charset="0"/>
                    <a:cs typeface="Times New Roman" pitchFamily="18" charset="0"/>
                  </a:rPr>
                  <a:t>4. Electronic configuration of the cation: If two cation have the same size and charge, then the one with 18 electrons in the outermost shell has greater polarising power than the with 8 electrons in the outer most shell.</a:t>
                </a:r>
              </a:p>
              <a:p>
                <a:pPr marL="0" indent="0">
                  <a:buNone/>
                </a:pPr>
                <a:r>
                  <a:rPr lang="en-US" sz="1600" dirty="0" smtClean="0">
                    <a:latin typeface="Times New Roman" pitchFamily="18" charset="0"/>
                    <a:cs typeface="Times New Roman" pitchFamily="18" charset="0"/>
                  </a:rPr>
                  <a:t>Characteristic of covalent compounds:</a:t>
                </a:r>
              </a:p>
              <a:p>
                <a:pPr>
                  <a:buAutoNum type="arabicParenR"/>
                </a:pPr>
                <a:r>
                  <a:rPr lang="en-US" sz="1600" dirty="0" smtClean="0">
                    <a:latin typeface="Times New Roman" pitchFamily="18" charset="0"/>
                    <a:cs typeface="Times New Roman" pitchFamily="18" charset="0"/>
                  </a:rPr>
                  <a:t>Physical states: The covalent compounds exists in all the three states, i.e. solid, liquid and gases.</a:t>
                </a:r>
              </a:p>
              <a:p>
                <a:pPr>
                  <a:buAutoNum type="arabicParenR"/>
                </a:pPr>
                <a:r>
                  <a:rPr lang="en-US" sz="1600" dirty="0" smtClean="0">
                    <a:latin typeface="Times New Roman" pitchFamily="18" charset="0"/>
                    <a:cs typeface="Times New Roman" pitchFamily="18" charset="0"/>
                  </a:rPr>
                  <a:t>Crystal structure: The crystal structure of covalent compounds differ from that of ionic compounds. They usually consists of molecules rather than ions.</a:t>
                </a:r>
              </a:p>
              <a:p>
                <a:pPr>
                  <a:buAutoNum type="arabicParenR"/>
                </a:pPr>
                <a:r>
                  <a:rPr lang="en-US" sz="1600" dirty="0" smtClean="0">
                    <a:latin typeface="Times New Roman" pitchFamily="18" charset="0"/>
                    <a:cs typeface="Times New Roman" pitchFamily="18" charset="0"/>
                  </a:rPr>
                  <a:t>Melting and boiling point: Covalent compounds have low melting and boiling point because the molecule in covalent compounds are held together less rigidly.</a:t>
                </a:r>
              </a:p>
              <a:p>
                <a:pPr>
                  <a:buAutoNum type="arabicParenR"/>
                </a:pPr>
                <a:r>
                  <a:rPr lang="en-US" sz="1600" dirty="0" smtClean="0">
                    <a:latin typeface="Times New Roman" pitchFamily="18" charset="0"/>
                    <a:cs typeface="Times New Roman" pitchFamily="18" charset="0"/>
                  </a:rPr>
                  <a:t> Solubility: They are generally soluble in organic solvent but insoluble in water and other polar solvents.</a:t>
                </a:r>
              </a:p>
              <a:p>
                <a:pPr>
                  <a:buAutoNum type="arabicParenR"/>
                </a:pPr>
                <a:endParaRPr lang="en-US" sz="1600" dirty="0" smtClean="0">
                  <a:latin typeface="Times New Roman" pitchFamily="18" charset="0"/>
                  <a:cs typeface="Times New Roman" pitchFamily="18" charset="0"/>
                </a:endParaRPr>
              </a:p>
              <a:p>
                <a:pPr marL="0" indent="0">
                  <a:buNone/>
                </a:pPr>
                <a:endParaRPr lang="en-US" sz="1600" dirty="0" smtClean="0">
                  <a:latin typeface="Times New Roman" pitchFamily="18" charset="0"/>
                  <a:cs typeface="Times New Roman"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6200" y="609600"/>
                <a:ext cx="8839200" cy="6248400"/>
              </a:xfrm>
              <a:blipFill rotWithShape="1">
                <a:blip r:embed="rId2"/>
                <a:stretch>
                  <a:fillRect l="-414" t="-683" r="-828" b="-683"/>
                </a:stretch>
              </a:blipFill>
            </p:spPr>
            <p:txBody>
              <a:bodyPr/>
              <a:lstStyle/>
              <a:p>
                <a:r>
                  <a:rPr lang="en-US">
                    <a:noFill/>
                  </a:rPr>
                  <a:t> </a:t>
                </a:r>
              </a:p>
            </p:txBody>
          </p:sp>
        </mc:Fallback>
      </mc:AlternateContent>
    </p:spTree>
    <p:extLst>
      <p:ext uri="{BB962C8B-B14F-4D97-AF65-F5344CB8AC3E}">
        <p14:creationId xmlns:p14="http://schemas.microsoft.com/office/powerpoint/2010/main" xmlns="" val="3202931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r>
              <a:rPr lang="en-US" sz="2800" b="1" dirty="0" smtClean="0">
                <a:solidFill>
                  <a:srgbClr val="7030A0"/>
                </a:solidFill>
                <a:latin typeface="Times New Roman" pitchFamily="18" charset="0"/>
                <a:cs typeface="Times New Roman" pitchFamily="18" charset="0"/>
              </a:rPr>
              <a:t>Draw the structure of SF</a:t>
            </a:r>
            <a:r>
              <a:rPr lang="en-US" sz="1800" b="1" dirty="0" smtClean="0">
                <a:solidFill>
                  <a:srgbClr val="7030A0"/>
                </a:solidFill>
                <a:latin typeface="Times New Roman" pitchFamily="18" charset="0"/>
                <a:cs typeface="Times New Roman" pitchFamily="18" charset="0"/>
              </a:rPr>
              <a:t>6</a:t>
            </a:r>
            <a:r>
              <a:rPr lang="en-US" sz="2800" b="1" dirty="0" smtClean="0">
                <a:solidFill>
                  <a:srgbClr val="7030A0"/>
                </a:solidFill>
                <a:latin typeface="Times New Roman" pitchFamily="18" charset="0"/>
                <a:cs typeface="Times New Roman" pitchFamily="18" charset="0"/>
              </a:rPr>
              <a:t> and IF</a:t>
            </a:r>
            <a:r>
              <a:rPr lang="en-US" sz="1800" b="1" dirty="0" smtClean="0">
                <a:solidFill>
                  <a:srgbClr val="7030A0"/>
                </a:solidFill>
                <a:latin typeface="Times New Roman" pitchFamily="18" charset="0"/>
                <a:cs typeface="Times New Roman" pitchFamily="18" charset="0"/>
              </a:rPr>
              <a:t>5</a:t>
            </a:r>
            <a:endParaRPr lang="en-US" sz="1800" b="1" dirty="0">
              <a:solidFill>
                <a:srgbClr val="7030A0"/>
              </a:solidFill>
              <a:latin typeface="Times New Roman" pitchFamily="18" charset="0"/>
              <a:cs typeface="Times New Roman"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04800" y="838200"/>
            <a:ext cx="4979915" cy="3048000"/>
          </a:xfr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04800" y="3810001"/>
            <a:ext cx="4419600" cy="27432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105401" y="2976562"/>
            <a:ext cx="4024744" cy="3268165"/>
          </a:xfrm>
          <a:prstGeom prst="rect">
            <a:avLst/>
          </a:prstGeom>
        </p:spPr>
      </p:pic>
      <p:sp>
        <p:nvSpPr>
          <p:cNvPr id="13" name="Rectangle 12"/>
          <p:cNvSpPr/>
          <p:nvPr/>
        </p:nvSpPr>
        <p:spPr>
          <a:xfrm>
            <a:off x="6400800" y="6244728"/>
            <a:ext cx="1295399" cy="523220"/>
          </a:xfrm>
          <a:prstGeom prst="rect">
            <a:avLst/>
          </a:prstGeom>
        </p:spPr>
        <p:txBody>
          <a:bodyPr wrap="square">
            <a:spAutoFit/>
          </a:bodyPr>
          <a:lstStyle/>
          <a:p>
            <a:r>
              <a:rPr lang="en-US" sz="2800" b="1" dirty="0">
                <a:solidFill>
                  <a:srgbClr val="7030A0"/>
                </a:solidFill>
                <a:latin typeface="Times New Roman" pitchFamily="18" charset="0"/>
                <a:cs typeface="Times New Roman" pitchFamily="18" charset="0"/>
              </a:rPr>
              <a:t>IF5</a:t>
            </a:r>
            <a:endParaRPr lang="en-US" sz="2800" dirty="0"/>
          </a:p>
        </p:txBody>
      </p:sp>
      <p:pic>
        <p:nvPicPr>
          <p:cNvPr id="14" name="Picture 1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096000" y="0"/>
            <a:ext cx="2863865" cy="2976563"/>
          </a:xfrm>
          <a:prstGeom prst="rect">
            <a:avLst/>
          </a:prstGeom>
        </p:spPr>
      </p:pic>
    </p:spTree>
    <p:extLst>
      <p:ext uri="{BB962C8B-B14F-4D97-AF65-F5344CB8AC3E}">
        <p14:creationId xmlns:p14="http://schemas.microsoft.com/office/powerpoint/2010/main" xmlns="" val="2825749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800" b="1" dirty="0" smtClean="0">
                <a:solidFill>
                  <a:srgbClr val="7030A0"/>
                </a:solidFill>
                <a:latin typeface="Times New Roman" pitchFamily="18" charset="0"/>
                <a:cs typeface="Times New Roman" pitchFamily="18" charset="0"/>
              </a:rPr>
              <a:t>What is Molecular Orbital theory? Explain the MOT in H</a:t>
            </a:r>
            <a:r>
              <a:rPr lang="en-US" sz="2000" b="1" dirty="0" smtClean="0">
                <a:solidFill>
                  <a:srgbClr val="7030A0"/>
                </a:solidFill>
                <a:latin typeface="Times New Roman" pitchFamily="18" charset="0"/>
                <a:cs typeface="Times New Roman" pitchFamily="18" charset="0"/>
              </a:rPr>
              <a:t>2</a:t>
            </a:r>
            <a:r>
              <a:rPr lang="en-US" sz="2800" b="1" dirty="0" smtClean="0">
                <a:solidFill>
                  <a:srgbClr val="7030A0"/>
                </a:solidFill>
                <a:latin typeface="Times New Roman" pitchFamily="18" charset="0"/>
                <a:cs typeface="Times New Roman" pitchFamily="18" charset="0"/>
              </a:rPr>
              <a:t> atom.</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rmAutofit/>
          </a:bodyPr>
          <a:lstStyle/>
          <a:p>
            <a:pPr marL="0" indent="0" algn="just">
              <a:buNone/>
            </a:pPr>
            <a:r>
              <a:rPr lang="en-US" sz="1800" dirty="0">
                <a:latin typeface="Times New Roman" pitchFamily="18" charset="0"/>
                <a:cs typeface="Times New Roman" pitchFamily="18" charset="0"/>
              </a:rPr>
              <a:t>Molecular orbitals are obtained by combining the atomic orbitals on the atoms in the molecule. Consider the H</a:t>
            </a:r>
            <a:r>
              <a:rPr lang="en-US" sz="1100" dirty="0">
                <a:latin typeface="Times New Roman" pitchFamily="18" charset="0"/>
                <a:cs typeface="Times New Roman" pitchFamily="18" charset="0"/>
              </a:rPr>
              <a:t>2</a:t>
            </a:r>
            <a:r>
              <a:rPr lang="en-US" sz="1800" dirty="0">
                <a:latin typeface="Times New Roman" pitchFamily="18" charset="0"/>
                <a:cs typeface="Times New Roman" pitchFamily="18" charset="0"/>
              </a:rPr>
              <a:t> molecule, for example. One of the molecular orbitals in this molecule is constructed by adding the mathematical functions for the two 1s atomic orbitals that come together to form this molecule. Another orbital is formed by subtracting one of these functions from the other, as shown in the figure below.</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09800" y="2424113"/>
            <a:ext cx="4562475" cy="2147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Rectangle 3"/>
          <p:cNvSpPr/>
          <p:nvPr/>
        </p:nvSpPr>
        <p:spPr>
          <a:xfrm>
            <a:off x="533400" y="4544291"/>
            <a:ext cx="8229600" cy="2031325"/>
          </a:xfrm>
          <a:prstGeom prst="rect">
            <a:avLst/>
          </a:prstGeom>
        </p:spPr>
        <p:txBody>
          <a:bodyPr wrap="square">
            <a:spAutoFit/>
          </a:bodyPr>
          <a:lstStyle/>
          <a:p>
            <a:pPr algn="just"/>
            <a:r>
              <a:rPr lang="en-US" dirty="0">
                <a:latin typeface="Times New Roman" pitchFamily="18" charset="0"/>
                <a:cs typeface="Times New Roman" pitchFamily="18" charset="0"/>
              </a:rPr>
              <a:t>One of these orbitals is called a bonding molecular orbital because electrons in this orbital spend most of their time in the region directly between the two nuclei. It is called a sigma </a:t>
            </a:r>
            <a:r>
              <a:rPr lang="en-US" dirty="0" smtClean="0">
                <a:latin typeface="Times New Roman" pitchFamily="18" charset="0"/>
                <a:cs typeface="Times New Roman" pitchFamily="18" charset="0"/>
              </a:rPr>
              <a:t>(Ʊ) </a:t>
            </a:r>
            <a:r>
              <a:rPr lang="en-US" dirty="0">
                <a:latin typeface="Times New Roman" pitchFamily="18" charset="0"/>
                <a:cs typeface="Times New Roman" pitchFamily="18" charset="0"/>
              </a:rPr>
              <a:t>molecular orbital because it looks like an s orbital when viewed along the H-H bond. Electrons placed in the other orbital spend most of their time away from the region between the two nuclei. This orbital is therefore an antibonding, or sigma star (*), molecular orbital.</a:t>
            </a:r>
          </a:p>
          <a:p>
            <a:endParaRPr lang="en-US" dirty="0"/>
          </a:p>
        </p:txBody>
      </p:sp>
    </p:spTree>
    <p:extLst>
      <p:ext uri="{BB962C8B-B14F-4D97-AF65-F5344CB8AC3E}">
        <p14:creationId xmlns:p14="http://schemas.microsoft.com/office/powerpoint/2010/main" xmlns="" val="2957160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800" b="1" dirty="0" smtClean="0">
                <a:solidFill>
                  <a:srgbClr val="7030A0"/>
                </a:solidFill>
                <a:latin typeface="Times New Roman" pitchFamily="18" charset="0"/>
                <a:cs typeface="Times New Roman" pitchFamily="18" charset="0"/>
              </a:rPr>
              <a:t>Molecular orbital theory</a:t>
            </a:r>
            <a:endParaRPr lang="en-US" sz="2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381000" y="685800"/>
            <a:ext cx="8229600" cy="5791200"/>
          </a:xfrm>
        </p:spPr>
        <p:txBody>
          <a:bodyPr>
            <a:noAutofit/>
          </a:bodyPr>
          <a:lstStyle/>
          <a:p>
            <a:pPr marL="0" indent="0" algn="just">
              <a:buNone/>
            </a:pPr>
            <a:r>
              <a:rPr lang="en-US" sz="1800" dirty="0">
                <a:latin typeface="Times New Roman" pitchFamily="18" charset="0"/>
                <a:cs typeface="Times New Roman" pitchFamily="18" charset="0"/>
              </a:rPr>
              <a:t>The  bonding molecular orbital concentrates electrons in the region directly between the two nuclei. Placing an electron in this orbital therefore stabilizes the H</a:t>
            </a:r>
            <a:r>
              <a:rPr lang="en-US" sz="1200" dirty="0">
                <a:latin typeface="Times New Roman" pitchFamily="18" charset="0"/>
                <a:cs typeface="Times New Roman" pitchFamily="18" charset="0"/>
              </a:rPr>
              <a:t>2</a:t>
            </a:r>
            <a:r>
              <a:rPr lang="en-US" sz="1800" dirty="0">
                <a:latin typeface="Times New Roman" pitchFamily="18" charset="0"/>
                <a:cs typeface="Times New Roman" pitchFamily="18" charset="0"/>
              </a:rPr>
              <a:t> molecule. Since the * antibonding molecular orbital forces the electron to spend most of its time away from the area between the nuclei, placing an electron in this orbital makes the molecule less stable.</a:t>
            </a: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endParaRPr lang="en-US" sz="1800" dirty="0">
              <a:latin typeface="Times New Roman" pitchFamily="18" charset="0"/>
              <a:cs typeface="Times New Roman" pitchFamily="18" charset="0"/>
            </a:endParaRPr>
          </a:p>
          <a:p>
            <a:pPr marL="0" indent="0" algn="just">
              <a:buNone/>
            </a:pPr>
            <a:endParaRPr lang="en-US" sz="1800" dirty="0" smtClean="0">
              <a:latin typeface="Times New Roman" pitchFamily="18" charset="0"/>
              <a:cs typeface="Times New Roman" pitchFamily="18" charset="0"/>
            </a:endParaRPr>
          </a:p>
          <a:p>
            <a:pPr marL="0" indent="0" algn="just">
              <a:buNone/>
            </a:pPr>
            <a:r>
              <a:rPr lang="en-US" sz="1800" dirty="0" smtClean="0">
                <a:latin typeface="Times New Roman" pitchFamily="18" charset="0"/>
                <a:cs typeface="Times New Roman" pitchFamily="18" charset="0"/>
              </a:rPr>
              <a:t>Electrons </a:t>
            </a:r>
            <a:r>
              <a:rPr lang="en-US" sz="1800" dirty="0">
                <a:latin typeface="Times New Roman" pitchFamily="18" charset="0"/>
                <a:cs typeface="Times New Roman" pitchFamily="18" charset="0"/>
              </a:rPr>
              <a:t>are added to molecular orbitals, one at a time, starting with the lowest energy molecular orbital. The two electrons associated with a pair of hydrogen atoms are placed in the lowest energy, or bonding, molecular orbital, as shown in the figure below. This diagram suggests that the energy of an H</a:t>
            </a:r>
            <a:r>
              <a:rPr lang="en-US" sz="1200" dirty="0">
                <a:latin typeface="Times New Roman" pitchFamily="18" charset="0"/>
                <a:cs typeface="Times New Roman" pitchFamily="18" charset="0"/>
              </a:rPr>
              <a:t>2</a:t>
            </a:r>
            <a:r>
              <a:rPr lang="en-US" sz="1800" dirty="0">
                <a:latin typeface="Times New Roman" pitchFamily="18" charset="0"/>
                <a:cs typeface="Times New Roman" pitchFamily="18" charset="0"/>
              </a:rPr>
              <a:t> molecule is lower than that of a pair of isolated atoms. As a result, the H</a:t>
            </a:r>
            <a:r>
              <a:rPr lang="en-US" sz="1200" dirty="0">
                <a:latin typeface="Times New Roman" pitchFamily="18" charset="0"/>
                <a:cs typeface="Times New Roman" pitchFamily="18" charset="0"/>
              </a:rPr>
              <a:t>2</a:t>
            </a:r>
            <a:r>
              <a:rPr lang="en-US" sz="1800" dirty="0">
                <a:latin typeface="Times New Roman" pitchFamily="18" charset="0"/>
                <a:cs typeface="Times New Roman" pitchFamily="18" charset="0"/>
              </a:rPr>
              <a:t> molecule is more stable than a pair of isolated atoms.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590800" y="2133600"/>
            <a:ext cx="4114800" cy="22598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951238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762000"/>
            <a:ext cx="8080480" cy="4724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115838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solidFill>
                  <a:srgbClr val="7030A0"/>
                </a:solidFill>
                <a:latin typeface="Times New Roman" pitchFamily="18" charset="0"/>
                <a:cs typeface="Times New Roman" pitchFamily="18" charset="0"/>
              </a:rPr>
              <a:t>Molecular orbital theory of O</a:t>
            </a:r>
            <a:r>
              <a:rPr lang="en-US" sz="1800" b="1" dirty="0" smtClean="0">
                <a:solidFill>
                  <a:srgbClr val="7030A0"/>
                </a:solidFill>
                <a:latin typeface="Times New Roman" pitchFamily="18" charset="0"/>
                <a:cs typeface="Times New Roman" pitchFamily="18" charset="0"/>
              </a:rPr>
              <a:t>2</a:t>
            </a:r>
            <a:endParaRPr lang="en-US" sz="1800" b="1" dirty="0">
              <a:solidFill>
                <a:srgbClr val="7030A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marL="0" indent="0">
              <a:buNone/>
            </a:pPr>
            <a:r>
              <a:rPr lang="en-US" dirty="0" smtClean="0"/>
              <a:t>O</a:t>
            </a:r>
            <a:r>
              <a:rPr lang="en-US" sz="1600" dirty="0" smtClean="0"/>
              <a:t>2</a:t>
            </a:r>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endParaRPr lang="en-US" sz="1600" dirty="0" smtClean="0"/>
          </a:p>
          <a:p>
            <a:pPr marL="0" indent="0">
              <a:buNone/>
            </a:pPr>
            <a:endParaRPr lang="en-US" sz="1600" dirty="0"/>
          </a:p>
          <a:p>
            <a:pPr marL="0" indent="0">
              <a:buNone/>
            </a:pPr>
            <a:r>
              <a:rPr lang="en-US" sz="1600" dirty="0" smtClean="0"/>
              <a:t>                            Atomic orbital                 Molecular orbital                Atomic orbital</a:t>
            </a:r>
            <a:endParaRPr lang="en-US" sz="16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71700" y="1714500"/>
            <a:ext cx="4800600" cy="3429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76264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11162"/>
          </a:xfrm>
        </p:spPr>
        <p:txBody>
          <a:bodyPr>
            <a:normAutofit/>
          </a:bodyPr>
          <a:lstStyle/>
          <a:p>
            <a:r>
              <a:rPr lang="en-US" sz="2000" b="1" i="1" dirty="0" err="1">
                <a:solidFill>
                  <a:srgbClr val="00B050"/>
                </a:solidFill>
                <a:latin typeface="Aharoni" pitchFamily="2" charset="-79"/>
                <a:cs typeface="Aharoni" pitchFamily="2" charset="-79"/>
              </a:rPr>
              <a:t>Fajan’s</a:t>
            </a:r>
            <a:r>
              <a:rPr lang="en-US" sz="2000" b="1" i="1" dirty="0">
                <a:solidFill>
                  <a:srgbClr val="00B050"/>
                </a:solidFill>
                <a:latin typeface="Aharoni" pitchFamily="2" charset="-79"/>
                <a:cs typeface="Aharoni" pitchFamily="2" charset="-79"/>
              </a:rPr>
              <a:t> Rule</a:t>
            </a:r>
            <a:endParaRPr lang="en-US" sz="2000" dirty="0"/>
          </a:p>
        </p:txBody>
      </p:sp>
      <p:sp>
        <p:nvSpPr>
          <p:cNvPr id="3" name="Content Placeholder 2"/>
          <p:cNvSpPr>
            <a:spLocks noGrp="1"/>
          </p:cNvSpPr>
          <p:nvPr>
            <p:ph idx="1"/>
          </p:nvPr>
        </p:nvSpPr>
        <p:spPr>
          <a:xfrm>
            <a:off x="76200" y="609600"/>
            <a:ext cx="8915400" cy="6096000"/>
          </a:xfrm>
        </p:spPr>
        <p:txBody>
          <a:bodyPr>
            <a:normAutofit/>
          </a:bodyPr>
          <a:lstStyle/>
          <a:p>
            <a:pPr marL="0" indent="0">
              <a:buNone/>
            </a:pPr>
            <a:r>
              <a:rPr lang="en-US" sz="1600" dirty="0" smtClean="0">
                <a:latin typeface="Times New Roman" pitchFamily="18" charset="0"/>
                <a:cs typeface="Times New Roman" pitchFamily="18" charset="0"/>
              </a:rPr>
              <a:t>5). Electrical conductivity: Since there are no free ions in covalent compounds to conduct electricity, they are bad conductors of electricity.</a:t>
            </a:r>
          </a:p>
          <a:p>
            <a:pPr marL="0" indent="0">
              <a:buNone/>
            </a:pPr>
            <a:r>
              <a:rPr lang="en-US" sz="1600" dirty="0" smtClean="0">
                <a:latin typeface="Times New Roman" pitchFamily="18" charset="0"/>
                <a:cs typeface="Times New Roman" pitchFamily="18" charset="0"/>
              </a:rPr>
              <a:t>6). Non-ionic reaction: These compounds are molecular in nature and not ionic, their reactions are molecular and proceed at a much slower rate than those of ionic compounds.</a:t>
            </a:r>
          </a:p>
          <a:p>
            <a:pPr marL="0" indent="0">
              <a:buNone/>
            </a:pPr>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57200" y="1905000"/>
            <a:ext cx="3940020" cy="2071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81000" y="4267200"/>
            <a:ext cx="8305800" cy="2295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673815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fajan's rule application"/>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228600"/>
            <a:ext cx="8534400" cy="4078853"/>
          </a:xfrm>
          <a:prstGeom prst="rect">
            <a:avLst/>
          </a:prstGeom>
          <a:noFill/>
          <a:extLst>
            <a:ext uri="{909E8E84-426E-40DD-AFC4-6F175D3DCCD1}">
              <a14:hiddenFill xmlns:a14="http://schemas.microsoft.com/office/drawing/2010/main" xmlns="">
                <a:solidFill>
                  <a:srgbClr val="FFFFFF"/>
                </a:solidFill>
              </a14:hiddenFill>
            </a:ext>
          </a:extLst>
        </p:spPr>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6617"/>
          <a:stretch/>
        </p:blipFill>
        <p:spPr bwMode="auto">
          <a:xfrm>
            <a:off x="1905000" y="4038600"/>
            <a:ext cx="6086272" cy="27045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82132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457200"/>
          </a:xfrm>
        </p:spPr>
        <p:txBody>
          <a:bodyPr>
            <a:normAutofit/>
          </a:bodyPr>
          <a:lstStyle/>
          <a:p>
            <a:r>
              <a:rPr lang="en-US" sz="2400" b="1" i="1" dirty="0" smtClean="0">
                <a:solidFill>
                  <a:srgbClr val="00B050"/>
                </a:solidFill>
                <a:latin typeface="Times New Roman" pitchFamily="18" charset="0"/>
                <a:cs typeface="Times New Roman" pitchFamily="18" charset="0"/>
              </a:rPr>
              <a:t>Lewis dot structure</a:t>
            </a:r>
            <a:endParaRPr lang="en-US" sz="2400" b="1" i="1" dirty="0">
              <a:solidFill>
                <a:srgbClr val="00B05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685800"/>
            <a:ext cx="8763000" cy="6096000"/>
          </a:xfrm>
        </p:spPr>
        <p:txBody>
          <a:bodyPr>
            <a:normAutofit lnSpcReduction="10000"/>
          </a:bodyPr>
          <a:lstStyle/>
          <a:p>
            <a:pPr algn="just"/>
            <a:r>
              <a:rPr lang="en-US" sz="1400" b="1" i="1" dirty="0">
                <a:solidFill>
                  <a:schemeClr val="tx2">
                    <a:lumMod val="75000"/>
                  </a:schemeClr>
                </a:solidFill>
              </a:rPr>
              <a:t>How to draw Lewis </a:t>
            </a:r>
            <a:r>
              <a:rPr lang="en-US" sz="1400" b="1" i="1" dirty="0" smtClean="0">
                <a:solidFill>
                  <a:schemeClr val="tx2">
                    <a:lumMod val="75000"/>
                  </a:schemeClr>
                </a:solidFill>
              </a:rPr>
              <a:t>Diagrams</a:t>
            </a:r>
          </a:p>
          <a:p>
            <a:pPr algn="just"/>
            <a:r>
              <a:rPr lang="en-US" sz="1400" dirty="0"/>
              <a:t>An outline of how to </a:t>
            </a:r>
            <a:r>
              <a:rPr lang="en-US" sz="1400" dirty="0" err="1"/>
              <a:t>detemine</a:t>
            </a:r>
            <a:r>
              <a:rPr lang="en-US" sz="1400" dirty="0"/>
              <a:t> the "best" Lewis structure for an example, NO</a:t>
            </a:r>
            <a:r>
              <a:rPr lang="en-US" sz="1400" baseline="-25000" dirty="0"/>
              <a:t>3</a:t>
            </a:r>
            <a:r>
              <a:rPr lang="en-US" sz="1400" baseline="30000" dirty="0"/>
              <a:t>-</a:t>
            </a:r>
            <a:r>
              <a:rPr lang="en-US" sz="1400" dirty="0"/>
              <a:t> is given below</a:t>
            </a:r>
            <a:r>
              <a:rPr lang="en-US" sz="1400" dirty="0" smtClean="0"/>
              <a:t>:</a:t>
            </a:r>
          </a:p>
          <a:p>
            <a:pPr marL="0" indent="0" algn="just">
              <a:buNone/>
            </a:pPr>
            <a:r>
              <a:rPr lang="en-US" sz="1400" dirty="0"/>
              <a:t>1.  Determine the total number of valence electrons in a </a:t>
            </a:r>
            <a:r>
              <a:rPr lang="en-US" sz="1400" dirty="0" smtClean="0"/>
              <a:t>molecule</a:t>
            </a:r>
          </a:p>
          <a:p>
            <a:pPr algn="just"/>
            <a:r>
              <a:rPr lang="en-US" sz="1400" dirty="0" smtClean="0"/>
              <a:t>N                        5</a:t>
            </a:r>
          </a:p>
          <a:p>
            <a:pPr algn="just"/>
            <a:r>
              <a:rPr lang="en-US" sz="1400" dirty="0" smtClean="0"/>
              <a:t>3 O                   18</a:t>
            </a:r>
          </a:p>
          <a:p>
            <a:pPr algn="just"/>
            <a:r>
              <a:rPr lang="en-US" sz="1400" dirty="0" smtClean="0"/>
              <a:t>For 1 electron   1</a:t>
            </a:r>
          </a:p>
          <a:p>
            <a:pPr algn="just"/>
            <a:r>
              <a:rPr lang="en-US" sz="1400" dirty="0"/>
              <a:t> </a:t>
            </a:r>
            <a:r>
              <a:rPr lang="en-US" sz="1400" dirty="0" smtClean="0"/>
              <a:t>Total=              24</a:t>
            </a:r>
          </a:p>
          <a:p>
            <a:pPr marL="0" indent="0" algn="just">
              <a:buNone/>
            </a:pPr>
            <a:r>
              <a:rPr lang="en-US" sz="1400" dirty="0"/>
              <a:t>2.  Draw a skeleton for the molecule which connects all atoms using </a:t>
            </a:r>
            <a:endParaRPr lang="en-US" sz="1400" dirty="0" smtClean="0"/>
          </a:p>
          <a:p>
            <a:pPr marL="0" indent="0" algn="just">
              <a:buNone/>
            </a:pPr>
            <a:r>
              <a:rPr lang="en-US" sz="1400" dirty="0" smtClean="0"/>
              <a:t>only </a:t>
            </a:r>
            <a:r>
              <a:rPr lang="en-US" sz="1400" dirty="0"/>
              <a:t>single bonds.  In simple molecules, the atom with the most </a:t>
            </a:r>
            <a:endParaRPr lang="en-US" sz="1400" dirty="0" smtClean="0"/>
          </a:p>
          <a:p>
            <a:pPr marL="0" indent="0" algn="just">
              <a:buNone/>
            </a:pPr>
            <a:r>
              <a:rPr lang="en-US" sz="1400" dirty="0" smtClean="0"/>
              <a:t>available </a:t>
            </a:r>
            <a:r>
              <a:rPr lang="en-US" sz="1400" dirty="0"/>
              <a:t>sites for </a:t>
            </a:r>
            <a:r>
              <a:rPr lang="en-US" sz="1400" dirty="0" err="1"/>
              <a:t>bondng</a:t>
            </a:r>
            <a:r>
              <a:rPr lang="en-US" sz="1400" dirty="0"/>
              <a:t> is usually placed central.  The number of </a:t>
            </a:r>
            <a:endParaRPr lang="en-US" sz="1400" dirty="0" smtClean="0"/>
          </a:p>
          <a:p>
            <a:pPr marL="0" indent="0" algn="just">
              <a:buNone/>
            </a:pPr>
            <a:r>
              <a:rPr lang="en-US" sz="1400" dirty="0" smtClean="0"/>
              <a:t>bonding </a:t>
            </a:r>
            <a:r>
              <a:rPr lang="en-US" sz="1400" dirty="0"/>
              <a:t>sites is </a:t>
            </a:r>
            <a:r>
              <a:rPr lang="en-US" sz="1400" dirty="0" err="1"/>
              <a:t>detemined</a:t>
            </a:r>
            <a:r>
              <a:rPr lang="en-US" sz="1400" dirty="0"/>
              <a:t> by considering the number of valence </a:t>
            </a:r>
            <a:endParaRPr lang="en-US" sz="1400" dirty="0" smtClean="0"/>
          </a:p>
          <a:p>
            <a:pPr marL="0" indent="0" algn="just">
              <a:buNone/>
            </a:pPr>
            <a:r>
              <a:rPr lang="en-US" sz="1400" dirty="0" smtClean="0"/>
              <a:t>electrons </a:t>
            </a:r>
            <a:r>
              <a:rPr lang="en-US" sz="1400" dirty="0"/>
              <a:t>and the ability of an atom to expand it's octet.  As </a:t>
            </a:r>
            <a:r>
              <a:rPr lang="en-US" sz="1400" dirty="0" smtClean="0"/>
              <a:t>you</a:t>
            </a:r>
          </a:p>
          <a:p>
            <a:pPr marL="0" indent="0" algn="just">
              <a:buNone/>
            </a:pPr>
            <a:r>
              <a:rPr lang="en-US" sz="1400" dirty="0" smtClean="0"/>
              <a:t> </a:t>
            </a:r>
            <a:r>
              <a:rPr lang="en-US" sz="1400" dirty="0"/>
              <a:t>become better, you will be able to </a:t>
            </a:r>
            <a:r>
              <a:rPr lang="en-US" sz="1400" dirty="0" err="1"/>
              <a:t>recognise</a:t>
            </a:r>
            <a:r>
              <a:rPr lang="en-US" sz="1400" dirty="0"/>
              <a:t> that certain groups of </a:t>
            </a:r>
            <a:endParaRPr lang="en-US" sz="1400" dirty="0" smtClean="0"/>
          </a:p>
          <a:p>
            <a:pPr marL="0" indent="0" algn="just">
              <a:buNone/>
            </a:pPr>
            <a:r>
              <a:rPr lang="en-US" sz="1400" dirty="0" smtClean="0"/>
              <a:t>atoms </a:t>
            </a:r>
            <a:r>
              <a:rPr lang="en-US" sz="1400" dirty="0"/>
              <a:t>prefer to bond together in a certain way</a:t>
            </a:r>
            <a:r>
              <a:rPr lang="en-US" sz="1400" dirty="0" smtClean="0"/>
              <a:t>.</a:t>
            </a:r>
          </a:p>
          <a:p>
            <a:pPr marL="0" indent="0">
              <a:buNone/>
            </a:pPr>
            <a:r>
              <a:rPr lang="en-US" sz="1400" dirty="0"/>
              <a:t>3.  Of the 24 valence electrons in NO</a:t>
            </a:r>
            <a:r>
              <a:rPr lang="en-US" sz="1400" baseline="-25000" dirty="0"/>
              <a:t>3</a:t>
            </a:r>
            <a:r>
              <a:rPr lang="en-US" sz="1400" baseline="30000" dirty="0"/>
              <a:t>-</a:t>
            </a:r>
            <a:r>
              <a:rPr lang="en-US" sz="1400" dirty="0"/>
              <a:t>, 6 were required to make the skeleton. Consider the remaining 18 electrons and place them so as to fill the </a:t>
            </a:r>
            <a:r>
              <a:rPr lang="en-US" sz="1400" dirty="0" err="1"/>
              <a:t>ocets</a:t>
            </a:r>
            <a:r>
              <a:rPr lang="en-US" sz="1400" dirty="0"/>
              <a:t> of as many atoms as possible (start with the most electronegative atoms first then proceed to the more electropositive atoms</a:t>
            </a:r>
            <a:r>
              <a:rPr lang="en-US" sz="1400" dirty="0" smtClean="0"/>
              <a:t>).</a:t>
            </a:r>
          </a:p>
          <a:p>
            <a:pPr marL="0" indent="0">
              <a:buNone/>
            </a:pPr>
            <a:r>
              <a:rPr lang="en-US" sz="1400" dirty="0"/>
              <a:t>4.  Are the octets of all the atoms filled?   If not then fill the remaining octets by making multiple bonds (make a lone pair of electrons, located on a more electronegative atom, into a bonding pair of electrons that is shared with the atom that is electron </a:t>
            </a:r>
            <a:r>
              <a:rPr lang="en-US" sz="1400" dirty="0" err="1"/>
              <a:t>defficient</a:t>
            </a:r>
            <a:r>
              <a:rPr lang="en-US" sz="1400" dirty="0" smtClean="0"/>
              <a:t>).</a:t>
            </a:r>
          </a:p>
          <a:p>
            <a:pPr marL="0" indent="0">
              <a:buNone/>
            </a:pPr>
            <a:r>
              <a:rPr lang="en-US" sz="1400" dirty="0"/>
              <a:t>5.  Check that you have the lowest </a:t>
            </a:r>
            <a:r>
              <a:rPr lang="en-US" sz="1400" b="1" dirty="0" smtClean="0"/>
              <a:t>formal charge </a:t>
            </a:r>
            <a:r>
              <a:rPr lang="en-US" sz="1400" dirty="0"/>
              <a:t> possible for all the atoms, without violating the octet rule;       (valence e-) - (1/2 bonding e-) - (lone electrons</a:t>
            </a:r>
            <a:r>
              <a:rPr lang="en-US" sz="1400" dirty="0" smtClean="0"/>
              <a:t>).</a:t>
            </a:r>
          </a:p>
          <a:p>
            <a:pPr marL="0" indent="0">
              <a:buNone/>
            </a:pPr>
            <a:r>
              <a:rPr lang="en-US" sz="1400" dirty="0"/>
              <a:t>6.  You may find that the best Lewis diagram (the one with the lowest formal charges and all octets satisfied) is given in a number of different ways.  For NO</a:t>
            </a:r>
            <a:r>
              <a:rPr lang="en-US" sz="1400" baseline="-25000" dirty="0"/>
              <a:t>3</a:t>
            </a:r>
            <a:r>
              <a:rPr lang="en-US" sz="1400" baseline="30000" dirty="0"/>
              <a:t>-</a:t>
            </a:r>
            <a:r>
              <a:rPr lang="en-US" sz="1400" dirty="0"/>
              <a:t>, three different diagrams are given below.  From left to right they start with the most complete Lewis diagram to the most simplified</a:t>
            </a:r>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19800" y="2394626"/>
            <a:ext cx="2405063" cy="158943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657727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solidFill>
                  <a:srgbClr val="002060"/>
                </a:solidFill>
                <a:effectLst>
                  <a:outerShdw blurRad="38100" dist="38100" dir="2700000" algn="tl">
                    <a:srgbClr val="000000">
                      <a:alpha val="43137"/>
                    </a:srgbClr>
                  </a:outerShdw>
                </a:effectLst>
              </a:rPr>
              <a:t>Metallic bond</a:t>
            </a:r>
            <a:endParaRPr lang="en-US" dirty="0"/>
          </a:p>
        </p:txBody>
      </p:sp>
      <p:sp>
        <p:nvSpPr>
          <p:cNvPr id="3" name="Content Placeholder 2"/>
          <p:cNvSpPr>
            <a:spLocks noGrp="1"/>
          </p:cNvSpPr>
          <p:nvPr>
            <p:ph idx="1"/>
          </p:nvPr>
        </p:nvSpPr>
        <p:spPr>
          <a:xfrm>
            <a:off x="228600" y="762000"/>
            <a:ext cx="8839200" cy="5867400"/>
          </a:xfrm>
        </p:spPr>
        <p:txBody>
          <a:bodyPr>
            <a:normAutofit/>
          </a:bodyPr>
          <a:lstStyle/>
          <a:p>
            <a:r>
              <a:rPr lang="en-US" sz="1800" dirty="0">
                <a:latin typeface="Segoe Print" panose="02000600000000000000" pitchFamily="2" charset="0"/>
              </a:rPr>
              <a:t>The peculiar type of boding which hold the atoms together in metal crystal is called the metallic bodings.</a:t>
            </a:r>
          </a:p>
          <a:p>
            <a:pPr lvl="1">
              <a:lnSpc>
                <a:spcPct val="90000"/>
              </a:lnSpc>
            </a:pPr>
            <a:r>
              <a:rPr lang="en-US" altLang="en-US" sz="1800" dirty="0">
                <a:solidFill>
                  <a:schemeClr val="bg2">
                    <a:lumMod val="25000"/>
                  </a:schemeClr>
                </a:solidFill>
                <a:latin typeface="Segoe Print" panose="02000600000000000000" pitchFamily="2" charset="0"/>
              </a:rPr>
              <a:t>Occurs between like atoms of a metal in the free state</a:t>
            </a:r>
          </a:p>
          <a:p>
            <a:pPr lvl="1">
              <a:lnSpc>
                <a:spcPct val="90000"/>
              </a:lnSpc>
            </a:pPr>
            <a:r>
              <a:rPr lang="en-US" altLang="en-US" sz="1800" dirty="0">
                <a:solidFill>
                  <a:schemeClr val="bg2">
                    <a:lumMod val="25000"/>
                  </a:schemeClr>
                </a:solidFill>
                <a:latin typeface="Segoe Print" panose="02000600000000000000" pitchFamily="2" charset="0"/>
              </a:rPr>
              <a:t>Valence e- are mobile (move freely among all metal atoms)</a:t>
            </a:r>
          </a:p>
          <a:p>
            <a:pPr lvl="1">
              <a:lnSpc>
                <a:spcPct val="90000"/>
              </a:lnSpc>
            </a:pPr>
            <a:r>
              <a:rPr lang="en-US" altLang="en-US" sz="1800" dirty="0">
                <a:solidFill>
                  <a:schemeClr val="bg2">
                    <a:lumMod val="25000"/>
                  </a:schemeClr>
                </a:solidFill>
                <a:latin typeface="Segoe Print" panose="02000600000000000000" pitchFamily="2" charset="0"/>
              </a:rPr>
              <a:t>Positive ions in a sea of electrons</a:t>
            </a:r>
          </a:p>
          <a:p>
            <a:r>
              <a:rPr lang="en-US" sz="2000" b="1" i="1" dirty="0"/>
              <a:t>Metallic characteristics</a:t>
            </a:r>
          </a:p>
          <a:p>
            <a:pPr>
              <a:buFont typeface="Wingdings" panose="05000000000000000000" pitchFamily="2" charset="2"/>
              <a:buChar char="v"/>
            </a:pPr>
            <a:r>
              <a:rPr lang="en-US" sz="1800" dirty="0">
                <a:latin typeface="Segoe Print" panose="02000600000000000000" pitchFamily="2" charset="0"/>
              </a:rPr>
              <a:t>High </a:t>
            </a:r>
            <a:r>
              <a:rPr lang="en-US" sz="1800" dirty="0" err="1">
                <a:latin typeface="Segoe Print" panose="02000600000000000000" pitchFamily="2" charset="0"/>
              </a:rPr>
              <a:t>mp</a:t>
            </a:r>
            <a:r>
              <a:rPr lang="en-US" sz="1800" dirty="0">
                <a:latin typeface="Segoe Print" panose="02000600000000000000" pitchFamily="2" charset="0"/>
              </a:rPr>
              <a:t> temps, ductile, malleable, shiny</a:t>
            </a:r>
          </a:p>
          <a:p>
            <a:pPr>
              <a:buFont typeface="Wingdings" panose="05000000000000000000" pitchFamily="2" charset="2"/>
              <a:buChar char="v"/>
            </a:pPr>
            <a:r>
              <a:rPr lang="en-US" sz="1800" dirty="0">
                <a:latin typeface="Segoe Print" panose="02000600000000000000" pitchFamily="2" charset="0"/>
              </a:rPr>
              <a:t>Hard substances</a:t>
            </a:r>
          </a:p>
          <a:p>
            <a:pPr>
              <a:buFont typeface="Wingdings" panose="05000000000000000000" pitchFamily="2" charset="2"/>
              <a:buChar char="v"/>
            </a:pPr>
            <a:r>
              <a:rPr lang="en-US" sz="1800" dirty="0">
                <a:latin typeface="Segoe Print" panose="02000600000000000000" pitchFamily="2" charset="0"/>
              </a:rPr>
              <a:t>Good conductors of heat and electricity as (s) and (l)</a:t>
            </a:r>
          </a:p>
          <a:p>
            <a:endParaRPr lang="en-US" sz="1800" dirty="0"/>
          </a:p>
          <a:p>
            <a:endParaRPr lang="en-US" sz="16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3962400"/>
            <a:ext cx="4340225" cy="25733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36284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304800"/>
            <a:ext cx="7848600" cy="6124754"/>
          </a:xfrm>
          <a:prstGeom prst="rect">
            <a:avLst/>
          </a:prstGeom>
        </p:spPr>
        <p:txBody>
          <a:bodyPr wrap="square">
            <a:spAutoFit/>
          </a:bodyPr>
          <a:lstStyle/>
          <a:p>
            <a:pPr algn="just"/>
            <a:r>
              <a:rPr lang="en-US" b="1" dirty="0"/>
              <a:t>THE ELECTRON SEA MODEL</a:t>
            </a:r>
          </a:p>
          <a:p>
            <a:pPr algn="just"/>
            <a:r>
              <a:rPr lang="en-US" dirty="0"/>
              <a:t>Metal atoms are </a:t>
            </a:r>
            <a:r>
              <a:rPr lang="en-US" dirty="0" smtClean="0"/>
              <a:t>characterized </a:t>
            </a:r>
            <a:r>
              <a:rPr lang="en-US" dirty="0"/>
              <a:t>by :</a:t>
            </a:r>
          </a:p>
          <a:p>
            <a:pPr algn="just"/>
            <a:r>
              <a:rPr lang="en-US" dirty="0"/>
              <a:t>(1) </a:t>
            </a:r>
            <a:r>
              <a:rPr lang="en-US" b="1" dirty="0"/>
              <a:t>Low ionization energies </a:t>
            </a:r>
            <a:r>
              <a:rPr lang="en-US" dirty="0"/>
              <a:t>which imply that the valence electrons in metal atoms can easily </a:t>
            </a:r>
            <a:r>
              <a:rPr lang="en-US" dirty="0" smtClean="0"/>
              <a:t>be separated</a:t>
            </a:r>
            <a:r>
              <a:rPr lang="en-US" dirty="0"/>
              <a:t>.</a:t>
            </a:r>
          </a:p>
          <a:p>
            <a:pPr algn="just"/>
            <a:r>
              <a:rPr lang="en-US" dirty="0"/>
              <a:t>(2) </a:t>
            </a:r>
            <a:r>
              <a:rPr lang="en-US" b="1" dirty="0"/>
              <a:t>A number of vacant electron orbitals in their outermost shell. </a:t>
            </a:r>
            <a:r>
              <a:rPr lang="en-US" sz="2000" dirty="0"/>
              <a:t>For example, the magnesium </a:t>
            </a:r>
            <a:r>
              <a:rPr lang="en-US" sz="2000" dirty="0" smtClean="0"/>
              <a:t>atom with </a:t>
            </a:r>
            <a:r>
              <a:rPr lang="en-US" sz="2000" dirty="0"/>
              <a:t>the electron configuration </a:t>
            </a:r>
            <a:r>
              <a:rPr lang="en-US" sz="2000" dirty="0" smtClean="0"/>
              <a:t>1</a:t>
            </a:r>
            <a:r>
              <a:rPr lang="en-US" sz="2000" i="1" dirty="0" smtClean="0"/>
              <a:t>s</a:t>
            </a:r>
            <a:r>
              <a:rPr lang="en-US" sz="2000" dirty="0" smtClean="0"/>
              <a:t>² 2</a:t>
            </a:r>
            <a:r>
              <a:rPr lang="en-US" sz="2000" i="1" dirty="0" smtClean="0"/>
              <a:t>s</a:t>
            </a:r>
            <a:r>
              <a:rPr lang="en-US" sz="2000" dirty="0" smtClean="0"/>
              <a:t>² </a:t>
            </a:r>
            <a:r>
              <a:rPr lang="en-US" sz="2000" dirty="0"/>
              <a:t>2</a:t>
            </a:r>
            <a:r>
              <a:rPr lang="en-US" sz="2000" i="1" dirty="0"/>
              <a:t>p</a:t>
            </a:r>
            <a:r>
              <a:rPr lang="en-US" sz="2000" dirty="0"/>
              <a:t>6 3</a:t>
            </a:r>
            <a:r>
              <a:rPr lang="en-US" sz="2000" i="1" dirty="0"/>
              <a:t>s</a:t>
            </a:r>
            <a:r>
              <a:rPr lang="en-US" sz="2000" dirty="0"/>
              <a:t>2 3</a:t>
            </a:r>
            <a:r>
              <a:rPr lang="en-US" sz="2000" i="1" dirty="0"/>
              <a:t>p</a:t>
            </a:r>
            <a:r>
              <a:rPr lang="en-US" sz="2000" dirty="0"/>
              <a:t>0 has three vacant 3</a:t>
            </a:r>
            <a:r>
              <a:rPr lang="en-US" sz="2000" i="1" dirty="0"/>
              <a:t>p </a:t>
            </a:r>
            <a:r>
              <a:rPr lang="en-US" sz="2000" dirty="0"/>
              <a:t>orbitals in its outer </a:t>
            </a:r>
            <a:r>
              <a:rPr lang="en-US" sz="2000" dirty="0" smtClean="0"/>
              <a:t>electron shell</a:t>
            </a:r>
            <a:r>
              <a:rPr lang="en-US" sz="2000" dirty="0"/>
              <a:t>.</a:t>
            </a:r>
          </a:p>
          <a:p>
            <a:pPr algn="just"/>
            <a:r>
              <a:rPr lang="en-US" sz="2000" dirty="0" smtClean="0"/>
              <a:t>There </a:t>
            </a:r>
            <a:r>
              <a:rPr lang="en-US" sz="2000" dirty="0"/>
              <a:t>is considerable overlapping of vacant orbitals on one atom with similar orbitals of </a:t>
            </a:r>
            <a:r>
              <a:rPr lang="en-US" sz="2000" dirty="0" smtClean="0"/>
              <a:t>adjacent atoms</a:t>
            </a:r>
            <a:r>
              <a:rPr lang="en-US" sz="2000" dirty="0"/>
              <a:t>, throughout the metal crystal. Thus it is possible for an electron to be delocalized and </a:t>
            </a:r>
            <a:r>
              <a:rPr lang="en-US" sz="2000" dirty="0" smtClean="0"/>
              <a:t>move freely </a:t>
            </a:r>
            <a:r>
              <a:rPr lang="en-US" sz="2000" dirty="0"/>
              <a:t>in the vacant molecular orbital encompassing the entire </a:t>
            </a:r>
            <a:r>
              <a:rPr lang="en-US" sz="2000" dirty="0" smtClean="0"/>
              <a:t>metal crystal</a:t>
            </a:r>
            <a:r>
              <a:rPr lang="en-US" sz="2000" dirty="0"/>
              <a:t>. The delocalized </a:t>
            </a:r>
            <a:r>
              <a:rPr lang="en-US" sz="2000" dirty="0" smtClean="0"/>
              <a:t>electrons no </a:t>
            </a:r>
            <a:r>
              <a:rPr lang="en-US" sz="2000" dirty="0"/>
              <a:t>longer belong to individual metal atoms but rather to the crystal as a </a:t>
            </a:r>
            <a:r>
              <a:rPr lang="en-US" sz="2000" dirty="0" smtClean="0"/>
              <a:t>whole. As </a:t>
            </a:r>
            <a:r>
              <a:rPr lang="en-US" sz="2000" dirty="0"/>
              <a:t>a result of the delocalization of valence electrons, the positive metal ions that are </a:t>
            </a:r>
            <a:r>
              <a:rPr lang="en-US" sz="2000" dirty="0" smtClean="0"/>
              <a:t>produced, remain </a:t>
            </a:r>
            <a:r>
              <a:rPr lang="en-US" sz="2000" dirty="0"/>
              <a:t>fixed in the crystal lattice while the delocalized electrons are free to move about in the </a:t>
            </a:r>
            <a:r>
              <a:rPr lang="en-US" sz="2000" dirty="0" smtClean="0"/>
              <a:t>vacant space </a:t>
            </a:r>
            <a:r>
              <a:rPr lang="en-US" sz="2000" dirty="0"/>
              <a:t>in between. The metal is thus pictured as a network or lattice of positive ions of the </a:t>
            </a:r>
            <a:r>
              <a:rPr lang="en-US" sz="2000" dirty="0" smtClean="0"/>
              <a:t>metal immersed </a:t>
            </a:r>
            <a:r>
              <a:rPr lang="en-US" sz="2000" dirty="0"/>
              <a:t>in a ‘sea </a:t>
            </a:r>
            <a:r>
              <a:rPr lang="en-US" sz="2000" dirty="0" smtClean="0"/>
              <a:t>of electrons</a:t>
            </a:r>
            <a:r>
              <a:rPr lang="en-US" sz="2000" dirty="0"/>
              <a:t>’ or ‘gas of electrons’. This relatively simple model of metallic </a:t>
            </a:r>
            <a:r>
              <a:rPr lang="en-US" sz="2000" dirty="0" smtClean="0"/>
              <a:t>bonding is </a:t>
            </a:r>
            <a:r>
              <a:rPr lang="en-US" sz="2000" dirty="0"/>
              <a:t>referred to as the </a:t>
            </a:r>
            <a:r>
              <a:rPr lang="en-US" sz="2000" b="1" dirty="0"/>
              <a:t>Electron Sea model </a:t>
            </a:r>
            <a:r>
              <a:rPr lang="en-US" sz="2000" dirty="0"/>
              <a:t>or the </a:t>
            </a:r>
            <a:r>
              <a:rPr lang="en-US" sz="2000" b="1" dirty="0"/>
              <a:t>Electron Gas model </a:t>
            </a:r>
            <a:r>
              <a:rPr lang="en-US" sz="2000" dirty="0"/>
              <a:t>(Fig. </a:t>
            </a:r>
            <a:r>
              <a:rPr lang="en-US" sz="2000" dirty="0" smtClean="0"/>
              <a:t>Previous page.)</a:t>
            </a:r>
            <a:endParaRPr lang="en-US" sz="2000" dirty="0"/>
          </a:p>
        </p:txBody>
      </p:sp>
    </p:spTree>
    <p:extLst>
      <p:ext uri="{BB962C8B-B14F-4D97-AF65-F5344CB8AC3E}">
        <p14:creationId xmlns:p14="http://schemas.microsoft.com/office/powerpoint/2010/main" xmlns="" val="2693954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TotalTime>
  <Words>2672</Words>
  <Application>Microsoft Office PowerPoint</Application>
  <PresentationFormat>On-screen Show (4:3)</PresentationFormat>
  <Paragraphs>202</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Chemical bond</vt:lpstr>
      <vt:lpstr>Slide 2</vt:lpstr>
      <vt:lpstr>Slide 3</vt:lpstr>
      <vt:lpstr>Fajan’s Rule</vt:lpstr>
      <vt:lpstr>Fajan’s Rule</vt:lpstr>
      <vt:lpstr>Slide 6</vt:lpstr>
      <vt:lpstr>Lewis dot structure</vt:lpstr>
      <vt:lpstr>Metallic bond</vt:lpstr>
      <vt:lpstr>Slide 9</vt:lpstr>
      <vt:lpstr>Slide 10</vt:lpstr>
      <vt:lpstr>Slide 11</vt:lpstr>
      <vt:lpstr>Valence-bond theory</vt:lpstr>
      <vt:lpstr>Conditions for the combinations of atomic orbitals</vt:lpstr>
      <vt:lpstr>Hybridization</vt:lpstr>
      <vt:lpstr>Slide 15</vt:lpstr>
      <vt:lpstr>Slide 16</vt:lpstr>
      <vt:lpstr>Slide 17</vt:lpstr>
      <vt:lpstr>SP hybridization of BeF2</vt:lpstr>
      <vt:lpstr>SP hybridization of C2H2</vt:lpstr>
      <vt:lpstr>Slide 20</vt:lpstr>
      <vt:lpstr>SP³ hybridization</vt:lpstr>
      <vt:lpstr>Slide 22</vt:lpstr>
      <vt:lpstr>Slide 23</vt:lpstr>
      <vt:lpstr>What is VSEPR Theory??</vt:lpstr>
      <vt:lpstr>Slide 25</vt:lpstr>
      <vt:lpstr>Slide 26</vt:lpstr>
      <vt:lpstr>Slide 27</vt:lpstr>
      <vt:lpstr>Slide 28</vt:lpstr>
      <vt:lpstr>Slide 29</vt:lpstr>
      <vt:lpstr>Slide 30</vt:lpstr>
      <vt:lpstr>What is the hybridization of N in NH2-, NH3 and NH4+</vt:lpstr>
      <vt:lpstr>Explain bonding in PCl3 molecule according to valence bond theory.</vt:lpstr>
      <vt:lpstr>PF3 is a trigonal pyramidal molecule, Explain.</vt:lpstr>
      <vt:lpstr>PCl5 exists but NCl5 does not, why?</vt:lpstr>
      <vt:lpstr>XeF2 is a linear molecule</vt:lpstr>
      <vt:lpstr>Why water molecule is v/bent shaped??</vt:lpstr>
      <vt:lpstr>Why H-N-H bond angle in ammonia molecule are 106.45 or 107 degree??</vt:lpstr>
      <vt:lpstr>Structure of SF4</vt:lpstr>
      <vt:lpstr>Structure of ClF3</vt:lpstr>
      <vt:lpstr>Draw the structure of SF6 and IF5</vt:lpstr>
      <vt:lpstr>What is Molecular Orbital theory? Explain the MOT in H2 atom.</vt:lpstr>
      <vt:lpstr>Molecular orbital theory</vt:lpstr>
      <vt:lpstr>Slide 43</vt:lpstr>
      <vt:lpstr>Molecular orbital theory of O2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bond</dc:title>
  <dc:creator>Naher_EEE</dc:creator>
  <cp:lastModifiedBy>HP</cp:lastModifiedBy>
  <cp:revision>77</cp:revision>
  <dcterms:created xsi:type="dcterms:W3CDTF">2018-01-29T07:49:06Z</dcterms:created>
  <dcterms:modified xsi:type="dcterms:W3CDTF">2020-11-10T06:37:09Z</dcterms:modified>
</cp:coreProperties>
</file>