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2" roundtripDataSignature="AMtx7mjY9dMq80VutD86rRaZKzAfr5B1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70953D-39E4-4F23-8EFA-93B741C904CC}">
  <a:tblStyle styleId="{7E70953D-39E4-4F23-8EFA-93B741C904C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38DA26AF-8D21-40D9-9E87-D8AAFDFF0572}"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EFF3E9"/>
          </a:solidFill>
        </a:fill>
      </a:tcStyle>
    </a:wholeTbl>
    <a:band1H>
      <a:tcTxStyle/>
      <a:tcStyle>
        <a:fill>
          <a:solidFill>
            <a:srgbClr val="DEE7D0"/>
          </a:solidFill>
        </a:fill>
      </a:tcStyle>
    </a:band1H>
    <a:band2H>
      <a:tcTxStyle/>
    </a:band2H>
    <a:band1V>
      <a:tcTxStyle/>
      <a:tcStyle>
        <a:fill>
          <a:solidFill>
            <a:srgbClr val="DEE7D0"/>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EFF3E9"/>
          </a:solidFill>
        </a:fill>
      </a:tcStyle>
    </a:lastRow>
    <a:seCell>
      <a:tcTxStyle/>
    </a:seCell>
    <a:swCell>
      <a:tcTxStyle/>
    </a:swCell>
    <a:firstRow>
      <a:tcTxStyle b="on" i="off">
        <a:font>
          <a:latin typeface="Calibri"/>
          <a:ea typeface="Calibri"/>
          <a:cs typeface="Calibri"/>
        </a:font>
        <a:schemeClr val="lt1"/>
      </a:tcTxStyle>
      <a:tcStyle>
        <a:fill>
          <a:solidFill>
            <a:schemeClr val="accent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5"/>
          <p:cNvSpPr/>
          <p:nvPr>
            <p:ph idx="2" type="pic"/>
          </p:nvPr>
        </p:nvSpPr>
        <p:spPr>
          <a:xfrm>
            <a:off x="1792288" y="612775"/>
            <a:ext cx="5486400" cy="4114800"/>
          </a:xfrm>
          <a:prstGeom prst="rect">
            <a:avLst/>
          </a:prstGeom>
          <a:noFill/>
          <a:ln>
            <a:noFill/>
          </a:ln>
        </p:spPr>
      </p:sp>
      <p:sp>
        <p:nvSpPr>
          <p:cNvPr id="64" name="Google Shape;64;p3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533400" y="609600"/>
            <a:ext cx="7772400" cy="380999"/>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7030A0"/>
              </a:buClr>
              <a:buSzPct val="100000"/>
              <a:buFont typeface="Calibri"/>
              <a:buNone/>
            </a:pPr>
            <a:r>
              <a:rPr b="1" i="1" lang="en-US" sz="3200">
                <a:solidFill>
                  <a:srgbClr val="7030A0"/>
                </a:solidFill>
              </a:rPr>
              <a:t>Chapter-02: Periodic Table</a:t>
            </a:r>
            <a:br>
              <a:rPr lang="en-US"/>
            </a:br>
            <a:endParaRPr/>
          </a:p>
        </p:txBody>
      </p:sp>
      <p:sp>
        <p:nvSpPr>
          <p:cNvPr id="85" name="Google Shape;85;p1"/>
          <p:cNvSpPr txBox="1"/>
          <p:nvPr>
            <p:ph idx="1" type="subTitle"/>
          </p:nvPr>
        </p:nvSpPr>
        <p:spPr>
          <a:xfrm>
            <a:off x="533400" y="845127"/>
            <a:ext cx="8077200" cy="5361709"/>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rgbClr val="0C0C0C"/>
              </a:buClr>
              <a:buSzPts val="2000"/>
              <a:buNone/>
            </a:pPr>
            <a:r>
              <a:rPr b="1" lang="en-US" sz="2000">
                <a:solidFill>
                  <a:srgbClr val="0C0C0C"/>
                </a:solidFill>
                <a:latin typeface="Times New Roman"/>
                <a:ea typeface="Times New Roman"/>
                <a:cs typeface="Times New Roman"/>
                <a:sym typeface="Times New Roman"/>
              </a:rPr>
              <a:t>Classification of the element:</a:t>
            </a:r>
            <a:endParaRPr/>
          </a:p>
          <a:p>
            <a:pPr indent="-457200" lvl="0" marL="457200" rtl="0" algn="just">
              <a:spcBef>
                <a:spcPts val="400"/>
              </a:spcBef>
              <a:spcAft>
                <a:spcPts val="0"/>
              </a:spcAft>
              <a:buClr>
                <a:srgbClr val="0C0C0C"/>
              </a:buClr>
              <a:buSzPts val="2000"/>
              <a:buAutoNum type="arabicPeriod"/>
            </a:pPr>
            <a:r>
              <a:rPr b="1" lang="en-US" sz="2000">
                <a:solidFill>
                  <a:srgbClr val="0C0C0C"/>
                </a:solidFill>
                <a:latin typeface="Times New Roman"/>
                <a:ea typeface="Times New Roman"/>
                <a:cs typeface="Times New Roman"/>
                <a:sym typeface="Times New Roman"/>
              </a:rPr>
              <a:t>Nobel metal and base: </a:t>
            </a:r>
            <a:r>
              <a:rPr lang="en-US" sz="2000">
                <a:solidFill>
                  <a:srgbClr val="0C0C0C"/>
                </a:solidFill>
                <a:latin typeface="Times New Roman"/>
                <a:ea typeface="Times New Roman"/>
                <a:cs typeface="Times New Roman"/>
                <a:sym typeface="Times New Roman"/>
              </a:rPr>
              <a:t>In one of the earliest attempts at the classification, the metal were divided into two groups. Gold and silver were considered to be noble metals, whereas copper, iron, tin, and lead etc. were included among the base metals.</a:t>
            </a:r>
            <a:endParaRPr/>
          </a:p>
          <a:p>
            <a:pPr indent="-457200" lvl="0" marL="457200" rtl="0" algn="just">
              <a:spcBef>
                <a:spcPts val="400"/>
              </a:spcBef>
              <a:spcAft>
                <a:spcPts val="0"/>
              </a:spcAft>
              <a:buClr>
                <a:srgbClr val="0C0C0C"/>
              </a:buClr>
              <a:buSzPts val="2000"/>
              <a:buAutoNum type="arabicPeriod"/>
            </a:pPr>
            <a:r>
              <a:rPr b="1" lang="en-US" sz="2000">
                <a:solidFill>
                  <a:srgbClr val="0C0C0C"/>
                </a:solidFill>
                <a:latin typeface="Times New Roman"/>
                <a:ea typeface="Times New Roman"/>
                <a:cs typeface="Times New Roman"/>
                <a:sym typeface="Times New Roman"/>
              </a:rPr>
              <a:t>Dobereiner’s Triads: </a:t>
            </a:r>
            <a:r>
              <a:rPr lang="en-US" sz="2000">
                <a:solidFill>
                  <a:srgbClr val="0C0C0C"/>
                </a:solidFill>
                <a:latin typeface="Times New Roman"/>
                <a:ea typeface="Times New Roman"/>
                <a:cs typeface="Times New Roman"/>
                <a:sym typeface="Times New Roman"/>
              </a:rPr>
              <a:t>In 1829, J. W. Dobereiner observed that several of the element could be grouped together in sets of there, called triads, which have closely related properties. The triads are found to have either nearly the same atomic weights or differ by an almost constant difference. Using present-day atomic weights which are more accurate than those used by Dobereiner, the relationship among some triads may be shown as in table 4.2</a:t>
            </a:r>
            <a:endParaRPr/>
          </a:p>
          <a:p>
            <a:pPr indent="0" lvl="0" marL="0" rtl="0" algn="just">
              <a:spcBef>
                <a:spcPts val="400"/>
              </a:spcBef>
              <a:spcAft>
                <a:spcPts val="0"/>
              </a:spcAft>
              <a:buClr>
                <a:srgbClr val="888888"/>
              </a:buClr>
              <a:buSzPts val="2000"/>
              <a:buNone/>
            </a:pPr>
            <a:r>
              <a:t/>
            </a:r>
            <a:endParaRPr sz="2000">
              <a:solidFill>
                <a:srgbClr val="0C0C0C"/>
              </a:solidFill>
              <a:latin typeface="Times New Roman"/>
              <a:ea typeface="Times New Roman"/>
              <a:cs typeface="Times New Roman"/>
              <a:sym typeface="Times New Roman"/>
            </a:endParaRPr>
          </a:p>
          <a:p>
            <a:pPr indent="0" lvl="0" marL="0" rtl="0" algn="just">
              <a:spcBef>
                <a:spcPts val="400"/>
              </a:spcBef>
              <a:spcAft>
                <a:spcPts val="0"/>
              </a:spcAft>
              <a:buClr>
                <a:srgbClr val="888888"/>
              </a:buClr>
              <a:buSzPts val="2000"/>
              <a:buNone/>
            </a:pPr>
            <a:r>
              <a:t/>
            </a:r>
            <a:endParaRPr sz="2000">
              <a:latin typeface="Times New Roman"/>
              <a:ea typeface="Times New Roman"/>
              <a:cs typeface="Times New Roman"/>
              <a:sym typeface="Times New Roman"/>
            </a:endParaRPr>
          </a:p>
        </p:txBody>
      </p:sp>
      <p:graphicFrame>
        <p:nvGraphicFramePr>
          <p:cNvPr id="86" name="Google Shape;86;p1"/>
          <p:cNvGraphicFramePr/>
          <p:nvPr/>
        </p:nvGraphicFramePr>
        <p:xfrm>
          <a:off x="1143000" y="4953000"/>
          <a:ext cx="3000000" cy="3000000"/>
        </p:xfrm>
        <a:graphic>
          <a:graphicData uri="http://schemas.openxmlformats.org/drawingml/2006/table">
            <a:tbl>
              <a:tblPr bandRow="1" firstRow="1">
                <a:noFill/>
                <a:tableStyleId>{7E70953D-39E4-4F23-8EFA-93B741C904CC}</a:tableStyleId>
              </a:tblPr>
              <a:tblGrid>
                <a:gridCol w="2463800"/>
                <a:gridCol w="2463800"/>
                <a:gridCol w="2463800"/>
              </a:tblGrid>
              <a:tr h="457200">
                <a:tc>
                  <a:txBody>
                    <a:bodyPr/>
                    <a:lstStyle/>
                    <a:p>
                      <a:pPr indent="0" lvl="0" marL="0" marR="0" rtl="0" algn="ctr">
                        <a:spcBef>
                          <a:spcPts val="0"/>
                        </a:spcBef>
                        <a:spcAft>
                          <a:spcPts val="0"/>
                        </a:spcAft>
                        <a:buNone/>
                      </a:pPr>
                      <a:r>
                        <a:rPr lang="en-US" sz="1800" u="none" cap="none" strike="noStrike"/>
                        <a:t>Triads</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ATOMIC WEIGHT</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Difference between consecutive element</a:t>
                      </a:r>
                      <a:endParaRPr sz="1800" u="none" cap="none" strike="noStrike"/>
                    </a:p>
                  </a:txBody>
                  <a:tcPr marT="45725" marB="45725" marR="91450" marL="91450"/>
                </a:tc>
              </a:tr>
              <a:tr h="457200">
                <a:tc>
                  <a:txBody>
                    <a:bodyPr/>
                    <a:lstStyle/>
                    <a:p>
                      <a:pPr indent="0" lvl="0" marL="0" marR="0" rtl="0" algn="ctr">
                        <a:spcBef>
                          <a:spcPts val="0"/>
                        </a:spcBef>
                        <a:spcAft>
                          <a:spcPts val="0"/>
                        </a:spcAft>
                        <a:buNone/>
                      </a:pPr>
                      <a:r>
                        <a:rPr lang="en-US" sz="1800" u="none" cap="none" strike="noStrike"/>
                        <a:t>Li</a:t>
                      </a:r>
                      <a:endParaRPr/>
                    </a:p>
                    <a:p>
                      <a:pPr indent="0" lvl="0" marL="0" marR="0" rtl="0" algn="ctr">
                        <a:spcBef>
                          <a:spcPts val="0"/>
                        </a:spcBef>
                        <a:spcAft>
                          <a:spcPts val="0"/>
                        </a:spcAft>
                        <a:buNone/>
                      </a:pPr>
                      <a:r>
                        <a:rPr lang="en-US" sz="1800" u="none" cap="none" strike="noStrike"/>
                        <a:t>Na</a:t>
                      </a:r>
                      <a:endParaRPr/>
                    </a:p>
                    <a:p>
                      <a:pPr indent="0" lvl="0" marL="0" marR="0" rtl="0" algn="ctr">
                        <a:spcBef>
                          <a:spcPts val="0"/>
                        </a:spcBef>
                        <a:spcAft>
                          <a:spcPts val="0"/>
                        </a:spcAft>
                        <a:buNone/>
                      </a:pPr>
                      <a:r>
                        <a:rPr lang="en-US" sz="1800" u="none" cap="none" strike="noStrike"/>
                        <a:t>K</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6.940</a:t>
                      </a:r>
                      <a:endParaRPr/>
                    </a:p>
                    <a:p>
                      <a:pPr indent="0" lvl="0" marL="0" marR="0" rtl="0" algn="ctr">
                        <a:spcBef>
                          <a:spcPts val="0"/>
                        </a:spcBef>
                        <a:spcAft>
                          <a:spcPts val="0"/>
                        </a:spcAft>
                        <a:buNone/>
                      </a:pPr>
                      <a:r>
                        <a:rPr lang="en-US" sz="1800" u="none" cap="none" strike="noStrike"/>
                        <a:t>22.997</a:t>
                      </a:r>
                      <a:endParaRPr/>
                    </a:p>
                    <a:p>
                      <a:pPr indent="0" lvl="0" marL="0" marR="0" rtl="0" algn="ctr">
                        <a:spcBef>
                          <a:spcPts val="0"/>
                        </a:spcBef>
                        <a:spcAft>
                          <a:spcPts val="0"/>
                        </a:spcAft>
                        <a:buNone/>
                      </a:pPr>
                      <a:r>
                        <a:rPr lang="en-US" sz="1800" u="none" cap="none" strike="noStrike"/>
                        <a:t>39.100</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16.057</a:t>
                      </a:r>
                      <a:endParaRPr/>
                    </a:p>
                    <a:p>
                      <a:pPr indent="0" lvl="0" marL="0" marR="0" rtl="0" algn="ctr">
                        <a:spcBef>
                          <a:spcPts val="0"/>
                        </a:spcBef>
                        <a:spcAft>
                          <a:spcPts val="0"/>
                        </a:spcAft>
                        <a:buNone/>
                      </a:pPr>
                      <a:r>
                        <a:rPr lang="en-US" sz="1800" u="none" cap="none" strike="noStrike"/>
                        <a:t>16.103</a:t>
                      </a:r>
                      <a:endParaRPr sz="1800" u="none" cap="none" strike="noStrike"/>
                    </a:p>
                  </a:txBody>
                  <a:tcPr marT="45725" marB="45725" marR="91450" marL="91450"/>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0"/>
          <p:cNvSpPr/>
          <p:nvPr/>
        </p:nvSpPr>
        <p:spPr>
          <a:xfrm>
            <a:off x="533400" y="457200"/>
            <a:ext cx="8049491" cy="590931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The </a:t>
            </a:r>
            <a:r>
              <a:rPr b="1" i="1" lang="en-US" sz="1800">
                <a:solidFill>
                  <a:srgbClr val="7030A0"/>
                </a:solidFill>
                <a:latin typeface="Times New Roman"/>
                <a:ea typeface="Times New Roman"/>
                <a:cs typeface="Times New Roman"/>
                <a:sym typeface="Times New Roman"/>
              </a:rPr>
              <a:t>shielding effect </a:t>
            </a:r>
            <a:r>
              <a:rPr lang="en-US" sz="1800">
                <a:solidFill>
                  <a:schemeClr val="dk1"/>
                </a:solidFill>
                <a:latin typeface="Times New Roman"/>
                <a:ea typeface="Times New Roman"/>
                <a:cs typeface="Times New Roman"/>
                <a:sym typeface="Times New Roman"/>
              </a:rPr>
              <a:t>describes the attraction between an electron and the nucleus in any atom with more than one electron. The shielding effect can be defined as a reduction in the effective nuclear charge on the electron cloud, due to a difference in the attraction forces of the electrons in the nucleus. It is also referred to as the screening effect (or) atomic shielding.</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In hydrogen, or any other atom in group 1A of the periodic table (those with only one valence electron), the force on the electron is just as large as the electromagnetic attraction from the nucleus. However, when </a:t>
            </a:r>
            <a:r>
              <a:rPr b="1" i="1" lang="en-US" sz="1800">
                <a:solidFill>
                  <a:schemeClr val="dk1"/>
                </a:solidFill>
                <a:latin typeface="Times New Roman"/>
                <a:ea typeface="Times New Roman"/>
                <a:cs typeface="Times New Roman"/>
                <a:sym typeface="Times New Roman"/>
              </a:rPr>
              <a:t>more electrons </a:t>
            </a:r>
            <a:r>
              <a:rPr lang="en-US" sz="1800">
                <a:solidFill>
                  <a:schemeClr val="dk1"/>
                </a:solidFill>
                <a:latin typeface="Times New Roman"/>
                <a:ea typeface="Times New Roman"/>
                <a:cs typeface="Times New Roman"/>
                <a:sym typeface="Times New Roman"/>
              </a:rPr>
              <a:t>are involved, each electron (in the nth-shell) experiences </a:t>
            </a:r>
            <a:r>
              <a:rPr b="1" i="1" lang="en-US" sz="1800">
                <a:solidFill>
                  <a:srgbClr val="00B050"/>
                </a:solidFill>
                <a:latin typeface="Times New Roman"/>
                <a:ea typeface="Times New Roman"/>
                <a:cs typeface="Times New Roman"/>
                <a:sym typeface="Times New Roman"/>
              </a:rPr>
              <a:t>not only the electromagnetic attraction from the positive nucleus, but also repulsion forces from other electrons in shells from 1 to n. </a:t>
            </a:r>
            <a:r>
              <a:rPr lang="en-US" sz="1800">
                <a:solidFill>
                  <a:schemeClr val="dk1"/>
                </a:solidFill>
                <a:latin typeface="Times New Roman"/>
                <a:ea typeface="Times New Roman"/>
                <a:cs typeface="Times New Roman"/>
                <a:sym typeface="Times New Roman"/>
              </a:rPr>
              <a:t>This causes the net force on electrons in outer shells to be significantly smaller in magnitude; therefore, these </a:t>
            </a:r>
            <a:r>
              <a:rPr i="1" lang="en-US" sz="1800">
                <a:solidFill>
                  <a:srgbClr val="FF0000"/>
                </a:solidFill>
                <a:latin typeface="Times New Roman"/>
                <a:ea typeface="Times New Roman"/>
                <a:cs typeface="Times New Roman"/>
                <a:sym typeface="Times New Roman"/>
              </a:rPr>
              <a:t>electrons are not as strongly bonded </a:t>
            </a:r>
            <a:r>
              <a:rPr lang="en-US" sz="1800">
                <a:solidFill>
                  <a:schemeClr val="dk1"/>
                </a:solidFill>
                <a:latin typeface="Times New Roman"/>
                <a:ea typeface="Times New Roman"/>
                <a:cs typeface="Times New Roman"/>
                <a:sym typeface="Times New Roman"/>
              </a:rPr>
              <a:t>to the nucleus as electrons closer to the nucleus. This phenomenon is often referred to as the orbital </a:t>
            </a:r>
            <a:r>
              <a:rPr i="1" lang="en-US" sz="1800">
                <a:solidFill>
                  <a:srgbClr val="FF0000"/>
                </a:solidFill>
                <a:latin typeface="Times New Roman"/>
                <a:ea typeface="Times New Roman"/>
                <a:cs typeface="Times New Roman"/>
                <a:sym typeface="Times New Roman"/>
              </a:rPr>
              <a:t>penetration effect. </a:t>
            </a:r>
            <a:r>
              <a:rPr lang="en-US" sz="1800">
                <a:solidFill>
                  <a:schemeClr val="dk1"/>
                </a:solidFill>
                <a:latin typeface="Times New Roman"/>
                <a:ea typeface="Times New Roman"/>
                <a:cs typeface="Times New Roman"/>
                <a:sym typeface="Times New Roman"/>
              </a:rPr>
              <a:t>The shielding theory also contributes to the explanation of why valence-shell electrons are more easily removed from the atom.</a:t>
            </a:r>
            <a:endParaRPr/>
          </a:p>
          <a:p>
            <a:pPr indent="-285750" lvl="0" marL="285750" marR="0" rtl="0" algn="just">
              <a:spcBef>
                <a:spcPts val="0"/>
              </a:spcBef>
              <a:spcAft>
                <a:spcPts val="0"/>
              </a:spcAft>
              <a:buClr>
                <a:srgbClr val="7030A0"/>
              </a:buClr>
              <a:buSzPts val="1800"/>
              <a:buFont typeface="Noto Sans Symbols"/>
              <a:buChar char="❑"/>
            </a:pPr>
            <a:r>
              <a:rPr b="1" lang="en-US" sz="1800">
                <a:solidFill>
                  <a:srgbClr val="7030A0"/>
                </a:solidFill>
                <a:latin typeface="Times New Roman"/>
                <a:ea typeface="Times New Roman"/>
                <a:cs typeface="Times New Roman"/>
                <a:sym typeface="Times New Roman"/>
              </a:rPr>
              <a:t>The effective nuclear charge </a:t>
            </a:r>
            <a:r>
              <a:rPr lang="en-US" sz="1800">
                <a:solidFill>
                  <a:schemeClr val="dk1"/>
                </a:solidFill>
                <a:latin typeface="Times New Roman"/>
                <a:ea typeface="Times New Roman"/>
                <a:cs typeface="Times New Roman"/>
                <a:sym typeface="Times New Roman"/>
              </a:rPr>
              <a:t>is the net charge an electron experiences in an atom with multiple electrons. The effective nuclear charge may be approximated by the equation:</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Zeff = Z - S</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Where Z is the atomic number and S is the number of shielding electrons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1"/>
          <p:cNvSpPr/>
          <p:nvPr/>
        </p:nvSpPr>
        <p:spPr>
          <a:xfrm>
            <a:off x="228600" y="191187"/>
            <a:ext cx="8686800" cy="37240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B050"/>
                </a:solidFill>
                <a:latin typeface="Calibri"/>
                <a:ea typeface="Calibri"/>
                <a:cs typeface="Calibri"/>
                <a:sym typeface="Calibri"/>
              </a:rPr>
              <a:t>Periodic Properties: </a:t>
            </a:r>
            <a:r>
              <a:rPr lang="en-US" sz="1800">
                <a:solidFill>
                  <a:schemeClr val="dk1"/>
                </a:solidFill>
                <a:latin typeface="Calibri"/>
                <a:ea typeface="Calibri"/>
                <a:cs typeface="Calibri"/>
                <a:sym typeface="Calibri"/>
              </a:rPr>
              <a:t>Properties which are directly or indirectly related to their electronic configuration and show a regular gradation (order) when we move from left to right in a period or from top to bottom in a group are called </a:t>
            </a:r>
            <a:r>
              <a:rPr b="1" lang="en-US" sz="1800">
                <a:solidFill>
                  <a:schemeClr val="dk1"/>
                </a:solidFill>
                <a:latin typeface="Calibri"/>
                <a:ea typeface="Calibri"/>
                <a:cs typeface="Calibri"/>
                <a:sym typeface="Calibri"/>
              </a:rPr>
              <a:t>periodic properties. </a:t>
            </a:r>
            <a:r>
              <a:rPr lang="en-US" sz="1800">
                <a:solidFill>
                  <a:schemeClr val="dk1"/>
                </a:solidFill>
                <a:latin typeface="Calibri"/>
                <a:ea typeface="Calibri"/>
                <a:cs typeface="Calibri"/>
                <a:sym typeface="Calibri"/>
              </a:rPr>
              <a:t>Some important periodic properties are: </a:t>
            </a:r>
            <a:endParaRPr/>
          </a:p>
          <a:p>
            <a:pPr indent="0" lvl="0" marL="0" marR="0" rtl="0" algn="just">
              <a:spcBef>
                <a:spcPts val="0"/>
              </a:spcBef>
              <a:spcAft>
                <a:spcPts val="0"/>
              </a:spcAft>
              <a:buNone/>
            </a:pPr>
            <a:r>
              <a:rPr b="1" i="1" lang="en-US" sz="1800">
                <a:solidFill>
                  <a:srgbClr val="7030A0"/>
                </a:solidFill>
                <a:latin typeface="Calibri"/>
                <a:ea typeface="Calibri"/>
                <a:cs typeface="Calibri"/>
                <a:sym typeface="Calibri"/>
              </a:rPr>
              <a:t>        </a:t>
            </a:r>
            <a:r>
              <a:rPr b="1" i="1" lang="en-US" sz="1800">
                <a:solidFill>
                  <a:srgbClr val="7030A0"/>
                </a:solidFill>
                <a:latin typeface="Times New Roman"/>
                <a:ea typeface="Times New Roman"/>
                <a:cs typeface="Times New Roman"/>
                <a:sym typeface="Times New Roman"/>
              </a:rPr>
              <a:t>a. </a:t>
            </a:r>
            <a:r>
              <a:rPr lang="en-US" sz="1800">
                <a:solidFill>
                  <a:schemeClr val="dk1"/>
                </a:solidFill>
                <a:latin typeface="Times New Roman"/>
                <a:ea typeface="Times New Roman"/>
                <a:cs typeface="Times New Roman"/>
                <a:sym typeface="Times New Roman"/>
              </a:rPr>
              <a:t>atomic size</a:t>
            </a:r>
            <a:endParaRPr/>
          </a:p>
          <a:p>
            <a:pPr indent="0" lvl="0" marL="0" marR="0" rtl="0" algn="just">
              <a:spcBef>
                <a:spcPts val="0"/>
              </a:spcBef>
              <a:spcAft>
                <a:spcPts val="0"/>
              </a:spcAft>
              <a:buNone/>
            </a:pPr>
            <a:r>
              <a:rPr b="1" i="1" lang="en-US" sz="1800">
                <a:solidFill>
                  <a:srgbClr val="7030A0"/>
                </a:solidFill>
                <a:latin typeface="Times New Roman"/>
                <a:ea typeface="Times New Roman"/>
                <a:cs typeface="Times New Roman"/>
                <a:sym typeface="Times New Roman"/>
              </a:rPr>
              <a:t>       b. </a:t>
            </a:r>
            <a:r>
              <a:rPr lang="en-US" sz="1800">
                <a:solidFill>
                  <a:schemeClr val="dk1"/>
                </a:solidFill>
                <a:latin typeface="Times New Roman"/>
                <a:ea typeface="Times New Roman"/>
                <a:cs typeface="Times New Roman"/>
                <a:sym typeface="Times New Roman"/>
              </a:rPr>
              <a:t>ionization energy</a:t>
            </a:r>
            <a:endParaRPr/>
          </a:p>
          <a:p>
            <a:pPr indent="0" lvl="0" marL="0" marR="0" rtl="0" algn="just">
              <a:spcBef>
                <a:spcPts val="0"/>
              </a:spcBef>
              <a:spcAft>
                <a:spcPts val="0"/>
              </a:spcAft>
              <a:buNone/>
            </a:pPr>
            <a:r>
              <a:rPr b="1" i="1" lang="en-US" sz="1800">
                <a:solidFill>
                  <a:srgbClr val="7030A0"/>
                </a:solidFill>
                <a:latin typeface="Times New Roman"/>
                <a:ea typeface="Times New Roman"/>
                <a:cs typeface="Times New Roman"/>
                <a:sym typeface="Times New Roman"/>
              </a:rPr>
              <a:t>       c. </a:t>
            </a:r>
            <a:r>
              <a:rPr lang="en-US" sz="1800">
                <a:solidFill>
                  <a:schemeClr val="dk1"/>
                </a:solidFill>
                <a:latin typeface="Times New Roman"/>
                <a:ea typeface="Times New Roman"/>
                <a:cs typeface="Times New Roman"/>
                <a:sym typeface="Times New Roman"/>
              </a:rPr>
              <a:t>electron affinity</a:t>
            </a:r>
            <a:endParaRPr/>
          </a:p>
          <a:p>
            <a:pPr indent="0" lvl="0" marL="0" marR="0" rtl="0" algn="just">
              <a:spcBef>
                <a:spcPts val="0"/>
              </a:spcBef>
              <a:spcAft>
                <a:spcPts val="0"/>
              </a:spcAft>
              <a:buNone/>
            </a:pPr>
            <a:r>
              <a:rPr b="1" i="1" lang="en-US" sz="1800">
                <a:solidFill>
                  <a:srgbClr val="7030A0"/>
                </a:solidFill>
                <a:latin typeface="Times New Roman"/>
                <a:ea typeface="Times New Roman"/>
                <a:cs typeface="Times New Roman"/>
                <a:sym typeface="Times New Roman"/>
              </a:rPr>
              <a:t>       d. </a:t>
            </a:r>
            <a:r>
              <a:rPr lang="en-US" sz="1800">
                <a:solidFill>
                  <a:schemeClr val="dk1"/>
                </a:solidFill>
                <a:latin typeface="Times New Roman"/>
                <a:ea typeface="Times New Roman"/>
                <a:cs typeface="Times New Roman"/>
                <a:sym typeface="Times New Roman"/>
              </a:rPr>
              <a:t>electronegativity </a:t>
            </a:r>
            <a:endParaRPr/>
          </a:p>
          <a:p>
            <a:pPr indent="0" lvl="0" marL="0" marR="0" rtl="0" algn="just">
              <a:spcBef>
                <a:spcPts val="0"/>
              </a:spcBef>
              <a:spcAft>
                <a:spcPts val="0"/>
              </a:spcAft>
              <a:buNone/>
            </a:pPr>
            <a:r>
              <a:rPr b="1" i="1" lang="en-US" sz="1800">
                <a:solidFill>
                  <a:srgbClr val="7030A0"/>
                </a:solidFill>
                <a:latin typeface="Times New Roman"/>
                <a:ea typeface="Times New Roman"/>
                <a:cs typeface="Times New Roman"/>
                <a:sym typeface="Times New Roman"/>
              </a:rPr>
              <a:t>       e. </a:t>
            </a:r>
            <a:r>
              <a:rPr lang="en-US" sz="1800">
                <a:solidFill>
                  <a:schemeClr val="dk1"/>
                </a:solidFill>
                <a:latin typeface="Times New Roman"/>
                <a:ea typeface="Times New Roman"/>
                <a:cs typeface="Times New Roman"/>
                <a:sym typeface="Times New Roman"/>
              </a:rPr>
              <a:t>valency </a:t>
            </a:r>
            <a:endParaRPr/>
          </a:p>
          <a:p>
            <a:pPr indent="0" lvl="0" marL="0" marR="0" rtl="0" algn="just">
              <a:spcBef>
                <a:spcPts val="0"/>
              </a:spcBef>
              <a:spcAft>
                <a:spcPts val="0"/>
              </a:spcAft>
              <a:buNone/>
            </a:pPr>
            <a:r>
              <a:rPr b="1" i="1" lang="en-US" sz="1800">
                <a:solidFill>
                  <a:srgbClr val="7030A0"/>
                </a:solidFill>
                <a:latin typeface="Times New Roman"/>
                <a:ea typeface="Times New Roman"/>
                <a:cs typeface="Times New Roman"/>
                <a:sym typeface="Times New Roman"/>
              </a:rPr>
              <a:t>       f. </a:t>
            </a:r>
            <a:r>
              <a:rPr lang="en-US" sz="1800">
                <a:solidFill>
                  <a:schemeClr val="dk1"/>
                </a:solidFill>
                <a:latin typeface="Times New Roman"/>
                <a:ea typeface="Times New Roman"/>
                <a:cs typeface="Times New Roman"/>
                <a:sym typeface="Times New Roman"/>
              </a:rPr>
              <a:t>density</a:t>
            </a:r>
            <a:endParaRPr/>
          </a:p>
          <a:p>
            <a:pPr indent="0" lvl="0" marL="0" marR="0" rtl="0" algn="just">
              <a:spcBef>
                <a:spcPts val="0"/>
              </a:spcBef>
              <a:spcAft>
                <a:spcPts val="0"/>
              </a:spcAft>
              <a:buNone/>
            </a:pPr>
            <a:r>
              <a:rPr b="1" i="1" lang="en-US" sz="1800">
                <a:solidFill>
                  <a:srgbClr val="7030A0"/>
                </a:solidFill>
                <a:latin typeface="Times New Roman"/>
                <a:ea typeface="Times New Roman"/>
                <a:cs typeface="Times New Roman"/>
                <a:sym typeface="Times New Roman"/>
              </a:rPr>
              <a:t>       g. </a:t>
            </a:r>
            <a:r>
              <a:rPr lang="en-US" sz="1800">
                <a:solidFill>
                  <a:schemeClr val="dk1"/>
                </a:solidFill>
                <a:latin typeface="Times New Roman"/>
                <a:ea typeface="Times New Roman"/>
                <a:cs typeface="Times New Roman"/>
                <a:sym typeface="Times New Roman"/>
              </a:rPr>
              <a:t>atomic volume </a:t>
            </a:r>
            <a:endParaRPr/>
          </a:p>
          <a:p>
            <a:pPr indent="0" lvl="0" marL="0" marR="0" rtl="0" algn="just">
              <a:spcBef>
                <a:spcPts val="0"/>
              </a:spcBef>
              <a:spcAft>
                <a:spcPts val="0"/>
              </a:spcAft>
              <a:buNone/>
            </a:pPr>
            <a:r>
              <a:rPr b="1" i="1" lang="en-US" sz="1800">
                <a:solidFill>
                  <a:srgbClr val="7030A0"/>
                </a:solidFill>
                <a:latin typeface="Times New Roman"/>
                <a:ea typeface="Times New Roman"/>
                <a:cs typeface="Times New Roman"/>
                <a:sym typeface="Times New Roman"/>
              </a:rPr>
              <a:t>      h. </a:t>
            </a:r>
            <a:r>
              <a:rPr lang="en-US" sz="1800">
                <a:solidFill>
                  <a:schemeClr val="dk1"/>
                </a:solidFill>
                <a:latin typeface="Times New Roman"/>
                <a:ea typeface="Times New Roman"/>
                <a:cs typeface="Times New Roman"/>
                <a:sym typeface="Times New Roman"/>
              </a:rPr>
              <a:t>melting and boiling points etc.</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11"/>
          <p:cNvSpPr/>
          <p:nvPr/>
        </p:nvSpPr>
        <p:spPr>
          <a:xfrm>
            <a:off x="457200" y="3810000"/>
            <a:ext cx="8153400" cy="23391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7030A0"/>
                </a:solidFill>
                <a:latin typeface="Times New Roman"/>
                <a:ea typeface="Times New Roman"/>
                <a:cs typeface="Times New Roman"/>
                <a:sym typeface="Times New Roman"/>
              </a:rPr>
              <a:t>Atomic Radius</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The atomic radius of an element is half of the distance between the centers of two atoms of that element that are just touching each other.</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Generally, the atomic radius decreases across a period from left to right and increases down a given group. The atoms with the largest atomic radii are located in Group I and at the bottom of groups.</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Moving from left to right across a period, electrons are added one at a time to the outer energy shell.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p:nvPr/>
        </p:nvSpPr>
        <p:spPr>
          <a:xfrm>
            <a:off x="381000" y="228600"/>
            <a:ext cx="8229600" cy="72943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Moving from left to right across a period, electrons are added one at a time to the outer energy shell.</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Electrons within a shell cannot shield each other from the attraction to protons. Since the number of protons is also increasing, the effective nuclear charge increases across a period. This causes the atomic radius to decrease.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Moving down a group in the periodic table, the number of electrons and filled electron shells increases, but the number of valence electrons remains the same. The outermost electrons in a group are exposed to the same effective nuclear charge, but electrons are found farther from the nucleus as the number of filled energy shells increases. Therefore, the atomic radii increase.</a:t>
            </a:r>
            <a:endParaRPr/>
          </a:p>
          <a:p>
            <a:pPr indent="0" lvl="0" marL="0" marR="0" rtl="0" algn="l">
              <a:spcBef>
                <a:spcPts val="0"/>
              </a:spcBef>
              <a:spcAft>
                <a:spcPts val="0"/>
              </a:spcAft>
              <a:buNone/>
            </a:pPr>
            <a:r>
              <a:rPr b="1" lang="en-US" sz="2000">
                <a:solidFill>
                  <a:srgbClr val="7030A0"/>
                </a:solidFill>
                <a:latin typeface="Times New Roman"/>
                <a:ea typeface="Times New Roman"/>
                <a:cs typeface="Times New Roman"/>
                <a:sym typeface="Times New Roman"/>
              </a:rPr>
              <a:t>Ionization Energy</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The ionization energy, or ionization potential, is the energy required to completely remove an electron from a gaseous atom or ion. The closer and more tightly bound an electron is to the nucleus, the more difficult it will be to remove, and the higher its ionization energy will be. The first ionization energy is the energy required to remove one electron from the parent atom. The second ionization energy  is the energy required to remove a second valence electron from the univalent ion to form the divalent ion, and so on. Successive ionization energies increase. The second ionization energy is always greater than the first ionization energy.</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Ionization energies increase moving from left to right across a period (decreasing atomic radius). Ionization energy decreases moving down a group (increasing atomic radius). Group I elements have low ionization energies because the loss of an electron forms a stable octet.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p:nvPr/>
        </p:nvSpPr>
        <p:spPr>
          <a:xfrm>
            <a:off x="602673" y="609600"/>
            <a:ext cx="7848600" cy="458587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rgbClr val="7030A0"/>
                </a:solidFill>
                <a:latin typeface="Times New Roman"/>
                <a:ea typeface="Times New Roman"/>
                <a:cs typeface="Times New Roman"/>
                <a:sym typeface="Times New Roman"/>
              </a:rPr>
              <a:t>Electron Affinity</a:t>
            </a:r>
            <a:endParaRPr/>
          </a:p>
          <a:p>
            <a:pPr indent="0" lvl="0" marL="0" marR="0" rtl="0" algn="just">
              <a:spcBef>
                <a:spcPts val="0"/>
              </a:spcBef>
              <a:spcAft>
                <a:spcPts val="0"/>
              </a:spcAft>
              <a:buNone/>
            </a:pPr>
            <a:r>
              <a:t/>
            </a:r>
            <a:endParaRPr b="1" sz="2000">
              <a:solidFill>
                <a:srgbClr val="7030A0"/>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Electron affinity reflects the ability of an atom to accept an electron. It is the energy change that occurs when an electron is added to a gaseous atom. Atoms with stronger effective nuclear charge have greater electron affinity. Some generalizations can be made about the electron affinities of certain groups in the periodic table. The Group IIA elements, the alkaline earths, have low electron affinity values. These elements are relatively stable because they have filled s subshells. Group VIIA elements, the halogens, have high electron affinities because the addition of an electron to an atom results in a completely filled shell.</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Group VIII elements, noble gases, have electron affinities near zero since each atom possesses a stable octet and will not accept an electron readily. Elements of other groups have low electron affinities.</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In a period, the halogen will have the highest electron affinity, while the noble gas will have the lowest electron affinity. Electron affinity decreases moving down a group because a new electron would be further from the nucleus of a large atom.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4"/>
          <p:cNvSpPr/>
          <p:nvPr/>
        </p:nvSpPr>
        <p:spPr>
          <a:xfrm>
            <a:off x="381000" y="474345"/>
            <a:ext cx="8305800" cy="317009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rgbClr val="7030A0"/>
                </a:solidFill>
                <a:latin typeface="Times New Roman"/>
                <a:ea typeface="Times New Roman"/>
                <a:cs typeface="Times New Roman"/>
                <a:sym typeface="Times New Roman"/>
              </a:rPr>
              <a:t>Electronegativity:</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Electronegativity is a measure of the attraction of an atom for the electrons in a chemical bond. The higher the electronegativity of an atom, the greater its attraction for bonding electrons. Electronegativity is related to ionization energy. Electrons with low ionization energies have low electro negativities because their nuclei do not exert a strong attractive force on electrons. Elements with high ionization energies have high electronegativities due to the strong pull exerted on electrons by the nucleus. In a group, the electronegativity decreases as atomic number increases, as a result of increased distance between the valence electron and nucleus (greater atomic radius). An example of an electropositive (i.e., low electronegativity) element is cesium; an example of a highly electronegative element is fluorine.</a:t>
            </a:r>
            <a:endParaRPr/>
          </a:p>
        </p:txBody>
      </p:sp>
      <p:pic>
        <p:nvPicPr>
          <p:cNvPr id="159" name="Google Shape;159;p14"/>
          <p:cNvPicPr preferRelativeResize="0"/>
          <p:nvPr/>
        </p:nvPicPr>
        <p:blipFill rotWithShape="1">
          <a:blip r:embed="rId3">
            <a:alphaModFix/>
          </a:blip>
          <a:srcRect b="0" l="0" r="0" t="0"/>
          <a:stretch/>
        </p:blipFill>
        <p:spPr>
          <a:xfrm>
            <a:off x="381000" y="3644444"/>
            <a:ext cx="8077199" cy="29849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p:nvPr/>
        </p:nvSpPr>
        <p:spPr>
          <a:xfrm>
            <a:off x="533400" y="457201"/>
            <a:ext cx="8305800" cy="57246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000">
                <a:solidFill>
                  <a:srgbClr val="002060"/>
                </a:solidFill>
                <a:latin typeface="Times New Roman"/>
                <a:ea typeface="Times New Roman"/>
                <a:cs typeface="Times New Roman"/>
                <a:sym typeface="Times New Roman"/>
              </a:rPr>
              <a:t>Ionization energy </a:t>
            </a:r>
            <a:r>
              <a:rPr lang="en-US" sz="1800">
                <a:solidFill>
                  <a:schemeClr val="dk1"/>
                </a:solidFill>
                <a:latin typeface="Times New Roman"/>
                <a:ea typeface="Times New Roman"/>
                <a:cs typeface="Times New Roman"/>
                <a:sym typeface="Times New Roman"/>
              </a:rPr>
              <a:t>is the energy required to remove an electron from a gaseous atom or ion. The first or initial ionization energy or Ei of an atom or molecule is the energy required to remove one mole of electrons from one mole of isolated gaseous atoms or ions.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2000">
                <a:solidFill>
                  <a:srgbClr val="002060"/>
                </a:solidFill>
                <a:latin typeface="Times New Roman"/>
                <a:ea typeface="Times New Roman"/>
                <a:cs typeface="Times New Roman"/>
                <a:sym typeface="Times New Roman"/>
              </a:rPr>
              <a:t>Electron affinity </a:t>
            </a:r>
            <a:r>
              <a:rPr lang="en-US" sz="1800">
                <a:solidFill>
                  <a:schemeClr val="dk1"/>
                </a:solidFill>
                <a:latin typeface="Times New Roman"/>
                <a:ea typeface="Times New Roman"/>
                <a:cs typeface="Times New Roman"/>
                <a:sym typeface="Times New Roman"/>
              </a:rPr>
              <a:t>reflects the ability of an atom to accept an electron. It is the energy change that occurs when an electron is added to a gaseous atom. Atoms with stronger effective nuclear charge have greater electron affinity.</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reaction that occurs when an atom takes an electron may be represented as: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 + e− → X− + energy</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Another way to define electron affinity is as the amount of energy needed to remove an electron from a singly charged negative ion:</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X</a:t>
            </a:r>
            <a:r>
              <a:rPr baseline="30000"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 X + e</a:t>
            </a:r>
            <a:r>
              <a:rPr baseline="30000" lang="en-US"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i="1" lang="en-US" sz="2000">
                <a:solidFill>
                  <a:srgbClr val="002060"/>
                </a:solidFill>
                <a:latin typeface="Times New Roman"/>
                <a:ea typeface="Times New Roman"/>
                <a:cs typeface="Times New Roman"/>
                <a:sym typeface="Times New Roman"/>
              </a:rPr>
              <a:t>Electronegativity</a:t>
            </a:r>
            <a:r>
              <a:rPr lang="en-US" sz="1800">
                <a:solidFill>
                  <a:schemeClr val="dk1"/>
                </a:solidFill>
                <a:latin typeface="Times New Roman"/>
                <a:ea typeface="Times New Roman"/>
                <a:cs typeface="Times New Roman"/>
                <a:sym typeface="Times New Roman"/>
              </a:rPr>
              <a:t> is a measure of the tendency of an atom to attract a bonding pair of electrons. The Pauling scale is the most commonly used. Fluorine (the most </a:t>
            </a:r>
            <a:r>
              <a:rPr b="1" lang="en-US" sz="1800">
                <a:solidFill>
                  <a:schemeClr val="dk1"/>
                </a:solidFill>
                <a:latin typeface="Times New Roman"/>
                <a:ea typeface="Times New Roman"/>
                <a:cs typeface="Times New Roman"/>
                <a:sym typeface="Times New Roman"/>
              </a:rPr>
              <a:t>electronegative</a:t>
            </a:r>
            <a:r>
              <a:rPr lang="en-US" sz="1800">
                <a:solidFill>
                  <a:schemeClr val="dk1"/>
                </a:solidFill>
                <a:latin typeface="Times New Roman"/>
                <a:ea typeface="Times New Roman"/>
                <a:cs typeface="Times New Roman"/>
                <a:sym typeface="Times New Roman"/>
              </a:rPr>
              <a:t> element) is assigned a value of 4.0, and values range down to caesium and francium which are the least </a:t>
            </a:r>
            <a:r>
              <a:rPr b="1" lang="en-US" sz="1800">
                <a:solidFill>
                  <a:schemeClr val="dk1"/>
                </a:solidFill>
                <a:latin typeface="Times New Roman"/>
                <a:ea typeface="Times New Roman"/>
                <a:cs typeface="Times New Roman"/>
                <a:sym typeface="Times New Roman"/>
              </a:rPr>
              <a:t>electronegative</a:t>
            </a:r>
            <a:r>
              <a:rPr lang="en-US" sz="1800">
                <a:solidFill>
                  <a:schemeClr val="dk1"/>
                </a:solidFill>
                <a:latin typeface="Times New Roman"/>
                <a:ea typeface="Times New Roman"/>
                <a:cs typeface="Times New Roman"/>
                <a:sym typeface="Times New Roman"/>
              </a:rPr>
              <a:t> at 0.7.</a:t>
            </a:r>
            <a:endParaRPr b="1" sz="1800">
              <a:solidFill>
                <a:srgbClr val="0070C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6"/>
          <p:cNvSpPr txBox="1"/>
          <p:nvPr>
            <p:ph type="title"/>
          </p:nvPr>
        </p:nvSpPr>
        <p:spPr>
          <a:xfrm>
            <a:off x="457200" y="381000"/>
            <a:ext cx="8229600" cy="7159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7030A0"/>
              </a:buClr>
              <a:buSzPct val="100000"/>
              <a:buFont typeface="Calibri"/>
              <a:buNone/>
            </a:pPr>
            <a:r>
              <a:rPr b="1" lang="en-US" sz="3100">
                <a:solidFill>
                  <a:srgbClr val="7030A0"/>
                </a:solidFill>
              </a:rPr>
              <a:t>Summary of Periodic Properties of Elements</a:t>
            </a:r>
            <a:br>
              <a:rPr lang="en-US"/>
            </a:br>
            <a:endParaRPr/>
          </a:p>
        </p:txBody>
      </p:sp>
      <p:sp>
        <p:nvSpPr>
          <p:cNvPr id="170" name="Google Shape;170;p16"/>
          <p:cNvSpPr txBox="1"/>
          <p:nvPr>
            <p:ph idx="1" type="body"/>
          </p:nvPr>
        </p:nvSpPr>
        <p:spPr>
          <a:xfrm>
            <a:off x="381000" y="9906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1800"/>
              <a:buChar char="•"/>
            </a:pPr>
            <a:r>
              <a:rPr b="1" lang="en-US" sz="1800">
                <a:latin typeface="Times New Roman"/>
                <a:ea typeface="Times New Roman"/>
                <a:cs typeface="Times New Roman"/>
                <a:sym typeface="Times New Roman"/>
              </a:rPr>
              <a:t>Moving Left → Right</a:t>
            </a:r>
            <a:endParaRPr/>
          </a:p>
          <a:p>
            <a:pPr indent="0" lvl="0" marL="0" rtl="0" algn="just">
              <a:spcBef>
                <a:spcPts val="360"/>
              </a:spcBef>
              <a:spcAft>
                <a:spcPts val="0"/>
              </a:spcAft>
              <a:buClr>
                <a:schemeClr val="dk1"/>
              </a:buClr>
              <a:buSzPts val="1800"/>
              <a:buNone/>
            </a:pPr>
            <a:r>
              <a:rPr lang="en-US" sz="1800">
                <a:latin typeface="Times New Roman"/>
                <a:ea typeface="Times New Roman"/>
                <a:cs typeface="Times New Roman"/>
                <a:sym typeface="Times New Roman"/>
              </a:rPr>
              <a:t>Atomic Radius Decreases</a:t>
            </a:r>
            <a:endParaRPr/>
          </a:p>
          <a:p>
            <a:pPr indent="0" lvl="0" marL="0" rtl="0" algn="just">
              <a:spcBef>
                <a:spcPts val="360"/>
              </a:spcBef>
              <a:spcAft>
                <a:spcPts val="0"/>
              </a:spcAft>
              <a:buClr>
                <a:schemeClr val="dk1"/>
              </a:buClr>
              <a:buSzPts val="1800"/>
              <a:buNone/>
            </a:pPr>
            <a:r>
              <a:rPr lang="en-US" sz="1800">
                <a:latin typeface="Times New Roman"/>
                <a:ea typeface="Times New Roman"/>
                <a:cs typeface="Times New Roman"/>
                <a:sym typeface="Times New Roman"/>
              </a:rPr>
              <a:t>Ionization Energy Increases</a:t>
            </a:r>
            <a:endParaRPr/>
          </a:p>
          <a:p>
            <a:pPr indent="0" lvl="0" marL="0" rtl="0" algn="just">
              <a:spcBef>
                <a:spcPts val="360"/>
              </a:spcBef>
              <a:spcAft>
                <a:spcPts val="0"/>
              </a:spcAft>
              <a:buClr>
                <a:schemeClr val="dk1"/>
              </a:buClr>
              <a:buSzPts val="1800"/>
              <a:buNone/>
            </a:pPr>
            <a:r>
              <a:rPr lang="en-US" sz="1800">
                <a:latin typeface="Times New Roman"/>
                <a:ea typeface="Times New Roman"/>
                <a:cs typeface="Times New Roman"/>
                <a:sym typeface="Times New Roman"/>
              </a:rPr>
              <a:t>Electron Affinity Generally Increases (except Noble Gas Electron Affinity Near Zero)</a:t>
            </a:r>
            <a:endParaRPr/>
          </a:p>
          <a:p>
            <a:pPr indent="0" lvl="0" marL="0" rtl="0" algn="just">
              <a:spcBef>
                <a:spcPts val="360"/>
              </a:spcBef>
              <a:spcAft>
                <a:spcPts val="0"/>
              </a:spcAft>
              <a:buClr>
                <a:schemeClr val="dk1"/>
              </a:buClr>
              <a:buSzPts val="1800"/>
              <a:buNone/>
            </a:pPr>
            <a:r>
              <a:rPr lang="en-US" sz="1800">
                <a:latin typeface="Times New Roman"/>
                <a:ea typeface="Times New Roman"/>
                <a:cs typeface="Times New Roman"/>
                <a:sym typeface="Times New Roman"/>
              </a:rPr>
              <a:t>electronegativity  increase </a:t>
            </a:r>
            <a:endParaRPr/>
          </a:p>
          <a:p>
            <a:pPr indent="-342900" lvl="0" marL="342900" rtl="0" algn="just">
              <a:spcBef>
                <a:spcPts val="360"/>
              </a:spcBef>
              <a:spcAft>
                <a:spcPts val="0"/>
              </a:spcAft>
              <a:buClr>
                <a:schemeClr val="dk1"/>
              </a:buClr>
              <a:buSzPts val="1800"/>
              <a:buChar char="•"/>
            </a:pPr>
            <a:r>
              <a:rPr b="1" lang="en-US" sz="1800">
                <a:latin typeface="Times New Roman"/>
                <a:ea typeface="Times New Roman"/>
                <a:cs typeface="Times New Roman"/>
                <a:sym typeface="Times New Roman"/>
              </a:rPr>
              <a:t>Moving Top → Bottom</a:t>
            </a:r>
            <a:endParaRPr/>
          </a:p>
          <a:p>
            <a:pPr indent="0" lvl="0" marL="0" rtl="0" algn="just">
              <a:spcBef>
                <a:spcPts val="360"/>
              </a:spcBef>
              <a:spcAft>
                <a:spcPts val="0"/>
              </a:spcAft>
              <a:buClr>
                <a:schemeClr val="dk1"/>
              </a:buClr>
              <a:buSzPts val="1800"/>
              <a:buNone/>
            </a:pPr>
            <a:r>
              <a:rPr lang="en-US" sz="1800">
                <a:latin typeface="Times New Roman"/>
                <a:ea typeface="Times New Roman"/>
                <a:cs typeface="Times New Roman"/>
                <a:sym typeface="Times New Roman"/>
              </a:rPr>
              <a:t>Atomic Radius Increases</a:t>
            </a:r>
            <a:endParaRPr/>
          </a:p>
          <a:p>
            <a:pPr indent="0" lvl="0" marL="0" rtl="0" algn="just">
              <a:spcBef>
                <a:spcPts val="360"/>
              </a:spcBef>
              <a:spcAft>
                <a:spcPts val="0"/>
              </a:spcAft>
              <a:buClr>
                <a:schemeClr val="dk1"/>
              </a:buClr>
              <a:buSzPts val="1800"/>
              <a:buNone/>
            </a:pPr>
            <a:r>
              <a:rPr lang="en-US" sz="1800">
                <a:latin typeface="Times New Roman"/>
                <a:ea typeface="Times New Roman"/>
                <a:cs typeface="Times New Roman"/>
                <a:sym typeface="Times New Roman"/>
              </a:rPr>
              <a:t>Ionization Energy Decreases</a:t>
            </a:r>
            <a:endParaRPr/>
          </a:p>
          <a:p>
            <a:pPr indent="0" lvl="0" marL="0" rtl="0" algn="just">
              <a:spcBef>
                <a:spcPts val="360"/>
              </a:spcBef>
              <a:spcAft>
                <a:spcPts val="0"/>
              </a:spcAft>
              <a:buClr>
                <a:schemeClr val="dk1"/>
              </a:buClr>
              <a:buSzPts val="1800"/>
              <a:buNone/>
            </a:pPr>
            <a:r>
              <a:rPr lang="en-US" sz="1800">
                <a:latin typeface="Times New Roman"/>
                <a:ea typeface="Times New Roman"/>
                <a:cs typeface="Times New Roman"/>
                <a:sym typeface="Times New Roman"/>
              </a:rPr>
              <a:t>Electron Affinity Generally Decreases Moving Down a Group</a:t>
            </a:r>
            <a:endParaRPr/>
          </a:p>
          <a:p>
            <a:pPr indent="0" lvl="0" marL="0" rtl="0" algn="just">
              <a:spcBef>
                <a:spcPts val="360"/>
              </a:spcBef>
              <a:spcAft>
                <a:spcPts val="0"/>
              </a:spcAft>
              <a:buClr>
                <a:schemeClr val="dk1"/>
              </a:buClr>
              <a:buSzPts val="1800"/>
              <a:buNone/>
            </a:pPr>
            <a:r>
              <a:rPr lang="en-US" sz="1800">
                <a:latin typeface="Times New Roman"/>
                <a:ea typeface="Times New Roman"/>
                <a:cs typeface="Times New Roman"/>
                <a:sym typeface="Times New Roman"/>
              </a:rPr>
              <a:t>Electronegativity Decreases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title"/>
          </p:nvPr>
        </p:nvSpPr>
        <p:spPr>
          <a:xfrm>
            <a:off x="533400" y="457200"/>
            <a:ext cx="8229600" cy="6397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00000"/>
              <a:buFont typeface="Calibri"/>
              <a:buNone/>
            </a:pPr>
            <a:r>
              <a:rPr b="1" lang="en-US" sz="3100">
                <a:solidFill>
                  <a:srgbClr val="0070C0"/>
                </a:solidFill>
              </a:rPr>
              <a:t>Diagonal Relationships</a:t>
            </a:r>
            <a:br>
              <a:rPr lang="en-US"/>
            </a:br>
            <a:endParaRPr/>
          </a:p>
        </p:txBody>
      </p:sp>
      <p:sp>
        <p:nvSpPr>
          <p:cNvPr id="176" name="Google Shape;176;p17"/>
          <p:cNvSpPr txBox="1"/>
          <p:nvPr>
            <p:ph idx="1" type="body"/>
          </p:nvPr>
        </p:nvSpPr>
        <p:spPr>
          <a:xfrm>
            <a:off x="457200" y="9144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1800"/>
              <a:buNone/>
            </a:pPr>
            <a:r>
              <a:rPr lang="en-US" sz="1800">
                <a:latin typeface="Times New Roman"/>
                <a:ea typeface="Times New Roman"/>
                <a:cs typeface="Times New Roman"/>
                <a:sym typeface="Times New Roman"/>
              </a:rPr>
              <a:t>A Diagonal Relationship is said to exist between certain pairs of diagonally adjacent elements in the second and third periods of the periodic table. These pairs (Li &amp; Mg, Be &amp; Al, B &amp; Si etc.) exhibit similar properties; for example, Lithium, a member of the alkali metal of group 1A in some respects resembles magnesium of group IIA. Thus, Lithium salts usually occur in hydrated from unlike other alkali metal salts. Moreover, unlike other alkali metal carbonates and phosphates Li</a:t>
            </a:r>
            <a:r>
              <a:rPr lang="en-US" sz="1100">
                <a:latin typeface="Times New Roman"/>
                <a:ea typeface="Times New Roman"/>
                <a:cs typeface="Times New Roman"/>
                <a:sym typeface="Times New Roman"/>
              </a:rPr>
              <a:t>2</a:t>
            </a:r>
            <a:r>
              <a:rPr lang="en-US" sz="1800">
                <a:latin typeface="Times New Roman"/>
                <a:ea typeface="Times New Roman"/>
                <a:cs typeface="Times New Roman"/>
                <a:sym typeface="Times New Roman"/>
              </a:rPr>
              <a:t>CO</a:t>
            </a:r>
            <a:r>
              <a:rPr lang="en-US" sz="1200">
                <a:latin typeface="Times New Roman"/>
                <a:ea typeface="Times New Roman"/>
                <a:cs typeface="Times New Roman"/>
                <a:sym typeface="Times New Roman"/>
              </a:rPr>
              <a:t>3 </a:t>
            </a:r>
            <a:r>
              <a:rPr lang="en-US" sz="1600">
                <a:latin typeface="Times New Roman"/>
                <a:ea typeface="Times New Roman"/>
                <a:cs typeface="Times New Roman"/>
                <a:sym typeface="Times New Roman"/>
              </a:rPr>
              <a:t>and </a:t>
            </a:r>
            <a:r>
              <a:rPr lang="en-US" sz="1800">
                <a:latin typeface="Times New Roman"/>
                <a:ea typeface="Times New Roman"/>
                <a:cs typeface="Times New Roman"/>
                <a:sym typeface="Times New Roman"/>
              </a:rPr>
              <a:t>Li</a:t>
            </a:r>
            <a:r>
              <a:rPr lang="en-US" sz="1400">
                <a:latin typeface="Times New Roman"/>
                <a:ea typeface="Times New Roman"/>
                <a:cs typeface="Times New Roman"/>
                <a:sym typeface="Times New Roman"/>
              </a:rPr>
              <a:t>3</a:t>
            </a:r>
            <a:r>
              <a:rPr lang="en-US" sz="1800">
                <a:latin typeface="Times New Roman"/>
                <a:ea typeface="Times New Roman"/>
                <a:cs typeface="Times New Roman"/>
                <a:sym typeface="Times New Roman"/>
              </a:rPr>
              <a:t>PO</a:t>
            </a:r>
            <a:r>
              <a:rPr lang="en-US" sz="1200">
                <a:latin typeface="Times New Roman"/>
                <a:ea typeface="Times New Roman"/>
                <a:cs typeface="Times New Roman"/>
                <a:sym typeface="Times New Roman"/>
              </a:rPr>
              <a:t>4</a:t>
            </a:r>
            <a:r>
              <a:rPr lang="en-US" sz="1800">
                <a:latin typeface="Times New Roman"/>
                <a:ea typeface="Times New Roman"/>
                <a:cs typeface="Times New Roman"/>
                <a:sym typeface="Times New Roman"/>
              </a:rPr>
              <a:t> are insoluble in water, as are the corresponding magnesium carbonate and phosphate. Lithium is the only alkali metal to form ionic lithium nitride, Li</a:t>
            </a:r>
            <a:r>
              <a:rPr lang="en-US" sz="1100">
                <a:latin typeface="Times New Roman"/>
                <a:ea typeface="Times New Roman"/>
                <a:cs typeface="Times New Roman"/>
                <a:sym typeface="Times New Roman"/>
              </a:rPr>
              <a:t>3</a:t>
            </a:r>
            <a:r>
              <a:rPr lang="en-US" sz="1800">
                <a:latin typeface="Times New Roman"/>
                <a:ea typeface="Times New Roman"/>
                <a:cs typeface="Times New Roman"/>
                <a:sym typeface="Times New Roman"/>
              </a:rPr>
              <a:t>N, like magnesium nitride. Thus, Li of group IA resembles Mg of group IIA in many respects contrary to its group properties. Similar relationship exists between the three elements, beryllium of group IIA, aluminum of group IIIA. Boron of group IIIA shows likeness with silicon of group IVA. Thus, the light elements of the following groups. The similarity referred to as </a:t>
            </a:r>
            <a:r>
              <a:rPr b="1" i="1" lang="en-US" sz="1800">
                <a:solidFill>
                  <a:srgbClr val="00B050"/>
                </a:solidFill>
                <a:latin typeface="Times New Roman"/>
                <a:ea typeface="Times New Roman"/>
                <a:cs typeface="Times New Roman"/>
                <a:sym typeface="Times New Roman"/>
              </a:rPr>
              <a:t>diagonal relationship </a:t>
            </a:r>
            <a:r>
              <a:rPr lang="en-US" sz="1800">
                <a:latin typeface="Times New Roman"/>
                <a:ea typeface="Times New Roman"/>
                <a:cs typeface="Times New Roman"/>
                <a:sym typeface="Times New Roman"/>
              </a:rPr>
              <a:t>in the Periodic Tables as shown below.</a:t>
            </a:r>
            <a:endParaRPr sz="1800">
              <a:latin typeface="Times New Roman"/>
              <a:ea typeface="Times New Roman"/>
              <a:cs typeface="Times New Roman"/>
              <a:sym typeface="Times New Roman"/>
            </a:endParaRPr>
          </a:p>
        </p:txBody>
      </p:sp>
      <p:pic>
        <p:nvPicPr>
          <p:cNvPr id="177" name="Google Shape;177;p17"/>
          <p:cNvPicPr preferRelativeResize="0"/>
          <p:nvPr/>
        </p:nvPicPr>
        <p:blipFill rotWithShape="1">
          <a:blip r:embed="rId3">
            <a:alphaModFix/>
          </a:blip>
          <a:srcRect b="0" l="0" r="0" t="0"/>
          <a:stretch/>
        </p:blipFill>
        <p:spPr>
          <a:xfrm>
            <a:off x="1295400" y="4648200"/>
            <a:ext cx="6705600" cy="19134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8"/>
          <p:cNvSpPr txBox="1"/>
          <p:nvPr>
            <p:ph type="title"/>
          </p:nvPr>
        </p:nvSpPr>
        <p:spPr>
          <a:xfrm>
            <a:off x="457200" y="274638"/>
            <a:ext cx="8229600" cy="4873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7030A0"/>
              </a:buClr>
              <a:buSzPts val="2800"/>
              <a:buFont typeface="Times New Roman"/>
              <a:buNone/>
            </a:pPr>
            <a:r>
              <a:rPr b="1" lang="en-US" sz="2800">
                <a:solidFill>
                  <a:srgbClr val="7030A0"/>
                </a:solidFill>
                <a:latin typeface="Times New Roman"/>
                <a:ea typeface="Times New Roman"/>
                <a:cs typeface="Times New Roman"/>
                <a:sym typeface="Times New Roman"/>
              </a:rPr>
              <a:t>Group 18: Properties of Nobel Gases</a:t>
            </a:r>
            <a:endParaRPr b="1" sz="2800">
              <a:solidFill>
                <a:srgbClr val="7030A0"/>
              </a:solidFill>
              <a:latin typeface="Times New Roman"/>
              <a:ea typeface="Times New Roman"/>
              <a:cs typeface="Times New Roman"/>
              <a:sym typeface="Times New Roman"/>
            </a:endParaRPr>
          </a:p>
        </p:txBody>
      </p:sp>
      <p:sp>
        <p:nvSpPr>
          <p:cNvPr id="183" name="Google Shape;183;p18"/>
          <p:cNvSpPr txBox="1"/>
          <p:nvPr>
            <p:ph idx="1" type="body"/>
          </p:nvPr>
        </p:nvSpPr>
        <p:spPr>
          <a:xfrm>
            <a:off x="457200" y="914400"/>
            <a:ext cx="8229600" cy="56388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spcBef>
                <a:spcPts val="0"/>
              </a:spcBef>
              <a:spcAft>
                <a:spcPts val="0"/>
              </a:spcAft>
              <a:buClr>
                <a:schemeClr val="dk1"/>
              </a:buClr>
              <a:buSzPct val="100000"/>
              <a:buNone/>
            </a:pPr>
            <a:r>
              <a:rPr lang="en-US" sz="2600">
                <a:latin typeface="Times New Roman"/>
                <a:ea typeface="Times New Roman"/>
                <a:cs typeface="Times New Roman"/>
                <a:sym typeface="Times New Roman"/>
              </a:rPr>
              <a:t>The noble gases (Group 18) are located in the far right of the periodic table and were previously referred to as the "inert gases" due to the fact that their filled valence shells (octets) make them extremely nonreactive. The noble gases were characterized relatively late compared to other element groups.</a:t>
            </a:r>
            <a:endParaRPr/>
          </a:p>
          <a:p>
            <a:pPr indent="0" lvl="0" marL="0" rtl="0" algn="just">
              <a:spcBef>
                <a:spcPts val="364"/>
              </a:spcBef>
              <a:spcAft>
                <a:spcPts val="0"/>
              </a:spcAft>
              <a:buClr>
                <a:schemeClr val="dk1"/>
              </a:buClr>
              <a:buSzPct val="100000"/>
              <a:buNone/>
            </a:pPr>
            <a:r>
              <a:t/>
            </a:r>
            <a:endParaRPr sz="2600">
              <a:latin typeface="Times New Roman"/>
              <a:ea typeface="Times New Roman"/>
              <a:cs typeface="Times New Roman"/>
              <a:sym typeface="Times New Roman"/>
            </a:endParaRPr>
          </a:p>
          <a:p>
            <a:pPr indent="0" lvl="0" marL="0" rtl="0" algn="just">
              <a:spcBef>
                <a:spcPts val="364"/>
              </a:spcBef>
              <a:spcAft>
                <a:spcPts val="0"/>
              </a:spcAft>
              <a:buClr>
                <a:srgbClr val="002060"/>
              </a:buClr>
              <a:buSzPct val="100000"/>
              <a:buNone/>
            </a:pPr>
            <a:r>
              <a:rPr b="1" i="1" lang="en-US" sz="2600">
                <a:solidFill>
                  <a:srgbClr val="002060"/>
                </a:solidFill>
                <a:latin typeface="Times New Roman"/>
                <a:ea typeface="Times New Roman"/>
                <a:cs typeface="Times New Roman"/>
                <a:sym typeface="Times New Roman"/>
              </a:rPr>
              <a:t>The History</a:t>
            </a:r>
            <a:endParaRPr/>
          </a:p>
          <a:p>
            <a:pPr indent="0" lvl="0" marL="0" rtl="0" algn="just">
              <a:spcBef>
                <a:spcPts val="364"/>
              </a:spcBef>
              <a:spcAft>
                <a:spcPts val="0"/>
              </a:spcAft>
              <a:buClr>
                <a:schemeClr val="dk1"/>
              </a:buClr>
              <a:buSzPct val="100000"/>
              <a:buNone/>
            </a:pPr>
            <a:r>
              <a:rPr lang="en-US" sz="2600">
                <a:latin typeface="Times New Roman"/>
                <a:ea typeface="Times New Roman"/>
                <a:cs typeface="Times New Roman"/>
                <a:sym typeface="Times New Roman"/>
              </a:rPr>
              <a:t>The first person to discover the noble gases was Henry Cavendish in the late 180th century. Cavendish distinguished these elements by chemically removing all oxygen and nitrogen from a container of air. The nitrogen was oxidized to  NO</a:t>
            </a:r>
            <a:r>
              <a:rPr lang="en-US" sz="1700">
                <a:latin typeface="Times New Roman"/>
                <a:ea typeface="Times New Roman"/>
                <a:cs typeface="Times New Roman"/>
                <a:sym typeface="Times New Roman"/>
              </a:rPr>
              <a:t>2</a:t>
            </a:r>
            <a:r>
              <a:rPr lang="en-US" sz="2600">
                <a:latin typeface="Times New Roman"/>
                <a:ea typeface="Times New Roman"/>
                <a:cs typeface="Times New Roman"/>
                <a:sym typeface="Times New Roman"/>
              </a:rPr>
              <a:t> by electric discharges and absorbed by a sodium hydroxide solution. The remaining oxygen was then removed from the mixture with an absorber. The experiment revealed that 1/120 of the gas volume remained un-reacted in the receptacle. The second person to isolate, but not typify, them was William Francis (1855-1925). Francis noted the formation of gas while dissolving uranium minerals in acid.</a:t>
            </a:r>
            <a:endParaRPr/>
          </a:p>
          <a:p>
            <a:pPr indent="0" lvl="0" marL="0" rtl="0" algn="just">
              <a:spcBef>
                <a:spcPts val="364"/>
              </a:spcBef>
              <a:spcAft>
                <a:spcPts val="0"/>
              </a:spcAft>
              <a:buClr>
                <a:schemeClr val="dk1"/>
              </a:buClr>
              <a:buSzPct val="100000"/>
              <a:buNone/>
            </a:pPr>
            <a:r>
              <a:t/>
            </a:r>
            <a:endParaRPr sz="2600">
              <a:latin typeface="Times New Roman"/>
              <a:ea typeface="Times New Roman"/>
              <a:cs typeface="Times New Roman"/>
              <a:sym typeface="Times New Roman"/>
            </a:endParaRPr>
          </a:p>
          <a:p>
            <a:pPr indent="0" lvl="0" marL="0" rtl="0" algn="l">
              <a:spcBef>
                <a:spcPts val="364"/>
              </a:spcBef>
              <a:spcAft>
                <a:spcPts val="0"/>
              </a:spcAft>
              <a:buClr>
                <a:schemeClr val="dk1"/>
              </a:buClr>
              <a:buSzPct val="100000"/>
              <a:buNone/>
            </a:pPr>
            <a:r>
              <a:rPr lang="en-US" sz="2600">
                <a:latin typeface="Times New Roman"/>
                <a:ea typeface="Times New Roman"/>
                <a:cs typeface="Times New Roman"/>
                <a:sym typeface="Times New Roman"/>
              </a:rPr>
              <a:t>The Electron Configurations for Noble Gases</a:t>
            </a:r>
            <a:endParaRPr/>
          </a:p>
          <a:p>
            <a:pPr indent="-342900" lvl="0" marL="342900" rtl="0" algn="l">
              <a:spcBef>
                <a:spcPts val="364"/>
              </a:spcBef>
              <a:spcAft>
                <a:spcPts val="0"/>
              </a:spcAft>
              <a:buClr>
                <a:schemeClr val="dk1"/>
              </a:buClr>
              <a:buSzPct val="100000"/>
              <a:buChar char="•"/>
            </a:pPr>
            <a:r>
              <a:rPr b="1" lang="en-US" sz="2600">
                <a:latin typeface="Times New Roman"/>
                <a:ea typeface="Times New Roman"/>
                <a:cs typeface="Times New Roman"/>
                <a:sym typeface="Times New Roman"/>
              </a:rPr>
              <a:t>Helium</a:t>
            </a:r>
            <a:r>
              <a:rPr lang="en-US" sz="2600">
                <a:latin typeface="Times New Roman"/>
                <a:ea typeface="Times New Roman"/>
                <a:cs typeface="Times New Roman"/>
                <a:sym typeface="Times New Roman"/>
              </a:rPr>
              <a:t>      1s</a:t>
            </a:r>
            <a:r>
              <a:rPr baseline="30000" lang="en-US" sz="2600">
                <a:latin typeface="Times New Roman"/>
                <a:ea typeface="Times New Roman"/>
                <a:cs typeface="Times New Roman"/>
                <a:sym typeface="Times New Roman"/>
              </a:rPr>
              <a:t>2</a:t>
            </a:r>
            <a:endParaRPr sz="2600">
              <a:latin typeface="Times New Roman"/>
              <a:ea typeface="Times New Roman"/>
              <a:cs typeface="Times New Roman"/>
              <a:sym typeface="Times New Roman"/>
            </a:endParaRPr>
          </a:p>
          <a:p>
            <a:pPr indent="-342900" lvl="0" marL="342900" rtl="0" algn="l">
              <a:spcBef>
                <a:spcPts val="364"/>
              </a:spcBef>
              <a:spcAft>
                <a:spcPts val="0"/>
              </a:spcAft>
              <a:buClr>
                <a:schemeClr val="dk1"/>
              </a:buClr>
              <a:buSzPct val="100000"/>
              <a:buChar char="•"/>
            </a:pPr>
            <a:r>
              <a:rPr b="1" lang="en-US" sz="2600">
                <a:latin typeface="Times New Roman"/>
                <a:ea typeface="Times New Roman"/>
                <a:cs typeface="Times New Roman"/>
                <a:sym typeface="Times New Roman"/>
              </a:rPr>
              <a:t>Neon</a:t>
            </a:r>
            <a:r>
              <a:rPr lang="en-US" sz="2600">
                <a:latin typeface="Times New Roman"/>
                <a:ea typeface="Times New Roman"/>
                <a:cs typeface="Times New Roman"/>
                <a:sym typeface="Times New Roman"/>
              </a:rPr>
              <a:t>        [He] 2s</a:t>
            </a:r>
            <a:r>
              <a:rPr baseline="30000" lang="en-US" sz="2600">
                <a:latin typeface="Times New Roman"/>
                <a:ea typeface="Times New Roman"/>
                <a:cs typeface="Times New Roman"/>
                <a:sym typeface="Times New Roman"/>
              </a:rPr>
              <a:t>2</a:t>
            </a:r>
            <a:r>
              <a:rPr lang="en-US" sz="2600">
                <a:latin typeface="Times New Roman"/>
                <a:ea typeface="Times New Roman"/>
                <a:cs typeface="Times New Roman"/>
                <a:sym typeface="Times New Roman"/>
              </a:rPr>
              <a:t> 2p</a:t>
            </a:r>
            <a:r>
              <a:rPr baseline="30000" lang="en-US" sz="2600">
                <a:latin typeface="Times New Roman"/>
                <a:ea typeface="Times New Roman"/>
                <a:cs typeface="Times New Roman"/>
                <a:sym typeface="Times New Roman"/>
              </a:rPr>
              <a:t>6</a:t>
            </a:r>
            <a:endParaRPr sz="2600">
              <a:latin typeface="Times New Roman"/>
              <a:ea typeface="Times New Roman"/>
              <a:cs typeface="Times New Roman"/>
              <a:sym typeface="Times New Roman"/>
            </a:endParaRPr>
          </a:p>
          <a:p>
            <a:pPr indent="-342900" lvl="0" marL="342900" rtl="0" algn="l">
              <a:spcBef>
                <a:spcPts val="364"/>
              </a:spcBef>
              <a:spcAft>
                <a:spcPts val="0"/>
              </a:spcAft>
              <a:buClr>
                <a:schemeClr val="dk1"/>
              </a:buClr>
              <a:buSzPct val="100000"/>
              <a:buChar char="•"/>
            </a:pPr>
            <a:r>
              <a:rPr b="1" lang="en-US" sz="2600">
                <a:latin typeface="Times New Roman"/>
                <a:ea typeface="Times New Roman"/>
                <a:cs typeface="Times New Roman"/>
                <a:sym typeface="Times New Roman"/>
              </a:rPr>
              <a:t>Argon</a:t>
            </a:r>
            <a:r>
              <a:rPr lang="en-US" sz="2600">
                <a:latin typeface="Times New Roman"/>
                <a:ea typeface="Times New Roman"/>
                <a:cs typeface="Times New Roman"/>
                <a:sym typeface="Times New Roman"/>
              </a:rPr>
              <a:t>      [Ne] 3s</a:t>
            </a:r>
            <a:r>
              <a:rPr baseline="30000" lang="en-US" sz="2600">
                <a:latin typeface="Times New Roman"/>
                <a:ea typeface="Times New Roman"/>
                <a:cs typeface="Times New Roman"/>
                <a:sym typeface="Times New Roman"/>
              </a:rPr>
              <a:t>2</a:t>
            </a:r>
            <a:r>
              <a:rPr lang="en-US" sz="2600">
                <a:latin typeface="Times New Roman"/>
                <a:ea typeface="Times New Roman"/>
                <a:cs typeface="Times New Roman"/>
                <a:sym typeface="Times New Roman"/>
              </a:rPr>
              <a:t> 3p</a:t>
            </a:r>
            <a:r>
              <a:rPr baseline="30000" lang="en-US" sz="2600">
                <a:latin typeface="Times New Roman"/>
                <a:ea typeface="Times New Roman"/>
                <a:cs typeface="Times New Roman"/>
                <a:sym typeface="Times New Roman"/>
              </a:rPr>
              <a:t>6</a:t>
            </a:r>
            <a:endParaRPr sz="2600">
              <a:latin typeface="Times New Roman"/>
              <a:ea typeface="Times New Roman"/>
              <a:cs typeface="Times New Roman"/>
              <a:sym typeface="Times New Roman"/>
            </a:endParaRPr>
          </a:p>
          <a:p>
            <a:pPr indent="-342900" lvl="0" marL="342900" rtl="0" algn="l">
              <a:spcBef>
                <a:spcPts val="364"/>
              </a:spcBef>
              <a:spcAft>
                <a:spcPts val="0"/>
              </a:spcAft>
              <a:buClr>
                <a:schemeClr val="dk1"/>
              </a:buClr>
              <a:buSzPct val="100000"/>
              <a:buChar char="•"/>
            </a:pPr>
            <a:r>
              <a:rPr b="1" lang="en-US" sz="2600">
                <a:latin typeface="Times New Roman"/>
                <a:ea typeface="Times New Roman"/>
                <a:cs typeface="Times New Roman"/>
                <a:sym typeface="Times New Roman"/>
              </a:rPr>
              <a:t>Krypton</a:t>
            </a:r>
            <a:r>
              <a:rPr lang="en-US" sz="2600">
                <a:latin typeface="Times New Roman"/>
                <a:ea typeface="Times New Roman"/>
                <a:cs typeface="Times New Roman"/>
                <a:sym typeface="Times New Roman"/>
              </a:rPr>
              <a:t>   [Ar] 3d</a:t>
            </a:r>
            <a:r>
              <a:rPr baseline="30000" lang="en-US" sz="2600">
                <a:latin typeface="Times New Roman"/>
                <a:ea typeface="Times New Roman"/>
                <a:cs typeface="Times New Roman"/>
                <a:sym typeface="Times New Roman"/>
              </a:rPr>
              <a:t>10</a:t>
            </a:r>
            <a:r>
              <a:rPr lang="en-US" sz="2600">
                <a:latin typeface="Times New Roman"/>
                <a:ea typeface="Times New Roman"/>
                <a:cs typeface="Times New Roman"/>
                <a:sym typeface="Times New Roman"/>
              </a:rPr>
              <a:t> 4s</a:t>
            </a:r>
            <a:r>
              <a:rPr baseline="30000" lang="en-US" sz="2600">
                <a:latin typeface="Times New Roman"/>
                <a:ea typeface="Times New Roman"/>
                <a:cs typeface="Times New Roman"/>
                <a:sym typeface="Times New Roman"/>
              </a:rPr>
              <a:t>2</a:t>
            </a:r>
            <a:r>
              <a:rPr lang="en-US" sz="2600">
                <a:latin typeface="Times New Roman"/>
                <a:ea typeface="Times New Roman"/>
                <a:cs typeface="Times New Roman"/>
                <a:sym typeface="Times New Roman"/>
              </a:rPr>
              <a:t> 4p</a:t>
            </a:r>
            <a:r>
              <a:rPr baseline="30000" lang="en-US" sz="2600">
                <a:latin typeface="Times New Roman"/>
                <a:ea typeface="Times New Roman"/>
                <a:cs typeface="Times New Roman"/>
                <a:sym typeface="Times New Roman"/>
              </a:rPr>
              <a:t>6</a:t>
            </a:r>
            <a:endParaRPr sz="2600">
              <a:latin typeface="Times New Roman"/>
              <a:ea typeface="Times New Roman"/>
              <a:cs typeface="Times New Roman"/>
              <a:sym typeface="Times New Roman"/>
            </a:endParaRPr>
          </a:p>
          <a:p>
            <a:pPr indent="-342900" lvl="0" marL="342900" rtl="0" algn="l">
              <a:spcBef>
                <a:spcPts val="364"/>
              </a:spcBef>
              <a:spcAft>
                <a:spcPts val="0"/>
              </a:spcAft>
              <a:buClr>
                <a:schemeClr val="dk1"/>
              </a:buClr>
              <a:buSzPct val="100000"/>
              <a:buChar char="•"/>
            </a:pPr>
            <a:r>
              <a:rPr b="1" lang="en-US" sz="2600">
                <a:latin typeface="Times New Roman"/>
                <a:ea typeface="Times New Roman"/>
                <a:cs typeface="Times New Roman"/>
                <a:sym typeface="Times New Roman"/>
              </a:rPr>
              <a:t>Xenon</a:t>
            </a:r>
            <a:r>
              <a:rPr lang="en-US" sz="2600">
                <a:latin typeface="Times New Roman"/>
                <a:ea typeface="Times New Roman"/>
                <a:cs typeface="Times New Roman"/>
                <a:sym typeface="Times New Roman"/>
              </a:rPr>
              <a:t>     [Kr] 4d</a:t>
            </a:r>
            <a:r>
              <a:rPr baseline="30000" lang="en-US" sz="2600">
                <a:latin typeface="Times New Roman"/>
                <a:ea typeface="Times New Roman"/>
                <a:cs typeface="Times New Roman"/>
                <a:sym typeface="Times New Roman"/>
              </a:rPr>
              <a:t>10</a:t>
            </a:r>
            <a:r>
              <a:rPr lang="en-US" sz="2600">
                <a:latin typeface="Times New Roman"/>
                <a:ea typeface="Times New Roman"/>
                <a:cs typeface="Times New Roman"/>
                <a:sym typeface="Times New Roman"/>
              </a:rPr>
              <a:t> 5s</a:t>
            </a:r>
            <a:r>
              <a:rPr baseline="30000" lang="en-US" sz="2600">
                <a:latin typeface="Times New Roman"/>
                <a:ea typeface="Times New Roman"/>
                <a:cs typeface="Times New Roman"/>
                <a:sym typeface="Times New Roman"/>
              </a:rPr>
              <a:t>2</a:t>
            </a:r>
            <a:r>
              <a:rPr lang="en-US" sz="2600">
                <a:latin typeface="Times New Roman"/>
                <a:ea typeface="Times New Roman"/>
                <a:cs typeface="Times New Roman"/>
                <a:sym typeface="Times New Roman"/>
              </a:rPr>
              <a:t> 5p</a:t>
            </a:r>
            <a:r>
              <a:rPr baseline="30000" lang="en-US" sz="2600">
                <a:latin typeface="Times New Roman"/>
                <a:ea typeface="Times New Roman"/>
                <a:cs typeface="Times New Roman"/>
                <a:sym typeface="Times New Roman"/>
              </a:rPr>
              <a:t>6</a:t>
            </a:r>
            <a:endParaRPr sz="2600">
              <a:latin typeface="Times New Roman"/>
              <a:ea typeface="Times New Roman"/>
              <a:cs typeface="Times New Roman"/>
              <a:sym typeface="Times New Roman"/>
            </a:endParaRPr>
          </a:p>
          <a:p>
            <a:pPr indent="-342900" lvl="0" marL="342900" rtl="0" algn="l">
              <a:spcBef>
                <a:spcPts val="364"/>
              </a:spcBef>
              <a:spcAft>
                <a:spcPts val="0"/>
              </a:spcAft>
              <a:buClr>
                <a:schemeClr val="dk1"/>
              </a:buClr>
              <a:buSzPct val="100000"/>
              <a:buChar char="•"/>
            </a:pPr>
            <a:r>
              <a:rPr b="1" lang="en-US" sz="2600">
                <a:latin typeface="Times New Roman"/>
                <a:ea typeface="Times New Roman"/>
                <a:cs typeface="Times New Roman"/>
                <a:sym typeface="Times New Roman"/>
              </a:rPr>
              <a:t>Radon</a:t>
            </a:r>
            <a:r>
              <a:rPr lang="en-US" sz="2600">
                <a:latin typeface="Times New Roman"/>
                <a:ea typeface="Times New Roman"/>
                <a:cs typeface="Times New Roman"/>
                <a:sym typeface="Times New Roman"/>
              </a:rPr>
              <a:t>     [Xe] 4f</a:t>
            </a:r>
            <a:r>
              <a:rPr baseline="30000" lang="en-US" sz="2600">
                <a:latin typeface="Times New Roman"/>
                <a:ea typeface="Times New Roman"/>
                <a:cs typeface="Times New Roman"/>
                <a:sym typeface="Times New Roman"/>
              </a:rPr>
              <a:t>14</a:t>
            </a:r>
            <a:r>
              <a:rPr lang="en-US" sz="2600">
                <a:latin typeface="Times New Roman"/>
                <a:ea typeface="Times New Roman"/>
                <a:cs typeface="Times New Roman"/>
                <a:sym typeface="Times New Roman"/>
              </a:rPr>
              <a:t> 5d</a:t>
            </a:r>
            <a:r>
              <a:rPr baseline="30000" lang="en-US" sz="2600">
                <a:latin typeface="Times New Roman"/>
                <a:ea typeface="Times New Roman"/>
                <a:cs typeface="Times New Roman"/>
                <a:sym typeface="Times New Roman"/>
              </a:rPr>
              <a:t>10</a:t>
            </a:r>
            <a:r>
              <a:rPr lang="en-US" sz="2600">
                <a:latin typeface="Times New Roman"/>
                <a:ea typeface="Times New Roman"/>
                <a:cs typeface="Times New Roman"/>
                <a:sym typeface="Times New Roman"/>
              </a:rPr>
              <a:t> 6s</a:t>
            </a:r>
            <a:r>
              <a:rPr baseline="30000" lang="en-US" sz="2600">
                <a:latin typeface="Times New Roman"/>
                <a:ea typeface="Times New Roman"/>
                <a:cs typeface="Times New Roman"/>
                <a:sym typeface="Times New Roman"/>
              </a:rPr>
              <a:t>2</a:t>
            </a:r>
            <a:r>
              <a:rPr lang="en-US" sz="2600">
                <a:latin typeface="Times New Roman"/>
                <a:ea typeface="Times New Roman"/>
                <a:cs typeface="Times New Roman"/>
                <a:sym typeface="Times New Roman"/>
              </a:rPr>
              <a:t> 6p</a:t>
            </a:r>
            <a:r>
              <a:rPr baseline="30000" lang="en-US" sz="2600">
                <a:latin typeface="Times New Roman"/>
                <a:ea typeface="Times New Roman"/>
                <a:cs typeface="Times New Roman"/>
                <a:sym typeface="Times New Roman"/>
              </a:rPr>
              <a:t>6</a:t>
            </a:r>
            <a:endParaRPr sz="2600">
              <a:latin typeface="Times New Roman"/>
              <a:ea typeface="Times New Roman"/>
              <a:cs typeface="Times New Roman"/>
              <a:sym typeface="Times New Roman"/>
            </a:endParaRPr>
          </a:p>
          <a:p>
            <a:pPr indent="0" lvl="0" marL="0" rtl="0" algn="just">
              <a:spcBef>
                <a:spcPts val="252"/>
              </a:spcBef>
              <a:spcAft>
                <a:spcPts val="0"/>
              </a:spcAft>
              <a:buClr>
                <a:schemeClr val="dk1"/>
              </a:buClr>
              <a:buSzPct val="100000"/>
              <a:buNone/>
            </a:pPr>
            <a:r>
              <a:t/>
            </a:r>
            <a:endParaRPr sz="1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2800"/>
              <a:buFont typeface="Calibri"/>
              <a:buNone/>
            </a:pPr>
            <a:r>
              <a:rPr b="1" lang="en-US" sz="2800">
                <a:solidFill>
                  <a:srgbClr val="7030A0"/>
                </a:solidFill>
              </a:rPr>
              <a:t>Table 1: Trends within Group 18</a:t>
            </a:r>
            <a:endParaRPr/>
          </a:p>
        </p:txBody>
      </p:sp>
      <p:graphicFrame>
        <p:nvGraphicFramePr>
          <p:cNvPr id="189" name="Google Shape;189;p19"/>
          <p:cNvGraphicFramePr/>
          <p:nvPr/>
        </p:nvGraphicFramePr>
        <p:xfrm>
          <a:off x="533400" y="914398"/>
          <a:ext cx="3000000" cy="3000000"/>
        </p:xfrm>
        <a:graphic>
          <a:graphicData uri="http://schemas.openxmlformats.org/drawingml/2006/table">
            <a:tbl>
              <a:tblPr>
                <a:noFill/>
                <a:tableStyleId>{38DA26AF-8D21-40D9-9E87-D8AAFDFF0572}</a:tableStyleId>
              </a:tblPr>
              <a:tblGrid>
                <a:gridCol w="1000125"/>
                <a:gridCol w="1000125"/>
                <a:gridCol w="1000125"/>
                <a:gridCol w="1000125"/>
                <a:gridCol w="1000125"/>
                <a:gridCol w="1000125"/>
                <a:gridCol w="1000125"/>
                <a:gridCol w="1000125"/>
              </a:tblGrid>
              <a:tr h="1022025">
                <a:tc>
                  <a:txBody>
                    <a:bodyPr/>
                    <a:lstStyle/>
                    <a:p>
                      <a:pPr indent="0" lvl="0" marL="0" marR="0" rtl="0" algn="ctr">
                        <a:spcBef>
                          <a:spcPts val="0"/>
                        </a:spcBef>
                        <a:spcAft>
                          <a:spcPts val="0"/>
                        </a:spcAft>
                        <a:buNone/>
                      </a:pPr>
                      <a:br>
                        <a:rPr lang="en-US" sz="1800" u="none" cap="none" strike="noStrike"/>
                      </a:br>
                      <a:r>
                        <a:rPr lang="en-US" sz="1800" u="none" cap="none" strike="noStrike"/>
                        <a:t>Atom</a:t>
                      </a:r>
                      <a:endParaRPr b="0" sz="1800" u="none" cap="none" strike="noStrike">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u="none" cap="none" strike="noStrike"/>
                        <a:t>Atomic number</a:t>
                      </a:r>
                      <a:endParaRPr b="0" sz="1800" u="none" cap="none" strike="noStrike">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u="none" cap="none" strike="noStrike"/>
                        <a:t>Atomic mass</a:t>
                      </a:r>
                      <a:endParaRPr/>
                    </a:p>
                    <a:p>
                      <a:pPr indent="0" lvl="0" marL="0" marR="0" rtl="0" algn="ctr">
                        <a:spcBef>
                          <a:spcPts val="0"/>
                        </a:spcBef>
                        <a:spcAft>
                          <a:spcPts val="0"/>
                        </a:spcAft>
                        <a:buNone/>
                      </a:pPr>
                      <a:r>
                        <a:t/>
                      </a:r>
                      <a:endParaRPr b="0" sz="1800" u="none" cap="none" strike="noStrike">
                        <a:latin typeface="Times New Roman"/>
                        <a:ea typeface="Times New Roman"/>
                        <a:cs typeface="Times New Roman"/>
                        <a:sym typeface="Times New Roman"/>
                      </a:endParaRPr>
                    </a:p>
                  </a:txBody>
                  <a:tcPr marT="6425" marB="6425" marR="6425" marL="6425"/>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Boiling point (K)</a:t>
                      </a:r>
                      <a:endParaRPr/>
                    </a:p>
                    <a:p>
                      <a:pPr indent="0" lvl="0" marL="0" marR="0" rtl="0" algn="ctr">
                        <a:spcBef>
                          <a:spcPts val="0"/>
                        </a:spcBef>
                        <a:spcAft>
                          <a:spcPts val="0"/>
                        </a:spcAft>
                        <a:buNone/>
                      </a:pPr>
                      <a:r>
                        <a:t/>
                      </a:r>
                      <a:endParaRPr b="0" sz="1800" u="none" cap="none" strike="noStrike">
                        <a:latin typeface="Times New Roman"/>
                        <a:ea typeface="Times New Roman"/>
                        <a:cs typeface="Times New Roman"/>
                        <a:sym typeface="Times New Roman"/>
                      </a:endParaRPr>
                    </a:p>
                  </a:txBody>
                  <a:tcPr marT="6425" marB="6425" marR="6425" marL="6425"/>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Melting point (K)</a:t>
                      </a:r>
                      <a:endParaRPr/>
                    </a:p>
                    <a:p>
                      <a:pPr indent="0" lvl="0" marL="0" marR="0" rtl="0" algn="ctr">
                        <a:spcBef>
                          <a:spcPts val="0"/>
                        </a:spcBef>
                        <a:spcAft>
                          <a:spcPts val="0"/>
                        </a:spcAft>
                        <a:buNone/>
                      </a:pPr>
                      <a:r>
                        <a:rPr lang="en-US" sz="1800" u="none" cap="none" strike="noStrike"/>
                        <a:t> </a:t>
                      </a:r>
                      <a:endParaRPr b="0" sz="1800" u="none" cap="none" strike="noStrike">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u="none" cap="none" strike="noStrike"/>
                        <a:t>1st Ionization (E/kJ mol</a:t>
                      </a:r>
                      <a:r>
                        <a:rPr baseline="30000" lang="en-US" sz="1800" u="none" cap="none" strike="noStrike"/>
                        <a:t>-1</a:t>
                      </a:r>
                      <a:endParaRPr b="0" sz="1800" u="none" cap="none" strike="noStrike">
                        <a:latin typeface="Times New Roman"/>
                        <a:ea typeface="Times New Roman"/>
                        <a:cs typeface="Times New Roman"/>
                        <a:sym typeface="Times New Roman"/>
                      </a:endParaRPr>
                    </a:p>
                  </a:txBody>
                  <a:tcPr marT="6425" marB="6425" marR="6425" marL="6425"/>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Density (g/dm</a:t>
                      </a:r>
                      <a:r>
                        <a:rPr baseline="30000" lang="en-US" sz="1800" u="none" cap="none" strike="noStrike"/>
                        <a:t>3</a:t>
                      </a:r>
                      <a:r>
                        <a:rPr lang="en-US" sz="1800" u="none" cap="none" strike="noStrike"/>
                        <a:t>)</a:t>
                      </a:r>
                      <a:endParaRPr/>
                    </a:p>
                    <a:p>
                      <a:pPr indent="0" lvl="0" marL="0" marR="0" rtl="0" algn="ctr">
                        <a:spcBef>
                          <a:spcPts val="0"/>
                        </a:spcBef>
                        <a:spcAft>
                          <a:spcPts val="0"/>
                        </a:spcAft>
                        <a:buNone/>
                      </a:pPr>
                      <a:r>
                        <a:t/>
                      </a:r>
                      <a:endParaRPr b="0" sz="1800" u="none" cap="none" strike="noStrike">
                        <a:latin typeface="Times New Roman"/>
                        <a:ea typeface="Times New Roman"/>
                        <a:cs typeface="Times New Roman"/>
                        <a:sym typeface="Times New Roman"/>
                      </a:endParaRPr>
                    </a:p>
                  </a:txBody>
                  <a:tcPr marT="6425" marB="6425" marR="6425" marL="6425"/>
                </a:tc>
                <a:tc>
                  <a:txBody>
                    <a:bodyPr/>
                    <a:lstStyle/>
                    <a:p>
                      <a:pPr indent="0" lvl="0" marL="0" marR="0" rtl="0" algn="l">
                        <a:spcBef>
                          <a:spcPts val="0"/>
                        </a:spcBef>
                        <a:spcAft>
                          <a:spcPts val="0"/>
                        </a:spcAft>
                        <a:buNone/>
                      </a:pPr>
                      <a:r>
                        <a:rPr lang="en-US" sz="1800" u="none" cap="none" strike="noStrike"/>
                        <a:t>Atomic radius (pm)</a:t>
                      </a:r>
                      <a:endParaRPr/>
                    </a:p>
                    <a:p>
                      <a:pPr indent="0" lvl="0" marL="0" marR="0" rtl="0" algn="l">
                        <a:spcBef>
                          <a:spcPts val="0"/>
                        </a:spcBef>
                        <a:spcAft>
                          <a:spcPts val="0"/>
                        </a:spcAft>
                        <a:buNone/>
                      </a:pPr>
                      <a:r>
                        <a:t/>
                      </a:r>
                      <a:endParaRPr b="0" sz="1800">
                        <a:latin typeface="Times New Roman"/>
                        <a:ea typeface="Times New Roman"/>
                        <a:cs typeface="Times New Roman"/>
                        <a:sym typeface="Times New Roman"/>
                      </a:endParaRPr>
                    </a:p>
                  </a:txBody>
                  <a:tcPr marT="30850" marB="30850" marR="61725" marL="61725"/>
                </a:tc>
              </a:tr>
              <a:tr h="528175">
                <a:tc>
                  <a:txBody>
                    <a:bodyPr/>
                    <a:lstStyle/>
                    <a:p>
                      <a:pPr indent="0" lvl="0" marL="0" marR="0" rtl="0" algn="ctr">
                        <a:spcBef>
                          <a:spcPts val="0"/>
                        </a:spcBef>
                        <a:spcAft>
                          <a:spcPts val="0"/>
                        </a:spcAft>
                        <a:buNone/>
                      </a:pPr>
                      <a:r>
                        <a:rPr lang="en-US" sz="1800"/>
                        <a:t>He</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2</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4.003</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4.216</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0.95</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2372.3</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0.1786</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31</a:t>
                      </a:r>
                      <a:endParaRPr sz="1800">
                        <a:latin typeface="Times New Roman"/>
                        <a:ea typeface="Times New Roman"/>
                        <a:cs typeface="Times New Roman"/>
                        <a:sym typeface="Times New Roman"/>
                      </a:endParaRPr>
                    </a:p>
                  </a:txBody>
                  <a:tcPr marT="6425" marB="6425" marR="6425" marL="6425"/>
                </a:tc>
              </a:tr>
              <a:tr h="528175">
                <a:tc>
                  <a:txBody>
                    <a:bodyPr/>
                    <a:lstStyle/>
                    <a:p>
                      <a:pPr indent="0" lvl="0" marL="0" marR="0" rtl="0" algn="ctr">
                        <a:spcBef>
                          <a:spcPts val="0"/>
                        </a:spcBef>
                        <a:spcAft>
                          <a:spcPts val="0"/>
                        </a:spcAft>
                        <a:buNone/>
                      </a:pPr>
                      <a:r>
                        <a:rPr lang="en-US" sz="1800"/>
                        <a:t>Ne</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10</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20.18</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27.1</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24.7</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2080.6 </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0.9002</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38</a:t>
                      </a:r>
                      <a:endParaRPr sz="1800">
                        <a:latin typeface="Times New Roman"/>
                        <a:ea typeface="Times New Roman"/>
                        <a:cs typeface="Times New Roman"/>
                        <a:sym typeface="Times New Roman"/>
                      </a:endParaRPr>
                    </a:p>
                  </a:txBody>
                  <a:tcPr marT="6425" marB="6425" marR="6425" marL="6425"/>
                </a:tc>
              </a:tr>
              <a:tr h="528175">
                <a:tc>
                  <a:txBody>
                    <a:bodyPr/>
                    <a:lstStyle/>
                    <a:p>
                      <a:pPr indent="0" lvl="0" marL="0" marR="0" rtl="0" algn="ctr">
                        <a:spcBef>
                          <a:spcPts val="0"/>
                        </a:spcBef>
                        <a:spcAft>
                          <a:spcPts val="0"/>
                        </a:spcAft>
                        <a:buNone/>
                      </a:pPr>
                      <a:r>
                        <a:rPr lang="en-US" sz="1800"/>
                        <a:t>Ar</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18</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39.948</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87.29</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83.6</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1520.4</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1.7818</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71</a:t>
                      </a:r>
                      <a:endParaRPr sz="1800">
                        <a:latin typeface="Times New Roman"/>
                        <a:ea typeface="Times New Roman"/>
                        <a:cs typeface="Times New Roman"/>
                        <a:sym typeface="Times New Roman"/>
                      </a:endParaRPr>
                    </a:p>
                  </a:txBody>
                  <a:tcPr marT="6425" marB="6425" marR="6425" marL="6425"/>
                </a:tc>
              </a:tr>
              <a:tr h="528175">
                <a:tc>
                  <a:txBody>
                    <a:bodyPr/>
                    <a:lstStyle/>
                    <a:p>
                      <a:pPr indent="0" lvl="0" marL="0" marR="0" rtl="0" algn="ctr">
                        <a:spcBef>
                          <a:spcPts val="0"/>
                        </a:spcBef>
                        <a:spcAft>
                          <a:spcPts val="0"/>
                        </a:spcAft>
                        <a:buNone/>
                      </a:pPr>
                      <a:r>
                        <a:rPr lang="en-US" sz="1800"/>
                        <a:t>Kr</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36</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83.3</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120.85</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115.8</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1350.7</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3.708</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88</a:t>
                      </a:r>
                      <a:endParaRPr sz="1800">
                        <a:latin typeface="Times New Roman"/>
                        <a:ea typeface="Times New Roman"/>
                        <a:cs typeface="Times New Roman"/>
                        <a:sym typeface="Times New Roman"/>
                      </a:endParaRPr>
                    </a:p>
                  </a:txBody>
                  <a:tcPr marT="6425" marB="6425" marR="6425" marL="6425"/>
                </a:tc>
              </a:tr>
              <a:tr h="528175">
                <a:tc>
                  <a:txBody>
                    <a:bodyPr/>
                    <a:lstStyle/>
                    <a:p>
                      <a:pPr indent="0" lvl="0" marL="0" marR="0" rtl="0" algn="ctr">
                        <a:spcBef>
                          <a:spcPts val="0"/>
                        </a:spcBef>
                        <a:spcAft>
                          <a:spcPts val="0"/>
                        </a:spcAft>
                        <a:buNone/>
                      </a:pPr>
                      <a:r>
                        <a:rPr lang="en-US" sz="1800"/>
                        <a:t>Xe</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54</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131.29</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166.1</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161.7</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1170.4</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5.851</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108</a:t>
                      </a:r>
                      <a:endParaRPr sz="1800">
                        <a:latin typeface="Times New Roman"/>
                        <a:ea typeface="Times New Roman"/>
                        <a:cs typeface="Times New Roman"/>
                        <a:sym typeface="Times New Roman"/>
                      </a:endParaRPr>
                    </a:p>
                  </a:txBody>
                  <a:tcPr marT="6425" marB="6425" marR="6425" marL="6425"/>
                </a:tc>
              </a:tr>
              <a:tr h="528175">
                <a:tc>
                  <a:txBody>
                    <a:bodyPr/>
                    <a:lstStyle/>
                    <a:p>
                      <a:pPr indent="0" lvl="0" marL="0" marR="0" rtl="0" algn="ctr">
                        <a:spcBef>
                          <a:spcPts val="0"/>
                        </a:spcBef>
                        <a:spcAft>
                          <a:spcPts val="0"/>
                        </a:spcAft>
                        <a:buNone/>
                      </a:pPr>
                      <a:r>
                        <a:rPr lang="en-US" sz="1800"/>
                        <a:t>Rn</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86</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222.1</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211.5</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202.2</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1037.1  </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9.97</a:t>
                      </a:r>
                      <a:endParaRPr sz="1800">
                        <a:latin typeface="Times New Roman"/>
                        <a:ea typeface="Times New Roman"/>
                        <a:cs typeface="Times New Roman"/>
                        <a:sym typeface="Times New Roman"/>
                      </a:endParaRPr>
                    </a:p>
                  </a:txBody>
                  <a:tcPr marT="6425" marB="6425" marR="6425" marL="6425"/>
                </a:tc>
                <a:tc>
                  <a:txBody>
                    <a:bodyPr/>
                    <a:lstStyle/>
                    <a:p>
                      <a:pPr indent="0" lvl="0" marL="0" marR="0" rtl="0" algn="ctr">
                        <a:spcBef>
                          <a:spcPts val="0"/>
                        </a:spcBef>
                        <a:spcAft>
                          <a:spcPts val="0"/>
                        </a:spcAft>
                        <a:buNone/>
                      </a:pPr>
                      <a:r>
                        <a:rPr lang="en-US" sz="1800"/>
                        <a:t>120</a:t>
                      </a:r>
                      <a:endParaRPr sz="1800">
                        <a:latin typeface="Times New Roman"/>
                        <a:ea typeface="Times New Roman"/>
                        <a:cs typeface="Times New Roman"/>
                        <a:sym typeface="Times New Roman"/>
                      </a:endParaRPr>
                    </a:p>
                  </a:txBody>
                  <a:tcPr marT="6425" marB="6425" marR="6425" marL="6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graphicFrame>
        <p:nvGraphicFramePr>
          <p:cNvPr id="91" name="Google Shape;91;p2"/>
          <p:cNvGraphicFramePr/>
          <p:nvPr/>
        </p:nvGraphicFramePr>
        <p:xfrm>
          <a:off x="685800" y="457200"/>
          <a:ext cx="3000000" cy="3000000"/>
        </p:xfrm>
        <a:graphic>
          <a:graphicData uri="http://schemas.openxmlformats.org/drawingml/2006/table">
            <a:tbl>
              <a:tblPr bandRow="1" firstRow="1">
                <a:noFill/>
                <a:tableStyleId>{7E70953D-39E4-4F23-8EFA-93B741C904CC}</a:tableStyleId>
              </a:tblPr>
              <a:tblGrid>
                <a:gridCol w="2641600"/>
                <a:gridCol w="2641600"/>
                <a:gridCol w="2641600"/>
              </a:tblGrid>
              <a:tr h="370850">
                <a:tc>
                  <a:txBody>
                    <a:bodyPr/>
                    <a:lstStyle/>
                    <a:p>
                      <a:pPr indent="0" lvl="0" marL="0" marR="0" rtl="0" algn="ctr">
                        <a:spcBef>
                          <a:spcPts val="0"/>
                        </a:spcBef>
                        <a:spcAft>
                          <a:spcPts val="0"/>
                        </a:spcAft>
                        <a:buNone/>
                      </a:pPr>
                      <a:r>
                        <a:rPr lang="en-US" sz="1800" u="none" cap="none" strike="noStrike"/>
                        <a:t>Triads</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Atomic weight</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Difference between consecutive element</a:t>
                      </a:r>
                      <a:endParaRPr/>
                    </a:p>
                    <a:p>
                      <a:pPr indent="0" lvl="0" marL="0" marR="0" rtl="0" algn="ctr">
                        <a:spcBef>
                          <a:spcPts val="0"/>
                        </a:spcBef>
                        <a:spcAft>
                          <a:spcPts val="0"/>
                        </a:spcAft>
                        <a:buNone/>
                      </a:pPr>
                      <a:r>
                        <a:t/>
                      </a:r>
                      <a:endParaRPr sz="1800" u="none" cap="none" strike="noStrike"/>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Cl</a:t>
                      </a:r>
                      <a:endParaRPr/>
                    </a:p>
                    <a:p>
                      <a:pPr indent="0" lvl="0" marL="0" marR="0" rtl="0" algn="ctr">
                        <a:spcBef>
                          <a:spcPts val="0"/>
                        </a:spcBef>
                        <a:spcAft>
                          <a:spcPts val="0"/>
                        </a:spcAft>
                        <a:buNone/>
                      </a:pPr>
                      <a:r>
                        <a:rPr lang="en-US" sz="1800" u="none" cap="none" strike="noStrike"/>
                        <a:t>Br</a:t>
                      </a:r>
                      <a:endParaRPr/>
                    </a:p>
                    <a:p>
                      <a:pPr indent="0" lvl="0" marL="0" marR="0" rtl="0" algn="ctr">
                        <a:spcBef>
                          <a:spcPts val="0"/>
                        </a:spcBef>
                        <a:spcAft>
                          <a:spcPts val="0"/>
                        </a:spcAft>
                        <a:buNone/>
                      </a:pPr>
                      <a:r>
                        <a:rPr lang="en-US" sz="1800" u="none" cap="none" strike="noStrike"/>
                        <a:t>I</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35.457</a:t>
                      </a:r>
                      <a:endParaRPr/>
                    </a:p>
                    <a:p>
                      <a:pPr indent="0" lvl="0" marL="0" marR="0" rtl="0" algn="ctr">
                        <a:spcBef>
                          <a:spcPts val="0"/>
                        </a:spcBef>
                        <a:spcAft>
                          <a:spcPts val="0"/>
                        </a:spcAft>
                        <a:buNone/>
                      </a:pPr>
                      <a:r>
                        <a:rPr lang="en-US" sz="1800" u="none" cap="none" strike="noStrike"/>
                        <a:t>79.916</a:t>
                      </a:r>
                      <a:endParaRPr/>
                    </a:p>
                    <a:p>
                      <a:pPr indent="0" lvl="0" marL="0" marR="0" rtl="0" algn="ctr">
                        <a:spcBef>
                          <a:spcPts val="0"/>
                        </a:spcBef>
                        <a:spcAft>
                          <a:spcPts val="0"/>
                        </a:spcAft>
                        <a:buNone/>
                      </a:pPr>
                      <a:r>
                        <a:rPr lang="en-US" sz="1800" u="none" cap="none" strike="noStrike"/>
                        <a:t>126.91</a:t>
                      </a:r>
                      <a:endParaRPr sz="1800" u="none" cap="none" strike="noStrike"/>
                    </a:p>
                  </a:txBody>
                  <a:tcPr marT="45725" marB="45725" marR="91450" marL="91450"/>
                </a:tc>
                <a:tc>
                  <a:txBody>
                    <a:bodyPr/>
                    <a:lstStyle/>
                    <a:p>
                      <a:pPr indent="0" lvl="0" marL="0" marR="0" rtl="0" algn="ctr">
                        <a:spcBef>
                          <a:spcPts val="0"/>
                        </a:spcBef>
                        <a:spcAft>
                          <a:spcPts val="0"/>
                        </a:spcAft>
                        <a:buNone/>
                      </a:pPr>
                      <a:r>
                        <a:t/>
                      </a:r>
                      <a:endParaRPr sz="1800" u="none" cap="none" strike="noStrike"/>
                    </a:p>
                    <a:p>
                      <a:pPr indent="0" lvl="0" marL="0" marR="0" rtl="0" algn="ctr">
                        <a:spcBef>
                          <a:spcPts val="0"/>
                        </a:spcBef>
                        <a:spcAft>
                          <a:spcPts val="0"/>
                        </a:spcAft>
                        <a:buNone/>
                      </a:pPr>
                      <a:r>
                        <a:rPr lang="en-US" sz="1800" u="none" cap="none" strike="noStrike"/>
                        <a:t>44.459</a:t>
                      </a:r>
                      <a:endParaRPr/>
                    </a:p>
                    <a:p>
                      <a:pPr indent="0" lvl="0" marL="0" marR="0" rtl="0" algn="ctr">
                        <a:spcBef>
                          <a:spcPts val="0"/>
                        </a:spcBef>
                        <a:spcAft>
                          <a:spcPts val="0"/>
                        </a:spcAft>
                        <a:buNone/>
                      </a:pPr>
                      <a:r>
                        <a:rPr lang="en-US" sz="1800" u="none" cap="none" strike="noStrike"/>
                        <a:t>46.994</a:t>
                      </a:r>
                      <a:endParaRPr sz="1800" u="none" cap="none" strike="noStrike"/>
                    </a:p>
                  </a:txBody>
                  <a:tcPr marT="45725" marB="45725" marR="91450" marL="91450"/>
                </a:tc>
              </a:tr>
              <a:tr h="370850">
                <a:tc>
                  <a:txBody>
                    <a:bodyPr/>
                    <a:lstStyle/>
                    <a:p>
                      <a:pPr indent="0" lvl="0" marL="0" marR="0" rtl="0" algn="ctr">
                        <a:spcBef>
                          <a:spcPts val="0"/>
                        </a:spcBef>
                        <a:spcAft>
                          <a:spcPts val="0"/>
                        </a:spcAft>
                        <a:buNone/>
                      </a:pPr>
                      <a:r>
                        <a:rPr lang="en-US" sz="1800" u="none" cap="none" strike="noStrike"/>
                        <a:t>Fe</a:t>
                      </a:r>
                      <a:endParaRPr/>
                    </a:p>
                    <a:p>
                      <a:pPr indent="0" lvl="0" marL="0" marR="0" rtl="0" algn="ctr">
                        <a:spcBef>
                          <a:spcPts val="0"/>
                        </a:spcBef>
                        <a:spcAft>
                          <a:spcPts val="0"/>
                        </a:spcAft>
                        <a:buNone/>
                      </a:pPr>
                      <a:r>
                        <a:rPr lang="en-US" sz="1800" u="none" cap="none" strike="noStrike"/>
                        <a:t>Co</a:t>
                      </a:r>
                      <a:endParaRPr/>
                    </a:p>
                    <a:p>
                      <a:pPr indent="0" lvl="0" marL="0" marR="0" rtl="0" algn="ctr">
                        <a:spcBef>
                          <a:spcPts val="0"/>
                        </a:spcBef>
                        <a:spcAft>
                          <a:spcPts val="0"/>
                        </a:spcAft>
                        <a:buNone/>
                      </a:pPr>
                      <a:r>
                        <a:rPr lang="en-US" sz="1800" u="none" cap="none" strike="noStrike"/>
                        <a:t>Ni</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55.85</a:t>
                      </a:r>
                      <a:endParaRPr/>
                    </a:p>
                    <a:p>
                      <a:pPr indent="0" lvl="0" marL="0" marR="0" rtl="0" algn="ctr">
                        <a:spcBef>
                          <a:spcPts val="0"/>
                        </a:spcBef>
                        <a:spcAft>
                          <a:spcPts val="0"/>
                        </a:spcAft>
                        <a:buNone/>
                      </a:pPr>
                      <a:r>
                        <a:rPr lang="en-US" sz="1800" u="none" cap="none" strike="noStrike"/>
                        <a:t>58.94</a:t>
                      </a:r>
                      <a:endParaRPr/>
                    </a:p>
                    <a:p>
                      <a:pPr indent="0" lvl="0" marL="0" marR="0" rtl="0" algn="ctr">
                        <a:spcBef>
                          <a:spcPts val="0"/>
                        </a:spcBef>
                        <a:spcAft>
                          <a:spcPts val="0"/>
                        </a:spcAft>
                        <a:buNone/>
                      </a:pPr>
                      <a:r>
                        <a:rPr lang="en-US" sz="1800" u="none" cap="none" strike="noStrike"/>
                        <a:t>58.71</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Almost the same at. Wt.</a:t>
                      </a:r>
                      <a:endParaRPr sz="1800" u="none" cap="none" strike="noStrike"/>
                    </a:p>
                  </a:txBody>
                  <a:tcPr marT="45725" marB="45725" marR="91450" marL="91450"/>
                </a:tc>
              </a:tr>
            </a:tbl>
          </a:graphicData>
        </a:graphic>
      </p:graphicFrame>
      <p:pic>
        <p:nvPicPr>
          <p:cNvPr id="92" name="Google Shape;92;p2"/>
          <p:cNvPicPr preferRelativeResize="0"/>
          <p:nvPr/>
        </p:nvPicPr>
        <p:blipFill rotWithShape="1">
          <a:blip r:embed="rId3">
            <a:alphaModFix/>
          </a:blip>
          <a:srcRect b="0" l="0" r="0" t="0"/>
          <a:stretch/>
        </p:blipFill>
        <p:spPr>
          <a:xfrm>
            <a:off x="838200" y="3200401"/>
            <a:ext cx="8271164" cy="2895600"/>
          </a:xfrm>
          <a:prstGeom prst="rect">
            <a:avLst/>
          </a:prstGeom>
          <a:noFill/>
          <a:ln>
            <a:noFill/>
          </a:ln>
        </p:spPr>
      </p:pic>
      <p:sp>
        <p:nvSpPr>
          <p:cNvPr id="93" name="Google Shape;93;p2"/>
          <p:cNvSpPr/>
          <p:nvPr/>
        </p:nvSpPr>
        <p:spPr>
          <a:xfrm>
            <a:off x="304800" y="6172200"/>
            <a:ext cx="8458200"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1" lang="en-US" sz="1800" u="none" cap="none" strike="noStrike">
                <a:solidFill>
                  <a:srgbClr val="7030A0"/>
                </a:solidFill>
                <a:latin typeface="Times New Roman"/>
                <a:ea typeface="Times New Roman"/>
                <a:cs typeface="Times New Roman"/>
                <a:sym typeface="Times New Roman"/>
              </a:rPr>
              <a:t>Figure: A  portion of the Telluric Screw on a flat surface (heights proportional to </a:t>
            </a:r>
            <a:endParaRPr/>
          </a:p>
          <a:p>
            <a:pPr indent="0" lvl="0" marL="0" marR="0" rtl="0" algn="just">
              <a:spcBef>
                <a:spcPts val="0"/>
              </a:spcBef>
              <a:spcAft>
                <a:spcPts val="0"/>
              </a:spcAft>
              <a:buNone/>
            </a:pPr>
            <a:r>
              <a:rPr b="1" i="1" lang="en-US" sz="1800" u="none" cap="none" strike="noStrike">
                <a:solidFill>
                  <a:srgbClr val="7030A0"/>
                </a:solidFill>
                <a:latin typeface="Times New Roman"/>
                <a:ea typeface="Times New Roman"/>
                <a:cs typeface="Times New Roman"/>
                <a:sym typeface="Times New Roman"/>
              </a:rPr>
              <a:t>their atomic weight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457200" y="228600"/>
            <a:ext cx="8229600" cy="41116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7030A0"/>
              </a:buClr>
              <a:buSzPct val="100000"/>
              <a:buFont typeface="Times New Roman"/>
              <a:buNone/>
            </a:pPr>
            <a:r>
              <a:rPr b="1" lang="en-US" sz="2400">
                <a:solidFill>
                  <a:srgbClr val="7030A0"/>
                </a:solidFill>
                <a:latin typeface="Times New Roman"/>
                <a:ea typeface="Times New Roman"/>
                <a:cs typeface="Times New Roman"/>
                <a:sym typeface="Times New Roman"/>
              </a:rPr>
              <a:t>The Atomic and Physical Properties</a:t>
            </a:r>
            <a:endParaRPr/>
          </a:p>
        </p:txBody>
      </p:sp>
      <p:sp>
        <p:nvSpPr>
          <p:cNvPr id="195" name="Google Shape;195;p20"/>
          <p:cNvSpPr txBox="1"/>
          <p:nvPr>
            <p:ph idx="1" type="body"/>
          </p:nvPr>
        </p:nvSpPr>
        <p:spPr>
          <a:xfrm>
            <a:off x="457200" y="609600"/>
            <a:ext cx="8229600" cy="61722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Atomic mass, boiling point, and atomic radii INCREASE down a group in the periodic table. </a:t>
            </a:r>
            <a:endParaRPr/>
          </a:p>
          <a:p>
            <a:pPr indent="-342900" lvl="0" marL="342900" rtl="0" algn="just">
              <a:spcBef>
                <a:spcPts val="32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The first ionization energy DECREASES down a group in the periodic table. </a:t>
            </a:r>
            <a:endParaRPr/>
          </a:p>
          <a:p>
            <a:pPr indent="-342900" lvl="0" marL="342900" rtl="0" algn="just">
              <a:spcBef>
                <a:spcPts val="32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The noble gases have the largest ionization energies, reflecting their chemical inertness.</a:t>
            </a:r>
            <a:endParaRPr/>
          </a:p>
          <a:p>
            <a:pPr indent="-342900" lvl="0" marL="342900" rtl="0" algn="just">
              <a:spcBef>
                <a:spcPts val="32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Down Group 18, atomic radius and interatomic forces INCREASE resulting in an INCREASED melting point, boiling point, enthalpy of vaporization, and solubility. </a:t>
            </a:r>
            <a:endParaRPr/>
          </a:p>
          <a:p>
            <a:pPr indent="-342900" lvl="0" marL="342900" rtl="0" algn="just">
              <a:spcBef>
                <a:spcPts val="32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The INCREASE in density down the group is correlated with the INCREASE in atomic mass.</a:t>
            </a:r>
            <a:endParaRPr/>
          </a:p>
          <a:p>
            <a:pPr indent="-342900" lvl="0" marL="342900" rtl="0" algn="just">
              <a:spcBef>
                <a:spcPts val="32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Because the atoms INCREASE in atomic size down the group, the electron clouds of these non polar atoms become increasingly polarized, which leads to weak van Der Waals forces among the atoms.  Thus, the formation of liquids and solids is more easily attainable for these heavier elements because of their melting and boiling points.</a:t>
            </a:r>
            <a:endParaRPr/>
          </a:p>
          <a:p>
            <a:pPr indent="-342900" lvl="0" marL="342900" rtl="0" algn="just">
              <a:spcBef>
                <a:spcPts val="32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Because noble gases’ outer shells are full, they are extremely stable, tending not to form chemical bonds and having a small tendency to gain or lose electrons.</a:t>
            </a:r>
            <a:endParaRPr/>
          </a:p>
          <a:p>
            <a:pPr indent="-342900" lvl="0" marL="342900" rtl="0" algn="just">
              <a:spcBef>
                <a:spcPts val="32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Under standard conditions all members of the noble gas group behave similarly.</a:t>
            </a:r>
            <a:endParaRPr/>
          </a:p>
          <a:p>
            <a:pPr indent="-342900" lvl="0" marL="342900" rtl="0" algn="just">
              <a:spcBef>
                <a:spcPts val="32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All are monotomic gases under standard conditions.</a:t>
            </a:r>
            <a:endParaRPr/>
          </a:p>
          <a:p>
            <a:pPr indent="-342900" lvl="0" marL="342900" rtl="0" algn="just">
              <a:spcBef>
                <a:spcPts val="32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Noble gas atoms, like the atoms in other groups, INCREASE steadily in atomic radius from one period to the next due to the INCREASING number of electrons. </a:t>
            </a:r>
            <a:endParaRPr/>
          </a:p>
          <a:p>
            <a:pPr indent="-342900" lvl="0" marL="342900" rtl="0" algn="just">
              <a:spcBef>
                <a:spcPts val="32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The size of the atom is positively correlated to several properties of noble gases. The ionization potential DECREASES with an INCREASING radius, because the valence electrons in the larger noble gases are further away from the nucleus; they are therefore held less tightly by the atom. </a:t>
            </a:r>
            <a:endParaRPr/>
          </a:p>
          <a:p>
            <a:pPr indent="-342900" lvl="0" marL="342900" rtl="0" algn="just">
              <a:spcBef>
                <a:spcPts val="320"/>
              </a:spcBef>
              <a:spcAft>
                <a:spcPts val="0"/>
              </a:spcAft>
              <a:buClr>
                <a:schemeClr val="dk1"/>
              </a:buClr>
              <a:buSzPts val="1600"/>
              <a:buFont typeface="Noto Sans Symbols"/>
              <a:buChar char="❑"/>
            </a:pPr>
            <a:r>
              <a:rPr lang="en-US" sz="1600">
                <a:latin typeface="Times New Roman"/>
                <a:ea typeface="Times New Roman"/>
                <a:cs typeface="Times New Roman"/>
                <a:sym typeface="Times New Roman"/>
              </a:rPr>
              <a:t>The attractive force INCREASES with the size of the atom as a result of an INCREASE in polarizability and thus a DECREASE in ionization potential.</a:t>
            </a:r>
            <a:endParaRPr/>
          </a:p>
          <a:p>
            <a:pPr indent="0" lvl="0" marL="0" rtl="0" algn="just">
              <a:spcBef>
                <a:spcPts val="320"/>
              </a:spcBef>
              <a:spcAft>
                <a:spcPts val="0"/>
              </a:spcAft>
              <a:buClr>
                <a:schemeClr val="dk1"/>
              </a:buClr>
              <a:buSzPts val="1600"/>
              <a:buNone/>
            </a:pPr>
            <a:r>
              <a:rPr lang="en-US"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457200" y="274638"/>
            <a:ext cx="8229600" cy="5635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7030A0"/>
              </a:buClr>
              <a:buSzPts val="2800"/>
              <a:buFont typeface="Times New Roman"/>
              <a:buNone/>
            </a:pPr>
            <a:r>
              <a:rPr b="1" lang="en-US" sz="2800">
                <a:solidFill>
                  <a:srgbClr val="7030A0"/>
                </a:solidFill>
                <a:latin typeface="Times New Roman"/>
                <a:ea typeface="Times New Roman"/>
                <a:cs typeface="Times New Roman"/>
                <a:sym typeface="Times New Roman"/>
              </a:rPr>
              <a:t>Applications of Noble Gases</a:t>
            </a:r>
            <a:endParaRPr/>
          </a:p>
        </p:txBody>
      </p:sp>
      <p:sp>
        <p:nvSpPr>
          <p:cNvPr id="201" name="Google Shape;201;p21"/>
          <p:cNvSpPr txBox="1"/>
          <p:nvPr>
            <p:ph idx="1" type="body"/>
          </p:nvPr>
        </p:nvSpPr>
        <p:spPr>
          <a:xfrm>
            <a:off x="457200" y="1066800"/>
            <a:ext cx="8229600" cy="53340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rgbClr val="0070C0"/>
              </a:buClr>
              <a:buSzPts val="2000"/>
              <a:buNone/>
            </a:pPr>
            <a:r>
              <a:rPr b="1" i="1" lang="en-US" sz="2000">
                <a:solidFill>
                  <a:srgbClr val="0070C0"/>
                </a:solidFill>
                <a:latin typeface="Times New Roman"/>
                <a:ea typeface="Times New Roman"/>
                <a:cs typeface="Times New Roman"/>
                <a:sym typeface="Times New Roman"/>
              </a:rPr>
              <a:t>Helium</a:t>
            </a:r>
            <a:endParaRPr/>
          </a:p>
          <a:p>
            <a:pPr indent="0" lvl="0" marL="0" rtl="0" algn="just">
              <a:spcBef>
                <a:spcPts val="360"/>
              </a:spcBef>
              <a:spcAft>
                <a:spcPts val="0"/>
              </a:spcAft>
              <a:buClr>
                <a:schemeClr val="dk1"/>
              </a:buClr>
              <a:buSzPts val="1800"/>
              <a:buNone/>
            </a:pPr>
            <a:r>
              <a:rPr lang="en-US" sz="1800">
                <a:latin typeface="Times New Roman"/>
                <a:ea typeface="Times New Roman"/>
                <a:cs typeface="Times New Roman"/>
                <a:sym typeface="Times New Roman"/>
              </a:rPr>
              <a:t>Helium is used as a component of breathing gases due to its low solubility in fluids or lipids. This is important because other gases are absorbed by the blood and body tissues when under pressure during scuba diving. Because of its reduced solubility, little helium is taken into cell membranes; when it replaces part of the breathing mixture, helium causes a decrease in the narcotic effect of the gas at far depths. The reduced amount of dissolved gas in the body means fewer gas bubbles form, decreasing the pressure of the ascent. Helium and Argon are used to shield welding arcs and the surrounding base metal from the atmosphere. </a:t>
            </a:r>
            <a:endParaRPr/>
          </a:p>
          <a:p>
            <a:pPr indent="0" lvl="0" marL="0" rtl="0" algn="just">
              <a:spcBef>
                <a:spcPts val="360"/>
              </a:spcBef>
              <a:spcAft>
                <a:spcPts val="0"/>
              </a:spcAft>
              <a:buClr>
                <a:schemeClr val="dk1"/>
              </a:buClr>
              <a:buSzPts val="1800"/>
              <a:buNone/>
            </a:pPr>
            <a:r>
              <a:rPr lang="en-US" sz="1800">
                <a:latin typeface="Times New Roman"/>
                <a:ea typeface="Times New Roman"/>
                <a:cs typeface="Times New Roman"/>
                <a:sym typeface="Times New Roman"/>
              </a:rPr>
              <a:t>Helium is used in very low temperature cryogenics, particularly for maintaining superconductors (useful for creating strong magnetic fields) at a very low temperatures. Helium is also the most common carrier gas in gas chromatography. </a:t>
            </a:r>
            <a:endParaRPr sz="1800">
              <a:latin typeface="Times New Roman"/>
              <a:ea typeface="Times New Roman"/>
              <a:cs typeface="Times New Roman"/>
              <a:sym typeface="Times New Roman"/>
            </a:endParaRPr>
          </a:p>
          <a:p>
            <a:pPr indent="0" lvl="0" marL="0" rtl="0" algn="just">
              <a:spcBef>
                <a:spcPts val="360"/>
              </a:spcBef>
              <a:spcAft>
                <a:spcPts val="0"/>
              </a:spcAft>
              <a:buClr>
                <a:srgbClr val="0070C0"/>
              </a:buClr>
              <a:buSzPts val="1800"/>
              <a:buNone/>
            </a:pPr>
            <a:r>
              <a:rPr b="1" i="1" lang="en-US" sz="1800">
                <a:solidFill>
                  <a:srgbClr val="0070C0"/>
                </a:solidFill>
                <a:latin typeface="Times New Roman"/>
                <a:ea typeface="Times New Roman"/>
                <a:cs typeface="Times New Roman"/>
                <a:sym typeface="Times New Roman"/>
              </a:rPr>
              <a:t>Neon</a:t>
            </a:r>
            <a:endParaRPr/>
          </a:p>
          <a:p>
            <a:pPr indent="0" lvl="0" marL="0" rtl="0" algn="just">
              <a:spcBef>
                <a:spcPts val="360"/>
              </a:spcBef>
              <a:spcAft>
                <a:spcPts val="0"/>
              </a:spcAft>
              <a:buClr>
                <a:schemeClr val="dk1"/>
              </a:buClr>
              <a:buSzPts val="1800"/>
              <a:buNone/>
            </a:pPr>
            <a:r>
              <a:rPr lang="en-US" sz="1800">
                <a:latin typeface="Times New Roman"/>
                <a:ea typeface="Times New Roman"/>
                <a:cs typeface="Times New Roman"/>
                <a:sym typeface="Times New Roman"/>
              </a:rPr>
              <a:t>Neon has many common and familiar applications: neon lights, fog lights, TV cine-scopes, lasers, voltage detectors, luminous warnings, and advertising signs. The most popular application of neon is the neon tubing used in advertising and elaborate decorations. These tubes are filled with neon and helium or argon under low pressure and submitted to electrical discharges..</a:t>
            </a:r>
            <a:endParaRPr sz="18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p:nvPr/>
        </p:nvSpPr>
        <p:spPr>
          <a:xfrm>
            <a:off x="533400" y="381000"/>
            <a:ext cx="8153400" cy="2031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The color of emitted light is depends on the composition of the gaseous mixture and on the color of the glass of the tube. Pure Neon within a colorless tube absorbs red light and reflects blue light, as shown in the figure below. This reflected light is known as fluorescent light.</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207" name="Google Shape;207;p22"/>
          <p:cNvPicPr preferRelativeResize="0"/>
          <p:nvPr/>
        </p:nvPicPr>
        <p:blipFill rotWithShape="1">
          <a:blip r:embed="rId3">
            <a:alphaModFix/>
          </a:blip>
          <a:srcRect b="0" l="0" r="0" t="0"/>
          <a:stretch/>
        </p:blipFill>
        <p:spPr>
          <a:xfrm>
            <a:off x="2133600" y="1676400"/>
            <a:ext cx="4267200" cy="3200400"/>
          </a:xfrm>
          <a:prstGeom prst="rect">
            <a:avLst/>
          </a:prstGeom>
          <a:noFill/>
          <a:ln>
            <a:noFill/>
          </a:ln>
        </p:spPr>
      </p:pic>
      <p:sp>
        <p:nvSpPr>
          <p:cNvPr id="208" name="Google Shape;208;p22"/>
          <p:cNvSpPr/>
          <p:nvPr/>
        </p:nvSpPr>
        <p:spPr>
          <a:xfrm>
            <a:off x="2133601" y="5181600"/>
            <a:ext cx="449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One of the many colors of neon lights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3"/>
          <p:cNvSpPr/>
          <p:nvPr/>
        </p:nvSpPr>
        <p:spPr>
          <a:xfrm>
            <a:off x="304800" y="381001"/>
            <a:ext cx="8458200"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1" lang="en-US" sz="1800">
                <a:solidFill>
                  <a:srgbClr val="0070C0"/>
                </a:solidFill>
                <a:latin typeface="Times New Roman"/>
                <a:ea typeface="Times New Roman"/>
                <a:cs typeface="Times New Roman"/>
                <a:sym typeface="Times New Roman"/>
              </a:rPr>
              <a:t>Argon</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Argon has a large number of applications in electronics, lighting, glass, and metal fabrications. Argon is used in electronics to provide a protective heat transfer medium for ultra-pure silicon crystal semiconductors and for growing germanium. Argon can also fill fluorescent and incandescent light bulbs, creating the blue light found in "neon lamps." By utilizing argon's low thermal conductivity, window manufacturers provide a gas barrier needed to produce double-pane insulated windows. This insulation barrier improves the windows' energy efficiencies. Argon also creates an inert gas shield during welding, flushes out melted metals to eliminate porosity in casting, and provides an oxygen- and nitrogen-free environment for annealing and rolling metals and alloys.</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4" name="Google Shape;214;p23"/>
          <p:cNvPicPr preferRelativeResize="0"/>
          <p:nvPr/>
        </p:nvPicPr>
        <p:blipFill rotWithShape="1">
          <a:blip r:embed="rId3">
            <a:alphaModFix/>
          </a:blip>
          <a:srcRect b="0" l="0" r="0" t="0"/>
          <a:stretch/>
        </p:blipFill>
        <p:spPr>
          <a:xfrm>
            <a:off x="1600201" y="3276600"/>
            <a:ext cx="5274468" cy="2981850"/>
          </a:xfrm>
          <a:prstGeom prst="rect">
            <a:avLst/>
          </a:prstGeom>
          <a:noFill/>
          <a:ln>
            <a:noFill/>
          </a:ln>
        </p:spPr>
      </p:pic>
      <p:sp>
        <p:nvSpPr>
          <p:cNvPr id="215" name="Google Shape;215;p23"/>
          <p:cNvSpPr/>
          <p:nvPr/>
        </p:nvSpPr>
        <p:spPr>
          <a:xfrm>
            <a:off x="2667000" y="6410850"/>
            <a:ext cx="24043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Argon plasma light bulb</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p:nvPr/>
        </p:nvSpPr>
        <p:spPr>
          <a:xfrm>
            <a:off x="457200" y="474345"/>
            <a:ext cx="8305800"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1" lang="en-US" sz="1800">
                <a:solidFill>
                  <a:srgbClr val="0070C0"/>
                </a:solidFill>
                <a:latin typeface="Times New Roman"/>
                <a:ea typeface="Times New Roman"/>
                <a:cs typeface="Times New Roman"/>
                <a:sym typeface="Times New Roman"/>
              </a:rPr>
              <a:t>Krypton </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Similarly to argon, krypton can be found in energy efficient windows. Because of its superior thermal efficiency, krypton is sometimes chosen over argon for insulation. It is estimated that 30% of energy efficient windows sold in Germany and England are filled with krypton; approximately 1.8 liters of krypton are used in these countries. Krypton is also found in fuel sources, lasers and headlights. In lasers, krypton functions as a control for a desired optic wavelength. It is usually mixed with a halogen (most likely fluorine) to produce excimer lasers. Halogen sealed beam headlights containing krypton produce up to double the light output of standard headlights. In addition, Krypton is used for high performance light bulbs, which have higher color temperatures and efficiency because the krypton reduces the rate of evaporation of the filament.</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pic>
        <p:nvPicPr>
          <p:cNvPr id="221" name="Google Shape;221;p24"/>
          <p:cNvPicPr preferRelativeResize="0"/>
          <p:nvPr/>
        </p:nvPicPr>
        <p:blipFill rotWithShape="1">
          <a:blip r:embed="rId3">
            <a:alphaModFix/>
          </a:blip>
          <a:srcRect b="0" l="0" r="0" t="0"/>
          <a:stretch/>
        </p:blipFill>
        <p:spPr>
          <a:xfrm>
            <a:off x="2667000" y="3856028"/>
            <a:ext cx="3352800" cy="2105247"/>
          </a:xfrm>
          <a:prstGeom prst="rect">
            <a:avLst/>
          </a:prstGeom>
          <a:noFill/>
          <a:ln>
            <a:noFill/>
          </a:ln>
        </p:spPr>
      </p:pic>
      <p:sp>
        <p:nvSpPr>
          <p:cNvPr id="222" name="Google Shape;222;p24"/>
          <p:cNvSpPr/>
          <p:nvPr/>
        </p:nvSpPr>
        <p:spPr>
          <a:xfrm>
            <a:off x="3612302" y="6172200"/>
            <a:ext cx="14621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Krypton laser.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p:nvPr/>
        </p:nvSpPr>
        <p:spPr>
          <a:xfrm>
            <a:off x="304799" y="304637"/>
            <a:ext cx="8458199" cy="646330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Xenon</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Xenon has various applications in incandescent lighting, x-ray development, plasma display panels (PDPs), and more. Incandescent lighting uses xenon because less energy can be used to obtain the same light output as a normal incandescent lamp. Xenon has also made it possible to obtain better x-rays with reduced amounts of radiation. When mixed with oxygen, it can enhance the contrast in CT imaging. These applications have had great impact on the health care industries. Plasma display panels (PDPs) using xenon as one of the fill gases may one day replace the large picture tubes in television and computer screens.</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Nuclear fission products may include several radioactive isotopes of xenon, which absorb neutrons in nuclear reactor cores. The formation and elimination of radioactive xenon decay products are factors in nuclear reactor control.  </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Radon</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Radon is reported as the second most frequent cause of lung cancer, after cigarette smoking. However, it also has beneficial applications in radiotherapy, arthritis treatment, and bathing. In radiotherapy, radon has been used in implantable seeds, made of glass or gold, primarily used to treat cancers. It has been said that exposure to radon mitigates auto-immune diseases such as arthritis. Some arthritis sufferers have sought limited exposure to radioactive mine water and radon to relieve their pain. "Radon Spas" such as Bad Gastern in Austria and Onsen in Japan offer a therapy in which people sit for minutes to hours in a high-radon atmosphere, believing that low doses of radiation will boost up their energy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p:nvPr/>
        </p:nvSpPr>
        <p:spPr>
          <a:xfrm>
            <a:off x="457201" y="457200"/>
            <a:ext cx="8305800" cy="39703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1800" u="none" cap="none" strike="noStrike">
                <a:solidFill>
                  <a:srgbClr val="0C0C0C"/>
                </a:solidFill>
                <a:latin typeface="Times New Roman"/>
                <a:ea typeface="Times New Roman"/>
                <a:cs typeface="Times New Roman"/>
                <a:sym typeface="Times New Roman"/>
              </a:rPr>
              <a:t>3. Law of Octaves: </a:t>
            </a:r>
            <a:r>
              <a:rPr b="0" i="0" lang="en-US" sz="1800" u="none" cap="none" strike="noStrike">
                <a:solidFill>
                  <a:srgbClr val="0C0C0C"/>
                </a:solidFill>
                <a:latin typeface="Times New Roman"/>
                <a:ea typeface="Times New Roman"/>
                <a:cs typeface="Times New Roman"/>
                <a:sym typeface="Times New Roman"/>
              </a:rPr>
              <a:t>In 1864, John Newlands arranged the element in the increasing order of  their atomic weight and observed that every eight element in the list beginning from any given element showed a repetition of the physical and chemical properties of the first element. Because of its resemblance with the eight notes in musical scale this concept of the classification of elements was known as the law of Octaves. </a:t>
            </a:r>
            <a:endParaRPr/>
          </a:p>
          <a:p>
            <a:pPr indent="0" lvl="0" marL="0" marR="0" rtl="0" algn="just">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rPr b="1" i="1" lang="en-US" sz="1800" u="none" cap="none" strike="noStrike">
                <a:solidFill>
                  <a:srgbClr val="7030A0"/>
                </a:solidFill>
                <a:latin typeface="Times New Roman"/>
                <a:ea typeface="Times New Roman"/>
                <a:cs typeface="Times New Roman"/>
                <a:sym typeface="Times New Roman"/>
              </a:rPr>
              <a:t>Periodic law:</a:t>
            </a:r>
            <a:endParaRPr/>
          </a:p>
          <a:p>
            <a:pPr indent="0" lvl="0" marL="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Mendeleev’s Periodic Law - The physical and chemical properties of elements are the periodic function of their atomic weight.</a:t>
            </a:r>
            <a:endParaRPr/>
          </a:p>
          <a:p>
            <a:pPr indent="0" lvl="0" marL="0" marR="0" rtl="0" algn="just">
              <a:spcBef>
                <a:spcPts val="0"/>
              </a:spcBef>
              <a:spcAft>
                <a:spcPts val="0"/>
              </a:spcAft>
              <a:buNone/>
            </a:pPr>
            <a:r>
              <a:rPr b="1" i="1" lang="en-US" sz="1800" u="none" cap="none" strike="noStrike">
                <a:solidFill>
                  <a:srgbClr val="7030A0"/>
                </a:solidFill>
                <a:latin typeface="Times New Roman"/>
                <a:ea typeface="Times New Roman"/>
                <a:cs typeface="Times New Roman"/>
                <a:sym typeface="Times New Roman"/>
              </a:rPr>
              <a:t>Modern periodic law:</a:t>
            </a:r>
            <a:endParaRPr/>
          </a:p>
          <a:p>
            <a:pPr indent="0" lvl="0" marL="0" marR="0" rtl="0" algn="just">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According to modern periodic law “The properties of elements are the periodic functions of their atomic numbers”.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pic>
        <p:nvPicPr>
          <p:cNvPr id="99" name="Google Shape;99;p3"/>
          <p:cNvPicPr preferRelativeResize="0"/>
          <p:nvPr/>
        </p:nvPicPr>
        <p:blipFill rotWithShape="1">
          <a:blip r:embed="rId3">
            <a:alphaModFix/>
          </a:blip>
          <a:srcRect b="0" l="0" r="0" t="0"/>
          <a:stretch/>
        </p:blipFill>
        <p:spPr>
          <a:xfrm>
            <a:off x="457201" y="3886200"/>
            <a:ext cx="8153399" cy="2799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p:nvPr/>
        </p:nvSpPr>
        <p:spPr>
          <a:xfrm>
            <a:off x="381000" y="5765953"/>
            <a:ext cx="84582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Elements 113, 115, 117, and 118 are now formally named nihonium (Nh), moscovium (Mc), tennessine (Ts), and oganesson (Og)</a:t>
            </a:r>
            <a:endParaRPr/>
          </a:p>
        </p:txBody>
      </p:sp>
      <p:pic>
        <p:nvPicPr>
          <p:cNvPr id="105" name="Google Shape;105;p4"/>
          <p:cNvPicPr preferRelativeResize="0"/>
          <p:nvPr/>
        </p:nvPicPr>
        <p:blipFill rotWithShape="1">
          <a:blip r:embed="rId3">
            <a:alphaModFix/>
          </a:blip>
          <a:srcRect b="0" l="0" r="0" t="0"/>
          <a:stretch/>
        </p:blipFill>
        <p:spPr>
          <a:xfrm>
            <a:off x="381000" y="282466"/>
            <a:ext cx="8458200" cy="54277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5"/>
          <p:cNvPicPr preferRelativeResize="0"/>
          <p:nvPr/>
        </p:nvPicPr>
        <p:blipFill rotWithShape="1">
          <a:blip r:embed="rId3">
            <a:alphaModFix/>
          </a:blip>
          <a:srcRect b="0" l="0" r="0" t="0"/>
          <a:stretch/>
        </p:blipFill>
        <p:spPr>
          <a:xfrm>
            <a:off x="228600" y="331557"/>
            <a:ext cx="8915400" cy="61948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6"/>
          <p:cNvPicPr preferRelativeResize="0"/>
          <p:nvPr/>
        </p:nvPicPr>
        <p:blipFill rotWithShape="1">
          <a:blip r:embed="rId3">
            <a:alphaModFix/>
          </a:blip>
          <a:srcRect b="0" l="0" r="0" t="0"/>
          <a:stretch/>
        </p:blipFill>
        <p:spPr>
          <a:xfrm>
            <a:off x="5257800" y="228600"/>
            <a:ext cx="3739924" cy="3886200"/>
          </a:xfrm>
          <a:prstGeom prst="rect">
            <a:avLst/>
          </a:prstGeom>
          <a:noFill/>
          <a:ln>
            <a:noFill/>
          </a:ln>
        </p:spPr>
      </p:pic>
      <p:sp>
        <p:nvSpPr>
          <p:cNvPr id="116" name="Google Shape;116;p6"/>
          <p:cNvSpPr/>
          <p:nvPr/>
        </p:nvSpPr>
        <p:spPr>
          <a:xfrm>
            <a:off x="64960" y="381000"/>
            <a:ext cx="5040440" cy="452431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1" lang="en-US" sz="1800">
                <a:solidFill>
                  <a:srgbClr val="0070C0"/>
                </a:solidFill>
                <a:latin typeface="Calibri"/>
                <a:ea typeface="Calibri"/>
                <a:cs typeface="Calibri"/>
                <a:sym typeface="Calibri"/>
              </a:rPr>
              <a:t>Classification of elements: </a:t>
            </a:r>
            <a:endParaRPr b="1" i="1" sz="1800">
              <a:solidFill>
                <a:srgbClr val="0070C0"/>
              </a:solidFill>
              <a:latin typeface="Calibri"/>
              <a:ea typeface="Calibri"/>
              <a:cs typeface="Calibri"/>
              <a:sym typeface="Calibri"/>
            </a:endParaRPr>
          </a:p>
          <a:p>
            <a:pPr indent="0" lvl="0" marL="0" marR="0" rtl="0" algn="just">
              <a:spcBef>
                <a:spcPts val="0"/>
              </a:spcBef>
              <a:spcAft>
                <a:spcPts val="0"/>
              </a:spcAft>
              <a:buNone/>
            </a:pPr>
            <a:r>
              <a:rPr b="1" lang="en-US" sz="1800">
                <a:solidFill>
                  <a:srgbClr val="7030A0"/>
                </a:solidFill>
                <a:latin typeface="Calibri"/>
                <a:ea typeface="Calibri"/>
                <a:cs typeface="Calibri"/>
                <a:sym typeface="Calibri"/>
              </a:rPr>
              <a:t>Elements are 4 types depending on the block in the periodic table. </a:t>
            </a:r>
            <a:endParaRPr/>
          </a:p>
          <a:p>
            <a:pPr indent="0" lvl="0" marL="0" marR="0" rtl="0" algn="just">
              <a:spcBef>
                <a:spcPts val="0"/>
              </a:spcBef>
              <a:spcAft>
                <a:spcPts val="0"/>
              </a:spcAft>
              <a:buNone/>
            </a:pPr>
            <a:r>
              <a:rPr b="1" lang="en-US" sz="1800">
                <a:solidFill>
                  <a:schemeClr val="dk1"/>
                </a:solidFill>
                <a:latin typeface="Calibri"/>
                <a:ea typeface="Calibri"/>
                <a:cs typeface="Calibri"/>
                <a:sym typeface="Calibri"/>
              </a:rPr>
              <a:t>(1). s-block elements: </a:t>
            </a:r>
            <a:r>
              <a:rPr lang="en-US" sz="1800">
                <a:solidFill>
                  <a:schemeClr val="dk1"/>
                </a:solidFill>
                <a:latin typeface="Times New Roman"/>
                <a:ea typeface="Times New Roman"/>
                <a:cs typeface="Times New Roman"/>
                <a:sym typeface="Times New Roman"/>
              </a:rPr>
              <a:t>Elements of groups 1 and 2 including He in which </a:t>
            </a:r>
            <a:r>
              <a:rPr lang="en-US" sz="1800">
                <a:solidFill>
                  <a:schemeClr val="dk1"/>
                </a:solidFill>
                <a:latin typeface="Calibri"/>
                <a:ea typeface="Calibri"/>
                <a:cs typeface="Calibri"/>
                <a:sym typeface="Calibri"/>
              </a:rPr>
              <a:t>the last electron enters the s-orbital of the valence shell are called s-block elements. There are only </a:t>
            </a:r>
            <a:r>
              <a:rPr b="1" i="1" lang="en-US" sz="1800">
                <a:solidFill>
                  <a:schemeClr val="dk1"/>
                </a:solidFill>
                <a:latin typeface="Calibri"/>
                <a:ea typeface="Calibri"/>
                <a:cs typeface="Calibri"/>
                <a:sym typeface="Calibri"/>
              </a:rPr>
              <a:t>14 s-block elements </a:t>
            </a:r>
            <a:r>
              <a:rPr lang="en-US" sz="1800">
                <a:solidFill>
                  <a:schemeClr val="dk1"/>
                </a:solidFill>
                <a:latin typeface="Calibri"/>
                <a:ea typeface="Calibri"/>
                <a:cs typeface="Calibri"/>
                <a:sym typeface="Calibri"/>
              </a:rPr>
              <a:t>in the periodic table. Properties are: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i="1" lang="en-US" sz="1800">
                <a:solidFill>
                  <a:srgbClr val="0070C0"/>
                </a:solidFill>
                <a:latin typeface="Calibri"/>
                <a:ea typeface="Calibri"/>
                <a:cs typeface="Calibri"/>
                <a:sym typeface="Calibri"/>
              </a:rPr>
              <a:t>1) </a:t>
            </a:r>
            <a:r>
              <a:rPr lang="en-US" sz="1800">
                <a:solidFill>
                  <a:schemeClr val="dk1"/>
                </a:solidFill>
                <a:latin typeface="Calibri"/>
                <a:ea typeface="Calibri"/>
                <a:cs typeface="Calibri"/>
                <a:sym typeface="Calibri"/>
              </a:rPr>
              <a:t>They are soft metals with low melting and boiling points.</a:t>
            </a:r>
            <a:endParaRPr/>
          </a:p>
          <a:p>
            <a:pPr indent="0" lvl="0" marL="0" marR="0" rtl="0" algn="l">
              <a:spcBef>
                <a:spcPts val="0"/>
              </a:spcBef>
              <a:spcAft>
                <a:spcPts val="0"/>
              </a:spcAft>
              <a:buNone/>
            </a:pPr>
            <a:r>
              <a:rPr i="1" lang="en-US" sz="1800">
                <a:solidFill>
                  <a:srgbClr val="0070C0"/>
                </a:solidFill>
                <a:latin typeface="Calibri"/>
                <a:ea typeface="Calibri"/>
                <a:cs typeface="Calibri"/>
                <a:sym typeface="Calibri"/>
              </a:rPr>
              <a:t>2) </a:t>
            </a:r>
            <a:r>
              <a:rPr lang="en-US" sz="1800">
                <a:solidFill>
                  <a:schemeClr val="dk1"/>
                </a:solidFill>
                <a:latin typeface="Calibri"/>
                <a:ea typeface="Calibri"/>
                <a:cs typeface="Calibri"/>
                <a:sym typeface="Calibri"/>
              </a:rPr>
              <a:t>They have low ionization enthalpies and are highly electropositive.</a:t>
            </a:r>
            <a:endParaRPr/>
          </a:p>
          <a:p>
            <a:pPr indent="0" lvl="0" marL="0" marR="0" rtl="0" algn="l">
              <a:spcBef>
                <a:spcPts val="0"/>
              </a:spcBef>
              <a:spcAft>
                <a:spcPts val="0"/>
              </a:spcAft>
              <a:buNone/>
            </a:pPr>
            <a:r>
              <a:rPr i="1" lang="en-US" sz="1800">
                <a:solidFill>
                  <a:srgbClr val="0070C0"/>
                </a:solidFill>
                <a:latin typeface="Calibri"/>
                <a:ea typeface="Calibri"/>
                <a:cs typeface="Calibri"/>
                <a:sym typeface="Calibri"/>
              </a:rPr>
              <a:t>3) </a:t>
            </a:r>
            <a:r>
              <a:rPr lang="en-US" sz="1800">
                <a:solidFill>
                  <a:schemeClr val="dk1"/>
                </a:solidFill>
                <a:latin typeface="Calibri"/>
                <a:ea typeface="Calibri"/>
                <a:cs typeface="Calibri"/>
                <a:sym typeface="Calibri"/>
              </a:rPr>
              <a:t>They lose the valence electrons readily to form +1 and +2 ions.</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rgbClr val="7030A0"/>
              </a:solidFill>
              <a:latin typeface="Times New Roman"/>
              <a:ea typeface="Times New Roman"/>
              <a:cs typeface="Times New Roman"/>
              <a:sym typeface="Times New Roman"/>
            </a:endParaRPr>
          </a:p>
        </p:txBody>
      </p:sp>
      <p:sp>
        <p:nvSpPr>
          <p:cNvPr id="117" name="Google Shape;117;p6"/>
          <p:cNvSpPr/>
          <p:nvPr/>
        </p:nvSpPr>
        <p:spPr>
          <a:xfrm>
            <a:off x="0" y="4334217"/>
            <a:ext cx="8839200" cy="2031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1" lang="en-US" sz="1800">
                <a:solidFill>
                  <a:srgbClr val="0070C0"/>
                </a:solidFill>
                <a:latin typeface="Calibri"/>
                <a:ea typeface="Calibri"/>
                <a:cs typeface="Calibri"/>
                <a:sym typeface="Calibri"/>
              </a:rPr>
              <a:t>4) </a:t>
            </a:r>
            <a:r>
              <a:rPr lang="en-US" sz="1800">
                <a:solidFill>
                  <a:schemeClr val="dk1"/>
                </a:solidFill>
                <a:latin typeface="Calibri"/>
                <a:ea typeface="Calibri"/>
                <a:cs typeface="Calibri"/>
                <a:sym typeface="Calibri"/>
              </a:rPr>
              <a:t>They are very reactive metals . </a:t>
            </a:r>
            <a:r>
              <a:rPr b="1" i="1" lang="en-US" sz="1800">
                <a:solidFill>
                  <a:srgbClr val="953734"/>
                </a:solidFill>
                <a:latin typeface="Calibri"/>
                <a:ea typeface="Calibri"/>
                <a:cs typeface="Calibri"/>
                <a:sym typeface="Calibri"/>
              </a:rPr>
              <a:t>The metallic character and reactivity increases as we move down the group.</a:t>
            </a:r>
            <a:r>
              <a:rPr lang="en-US" sz="1800">
                <a:solidFill>
                  <a:schemeClr val="dk1"/>
                </a:solidFill>
                <a:latin typeface="Calibri"/>
                <a:ea typeface="Calibri"/>
                <a:cs typeface="Calibri"/>
                <a:sym typeface="Calibri"/>
              </a:rPr>
              <a:t> Because of high reactivity, they are never found pure in nature.</a:t>
            </a:r>
            <a:endParaRPr/>
          </a:p>
          <a:p>
            <a:pPr indent="0" lvl="0" marL="0" marR="0" rtl="0" algn="just">
              <a:spcBef>
                <a:spcPts val="0"/>
              </a:spcBef>
              <a:spcAft>
                <a:spcPts val="0"/>
              </a:spcAft>
              <a:buNone/>
            </a:pPr>
            <a:r>
              <a:rPr i="1" lang="en-US" sz="1800">
                <a:solidFill>
                  <a:srgbClr val="0070C0"/>
                </a:solidFill>
                <a:latin typeface="Calibri"/>
                <a:ea typeface="Calibri"/>
                <a:cs typeface="Calibri"/>
                <a:sym typeface="Calibri"/>
              </a:rPr>
              <a:t>5) </a:t>
            </a:r>
            <a:r>
              <a:rPr lang="en-US" sz="1800">
                <a:solidFill>
                  <a:schemeClr val="dk1"/>
                </a:solidFill>
                <a:latin typeface="Calibri"/>
                <a:ea typeface="Calibri"/>
                <a:cs typeface="Calibri"/>
                <a:sym typeface="Calibri"/>
              </a:rPr>
              <a:t>The compounds of s-block elements with the exception of beryllium are predominantly ionic.</a:t>
            </a:r>
            <a:endParaRPr/>
          </a:p>
          <a:p>
            <a:pPr indent="0" lvl="0" marL="0" marR="0" rtl="0" algn="just">
              <a:spcBef>
                <a:spcPts val="0"/>
              </a:spcBef>
              <a:spcAft>
                <a:spcPts val="0"/>
              </a:spcAft>
              <a:buNone/>
            </a:pPr>
            <a:r>
              <a:rPr i="1" lang="en-US" sz="1800">
                <a:solidFill>
                  <a:srgbClr val="0070C0"/>
                </a:solidFill>
                <a:latin typeface="Calibri"/>
                <a:ea typeface="Calibri"/>
                <a:cs typeface="Calibri"/>
                <a:sym typeface="Calibri"/>
              </a:rPr>
              <a:t>6) </a:t>
            </a:r>
            <a:r>
              <a:rPr lang="en-US" sz="1800">
                <a:solidFill>
                  <a:schemeClr val="dk1"/>
                </a:solidFill>
                <a:latin typeface="Calibri"/>
                <a:ea typeface="Calibri"/>
                <a:cs typeface="Calibri"/>
                <a:sym typeface="Calibri"/>
              </a:rPr>
              <a:t>Most of the metal of this blog impart characteristic color to flame.</a:t>
            </a:r>
            <a:endParaRPr/>
          </a:p>
          <a:p>
            <a:pPr indent="0" lvl="0" marL="0" marR="0" rtl="0" algn="just">
              <a:spcBef>
                <a:spcPts val="0"/>
              </a:spcBef>
              <a:spcAft>
                <a:spcPts val="0"/>
              </a:spcAft>
              <a:buNone/>
            </a:pPr>
            <a:r>
              <a:rPr i="1" lang="en-US" sz="1800">
                <a:solidFill>
                  <a:srgbClr val="0070C0"/>
                </a:solidFill>
                <a:latin typeface="Calibri"/>
                <a:ea typeface="Calibri"/>
                <a:cs typeface="Calibri"/>
                <a:sym typeface="Calibri"/>
              </a:rPr>
              <a:t>7) </a:t>
            </a:r>
            <a:r>
              <a:rPr lang="en-US" sz="1800">
                <a:solidFill>
                  <a:schemeClr val="dk1"/>
                </a:solidFill>
                <a:latin typeface="Calibri"/>
                <a:ea typeface="Calibri"/>
                <a:cs typeface="Calibri"/>
                <a:sym typeface="Calibri"/>
              </a:rPr>
              <a:t>They are strong reducing agents.</a:t>
            </a:r>
            <a:endParaRPr/>
          </a:p>
          <a:p>
            <a:pPr indent="0" lvl="0" marL="0" marR="0" rtl="0" algn="just">
              <a:spcBef>
                <a:spcPts val="0"/>
              </a:spcBef>
              <a:spcAft>
                <a:spcPts val="0"/>
              </a:spcAft>
              <a:buNone/>
            </a:pPr>
            <a:r>
              <a:rPr lang="en-US" sz="1800">
                <a:solidFill>
                  <a:srgbClr val="0070C0"/>
                </a:solidFill>
                <a:latin typeface="Calibri"/>
                <a:ea typeface="Calibri"/>
                <a:cs typeface="Calibri"/>
                <a:sym typeface="Calibri"/>
              </a:rPr>
              <a:t>8) </a:t>
            </a:r>
            <a:r>
              <a:rPr lang="en-US" sz="1800">
                <a:solidFill>
                  <a:schemeClr val="dk1"/>
                </a:solidFill>
                <a:latin typeface="Calibri"/>
                <a:ea typeface="Calibri"/>
                <a:cs typeface="Calibri"/>
                <a:sym typeface="Calibri"/>
              </a:rPr>
              <a:t>All are good conductors of heat and electricity.</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p:nvPr/>
        </p:nvSpPr>
        <p:spPr>
          <a:xfrm>
            <a:off x="457200" y="197346"/>
            <a:ext cx="8305800" cy="67403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(2). p-block elements: </a:t>
            </a:r>
            <a:r>
              <a:rPr lang="en-US" sz="1800">
                <a:solidFill>
                  <a:schemeClr val="dk1"/>
                </a:solidFill>
                <a:latin typeface="Times New Roman"/>
                <a:ea typeface="Times New Roman"/>
                <a:cs typeface="Times New Roman"/>
                <a:sym typeface="Times New Roman"/>
              </a:rPr>
              <a:t>Elements of groups </a:t>
            </a:r>
            <a:r>
              <a:rPr b="1" lang="en-US" sz="1800">
                <a:solidFill>
                  <a:schemeClr val="dk1"/>
                </a:solidFill>
                <a:latin typeface="Times New Roman"/>
                <a:ea typeface="Times New Roman"/>
                <a:cs typeface="Times New Roman"/>
                <a:sym typeface="Times New Roman"/>
              </a:rPr>
              <a:t>13–18</a:t>
            </a:r>
            <a:r>
              <a:rPr lang="en-US" sz="1800">
                <a:solidFill>
                  <a:schemeClr val="dk1"/>
                </a:solidFill>
                <a:latin typeface="Times New Roman"/>
                <a:ea typeface="Times New Roman"/>
                <a:cs typeface="Times New Roman"/>
                <a:sym typeface="Times New Roman"/>
              </a:rPr>
              <a:t> in which the last electron enters the p-orbitals of the valence shell are called p-block elements. The </a:t>
            </a:r>
            <a:r>
              <a:rPr i="1" lang="en-US" sz="1800">
                <a:solidFill>
                  <a:schemeClr val="dk1"/>
                </a:solidFill>
                <a:latin typeface="Times New Roman"/>
                <a:ea typeface="Times New Roman"/>
                <a:cs typeface="Times New Roman"/>
                <a:sym typeface="Times New Roman"/>
              </a:rPr>
              <a:t>p</a:t>
            </a:r>
            <a:r>
              <a:rPr lang="en-US" sz="1800">
                <a:solidFill>
                  <a:schemeClr val="dk1"/>
                </a:solidFill>
                <a:latin typeface="Times New Roman"/>
                <a:ea typeface="Times New Roman"/>
                <a:cs typeface="Times New Roman"/>
                <a:sym typeface="Times New Roman"/>
              </a:rPr>
              <a:t>-Block Elements comprise those belonging to Group 13 to 18 and these together with the </a:t>
            </a:r>
            <a:r>
              <a:rPr i="1" lang="en-US" sz="1800">
                <a:solidFill>
                  <a:schemeClr val="dk1"/>
                </a:solidFill>
                <a:latin typeface="Times New Roman"/>
                <a:ea typeface="Times New Roman"/>
                <a:cs typeface="Times New Roman"/>
                <a:sym typeface="Times New Roman"/>
              </a:rPr>
              <a:t>s-</a:t>
            </a:r>
            <a:r>
              <a:rPr lang="en-US" sz="1800">
                <a:solidFill>
                  <a:schemeClr val="dk1"/>
                </a:solidFill>
                <a:latin typeface="Times New Roman"/>
                <a:ea typeface="Times New Roman"/>
                <a:cs typeface="Times New Roman"/>
                <a:sym typeface="Times New Roman"/>
              </a:rPr>
              <a:t>Block Elements are called the Representative Elements or Main Group Elements. </a:t>
            </a:r>
            <a:endParaRPr/>
          </a:p>
          <a:p>
            <a:pPr indent="0" lvl="0" marL="0" marR="0" rtl="0" algn="just">
              <a:spcBef>
                <a:spcPts val="0"/>
              </a:spcBef>
              <a:spcAft>
                <a:spcPts val="0"/>
              </a:spcAft>
              <a:buNone/>
            </a:pPr>
            <a:r>
              <a:rPr b="1" i="1" lang="en-US" sz="1800">
                <a:solidFill>
                  <a:srgbClr val="E36C09"/>
                </a:solidFill>
                <a:latin typeface="Times New Roman"/>
                <a:ea typeface="Times New Roman"/>
                <a:cs typeface="Times New Roman"/>
                <a:sym typeface="Times New Roman"/>
              </a:rPr>
              <a:t>Properties of p-Block elements: (contain p-electrons in their valence shell)</a:t>
            </a:r>
            <a:endParaRPr i="1" sz="1800">
              <a:solidFill>
                <a:srgbClr val="E36C09"/>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1800">
                <a:solidFill>
                  <a:srgbClr val="0070C0"/>
                </a:solidFill>
                <a:latin typeface="Times New Roman"/>
                <a:ea typeface="Times New Roman"/>
                <a:cs typeface="Times New Roman"/>
                <a:sym typeface="Times New Roman"/>
              </a:rPr>
              <a:t>1) </a:t>
            </a:r>
            <a:r>
              <a:rPr lang="en-US" sz="1800">
                <a:solidFill>
                  <a:schemeClr val="dk1"/>
                </a:solidFill>
                <a:latin typeface="Times New Roman"/>
                <a:ea typeface="Times New Roman"/>
                <a:cs typeface="Times New Roman"/>
                <a:sym typeface="Times New Roman"/>
              </a:rPr>
              <a:t>Most of p-Block elements are non-metals.</a:t>
            </a:r>
            <a:endParaRPr/>
          </a:p>
          <a:p>
            <a:pPr indent="0" lvl="0" marL="0" marR="0" rtl="0" algn="just">
              <a:spcBef>
                <a:spcPts val="0"/>
              </a:spcBef>
              <a:spcAft>
                <a:spcPts val="0"/>
              </a:spcAft>
              <a:buNone/>
            </a:pPr>
            <a:r>
              <a:rPr i="1" lang="en-US" sz="1800">
                <a:solidFill>
                  <a:srgbClr val="0070C0"/>
                </a:solidFill>
                <a:latin typeface="Times New Roman"/>
                <a:ea typeface="Times New Roman"/>
                <a:cs typeface="Times New Roman"/>
                <a:sym typeface="Times New Roman"/>
              </a:rPr>
              <a:t>2)  </a:t>
            </a:r>
            <a:r>
              <a:rPr lang="en-US" sz="1800">
                <a:solidFill>
                  <a:schemeClr val="dk1"/>
                </a:solidFill>
                <a:latin typeface="Times New Roman"/>
                <a:ea typeface="Times New Roman"/>
                <a:cs typeface="Times New Roman"/>
                <a:sym typeface="Times New Roman"/>
              </a:rPr>
              <a:t>They have variable oxidation states.</a:t>
            </a:r>
            <a:endParaRPr/>
          </a:p>
          <a:p>
            <a:pPr indent="0" lvl="0" marL="0" marR="0" rtl="0" algn="just">
              <a:spcBef>
                <a:spcPts val="0"/>
              </a:spcBef>
              <a:spcAft>
                <a:spcPts val="0"/>
              </a:spcAft>
              <a:buNone/>
            </a:pPr>
            <a:r>
              <a:rPr i="1" lang="en-US" sz="1800">
                <a:solidFill>
                  <a:srgbClr val="0070C0"/>
                </a:solidFill>
                <a:latin typeface="Times New Roman"/>
                <a:ea typeface="Times New Roman"/>
                <a:cs typeface="Times New Roman"/>
                <a:sym typeface="Times New Roman"/>
              </a:rPr>
              <a:t>3) </a:t>
            </a:r>
            <a:r>
              <a:rPr lang="en-US" sz="1800">
                <a:solidFill>
                  <a:schemeClr val="dk1"/>
                </a:solidFill>
                <a:latin typeface="Times New Roman"/>
                <a:ea typeface="Times New Roman"/>
                <a:cs typeface="Times New Roman"/>
                <a:sym typeface="Times New Roman"/>
              </a:rPr>
              <a:t>They form acidic oxides</a:t>
            </a:r>
            <a:endParaRPr/>
          </a:p>
          <a:p>
            <a:pPr indent="0" lvl="0" marL="0" marR="0" rtl="0" algn="just">
              <a:spcBef>
                <a:spcPts val="0"/>
              </a:spcBef>
              <a:spcAft>
                <a:spcPts val="0"/>
              </a:spcAft>
              <a:buNone/>
            </a:pPr>
            <a:r>
              <a:rPr i="1" lang="en-US" sz="1800">
                <a:solidFill>
                  <a:srgbClr val="0070C0"/>
                </a:solidFill>
                <a:latin typeface="Times New Roman"/>
                <a:ea typeface="Times New Roman"/>
                <a:cs typeface="Times New Roman"/>
                <a:sym typeface="Times New Roman"/>
              </a:rPr>
              <a:t>4) </a:t>
            </a:r>
            <a:r>
              <a:rPr lang="en-US" sz="1800">
                <a:solidFill>
                  <a:schemeClr val="dk1"/>
                </a:solidFill>
                <a:latin typeface="Times New Roman"/>
                <a:ea typeface="Times New Roman"/>
                <a:cs typeface="Times New Roman"/>
                <a:sym typeface="Times New Roman"/>
              </a:rPr>
              <a:t>They impart no characteristic color to the flame</a:t>
            </a:r>
            <a:endParaRPr/>
          </a:p>
          <a:p>
            <a:pPr indent="0" lvl="0" marL="0" marR="0" rtl="0" algn="just">
              <a:spcBef>
                <a:spcPts val="0"/>
              </a:spcBef>
              <a:spcAft>
                <a:spcPts val="0"/>
              </a:spcAft>
              <a:buNone/>
            </a:pPr>
            <a:r>
              <a:rPr i="1" lang="en-US" sz="1800">
                <a:solidFill>
                  <a:srgbClr val="0070C0"/>
                </a:solidFill>
                <a:latin typeface="Times New Roman"/>
                <a:ea typeface="Times New Roman"/>
                <a:cs typeface="Times New Roman"/>
                <a:sym typeface="Times New Roman"/>
              </a:rPr>
              <a:t>5) </a:t>
            </a:r>
            <a:r>
              <a:rPr lang="en-US" sz="1800">
                <a:solidFill>
                  <a:schemeClr val="dk1"/>
                </a:solidFill>
                <a:latin typeface="Times New Roman"/>
                <a:ea typeface="Times New Roman"/>
                <a:cs typeface="Times New Roman"/>
                <a:sym typeface="Times New Roman"/>
              </a:rPr>
              <a:t>Generally they form covalent compounds. Halogens form salts with alkali metals</a:t>
            </a:r>
            <a:endParaRPr/>
          </a:p>
          <a:p>
            <a:pPr indent="0" lvl="0" marL="0" marR="0" rtl="0" algn="just">
              <a:spcBef>
                <a:spcPts val="0"/>
              </a:spcBef>
              <a:spcAft>
                <a:spcPts val="0"/>
              </a:spcAft>
              <a:buNone/>
            </a:pPr>
            <a:r>
              <a:rPr i="1" lang="en-US" sz="1800">
                <a:solidFill>
                  <a:srgbClr val="0070C0"/>
                </a:solidFill>
                <a:latin typeface="Times New Roman"/>
                <a:ea typeface="Times New Roman"/>
                <a:cs typeface="Times New Roman"/>
                <a:sym typeface="Times New Roman"/>
              </a:rPr>
              <a:t>6)</a:t>
            </a:r>
            <a:r>
              <a:rPr lang="en-US" sz="1800">
                <a:solidFill>
                  <a:schemeClr val="dk1"/>
                </a:solidFill>
                <a:latin typeface="Times New Roman"/>
                <a:ea typeface="Times New Roman"/>
                <a:cs typeface="Times New Roman"/>
                <a:sym typeface="Times New Roman"/>
              </a:rPr>
              <a:t>They have high ionization potentials.</a:t>
            </a:r>
            <a:endParaRPr/>
          </a:p>
          <a:p>
            <a:pPr indent="0" lvl="0" marL="0" marR="0" rtl="0" algn="just">
              <a:spcBef>
                <a:spcPts val="0"/>
              </a:spcBef>
              <a:spcAft>
                <a:spcPts val="0"/>
              </a:spcAft>
              <a:buNone/>
            </a:pPr>
            <a:r>
              <a:rPr i="1" lang="en-US" sz="1800">
                <a:solidFill>
                  <a:srgbClr val="0070C0"/>
                </a:solidFill>
                <a:latin typeface="Times New Roman"/>
                <a:ea typeface="Times New Roman"/>
                <a:cs typeface="Times New Roman"/>
                <a:sym typeface="Times New Roman"/>
              </a:rPr>
              <a:t>7)</a:t>
            </a:r>
            <a:r>
              <a:rPr lang="en-US" sz="1800">
                <a:solidFill>
                  <a:schemeClr val="dk1"/>
                </a:solidFill>
                <a:latin typeface="Times New Roman"/>
                <a:ea typeface="Times New Roman"/>
                <a:cs typeface="Times New Roman"/>
                <a:sym typeface="Times New Roman"/>
              </a:rPr>
              <a:t>They have very large electron gain enthalpies.</a:t>
            </a:r>
            <a:endParaRPr/>
          </a:p>
          <a:p>
            <a:pPr indent="0" lvl="0" marL="0" marR="0" rtl="0" algn="just">
              <a:spcBef>
                <a:spcPts val="0"/>
              </a:spcBef>
              <a:spcAft>
                <a:spcPts val="0"/>
              </a:spcAft>
              <a:buNone/>
            </a:pPr>
            <a:r>
              <a:rPr i="1" lang="en-US" sz="1800">
                <a:solidFill>
                  <a:srgbClr val="0070C0"/>
                </a:solidFill>
                <a:latin typeface="Times New Roman"/>
                <a:ea typeface="Times New Roman"/>
                <a:cs typeface="Times New Roman"/>
                <a:sym typeface="Times New Roman"/>
              </a:rPr>
              <a:t>8)</a:t>
            </a:r>
            <a:r>
              <a:rPr lang="en-US" sz="1800">
                <a:solidFill>
                  <a:schemeClr val="dk1"/>
                </a:solidFill>
                <a:latin typeface="Times New Roman"/>
                <a:ea typeface="Times New Roman"/>
                <a:cs typeface="Times New Roman"/>
                <a:sym typeface="Times New Roman"/>
              </a:rPr>
              <a:t>They are solids/liquids/gases at room temperature (Br is liquid)</a:t>
            </a:r>
            <a:endParaRPr/>
          </a:p>
          <a:p>
            <a:pPr indent="0" lvl="0" marL="0" marR="0" rtl="0" algn="just">
              <a:spcBef>
                <a:spcPts val="0"/>
              </a:spcBef>
              <a:spcAft>
                <a:spcPts val="0"/>
              </a:spcAft>
              <a:buNone/>
            </a:pPr>
            <a:r>
              <a:rPr i="1" lang="en-US" sz="1800">
                <a:solidFill>
                  <a:srgbClr val="0070C0"/>
                </a:solidFill>
                <a:latin typeface="Times New Roman"/>
                <a:ea typeface="Times New Roman"/>
                <a:cs typeface="Times New Roman"/>
                <a:sym typeface="Times New Roman"/>
              </a:rPr>
              <a:t>9)</a:t>
            </a:r>
            <a:r>
              <a:rPr lang="en-US" sz="1800">
                <a:solidFill>
                  <a:schemeClr val="dk1"/>
                </a:solidFill>
                <a:latin typeface="Times New Roman"/>
                <a:ea typeface="Times New Roman"/>
                <a:cs typeface="Times New Roman"/>
                <a:sym typeface="Times New Roman"/>
              </a:rPr>
              <a:t>The aqueous solutions their oxides are acidic in nature.</a:t>
            </a:r>
            <a:endParaRPr/>
          </a:p>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(3). d-block element:  </a:t>
            </a:r>
            <a:r>
              <a:rPr i="1" lang="en-US" sz="1800">
                <a:solidFill>
                  <a:srgbClr val="E36C09"/>
                </a:solidFill>
                <a:latin typeface="Times New Roman"/>
                <a:ea typeface="Times New Roman"/>
                <a:cs typeface="Times New Roman"/>
                <a:sym typeface="Times New Roman"/>
              </a:rPr>
              <a:t> </a:t>
            </a:r>
            <a:r>
              <a:rPr b="1" i="1" lang="en-US" sz="1800">
                <a:solidFill>
                  <a:srgbClr val="E36C09"/>
                </a:solidFill>
                <a:latin typeface="Times New Roman"/>
                <a:ea typeface="Times New Roman"/>
                <a:cs typeface="Times New Roman"/>
                <a:sym typeface="Times New Roman"/>
              </a:rPr>
              <a:t>Properties of d-Block elements: (contain d-electrons in their valence shell).</a:t>
            </a:r>
            <a:endParaRPr/>
          </a:p>
          <a:p>
            <a:pPr indent="0" lvl="0" marL="0" marR="0" rtl="0" algn="just">
              <a:spcBef>
                <a:spcPts val="0"/>
              </a:spcBef>
              <a:spcAft>
                <a:spcPts val="0"/>
              </a:spcAft>
              <a:buNone/>
            </a:pPr>
            <a:r>
              <a:rPr i="1" lang="en-US" sz="1800">
                <a:solidFill>
                  <a:srgbClr val="0070C0"/>
                </a:solidFill>
                <a:latin typeface="Times New Roman"/>
                <a:ea typeface="Times New Roman"/>
                <a:cs typeface="Times New Roman"/>
                <a:sym typeface="Times New Roman"/>
              </a:rPr>
              <a:t>1) </a:t>
            </a:r>
            <a:r>
              <a:rPr lang="en-US" sz="1800">
                <a:solidFill>
                  <a:schemeClr val="dk1"/>
                </a:solidFill>
                <a:latin typeface="Times New Roman"/>
                <a:ea typeface="Times New Roman"/>
                <a:cs typeface="Times New Roman"/>
                <a:sym typeface="Times New Roman"/>
              </a:rPr>
              <a:t>These elements lie in between s-block and p-block elements. These elements are called transition elements as they show transitional properties between s and p-block elements. The general electronic configuration of d-block elements is </a:t>
            </a:r>
            <a:r>
              <a:rPr b="1" i="1" lang="en-US" sz="1800">
                <a:solidFill>
                  <a:srgbClr val="632423"/>
                </a:solidFill>
                <a:latin typeface="Times New Roman"/>
                <a:ea typeface="Times New Roman"/>
                <a:cs typeface="Times New Roman"/>
                <a:sym typeface="Times New Roman"/>
              </a:rPr>
              <a:t>(n-1)d</a:t>
            </a:r>
            <a:r>
              <a:rPr b="1" baseline="30000" i="1" lang="en-US" sz="1800">
                <a:solidFill>
                  <a:srgbClr val="632423"/>
                </a:solidFill>
                <a:latin typeface="Times New Roman"/>
                <a:ea typeface="Times New Roman"/>
                <a:cs typeface="Times New Roman"/>
                <a:sym typeface="Times New Roman"/>
              </a:rPr>
              <a:t>1-10</a:t>
            </a:r>
            <a:r>
              <a:rPr b="1" i="1" lang="en-US" sz="1800">
                <a:solidFill>
                  <a:srgbClr val="632423"/>
                </a:solidFill>
                <a:latin typeface="Times New Roman"/>
                <a:ea typeface="Times New Roman"/>
                <a:cs typeface="Times New Roman"/>
                <a:sym typeface="Times New Roman"/>
              </a:rPr>
              <a:t>ns</a:t>
            </a:r>
            <a:r>
              <a:rPr b="1" baseline="30000" i="1" lang="en-US" sz="1800">
                <a:solidFill>
                  <a:srgbClr val="632423"/>
                </a:solidFill>
                <a:latin typeface="Times New Roman"/>
                <a:ea typeface="Times New Roman"/>
                <a:cs typeface="Times New Roman"/>
                <a:sym typeface="Times New Roman"/>
              </a:rPr>
              <a:t>0-2</a:t>
            </a:r>
            <a:r>
              <a:rPr b="1" i="1" lang="en-US" sz="1800">
                <a:solidFill>
                  <a:srgbClr val="632423"/>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i="1" lang="en-US" sz="1800">
                <a:solidFill>
                  <a:srgbClr val="0070C0"/>
                </a:solidFill>
                <a:latin typeface="Times New Roman"/>
                <a:ea typeface="Times New Roman"/>
                <a:cs typeface="Times New Roman"/>
                <a:sym typeface="Times New Roman"/>
              </a:rPr>
              <a:t>2) </a:t>
            </a:r>
            <a:r>
              <a:rPr lang="en-US" sz="1800">
                <a:solidFill>
                  <a:schemeClr val="dk1"/>
                </a:solidFill>
                <a:latin typeface="Times New Roman"/>
                <a:ea typeface="Times New Roman"/>
                <a:cs typeface="Times New Roman"/>
                <a:sym typeface="Times New Roman"/>
              </a:rPr>
              <a:t>Most of the d-block elements are metals.</a:t>
            </a:r>
            <a:endParaRPr/>
          </a:p>
          <a:p>
            <a:pPr indent="0" lvl="0" marL="0" marR="0" rtl="0" algn="just">
              <a:spcBef>
                <a:spcPts val="0"/>
              </a:spcBef>
              <a:spcAft>
                <a:spcPts val="0"/>
              </a:spcAft>
              <a:buNone/>
            </a:pPr>
            <a:r>
              <a:rPr i="1" lang="en-US" sz="1800">
                <a:solidFill>
                  <a:srgbClr val="0070C0"/>
                </a:solidFill>
                <a:latin typeface="Times New Roman"/>
                <a:ea typeface="Times New Roman"/>
                <a:cs typeface="Times New Roman"/>
                <a:sym typeface="Times New Roman"/>
              </a:rPr>
              <a:t>3) </a:t>
            </a:r>
            <a:r>
              <a:rPr lang="en-US" sz="1800">
                <a:solidFill>
                  <a:schemeClr val="dk1"/>
                </a:solidFill>
                <a:latin typeface="Times New Roman"/>
                <a:ea typeface="Times New Roman"/>
                <a:cs typeface="Times New Roman"/>
                <a:sym typeface="Times New Roman"/>
              </a:rPr>
              <a:t>Most of them exhibit variable oxidation states because of the presence of   partly filled d-orbitals.    (Except Sc, Zn, Cd etc.)</a:t>
            </a:r>
            <a:endParaRPr/>
          </a:p>
          <a:p>
            <a:pPr indent="0" lvl="0" marL="0" marR="0" rtl="0" algn="just">
              <a:spcBef>
                <a:spcPts val="0"/>
              </a:spcBef>
              <a:spcAft>
                <a:spcPts val="0"/>
              </a:spcAft>
              <a:buNone/>
            </a:pPr>
            <a:r>
              <a:t/>
            </a:r>
            <a:endParaRPr i="1" sz="1800">
              <a:solidFill>
                <a:srgbClr val="0070C0"/>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
          <p:cNvSpPr/>
          <p:nvPr/>
        </p:nvSpPr>
        <p:spPr>
          <a:xfrm>
            <a:off x="304800" y="304800"/>
            <a:ext cx="8610600"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rgbClr val="0070C0"/>
                </a:solidFill>
                <a:latin typeface="Times New Roman"/>
                <a:ea typeface="Times New Roman"/>
                <a:cs typeface="Times New Roman"/>
                <a:sym typeface="Times New Roman"/>
              </a:rPr>
              <a:t>4) </a:t>
            </a:r>
            <a:r>
              <a:rPr lang="en-US" sz="1800">
                <a:solidFill>
                  <a:schemeClr val="dk1"/>
                </a:solidFill>
                <a:latin typeface="Times New Roman"/>
                <a:ea typeface="Times New Roman"/>
                <a:cs typeface="Times New Roman"/>
                <a:sym typeface="Times New Roman"/>
              </a:rPr>
              <a:t>Many of their compounds are colored.</a:t>
            </a:r>
            <a:endParaRPr/>
          </a:p>
          <a:p>
            <a:pPr indent="0" lvl="0" marL="0" marR="0" rtl="0" algn="l">
              <a:spcBef>
                <a:spcPts val="0"/>
              </a:spcBef>
              <a:spcAft>
                <a:spcPts val="0"/>
              </a:spcAft>
              <a:buNone/>
            </a:pPr>
            <a:r>
              <a:rPr i="1" lang="en-US" sz="1800">
                <a:solidFill>
                  <a:srgbClr val="0070C0"/>
                </a:solidFill>
                <a:latin typeface="Times New Roman"/>
                <a:ea typeface="Times New Roman"/>
                <a:cs typeface="Times New Roman"/>
                <a:sym typeface="Times New Roman"/>
              </a:rPr>
              <a:t>5) </a:t>
            </a:r>
            <a:r>
              <a:rPr lang="en-US" sz="1800">
                <a:solidFill>
                  <a:schemeClr val="dk1"/>
                </a:solidFill>
                <a:latin typeface="Times New Roman"/>
                <a:ea typeface="Times New Roman"/>
                <a:cs typeface="Times New Roman"/>
                <a:sym typeface="Times New Roman"/>
              </a:rPr>
              <a:t>They readily form complexes by acting as Lewis  acids. </a:t>
            </a:r>
            <a:endParaRPr/>
          </a:p>
          <a:p>
            <a:pPr indent="0" lvl="0" marL="0" marR="0" rtl="0" algn="l">
              <a:spcBef>
                <a:spcPts val="0"/>
              </a:spcBef>
              <a:spcAft>
                <a:spcPts val="0"/>
              </a:spcAft>
              <a:buNone/>
            </a:pPr>
            <a:r>
              <a:rPr i="1" lang="en-US" sz="1800">
                <a:solidFill>
                  <a:srgbClr val="0070C0"/>
                </a:solidFill>
                <a:latin typeface="Times New Roman"/>
                <a:ea typeface="Times New Roman"/>
                <a:cs typeface="Times New Roman"/>
                <a:sym typeface="Times New Roman"/>
              </a:rPr>
              <a:t>6) </a:t>
            </a:r>
            <a:r>
              <a:rPr lang="en-US" sz="1800">
                <a:solidFill>
                  <a:schemeClr val="dk1"/>
                </a:solidFill>
                <a:latin typeface="Times New Roman"/>
                <a:ea typeface="Times New Roman"/>
                <a:cs typeface="Times New Roman"/>
                <a:sym typeface="Times New Roman"/>
              </a:rPr>
              <a:t>They easily form complexes (colored). </a:t>
            </a:r>
            <a:endParaRPr/>
          </a:p>
          <a:p>
            <a:pPr indent="0" lvl="0" marL="0" marR="0" rtl="0" algn="l">
              <a:spcBef>
                <a:spcPts val="0"/>
              </a:spcBef>
              <a:spcAft>
                <a:spcPts val="0"/>
              </a:spcAft>
              <a:buNone/>
            </a:pPr>
            <a:r>
              <a:rPr i="1" lang="en-US" sz="1800">
                <a:solidFill>
                  <a:srgbClr val="0070C0"/>
                </a:solidFill>
                <a:latin typeface="Times New Roman"/>
                <a:ea typeface="Times New Roman"/>
                <a:cs typeface="Times New Roman"/>
                <a:sym typeface="Times New Roman"/>
              </a:rPr>
              <a:t>7) </a:t>
            </a:r>
            <a:r>
              <a:rPr lang="en-US" sz="1800">
                <a:solidFill>
                  <a:schemeClr val="dk1"/>
                </a:solidFill>
                <a:latin typeface="Times New Roman"/>
                <a:ea typeface="Times New Roman"/>
                <a:cs typeface="Times New Roman"/>
                <a:sym typeface="Times New Roman"/>
              </a:rPr>
              <a:t>Most of them and their compounds show paramagnetic, ferromagnetic behavior. </a:t>
            </a:r>
            <a:endParaRPr/>
          </a:p>
          <a:p>
            <a:pPr indent="0" lvl="0" marL="0" marR="0" rtl="0" algn="l">
              <a:spcBef>
                <a:spcPts val="0"/>
              </a:spcBef>
              <a:spcAft>
                <a:spcPts val="0"/>
              </a:spcAft>
              <a:buNone/>
            </a:pPr>
            <a:r>
              <a:rPr i="1" lang="en-US" sz="1800">
                <a:solidFill>
                  <a:srgbClr val="0070C0"/>
                </a:solidFill>
                <a:latin typeface="Times New Roman"/>
                <a:ea typeface="Times New Roman"/>
                <a:cs typeface="Times New Roman"/>
                <a:sym typeface="Times New Roman"/>
              </a:rPr>
              <a:t>8) </a:t>
            </a:r>
            <a:r>
              <a:rPr lang="en-US" sz="1800">
                <a:solidFill>
                  <a:schemeClr val="dk1"/>
                </a:solidFill>
                <a:latin typeface="Times New Roman"/>
                <a:ea typeface="Times New Roman"/>
                <a:cs typeface="Times New Roman"/>
                <a:sym typeface="Times New Roman"/>
              </a:rPr>
              <a:t>They act as good catalysts.</a:t>
            </a:r>
            <a:endParaRPr/>
          </a:p>
          <a:p>
            <a:pPr indent="0" lvl="0" marL="0" marR="0" rtl="0" algn="just">
              <a:spcBef>
                <a:spcPts val="0"/>
              </a:spcBef>
              <a:spcAft>
                <a:spcPts val="0"/>
              </a:spcAft>
              <a:buNone/>
            </a:pPr>
            <a:r>
              <a:rPr b="1" lang="en-US" sz="1800">
                <a:solidFill>
                  <a:schemeClr val="dk1"/>
                </a:solidFill>
                <a:latin typeface="Times New Roman"/>
                <a:ea typeface="Times New Roman"/>
                <a:cs typeface="Times New Roman"/>
                <a:sym typeface="Times New Roman"/>
              </a:rPr>
              <a:t>(4). f-Block elements are called </a:t>
            </a:r>
            <a:r>
              <a:rPr lang="en-US" sz="1800">
                <a:solidFill>
                  <a:schemeClr val="dk1"/>
                </a:solidFill>
                <a:latin typeface="Times New Roman"/>
                <a:ea typeface="Times New Roman"/>
                <a:cs typeface="Times New Roman"/>
                <a:sym typeface="Times New Roman"/>
              </a:rPr>
              <a:t>inner-transition elements. In these elements, the f-subshell of the anti-penultimate is being progressively filled up. There are two series of f-block elements each containing 14 elements.</a:t>
            </a:r>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Electronic configuration: </a:t>
            </a:r>
            <a:r>
              <a:rPr b="1" lang="en-US" sz="1800">
                <a:solidFill>
                  <a:srgbClr val="00B050"/>
                </a:solidFill>
                <a:latin typeface="Times New Roman"/>
                <a:ea typeface="Times New Roman"/>
                <a:cs typeface="Times New Roman"/>
                <a:sym typeface="Times New Roman"/>
              </a:rPr>
              <a:t>ns</a:t>
            </a:r>
            <a:r>
              <a:rPr b="1" baseline="30000" lang="en-US" sz="1800">
                <a:solidFill>
                  <a:srgbClr val="00B050"/>
                </a:solidFill>
                <a:latin typeface="Times New Roman"/>
                <a:ea typeface="Times New Roman"/>
                <a:cs typeface="Times New Roman"/>
                <a:sym typeface="Times New Roman"/>
              </a:rPr>
              <a:t>2</a:t>
            </a:r>
            <a:r>
              <a:rPr b="1" lang="en-US" sz="1800">
                <a:solidFill>
                  <a:srgbClr val="00B050"/>
                </a:solidFill>
                <a:latin typeface="Times New Roman"/>
                <a:ea typeface="Times New Roman"/>
                <a:cs typeface="Times New Roman"/>
                <a:sym typeface="Times New Roman"/>
              </a:rPr>
              <a:t> (n-) d</a:t>
            </a:r>
            <a:r>
              <a:rPr b="1" baseline="30000" lang="en-US" sz="1800">
                <a:solidFill>
                  <a:srgbClr val="00B050"/>
                </a:solidFill>
                <a:latin typeface="Times New Roman"/>
                <a:ea typeface="Times New Roman"/>
                <a:cs typeface="Times New Roman"/>
                <a:sym typeface="Times New Roman"/>
              </a:rPr>
              <a:t>0-1</a:t>
            </a:r>
            <a:r>
              <a:rPr b="1" lang="en-US" sz="1800">
                <a:solidFill>
                  <a:srgbClr val="00B050"/>
                </a:solidFill>
                <a:latin typeface="Times New Roman"/>
                <a:ea typeface="Times New Roman"/>
                <a:cs typeface="Times New Roman"/>
                <a:sym typeface="Times New Roman"/>
              </a:rPr>
              <a:t>(n-2) f</a:t>
            </a:r>
            <a:r>
              <a:rPr b="1" baseline="30000" lang="en-US" sz="1800">
                <a:solidFill>
                  <a:srgbClr val="00B050"/>
                </a:solidFill>
                <a:latin typeface="Times New Roman"/>
                <a:ea typeface="Times New Roman"/>
                <a:cs typeface="Times New Roman"/>
                <a:sym typeface="Times New Roman"/>
              </a:rPr>
              <a:t>1-14</a:t>
            </a:r>
            <a:endParaRPr sz="1800">
              <a:solidFill>
                <a:srgbClr val="00B050"/>
              </a:solidFill>
              <a:latin typeface="Times New Roman"/>
              <a:ea typeface="Times New Roman"/>
              <a:cs typeface="Times New Roman"/>
              <a:sym typeface="Times New Roman"/>
            </a:endParaRPr>
          </a:p>
          <a:p>
            <a:pPr indent="0" lvl="0" marL="0" marR="0" rtl="0" algn="l">
              <a:spcBef>
                <a:spcPts val="0"/>
              </a:spcBef>
              <a:spcAft>
                <a:spcPts val="0"/>
              </a:spcAft>
              <a:buNone/>
            </a:pPr>
            <a:r>
              <a:rPr i="1" lang="en-US" sz="1800">
                <a:solidFill>
                  <a:srgbClr val="0070C0"/>
                </a:solidFill>
                <a:latin typeface="Times New Roman"/>
                <a:ea typeface="Times New Roman"/>
                <a:cs typeface="Times New Roman"/>
                <a:sym typeface="Times New Roman"/>
              </a:rPr>
              <a:t>1) </a:t>
            </a:r>
            <a:r>
              <a:rPr lang="en-US" sz="1800">
                <a:solidFill>
                  <a:schemeClr val="dk1"/>
                </a:solidFill>
                <a:latin typeface="Times New Roman"/>
                <a:ea typeface="Times New Roman"/>
                <a:cs typeface="Times New Roman"/>
                <a:sym typeface="Times New Roman"/>
              </a:rPr>
              <a:t> f – block elements are also called as inner transition elements. They are: Lanthanides and actinides Lanthanides. (</a:t>
            </a:r>
            <a:r>
              <a:rPr baseline="-25000" lang="en-US" sz="1800">
                <a:solidFill>
                  <a:schemeClr val="dk1"/>
                </a:solidFill>
                <a:latin typeface="Times New Roman"/>
                <a:ea typeface="Times New Roman"/>
                <a:cs typeface="Times New Roman"/>
                <a:sym typeface="Times New Roman"/>
              </a:rPr>
              <a:t>58</a:t>
            </a:r>
            <a:r>
              <a:rPr lang="en-US" sz="1800">
                <a:solidFill>
                  <a:schemeClr val="dk1"/>
                </a:solidFill>
                <a:latin typeface="Times New Roman"/>
                <a:ea typeface="Times New Roman"/>
                <a:cs typeface="Times New Roman"/>
                <a:sym typeface="Times New Roman"/>
              </a:rPr>
              <a:t>Ce-  </a:t>
            </a:r>
            <a:r>
              <a:rPr baseline="-25000" lang="en-US" sz="1800">
                <a:solidFill>
                  <a:schemeClr val="dk1"/>
                </a:solidFill>
                <a:latin typeface="Times New Roman"/>
                <a:ea typeface="Times New Roman"/>
                <a:cs typeface="Times New Roman"/>
                <a:sym typeface="Times New Roman"/>
              </a:rPr>
              <a:t>71</a:t>
            </a:r>
            <a:r>
              <a:rPr lang="en-US" sz="1800">
                <a:solidFill>
                  <a:schemeClr val="dk1"/>
                </a:solidFill>
                <a:latin typeface="Times New Roman"/>
                <a:ea typeface="Times New Roman"/>
                <a:cs typeface="Times New Roman"/>
                <a:sym typeface="Times New Roman"/>
              </a:rPr>
              <a:t>Lu )</a:t>
            </a:r>
            <a:endParaRPr/>
          </a:p>
          <a:p>
            <a:pPr indent="0" lvl="0" marL="0" marR="0" rtl="0" algn="l">
              <a:spcBef>
                <a:spcPts val="0"/>
              </a:spcBef>
              <a:spcAft>
                <a:spcPts val="0"/>
              </a:spcAft>
              <a:buNone/>
            </a:pPr>
            <a:r>
              <a:rPr i="1" lang="en-US" sz="1800">
                <a:solidFill>
                  <a:srgbClr val="0070C0"/>
                </a:solidFill>
                <a:latin typeface="Times New Roman"/>
                <a:ea typeface="Times New Roman"/>
                <a:cs typeface="Times New Roman"/>
                <a:sym typeface="Times New Roman"/>
              </a:rPr>
              <a:t>2) </a:t>
            </a:r>
            <a:r>
              <a:rPr lang="en-US" sz="1800">
                <a:solidFill>
                  <a:schemeClr val="dk1"/>
                </a:solidFill>
                <a:latin typeface="Times New Roman"/>
                <a:ea typeface="Times New Roman"/>
                <a:cs typeface="Times New Roman"/>
                <a:sym typeface="Times New Roman"/>
              </a:rPr>
              <a:t> Actinides are the elements in which the last electron enters into 5f-orbital</a:t>
            </a:r>
            <a:endParaRPr/>
          </a:p>
          <a:p>
            <a:pPr indent="0" lvl="0" marL="0" marR="0" rtl="0" algn="l">
              <a:spcBef>
                <a:spcPts val="0"/>
              </a:spcBef>
              <a:spcAft>
                <a:spcPts val="0"/>
              </a:spcAft>
              <a:buNone/>
            </a:pPr>
            <a:r>
              <a:rPr i="1" lang="en-US" sz="1800">
                <a:solidFill>
                  <a:srgbClr val="0070C0"/>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All lanthanoids closely resemble  lanthanum</a:t>
            </a:r>
            <a:endParaRPr/>
          </a:p>
          <a:p>
            <a:pPr indent="0" lvl="0" marL="0" marR="0" rtl="0" algn="l">
              <a:spcBef>
                <a:spcPts val="0"/>
              </a:spcBef>
              <a:spcAft>
                <a:spcPts val="0"/>
              </a:spcAft>
              <a:buNone/>
            </a:pPr>
            <a:r>
              <a:rPr i="1" lang="en-US" sz="1800">
                <a:solidFill>
                  <a:srgbClr val="0070C0"/>
                </a:solidFill>
                <a:latin typeface="Times New Roman"/>
                <a:ea typeface="Times New Roman"/>
                <a:cs typeface="Times New Roman"/>
                <a:sym typeface="Times New Roman"/>
              </a:rPr>
              <a:t>4) </a:t>
            </a:r>
            <a:r>
              <a:rPr lang="en-US" sz="1800">
                <a:solidFill>
                  <a:schemeClr val="dk1"/>
                </a:solidFill>
                <a:latin typeface="Times New Roman"/>
                <a:ea typeface="Times New Roman"/>
                <a:cs typeface="Times New Roman"/>
                <a:sym typeface="Times New Roman"/>
              </a:rPr>
              <a:t>Lanthanides are chemically similar to each other</a:t>
            </a:r>
            <a:endParaRPr/>
          </a:p>
          <a:p>
            <a:pPr indent="0" lvl="0" marL="0" marR="0" rtl="0" algn="l">
              <a:spcBef>
                <a:spcPts val="0"/>
              </a:spcBef>
              <a:spcAft>
                <a:spcPts val="0"/>
              </a:spcAft>
              <a:buNone/>
            </a:pPr>
            <a:r>
              <a:rPr i="1" lang="en-US" sz="1800">
                <a:solidFill>
                  <a:srgbClr val="0070C0"/>
                </a:solidFill>
                <a:latin typeface="Times New Roman"/>
                <a:ea typeface="Times New Roman"/>
                <a:cs typeface="Times New Roman"/>
                <a:sym typeface="Times New Roman"/>
              </a:rPr>
              <a:t>5) </a:t>
            </a:r>
            <a:r>
              <a:rPr lang="en-US" sz="1800">
                <a:solidFill>
                  <a:schemeClr val="dk1"/>
                </a:solidFill>
                <a:latin typeface="Times New Roman"/>
                <a:ea typeface="Times New Roman"/>
                <a:cs typeface="Times New Roman"/>
                <a:sym typeface="Times New Roman"/>
              </a:rPr>
              <a:t>Except for cerium (III and IV) and europium (III and II), the lanthanides occur as trivalent cations in nature.                                                                                               </a:t>
            </a:r>
            <a:endParaRPr/>
          </a:p>
          <a:p>
            <a:pPr indent="0" lvl="0" marL="0" marR="0" rtl="0" algn="l">
              <a:spcBef>
                <a:spcPts val="0"/>
              </a:spcBef>
              <a:spcAft>
                <a:spcPts val="0"/>
              </a:spcAft>
              <a:buNone/>
            </a:pPr>
            <a:r>
              <a:rPr i="1" lang="en-US" sz="1800">
                <a:solidFill>
                  <a:srgbClr val="0070C0"/>
                </a:solidFill>
                <a:latin typeface="Times New Roman"/>
                <a:ea typeface="Times New Roman"/>
                <a:cs typeface="Times New Roman"/>
                <a:sym typeface="Times New Roman"/>
              </a:rPr>
              <a:t>6) </a:t>
            </a:r>
            <a:r>
              <a:rPr lang="en-US" sz="1800">
                <a:solidFill>
                  <a:schemeClr val="dk1"/>
                </a:solidFill>
                <a:latin typeface="Times New Roman"/>
                <a:ea typeface="Times New Roman"/>
                <a:cs typeface="Times New Roman"/>
                <a:sym typeface="Times New Roman"/>
              </a:rPr>
              <a:t>Most lanthanides are widely used in lasers</a:t>
            </a:r>
            <a:endParaRPr/>
          </a:p>
          <a:p>
            <a:pPr indent="0" lvl="0" marL="0" marR="0" rtl="0" algn="l">
              <a:spcBef>
                <a:spcPts val="0"/>
              </a:spcBef>
              <a:spcAft>
                <a:spcPts val="0"/>
              </a:spcAft>
              <a:buNone/>
            </a:pPr>
            <a:r>
              <a:rPr i="1" lang="en-US" sz="1800">
                <a:solidFill>
                  <a:srgbClr val="0070C0"/>
                </a:solidFill>
                <a:latin typeface="Times New Roman"/>
                <a:ea typeface="Times New Roman"/>
                <a:cs typeface="Times New Roman"/>
                <a:sym typeface="Times New Roman"/>
              </a:rPr>
              <a:t> 7) </a:t>
            </a:r>
            <a:r>
              <a:rPr lang="en-US" sz="1800">
                <a:solidFill>
                  <a:schemeClr val="dk1"/>
                </a:solidFill>
                <a:latin typeface="Times New Roman"/>
                <a:ea typeface="Times New Roman"/>
                <a:cs typeface="Times New Roman"/>
                <a:sym typeface="Times New Roman"/>
              </a:rPr>
              <a:t>These elements deflect UV and Infrared electromagnetic radiation and are commonly used in the production of sunglass lenses. </a:t>
            </a:r>
            <a:endParaRPr/>
          </a:p>
          <a:p>
            <a:pPr indent="0" lvl="0" marL="0" marR="0" rtl="0" algn="l">
              <a:spcBef>
                <a:spcPts val="0"/>
              </a:spcBef>
              <a:spcAft>
                <a:spcPts val="0"/>
              </a:spcAft>
              <a:buNone/>
            </a:pPr>
            <a:r>
              <a:rPr i="1" lang="en-US" sz="1800">
                <a:solidFill>
                  <a:srgbClr val="0070C0"/>
                </a:solidFill>
                <a:latin typeface="Times New Roman"/>
                <a:ea typeface="Times New Roman"/>
                <a:cs typeface="Times New Roman"/>
                <a:sym typeface="Times New Roman"/>
              </a:rPr>
              <a:t>8) </a:t>
            </a:r>
            <a:r>
              <a:rPr lang="en-US" sz="1800">
                <a:solidFill>
                  <a:srgbClr val="0F243E"/>
                </a:solidFill>
                <a:latin typeface="Times New Roman"/>
                <a:ea typeface="Times New Roman"/>
                <a:cs typeface="Times New Roman"/>
                <a:sym typeface="Times New Roman"/>
              </a:rPr>
              <a:t>The  ionic radii of the lanthanoids decrease through the period — the so called    lanthanide contraction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p:nvPr/>
        </p:nvSpPr>
        <p:spPr>
          <a:xfrm>
            <a:off x="533400" y="228600"/>
            <a:ext cx="8229600" cy="67403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Calibri"/>
                <a:ea typeface="Calibri"/>
                <a:cs typeface="Calibri"/>
                <a:sym typeface="Calibri"/>
              </a:rPr>
              <a:t>         </a:t>
            </a:r>
            <a:r>
              <a:rPr b="1" lang="en-US" sz="1800">
                <a:solidFill>
                  <a:srgbClr val="7030A0"/>
                </a:solidFill>
                <a:latin typeface="Times New Roman"/>
                <a:ea typeface="Times New Roman"/>
                <a:cs typeface="Times New Roman"/>
                <a:sym typeface="Times New Roman"/>
              </a:rPr>
              <a:t>Actinides ( </a:t>
            </a:r>
            <a:r>
              <a:rPr b="1" baseline="-25000" lang="en-US" sz="1800">
                <a:solidFill>
                  <a:srgbClr val="7030A0"/>
                </a:solidFill>
                <a:latin typeface="Times New Roman"/>
                <a:ea typeface="Times New Roman"/>
                <a:cs typeface="Times New Roman"/>
                <a:sym typeface="Times New Roman"/>
              </a:rPr>
              <a:t>90</a:t>
            </a:r>
            <a:r>
              <a:rPr b="1" lang="en-US" sz="1800">
                <a:solidFill>
                  <a:srgbClr val="7030A0"/>
                </a:solidFill>
                <a:latin typeface="Times New Roman"/>
                <a:ea typeface="Times New Roman"/>
                <a:cs typeface="Times New Roman"/>
                <a:sym typeface="Times New Roman"/>
              </a:rPr>
              <a:t>Th– </a:t>
            </a:r>
            <a:r>
              <a:rPr b="1" baseline="-25000" lang="en-US" sz="1800">
                <a:solidFill>
                  <a:srgbClr val="7030A0"/>
                </a:solidFill>
                <a:latin typeface="Times New Roman"/>
                <a:ea typeface="Times New Roman"/>
                <a:cs typeface="Times New Roman"/>
                <a:sym typeface="Times New Roman"/>
              </a:rPr>
              <a:t>103</a:t>
            </a:r>
            <a:r>
              <a:rPr b="1" lang="en-US" sz="1800">
                <a:solidFill>
                  <a:srgbClr val="7030A0"/>
                </a:solidFill>
                <a:latin typeface="Times New Roman"/>
                <a:ea typeface="Times New Roman"/>
                <a:cs typeface="Times New Roman"/>
                <a:sym typeface="Times New Roman"/>
              </a:rPr>
              <a:t>Lr): </a:t>
            </a:r>
            <a:endParaRPr sz="1800">
              <a:solidFill>
                <a:srgbClr val="7030A0"/>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1800">
                <a:solidFill>
                  <a:srgbClr val="0070C0"/>
                </a:solidFill>
                <a:latin typeface="Times New Roman"/>
                <a:ea typeface="Times New Roman"/>
                <a:cs typeface="Times New Roman"/>
                <a:sym typeface="Times New Roman"/>
              </a:rPr>
              <a:t>1. </a:t>
            </a:r>
            <a:r>
              <a:rPr lang="en-US" sz="1800">
                <a:solidFill>
                  <a:schemeClr val="dk1"/>
                </a:solidFill>
                <a:latin typeface="Times New Roman"/>
                <a:ea typeface="Times New Roman"/>
                <a:cs typeface="Times New Roman"/>
                <a:sym typeface="Times New Roman"/>
              </a:rPr>
              <a:t>All the actinides are radioactive</a:t>
            </a:r>
            <a:endParaRPr/>
          </a:p>
          <a:p>
            <a:pPr indent="0" lvl="0" marL="0" marR="0" rtl="0" algn="just">
              <a:spcBef>
                <a:spcPts val="0"/>
              </a:spcBef>
              <a:spcAft>
                <a:spcPts val="0"/>
              </a:spcAft>
              <a:buNone/>
            </a:pPr>
            <a:r>
              <a:rPr i="1" lang="en-US" sz="1800">
                <a:solidFill>
                  <a:srgbClr val="0070C0"/>
                </a:solidFill>
                <a:latin typeface="Times New Roman"/>
                <a:ea typeface="Times New Roman"/>
                <a:cs typeface="Times New Roman"/>
                <a:sym typeface="Times New Roman"/>
              </a:rPr>
              <a:t>2</a:t>
            </a:r>
            <a:r>
              <a:rPr lang="en-US" sz="1800">
                <a:solidFill>
                  <a:srgbClr val="0070C0"/>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These are highly electro-positive ( show+3,+4,+5,+6  oxidation states)</a:t>
            </a:r>
            <a:endParaRPr/>
          </a:p>
          <a:p>
            <a:pPr indent="0" lvl="0" marL="0" marR="0" rtl="0" algn="just">
              <a:spcBef>
                <a:spcPts val="0"/>
              </a:spcBef>
              <a:spcAft>
                <a:spcPts val="0"/>
              </a:spcAft>
              <a:buNone/>
            </a:pPr>
            <a:r>
              <a:rPr i="1" lang="en-US" sz="1800">
                <a:solidFill>
                  <a:srgbClr val="0070C0"/>
                </a:solidFill>
                <a:latin typeface="Times New Roman"/>
                <a:ea typeface="Times New Roman"/>
                <a:cs typeface="Times New Roman"/>
                <a:sym typeface="Times New Roman"/>
              </a:rPr>
              <a:t>3. </a:t>
            </a:r>
            <a:r>
              <a:rPr lang="en-US" sz="1800">
                <a:solidFill>
                  <a:schemeClr val="dk1"/>
                </a:solidFill>
                <a:latin typeface="Times New Roman"/>
                <a:ea typeface="Times New Roman"/>
                <a:cs typeface="Times New Roman"/>
                <a:sym typeface="Times New Roman"/>
              </a:rPr>
              <a:t>These metals tarnish in air</a:t>
            </a:r>
            <a:endParaRPr/>
          </a:p>
          <a:p>
            <a:pPr indent="0" lvl="0" marL="0" marR="0" rtl="0" algn="just">
              <a:spcBef>
                <a:spcPts val="0"/>
              </a:spcBef>
              <a:spcAft>
                <a:spcPts val="0"/>
              </a:spcAft>
              <a:buNone/>
            </a:pPr>
            <a:r>
              <a:rPr i="1" lang="en-US" sz="1800">
                <a:solidFill>
                  <a:srgbClr val="0070C0"/>
                </a:solidFill>
                <a:latin typeface="Times New Roman"/>
                <a:ea typeface="Times New Roman"/>
                <a:cs typeface="Times New Roman"/>
                <a:sym typeface="Times New Roman"/>
              </a:rPr>
              <a:t>4. </a:t>
            </a:r>
            <a:r>
              <a:rPr lang="en-US" sz="1800">
                <a:solidFill>
                  <a:schemeClr val="dk1"/>
                </a:solidFill>
                <a:latin typeface="Times New Roman"/>
                <a:ea typeface="Times New Roman"/>
                <a:cs typeface="Times New Roman"/>
                <a:sym typeface="Times New Roman"/>
              </a:rPr>
              <a:t>They have number of isotopes.</a:t>
            </a:r>
            <a:endParaRPr/>
          </a:p>
          <a:p>
            <a:pPr indent="0" lvl="0" marL="0" marR="0" rtl="0" algn="just">
              <a:spcBef>
                <a:spcPts val="0"/>
              </a:spcBef>
              <a:spcAft>
                <a:spcPts val="0"/>
              </a:spcAft>
              <a:buNone/>
            </a:pPr>
            <a:r>
              <a:rPr i="1" lang="en-US" sz="1800">
                <a:solidFill>
                  <a:srgbClr val="0070C0"/>
                </a:solidFill>
                <a:latin typeface="Times New Roman"/>
                <a:ea typeface="Times New Roman"/>
                <a:cs typeface="Times New Roman"/>
                <a:sym typeface="Times New Roman"/>
              </a:rPr>
              <a:t>5. </a:t>
            </a:r>
            <a:r>
              <a:rPr lang="en-US" sz="1800">
                <a:solidFill>
                  <a:schemeClr val="dk1"/>
                </a:solidFill>
                <a:latin typeface="Times New Roman"/>
                <a:ea typeface="Times New Roman"/>
                <a:cs typeface="Times New Roman"/>
                <a:sym typeface="Times New Roman"/>
              </a:rPr>
              <a:t>They react with boiling water or dilute acids to give H</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gas.</a:t>
            </a:r>
            <a:endParaRPr/>
          </a:p>
          <a:p>
            <a:pPr indent="0" lvl="0" marL="0" marR="0" rtl="0" algn="just">
              <a:spcBef>
                <a:spcPts val="0"/>
              </a:spcBef>
              <a:spcAft>
                <a:spcPts val="0"/>
              </a:spcAft>
              <a:buNone/>
            </a:pPr>
            <a:r>
              <a:rPr i="1" lang="en-US" sz="1800">
                <a:solidFill>
                  <a:srgbClr val="0070C0"/>
                </a:solidFill>
                <a:latin typeface="Times New Roman"/>
                <a:ea typeface="Times New Roman"/>
                <a:cs typeface="Times New Roman"/>
                <a:sym typeface="Times New Roman"/>
              </a:rPr>
              <a:t>6. </a:t>
            </a:r>
            <a:r>
              <a:rPr lang="en-US" sz="1800">
                <a:solidFill>
                  <a:schemeClr val="dk1"/>
                </a:solidFill>
                <a:latin typeface="Times New Roman"/>
                <a:ea typeface="Times New Roman"/>
                <a:cs typeface="Times New Roman"/>
                <a:sym typeface="Times New Roman"/>
              </a:rPr>
              <a:t>These directly combine with non-metals.</a:t>
            </a:r>
            <a:r>
              <a:rPr b="1" lang="en-US" sz="1800">
                <a:solidFill>
                  <a:schemeClr val="dk1"/>
                </a:solidFill>
                <a:latin typeface="Times New Roman"/>
                <a:ea typeface="Times New Roman"/>
                <a:cs typeface="Times New Roman"/>
                <a:sym typeface="Times New Roman"/>
              </a:rPr>
              <a:t> </a:t>
            </a:r>
            <a:endParaRPr b="1"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rgbClr val="7030A0"/>
                </a:solidFill>
                <a:latin typeface="Times New Roman"/>
                <a:ea typeface="Times New Roman"/>
                <a:cs typeface="Times New Roman"/>
                <a:sym typeface="Times New Roman"/>
              </a:rPr>
              <a:t>Similarities between Lanthanides and Actinides:</a:t>
            </a:r>
            <a:endParaRPr sz="1800">
              <a:solidFill>
                <a:srgbClr val="7030A0"/>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1800">
                <a:solidFill>
                  <a:srgbClr val="00B0F0"/>
                </a:solidFill>
                <a:latin typeface="Times New Roman"/>
                <a:ea typeface="Times New Roman"/>
                <a:cs typeface="Times New Roman"/>
                <a:sym typeface="Times New Roman"/>
              </a:rPr>
              <a:t>1. </a:t>
            </a:r>
            <a:r>
              <a:rPr lang="en-US" sz="1800">
                <a:solidFill>
                  <a:schemeClr val="dk1"/>
                </a:solidFill>
                <a:latin typeface="Times New Roman"/>
                <a:ea typeface="Times New Roman"/>
                <a:cs typeface="Times New Roman"/>
                <a:sym typeface="Times New Roman"/>
              </a:rPr>
              <a:t>Both lanthanides and Actinides show +3 oxidation states</a:t>
            </a:r>
            <a:endParaRPr/>
          </a:p>
          <a:p>
            <a:pPr indent="0" lvl="0" marL="0" marR="0" rtl="0" algn="just">
              <a:spcBef>
                <a:spcPts val="0"/>
              </a:spcBef>
              <a:spcAft>
                <a:spcPts val="0"/>
              </a:spcAft>
              <a:buNone/>
            </a:pPr>
            <a:r>
              <a:rPr i="1" lang="en-US" sz="1800">
                <a:solidFill>
                  <a:srgbClr val="00B0F0"/>
                </a:solidFill>
                <a:latin typeface="Times New Roman"/>
                <a:ea typeface="Times New Roman"/>
                <a:cs typeface="Times New Roman"/>
                <a:sym typeface="Times New Roman"/>
              </a:rPr>
              <a:t>2. </a:t>
            </a:r>
            <a:r>
              <a:rPr lang="en-US" sz="1800">
                <a:solidFill>
                  <a:schemeClr val="dk1"/>
                </a:solidFill>
                <a:latin typeface="Times New Roman"/>
                <a:ea typeface="Times New Roman"/>
                <a:cs typeface="Times New Roman"/>
                <a:sym typeface="Times New Roman"/>
              </a:rPr>
              <a:t>Both are electropositive and very reactive</a:t>
            </a:r>
            <a:endParaRPr/>
          </a:p>
          <a:p>
            <a:pPr indent="0" lvl="0" marL="0" marR="0" rtl="0" algn="just">
              <a:spcBef>
                <a:spcPts val="0"/>
              </a:spcBef>
              <a:spcAft>
                <a:spcPts val="0"/>
              </a:spcAft>
              <a:buNone/>
            </a:pPr>
            <a:r>
              <a:rPr i="1" lang="en-US" sz="1800">
                <a:solidFill>
                  <a:srgbClr val="00B0F0"/>
                </a:solidFill>
                <a:latin typeface="Times New Roman"/>
                <a:ea typeface="Times New Roman"/>
                <a:cs typeface="Times New Roman"/>
                <a:sym typeface="Times New Roman"/>
              </a:rPr>
              <a:t>3. </a:t>
            </a:r>
            <a:r>
              <a:rPr lang="en-US" sz="1800">
                <a:solidFill>
                  <a:schemeClr val="dk1"/>
                </a:solidFill>
                <a:latin typeface="Times New Roman"/>
                <a:ea typeface="Times New Roman"/>
                <a:cs typeface="Times New Roman"/>
                <a:sym typeface="Times New Roman"/>
              </a:rPr>
              <a:t>Both are paramagnetic</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1800">
                <a:solidFill>
                  <a:srgbClr val="7030A0"/>
                </a:solidFill>
                <a:latin typeface="Times New Roman"/>
                <a:ea typeface="Times New Roman"/>
                <a:cs typeface="Times New Roman"/>
                <a:sym typeface="Times New Roman"/>
              </a:rPr>
              <a:t>DEFECTS OF LONG FORM OF PERIODIC TABLE</a:t>
            </a:r>
            <a:endParaRPr sz="1800">
              <a:solidFill>
                <a:srgbClr val="7030A0"/>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The position of hydrogen is still disputable as it was there in Mendeleev’s  periodic table in group IA as well as IVA &amp;VIIA.</a:t>
            </a:r>
            <a:endParaRPr/>
          </a:p>
          <a:p>
            <a:pPr indent="-285750" lvl="0" marL="285750" marR="0" rtl="0" algn="just">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Helium is an inert gas but its configuration is different from that of the other inert gas elements</a:t>
            </a:r>
            <a:endParaRPr/>
          </a:p>
          <a:p>
            <a:pPr indent="-285750" lvl="0" marL="285750" marR="0" rtl="0" algn="just">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 Lanthanide and actinide series could not be adjusted in the main periodic table and therefore they had to be placed in a separate block below the periodic table.</a:t>
            </a:r>
            <a:endParaRPr/>
          </a:p>
          <a:p>
            <a:pPr indent="0" lvl="0" marL="0" marR="0" rtl="0" algn="just">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2018-01-22T05:05:01Z</dcterms:created>
  <dc:creator>Naher_EEE</dc:creator>
</cp:coreProperties>
</file>