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548" r:id="rId3"/>
    <p:sldId id="566" r:id="rId4"/>
    <p:sldId id="567" r:id="rId5"/>
    <p:sldId id="568" r:id="rId6"/>
    <p:sldId id="569" r:id="rId7"/>
    <p:sldId id="570" r:id="rId8"/>
    <p:sldId id="571" r:id="rId9"/>
    <p:sldId id="572" r:id="rId10"/>
    <p:sldId id="581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0204F6-B99E-4BFC-BAA3-8C0C38164944}">
          <p14:sldIdLst>
            <p14:sldId id="256"/>
            <p14:sldId id="548"/>
          </p14:sldIdLst>
        </p14:section>
        <p14:section name="With Animation" id="{28FC0114-0B25-4FFE-8D1C-9809DAD79DA2}">
          <p14:sldIdLst>
            <p14:sldId id="566"/>
            <p14:sldId id="567"/>
            <p14:sldId id="568"/>
            <p14:sldId id="569"/>
            <p14:sldId id="570"/>
            <p14:sldId id="571"/>
            <p14:sldId id="572"/>
            <p14:sldId id="581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26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1F0844-B691-5D8F-24EC-9D88A54836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E789D-EE7B-7F60-81D5-9964D6CF41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4B15E-42AB-4661-8B80-CEC3013F26A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09875-1633-B086-C904-7A18063701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4F8C-8618-7635-29EE-EDE9A8E0A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C0212-971F-440E-B6FF-3D064690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916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D9C7-EB2F-481B-9455-8A1C97C05EB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67F4E-A7FC-4749-A54E-4891FECB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7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DF03-569A-1553-90E3-DED47AD44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63633-CD1D-7726-BE9B-59802EA98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200D-523D-4DA8-5B05-475F057A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0057-16B5-48E8-9BE0-3807BC002AAF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F5B9-CC3C-E728-1CFE-34C05D17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9447A-786F-53E1-B013-D7822C51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23F-9231-46FE-A075-8D0AC17D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1317-1942-4004-3B92-E4FEB270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8380F-DDDA-1A9E-5658-94C8760FD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CD7F2-45A6-58E3-4B7D-0F3DF3E6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A442-08EC-42FD-9171-D16B3120F08E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26BF-0736-7A7C-0D32-687C8C53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80845-B188-F18E-BC3B-0A2896B5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23F-9231-46FE-A075-8D0AC17D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25B01-A110-374F-8C02-54D626B42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1F00F-6C12-8E40-F183-FE868EAB3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66D5-9059-A0F7-0897-31D16BEA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762C-4268-4B9E-A913-CA3F1D67DCE6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CCF6F-A652-8221-DC98-7D1EEA11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3ACA-F0F9-EED5-9D90-C7813DDE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23F-9231-46FE-A075-8D0AC17D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imated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989A413A-281C-4D0E-90B6-49CF45AFFF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432173" cy="6858000"/>
          </a:xfrm>
          <a:custGeom>
            <a:avLst/>
            <a:gdLst>
              <a:gd name="connsiteX0" fmla="*/ 0 w 4432173"/>
              <a:gd name="connsiteY0" fmla="*/ 0 h 6858000"/>
              <a:gd name="connsiteX1" fmla="*/ 4432173 w 4432173"/>
              <a:gd name="connsiteY1" fmla="*/ 0 h 6858000"/>
              <a:gd name="connsiteX2" fmla="*/ 4432173 w 4432173"/>
              <a:gd name="connsiteY2" fmla="*/ 6858000 h 6858000"/>
              <a:gd name="connsiteX3" fmla="*/ 0 w 44321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2173" h="6858000">
                <a:moveTo>
                  <a:pt x="0" y="0"/>
                </a:moveTo>
                <a:lnTo>
                  <a:pt x="4432173" y="0"/>
                </a:lnTo>
                <a:lnTo>
                  <a:pt x="4432173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216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33333" fill="hold" grpId="0" nodeType="click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CC61-5F75-57E2-1543-CEB1961C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D071-766F-5DF4-B1DC-FC67C8A6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BD8F4-7AC0-6F2C-957D-CF7860AE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C1DE-1434-431D-BDE2-8594CC6A5917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3795F-3DDF-B167-FE49-1F58B722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F11DE-E97E-696E-FE08-B3752DDF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23F-9231-46FE-A075-8D0AC17D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9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3204-58C6-7964-A50E-3233381D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4B8D9-B784-E958-CABB-F44BC3D4E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3F07E-C9C5-F29D-0787-C9C86945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A9B5-5405-4284-9FE9-8F09F9514A72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73D3-0B3B-E398-35C7-19441DA3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F0D4-4425-707C-5A44-7E06D7E9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23F-9231-46FE-A075-8D0AC17D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3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9AD7-09A3-B1CF-7F47-DB2EEC82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961B-F81E-4448-FA0E-45B712220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2CDB3-2CE5-4657-0FBA-C8DA48A78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CBF4A-00FE-A72C-014C-A573CBD9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F0D9-1B14-4991-A47D-A33A6111D314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68580-D659-42C5-B7B7-58103AF8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7A9A6-B9F3-C3B3-5916-F4DB4D02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23F-9231-46FE-A075-8D0AC17D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9AC3-34DD-1F17-B668-81E59787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00D90-0D20-50B1-FBD2-D5ABC69C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2EF2D-6AC8-AF98-D654-2C52A80C3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E2573-EFB3-FD81-99B4-7785905C0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24F7E-A747-2654-EFD1-E08B66AFB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E35F1-DE8D-F145-88A3-2D1ED1C8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F5C-2E0F-442A-8F91-4EC9BBFA252F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BAE93-1554-23DF-BBB9-6D935856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580F9-99C2-4451-781D-B625148F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23F-9231-46FE-A075-8D0AC17D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3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5A91-1846-8C44-D259-99EADFE4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107F9-1BBB-0B16-0CE9-50C037DA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7424-769E-4341-9643-F84DD6326A81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A9986-92E2-B214-7D55-82CCF8C6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33EB8-430F-E425-6A38-BF1F9D59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23F-9231-46FE-A075-8D0AC17D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E76D3-B07B-32B7-6FD2-3317B526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44F9-5BBA-4E81-B9FE-9F9F9927F504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E7834-589F-2600-4174-BFF9B90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91462-6179-C44C-3668-6F4E2933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23F-9231-46FE-A075-8D0AC17D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0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390B-C8A8-FC39-E142-D0982B45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E39D-84BA-6265-B954-3BFF9719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A2496-EAAD-6ED7-0013-71F1AD2CC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19F47-226B-E054-C557-7442D104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6E54-91C0-4A44-98E6-80FD46B4DFB8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9EFB7-033E-6566-2C25-F35B1B9B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0E2D8-F4D0-CCEB-F839-A4C6B27B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23F-9231-46FE-A075-8D0AC17D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9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7FBB-5BBF-8551-EFA5-8A54A171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96C2E-6B98-7884-2175-EF360E371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BE982-63BB-9349-9B24-531AE63F3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58850-9E94-29D4-3CEF-6F4F3021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F294-6068-4A2D-8F08-12E1DBB635E6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F888-9EF6-F452-3720-34F6E03F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E9557-FE2E-396D-349F-6D42DE88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23F-9231-46FE-A075-8D0AC17D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8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4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C6315-11D1-EAE5-4FD9-21F2F2B0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81FF8-BD2D-14B6-88BD-B53D97146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7CA0E-FA2B-9F2D-63FB-71A8764FE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1D72-9794-4485-B4EF-69DB665AEF5E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05977-92EF-E163-0064-AF1304374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CC0C-79CA-B4CF-5130-F403B5581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C523F-9231-46FE-A075-8D0AC17D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3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AC2B91CD-F248-9E47-DDF8-93B93A57A49D}"/>
              </a:ext>
            </a:extLst>
          </p:cNvPr>
          <p:cNvSpPr/>
          <p:nvPr/>
        </p:nvSpPr>
        <p:spPr>
          <a:xfrm rot="16200000">
            <a:off x="321014" y="-321019"/>
            <a:ext cx="6857999" cy="7500029"/>
          </a:xfrm>
          <a:prstGeom prst="flowChartOffpageConnector">
            <a:avLst/>
          </a:pr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1986E698-F998-774F-BC8C-80441149E78B}"/>
              </a:ext>
            </a:extLst>
          </p:cNvPr>
          <p:cNvSpPr/>
          <p:nvPr/>
        </p:nvSpPr>
        <p:spPr>
          <a:xfrm rot="16200000">
            <a:off x="3195812" y="-306694"/>
            <a:ext cx="1060315" cy="7451927"/>
          </a:xfrm>
          <a:prstGeom prst="flowChartOffpageConnector">
            <a:avLst/>
          </a:prstGeom>
          <a:solidFill>
            <a:schemeClr val="bg2">
              <a:alpha val="80000"/>
            </a:schemeClr>
          </a:solidFill>
          <a:ln>
            <a:solidFill>
              <a:schemeClr val="accent1">
                <a:shade val="15000"/>
                <a:alpha val="96000"/>
              </a:schemeClr>
            </a:solidFill>
          </a:ln>
          <a:effectLst>
            <a:reflection blurRad="482600" stA="40000" dist="381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CFFB8-5350-8946-635B-941B881FF53C}"/>
              </a:ext>
            </a:extLst>
          </p:cNvPr>
          <p:cNvSpPr txBox="1"/>
          <p:nvPr/>
        </p:nvSpPr>
        <p:spPr>
          <a:xfrm>
            <a:off x="-92537" y="3108054"/>
            <a:ext cx="689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: Computer Architecture Paper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ACE93-839F-7B68-10D5-D3F3AF5DED26}"/>
              </a:ext>
            </a:extLst>
          </p:cNvPr>
          <p:cNvSpPr txBox="1"/>
          <p:nvPr/>
        </p:nvSpPr>
        <p:spPr>
          <a:xfrm>
            <a:off x="7767128" y="153211"/>
            <a:ext cx="354778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From 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Akther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Rimi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: 213902098</a:t>
            </a:r>
          </a:p>
          <a:p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Ahashan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Habib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: 222002008</a:t>
            </a:r>
          </a:p>
          <a:p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: 223 D_3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 : CSE 211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8EC19-34EE-99E0-F694-345E386FFA51}"/>
              </a:ext>
            </a:extLst>
          </p:cNvPr>
          <p:cNvSpPr txBox="1"/>
          <p:nvPr/>
        </p:nvSpPr>
        <p:spPr>
          <a:xfrm>
            <a:off x="7860430" y="3974346"/>
            <a:ext cx="38381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: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Tasnim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Tonvi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r>
              <a:rPr lang="en-US" sz="26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6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z="26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GUB.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89D5E-4ADD-D2CB-8028-0C48947E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11B0-D4BA-47C7-B2DC-3F4C476676DC}" type="datetime2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Friday, May 10, 2024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55E6D2-9943-BCC0-23E6-E398E050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23F-9231-46FE-A075-8D0AC17DADF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22F8F5D-1C9E-FF18-C015-CB7CD517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7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3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73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83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uiExpand="1" build="p"/>
      <p:bldP spid="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A9CF0A-4D9B-42A8-BDD0-D22963B1A7A3}"/>
              </a:ext>
            </a:extLst>
          </p:cNvPr>
          <p:cNvSpPr/>
          <p:nvPr/>
        </p:nvSpPr>
        <p:spPr>
          <a:xfrm>
            <a:off x="651164" y="841664"/>
            <a:ext cx="11147136" cy="57496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86746-4BC5-4B66-9B57-DC9289CB4A5E}"/>
              </a:ext>
            </a:extLst>
          </p:cNvPr>
          <p:cNvSpPr txBox="1"/>
          <p:nvPr/>
        </p:nvSpPr>
        <p:spPr>
          <a:xfrm>
            <a:off x="739568" y="1006144"/>
            <a:ext cx="11033332" cy="57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Araujo MRD, Padua FLC, Andrade FV, Correa-Junior FL. 2014. MIPS X-ray: a MARS simulator plug-in for teaching computer architecture. International Journal of Recent Contributions from Engineering, Science &amp; IT (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iJES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2(2):36–42 </a:t>
            </a:r>
            <a:r>
              <a:rPr lang="en-US" sz="2400" b="0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Söhne"/>
              </a:rPr>
              <a:t>DOI 10.3991/ijes.v2i2.3527.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Brox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M,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Gersnoviez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A,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Montijano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MA,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Herruzo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E, Moreno CD. 2018. SICOME 2.0: a teaching simulator for computer architecture. In: 2018 XIII Technologies Applied to Electronics Teaching Conference (TAEE). Piscataway: IEEE, 1–7.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Dogan M. 2023. Dome risc16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verilog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codes </a:t>
            </a:r>
            <a:r>
              <a:rPr lang="en-US" sz="2400" b="0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Söhne"/>
              </a:rPr>
              <a:t>DOI 10.5281/zenodo.10204805.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Dogramaci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S,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Cataltas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M. 2023a. Muse processor simulator codes 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	</a:t>
            </a:r>
            <a:r>
              <a:rPr lang="en-US" sz="2400" b="0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Söhne"/>
              </a:rPr>
              <a:t>DOI 10.5281/zenodo.10204841.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5.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Dogramaci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S,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Cataltas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M. 2023b. Muse processor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verilog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codes 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	</a:t>
            </a:r>
            <a:r>
              <a:rPr lang="en-US" sz="2400" b="0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Söhne"/>
              </a:rPr>
              <a:t>DOI 10.5281/zenodo.10204853.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6. Hennessy JL, Patterson DA. 2017. Computer architecture: a quantitative approach.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Amsterdam:Elsevier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7D2F38-127E-488B-9382-9575A01F1973}"/>
              </a:ext>
            </a:extLst>
          </p:cNvPr>
          <p:cNvCxnSpPr>
            <a:cxnSpLocks/>
          </p:cNvCxnSpPr>
          <p:nvPr/>
        </p:nvCxnSpPr>
        <p:spPr>
          <a:xfrm>
            <a:off x="620198" y="777757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DA4A32-10BE-4B54-9C84-40C9B34C1334}"/>
              </a:ext>
            </a:extLst>
          </p:cNvPr>
          <p:cNvCxnSpPr>
            <a:cxnSpLocks/>
          </p:cNvCxnSpPr>
          <p:nvPr/>
        </p:nvCxnSpPr>
        <p:spPr>
          <a:xfrm rot="16200000">
            <a:off x="1170266" y="226326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3DF652-D686-4680-A890-91D4BEE50FA6}"/>
              </a:ext>
            </a:extLst>
          </p:cNvPr>
          <p:cNvCxnSpPr>
            <a:cxnSpLocks/>
          </p:cNvCxnSpPr>
          <p:nvPr/>
        </p:nvCxnSpPr>
        <p:spPr>
          <a:xfrm rot="10800000">
            <a:off x="11822241" y="5480216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10E53A-D49B-46BA-BDED-AB6DFD5C2A4A}"/>
              </a:ext>
            </a:extLst>
          </p:cNvPr>
          <p:cNvCxnSpPr>
            <a:cxnSpLocks/>
          </p:cNvCxnSpPr>
          <p:nvPr/>
        </p:nvCxnSpPr>
        <p:spPr>
          <a:xfrm rot="5400000">
            <a:off x="11272173" y="6031647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D18FC2E-4BDA-42B6-87D0-B488A86F7ACD}"/>
              </a:ext>
            </a:extLst>
          </p:cNvPr>
          <p:cNvSpPr txBox="1"/>
          <p:nvPr/>
        </p:nvSpPr>
        <p:spPr>
          <a:xfrm>
            <a:off x="4755449" y="116732"/>
            <a:ext cx="4389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Montserrat"/>
                <a:cs typeface="Poppins"/>
                <a:sym typeface="Poppins"/>
                <a:rtl val="0"/>
              </a:rPr>
              <a:t>References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A9D5286-B225-89D1-2A87-10F458EF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42050"/>
            <a:ext cx="2743200" cy="365125"/>
          </a:xfrm>
        </p:spPr>
        <p:txBody>
          <a:bodyPr/>
          <a:lstStyle/>
          <a:p>
            <a:fld id="{66ABC84D-0DE3-4CEF-BF1E-21029F062183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E30FB102-0AAF-B692-BB1B-F246F72C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420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328DAED-D3B1-A2F1-9EC5-73C035E5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2050"/>
            <a:ext cx="2743200" cy="365125"/>
          </a:xfrm>
        </p:spPr>
        <p:txBody>
          <a:bodyPr/>
          <a:lstStyle/>
          <a:p>
            <a:fld id="{710C523F-9231-46FE-A075-8D0AC17DAD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4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25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25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25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Programming?. Programming is a way for us to give… | by Rafay Syed  | The Startup | Medium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004" y="920039"/>
            <a:ext cx="4429991" cy="278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75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600" b="1" spc="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  <a:endParaRPr lang="en-US" sz="5600" b="1" spc="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5FF0-5814-4016-94B6-7A4371DA3FAC}" type="datetime2">
              <a:rPr lang="en-US" smtClean="0"/>
              <a:t>Friday, May 10,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2431-E19A-44D8-A68D-0DF1308BA672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4368873"/>
            <a:ext cx="10515600" cy="49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spc="3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Keep Learning, Keep Grinding</a:t>
            </a:r>
            <a:endParaRPr lang="en-US" sz="1800" b="1" spc="3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1F57F24-58A5-F72B-411F-DA0FD4D2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401"/>
                            </p:stCondLst>
                            <p:childTnLst>
                              <p:par>
                                <p:cTn id="1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BB63355B-2F12-4DB6-B5C0-0AA7ACF30BD1}"/>
              </a:ext>
            </a:extLst>
          </p:cNvPr>
          <p:cNvGrpSpPr/>
          <p:nvPr/>
        </p:nvGrpSpPr>
        <p:grpSpPr>
          <a:xfrm>
            <a:off x="5064132" y="0"/>
            <a:ext cx="7127867" cy="1273873"/>
            <a:chOff x="5064132" y="0"/>
            <a:chExt cx="7127867" cy="127387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A9A111B-FA00-4A2F-B611-6AA32C985EC5}"/>
                </a:ext>
              </a:extLst>
            </p:cNvPr>
            <p:cNvSpPr/>
            <p:nvPr/>
          </p:nvSpPr>
          <p:spPr>
            <a:xfrm>
              <a:off x="5064132" y="0"/>
              <a:ext cx="7127867" cy="1273873"/>
            </a:xfrm>
            <a:custGeom>
              <a:avLst/>
              <a:gdLst>
                <a:gd name="connsiteX0" fmla="*/ 0 w 7216711"/>
                <a:gd name="connsiteY0" fmla="*/ 0 h 1273873"/>
                <a:gd name="connsiteX1" fmla="*/ 7216712 w 7216711"/>
                <a:gd name="connsiteY1" fmla="*/ 0 h 1273873"/>
                <a:gd name="connsiteX2" fmla="*/ 7216712 w 7216711"/>
                <a:gd name="connsiteY2" fmla="*/ 1273874 h 1273873"/>
                <a:gd name="connsiteX3" fmla="*/ 0 w 7216711"/>
                <a:gd name="connsiteY3" fmla="*/ 1273874 h 1273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6711" h="1273873">
                  <a:moveTo>
                    <a:pt x="0" y="0"/>
                  </a:moveTo>
                  <a:lnTo>
                    <a:pt x="7216712" y="0"/>
                  </a:lnTo>
                  <a:lnTo>
                    <a:pt x="7216712" y="1273874"/>
                  </a:lnTo>
                  <a:lnTo>
                    <a:pt x="0" y="1273874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  <a:latin typeface="Montserrat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27B4F7-68A3-491B-8928-B067CA7FECCD}"/>
                </a:ext>
              </a:extLst>
            </p:cNvPr>
            <p:cNvSpPr txBox="1"/>
            <p:nvPr/>
          </p:nvSpPr>
          <p:spPr>
            <a:xfrm>
              <a:off x="5332891" y="244521"/>
              <a:ext cx="6679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white"/>
                  </a:solidFill>
                  <a:latin typeface="Montserrat"/>
                  <a:cs typeface="Poppins"/>
                  <a:sym typeface="Poppins"/>
                  <a:rtl val="0"/>
                </a:rPr>
                <a:t>Teaching computer architecture by designing and simulating processors from their bits and bytes.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C26CFB4-8F7A-4AFF-9553-E1F2BC32B237}"/>
              </a:ext>
            </a:extLst>
          </p:cNvPr>
          <p:cNvSpPr txBox="1"/>
          <p:nvPr/>
        </p:nvSpPr>
        <p:spPr>
          <a:xfrm>
            <a:off x="5349367" y="1509583"/>
            <a:ext cx="5500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pc="100" dirty="0">
                <a:solidFill>
                  <a:schemeClr val="bg2">
                    <a:lumMod val="25000"/>
                  </a:schemeClr>
                </a:solidFill>
                <a:latin typeface="Montserrat ExtraBold"/>
                <a:cs typeface="Poppins"/>
                <a:sym typeface="Poppins"/>
                <a:rtl val="0"/>
              </a:rPr>
              <a:t>Table Of </a:t>
            </a:r>
            <a:r>
              <a:rPr lang="en-US" sz="4000" spc="100" dirty="0">
                <a:gradFill>
                  <a:gsLst>
                    <a:gs pos="0">
                      <a:srgbClr val="FE7C04"/>
                    </a:gs>
                    <a:gs pos="100000">
                      <a:srgbClr val="FFCA4E"/>
                    </a:gs>
                  </a:gsLst>
                  <a:lin ang="10800000" scaled="1"/>
                </a:gradFill>
                <a:latin typeface="Montserrat ExtraBold"/>
                <a:cs typeface="Poppins"/>
                <a:sym typeface="Poppins"/>
                <a:rtl val="0"/>
              </a:rPr>
              <a:t>Contents</a:t>
            </a:r>
            <a:r>
              <a:rPr lang="en-US" sz="4000" spc="100" dirty="0">
                <a:solidFill>
                  <a:srgbClr val="FF0000"/>
                </a:solidFill>
                <a:latin typeface="Montserrat ExtraBold"/>
                <a:cs typeface="Poppins"/>
                <a:sym typeface="Poppins"/>
                <a:rtl val="0"/>
              </a:rPr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576726-2151-4DBF-8A64-D60AB2E3EE30}"/>
              </a:ext>
            </a:extLst>
          </p:cNvPr>
          <p:cNvSpPr txBox="1"/>
          <p:nvPr/>
        </p:nvSpPr>
        <p:spPr>
          <a:xfrm>
            <a:off x="5549074" y="2404893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04040"/>
                </a:solidFill>
                <a:latin typeface="Montserrat"/>
                <a:cs typeface="Poppins"/>
                <a:sym typeface="Poppins"/>
                <a:rtl val="0"/>
              </a:rPr>
              <a:t>Introduction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C8D5B25-1362-41F5-AC1B-BB7D96B959BE}"/>
              </a:ext>
            </a:extLst>
          </p:cNvPr>
          <p:cNvSpPr txBox="1"/>
          <p:nvPr/>
        </p:nvSpPr>
        <p:spPr>
          <a:xfrm>
            <a:off x="5540529" y="3019153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04040"/>
                </a:solidFill>
                <a:latin typeface="Montserrat"/>
                <a:cs typeface="Poppins"/>
                <a:sym typeface="Poppins"/>
                <a:rtl val="0"/>
              </a:rPr>
              <a:t>Motivation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DC86ED-7132-4957-B516-F677E473963C}"/>
              </a:ext>
            </a:extLst>
          </p:cNvPr>
          <p:cNvSpPr txBox="1"/>
          <p:nvPr/>
        </p:nvSpPr>
        <p:spPr>
          <a:xfrm>
            <a:off x="5540528" y="3582137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04040"/>
                </a:solidFill>
                <a:latin typeface="Montserrat"/>
                <a:cs typeface="Poppins"/>
                <a:sym typeface="Poppins"/>
                <a:rtl val="0"/>
              </a:rPr>
              <a:t>The Processor (CPU) Design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13F6E5-E289-48C9-82FC-A88E6DA3E6DE}"/>
              </a:ext>
            </a:extLst>
          </p:cNvPr>
          <p:cNvSpPr txBox="1"/>
          <p:nvPr/>
        </p:nvSpPr>
        <p:spPr>
          <a:xfrm>
            <a:off x="5531983" y="4170663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04040"/>
                </a:solidFill>
                <a:latin typeface="Montserrat"/>
                <a:cs typeface="Poppins"/>
                <a:sym typeface="Poppins"/>
                <a:rtl val="0"/>
              </a:rPr>
              <a:t>The Simulator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53E078-1BCF-43E7-9A6B-F4950D42A752}"/>
              </a:ext>
            </a:extLst>
          </p:cNvPr>
          <p:cNvSpPr txBox="1"/>
          <p:nvPr/>
        </p:nvSpPr>
        <p:spPr>
          <a:xfrm>
            <a:off x="5523436" y="480201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04040"/>
                </a:solidFill>
                <a:latin typeface="Montserrat"/>
                <a:cs typeface="Poppins"/>
                <a:sym typeface="Poppins"/>
                <a:rtl val="0"/>
              </a:rPr>
              <a:t>Results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DD515C-0C94-45AE-9779-977C005C8389}"/>
              </a:ext>
            </a:extLst>
          </p:cNvPr>
          <p:cNvSpPr txBox="1"/>
          <p:nvPr/>
        </p:nvSpPr>
        <p:spPr>
          <a:xfrm>
            <a:off x="5531983" y="5424724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04040"/>
                </a:solidFill>
                <a:latin typeface="Montserrat"/>
                <a:cs typeface="Poppins"/>
                <a:sym typeface="Poppins"/>
                <a:rtl val="0"/>
              </a:rPr>
              <a:t>Conclusion &amp; Future Work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3C071A-31B0-4461-B0F3-A3068E764031}"/>
              </a:ext>
            </a:extLst>
          </p:cNvPr>
          <p:cNvSpPr txBox="1"/>
          <p:nvPr/>
        </p:nvSpPr>
        <p:spPr>
          <a:xfrm>
            <a:off x="5557620" y="6006705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04040"/>
                </a:solidFill>
                <a:latin typeface="Montserrat"/>
                <a:cs typeface="Poppins"/>
                <a:sym typeface="Poppins"/>
                <a:rtl val="0"/>
              </a:rPr>
              <a:t>References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63AAE0-617B-4BD4-81C0-CEC03896E7B0}"/>
              </a:ext>
            </a:extLst>
          </p:cNvPr>
          <p:cNvSpPr txBox="1"/>
          <p:nvPr/>
        </p:nvSpPr>
        <p:spPr>
          <a:xfrm>
            <a:off x="10745145" y="24096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gradFill>
                  <a:gsLst>
                    <a:gs pos="0">
                      <a:srgbClr val="FE7C04"/>
                    </a:gs>
                    <a:gs pos="100000">
                      <a:srgbClr val="FFCA4E"/>
                    </a:gs>
                  </a:gsLst>
                  <a:lin ang="10800000" scaled="1"/>
                </a:gradFill>
                <a:latin typeface="Montserrat"/>
                <a:cs typeface="Poppins"/>
                <a:sym typeface="Poppins"/>
                <a:rtl val="0"/>
              </a:rPr>
              <a:t>04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36F60AA-AFBC-4559-8C8A-FAF2B2D9A90A}"/>
              </a:ext>
            </a:extLst>
          </p:cNvPr>
          <p:cNvSpPr/>
          <p:nvPr/>
        </p:nvSpPr>
        <p:spPr>
          <a:xfrm>
            <a:off x="5477541" y="2538038"/>
            <a:ext cx="54863" cy="54863"/>
          </a:xfrm>
          <a:custGeom>
            <a:avLst/>
            <a:gdLst>
              <a:gd name="connsiteX0" fmla="*/ 0 w 54863"/>
              <a:gd name="connsiteY0" fmla="*/ 0 h 54863"/>
              <a:gd name="connsiteX1" fmla="*/ 54864 w 54863"/>
              <a:gd name="connsiteY1" fmla="*/ 0 h 54863"/>
              <a:gd name="connsiteX2" fmla="*/ 54864 w 54863"/>
              <a:gd name="connsiteY2" fmla="*/ 54864 h 54863"/>
              <a:gd name="connsiteX3" fmla="*/ 0 w 54863"/>
              <a:gd name="connsiteY3" fmla="*/ 54864 h 5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3" h="54863">
                <a:moveTo>
                  <a:pt x="0" y="0"/>
                </a:moveTo>
                <a:lnTo>
                  <a:pt x="54864" y="0"/>
                </a:lnTo>
                <a:lnTo>
                  <a:pt x="54864" y="54864"/>
                </a:lnTo>
                <a:lnTo>
                  <a:pt x="0" y="54864"/>
                </a:lnTo>
                <a:close/>
              </a:path>
            </a:pathLst>
          </a:custGeom>
          <a:gradFill>
            <a:gsLst>
              <a:gs pos="0">
                <a:srgbClr val="FE7C04"/>
              </a:gs>
              <a:gs pos="100000">
                <a:srgbClr val="FFCA4E"/>
              </a:gs>
            </a:gsLst>
            <a:lin ang="108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  <a:latin typeface="Montserrat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890EF26-DA21-492A-A918-D417596E45D6}"/>
              </a:ext>
            </a:extLst>
          </p:cNvPr>
          <p:cNvSpPr/>
          <p:nvPr/>
        </p:nvSpPr>
        <p:spPr>
          <a:xfrm>
            <a:off x="5419725" y="2725483"/>
            <a:ext cx="5757100" cy="17145"/>
          </a:xfrm>
          <a:custGeom>
            <a:avLst/>
            <a:gdLst>
              <a:gd name="connsiteX0" fmla="*/ 0 w 5757100"/>
              <a:gd name="connsiteY0" fmla="*/ 0 h 17145"/>
              <a:gd name="connsiteX1" fmla="*/ 5757101 w 5757100"/>
              <a:gd name="connsiteY1" fmla="*/ 0 h 17145"/>
              <a:gd name="connsiteX2" fmla="*/ 5757101 w 5757100"/>
              <a:gd name="connsiteY2" fmla="*/ 17145 h 17145"/>
              <a:gd name="connsiteX3" fmla="*/ 1 w 5757100"/>
              <a:gd name="connsiteY3" fmla="*/ 17145 h 1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7100" h="17145">
                <a:moveTo>
                  <a:pt x="0" y="0"/>
                </a:moveTo>
                <a:lnTo>
                  <a:pt x="5757101" y="0"/>
                </a:lnTo>
                <a:lnTo>
                  <a:pt x="5757101" y="17145"/>
                </a:lnTo>
                <a:lnTo>
                  <a:pt x="1" y="1714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  <a:latin typeface="Montserra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7463B7-5582-4DA7-A78C-D14552CAB48F}"/>
              </a:ext>
            </a:extLst>
          </p:cNvPr>
          <p:cNvSpPr txBox="1"/>
          <p:nvPr/>
        </p:nvSpPr>
        <p:spPr>
          <a:xfrm>
            <a:off x="10747020" y="302391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gradFill>
                  <a:gsLst>
                    <a:gs pos="0">
                      <a:srgbClr val="FE7C04"/>
                    </a:gs>
                    <a:gs pos="100000">
                      <a:srgbClr val="FFCA4E"/>
                    </a:gs>
                  </a:gsLst>
                  <a:lin ang="10800000" scaled="1"/>
                </a:gradFill>
                <a:latin typeface="Montserrat"/>
                <a:cs typeface="Poppins"/>
                <a:sym typeface="Poppins"/>
                <a:rtl val="0"/>
              </a:rPr>
              <a:t>05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1B711B5-150B-4306-ADA6-49ABE8104A74}"/>
              </a:ext>
            </a:extLst>
          </p:cNvPr>
          <p:cNvSpPr/>
          <p:nvPr/>
        </p:nvSpPr>
        <p:spPr>
          <a:xfrm>
            <a:off x="5468996" y="3152298"/>
            <a:ext cx="54863" cy="54863"/>
          </a:xfrm>
          <a:custGeom>
            <a:avLst/>
            <a:gdLst>
              <a:gd name="connsiteX0" fmla="*/ 0 w 54863"/>
              <a:gd name="connsiteY0" fmla="*/ 0 h 54863"/>
              <a:gd name="connsiteX1" fmla="*/ 54864 w 54863"/>
              <a:gd name="connsiteY1" fmla="*/ 0 h 54863"/>
              <a:gd name="connsiteX2" fmla="*/ 54864 w 54863"/>
              <a:gd name="connsiteY2" fmla="*/ 54864 h 54863"/>
              <a:gd name="connsiteX3" fmla="*/ 0 w 54863"/>
              <a:gd name="connsiteY3" fmla="*/ 54864 h 5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3" h="54863">
                <a:moveTo>
                  <a:pt x="0" y="0"/>
                </a:moveTo>
                <a:lnTo>
                  <a:pt x="54864" y="0"/>
                </a:lnTo>
                <a:lnTo>
                  <a:pt x="54864" y="54864"/>
                </a:lnTo>
                <a:lnTo>
                  <a:pt x="0" y="54864"/>
                </a:lnTo>
                <a:close/>
              </a:path>
            </a:pathLst>
          </a:custGeom>
          <a:gradFill>
            <a:gsLst>
              <a:gs pos="0">
                <a:srgbClr val="FE7C04"/>
              </a:gs>
              <a:gs pos="100000">
                <a:srgbClr val="FFCA4E"/>
              </a:gs>
            </a:gsLst>
            <a:lin ang="108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  <a:latin typeface="Montserrat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E7C7FB1-9A46-49E1-83F1-732AED673E3D}"/>
              </a:ext>
            </a:extLst>
          </p:cNvPr>
          <p:cNvSpPr/>
          <p:nvPr/>
        </p:nvSpPr>
        <p:spPr>
          <a:xfrm>
            <a:off x="5411180" y="3341552"/>
            <a:ext cx="5757100" cy="17145"/>
          </a:xfrm>
          <a:custGeom>
            <a:avLst/>
            <a:gdLst>
              <a:gd name="connsiteX0" fmla="*/ 0 w 5757100"/>
              <a:gd name="connsiteY0" fmla="*/ 0 h 17145"/>
              <a:gd name="connsiteX1" fmla="*/ 5757101 w 5757100"/>
              <a:gd name="connsiteY1" fmla="*/ 0 h 17145"/>
              <a:gd name="connsiteX2" fmla="*/ 5757101 w 5757100"/>
              <a:gd name="connsiteY2" fmla="*/ 17145 h 17145"/>
              <a:gd name="connsiteX3" fmla="*/ 1 w 5757100"/>
              <a:gd name="connsiteY3" fmla="*/ 17145 h 1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7100" h="17145">
                <a:moveTo>
                  <a:pt x="0" y="0"/>
                </a:moveTo>
                <a:lnTo>
                  <a:pt x="5757101" y="0"/>
                </a:lnTo>
                <a:lnTo>
                  <a:pt x="5757101" y="17145"/>
                </a:lnTo>
                <a:lnTo>
                  <a:pt x="1" y="1714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  <a:latin typeface="Montserra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4F451E-9FC4-4A21-A941-D577E8872712}"/>
              </a:ext>
            </a:extLst>
          </p:cNvPr>
          <p:cNvSpPr txBox="1"/>
          <p:nvPr/>
        </p:nvSpPr>
        <p:spPr>
          <a:xfrm>
            <a:off x="10742209" y="3586901"/>
            <a:ext cx="48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gradFill>
                  <a:gsLst>
                    <a:gs pos="0">
                      <a:srgbClr val="FE7C04"/>
                    </a:gs>
                    <a:gs pos="100000">
                      <a:srgbClr val="FFCA4E"/>
                    </a:gs>
                  </a:gsLst>
                  <a:lin ang="10800000" scaled="1"/>
                </a:gradFill>
                <a:latin typeface="Montserrat"/>
                <a:cs typeface="Poppins"/>
                <a:sym typeface="Poppins"/>
                <a:rtl val="0"/>
              </a:rPr>
              <a:t>06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317A020-6ECA-4777-AE78-240AEBF22F03}"/>
              </a:ext>
            </a:extLst>
          </p:cNvPr>
          <p:cNvSpPr/>
          <p:nvPr/>
        </p:nvSpPr>
        <p:spPr>
          <a:xfrm>
            <a:off x="5468995" y="3715282"/>
            <a:ext cx="54863" cy="54863"/>
          </a:xfrm>
          <a:custGeom>
            <a:avLst/>
            <a:gdLst>
              <a:gd name="connsiteX0" fmla="*/ 0 w 54863"/>
              <a:gd name="connsiteY0" fmla="*/ 0 h 54863"/>
              <a:gd name="connsiteX1" fmla="*/ 54864 w 54863"/>
              <a:gd name="connsiteY1" fmla="*/ 0 h 54863"/>
              <a:gd name="connsiteX2" fmla="*/ 54864 w 54863"/>
              <a:gd name="connsiteY2" fmla="*/ 54864 h 54863"/>
              <a:gd name="connsiteX3" fmla="*/ 0 w 54863"/>
              <a:gd name="connsiteY3" fmla="*/ 54864 h 5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3" h="54863">
                <a:moveTo>
                  <a:pt x="0" y="0"/>
                </a:moveTo>
                <a:lnTo>
                  <a:pt x="54864" y="0"/>
                </a:lnTo>
                <a:lnTo>
                  <a:pt x="54864" y="54864"/>
                </a:lnTo>
                <a:lnTo>
                  <a:pt x="0" y="54864"/>
                </a:lnTo>
                <a:close/>
              </a:path>
            </a:pathLst>
          </a:custGeom>
          <a:gradFill>
            <a:gsLst>
              <a:gs pos="0">
                <a:srgbClr val="FE7C04"/>
              </a:gs>
              <a:gs pos="100000">
                <a:srgbClr val="FFCA4E"/>
              </a:gs>
            </a:gsLst>
            <a:lin ang="108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  <a:latin typeface="Montserrat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672C08C-5250-487E-B5E2-9EB86B9B8C5E}"/>
              </a:ext>
            </a:extLst>
          </p:cNvPr>
          <p:cNvSpPr/>
          <p:nvPr/>
        </p:nvSpPr>
        <p:spPr>
          <a:xfrm>
            <a:off x="5411179" y="3906442"/>
            <a:ext cx="5757100" cy="17145"/>
          </a:xfrm>
          <a:custGeom>
            <a:avLst/>
            <a:gdLst>
              <a:gd name="connsiteX0" fmla="*/ 0 w 5757100"/>
              <a:gd name="connsiteY0" fmla="*/ 0 h 17145"/>
              <a:gd name="connsiteX1" fmla="*/ 5757101 w 5757100"/>
              <a:gd name="connsiteY1" fmla="*/ 0 h 17145"/>
              <a:gd name="connsiteX2" fmla="*/ 5757101 w 5757100"/>
              <a:gd name="connsiteY2" fmla="*/ 17145 h 17145"/>
              <a:gd name="connsiteX3" fmla="*/ 1 w 5757100"/>
              <a:gd name="connsiteY3" fmla="*/ 17145 h 1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7100" h="17145">
                <a:moveTo>
                  <a:pt x="0" y="0"/>
                </a:moveTo>
                <a:lnTo>
                  <a:pt x="5757101" y="0"/>
                </a:lnTo>
                <a:lnTo>
                  <a:pt x="5757101" y="17145"/>
                </a:lnTo>
                <a:lnTo>
                  <a:pt x="1" y="1714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  <a:latin typeface="Montserra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E33DB2-2722-4E30-8D1F-F0BFC1B2313F}"/>
              </a:ext>
            </a:extLst>
          </p:cNvPr>
          <p:cNvSpPr txBox="1"/>
          <p:nvPr/>
        </p:nvSpPr>
        <p:spPr>
          <a:xfrm>
            <a:off x="10736069" y="417542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gradFill>
                  <a:gsLst>
                    <a:gs pos="0">
                      <a:srgbClr val="FE7C04"/>
                    </a:gs>
                    <a:gs pos="100000">
                      <a:srgbClr val="FFCA4E"/>
                    </a:gs>
                  </a:gsLst>
                  <a:lin ang="10800000" scaled="1"/>
                </a:gradFill>
                <a:latin typeface="Montserrat"/>
                <a:cs typeface="Poppins"/>
                <a:sym typeface="Poppins"/>
                <a:rtl val="0"/>
              </a:rPr>
              <a:t>07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D9339DD-149D-4334-8DFA-67F111201D32}"/>
              </a:ext>
            </a:extLst>
          </p:cNvPr>
          <p:cNvSpPr/>
          <p:nvPr/>
        </p:nvSpPr>
        <p:spPr>
          <a:xfrm>
            <a:off x="5460450" y="4303808"/>
            <a:ext cx="54863" cy="54863"/>
          </a:xfrm>
          <a:custGeom>
            <a:avLst/>
            <a:gdLst>
              <a:gd name="connsiteX0" fmla="*/ 0 w 54863"/>
              <a:gd name="connsiteY0" fmla="*/ 0 h 54863"/>
              <a:gd name="connsiteX1" fmla="*/ 54864 w 54863"/>
              <a:gd name="connsiteY1" fmla="*/ 0 h 54863"/>
              <a:gd name="connsiteX2" fmla="*/ 54864 w 54863"/>
              <a:gd name="connsiteY2" fmla="*/ 54864 h 54863"/>
              <a:gd name="connsiteX3" fmla="*/ 0 w 54863"/>
              <a:gd name="connsiteY3" fmla="*/ 54864 h 5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3" h="54863">
                <a:moveTo>
                  <a:pt x="0" y="0"/>
                </a:moveTo>
                <a:lnTo>
                  <a:pt x="54864" y="0"/>
                </a:lnTo>
                <a:lnTo>
                  <a:pt x="54864" y="54864"/>
                </a:lnTo>
                <a:lnTo>
                  <a:pt x="0" y="54864"/>
                </a:lnTo>
                <a:close/>
              </a:path>
            </a:pathLst>
          </a:custGeom>
          <a:gradFill>
            <a:gsLst>
              <a:gs pos="0">
                <a:srgbClr val="FE7C04"/>
              </a:gs>
              <a:gs pos="100000">
                <a:srgbClr val="FFCA4E"/>
              </a:gs>
            </a:gsLst>
            <a:lin ang="108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  <a:latin typeface="Montserrat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92AE89B1-60EA-402C-932E-0BF368E0FFF2}"/>
              </a:ext>
            </a:extLst>
          </p:cNvPr>
          <p:cNvSpPr/>
          <p:nvPr/>
        </p:nvSpPr>
        <p:spPr>
          <a:xfrm>
            <a:off x="5402634" y="4496873"/>
            <a:ext cx="5757100" cy="17145"/>
          </a:xfrm>
          <a:custGeom>
            <a:avLst/>
            <a:gdLst>
              <a:gd name="connsiteX0" fmla="*/ 0 w 5757100"/>
              <a:gd name="connsiteY0" fmla="*/ 0 h 17145"/>
              <a:gd name="connsiteX1" fmla="*/ 5757101 w 5757100"/>
              <a:gd name="connsiteY1" fmla="*/ 0 h 17145"/>
              <a:gd name="connsiteX2" fmla="*/ 5757101 w 5757100"/>
              <a:gd name="connsiteY2" fmla="*/ 17145 h 17145"/>
              <a:gd name="connsiteX3" fmla="*/ 1 w 5757100"/>
              <a:gd name="connsiteY3" fmla="*/ 17145 h 1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7100" h="17145">
                <a:moveTo>
                  <a:pt x="0" y="0"/>
                </a:moveTo>
                <a:lnTo>
                  <a:pt x="5757101" y="0"/>
                </a:lnTo>
                <a:lnTo>
                  <a:pt x="5757101" y="17145"/>
                </a:lnTo>
                <a:lnTo>
                  <a:pt x="1" y="1714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  <a:latin typeface="Montserra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E86395-1F24-4B82-8419-4909EB01B3DD}"/>
              </a:ext>
            </a:extLst>
          </p:cNvPr>
          <p:cNvSpPr txBox="1"/>
          <p:nvPr/>
        </p:nvSpPr>
        <p:spPr>
          <a:xfrm>
            <a:off x="10722713" y="480677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gradFill>
                  <a:gsLst>
                    <a:gs pos="0">
                      <a:srgbClr val="FE7C04"/>
                    </a:gs>
                    <a:gs pos="100000">
                      <a:srgbClr val="FFCA4E"/>
                    </a:gs>
                  </a:gsLst>
                  <a:lin ang="10800000" scaled="1"/>
                </a:gradFill>
                <a:latin typeface="Montserrat"/>
                <a:cs typeface="Poppins"/>
                <a:sym typeface="Poppins"/>
                <a:rtl val="0"/>
              </a:rPr>
              <a:t>08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3078FA4-A178-4FD4-BF19-1BEFB55E1B0C}"/>
              </a:ext>
            </a:extLst>
          </p:cNvPr>
          <p:cNvSpPr/>
          <p:nvPr/>
        </p:nvSpPr>
        <p:spPr>
          <a:xfrm>
            <a:off x="5451903" y="4935160"/>
            <a:ext cx="54863" cy="54863"/>
          </a:xfrm>
          <a:custGeom>
            <a:avLst/>
            <a:gdLst>
              <a:gd name="connsiteX0" fmla="*/ 0 w 54863"/>
              <a:gd name="connsiteY0" fmla="*/ 0 h 54863"/>
              <a:gd name="connsiteX1" fmla="*/ 54864 w 54863"/>
              <a:gd name="connsiteY1" fmla="*/ 0 h 54863"/>
              <a:gd name="connsiteX2" fmla="*/ 54864 w 54863"/>
              <a:gd name="connsiteY2" fmla="*/ 54864 h 54863"/>
              <a:gd name="connsiteX3" fmla="*/ 0 w 54863"/>
              <a:gd name="connsiteY3" fmla="*/ 54864 h 5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3" h="54863">
                <a:moveTo>
                  <a:pt x="0" y="0"/>
                </a:moveTo>
                <a:lnTo>
                  <a:pt x="54864" y="0"/>
                </a:lnTo>
                <a:lnTo>
                  <a:pt x="54864" y="54864"/>
                </a:lnTo>
                <a:lnTo>
                  <a:pt x="0" y="54864"/>
                </a:lnTo>
                <a:close/>
              </a:path>
            </a:pathLst>
          </a:custGeom>
          <a:gradFill>
            <a:gsLst>
              <a:gs pos="0">
                <a:srgbClr val="FE7C04"/>
              </a:gs>
              <a:gs pos="100000">
                <a:srgbClr val="FFCA4E"/>
              </a:gs>
            </a:gsLst>
            <a:lin ang="108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  <a:latin typeface="Montserrat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03F4F9E-DDF1-4440-8A1B-A3C7F4C1B3C4}"/>
              </a:ext>
            </a:extLst>
          </p:cNvPr>
          <p:cNvSpPr/>
          <p:nvPr/>
        </p:nvSpPr>
        <p:spPr>
          <a:xfrm>
            <a:off x="5394087" y="5130130"/>
            <a:ext cx="5757100" cy="17145"/>
          </a:xfrm>
          <a:custGeom>
            <a:avLst/>
            <a:gdLst>
              <a:gd name="connsiteX0" fmla="*/ 0 w 5757100"/>
              <a:gd name="connsiteY0" fmla="*/ 0 h 17145"/>
              <a:gd name="connsiteX1" fmla="*/ 5757101 w 5757100"/>
              <a:gd name="connsiteY1" fmla="*/ 0 h 17145"/>
              <a:gd name="connsiteX2" fmla="*/ 5757101 w 5757100"/>
              <a:gd name="connsiteY2" fmla="*/ 17145 h 17145"/>
              <a:gd name="connsiteX3" fmla="*/ 1 w 5757100"/>
              <a:gd name="connsiteY3" fmla="*/ 17145 h 1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7100" h="17145">
                <a:moveTo>
                  <a:pt x="0" y="0"/>
                </a:moveTo>
                <a:lnTo>
                  <a:pt x="5757101" y="0"/>
                </a:lnTo>
                <a:lnTo>
                  <a:pt x="5757101" y="17145"/>
                </a:lnTo>
                <a:lnTo>
                  <a:pt x="1" y="1714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  <a:latin typeface="Montserra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ED26D5-F66D-4EC4-BDD3-AC2635625905}"/>
              </a:ext>
            </a:extLst>
          </p:cNvPr>
          <p:cNvSpPr txBox="1"/>
          <p:nvPr/>
        </p:nvSpPr>
        <p:spPr>
          <a:xfrm>
            <a:off x="10733664" y="5429488"/>
            <a:ext cx="48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gradFill>
                  <a:gsLst>
                    <a:gs pos="0">
                      <a:srgbClr val="FE7C04"/>
                    </a:gs>
                    <a:gs pos="100000">
                      <a:srgbClr val="FFCA4E"/>
                    </a:gs>
                  </a:gsLst>
                  <a:lin ang="10800000" scaled="1"/>
                </a:gradFill>
                <a:latin typeface="Montserrat"/>
                <a:cs typeface="Poppins"/>
                <a:sym typeface="Poppins"/>
                <a:rtl val="0"/>
              </a:rPr>
              <a:t>09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5EE09CA-B838-4313-B1C3-C12EB103ACC0}"/>
              </a:ext>
            </a:extLst>
          </p:cNvPr>
          <p:cNvSpPr/>
          <p:nvPr/>
        </p:nvSpPr>
        <p:spPr>
          <a:xfrm>
            <a:off x="5460450" y="5557869"/>
            <a:ext cx="54863" cy="54863"/>
          </a:xfrm>
          <a:custGeom>
            <a:avLst/>
            <a:gdLst>
              <a:gd name="connsiteX0" fmla="*/ 0 w 54863"/>
              <a:gd name="connsiteY0" fmla="*/ 0 h 54863"/>
              <a:gd name="connsiteX1" fmla="*/ 54864 w 54863"/>
              <a:gd name="connsiteY1" fmla="*/ 0 h 54863"/>
              <a:gd name="connsiteX2" fmla="*/ 54864 w 54863"/>
              <a:gd name="connsiteY2" fmla="*/ 54864 h 54863"/>
              <a:gd name="connsiteX3" fmla="*/ 0 w 54863"/>
              <a:gd name="connsiteY3" fmla="*/ 54864 h 5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3" h="54863">
                <a:moveTo>
                  <a:pt x="0" y="0"/>
                </a:moveTo>
                <a:lnTo>
                  <a:pt x="54864" y="0"/>
                </a:lnTo>
                <a:lnTo>
                  <a:pt x="54864" y="54864"/>
                </a:lnTo>
                <a:lnTo>
                  <a:pt x="0" y="54864"/>
                </a:lnTo>
                <a:close/>
              </a:path>
            </a:pathLst>
          </a:custGeom>
          <a:gradFill>
            <a:gsLst>
              <a:gs pos="0">
                <a:srgbClr val="FE7C04"/>
              </a:gs>
              <a:gs pos="100000">
                <a:srgbClr val="FFCA4E"/>
              </a:gs>
            </a:gsLst>
            <a:lin ang="108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  <a:latin typeface="Montserrat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49CEEF8-18B8-46FC-8640-63A7894024FA}"/>
              </a:ext>
            </a:extLst>
          </p:cNvPr>
          <p:cNvSpPr/>
          <p:nvPr/>
        </p:nvSpPr>
        <p:spPr>
          <a:xfrm>
            <a:off x="5402634" y="5754744"/>
            <a:ext cx="5757100" cy="17144"/>
          </a:xfrm>
          <a:custGeom>
            <a:avLst/>
            <a:gdLst>
              <a:gd name="connsiteX0" fmla="*/ 0 w 5757100"/>
              <a:gd name="connsiteY0" fmla="*/ 0 h 17144"/>
              <a:gd name="connsiteX1" fmla="*/ 5757101 w 5757100"/>
              <a:gd name="connsiteY1" fmla="*/ 0 h 17144"/>
              <a:gd name="connsiteX2" fmla="*/ 5757101 w 5757100"/>
              <a:gd name="connsiteY2" fmla="*/ 17145 h 17144"/>
              <a:gd name="connsiteX3" fmla="*/ 1 w 5757100"/>
              <a:gd name="connsiteY3" fmla="*/ 17145 h 1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7100" h="17144">
                <a:moveTo>
                  <a:pt x="0" y="0"/>
                </a:moveTo>
                <a:lnTo>
                  <a:pt x="5757101" y="0"/>
                </a:lnTo>
                <a:lnTo>
                  <a:pt x="5757101" y="17145"/>
                </a:lnTo>
                <a:lnTo>
                  <a:pt x="1" y="1714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  <a:latin typeface="Montserra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54264C-208C-4D74-87BE-8C12391F58ED}"/>
              </a:ext>
            </a:extLst>
          </p:cNvPr>
          <p:cNvSpPr txBox="1"/>
          <p:nvPr/>
        </p:nvSpPr>
        <p:spPr>
          <a:xfrm>
            <a:off x="10788156" y="6011469"/>
            <a:ext cx="43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gradFill>
                  <a:gsLst>
                    <a:gs pos="0">
                      <a:srgbClr val="FE7C04"/>
                    </a:gs>
                    <a:gs pos="100000">
                      <a:srgbClr val="FFCA4E"/>
                    </a:gs>
                  </a:gsLst>
                  <a:lin ang="10800000" scaled="1"/>
                </a:gradFill>
                <a:latin typeface="Montserrat"/>
                <a:cs typeface="Poppins"/>
                <a:sym typeface="Poppins"/>
                <a:rtl val="0"/>
              </a:rPr>
              <a:t>10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AB3B11E-E537-4E33-B2F5-CC2B0B7863AF}"/>
              </a:ext>
            </a:extLst>
          </p:cNvPr>
          <p:cNvSpPr/>
          <p:nvPr/>
        </p:nvSpPr>
        <p:spPr>
          <a:xfrm>
            <a:off x="5486087" y="6139850"/>
            <a:ext cx="54863" cy="54863"/>
          </a:xfrm>
          <a:custGeom>
            <a:avLst/>
            <a:gdLst>
              <a:gd name="connsiteX0" fmla="*/ 0 w 54863"/>
              <a:gd name="connsiteY0" fmla="*/ 0 h 54863"/>
              <a:gd name="connsiteX1" fmla="*/ 54864 w 54863"/>
              <a:gd name="connsiteY1" fmla="*/ 0 h 54863"/>
              <a:gd name="connsiteX2" fmla="*/ 54864 w 54863"/>
              <a:gd name="connsiteY2" fmla="*/ 54864 h 54863"/>
              <a:gd name="connsiteX3" fmla="*/ 0 w 54863"/>
              <a:gd name="connsiteY3" fmla="*/ 54864 h 5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3" h="54863">
                <a:moveTo>
                  <a:pt x="0" y="0"/>
                </a:moveTo>
                <a:lnTo>
                  <a:pt x="54864" y="0"/>
                </a:lnTo>
                <a:lnTo>
                  <a:pt x="54864" y="54864"/>
                </a:lnTo>
                <a:lnTo>
                  <a:pt x="0" y="54864"/>
                </a:lnTo>
                <a:close/>
              </a:path>
            </a:pathLst>
          </a:custGeom>
          <a:gradFill>
            <a:gsLst>
              <a:gs pos="0">
                <a:srgbClr val="FE7C04"/>
              </a:gs>
              <a:gs pos="100000">
                <a:srgbClr val="FFCA4E"/>
              </a:gs>
            </a:gsLst>
            <a:lin ang="108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  <a:latin typeface="Montserrat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0C3F73B8-2745-4577-9A1B-E1F44B40059C}"/>
              </a:ext>
            </a:extLst>
          </p:cNvPr>
          <p:cNvSpPr/>
          <p:nvPr/>
        </p:nvSpPr>
        <p:spPr>
          <a:xfrm>
            <a:off x="5428271" y="6334819"/>
            <a:ext cx="5757100" cy="17144"/>
          </a:xfrm>
          <a:custGeom>
            <a:avLst/>
            <a:gdLst>
              <a:gd name="connsiteX0" fmla="*/ 0 w 5757100"/>
              <a:gd name="connsiteY0" fmla="*/ 0 h 17144"/>
              <a:gd name="connsiteX1" fmla="*/ 5757101 w 5757100"/>
              <a:gd name="connsiteY1" fmla="*/ 0 h 17144"/>
              <a:gd name="connsiteX2" fmla="*/ 5757101 w 5757100"/>
              <a:gd name="connsiteY2" fmla="*/ 17145 h 17144"/>
              <a:gd name="connsiteX3" fmla="*/ 1 w 5757100"/>
              <a:gd name="connsiteY3" fmla="*/ 17145 h 1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7100" h="17144">
                <a:moveTo>
                  <a:pt x="0" y="0"/>
                </a:moveTo>
                <a:lnTo>
                  <a:pt x="5757101" y="0"/>
                </a:lnTo>
                <a:lnTo>
                  <a:pt x="5757101" y="17145"/>
                </a:lnTo>
                <a:lnTo>
                  <a:pt x="1" y="1714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  <a:latin typeface="Montserrat"/>
            </a:endParaRP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FF4883A8-669F-A61A-8578-73383E9374F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3" r="20763"/>
          <a:stretch>
            <a:fillRect/>
          </a:stretch>
        </p:blipFill>
        <p:spPr/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0AD44A38-1CD7-4ADA-84CD-957D27829642}"/>
              </a:ext>
            </a:extLst>
          </p:cNvPr>
          <p:cNvGrpSpPr/>
          <p:nvPr/>
        </p:nvGrpSpPr>
        <p:grpSpPr>
          <a:xfrm>
            <a:off x="3449783" y="0"/>
            <a:ext cx="1614350" cy="1273873"/>
            <a:chOff x="3449783" y="0"/>
            <a:chExt cx="1614350" cy="127387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59B6174-2904-446B-A9B7-9E3E07F26364}"/>
                </a:ext>
              </a:extLst>
            </p:cNvPr>
            <p:cNvSpPr/>
            <p:nvPr/>
          </p:nvSpPr>
          <p:spPr>
            <a:xfrm>
              <a:off x="3449783" y="0"/>
              <a:ext cx="1614350" cy="1273873"/>
            </a:xfrm>
            <a:custGeom>
              <a:avLst/>
              <a:gdLst>
                <a:gd name="connsiteX0" fmla="*/ 0 w 1258633"/>
                <a:gd name="connsiteY0" fmla="*/ 0 h 1273873"/>
                <a:gd name="connsiteX1" fmla="*/ 1258634 w 1258633"/>
                <a:gd name="connsiteY1" fmla="*/ 0 h 1273873"/>
                <a:gd name="connsiteX2" fmla="*/ 1258634 w 1258633"/>
                <a:gd name="connsiteY2" fmla="*/ 1273874 h 1273873"/>
                <a:gd name="connsiteX3" fmla="*/ 0 w 1258633"/>
                <a:gd name="connsiteY3" fmla="*/ 1273874 h 1273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8633" h="1273873">
                  <a:moveTo>
                    <a:pt x="0" y="0"/>
                  </a:moveTo>
                  <a:lnTo>
                    <a:pt x="1258634" y="0"/>
                  </a:lnTo>
                  <a:lnTo>
                    <a:pt x="1258634" y="1273874"/>
                  </a:lnTo>
                  <a:lnTo>
                    <a:pt x="0" y="1273874"/>
                  </a:lnTo>
                  <a:close/>
                </a:path>
              </a:pathLst>
            </a:custGeom>
            <a:gradFill>
              <a:gsLst>
                <a:gs pos="0">
                  <a:srgbClr val="FE7C04"/>
                </a:gs>
                <a:gs pos="100000">
                  <a:srgbClr val="FFCA4E"/>
                </a:gs>
              </a:gsLst>
              <a:lin ang="108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  <a:latin typeface="Montserrat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CFC0A3-9AF6-482D-9582-A04578067910}"/>
                </a:ext>
              </a:extLst>
            </p:cNvPr>
            <p:cNvSpPr txBox="1"/>
            <p:nvPr/>
          </p:nvSpPr>
          <p:spPr>
            <a:xfrm>
              <a:off x="3586021" y="419628"/>
              <a:ext cx="1367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  <a:latin typeface="Montserrat ExtraBold"/>
                  <a:cs typeface="Poppins"/>
                  <a:sym typeface="Poppins"/>
                  <a:rtl val="0"/>
                </a:rPr>
                <a:t>TOPIC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9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3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33333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33333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decel="3333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8" decel="3333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7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8" decel="3333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75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8" decel="3333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75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8" decel="3333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75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8" decel="3333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75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" presetClass="entr" presetSubtype="8" decel="3333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60" grpId="0"/>
      <p:bldP spid="64" grpId="0"/>
      <p:bldP spid="68" grpId="0"/>
      <p:bldP spid="72" grpId="0"/>
      <p:bldP spid="76" grpId="0"/>
      <p:bldP spid="80" grpId="0"/>
      <p:bldP spid="55" grpId="0"/>
      <p:bldP spid="57" grpId="0" animBg="1"/>
      <p:bldP spid="58" grpId="0" animBg="1"/>
      <p:bldP spid="59" grpId="0"/>
      <p:bldP spid="61" grpId="0" animBg="1"/>
      <p:bldP spid="62" grpId="0" animBg="1"/>
      <p:bldP spid="63" grpId="0"/>
      <p:bldP spid="65" grpId="0" animBg="1"/>
      <p:bldP spid="66" grpId="0" animBg="1"/>
      <p:bldP spid="67" grpId="0"/>
      <p:bldP spid="69" grpId="0" animBg="1"/>
      <p:bldP spid="70" grpId="0" animBg="1"/>
      <p:bldP spid="71" grpId="0"/>
      <p:bldP spid="73" grpId="0" animBg="1"/>
      <p:bldP spid="74" grpId="0" animBg="1"/>
      <p:bldP spid="75" grpId="0"/>
      <p:bldP spid="77" grpId="0" animBg="1"/>
      <p:bldP spid="78" grpId="0" animBg="1"/>
      <p:bldP spid="79" grpId="0"/>
      <p:bldP spid="81" grpId="0" animBg="1"/>
      <p:bldP spid="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2792627" y="1338291"/>
            <a:ext cx="93993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rgbClr val="FF5969"/>
                </a:solidFill>
                <a:latin typeface="Tw Cen MT" panose="020B0602020104020603" pitchFamily="34" charset="0"/>
              </a:rPr>
              <a:t>Let’s Explain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185559" y="3404040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1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2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3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4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5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6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39129-637C-6505-C00D-42092E45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ED3-A34C-4A49-B61E-3E8AA2C3544A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B9484-4F55-F90D-B318-1E4B7629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6C20F-6971-85D7-52E6-965B60DD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23F-9231-46FE-A075-8D0AC17DAD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44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1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2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3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51162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4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5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6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135419F-EEB7-E9F2-9C88-6520150723F3}"/>
              </a:ext>
            </a:extLst>
          </p:cNvPr>
          <p:cNvSpPr txBox="1"/>
          <p:nvPr/>
        </p:nvSpPr>
        <p:spPr>
          <a:xfrm>
            <a:off x="5292969" y="228600"/>
            <a:ext cx="352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Montserrat"/>
                <a:cs typeface="Poppins"/>
                <a:sym typeface="Poppins"/>
                <a:rtl val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C5892-5360-30EA-3654-D334E2F532C3}"/>
              </a:ext>
            </a:extLst>
          </p:cNvPr>
          <p:cNvSpPr txBox="1"/>
          <p:nvPr/>
        </p:nvSpPr>
        <p:spPr>
          <a:xfrm>
            <a:off x="3840068" y="2240309"/>
            <a:ext cx="63038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technological era, understanding computer hardware is crucial. Teaching Comp-Arch faces challenges, but hands-on assignments can enhance student engagement and comprehension. This study introduces innovative assignments and assesses their impact, offering a practical solution for theoretical subjects.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343F186-A70C-20E5-DE28-6A6E6E6B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DD72-7294-4260-A029-E27E7827445B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39A24D-9822-8A02-EC26-CABA421C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EAB41B-0A52-E510-2404-661CC6E0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23F-9231-46FE-A075-8D0AC17DADF9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4D582E-B02B-BE4A-5E35-893032560223}"/>
              </a:ext>
            </a:extLst>
          </p:cNvPr>
          <p:cNvGrpSpPr/>
          <p:nvPr/>
        </p:nvGrpSpPr>
        <p:grpSpPr>
          <a:xfrm>
            <a:off x="5396574" y="888023"/>
            <a:ext cx="2164811" cy="286188"/>
            <a:chOff x="4679586" y="878988"/>
            <a:chExt cx="1745757" cy="190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F2BE9F-6146-D2B0-D6A6-D644460B3F59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FFE126-2F3B-B283-EF95-63C5F63782D1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EFE0C7-EA48-02BD-BA69-5A1A983EC1A5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191A2F-46B5-7AC7-5CA4-FF3F4CE6A6BC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E7D947F-91A8-67A4-073E-F0C2A6484A74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CE9BB59-6D6E-0D69-B51F-907CFE6D9B8F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5953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1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2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3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4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5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6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C0BF6B-DA0A-8942-7902-3EC190E2A26B}"/>
              </a:ext>
            </a:extLst>
          </p:cNvPr>
          <p:cNvSpPr txBox="1"/>
          <p:nvPr/>
        </p:nvSpPr>
        <p:spPr>
          <a:xfrm>
            <a:off x="5292969" y="219808"/>
            <a:ext cx="352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Montserrat"/>
                <a:cs typeface="Poppins"/>
                <a:sym typeface="Poppins"/>
                <a:rtl val="0"/>
              </a:rPr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346A-EAD0-610D-C61C-08165D40B737}"/>
              </a:ext>
            </a:extLst>
          </p:cNvPr>
          <p:cNvSpPr txBox="1"/>
          <p:nvPr/>
        </p:nvSpPr>
        <p:spPr>
          <a:xfrm>
            <a:off x="3976255" y="1773382"/>
            <a:ext cx="63038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CPU designs, </a:t>
            </a:r>
            <a:r>
              <a:rPr lang="en-US" sz="2400" dirty="0" err="1"/>
              <a:t>MuSe</a:t>
            </a:r>
            <a:r>
              <a:rPr lang="en-US" sz="2400" dirty="0"/>
              <a:t> and </a:t>
            </a:r>
            <a:r>
              <a:rPr lang="en-US" sz="2400" dirty="0" err="1"/>
              <a:t>DoMe</a:t>
            </a:r>
            <a:r>
              <a:rPr lang="en-US" sz="2400" dirty="0"/>
              <a:t>, were meticulously crafted with considerations for educational objectives and performance trade-offs. </a:t>
            </a:r>
            <a:r>
              <a:rPr lang="en-US" sz="2400" dirty="0" err="1"/>
              <a:t>MuSe</a:t>
            </a:r>
            <a:r>
              <a:rPr lang="en-US" sz="2400" dirty="0"/>
              <a:t> emphasizes simplicity akin to MIPS, while </a:t>
            </a:r>
            <a:r>
              <a:rPr lang="en-US" sz="2400" dirty="0" err="1"/>
              <a:t>DoMe</a:t>
            </a:r>
            <a:r>
              <a:rPr lang="en-US" sz="2400" dirty="0"/>
              <a:t> extends beyond with additional instructions. Both designs feature simulators and HDL implementations, enriching understanding and hands-on experience in computer architecture.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D6B06BC-72E7-A1FE-30B6-CFF9AE0F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7D71-F38A-417E-8E1A-402F3D7D0E71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A835F6-CCCF-EF59-326D-4FB92DD1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926384-83C3-0015-F8D3-7DD6799C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23F-9231-46FE-A075-8D0AC17DADF9}" type="slidenum">
              <a:rPr lang="en-US" smtClean="0"/>
              <a:t>5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85AE92-2B85-2A7B-75DC-B260506FBB38}"/>
              </a:ext>
            </a:extLst>
          </p:cNvPr>
          <p:cNvGrpSpPr/>
          <p:nvPr/>
        </p:nvGrpSpPr>
        <p:grpSpPr>
          <a:xfrm>
            <a:off x="5317443" y="808892"/>
            <a:ext cx="2164811" cy="286188"/>
            <a:chOff x="4679586" y="878988"/>
            <a:chExt cx="1745757" cy="190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21D9773-0852-9989-07B0-6E42F3D4033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C4F0614-E922-4A75-BD45-8C7F9945B80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204EDF7-1099-DF1F-8ED8-F9B75003D20A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8A9D07-DC9F-8E6B-D6CF-76E524BEBE49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CB9BF1-AD25-A65A-042C-B4E9DA350659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D2D666-77E6-01B5-73FC-EE7748B6C8B6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21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1 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2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3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4 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5 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6 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8FC8EC-DD8C-435B-4CA9-43484EDD1587}"/>
              </a:ext>
            </a:extLst>
          </p:cNvPr>
          <p:cNvSpPr txBox="1"/>
          <p:nvPr/>
        </p:nvSpPr>
        <p:spPr>
          <a:xfrm>
            <a:off x="4645625" y="5183465"/>
            <a:ext cx="376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The Processor (CPU) Design.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88884-AAB8-8292-E111-89B97F742B1A}"/>
              </a:ext>
            </a:extLst>
          </p:cNvPr>
          <p:cNvSpPr txBox="1"/>
          <p:nvPr/>
        </p:nvSpPr>
        <p:spPr>
          <a:xfrm>
            <a:off x="3962400" y="228601"/>
            <a:ext cx="6428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Montserrat"/>
                <a:cs typeface="Poppins"/>
                <a:sym typeface="Poppins"/>
                <a:rtl val="0"/>
              </a:rPr>
              <a:t>The Processor (CPU)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DDE6A2-9DE3-F86D-4DCA-78D380D71B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24"/>
          <a:stretch/>
        </p:blipFill>
        <p:spPr>
          <a:xfrm>
            <a:off x="2595562" y="2200275"/>
            <a:ext cx="7000875" cy="238558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54BB603-740F-366A-7193-B5923F6C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5FC-98CE-478C-94F7-A9C3A4CF9971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FB74C7C-7E32-3C25-BB97-C235A503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6AB1F4-B8FF-E128-F9AA-44C575E6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23F-9231-46FE-A075-8D0AC17DADF9}" type="slidenum">
              <a:rPr lang="en-US" smtClean="0"/>
              <a:t>6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32EB8B-6FE3-6951-A66A-766AF0501280}"/>
              </a:ext>
            </a:extLst>
          </p:cNvPr>
          <p:cNvGrpSpPr/>
          <p:nvPr/>
        </p:nvGrpSpPr>
        <p:grpSpPr>
          <a:xfrm>
            <a:off x="5431743" y="861646"/>
            <a:ext cx="2164811" cy="286188"/>
            <a:chOff x="4679586" y="878988"/>
            <a:chExt cx="1745757" cy="190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B23A5E1-C1D0-EF75-0E78-2A8A0A62972F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496013-63F1-B374-FE76-E5A4EE04F317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A7B624-38C3-0DBF-2700-6F9AEA19D8D8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E50EFF3-329A-CC6E-58A7-8D7F0B6415CE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1CC9EE-9B27-EB68-EA9E-7A3D94B51115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C0A68AC-D69F-B592-81F3-E338B1C3FB3A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787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1 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2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3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4 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5 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6 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CF32080-9860-B208-1779-F2B1263FF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4" r="6254"/>
          <a:stretch/>
        </p:blipFill>
        <p:spPr>
          <a:xfrm>
            <a:off x="1532528" y="1371600"/>
            <a:ext cx="4466492" cy="45144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54DBC2-0404-8316-E3D1-258FE1B9BFFC}"/>
              </a:ext>
            </a:extLst>
          </p:cNvPr>
          <p:cNvSpPr txBox="1"/>
          <p:nvPr/>
        </p:nvSpPr>
        <p:spPr>
          <a:xfrm>
            <a:off x="2386881" y="5936932"/>
            <a:ext cx="353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The Simulator.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D96CC-B48F-5BEC-8DD2-56A7F747DCB9}"/>
              </a:ext>
            </a:extLst>
          </p:cNvPr>
          <p:cNvSpPr txBox="1"/>
          <p:nvPr/>
        </p:nvSpPr>
        <p:spPr>
          <a:xfrm>
            <a:off x="4165496" y="171170"/>
            <a:ext cx="352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Montserrat"/>
                <a:cs typeface="Poppins"/>
                <a:sym typeface="Poppins"/>
                <a:rtl val="0"/>
              </a:rPr>
              <a:t>The Simulator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A9994-EB6D-71EC-4A8D-6E12781B51DE}"/>
              </a:ext>
            </a:extLst>
          </p:cNvPr>
          <p:cNvSpPr txBox="1"/>
          <p:nvPr/>
        </p:nvSpPr>
        <p:spPr>
          <a:xfrm>
            <a:off x="6321671" y="1318047"/>
            <a:ext cx="30767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MuSe</a:t>
            </a:r>
            <a:r>
              <a:rPr lang="en-US" sz="2400" dirty="0"/>
              <a:t> architecture utilizes Java with JavaFX for its simulator, featuring clear memory and register visualization. In contrast, the </a:t>
            </a:r>
            <a:r>
              <a:rPr lang="en-US" sz="2400" dirty="0" err="1"/>
              <a:t>DoMe</a:t>
            </a:r>
            <a:r>
              <a:rPr lang="en-US" sz="2400" dirty="0"/>
              <a:t> architecture, using Python and PyQt5, emphasizes dynamic memory and stack representation.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57044E-43A1-9F00-473A-5C0D4C55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645E-5989-4638-BB26-EC90A8803D1B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0A1920-FE74-99CF-9895-848903FD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11689D-989C-DA39-1A42-A4707DF4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23F-9231-46FE-A075-8D0AC17DADF9}" type="slidenum">
              <a:rPr lang="en-US" smtClean="0"/>
              <a:t>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B1167-B981-2CAC-ACDB-1B012EFC08A7}"/>
              </a:ext>
            </a:extLst>
          </p:cNvPr>
          <p:cNvGrpSpPr/>
          <p:nvPr/>
        </p:nvGrpSpPr>
        <p:grpSpPr>
          <a:xfrm>
            <a:off x="4517343" y="729762"/>
            <a:ext cx="2164811" cy="286188"/>
            <a:chOff x="4679586" y="878988"/>
            <a:chExt cx="1745757" cy="1905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5DEEB3-98B5-2D1D-39E7-D62C06341E0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7E3804-51FE-16B4-6B8B-4F99F1C927AD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806686-AE5D-77DF-C315-74217510999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58FA1D5-6765-5472-B059-9E8C13FCC9C7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B474E97-3B55-BC10-8A7E-D215C869B8A1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CDE3206-CD98-AC66-1DDA-02A31B68D206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920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1 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2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3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4 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5 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6 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38FAB7-F6CD-E795-692A-D95B322EB005}"/>
              </a:ext>
            </a:extLst>
          </p:cNvPr>
          <p:cNvSpPr txBox="1"/>
          <p:nvPr/>
        </p:nvSpPr>
        <p:spPr>
          <a:xfrm>
            <a:off x="4051570" y="393036"/>
            <a:ext cx="352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Montserrat"/>
                <a:cs typeface="Poppins"/>
                <a:sym typeface="Poppins"/>
                <a:rtl val="0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70BCD-7572-EFB0-2580-5983A0169C8A}"/>
              </a:ext>
            </a:extLst>
          </p:cNvPr>
          <p:cNvSpPr txBox="1"/>
          <p:nvPr/>
        </p:nvSpPr>
        <p:spPr>
          <a:xfrm>
            <a:off x="1981200" y="1233055"/>
            <a:ext cx="63038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 questionnaire, utilizing Likert scales, assessed students’ perceptions pre/post Computer Architecture course. Results showed significant improvements in hardware design knowledge and self-learning ability. Interest in low-level systems moderately increased. Some aspects like group work received mixed responses. A follow-up meeting highlighted benefits like enhanced understanding through discussions and guidance from supervisors, despite COVID-19 constraints impacting physical implementation.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F6C919-2DD4-B342-B01D-EFAF5ADF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B161-992E-470F-A72B-BFF35CBC0893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EEAE9F-B683-AB1C-8282-4DBF2404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409E0B-E3D5-94C7-4296-E791F478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23F-9231-46FE-A075-8D0AC17DADF9}" type="slidenum">
              <a:rPr lang="en-US" smtClean="0"/>
              <a:t>8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C9D0FA-4F21-2997-E30C-3391F560842D}"/>
              </a:ext>
            </a:extLst>
          </p:cNvPr>
          <p:cNvGrpSpPr/>
          <p:nvPr/>
        </p:nvGrpSpPr>
        <p:grpSpPr>
          <a:xfrm>
            <a:off x="3796374" y="1011115"/>
            <a:ext cx="2164811" cy="286188"/>
            <a:chOff x="4679586" y="878988"/>
            <a:chExt cx="1745757" cy="1905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62291D9-DB09-2E3B-56ED-0B5F8A838744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902B78B-0D78-8AB7-B430-027A3D3A80BD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345CB-877E-09A6-AFC9-77C8742FE6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9996BB-0010-1FE9-4742-9FE40FA8CF3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705E78-0F64-19B5-1723-8B4E23414DFC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470B18D-CD15-A54C-34B0-5024A94DDE64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21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1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2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3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4 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5 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D15BDEC-287D-5B93-9AC2-318F39AB54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0" t="-85" b="-568"/>
          <a:stretch/>
        </p:blipFill>
        <p:spPr>
          <a:xfrm>
            <a:off x="-1573822" y="1063869"/>
            <a:ext cx="4870908" cy="3657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15D61A-ED84-D43B-EF59-86C58BF79A9A}"/>
              </a:ext>
            </a:extLst>
          </p:cNvPr>
          <p:cNvSpPr txBox="1"/>
          <p:nvPr/>
        </p:nvSpPr>
        <p:spPr>
          <a:xfrm>
            <a:off x="-1301263" y="5090747"/>
            <a:ext cx="314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3.6: View-Books.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05FCF4-9072-338E-2195-4A03D1D9D566}"/>
              </a:ext>
            </a:extLst>
          </p:cNvPr>
          <p:cNvGrpSpPr/>
          <p:nvPr/>
        </p:nvGrpSpPr>
        <p:grpSpPr>
          <a:xfrm>
            <a:off x="-1757056" y="0"/>
            <a:ext cx="11335017" cy="6858000"/>
            <a:chOff x="-10744545" y="-1"/>
            <a:chExt cx="11335017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AE226D-73B4-3FF4-BFEC-6F28A1B944FD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B94A2B5-3B9B-FE56-3A12-ABD0EBD4CC93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2E66EE-2C08-72B2-4D87-6893766BFD5D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Step 6 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1ACC2D-4EC6-A048-22FB-8F09EA4DE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7D946AD-6F36-E205-ED17-8FCCE3853A58}"/>
              </a:ext>
            </a:extLst>
          </p:cNvPr>
          <p:cNvSpPr txBox="1"/>
          <p:nvPr/>
        </p:nvSpPr>
        <p:spPr>
          <a:xfrm>
            <a:off x="1566118" y="761216"/>
            <a:ext cx="561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Montserrat"/>
                <a:cs typeface="Poppins"/>
                <a:sym typeface="Poppins"/>
                <a:rtl val="0"/>
              </a:rPr>
              <a:t>Conclusion &amp; Future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48F92-B480-944D-BDD7-B6A57EC12BA2}"/>
              </a:ext>
            </a:extLst>
          </p:cNvPr>
          <p:cNvSpPr txBox="1"/>
          <p:nvPr/>
        </p:nvSpPr>
        <p:spPr>
          <a:xfrm>
            <a:off x="1173374" y="1755531"/>
            <a:ext cx="63038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This study explores a hands-on, team-oriented approach to motivate undergraduates in Comp-Arch, focusing on 16-bit processor design. It suggests integrating this project into courses and improving tools. Future research could optimize workload, explore alternate content coverage methods, and incorporate FPGA-based implementations to enhance understanding of embedded systems.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C7F27B8-7F47-914F-9C4D-C51DD02A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7360-4355-494B-90A6-01708B261D65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71C2772-2BF6-7CF3-6AF3-31BF8282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3A94CB5-E058-847D-75FE-2D2D5DD7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23F-9231-46FE-A075-8D0AC17DADF9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DE73626-0DD0-7A76-BD2F-532C1FB0E2AD}"/>
              </a:ext>
            </a:extLst>
          </p:cNvPr>
          <p:cNvGrpSpPr/>
          <p:nvPr/>
        </p:nvGrpSpPr>
        <p:grpSpPr>
          <a:xfrm>
            <a:off x="2961105" y="1310053"/>
            <a:ext cx="2164811" cy="286188"/>
            <a:chOff x="4679586" y="878988"/>
            <a:chExt cx="1745757" cy="1905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9CFCE-474F-D103-04CB-3893BDE6DA0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C72598D-2E2F-0869-91C6-E87BBDBCF992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9C9353-1073-9896-C3DA-06BEA02247DA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CA5AF6-0D86-4993-B64D-89B88F15386A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491608-0113-BD2E-DAD7-294A139C0981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EC3217-5440-3812-D5CC-70C9F480F216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8401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EEE 205</Template>
  <TotalTime>1284</TotalTime>
  <Words>665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Montserrat</vt:lpstr>
      <vt:lpstr>Montserrat ExtraBold</vt:lpstr>
      <vt:lpstr>Söhne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SDM Dulal</dc:creator>
  <cp:lastModifiedBy>SDM Dulal</cp:lastModifiedBy>
  <cp:revision>87</cp:revision>
  <dcterms:created xsi:type="dcterms:W3CDTF">2023-12-14T17:29:13Z</dcterms:created>
  <dcterms:modified xsi:type="dcterms:W3CDTF">2024-05-10T17:13:01Z</dcterms:modified>
</cp:coreProperties>
</file>