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62" r:id="rId4"/>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8B33E-C9D0-4679-8413-80978B927EF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D88A-DE35-4BA5-9FBE-F05B4EF35C1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5872845-178F-4B16-A56F-0C39F91A7D07}" type="datetime1">
              <a:rPr lang="en-US" smtClean="0"/>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C485249-A0E0-468F-A5CE-85977E1C4E51}" type="slidenum">
              <a:rPr lang="en-US" smtClean="0"/>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8F705127-96DF-4E73-BC49-FB9F463C6CA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85249-A0E0-468F-A5CE-85977E1C4E5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ACB9C334-41B8-4974-BBA1-0C803EB37F2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85249-A0E0-468F-A5CE-85977E1C4E5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999400C-FE91-4DE8-8072-9CBEE82FD66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85249-A0E0-468F-A5CE-85977E1C4E5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F6503E9-6D05-4427-8225-85C9C9477701}" type="datetime1">
              <a:rPr lang="en-US" smtClean="0"/>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C485249-A0E0-468F-A5CE-85977E1C4E51}" type="slidenum">
              <a:rPr lang="en-US" smtClean="0"/>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50BDDA7-3545-4ECB-99E5-5B52D433AFA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85249-A0E0-468F-A5CE-85977E1C4E5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B8CDC9D-C310-4B62-8696-5BA57B397F95}"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485249-A0E0-468F-A5CE-85977E1C4E5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9C750D-4638-4A46-B5CC-2A2FD8A9D85D}"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485249-A0E0-468F-A5CE-85977E1C4E5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591A1-3CC5-4F01-944F-D7CF9D864D3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485249-A0E0-468F-A5CE-85977E1C4E5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F0DC8A6-D167-4760-8BB5-F3E7E836078A}" type="datetime1">
              <a:rPr lang="en-US" smtClean="0"/>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C485249-A0E0-468F-A5CE-85977E1C4E51}" type="slidenum">
              <a:rPr lang="en-US" smtClean="0"/>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A81649-1ABF-475A-BE9C-3C3709E8199B}" type="datetime1">
              <a:rPr lang="en-US" smtClean="0"/>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C485249-A0E0-468F-A5CE-85977E1C4E51}" type="slidenum">
              <a:rPr lang="en-US" smtClean="0"/>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07D60DB-B59D-4529-952D-1C1BA2551E4B}" type="datetime1">
              <a:rPr lang="en-US" smtClean="0"/>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C485249-A0E0-468F-A5CE-85977E1C4E51}" type="slidenum">
              <a:rPr lang="en-US" smtClean="0"/>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564" y="1620982"/>
            <a:ext cx="9088581" cy="3616035"/>
          </a:xfrm>
        </p:spPr>
        <p:txBody>
          <a:bodyPr/>
          <a:lstStyle/>
          <a:p>
            <a:r>
              <a:rPr lang="en-US" sz="7500" b="1" dirty="0" smtClean="0">
                <a:solidFill>
                  <a:srgbClr val="00B050"/>
                </a:solidFill>
                <a:latin typeface="Garamond" panose="02020404030301010803" pitchFamily="18" charset="0"/>
              </a:rPr>
              <a:t>Basic structure of Computer Architecture</a:t>
            </a:r>
            <a:endParaRPr lang="en-US" sz="7500" b="1" dirty="0">
              <a:solidFill>
                <a:srgbClr val="00B050"/>
              </a:solidFill>
              <a:latin typeface="Garamond" panose="02020404030301010803" pitchFamily="18" charset="0"/>
            </a:endParaRPr>
          </a:p>
        </p:txBody>
      </p:sp>
      <p:sp>
        <p:nvSpPr>
          <p:cNvPr id="3" name="Slide Number Placeholder 2"/>
          <p:cNvSpPr>
            <a:spLocks noGrp="1"/>
          </p:cNvSpPr>
          <p:nvPr>
            <p:ph type="sldNum" sz="quarter" idx="12"/>
          </p:nvPr>
        </p:nvSpPr>
        <p:spPr/>
        <p:txBody>
          <a:bodyPr/>
          <a:lstStyle/>
          <a:p>
            <a:fld id="{3C485249-A0E0-468F-A5CE-85977E1C4E51}"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247286" y="467595"/>
            <a:ext cx="2118575" cy="769513"/>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b="1" dirty="0" smtClean="0">
                <a:solidFill>
                  <a:srgbClr val="00B050"/>
                </a:solidFill>
                <a:latin typeface="Garamond" panose="02020404030301010803" pitchFamily="18" charset="0"/>
              </a:rPr>
              <a:t>Outline</a:t>
            </a:r>
            <a:endParaRPr lang="en-US" b="1" dirty="0">
              <a:solidFill>
                <a:srgbClr val="00B050"/>
              </a:solidFill>
              <a:latin typeface="Garamond" panose="02020404030301010803" pitchFamily="18" charset="0"/>
            </a:endParaRPr>
          </a:p>
        </p:txBody>
      </p:sp>
      <p:sp>
        <p:nvSpPr>
          <p:cNvPr id="5" name="Content Placeholder 2"/>
          <p:cNvSpPr>
            <a:spLocks noGrp="1"/>
          </p:cNvSpPr>
          <p:nvPr/>
        </p:nvSpPr>
        <p:spPr>
          <a:xfrm>
            <a:off x="1247286" y="1237108"/>
            <a:ext cx="9601200" cy="4412087"/>
          </a:xfrm>
          <a:prstGeom prst="rect">
            <a:avLst/>
          </a:prstGeom>
        </p:spPr>
        <p:txBody>
          <a:bodyPr vert="horz" lIns="91440" tIns="45720" rIns="91440" bIns="45720" rtlCol="0">
            <a:normAutofit/>
          </a:bodyPr>
          <a:lst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fontAlgn="auto">
              <a:lnSpc>
                <a:spcPct val="150000"/>
              </a:lnSpc>
              <a:spcAft>
                <a:spcPts val="0"/>
              </a:spcAft>
              <a:buNone/>
              <a:defRPr/>
            </a:pPr>
            <a:endParaRPr lang="en-US" altLang="en-US" sz="2400" dirty="0">
              <a:solidFill>
                <a:schemeClr val="tx1">
                  <a:lumMod val="75000"/>
                  <a:lumOff val="25000"/>
                </a:schemeClr>
              </a:solidFill>
              <a:latin typeface="Garamond" panose="02020404030301010803" pitchFamily="18" charset="0"/>
            </a:endParaRPr>
          </a:p>
          <a:p>
            <a:pPr lvl="1" fontAlgn="auto">
              <a:lnSpc>
                <a:spcPct val="150000"/>
              </a:lnSpc>
              <a:spcAft>
                <a:spcPts val="0"/>
              </a:spcAft>
              <a:buFont typeface="Wingdings" panose="05000000000000000000" pitchFamily="2" charset="2"/>
              <a:buChar char="§"/>
              <a:defRPr/>
            </a:pPr>
            <a:r>
              <a:rPr lang="en-US" altLang="en-US" sz="2400" i="0" dirty="0" smtClean="0">
                <a:solidFill>
                  <a:schemeClr val="tx1">
                    <a:lumMod val="75000"/>
                    <a:lumOff val="25000"/>
                  </a:schemeClr>
                </a:solidFill>
                <a:latin typeface="Garamond" panose="02020404030301010803" pitchFamily="18" charset="0"/>
              </a:rPr>
              <a:t>Computer Architecture</a:t>
            </a:r>
            <a:endParaRPr lang="en-US" altLang="en-US" sz="2400" i="0" dirty="0">
              <a:solidFill>
                <a:schemeClr val="tx1">
                  <a:lumMod val="75000"/>
                  <a:lumOff val="25000"/>
                </a:schemeClr>
              </a:solidFill>
              <a:latin typeface="Garamond" panose="02020404030301010803" pitchFamily="18" charset="0"/>
            </a:endParaRPr>
          </a:p>
          <a:p>
            <a:pPr lvl="1" fontAlgn="auto">
              <a:lnSpc>
                <a:spcPct val="150000"/>
              </a:lnSpc>
              <a:spcAft>
                <a:spcPts val="0"/>
              </a:spcAft>
              <a:buFont typeface="Wingdings" panose="05000000000000000000" pitchFamily="2" charset="2"/>
              <a:buChar char="§"/>
              <a:defRPr/>
            </a:pPr>
            <a:r>
              <a:rPr lang="en-US" altLang="en-US" sz="2400" i="0" dirty="0" smtClean="0">
                <a:solidFill>
                  <a:schemeClr val="tx1">
                    <a:lumMod val="75000"/>
                    <a:lumOff val="25000"/>
                  </a:schemeClr>
                </a:solidFill>
                <a:latin typeface="Garamond" panose="02020404030301010803" pitchFamily="18" charset="0"/>
              </a:rPr>
              <a:t>Hardware, Software, Firmware</a:t>
            </a:r>
            <a:endParaRPr lang="en-US" altLang="en-US" sz="2400" i="0" dirty="0">
              <a:solidFill>
                <a:schemeClr val="tx1">
                  <a:lumMod val="75000"/>
                  <a:lumOff val="25000"/>
                </a:schemeClr>
              </a:solidFill>
              <a:latin typeface="Garamond" panose="02020404030301010803" pitchFamily="18" charset="0"/>
            </a:endParaRPr>
          </a:p>
          <a:p>
            <a:pPr lvl="1" fontAlgn="auto">
              <a:lnSpc>
                <a:spcPct val="150000"/>
              </a:lnSpc>
              <a:spcAft>
                <a:spcPts val="0"/>
              </a:spcAft>
              <a:buFont typeface="Wingdings" panose="05000000000000000000" pitchFamily="2" charset="2"/>
              <a:buChar char="§"/>
              <a:defRPr/>
            </a:pPr>
            <a:r>
              <a:rPr lang="en-US" altLang="en-US" sz="2400" i="0" dirty="0" smtClean="0">
                <a:solidFill>
                  <a:schemeClr val="tx1">
                    <a:lumMod val="75000"/>
                    <a:lumOff val="25000"/>
                  </a:schemeClr>
                </a:solidFill>
                <a:latin typeface="Garamond" panose="02020404030301010803" pitchFamily="18" charset="0"/>
              </a:rPr>
              <a:t>Block Diagram of Computer Architecture</a:t>
            </a:r>
            <a:endParaRPr lang="en-US" altLang="en-US" sz="2400" i="0" dirty="0">
              <a:solidFill>
                <a:schemeClr val="tx1">
                  <a:lumMod val="75000"/>
                  <a:lumOff val="25000"/>
                </a:schemeClr>
              </a:solidFill>
              <a:latin typeface="Garamond" panose="02020404030301010803" pitchFamily="18" charset="0"/>
            </a:endParaRPr>
          </a:p>
          <a:p>
            <a:pPr lvl="1" fontAlgn="auto">
              <a:lnSpc>
                <a:spcPct val="150000"/>
              </a:lnSpc>
              <a:spcAft>
                <a:spcPts val="0"/>
              </a:spcAft>
              <a:buFont typeface="Wingdings" panose="05000000000000000000" pitchFamily="2" charset="2"/>
              <a:buChar char="§"/>
              <a:defRPr/>
            </a:pPr>
            <a:r>
              <a:rPr lang="en-US" altLang="en-US" sz="2400" i="0" dirty="0" smtClean="0">
                <a:solidFill>
                  <a:schemeClr val="tx1">
                    <a:lumMod val="75000"/>
                    <a:lumOff val="25000"/>
                  </a:schemeClr>
                </a:solidFill>
                <a:latin typeface="Garamond" panose="02020404030301010803" pitchFamily="18" charset="0"/>
              </a:rPr>
              <a:t>How does instruction execute in Computer System?</a:t>
            </a:r>
            <a:endParaRPr lang="en-US" altLang="en-US" sz="2400" i="0" dirty="0">
              <a:solidFill>
                <a:schemeClr val="tx1">
                  <a:lumMod val="75000"/>
                  <a:lumOff val="25000"/>
                </a:schemeClr>
              </a:solidFill>
              <a:latin typeface="Garamond" panose="02020404030301010803" pitchFamily="18" charset="0"/>
            </a:endParaRPr>
          </a:p>
          <a:p>
            <a:pPr>
              <a:lnSpc>
                <a:spcPct val="150000"/>
              </a:lnSpc>
              <a:buFont typeface="Wingdings" panose="05000000000000000000" pitchFamily="2" charset="2"/>
              <a:buChar char="§"/>
            </a:pPr>
            <a:endParaRPr lang="en-US" sz="2400" dirty="0">
              <a:latin typeface="Garamond" panose="02020404030301010803" pitchFamily="18" charset="0"/>
            </a:endParaRPr>
          </a:p>
        </p:txBody>
      </p:sp>
      <p:sp>
        <p:nvSpPr>
          <p:cNvPr id="7" name="Slide Number Placeholder 6"/>
          <p:cNvSpPr>
            <a:spLocks noGrp="1"/>
          </p:cNvSpPr>
          <p:nvPr>
            <p:ph type="sldNum" sz="quarter" idx="12"/>
          </p:nvPr>
        </p:nvSpPr>
        <p:spPr/>
        <p:txBody>
          <a:bodyPr/>
          <a:lstStyle/>
          <a:p>
            <a:fld id="{3C485249-A0E0-468F-A5CE-85977E1C4E51}"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673" y="526473"/>
            <a:ext cx="10709563" cy="5777345"/>
          </a:xfrm>
        </p:spPr>
        <p:txBody>
          <a:bodyPr>
            <a:noAutofit/>
          </a:bodyPr>
          <a:lstStyle/>
          <a:p>
            <a:pPr marL="0" indent="0" algn="just">
              <a:lnSpc>
                <a:spcPct val="150000"/>
              </a:lnSpc>
              <a:buNone/>
            </a:pPr>
            <a:r>
              <a:rPr lang="en-US" sz="2200" b="1" dirty="0" smtClean="0">
                <a:solidFill>
                  <a:srgbClr val="00B050"/>
                </a:solidFill>
                <a:latin typeface="Garamond" panose="02020404030301010803" pitchFamily="18" charset="0"/>
              </a:rPr>
              <a:t>Computer </a:t>
            </a:r>
            <a:r>
              <a:rPr lang="en-US" sz="2200" b="1" dirty="0">
                <a:solidFill>
                  <a:srgbClr val="00B050"/>
                </a:solidFill>
                <a:latin typeface="Garamond" panose="02020404030301010803" pitchFamily="18" charset="0"/>
              </a:rPr>
              <a:t>Architecture </a:t>
            </a:r>
            <a:r>
              <a:rPr lang="en-US" sz="2200" dirty="0">
                <a:latin typeface="Garamond" panose="02020404030301010803" pitchFamily="18" charset="0"/>
              </a:rPr>
              <a:t>is the interface between software and hardware. It is what the </a:t>
            </a:r>
            <a:r>
              <a:rPr lang="en-US" sz="2200" dirty="0" smtClean="0">
                <a:latin typeface="Garamond" panose="02020404030301010803" pitchFamily="18" charset="0"/>
              </a:rPr>
              <a:t>programmer </a:t>
            </a:r>
            <a:r>
              <a:rPr lang="en-US" sz="2200" dirty="0">
                <a:latin typeface="Garamond" panose="02020404030301010803" pitchFamily="18" charset="0"/>
              </a:rPr>
              <a:t>sees</a:t>
            </a:r>
            <a:r>
              <a:rPr lang="en-US" sz="2200" dirty="0" smtClean="0">
                <a:latin typeface="Garamond" panose="02020404030301010803" pitchFamily="18" charset="0"/>
              </a:rPr>
              <a:t>.</a:t>
            </a:r>
            <a:endParaRPr lang="en-US" sz="2200" dirty="0" smtClean="0">
              <a:latin typeface="Garamond" panose="02020404030301010803" pitchFamily="18" charset="0"/>
            </a:endParaRPr>
          </a:p>
          <a:p>
            <a:pPr marL="0" indent="0" algn="just">
              <a:lnSpc>
                <a:spcPct val="150000"/>
              </a:lnSpc>
              <a:buNone/>
            </a:pPr>
            <a:r>
              <a:rPr lang="en-US" sz="2200" dirty="0" smtClean="0">
                <a:latin typeface="Garamond" panose="02020404030301010803" pitchFamily="18" charset="0"/>
              </a:rPr>
              <a:t>A computer system is sometimes subdivided into two functional entities: hardware and software.</a:t>
            </a:r>
            <a:endParaRPr lang="en-US" sz="2200" dirty="0" smtClean="0">
              <a:latin typeface="Garamond" panose="02020404030301010803" pitchFamily="18" charset="0"/>
            </a:endParaRPr>
          </a:p>
          <a:p>
            <a:pPr marL="0" indent="0" algn="just">
              <a:lnSpc>
                <a:spcPct val="150000"/>
              </a:lnSpc>
              <a:buNone/>
            </a:pPr>
            <a:r>
              <a:rPr lang="en-US" sz="2200" dirty="0" smtClean="0">
                <a:latin typeface="Garamond" panose="02020404030301010803" pitchFamily="18" charset="0"/>
              </a:rPr>
              <a:t>The </a:t>
            </a:r>
            <a:r>
              <a:rPr lang="en-US" sz="2200" b="1" dirty="0" smtClean="0">
                <a:solidFill>
                  <a:srgbClr val="00B050"/>
                </a:solidFill>
                <a:latin typeface="Garamond" panose="02020404030301010803" pitchFamily="18" charset="0"/>
              </a:rPr>
              <a:t>hardware</a:t>
            </a:r>
            <a:r>
              <a:rPr lang="en-US" sz="2200" dirty="0" smtClean="0">
                <a:latin typeface="Garamond" panose="02020404030301010803" pitchFamily="18" charset="0"/>
              </a:rPr>
              <a:t> of the computer consists all the electronics components and electromechanical devices that comprise the physical entity of the device.</a:t>
            </a:r>
            <a:endParaRPr lang="en-US" sz="2200" dirty="0" smtClean="0">
              <a:latin typeface="Garamond" panose="02020404030301010803" pitchFamily="18" charset="0"/>
            </a:endParaRPr>
          </a:p>
          <a:p>
            <a:pPr marL="0" indent="0" algn="just">
              <a:lnSpc>
                <a:spcPct val="150000"/>
              </a:lnSpc>
              <a:buNone/>
            </a:pPr>
            <a:r>
              <a:rPr lang="en-US" sz="2200" dirty="0" smtClean="0">
                <a:latin typeface="Garamond" panose="02020404030301010803" pitchFamily="18" charset="0"/>
              </a:rPr>
              <a:t>Computer </a:t>
            </a:r>
            <a:r>
              <a:rPr lang="en-US" sz="2200" b="1" dirty="0" smtClean="0">
                <a:solidFill>
                  <a:srgbClr val="00B050"/>
                </a:solidFill>
                <a:latin typeface="Garamond" panose="02020404030301010803" pitchFamily="18" charset="0"/>
              </a:rPr>
              <a:t>software</a:t>
            </a:r>
            <a:r>
              <a:rPr lang="en-US" sz="2200" dirty="0" smtClean="0">
                <a:latin typeface="Garamond" panose="02020404030301010803" pitchFamily="18" charset="0"/>
              </a:rPr>
              <a:t> consists of the instructions and data that the computer manipulates to perform various data-processing tasks.</a:t>
            </a:r>
            <a:endParaRPr lang="en-US" sz="2200" dirty="0" smtClean="0">
              <a:latin typeface="Garamond" panose="02020404030301010803" pitchFamily="18" charset="0"/>
            </a:endParaRPr>
          </a:p>
          <a:p>
            <a:pPr marL="0" indent="0" algn="just">
              <a:lnSpc>
                <a:spcPct val="150000"/>
              </a:lnSpc>
              <a:buNone/>
            </a:pPr>
            <a:r>
              <a:rPr lang="en-US" sz="2200" b="1" dirty="0" smtClean="0">
                <a:solidFill>
                  <a:srgbClr val="00B050"/>
                </a:solidFill>
                <a:latin typeface="Garamond" panose="02020404030301010803" pitchFamily="18" charset="0"/>
              </a:rPr>
              <a:t>Firmware</a:t>
            </a:r>
            <a:r>
              <a:rPr lang="en-US" sz="2200" dirty="0" smtClean="0">
                <a:latin typeface="Garamond" panose="02020404030301010803" pitchFamily="18" charset="0"/>
              </a:rPr>
              <a:t> falls between hardware and software. Firmware consists of programs that are included into electronic circuits during their manufacture. Firmware is used when the programs must be retained in case of power failure and when programs are not expected to be changed.</a:t>
            </a:r>
            <a:endParaRPr lang="en-US" sz="2200" dirty="0">
              <a:latin typeface="Garamond" panose="02020404030301010803" pitchFamily="18" charset="0"/>
            </a:endParaRPr>
          </a:p>
        </p:txBody>
      </p:sp>
      <p:sp>
        <p:nvSpPr>
          <p:cNvPr id="2" name="Slide Number Placeholder 1"/>
          <p:cNvSpPr>
            <a:spLocks noGrp="1"/>
          </p:cNvSpPr>
          <p:nvPr>
            <p:ph type="sldNum" sz="quarter" idx="12"/>
          </p:nvPr>
        </p:nvSpPr>
        <p:spPr/>
        <p:txBody>
          <a:bodyPr/>
          <a:lstStyle/>
          <a:p>
            <a:fld id="{3C485249-A0E0-468F-A5CE-85977E1C4E51}"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6909" y="1288473"/>
            <a:ext cx="10169236" cy="4225636"/>
          </a:xfrm>
        </p:spPr>
        <p:txBody>
          <a:bodyPr>
            <a:normAutofit/>
          </a:bodyPr>
          <a:lstStyle/>
          <a:p>
            <a:pPr marL="0" indent="0" algn="just">
              <a:lnSpc>
                <a:spcPct val="150000"/>
              </a:lnSpc>
              <a:buNone/>
            </a:pPr>
            <a:r>
              <a:rPr lang="en-US" sz="2400" b="1" dirty="0" smtClean="0">
                <a:solidFill>
                  <a:srgbClr val="00B050"/>
                </a:solidFill>
                <a:latin typeface="Garamond" panose="02020404030301010803" pitchFamily="18" charset="0"/>
              </a:rPr>
              <a:t>Computer Architecture </a:t>
            </a:r>
            <a:r>
              <a:rPr lang="en-US" sz="2400" dirty="0" smtClean="0">
                <a:latin typeface="Garamond" panose="02020404030301010803" pitchFamily="18" charset="0"/>
              </a:rPr>
              <a:t>refers to those attributes of a system that have a direct impact on the logical execution of a program. Examples: </a:t>
            </a:r>
            <a:endParaRPr lang="en-US" sz="2400" dirty="0" smtClean="0">
              <a:latin typeface="Garamond" panose="02020404030301010803" pitchFamily="18" charset="0"/>
            </a:endParaRPr>
          </a:p>
          <a:p>
            <a:pPr lvl="1" algn="just">
              <a:lnSpc>
                <a:spcPct val="150000"/>
              </a:lnSpc>
              <a:buFont typeface="Wingdings" panose="05000000000000000000" pitchFamily="2" charset="2"/>
              <a:buChar char="§"/>
            </a:pPr>
            <a:r>
              <a:rPr lang="en-US" sz="2400" i="0" dirty="0" smtClean="0">
                <a:latin typeface="Garamond" panose="02020404030301010803" pitchFamily="18" charset="0"/>
              </a:rPr>
              <a:t>the instruction set</a:t>
            </a:r>
            <a:endParaRPr lang="en-US" sz="2400" i="0" dirty="0" smtClean="0">
              <a:latin typeface="Garamond" panose="02020404030301010803" pitchFamily="18" charset="0"/>
            </a:endParaRPr>
          </a:p>
          <a:p>
            <a:pPr lvl="1" algn="just">
              <a:lnSpc>
                <a:spcPct val="150000"/>
              </a:lnSpc>
              <a:buFont typeface="Wingdings" panose="05000000000000000000" pitchFamily="2" charset="2"/>
              <a:buChar char="§"/>
            </a:pPr>
            <a:r>
              <a:rPr lang="en-US" sz="2400" i="0" dirty="0" smtClean="0">
                <a:latin typeface="Garamond" panose="02020404030301010803" pitchFamily="18" charset="0"/>
              </a:rPr>
              <a:t>the number of bits used to represent various data types</a:t>
            </a:r>
            <a:endParaRPr lang="en-US" sz="2400" i="0" dirty="0" smtClean="0">
              <a:latin typeface="Garamond" panose="02020404030301010803" pitchFamily="18" charset="0"/>
            </a:endParaRPr>
          </a:p>
          <a:p>
            <a:pPr lvl="1" algn="just">
              <a:lnSpc>
                <a:spcPct val="150000"/>
              </a:lnSpc>
              <a:buFont typeface="Wingdings" panose="05000000000000000000" pitchFamily="2" charset="2"/>
              <a:buChar char="§"/>
            </a:pPr>
            <a:r>
              <a:rPr lang="en-US" sz="2400" i="0" dirty="0" smtClean="0">
                <a:latin typeface="Garamond" panose="02020404030301010803" pitchFamily="18" charset="0"/>
              </a:rPr>
              <a:t>I/O mechanisms</a:t>
            </a:r>
            <a:endParaRPr lang="en-US" sz="2400" i="0" dirty="0" smtClean="0">
              <a:latin typeface="Garamond" panose="02020404030301010803" pitchFamily="18" charset="0"/>
            </a:endParaRPr>
          </a:p>
          <a:p>
            <a:pPr lvl="1" algn="just">
              <a:lnSpc>
                <a:spcPct val="150000"/>
              </a:lnSpc>
              <a:buFont typeface="Wingdings" panose="05000000000000000000" pitchFamily="2" charset="2"/>
              <a:buChar char="§"/>
            </a:pPr>
            <a:r>
              <a:rPr lang="en-US" sz="2400" i="0" dirty="0" smtClean="0">
                <a:latin typeface="Garamond" panose="02020404030301010803" pitchFamily="18" charset="0"/>
              </a:rPr>
              <a:t>memory addressing techniques</a:t>
            </a:r>
            <a:endParaRPr lang="en-US" sz="2400" i="0" dirty="0" smtClean="0">
              <a:latin typeface="Garamond" panose="02020404030301010803" pitchFamily="18" charset="0"/>
            </a:endParaRPr>
          </a:p>
        </p:txBody>
      </p:sp>
      <p:sp>
        <p:nvSpPr>
          <p:cNvPr id="2" name="Slide Number Placeholder 1"/>
          <p:cNvSpPr>
            <a:spLocks noGrp="1"/>
          </p:cNvSpPr>
          <p:nvPr>
            <p:ph type="sldNum" sz="quarter" idx="12"/>
          </p:nvPr>
        </p:nvSpPr>
        <p:spPr/>
        <p:txBody>
          <a:bodyPr/>
          <a:lstStyle/>
          <a:p>
            <a:fld id="{3C485249-A0E0-468F-A5CE-85977E1C4E51}"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274618"/>
            <a:ext cx="9601200" cy="4267200"/>
          </a:xfrm>
        </p:spPr>
        <p:txBody>
          <a:bodyPr>
            <a:normAutofit/>
          </a:bodyPr>
          <a:lstStyle/>
          <a:p>
            <a:pPr marL="0" indent="0" algn="just">
              <a:lnSpc>
                <a:spcPct val="150000"/>
              </a:lnSpc>
              <a:buNone/>
            </a:pPr>
            <a:r>
              <a:rPr lang="en-US" sz="2400" b="1" dirty="0" smtClean="0">
                <a:solidFill>
                  <a:srgbClr val="00B050"/>
                </a:solidFill>
                <a:latin typeface="Garamond" panose="02020404030301010803" pitchFamily="18" charset="0"/>
              </a:rPr>
              <a:t>Computer Organization</a:t>
            </a:r>
            <a:r>
              <a:rPr lang="en-US" sz="2400" dirty="0" smtClean="0">
                <a:latin typeface="Garamond" panose="02020404030301010803" pitchFamily="18" charset="0"/>
              </a:rPr>
              <a:t> refers to the operational units and their interconnections that realize the architecture specifications. Examples are things that are transparent to the programmer:</a:t>
            </a:r>
            <a:endParaRPr lang="en-US" sz="2400" dirty="0" smtClean="0">
              <a:latin typeface="Garamond" panose="02020404030301010803" pitchFamily="18" charset="0"/>
            </a:endParaRPr>
          </a:p>
          <a:p>
            <a:pPr lvl="1" algn="just">
              <a:lnSpc>
                <a:spcPct val="150000"/>
              </a:lnSpc>
              <a:buFont typeface="Wingdings" panose="05000000000000000000" pitchFamily="2" charset="2"/>
              <a:buChar char="§"/>
            </a:pPr>
            <a:r>
              <a:rPr lang="en-US" sz="2400" i="0" dirty="0">
                <a:latin typeface="Garamond" panose="02020404030301010803" pitchFamily="18" charset="0"/>
              </a:rPr>
              <a:t>c</a:t>
            </a:r>
            <a:r>
              <a:rPr lang="en-US" sz="2400" i="0" dirty="0" smtClean="0">
                <a:latin typeface="Garamond" panose="02020404030301010803" pitchFamily="18" charset="0"/>
              </a:rPr>
              <a:t>ontrol signals</a:t>
            </a:r>
            <a:endParaRPr lang="en-US" sz="2400" i="0" dirty="0" smtClean="0">
              <a:latin typeface="Garamond" panose="02020404030301010803" pitchFamily="18" charset="0"/>
            </a:endParaRPr>
          </a:p>
          <a:p>
            <a:pPr lvl="1" algn="just">
              <a:lnSpc>
                <a:spcPct val="150000"/>
              </a:lnSpc>
              <a:buFont typeface="Wingdings" panose="05000000000000000000" pitchFamily="2" charset="2"/>
              <a:buChar char="§"/>
            </a:pPr>
            <a:r>
              <a:rPr lang="en-US" sz="2400" i="0" dirty="0" smtClean="0">
                <a:latin typeface="Garamond" panose="02020404030301010803" pitchFamily="18" charset="0"/>
              </a:rPr>
              <a:t>interfaces </a:t>
            </a:r>
            <a:r>
              <a:rPr lang="en-US" sz="2400" i="0" dirty="0">
                <a:latin typeface="Garamond" panose="02020404030301010803" pitchFamily="18" charset="0"/>
              </a:rPr>
              <a:t>between computer and </a:t>
            </a:r>
            <a:r>
              <a:rPr lang="en-US" sz="2400" i="0" dirty="0" smtClean="0">
                <a:latin typeface="Garamond" panose="02020404030301010803" pitchFamily="18" charset="0"/>
              </a:rPr>
              <a:t>peripherals</a:t>
            </a:r>
            <a:endParaRPr lang="en-US" sz="2400" i="0" dirty="0" smtClean="0">
              <a:latin typeface="Garamond" panose="02020404030301010803" pitchFamily="18" charset="0"/>
            </a:endParaRPr>
          </a:p>
          <a:p>
            <a:pPr lvl="1" algn="just">
              <a:lnSpc>
                <a:spcPct val="150000"/>
              </a:lnSpc>
              <a:buFont typeface="Wingdings" panose="05000000000000000000" pitchFamily="2" charset="2"/>
              <a:buChar char="§"/>
            </a:pPr>
            <a:r>
              <a:rPr lang="en-US" sz="2400" i="0" dirty="0" smtClean="0">
                <a:latin typeface="Garamond" panose="02020404030301010803" pitchFamily="18" charset="0"/>
              </a:rPr>
              <a:t>the memory technology being used</a:t>
            </a:r>
            <a:endParaRPr lang="en-US" sz="2400" i="0" dirty="0" smtClean="0">
              <a:latin typeface="Garamond" panose="02020404030301010803" pitchFamily="18" charset="0"/>
            </a:endParaRPr>
          </a:p>
          <a:p>
            <a:pPr algn="just">
              <a:lnSpc>
                <a:spcPct val="150000"/>
              </a:lnSpc>
              <a:buFont typeface="Wingdings" panose="05000000000000000000" pitchFamily="2" charset="2"/>
              <a:buChar char="§"/>
            </a:pPr>
            <a:endParaRPr lang="en-US" sz="2400" dirty="0">
              <a:latin typeface="Garamond" panose="02020404030301010803" pitchFamily="18" charset="0"/>
            </a:endParaRPr>
          </a:p>
        </p:txBody>
      </p:sp>
      <p:sp>
        <p:nvSpPr>
          <p:cNvPr id="2" name="Slide Number Placeholder 1"/>
          <p:cNvSpPr>
            <a:spLocks noGrp="1"/>
          </p:cNvSpPr>
          <p:nvPr>
            <p:ph type="sldNum" sz="quarter" idx="12"/>
          </p:nvPr>
        </p:nvSpPr>
        <p:spPr/>
        <p:txBody>
          <a:bodyPr/>
          <a:lstStyle/>
          <a:p>
            <a:fld id="{3C485249-A0E0-468F-A5CE-85977E1C4E51}"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995054" y="1330037"/>
            <a:ext cx="1274619" cy="775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aramond" panose="02020404030301010803" pitchFamily="18" charset="0"/>
              </a:rPr>
              <a:t>Input</a:t>
            </a:r>
            <a:endParaRPr lang="en-US" dirty="0">
              <a:solidFill>
                <a:schemeClr val="tx1"/>
              </a:solidFill>
              <a:latin typeface="Garamond" panose="02020404030301010803" pitchFamily="18" charset="0"/>
            </a:endParaRPr>
          </a:p>
        </p:txBody>
      </p:sp>
      <p:sp>
        <p:nvSpPr>
          <p:cNvPr id="12" name="Rectangle 11"/>
          <p:cNvSpPr/>
          <p:nvPr/>
        </p:nvSpPr>
        <p:spPr>
          <a:xfrm>
            <a:off x="5250876" y="1343887"/>
            <a:ext cx="1274619" cy="775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aramond" panose="02020404030301010803" pitchFamily="18" charset="0"/>
              </a:rPr>
              <a:t>Memory</a:t>
            </a:r>
            <a:endParaRPr lang="en-US" dirty="0">
              <a:solidFill>
                <a:schemeClr val="tx1"/>
              </a:solidFill>
              <a:latin typeface="Garamond" panose="02020404030301010803" pitchFamily="18" charset="0"/>
            </a:endParaRPr>
          </a:p>
        </p:txBody>
      </p:sp>
      <p:sp>
        <p:nvSpPr>
          <p:cNvPr id="13" name="Rectangle 12"/>
          <p:cNvSpPr/>
          <p:nvPr/>
        </p:nvSpPr>
        <p:spPr>
          <a:xfrm>
            <a:off x="8437401" y="1330033"/>
            <a:ext cx="1274619" cy="775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aramond" panose="02020404030301010803" pitchFamily="18" charset="0"/>
              </a:rPr>
              <a:t>Output</a:t>
            </a:r>
            <a:endParaRPr lang="en-US" dirty="0">
              <a:solidFill>
                <a:schemeClr val="tx1"/>
              </a:solidFill>
              <a:latin typeface="Garamond" panose="02020404030301010803" pitchFamily="18" charset="0"/>
            </a:endParaRPr>
          </a:p>
        </p:txBody>
      </p:sp>
      <p:sp>
        <p:nvSpPr>
          <p:cNvPr id="14" name="Rectangle 13"/>
          <p:cNvSpPr/>
          <p:nvPr/>
        </p:nvSpPr>
        <p:spPr>
          <a:xfrm>
            <a:off x="1995049" y="3726874"/>
            <a:ext cx="1274619" cy="7758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aramond" panose="02020404030301010803" pitchFamily="18" charset="0"/>
              </a:rPr>
              <a:t>Control</a:t>
            </a:r>
            <a:endParaRPr lang="en-US" dirty="0">
              <a:solidFill>
                <a:schemeClr val="tx1"/>
              </a:solidFill>
              <a:latin typeface="Garamond" panose="02020404030301010803" pitchFamily="18" charset="0"/>
            </a:endParaRPr>
          </a:p>
        </p:txBody>
      </p:sp>
      <p:sp>
        <p:nvSpPr>
          <p:cNvPr id="15" name="Rectangle 14"/>
          <p:cNvSpPr/>
          <p:nvPr/>
        </p:nvSpPr>
        <p:spPr>
          <a:xfrm>
            <a:off x="5292436" y="2964870"/>
            <a:ext cx="2660073" cy="1537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aramond" panose="02020404030301010803" pitchFamily="18" charset="0"/>
              </a:rPr>
              <a:t>Arithmetic Logic Unit (ALU)</a:t>
            </a:r>
            <a:endParaRPr lang="en-US" dirty="0">
              <a:solidFill>
                <a:schemeClr val="tx1"/>
              </a:solidFill>
              <a:latin typeface="Garamond" panose="02020404030301010803" pitchFamily="18" charset="0"/>
            </a:endParaRPr>
          </a:p>
        </p:txBody>
      </p:sp>
      <p:cxnSp>
        <p:nvCxnSpPr>
          <p:cNvPr id="17" name="Straight Arrow Connector 16"/>
          <p:cNvCxnSpPr>
            <a:stCxn id="11" idx="3"/>
            <a:endCxn id="12" idx="1"/>
          </p:cNvCxnSpPr>
          <p:nvPr/>
        </p:nvCxnSpPr>
        <p:spPr>
          <a:xfrm>
            <a:off x="3269673" y="1717964"/>
            <a:ext cx="1981203" cy="138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a:off x="6497783" y="1717959"/>
            <a:ext cx="1981203" cy="138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p:cNvCxnSpPr>
          <p:nvPr/>
        </p:nvCxnSpPr>
        <p:spPr>
          <a:xfrm>
            <a:off x="5888186" y="2119741"/>
            <a:ext cx="13850" cy="8451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p:cNvCxnSpPr>
            <a:endCxn id="14" idx="3"/>
          </p:cNvCxnSpPr>
          <p:nvPr/>
        </p:nvCxnSpPr>
        <p:spPr>
          <a:xfrm flipH="1">
            <a:off x="3269668" y="4087091"/>
            <a:ext cx="2022768" cy="277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5902036" y="4502728"/>
            <a:ext cx="0" cy="568036"/>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flipH="1" flipV="1">
            <a:off x="4461164" y="5070764"/>
            <a:ext cx="1427023" cy="13855"/>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V="1">
            <a:off x="4461164" y="928255"/>
            <a:ext cx="0" cy="4142509"/>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4461164" y="914400"/>
            <a:ext cx="1427022" cy="13855"/>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Arrow Connector 33"/>
          <p:cNvCxnSpPr>
            <a:endCxn id="12" idx="0"/>
          </p:cNvCxnSpPr>
          <p:nvPr/>
        </p:nvCxnSpPr>
        <p:spPr>
          <a:xfrm>
            <a:off x="5888186" y="928255"/>
            <a:ext cx="0" cy="4156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a:off x="4073236" y="1953482"/>
            <a:ext cx="1177640" cy="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4087091" y="1953491"/>
            <a:ext cx="27709" cy="1884218"/>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Arrow Connector 39"/>
          <p:cNvCxnSpPr/>
          <p:nvPr/>
        </p:nvCxnSpPr>
        <p:spPr>
          <a:xfrm flipH="1">
            <a:off x="3269668" y="3865422"/>
            <a:ext cx="80356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14" idx="0"/>
            <a:endCxn id="11" idx="2"/>
          </p:cNvCxnSpPr>
          <p:nvPr/>
        </p:nvCxnSpPr>
        <p:spPr>
          <a:xfrm flipV="1">
            <a:off x="2632359" y="2105891"/>
            <a:ext cx="5" cy="162098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p:cNvCxnSpPr>
            <a:stCxn id="14" idx="2"/>
          </p:cNvCxnSpPr>
          <p:nvPr/>
        </p:nvCxnSpPr>
        <p:spPr>
          <a:xfrm>
            <a:off x="2632359" y="4502728"/>
            <a:ext cx="0" cy="9559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p:cNvCxnSpPr/>
          <p:nvPr/>
        </p:nvCxnSpPr>
        <p:spPr>
          <a:xfrm>
            <a:off x="2632359" y="5444836"/>
            <a:ext cx="648393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Arrow Connector 55"/>
          <p:cNvCxnSpPr>
            <a:endCxn id="13" idx="2"/>
          </p:cNvCxnSpPr>
          <p:nvPr/>
        </p:nvCxnSpPr>
        <p:spPr>
          <a:xfrm flipH="1" flipV="1">
            <a:off x="9074711" y="2105887"/>
            <a:ext cx="41580" cy="333894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Connector 57"/>
          <p:cNvCxnSpPr/>
          <p:nvPr/>
        </p:nvCxnSpPr>
        <p:spPr>
          <a:xfrm flipV="1">
            <a:off x="3269668" y="4336473"/>
            <a:ext cx="2022768" cy="1385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Connector 59"/>
          <p:cNvCxnSpPr/>
          <p:nvPr/>
        </p:nvCxnSpPr>
        <p:spPr>
          <a:xfrm flipV="1">
            <a:off x="2978727" y="2673922"/>
            <a:ext cx="0" cy="105295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p:cNvCxnSpPr/>
          <p:nvPr/>
        </p:nvCxnSpPr>
        <p:spPr>
          <a:xfrm>
            <a:off x="2937164" y="2673927"/>
            <a:ext cx="267392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Arrow Connector 63"/>
          <p:cNvCxnSpPr/>
          <p:nvPr/>
        </p:nvCxnSpPr>
        <p:spPr>
          <a:xfrm flipH="1" flipV="1">
            <a:off x="5611091" y="2119741"/>
            <a:ext cx="13854" cy="55418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Arrow Connector 66"/>
          <p:cNvCxnSpPr>
            <a:endCxn id="11" idx="2"/>
          </p:cNvCxnSpPr>
          <p:nvPr/>
        </p:nvCxnSpPr>
        <p:spPr>
          <a:xfrm flipV="1">
            <a:off x="2632359" y="2105891"/>
            <a:ext cx="5" cy="2216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flipV="1">
            <a:off x="5611099" y="2092031"/>
            <a:ext cx="5" cy="2216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p:cNvCxnSpPr/>
          <p:nvPr/>
        </p:nvCxnSpPr>
        <p:spPr>
          <a:xfrm flipV="1">
            <a:off x="9074720" y="2078177"/>
            <a:ext cx="5" cy="2216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p:cNvCxnSpPr/>
          <p:nvPr/>
        </p:nvCxnSpPr>
        <p:spPr>
          <a:xfrm flipV="1">
            <a:off x="5084618" y="4336473"/>
            <a:ext cx="207818" cy="138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7" name="Straight Arrow Connector 76"/>
          <p:cNvCxnSpPr/>
          <p:nvPr/>
        </p:nvCxnSpPr>
        <p:spPr>
          <a:xfrm>
            <a:off x="2244436" y="5818909"/>
            <a:ext cx="1510146" cy="13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9" name="Straight Connector 78"/>
          <p:cNvCxnSpPr/>
          <p:nvPr/>
        </p:nvCxnSpPr>
        <p:spPr>
          <a:xfrm>
            <a:off x="2313709" y="6234545"/>
            <a:ext cx="130232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1" name="Straight Arrow Connector 80"/>
          <p:cNvCxnSpPr/>
          <p:nvPr/>
        </p:nvCxnSpPr>
        <p:spPr>
          <a:xfrm>
            <a:off x="3616036" y="6234545"/>
            <a:ext cx="138546" cy="1385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6" name="Rectangle 85"/>
          <p:cNvSpPr/>
          <p:nvPr/>
        </p:nvSpPr>
        <p:spPr>
          <a:xfrm>
            <a:off x="3893127" y="5680364"/>
            <a:ext cx="2161309" cy="38792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Garamond" panose="02020404030301010803" pitchFamily="18" charset="0"/>
              </a:rPr>
              <a:t>Data/Instruction</a:t>
            </a:r>
            <a:endParaRPr lang="en-US" dirty="0">
              <a:solidFill>
                <a:schemeClr val="tx1"/>
              </a:solidFill>
              <a:latin typeface="Garamond" panose="02020404030301010803" pitchFamily="18" charset="0"/>
            </a:endParaRPr>
          </a:p>
        </p:txBody>
      </p:sp>
      <p:sp>
        <p:nvSpPr>
          <p:cNvPr id="87" name="Rectangle 86"/>
          <p:cNvSpPr/>
          <p:nvPr/>
        </p:nvSpPr>
        <p:spPr>
          <a:xfrm>
            <a:off x="3879267" y="6082148"/>
            <a:ext cx="2161309" cy="38792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Garamond" panose="02020404030301010803" pitchFamily="18" charset="0"/>
              </a:rPr>
              <a:t>Control</a:t>
            </a:r>
            <a:endParaRPr lang="en-US" dirty="0">
              <a:solidFill>
                <a:schemeClr val="tx1"/>
              </a:solidFill>
              <a:latin typeface="Garamond" panose="02020404030301010803" pitchFamily="18" charset="0"/>
            </a:endParaRPr>
          </a:p>
        </p:txBody>
      </p:sp>
      <p:sp>
        <p:nvSpPr>
          <p:cNvPr id="88" name="Rectangle 87"/>
          <p:cNvSpPr/>
          <p:nvPr/>
        </p:nvSpPr>
        <p:spPr>
          <a:xfrm>
            <a:off x="1371600" y="207818"/>
            <a:ext cx="9739745" cy="59574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00B050"/>
                </a:solidFill>
                <a:latin typeface="Garamond" panose="02020404030301010803" pitchFamily="18" charset="0"/>
              </a:rPr>
              <a:t>Block Diagram of Computer Architecture</a:t>
            </a:r>
            <a:endParaRPr lang="en-US" sz="4000" b="1" dirty="0">
              <a:solidFill>
                <a:srgbClr val="00B050"/>
              </a:solidFill>
              <a:latin typeface="Garamond" panose="02020404030301010803" pitchFamily="18" charset="0"/>
            </a:endParaRPr>
          </a:p>
        </p:txBody>
      </p:sp>
      <p:sp>
        <p:nvSpPr>
          <p:cNvPr id="2" name="Slide Number Placeholder 1"/>
          <p:cNvSpPr>
            <a:spLocks noGrp="1"/>
          </p:cNvSpPr>
          <p:nvPr>
            <p:ph type="sldNum" sz="quarter" idx="12"/>
          </p:nvPr>
        </p:nvSpPr>
        <p:spPr/>
        <p:txBody>
          <a:bodyPr/>
          <a:lstStyle/>
          <a:p>
            <a:fld id="{3C485249-A0E0-468F-A5CE-85977E1C4E51}"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1491" y="1066800"/>
            <a:ext cx="10169236" cy="5029200"/>
          </a:xfrm>
        </p:spPr>
        <p:txBody>
          <a:bodyPr>
            <a:normAutofit/>
          </a:bodyPr>
          <a:lstStyle/>
          <a:p>
            <a:pPr marL="0" indent="0" algn="just">
              <a:lnSpc>
                <a:spcPct val="150000"/>
              </a:lnSpc>
              <a:buNone/>
            </a:pPr>
            <a:r>
              <a:rPr lang="en-US" sz="2400" dirty="0" smtClean="0">
                <a:latin typeface="Garamond" panose="02020404030301010803" pitchFamily="18" charset="0"/>
              </a:rPr>
              <a:t>To execute instructions computer performs the following steps:</a:t>
            </a:r>
            <a:endParaRPr lang="en-US" sz="2400" dirty="0" smtClean="0">
              <a:latin typeface="Garamond" panose="02020404030301010803" pitchFamily="18" charset="0"/>
            </a:endParaRPr>
          </a:p>
          <a:p>
            <a:pPr lvl="1" algn="just">
              <a:lnSpc>
                <a:spcPct val="150000"/>
              </a:lnSpc>
              <a:buFont typeface="Wingdings" panose="05000000000000000000" pitchFamily="2" charset="2"/>
              <a:buChar char="§"/>
            </a:pPr>
            <a:r>
              <a:rPr lang="en-US" sz="2400" i="0" dirty="0" smtClean="0">
                <a:latin typeface="Garamond" panose="02020404030301010803" pitchFamily="18" charset="0"/>
              </a:rPr>
              <a:t>The control unit reads or fetches an instruction from memory and decodes or translates it.</a:t>
            </a:r>
            <a:endParaRPr lang="en-US" sz="2400" i="0" dirty="0" smtClean="0">
              <a:latin typeface="Garamond" panose="02020404030301010803" pitchFamily="18" charset="0"/>
            </a:endParaRPr>
          </a:p>
          <a:p>
            <a:pPr lvl="1" algn="just">
              <a:lnSpc>
                <a:spcPct val="150000"/>
              </a:lnSpc>
              <a:buFont typeface="Wingdings" panose="05000000000000000000" pitchFamily="2" charset="2"/>
              <a:buChar char="§"/>
            </a:pPr>
            <a:r>
              <a:rPr lang="en-US" sz="2400" i="0" dirty="0" smtClean="0">
                <a:latin typeface="Garamond" panose="02020404030301010803" pitchFamily="18" charset="0"/>
              </a:rPr>
              <a:t>For arithmetic or logic-type instructions, the control units generates enable signals for the ALU to perform the required operations.</a:t>
            </a:r>
            <a:endParaRPr lang="en-US" sz="2400" i="0" dirty="0" smtClean="0">
              <a:latin typeface="Garamond" panose="02020404030301010803" pitchFamily="18" charset="0"/>
            </a:endParaRPr>
          </a:p>
          <a:p>
            <a:pPr lvl="1" algn="just">
              <a:lnSpc>
                <a:spcPct val="150000"/>
              </a:lnSpc>
              <a:buFont typeface="Wingdings" panose="05000000000000000000" pitchFamily="2" charset="2"/>
              <a:buChar char="§"/>
            </a:pPr>
            <a:r>
              <a:rPr lang="en-US" sz="2400" i="0" dirty="0" smtClean="0">
                <a:latin typeface="Garamond" panose="02020404030301010803" pitchFamily="18" charset="0"/>
              </a:rPr>
              <a:t>For input/output (I/O) instructions, the control unit generates enable signals for the I/O either to input data from or output data to external devices.</a:t>
            </a:r>
            <a:endParaRPr lang="en-US" sz="2400" i="0" dirty="0">
              <a:latin typeface="Garamond" panose="02020404030301010803" pitchFamily="18" charset="0"/>
            </a:endParaRPr>
          </a:p>
        </p:txBody>
      </p:sp>
      <p:sp>
        <p:nvSpPr>
          <p:cNvPr id="2" name="Slide Number Placeholder 1"/>
          <p:cNvSpPr>
            <a:spLocks noGrp="1"/>
          </p:cNvSpPr>
          <p:nvPr>
            <p:ph type="sldNum" sz="quarter" idx="12"/>
          </p:nvPr>
        </p:nvSpPr>
        <p:spPr/>
        <p:txBody>
          <a:bodyPr/>
          <a:lstStyle/>
          <a:p>
            <a:fld id="{3C485249-A0E0-468F-A5CE-85977E1C4E51}" type="slidenum">
              <a:rPr lang="en-US" smtClean="0"/>
            </a:fld>
            <a:endParaRPr lang="en-US"/>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0</TotalTime>
  <Words>2007</Words>
  <Application>WPS Presentation</Application>
  <PresentationFormat>Widescreen</PresentationFormat>
  <Paragraphs>63</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Franklin Gothic Book</vt:lpstr>
      <vt:lpstr>Garamond</vt:lpstr>
      <vt:lpstr>Microsoft YaHei</vt:lpstr>
      <vt:lpstr>Arial Unicode MS</vt:lpstr>
      <vt:lpstr>Calibri</vt:lpstr>
      <vt:lpstr>Crop</vt:lpstr>
      <vt:lpstr>Basic structure of Computer Architecture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structure of Computer Architecture</dc:title>
  <dc:creator>Kabir.CSE</dc:creator>
  <cp:lastModifiedBy>ASUS</cp:lastModifiedBy>
  <cp:revision>22</cp:revision>
  <dcterms:created xsi:type="dcterms:W3CDTF">2019-01-14T04:17:00Z</dcterms:created>
  <dcterms:modified xsi:type="dcterms:W3CDTF">2021-10-12T10:37:23Z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88FA4446E1E544B3860F0B9F4AF24A65</vt:lpwstr>
  </property>
  <property fmtid="{D5CDD505-2E9C-101B-9397-08002B2CF9AE}" pid="3" name="KSOProductBuildVer">
    <vt:lpwstr>1033-11.2.0.10323</vt:lpwstr>
  </property>
</Properties>
</file>