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550" r:id="rId3"/>
    <p:sldId id="551" r:id="rId4"/>
    <p:sldId id="265" r:id="rId5"/>
    <p:sldId id="266" r:id="rId6"/>
    <p:sldId id="267" r:id="rId7"/>
    <p:sldId id="552" r:id="rId8"/>
    <p:sldId id="556" r:id="rId9"/>
    <p:sldId id="557" r:id="rId10"/>
    <p:sldId id="566" r:id="rId11"/>
    <p:sldId id="567" r:id="rId12"/>
    <p:sldId id="568" r:id="rId13"/>
    <p:sldId id="569" r:id="rId14"/>
    <p:sldId id="570" r:id="rId15"/>
    <p:sldId id="589" r:id="rId16"/>
    <p:sldId id="590" r:id="rId17"/>
    <p:sldId id="591" r:id="rId18"/>
    <p:sldId id="592" r:id="rId19"/>
    <p:sldId id="593" r:id="rId20"/>
    <p:sldId id="594" r:id="rId21"/>
    <p:sldId id="595" r:id="rId22"/>
    <p:sldId id="596" r:id="rId23"/>
    <p:sldId id="597" r:id="rId24"/>
    <p:sldId id="563" r:id="rId25"/>
    <p:sldId id="582" r:id="rId26"/>
    <p:sldId id="583" r:id="rId27"/>
    <p:sldId id="584" r:id="rId28"/>
    <p:sldId id="585" r:id="rId29"/>
    <p:sldId id="586" r:id="rId30"/>
    <p:sldId id="587" r:id="rId31"/>
    <p:sldId id="588" r:id="rId32"/>
    <p:sldId id="598" r:id="rId33"/>
    <p:sldId id="580" r:id="rId34"/>
    <p:sldId id="581" r:id="rId35"/>
    <p:sldId id="29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0204F6-B99E-4BFC-BAA3-8C0C38164944}">
          <p14:sldIdLst>
            <p14:sldId id="256"/>
          </p14:sldIdLst>
        </p14:section>
        <p14:section name="With Animation" id="{28FC0114-0B25-4FFE-8D1C-9809DAD79DA2}">
          <p14:sldIdLst>
            <p14:sldId id="550"/>
            <p14:sldId id="551"/>
            <p14:sldId id="265"/>
            <p14:sldId id="266"/>
            <p14:sldId id="267"/>
            <p14:sldId id="552"/>
            <p14:sldId id="556"/>
            <p14:sldId id="557"/>
            <p14:sldId id="566"/>
            <p14:sldId id="567"/>
            <p14:sldId id="568"/>
            <p14:sldId id="569"/>
            <p14:sldId id="570"/>
            <p14:sldId id="589"/>
            <p14:sldId id="590"/>
            <p14:sldId id="591"/>
            <p14:sldId id="592"/>
            <p14:sldId id="593"/>
            <p14:sldId id="594"/>
            <p14:sldId id="595"/>
            <p14:sldId id="596"/>
            <p14:sldId id="597"/>
            <p14:sldId id="563"/>
            <p14:sldId id="582"/>
            <p14:sldId id="583"/>
            <p14:sldId id="584"/>
            <p14:sldId id="585"/>
            <p14:sldId id="586"/>
            <p14:sldId id="587"/>
            <p14:sldId id="588"/>
            <p14:sldId id="598"/>
            <p14:sldId id="580"/>
            <p14:sldId id="581"/>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47" autoAdjust="0"/>
    <p:restoredTop sz="94660"/>
  </p:normalViewPr>
  <p:slideViewPr>
    <p:cSldViewPr snapToGrid="0">
      <p:cViewPr varScale="1">
        <p:scale>
          <a:sx n="107" d="100"/>
          <a:sy n="107" d="100"/>
        </p:scale>
        <p:origin x="10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C1F0844-B691-5D8F-24EC-9D88A54836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8E789D-EE7B-7F60-81D5-9964D6CF41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44B15E-42AB-4661-8B80-CEC3013F26A4}" type="datetimeFigureOut">
              <a:rPr lang="en-US" smtClean="0"/>
              <a:t>6/2/2024</a:t>
            </a:fld>
            <a:endParaRPr lang="en-US"/>
          </a:p>
        </p:txBody>
      </p:sp>
      <p:sp>
        <p:nvSpPr>
          <p:cNvPr id="4" name="Footer Placeholder 3">
            <a:extLst>
              <a:ext uri="{FF2B5EF4-FFF2-40B4-BE49-F238E27FC236}">
                <a16:creationId xmlns:a16="http://schemas.microsoft.com/office/drawing/2014/main" id="{36609875-1633-B086-C904-7A18063701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Page</a:t>
            </a:r>
          </a:p>
        </p:txBody>
      </p:sp>
      <p:sp>
        <p:nvSpPr>
          <p:cNvPr id="5" name="Slide Number Placeholder 4">
            <a:extLst>
              <a:ext uri="{FF2B5EF4-FFF2-40B4-BE49-F238E27FC236}">
                <a16:creationId xmlns:a16="http://schemas.microsoft.com/office/drawing/2014/main" id="{2CAF4F8C-8618-7635-29EE-EDE9A8E0AE1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CC0212-971F-440E-B6FF-3D0646905D12}" type="slidenum">
              <a:rPr lang="en-US" smtClean="0"/>
              <a:t>‹#›</a:t>
            </a:fld>
            <a:endParaRPr lang="en-US"/>
          </a:p>
        </p:txBody>
      </p:sp>
    </p:spTree>
    <p:extLst>
      <p:ext uri="{BB962C8B-B14F-4D97-AF65-F5344CB8AC3E}">
        <p14:creationId xmlns:p14="http://schemas.microsoft.com/office/powerpoint/2010/main" val="26640916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9D9C7-EB2F-481B-9455-8A1C97C05EBA}" type="datetimeFigureOut">
              <a:rPr lang="en-US" smtClean="0"/>
              <a:t>6/2/2024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Page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67F4E-A7FC-4749-A54E-4891FECB2A02}" type="slidenum">
              <a:rPr lang="en-US" smtClean="0"/>
              <a:t>‹#›</a:t>
            </a:fld>
            <a:endParaRPr lang="en-US"/>
          </a:p>
        </p:txBody>
      </p:sp>
    </p:spTree>
    <p:extLst>
      <p:ext uri="{BB962C8B-B14F-4D97-AF65-F5344CB8AC3E}">
        <p14:creationId xmlns:p14="http://schemas.microsoft.com/office/powerpoint/2010/main" val="3569374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DF03-569A-1553-90E3-DED47AD447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A63633-CD1D-7726-BE9B-59802EA98B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D3200D-523D-4DA8-5B05-475F057A5B05}"/>
              </a:ext>
            </a:extLst>
          </p:cNvPr>
          <p:cNvSpPr>
            <a:spLocks noGrp="1"/>
          </p:cNvSpPr>
          <p:nvPr>
            <p:ph type="dt" sz="half" idx="10"/>
          </p:nvPr>
        </p:nvSpPr>
        <p:spPr/>
        <p:txBody>
          <a:bodyPr/>
          <a:lstStyle/>
          <a:p>
            <a:fld id="{6EF6A1DB-59AE-4092-9E62-3501CEB9416D}" type="datetime2">
              <a:rPr lang="en-US" smtClean="0"/>
              <a:t>Sunday, June 2, 2024</a:t>
            </a:fld>
            <a:endParaRPr lang="en-US"/>
          </a:p>
        </p:txBody>
      </p:sp>
      <p:sp>
        <p:nvSpPr>
          <p:cNvPr id="5" name="Footer Placeholder 4">
            <a:extLst>
              <a:ext uri="{FF2B5EF4-FFF2-40B4-BE49-F238E27FC236}">
                <a16:creationId xmlns:a16="http://schemas.microsoft.com/office/drawing/2014/main" id="{D7A4F5B9-CC3C-E728-1CFE-34C05D17F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B9447A-786F-53E1-B013-D7822C5171B9}"/>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941111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81317-1942-4004-3B92-E4FEB2708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B8380F-DDDA-1A9E-5658-94C8760FDD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CD7F2-45A6-58E3-4B7D-0F3DF3E619FF}"/>
              </a:ext>
            </a:extLst>
          </p:cNvPr>
          <p:cNvSpPr>
            <a:spLocks noGrp="1"/>
          </p:cNvSpPr>
          <p:nvPr>
            <p:ph type="dt" sz="half" idx="10"/>
          </p:nvPr>
        </p:nvSpPr>
        <p:spPr/>
        <p:txBody>
          <a:bodyPr/>
          <a:lstStyle/>
          <a:p>
            <a:fld id="{4E37BBA3-27B1-44DD-AB6A-452F66116B07}" type="datetime2">
              <a:rPr lang="en-US" smtClean="0"/>
              <a:t>Sunday, June 2, 2024</a:t>
            </a:fld>
            <a:endParaRPr lang="en-US"/>
          </a:p>
        </p:txBody>
      </p:sp>
      <p:sp>
        <p:nvSpPr>
          <p:cNvPr id="5" name="Footer Placeholder 4">
            <a:extLst>
              <a:ext uri="{FF2B5EF4-FFF2-40B4-BE49-F238E27FC236}">
                <a16:creationId xmlns:a16="http://schemas.microsoft.com/office/drawing/2014/main" id="{339626BF-0736-7A7C-0D32-687C8C53F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80845-B188-F18E-BC3B-0A2896B5F606}"/>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230016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725B01-A110-374F-8C02-54D626B42C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C1F00F-6C12-8E40-F183-FE868EAB30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866D5-9059-A0F7-0897-31D16BEAE88E}"/>
              </a:ext>
            </a:extLst>
          </p:cNvPr>
          <p:cNvSpPr>
            <a:spLocks noGrp="1"/>
          </p:cNvSpPr>
          <p:nvPr>
            <p:ph type="dt" sz="half" idx="10"/>
          </p:nvPr>
        </p:nvSpPr>
        <p:spPr/>
        <p:txBody>
          <a:bodyPr/>
          <a:lstStyle/>
          <a:p>
            <a:fld id="{912D6E13-5B5E-4EC5-A983-2829903D6105}" type="datetime2">
              <a:rPr lang="en-US" smtClean="0"/>
              <a:t>Sunday, June 2, 2024</a:t>
            </a:fld>
            <a:endParaRPr lang="en-US"/>
          </a:p>
        </p:txBody>
      </p:sp>
      <p:sp>
        <p:nvSpPr>
          <p:cNvPr id="5" name="Footer Placeholder 4">
            <a:extLst>
              <a:ext uri="{FF2B5EF4-FFF2-40B4-BE49-F238E27FC236}">
                <a16:creationId xmlns:a16="http://schemas.microsoft.com/office/drawing/2014/main" id="{9AFCCF6F-A652-8221-DC98-7D1EEA114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63ACA-F0F9-EED5-9D90-C7813DDED9D0}"/>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83025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CC61-5F75-57E2-1543-CEB1961C0C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66D071-766F-5DF4-B1DC-FC67C8A629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BD8F4-7AC0-6F2C-957D-CF7860AEC378}"/>
              </a:ext>
            </a:extLst>
          </p:cNvPr>
          <p:cNvSpPr>
            <a:spLocks noGrp="1"/>
          </p:cNvSpPr>
          <p:nvPr>
            <p:ph type="dt" sz="half" idx="10"/>
          </p:nvPr>
        </p:nvSpPr>
        <p:spPr/>
        <p:txBody>
          <a:bodyPr/>
          <a:lstStyle/>
          <a:p>
            <a:fld id="{0B481FF2-A62E-4C58-AB2C-9DD3CBF1E86F}" type="datetime2">
              <a:rPr lang="en-US" smtClean="0"/>
              <a:t>Sunday, June 2, 2024</a:t>
            </a:fld>
            <a:endParaRPr lang="en-US"/>
          </a:p>
        </p:txBody>
      </p:sp>
      <p:sp>
        <p:nvSpPr>
          <p:cNvPr id="5" name="Footer Placeholder 4">
            <a:extLst>
              <a:ext uri="{FF2B5EF4-FFF2-40B4-BE49-F238E27FC236}">
                <a16:creationId xmlns:a16="http://schemas.microsoft.com/office/drawing/2014/main" id="{3CE3795F-3DDF-B167-FE49-1F58B7221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F11DE-E97E-696E-FE08-B3752DDFEA56}"/>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1763899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43204-58C6-7964-A50E-3233381D0B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B4B8D9-B784-E958-CABB-F44BC3D4E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23F07E-C9C5-F29D-0787-C9C869454E35}"/>
              </a:ext>
            </a:extLst>
          </p:cNvPr>
          <p:cNvSpPr>
            <a:spLocks noGrp="1"/>
          </p:cNvSpPr>
          <p:nvPr>
            <p:ph type="dt" sz="half" idx="10"/>
          </p:nvPr>
        </p:nvSpPr>
        <p:spPr/>
        <p:txBody>
          <a:bodyPr/>
          <a:lstStyle/>
          <a:p>
            <a:fld id="{23FF6DFF-19E5-41A6-902C-0457D80C15AB}" type="datetime2">
              <a:rPr lang="en-US" smtClean="0"/>
              <a:t>Sunday, June 2, 2024</a:t>
            </a:fld>
            <a:endParaRPr lang="en-US"/>
          </a:p>
        </p:txBody>
      </p:sp>
      <p:sp>
        <p:nvSpPr>
          <p:cNvPr id="5" name="Footer Placeholder 4">
            <a:extLst>
              <a:ext uri="{FF2B5EF4-FFF2-40B4-BE49-F238E27FC236}">
                <a16:creationId xmlns:a16="http://schemas.microsoft.com/office/drawing/2014/main" id="{9D1A73D3-0B3B-E398-35C7-19441DA34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0F0D4-4425-707C-5A44-7E06D7E93EC9}"/>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2750138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9AD7-09A3-B1CF-7F47-DB2EEC82F1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D0961B-F81E-4448-FA0E-45B7122200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02CDB3-2CE5-4657-0FBA-C8DA48A783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BCBF4A-00FE-A72C-014C-A573CBD96537}"/>
              </a:ext>
            </a:extLst>
          </p:cNvPr>
          <p:cNvSpPr>
            <a:spLocks noGrp="1"/>
          </p:cNvSpPr>
          <p:nvPr>
            <p:ph type="dt" sz="half" idx="10"/>
          </p:nvPr>
        </p:nvSpPr>
        <p:spPr/>
        <p:txBody>
          <a:bodyPr/>
          <a:lstStyle/>
          <a:p>
            <a:fld id="{01E985B7-051C-466F-9E79-533556DD1E45}" type="datetime2">
              <a:rPr lang="en-US" smtClean="0"/>
              <a:t>Sunday, June 2, 2024</a:t>
            </a:fld>
            <a:endParaRPr lang="en-US"/>
          </a:p>
        </p:txBody>
      </p:sp>
      <p:sp>
        <p:nvSpPr>
          <p:cNvPr id="6" name="Footer Placeholder 5">
            <a:extLst>
              <a:ext uri="{FF2B5EF4-FFF2-40B4-BE49-F238E27FC236}">
                <a16:creationId xmlns:a16="http://schemas.microsoft.com/office/drawing/2014/main" id="{54E68580-D659-42C5-B7B7-58103AF87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87A9A6-B9F3-C3B3-5916-F4DB4D02F288}"/>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337241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69AC3-34DD-1F17-B668-81E5978771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300D90-0D20-50B1-FBD2-D5ABC69CE0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92EF2D-6AC8-AF98-D654-2C52A80C32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BE2573-EFB3-FD81-99B4-7785905C0C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224F7E-A747-2654-EFD1-E08B66AFB5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EE35F1-DE8D-F145-88A3-2D1ED1C8546C}"/>
              </a:ext>
            </a:extLst>
          </p:cNvPr>
          <p:cNvSpPr>
            <a:spLocks noGrp="1"/>
          </p:cNvSpPr>
          <p:nvPr>
            <p:ph type="dt" sz="half" idx="10"/>
          </p:nvPr>
        </p:nvSpPr>
        <p:spPr/>
        <p:txBody>
          <a:bodyPr/>
          <a:lstStyle/>
          <a:p>
            <a:fld id="{EC65D0BF-6CA2-4F7A-9EE9-D80985C7888D}" type="datetime2">
              <a:rPr lang="en-US" smtClean="0"/>
              <a:t>Sunday, June 2, 2024</a:t>
            </a:fld>
            <a:endParaRPr lang="en-US"/>
          </a:p>
        </p:txBody>
      </p:sp>
      <p:sp>
        <p:nvSpPr>
          <p:cNvPr id="8" name="Footer Placeholder 7">
            <a:extLst>
              <a:ext uri="{FF2B5EF4-FFF2-40B4-BE49-F238E27FC236}">
                <a16:creationId xmlns:a16="http://schemas.microsoft.com/office/drawing/2014/main" id="{69BBAE93-1554-23DF-BBB9-6D935856F0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6580F9-99C2-4451-781D-B625148FABFE}"/>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2477935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5A91-1846-8C44-D259-99EADFE4A2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7107F9-1BBB-0B16-0CE9-50C037DA1089}"/>
              </a:ext>
            </a:extLst>
          </p:cNvPr>
          <p:cNvSpPr>
            <a:spLocks noGrp="1"/>
          </p:cNvSpPr>
          <p:nvPr>
            <p:ph type="dt" sz="half" idx="10"/>
          </p:nvPr>
        </p:nvSpPr>
        <p:spPr/>
        <p:txBody>
          <a:bodyPr/>
          <a:lstStyle/>
          <a:p>
            <a:fld id="{23DC853F-EC3F-495A-A117-4087E59B5E11}" type="datetime2">
              <a:rPr lang="en-US" smtClean="0"/>
              <a:t>Sunday, June 2, 2024</a:t>
            </a:fld>
            <a:endParaRPr lang="en-US"/>
          </a:p>
        </p:txBody>
      </p:sp>
      <p:sp>
        <p:nvSpPr>
          <p:cNvPr id="4" name="Footer Placeholder 3">
            <a:extLst>
              <a:ext uri="{FF2B5EF4-FFF2-40B4-BE49-F238E27FC236}">
                <a16:creationId xmlns:a16="http://schemas.microsoft.com/office/drawing/2014/main" id="{939A9986-92E2-B214-7D55-82CCF8C60E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333EB8-430F-E425-6A38-BF1F9D5980DB}"/>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64950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0E76D3-B07B-32B7-6FD2-3317B526B772}"/>
              </a:ext>
            </a:extLst>
          </p:cNvPr>
          <p:cNvSpPr>
            <a:spLocks noGrp="1"/>
          </p:cNvSpPr>
          <p:nvPr>
            <p:ph type="dt" sz="half" idx="10"/>
          </p:nvPr>
        </p:nvSpPr>
        <p:spPr/>
        <p:txBody>
          <a:bodyPr/>
          <a:lstStyle/>
          <a:p>
            <a:fld id="{9D1EABD6-90CE-4B6F-A559-EB036C075A1E}" type="datetime2">
              <a:rPr lang="en-US" smtClean="0"/>
              <a:t>Sunday, June 2, 2024</a:t>
            </a:fld>
            <a:endParaRPr lang="en-US"/>
          </a:p>
        </p:txBody>
      </p:sp>
      <p:sp>
        <p:nvSpPr>
          <p:cNvPr id="3" name="Footer Placeholder 2">
            <a:extLst>
              <a:ext uri="{FF2B5EF4-FFF2-40B4-BE49-F238E27FC236}">
                <a16:creationId xmlns:a16="http://schemas.microsoft.com/office/drawing/2014/main" id="{294E7834-589F-2600-4174-BFF9B90E7C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D91462-6179-C44C-3668-6F4E2933DB6A}"/>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365540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390B-C8A8-FC39-E142-D0982B45B6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83E39D-84BA-6265-B954-3BFF9719B2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4A2496-EAAD-6ED7-0013-71F1AD2CC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19F47-226B-E054-C557-7442D1042735}"/>
              </a:ext>
            </a:extLst>
          </p:cNvPr>
          <p:cNvSpPr>
            <a:spLocks noGrp="1"/>
          </p:cNvSpPr>
          <p:nvPr>
            <p:ph type="dt" sz="half" idx="10"/>
          </p:nvPr>
        </p:nvSpPr>
        <p:spPr/>
        <p:txBody>
          <a:bodyPr/>
          <a:lstStyle/>
          <a:p>
            <a:fld id="{58162BEB-6991-4C59-85EA-0D2CC90E34E6}" type="datetime2">
              <a:rPr lang="en-US" smtClean="0"/>
              <a:t>Sunday, June 2, 2024</a:t>
            </a:fld>
            <a:endParaRPr lang="en-US"/>
          </a:p>
        </p:txBody>
      </p:sp>
      <p:sp>
        <p:nvSpPr>
          <p:cNvPr id="6" name="Footer Placeholder 5">
            <a:extLst>
              <a:ext uri="{FF2B5EF4-FFF2-40B4-BE49-F238E27FC236}">
                <a16:creationId xmlns:a16="http://schemas.microsoft.com/office/drawing/2014/main" id="{7E29EFB7-033E-6566-2C25-F35B1B9B1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C0E2D8-F4D0-CCEB-F839-A4C6B27B1ED6}"/>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3842295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7FBB-5BBF-8551-EFA5-8A54A1711B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E96C2E-6B98-7884-2175-EF360E371A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40BE982-63BB-9349-9B24-531AE63F3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58850-9E94-29D4-3CEF-6F4F30216C8A}"/>
              </a:ext>
            </a:extLst>
          </p:cNvPr>
          <p:cNvSpPr>
            <a:spLocks noGrp="1"/>
          </p:cNvSpPr>
          <p:nvPr>
            <p:ph type="dt" sz="half" idx="10"/>
          </p:nvPr>
        </p:nvSpPr>
        <p:spPr/>
        <p:txBody>
          <a:bodyPr/>
          <a:lstStyle/>
          <a:p>
            <a:fld id="{6CB76D3D-1230-455F-8449-130CF7F31972}" type="datetime2">
              <a:rPr lang="en-US" smtClean="0"/>
              <a:t>Sunday, June 2, 2024</a:t>
            </a:fld>
            <a:endParaRPr lang="en-US"/>
          </a:p>
        </p:txBody>
      </p:sp>
      <p:sp>
        <p:nvSpPr>
          <p:cNvPr id="6" name="Footer Placeholder 5">
            <a:extLst>
              <a:ext uri="{FF2B5EF4-FFF2-40B4-BE49-F238E27FC236}">
                <a16:creationId xmlns:a16="http://schemas.microsoft.com/office/drawing/2014/main" id="{404BF888-9EF6-F452-3720-34F6E03FE7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2E9557-FE2E-396D-349F-6D42DE882E4F}"/>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2061281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00">
            <a:alpha val="47000"/>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1C6315-11D1-EAE5-4FD9-21F2F2B074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681FF8-BD2D-14B6-88BD-B53D971460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7CA0E-FA2B-9F2D-63FB-71A8764FEF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4B1C31-2654-492F-877A-410F900970CD}" type="datetime2">
              <a:rPr lang="en-US" smtClean="0"/>
              <a:t>Sunday, June 2, 2024</a:t>
            </a:fld>
            <a:endParaRPr lang="en-US"/>
          </a:p>
        </p:txBody>
      </p:sp>
      <p:sp>
        <p:nvSpPr>
          <p:cNvPr id="5" name="Footer Placeholder 4">
            <a:extLst>
              <a:ext uri="{FF2B5EF4-FFF2-40B4-BE49-F238E27FC236}">
                <a16:creationId xmlns:a16="http://schemas.microsoft.com/office/drawing/2014/main" id="{D8205977-92EF-E163-0064-AF1304374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32CC0C-79CA-B4CF-5130-F403B5581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0C523F-9231-46FE-A075-8D0AC17DADF9}" type="slidenum">
              <a:rPr lang="en-US" smtClean="0"/>
              <a:t>‹#›</a:t>
            </a:fld>
            <a:endParaRPr lang="en-US"/>
          </a:p>
        </p:txBody>
      </p:sp>
    </p:spTree>
    <p:extLst>
      <p:ext uri="{BB962C8B-B14F-4D97-AF65-F5344CB8AC3E}">
        <p14:creationId xmlns:p14="http://schemas.microsoft.com/office/powerpoint/2010/main" val="2762031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hyperlink" Target="https://www.geeksforgeeks.org/java/?ref=outind" TargetMode="External"/><Relationship Id="rId1" Type="http://schemas.openxmlformats.org/officeDocument/2006/relationships/slideLayout" Target="../slideLayouts/slideLayout7.xml"/><Relationship Id="rId4" Type="http://schemas.openxmlformats.org/officeDocument/2006/relationships/hyperlink" Target="https://www.learnjavaonline.org/"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sp>
        <p:nvSpPr>
          <p:cNvPr id="4" name="Flowchart: Off-page Connector 3">
            <a:extLst>
              <a:ext uri="{FF2B5EF4-FFF2-40B4-BE49-F238E27FC236}">
                <a16:creationId xmlns:a16="http://schemas.microsoft.com/office/drawing/2014/main" id="{AC2B91CD-F248-9E47-DDF8-93B93A57A49D}"/>
              </a:ext>
            </a:extLst>
          </p:cNvPr>
          <p:cNvSpPr/>
          <p:nvPr/>
        </p:nvSpPr>
        <p:spPr>
          <a:xfrm rot="16200000">
            <a:off x="513414" y="-513419"/>
            <a:ext cx="6857999" cy="7884829"/>
          </a:xfrm>
          <a:prstGeom prst="flowChartOffpageConnector">
            <a:avLst/>
          </a:prstGeom>
          <a:blipFill dpi="0" rotWithShape="0">
            <a:blip r:embed="rId2"/>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 name="Flowchart: Off-page Connector 4">
            <a:extLst>
              <a:ext uri="{FF2B5EF4-FFF2-40B4-BE49-F238E27FC236}">
                <a16:creationId xmlns:a16="http://schemas.microsoft.com/office/drawing/2014/main" id="{1986E698-F998-774F-BC8C-80441149E78B}"/>
              </a:ext>
            </a:extLst>
          </p:cNvPr>
          <p:cNvSpPr/>
          <p:nvPr/>
        </p:nvSpPr>
        <p:spPr>
          <a:xfrm rot="16200000">
            <a:off x="3482585" y="-496190"/>
            <a:ext cx="904674" cy="7869834"/>
          </a:xfrm>
          <a:prstGeom prst="flowChartOffpageConnector">
            <a:avLst/>
          </a:prstGeom>
          <a:solidFill>
            <a:schemeClr val="accent3">
              <a:lumMod val="20000"/>
              <a:lumOff val="80000"/>
              <a:alpha val="50000"/>
            </a:schemeClr>
          </a:solidFill>
          <a:ln>
            <a:solidFill>
              <a:schemeClr val="accent1">
                <a:shade val="15000"/>
                <a:alpha val="96000"/>
              </a:schemeClr>
            </a:solidFill>
          </a:ln>
          <a:effectLst>
            <a:reflection blurRad="482600" stA="40000" dist="381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C4CFFB8-5350-8946-635B-941B881FF53C}"/>
              </a:ext>
            </a:extLst>
          </p:cNvPr>
          <p:cNvSpPr txBox="1"/>
          <p:nvPr/>
        </p:nvSpPr>
        <p:spPr>
          <a:xfrm>
            <a:off x="-92537" y="3108054"/>
            <a:ext cx="766257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Title : Group Chat Application Using java.</a:t>
            </a:r>
          </a:p>
        </p:txBody>
      </p:sp>
      <p:sp>
        <p:nvSpPr>
          <p:cNvPr id="7" name="TextBox 6">
            <a:extLst>
              <a:ext uri="{FF2B5EF4-FFF2-40B4-BE49-F238E27FC236}">
                <a16:creationId xmlns:a16="http://schemas.microsoft.com/office/drawing/2014/main" id="{704ACE93-839F-7B68-10D5-D3F3AF5DED26}"/>
              </a:ext>
            </a:extLst>
          </p:cNvPr>
          <p:cNvSpPr txBox="1"/>
          <p:nvPr/>
        </p:nvSpPr>
        <p:spPr>
          <a:xfrm>
            <a:off x="7864109" y="956775"/>
            <a:ext cx="3547787" cy="2462213"/>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Submitted From:</a:t>
            </a:r>
          </a:p>
          <a:p>
            <a:endParaRPr lang="en-US" b="1"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MD Dulal Hossain </a:t>
            </a:r>
          </a:p>
          <a:p>
            <a:r>
              <a:rPr lang="en-US" sz="2600" dirty="0">
                <a:latin typeface="Times New Roman" panose="02020603050405020304" pitchFamily="18" charset="0"/>
                <a:cs typeface="Times New Roman" panose="02020603050405020304" pitchFamily="18" charset="0"/>
              </a:rPr>
              <a:t>ID : 213902116</a:t>
            </a:r>
          </a:p>
          <a:p>
            <a:r>
              <a:rPr lang="en-US" sz="2600" dirty="0">
                <a:latin typeface="Times New Roman" panose="02020603050405020304" pitchFamily="18" charset="0"/>
                <a:cs typeface="Times New Roman" panose="02020603050405020304" pitchFamily="18" charset="0"/>
              </a:rPr>
              <a:t>Section : 213 D_5</a:t>
            </a:r>
          </a:p>
          <a:p>
            <a:r>
              <a:rPr lang="en-US" sz="2600" dirty="0">
                <a:latin typeface="Times New Roman" panose="02020603050405020304" pitchFamily="18" charset="0"/>
                <a:cs typeface="Times New Roman" panose="02020603050405020304" pitchFamily="18" charset="0"/>
              </a:rPr>
              <a:t>Course Code : CSE 312</a:t>
            </a:r>
          </a:p>
        </p:txBody>
      </p:sp>
      <p:sp>
        <p:nvSpPr>
          <p:cNvPr id="8" name="TextBox 7">
            <a:extLst>
              <a:ext uri="{FF2B5EF4-FFF2-40B4-BE49-F238E27FC236}">
                <a16:creationId xmlns:a16="http://schemas.microsoft.com/office/drawing/2014/main" id="{71B8EC19-34EE-99E0-F694-345E386FFA51}"/>
              </a:ext>
            </a:extLst>
          </p:cNvPr>
          <p:cNvSpPr txBox="1"/>
          <p:nvPr/>
        </p:nvSpPr>
        <p:spPr>
          <a:xfrm>
            <a:off x="7860430" y="3721427"/>
            <a:ext cx="3838161" cy="2062103"/>
          </a:xfrm>
          <a:prstGeom prst="rect">
            <a:avLst/>
          </a:prstGeom>
          <a:noFill/>
        </p:spPr>
        <p:txBody>
          <a:bodyPr wrap="square" rtlCol="0">
            <a:spAutoFit/>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Submitted To :</a:t>
            </a:r>
          </a:p>
          <a:p>
            <a:endParaRPr lang="en-US" dirty="0">
              <a:solidFill>
                <a:schemeClr val="accent1">
                  <a:lumMod val="75000"/>
                </a:schemeClr>
              </a:solidFill>
              <a:latin typeface="Times New Roman" panose="02020603050405020304" pitchFamily="18" charset="0"/>
              <a:cs typeface="Times New Roman" panose="02020603050405020304" pitchFamily="18" charset="0"/>
            </a:endParaRPr>
          </a:p>
          <a:p>
            <a:r>
              <a:rPr lang="en-US" sz="2600" dirty="0" err="1">
                <a:solidFill>
                  <a:schemeClr val="accent1">
                    <a:lumMod val="75000"/>
                  </a:schemeClr>
                </a:solidFill>
                <a:latin typeface="Times New Roman" panose="02020603050405020304" pitchFamily="18" charset="0"/>
                <a:cs typeface="Times New Roman" panose="02020603050405020304" pitchFamily="18" charset="0"/>
              </a:rPr>
              <a:t>Rusmita</a:t>
            </a:r>
            <a:r>
              <a:rPr lang="en-US" sz="2600" dirty="0">
                <a:solidFill>
                  <a:schemeClr val="accent1">
                    <a:lumMod val="75000"/>
                  </a:schemeClr>
                </a:solidFill>
                <a:latin typeface="Times New Roman" panose="02020603050405020304" pitchFamily="18" charset="0"/>
                <a:cs typeface="Times New Roman" panose="02020603050405020304" pitchFamily="18" charset="0"/>
              </a:rPr>
              <a:t> Halim </a:t>
            </a:r>
            <a:r>
              <a:rPr lang="en-US" sz="2600" dirty="0" err="1">
                <a:solidFill>
                  <a:schemeClr val="accent1">
                    <a:lumMod val="75000"/>
                  </a:schemeClr>
                </a:solidFill>
                <a:latin typeface="Times New Roman" panose="02020603050405020304" pitchFamily="18" charset="0"/>
                <a:cs typeface="Times New Roman" panose="02020603050405020304" pitchFamily="18" charset="0"/>
              </a:rPr>
              <a:t>Chaity</a:t>
            </a:r>
            <a:endParaRPr lang="en-US" sz="2600" dirty="0">
              <a:solidFill>
                <a:schemeClr val="accent1">
                  <a:lumMod val="75000"/>
                </a:schemeClr>
              </a:solidFill>
              <a:latin typeface="Times New Roman" panose="02020603050405020304" pitchFamily="18" charset="0"/>
              <a:cs typeface="Times New Roman" panose="02020603050405020304" pitchFamily="18" charset="0"/>
            </a:endParaRPr>
          </a:p>
          <a:p>
            <a:r>
              <a:rPr lang="en-US" sz="2600" dirty="0">
                <a:solidFill>
                  <a:schemeClr val="accent1">
                    <a:lumMod val="75000"/>
                  </a:schemeClr>
                </a:solidFill>
                <a:latin typeface="Times New Roman" panose="02020603050405020304" pitchFamily="18" charset="0"/>
                <a:cs typeface="Times New Roman" panose="02020603050405020304" pitchFamily="18" charset="0"/>
              </a:rPr>
              <a:t>Lecturer</a:t>
            </a:r>
            <a:r>
              <a:rPr lang="en-US" sz="2600" b="0" i="0" dirty="0">
                <a:solidFill>
                  <a:schemeClr val="accent1">
                    <a:lumMod val="75000"/>
                  </a:schemeClr>
                </a:solidFill>
                <a:effectLst/>
                <a:latin typeface="Times New Roman" panose="02020603050405020304" pitchFamily="18" charset="0"/>
                <a:cs typeface="Times New Roman" panose="02020603050405020304" pitchFamily="18" charset="0"/>
              </a:rPr>
              <a:t>, </a:t>
            </a:r>
          </a:p>
          <a:p>
            <a:r>
              <a:rPr lang="en-US" sz="2600" b="0" i="0" dirty="0">
                <a:solidFill>
                  <a:schemeClr val="accent1">
                    <a:lumMod val="75000"/>
                  </a:schemeClr>
                </a:solidFill>
                <a:effectLst/>
                <a:latin typeface="Times New Roman" panose="02020603050405020304" pitchFamily="18" charset="0"/>
                <a:cs typeface="Times New Roman" panose="02020603050405020304" pitchFamily="18" charset="0"/>
              </a:rPr>
              <a:t>Department of </a:t>
            </a:r>
            <a:r>
              <a:rPr lang="en-US" sz="2600" dirty="0">
                <a:solidFill>
                  <a:schemeClr val="accent1">
                    <a:lumMod val="75000"/>
                  </a:schemeClr>
                </a:solidFill>
                <a:latin typeface="Times New Roman" panose="02020603050405020304" pitchFamily="18" charset="0"/>
                <a:cs typeface="Times New Roman" panose="02020603050405020304" pitchFamily="18" charset="0"/>
              </a:rPr>
              <a:t>CSE</a:t>
            </a:r>
            <a:r>
              <a:rPr lang="en-US" sz="2600" b="0" i="0" dirty="0">
                <a:solidFill>
                  <a:schemeClr val="accent1">
                    <a:lumMod val="75000"/>
                  </a:schemeClr>
                </a:solidFill>
                <a:effectLst/>
                <a:latin typeface="Times New Roman" panose="02020603050405020304" pitchFamily="18" charset="0"/>
                <a:cs typeface="Times New Roman" panose="02020603050405020304" pitchFamily="18" charset="0"/>
              </a:rPr>
              <a:t>, GUB.</a:t>
            </a:r>
            <a:endParaRPr lang="en-US" sz="2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1B289D5E-4ADD-D2CB-8028-0C48947EA731}"/>
              </a:ext>
            </a:extLst>
          </p:cNvPr>
          <p:cNvSpPr>
            <a:spLocks noGrp="1"/>
          </p:cNvSpPr>
          <p:nvPr>
            <p:ph type="dt" sz="half" idx="10"/>
          </p:nvPr>
        </p:nvSpPr>
        <p:spPr/>
        <p:txBody>
          <a:bodyPr/>
          <a:lstStyle/>
          <a:p>
            <a:fld id="{44F0A3F1-7D61-430D-9959-C846CD92AC20}" type="datetime2">
              <a:rPr lang="en-US" smtClean="0">
                <a:latin typeface="Times New Roman" panose="02020603050405020304" pitchFamily="18" charset="0"/>
                <a:cs typeface="Times New Roman" panose="02020603050405020304" pitchFamily="18" charset="0"/>
              </a:rPr>
              <a:t>Sunday, June 2, 2024</a:t>
            </a:fld>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155E6D2-9943-BCC0-23E6-E398E050D3D0}"/>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1</a:t>
            </a:fld>
            <a:endParaRPr lang="en-US" dirty="0">
              <a:latin typeface="Times New Roman" panose="02020603050405020304" pitchFamily="18" charset="0"/>
              <a:cs typeface="Times New Roman" panose="02020603050405020304" pitchFamily="18" charset="0"/>
            </a:endParaRPr>
          </a:p>
        </p:txBody>
      </p:sp>
      <p:sp>
        <p:nvSpPr>
          <p:cNvPr id="12" name="Footer Placeholder 11">
            <a:extLst>
              <a:ext uri="{FF2B5EF4-FFF2-40B4-BE49-F238E27FC236}">
                <a16:creationId xmlns:a16="http://schemas.microsoft.com/office/drawing/2014/main" id="{E22F8F5D-1C9E-FF18-C015-CB7CD517DB87}"/>
              </a:ext>
            </a:extLst>
          </p:cNvPr>
          <p:cNvSpPr>
            <a:spLocks noGrp="1"/>
          </p:cNvSpPr>
          <p:nvPr>
            <p:ph type="ftr" sz="quarter" idx="11"/>
          </p:nvPr>
        </p:nvSpPr>
        <p:spPr/>
        <p:txBody>
          <a:bodyPr/>
          <a:lstStyle/>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17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0-#ppt_w/2"/>
                                          </p:val>
                                        </p:tav>
                                        <p:tav tm="100000">
                                          <p:val>
                                            <p:strVal val="#ppt_x"/>
                                          </p:val>
                                        </p:tav>
                                      </p:tavLst>
                                    </p:anim>
                                    <p:anim calcmode="lin" valueType="num">
                                      <p:cBhvr additive="base">
                                        <p:cTn id="13" dur="10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6"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1000"/>
                                        <p:tgtEl>
                                          <p:spTgt spid="6"/>
                                        </p:tgtEl>
                                      </p:cBhvr>
                                    </p:animEffect>
                                  </p:childTnLst>
                                </p:cTn>
                              </p:par>
                            </p:childTnLst>
                          </p:cTn>
                        </p:par>
                        <p:par>
                          <p:cTn id="18" fill="hold">
                            <p:stCondLst>
                              <p:cond delay="4000"/>
                            </p:stCondLst>
                            <p:childTnLst>
                              <p:par>
                                <p:cTn id="19" presetID="2" presetClass="entr" presetSubtype="4" fill="hold" grpId="0" nodeType="after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 calcmode="lin" valueType="num">
                                      <p:cBhvr additive="base">
                                        <p:cTn id="21" dur="2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2" dur="20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6000"/>
                            </p:stCondLst>
                            <p:childTnLst>
                              <p:par>
                                <p:cTn id="24" presetID="2" presetClass="entr" presetSubtype="4" fill="hold" grpId="0" nodeType="after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 calcmode="lin" valueType="num">
                                      <p:cBhvr additive="base">
                                        <p:cTn id="26"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7" dur="10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par>
                          <p:cTn id="28" fill="hold">
                            <p:stCondLst>
                              <p:cond delay="7000"/>
                            </p:stCondLst>
                            <p:childTnLst>
                              <p:par>
                                <p:cTn id="29" presetID="2" presetClass="entr" presetSubtype="4" fill="hold" grpId="0" nodeType="after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additive="base">
                                        <p:cTn id="31"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par>
                          <p:cTn id="33" fill="hold">
                            <p:stCondLst>
                              <p:cond delay="8000"/>
                            </p:stCondLst>
                            <p:childTnLst>
                              <p:par>
                                <p:cTn id="34" presetID="2" presetClass="entr" presetSubtype="4" fill="hold" grpId="0" nodeType="after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 calcmode="lin" valueType="num">
                                      <p:cBhvr additive="base">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par>
                          <p:cTn id="38" fill="hold">
                            <p:stCondLst>
                              <p:cond delay="9000"/>
                            </p:stCondLst>
                            <p:childTnLst>
                              <p:par>
                                <p:cTn id="39" presetID="2" presetClass="entr" presetSubtype="4" fill="hold" grpId="0" nodeType="after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 calcmode="lin" valueType="num">
                                      <p:cBhvr additive="base">
                                        <p:cTn id="41"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par>
                          <p:cTn id="43" fill="hold">
                            <p:stCondLst>
                              <p:cond delay="10000"/>
                            </p:stCondLst>
                            <p:childTnLst>
                              <p:par>
                                <p:cTn id="44" presetID="2" presetClass="entr" presetSubtype="4" fill="hold" grpId="0" nodeType="afterEffect">
                                  <p:stCondLst>
                                    <p:cond delay="1300"/>
                                  </p:stCondLst>
                                  <p:childTnLst>
                                    <p:set>
                                      <p:cBhvr>
                                        <p:cTn id="45" dur="1" fill="hold">
                                          <p:stCondLst>
                                            <p:cond delay="0"/>
                                          </p:stCondLst>
                                        </p:cTn>
                                        <p:tgtEl>
                                          <p:spTgt spid="8">
                                            <p:txEl>
                                              <p:pRg st="0" end="0"/>
                                            </p:txEl>
                                          </p:spTgt>
                                        </p:tgtEl>
                                        <p:attrNameLst>
                                          <p:attrName>style.visibility</p:attrName>
                                        </p:attrNameLst>
                                      </p:cBhvr>
                                      <p:to>
                                        <p:strVal val="visible"/>
                                      </p:to>
                                    </p:set>
                                    <p:anim calcmode="lin" valueType="num">
                                      <p:cBhvr additive="base">
                                        <p:cTn id="46" dur="20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7" dur="20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13300"/>
                            </p:stCondLst>
                            <p:childTnLst>
                              <p:par>
                                <p:cTn id="49" presetID="2" presetClass="entr" presetSubtype="4" fill="hold" grpId="0" nodeType="afterEffect">
                                  <p:stCondLst>
                                    <p:cond delay="0"/>
                                  </p:stCondLst>
                                  <p:childTnLst>
                                    <p:set>
                                      <p:cBhvr>
                                        <p:cTn id="50" dur="1" fill="hold">
                                          <p:stCondLst>
                                            <p:cond delay="0"/>
                                          </p:stCondLst>
                                        </p:cTn>
                                        <p:tgtEl>
                                          <p:spTgt spid="8">
                                            <p:txEl>
                                              <p:pRg st="2" end="2"/>
                                            </p:txEl>
                                          </p:spTgt>
                                        </p:tgtEl>
                                        <p:attrNameLst>
                                          <p:attrName>style.visibility</p:attrName>
                                        </p:attrNameLst>
                                      </p:cBhvr>
                                      <p:to>
                                        <p:strVal val="visible"/>
                                      </p:to>
                                    </p:set>
                                    <p:anim calcmode="lin" valueType="num">
                                      <p:cBhvr additive="base">
                                        <p:cTn id="5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2" dur="10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par>
                          <p:cTn id="53" fill="hold">
                            <p:stCondLst>
                              <p:cond delay="14300"/>
                            </p:stCondLst>
                            <p:childTnLst>
                              <p:par>
                                <p:cTn id="54" presetID="2" presetClass="entr" presetSubtype="4" fill="hold" grpId="0" nodeType="afterEffect">
                                  <p:stCondLst>
                                    <p:cond delay="0"/>
                                  </p:stCondLst>
                                  <p:childTnLst>
                                    <p:set>
                                      <p:cBhvr>
                                        <p:cTn id="55" dur="1" fill="hold">
                                          <p:stCondLst>
                                            <p:cond delay="0"/>
                                          </p:stCondLst>
                                        </p:cTn>
                                        <p:tgtEl>
                                          <p:spTgt spid="8">
                                            <p:txEl>
                                              <p:pRg st="3" end="3"/>
                                            </p:txEl>
                                          </p:spTgt>
                                        </p:tgtEl>
                                        <p:attrNameLst>
                                          <p:attrName>style.visibility</p:attrName>
                                        </p:attrNameLst>
                                      </p:cBhvr>
                                      <p:to>
                                        <p:strVal val="visible"/>
                                      </p:to>
                                    </p:set>
                                    <p:anim calcmode="lin" valueType="num">
                                      <p:cBhvr additive="base">
                                        <p:cTn id="56"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7" dur="10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par>
                          <p:cTn id="58" fill="hold">
                            <p:stCondLst>
                              <p:cond delay="15300"/>
                            </p:stCondLst>
                            <p:childTnLst>
                              <p:par>
                                <p:cTn id="59" presetID="2" presetClass="entr" presetSubtype="4" fill="hold" grpId="0" nodeType="afterEffect">
                                  <p:stCondLst>
                                    <p:cond delay="0"/>
                                  </p:stCondLst>
                                  <p:childTnLst>
                                    <p:set>
                                      <p:cBhvr>
                                        <p:cTn id="60" dur="1" fill="hold">
                                          <p:stCondLst>
                                            <p:cond delay="0"/>
                                          </p:stCondLst>
                                        </p:cTn>
                                        <p:tgtEl>
                                          <p:spTgt spid="8">
                                            <p:txEl>
                                              <p:pRg st="4" end="4"/>
                                            </p:txEl>
                                          </p:spTgt>
                                        </p:tgtEl>
                                        <p:attrNameLst>
                                          <p:attrName>style.visibility</p:attrName>
                                        </p:attrNameLst>
                                      </p:cBhvr>
                                      <p:to>
                                        <p:strVal val="visible"/>
                                      </p:to>
                                    </p:set>
                                    <p:anim calcmode="lin" valueType="num">
                                      <p:cBhvr additive="base">
                                        <p:cTn id="61"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62" dur="10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uiExpand="1" build="p"/>
      <p:bldP spid="8"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2792627" y="1338291"/>
            <a:ext cx="9399373" cy="1169551"/>
          </a:xfrm>
          <a:prstGeom prst="rect">
            <a:avLst/>
          </a:prstGeom>
          <a:noFill/>
        </p:spPr>
        <p:txBody>
          <a:bodyPr wrap="square" rtlCol="0">
            <a:spAutoFit/>
          </a:bodyPr>
          <a:lstStyle/>
          <a:p>
            <a:pPr algn="ctr"/>
            <a:r>
              <a:rPr lang="en-US" sz="7000" dirty="0">
                <a:solidFill>
                  <a:srgbClr val="FF5969"/>
                </a:solidFill>
                <a:latin typeface="Tw Cen MT" panose="020B0602020104020603" pitchFamily="34" charset="0"/>
              </a:rPr>
              <a:t>Source Code Client Part</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185559" y="3404040"/>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704015"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9199999"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8248854"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8386412"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Tree>
    <p:extLst>
      <p:ext uri="{BB962C8B-B14F-4D97-AF65-F5344CB8AC3E}">
        <p14:creationId xmlns:p14="http://schemas.microsoft.com/office/powerpoint/2010/main" val="207644410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9200001"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8248856"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8386414"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51162"/>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pic>
        <p:nvPicPr>
          <p:cNvPr id="3" name="Picture 2">
            <a:extLst>
              <a:ext uri="{FF2B5EF4-FFF2-40B4-BE49-F238E27FC236}">
                <a16:creationId xmlns:a16="http://schemas.microsoft.com/office/drawing/2014/main" id="{4C568A32-DC84-D03E-8532-D9428A885CFB}"/>
              </a:ext>
            </a:extLst>
          </p:cNvPr>
          <p:cNvPicPr>
            <a:picLocks noChangeAspect="1"/>
          </p:cNvPicPr>
          <p:nvPr/>
        </p:nvPicPr>
        <p:blipFill rotWithShape="1">
          <a:blip r:embed="rId3">
            <a:extLst>
              <a:ext uri="{28A0092B-C50C-407E-A947-70E740481C1C}">
                <a14:useLocalDpi xmlns:a14="http://schemas.microsoft.com/office/drawing/2010/main" val="0"/>
              </a:ext>
            </a:extLst>
          </a:blip>
          <a:srcRect l="-90" t="-1989" r="-975"/>
          <a:stretch/>
        </p:blipFill>
        <p:spPr>
          <a:xfrm>
            <a:off x="4231340" y="968189"/>
            <a:ext cx="5441577" cy="445666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Box 3">
            <a:extLst>
              <a:ext uri="{FF2B5EF4-FFF2-40B4-BE49-F238E27FC236}">
                <a16:creationId xmlns:a16="http://schemas.microsoft.com/office/drawing/2014/main" id="{BBE44FF2-B3CC-8114-7B12-1A4EA602AD90}"/>
              </a:ext>
            </a:extLst>
          </p:cNvPr>
          <p:cNvSpPr txBox="1"/>
          <p:nvPr/>
        </p:nvSpPr>
        <p:spPr>
          <a:xfrm>
            <a:off x="5424854" y="5715000"/>
            <a:ext cx="3991707" cy="369332"/>
          </a:xfrm>
          <a:prstGeom prst="rect">
            <a:avLst/>
          </a:prstGeom>
          <a:noFill/>
        </p:spPr>
        <p:txBody>
          <a:bodyPr wrap="square" rtlCol="0">
            <a:spAutoFit/>
          </a:bodyPr>
          <a:lstStyle/>
          <a:p>
            <a:r>
              <a:rPr lang="en-US" dirty="0"/>
              <a:t>Figure 2.1: Code for Client Handler part.</a:t>
            </a:r>
          </a:p>
        </p:txBody>
      </p:sp>
      <p:sp>
        <p:nvSpPr>
          <p:cNvPr id="2" name="TextBox 1">
            <a:extLst>
              <a:ext uri="{FF2B5EF4-FFF2-40B4-BE49-F238E27FC236}">
                <a16:creationId xmlns:a16="http://schemas.microsoft.com/office/drawing/2014/main" id="{A135419F-EEB7-E9F2-9C88-6520150723F3}"/>
              </a:ext>
            </a:extLst>
          </p:cNvPr>
          <p:cNvSpPr txBox="1"/>
          <p:nvPr/>
        </p:nvSpPr>
        <p:spPr>
          <a:xfrm>
            <a:off x="5292969" y="228600"/>
            <a:ext cx="3470031" cy="523220"/>
          </a:xfrm>
          <a:prstGeom prst="rect">
            <a:avLst/>
          </a:prstGeom>
          <a:noFill/>
        </p:spPr>
        <p:txBody>
          <a:bodyPr wrap="square" rtlCol="0">
            <a:spAutoFit/>
          </a:bodyPr>
          <a:lstStyle/>
          <a:p>
            <a:r>
              <a:rPr lang="en-US" sz="2800" b="1" dirty="0"/>
              <a:t>Client Handler</a:t>
            </a:r>
          </a:p>
        </p:txBody>
      </p:sp>
    </p:spTree>
    <p:extLst>
      <p:ext uri="{BB962C8B-B14F-4D97-AF65-F5344CB8AC3E}">
        <p14:creationId xmlns:p14="http://schemas.microsoft.com/office/powerpoint/2010/main" val="6559535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8276847"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8414405"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pic>
        <p:nvPicPr>
          <p:cNvPr id="2" name="Picture 1">
            <a:extLst>
              <a:ext uri="{FF2B5EF4-FFF2-40B4-BE49-F238E27FC236}">
                <a16:creationId xmlns:a16="http://schemas.microsoft.com/office/drawing/2014/main" id="{B376FAC6-E659-4CD2-838E-7EFE3452B945}"/>
              </a:ext>
            </a:extLst>
          </p:cNvPr>
          <p:cNvPicPr>
            <a:picLocks noChangeAspect="1"/>
          </p:cNvPicPr>
          <p:nvPr/>
        </p:nvPicPr>
        <p:blipFill rotWithShape="1">
          <a:blip r:embed="rId3">
            <a:extLst>
              <a:ext uri="{28A0092B-C50C-407E-A947-70E740481C1C}">
                <a14:useLocalDpi xmlns:a14="http://schemas.microsoft.com/office/drawing/2010/main" val="0"/>
              </a:ext>
            </a:extLst>
          </a:blip>
          <a:srcRect t="-1025" b="-1240"/>
          <a:stretch/>
        </p:blipFill>
        <p:spPr>
          <a:xfrm>
            <a:off x="3525716" y="977154"/>
            <a:ext cx="5820507" cy="476922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Box 3">
            <a:extLst>
              <a:ext uri="{FF2B5EF4-FFF2-40B4-BE49-F238E27FC236}">
                <a16:creationId xmlns:a16="http://schemas.microsoft.com/office/drawing/2014/main" id="{611C4B7D-3285-48FF-BD1F-3E2B808AEA2C}"/>
              </a:ext>
            </a:extLst>
          </p:cNvPr>
          <p:cNvSpPr txBox="1"/>
          <p:nvPr/>
        </p:nvSpPr>
        <p:spPr>
          <a:xfrm>
            <a:off x="4222204" y="5885675"/>
            <a:ext cx="4423507" cy="369332"/>
          </a:xfrm>
          <a:prstGeom prst="rect">
            <a:avLst/>
          </a:prstGeom>
          <a:noFill/>
        </p:spPr>
        <p:txBody>
          <a:bodyPr wrap="square" rtlCol="0">
            <a:spAutoFit/>
          </a:bodyPr>
          <a:lstStyle/>
          <a:p>
            <a:r>
              <a:rPr lang="en-US" dirty="0"/>
              <a:t>Figure 2.2: Code for Client Launcher part.</a:t>
            </a:r>
          </a:p>
        </p:txBody>
      </p:sp>
      <p:sp>
        <p:nvSpPr>
          <p:cNvPr id="3" name="TextBox 2">
            <a:extLst>
              <a:ext uri="{FF2B5EF4-FFF2-40B4-BE49-F238E27FC236}">
                <a16:creationId xmlns:a16="http://schemas.microsoft.com/office/drawing/2014/main" id="{0DC0BF6B-DA0A-8942-7902-3EC190E2A26B}"/>
              </a:ext>
            </a:extLst>
          </p:cNvPr>
          <p:cNvSpPr txBox="1"/>
          <p:nvPr/>
        </p:nvSpPr>
        <p:spPr>
          <a:xfrm>
            <a:off x="5292969" y="219808"/>
            <a:ext cx="3525715" cy="523220"/>
          </a:xfrm>
          <a:prstGeom prst="rect">
            <a:avLst/>
          </a:prstGeom>
          <a:noFill/>
        </p:spPr>
        <p:txBody>
          <a:bodyPr wrap="square" rtlCol="0">
            <a:spAutoFit/>
          </a:bodyPr>
          <a:lstStyle/>
          <a:p>
            <a:r>
              <a:rPr lang="en-US" sz="2800" b="1" dirty="0"/>
              <a:t>Client Launcher</a:t>
            </a:r>
          </a:p>
        </p:txBody>
      </p:sp>
    </p:spTree>
    <p:extLst>
      <p:ext uri="{BB962C8B-B14F-4D97-AF65-F5344CB8AC3E}">
        <p14:creationId xmlns:p14="http://schemas.microsoft.com/office/powerpoint/2010/main" val="1662217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 </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 </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 </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8386413"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 </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pic>
        <p:nvPicPr>
          <p:cNvPr id="5" name="Picture 4">
            <a:extLst>
              <a:ext uri="{FF2B5EF4-FFF2-40B4-BE49-F238E27FC236}">
                <a16:creationId xmlns:a16="http://schemas.microsoft.com/office/drawing/2014/main" id="{9E15D816-8E3D-DA96-642A-0D5C7BBCBD25}"/>
              </a:ext>
            </a:extLst>
          </p:cNvPr>
          <p:cNvPicPr>
            <a:picLocks noChangeAspect="1"/>
          </p:cNvPicPr>
          <p:nvPr/>
        </p:nvPicPr>
        <p:blipFill rotWithShape="1">
          <a:blip r:embed="rId3">
            <a:extLst>
              <a:ext uri="{28A0092B-C50C-407E-A947-70E740481C1C}">
                <a14:useLocalDpi xmlns:a14="http://schemas.microsoft.com/office/drawing/2010/main" val="0"/>
              </a:ext>
            </a:extLst>
          </a:blip>
          <a:srcRect t="-322" b="-2159"/>
          <a:stretch/>
        </p:blipFill>
        <p:spPr>
          <a:xfrm>
            <a:off x="3050930" y="726142"/>
            <a:ext cx="5969978" cy="55491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TextBox 5">
            <a:extLst>
              <a:ext uri="{FF2B5EF4-FFF2-40B4-BE49-F238E27FC236}">
                <a16:creationId xmlns:a16="http://schemas.microsoft.com/office/drawing/2014/main" id="{118FC8EC-DD8C-435B-4CA9-43484EDD1587}"/>
              </a:ext>
            </a:extLst>
          </p:cNvPr>
          <p:cNvSpPr txBox="1"/>
          <p:nvPr/>
        </p:nvSpPr>
        <p:spPr>
          <a:xfrm>
            <a:off x="3792416" y="6369251"/>
            <a:ext cx="4691184" cy="369332"/>
          </a:xfrm>
          <a:prstGeom prst="rect">
            <a:avLst/>
          </a:prstGeom>
          <a:noFill/>
        </p:spPr>
        <p:txBody>
          <a:bodyPr wrap="square" rtlCol="0">
            <a:spAutoFit/>
          </a:bodyPr>
          <a:lstStyle/>
          <a:p>
            <a:r>
              <a:rPr lang="en-US" dirty="0"/>
              <a:t>Figure 2.3: Code for Client Form Controller part.</a:t>
            </a:r>
          </a:p>
        </p:txBody>
      </p:sp>
      <p:sp>
        <p:nvSpPr>
          <p:cNvPr id="2" name="TextBox 1">
            <a:extLst>
              <a:ext uri="{FF2B5EF4-FFF2-40B4-BE49-F238E27FC236}">
                <a16:creationId xmlns:a16="http://schemas.microsoft.com/office/drawing/2014/main" id="{DF888884-AAB8-8292-E111-89B97F742B1A}"/>
              </a:ext>
            </a:extLst>
          </p:cNvPr>
          <p:cNvSpPr txBox="1"/>
          <p:nvPr/>
        </p:nvSpPr>
        <p:spPr>
          <a:xfrm>
            <a:off x="4504248" y="228601"/>
            <a:ext cx="3525715" cy="523220"/>
          </a:xfrm>
          <a:prstGeom prst="rect">
            <a:avLst/>
          </a:prstGeom>
          <a:noFill/>
        </p:spPr>
        <p:txBody>
          <a:bodyPr wrap="square" rtlCol="0">
            <a:spAutoFit/>
          </a:bodyPr>
          <a:lstStyle/>
          <a:p>
            <a:r>
              <a:rPr lang="en-US" sz="2800" b="1" dirty="0"/>
              <a:t>Client Form Controller</a:t>
            </a:r>
          </a:p>
        </p:txBody>
      </p:sp>
    </p:spTree>
    <p:extLst>
      <p:ext uri="{BB962C8B-B14F-4D97-AF65-F5344CB8AC3E}">
        <p14:creationId xmlns:p14="http://schemas.microsoft.com/office/powerpoint/2010/main" val="77978762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 </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 </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324740" y="0"/>
            <a:ext cx="10947896" cy="6858000"/>
            <a:chOff x="-882227" y="0"/>
            <a:chExt cx="10947896" cy="6858000"/>
          </a:xfrm>
        </p:grpSpPr>
        <p:sp>
          <p:nvSpPr>
            <p:cNvPr id="96" name="Rectangle 95">
              <a:extLst>
                <a:ext uri="{FF2B5EF4-FFF2-40B4-BE49-F238E27FC236}">
                  <a16:creationId xmlns:a16="http://schemas.microsoft.com/office/drawing/2014/main" id="{321108FC-08B5-45CC-AB47-1104119B25FD}"/>
                </a:ext>
              </a:extLst>
            </p:cNvPr>
            <p:cNvSpPr/>
            <p:nvPr/>
          </p:nvSpPr>
          <p:spPr>
            <a:xfrm>
              <a:off x="-882227" y="0"/>
              <a:ext cx="10947896"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 </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pic>
        <p:nvPicPr>
          <p:cNvPr id="2" name="Picture 1">
            <a:extLst>
              <a:ext uri="{FF2B5EF4-FFF2-40B4-BE49-F238E27FC236}">
                <a16:creationId xmlns:a16="http://schemas.microsoft.com/office/drawing/2014/main" id="{8CF32080-9860-B208-1779-F2B1263FF477}"/>
              </a:ext>
            </a:extLst>
          </p:cNvPr>
          <p:cNvPicPr>
            <a:picLocks noChangeAspect="1"/>
          </p:cNvPicPr>
          <p:nvPr/>
        </p:nvPicPr>
        <p:blipFill rotWithShape="1">
          <a:blip r:embed="rId3">
            <a:extLst>
              <a:ext uri="{28A0092B-C50C-407E-A947-70E740481C1C}">
                <a14:useLocalDpi xmlns:a14="http://schemas.microsoft.com/office/drawing/2010/main" val="0"/>
              </a:ext>
            </a:extLst>
          </a:blip>
          <a:srcRect l="-945" r="-416"/>
          <a:stretch/>
        </p:blipFill>
        <p:spPr>
          <a:xfrm>
            <a:off x="2115671" y="896815"/>
            <a:ext cx="6732493" cy="490610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a:extLst>
              <a:ext uri="{FF2B5EF4-FFF2-40B4-BE49-F238E27FC236}">
                <a16:creationId xmlns:a16="http://schemas.microsoft.com/office/drawing/2014/main" id="{1554DBC2-0404-8316-E3D1-258FE1B9BFFC}"/>
              </a:ext>
            </a:extLst>
          </p:cNvPr>
          <p:cNvSpPr txBox="1"/>
          <p:nvPr/>
        </p:nvSpPr>
        <p:spPr>
          <a:xfrm>
            <a:off x="3396497" y="6021282"/>
            <a:ext cx="4345274" cy="369332"/>
          </a:xfrm>
          <a:prstGeom prst="rect">
            <a:avLst/>
          </a:prstGeom>
          <a:noFill/>
        </p:spPr>
        <p:txBody>
          <a:bodyPr wrap="square" rtlCol="0">
            <a:spAutoFit/>
          </a:bodyPr>
          <a:lstStyle/>
          <a:p>
            <a:r>
              <a:rPr lang="en-US" dirty="0"/>
              <a:t>Figure 2.4: Code for Client Form </a:t>
            </a:r>
            <a:r>
              <a:rPr lang="en-US" dirty="0" err="1"/>
              <a:t>Fxml</a:t>
            </a:r>
            <a:r>
              <a:rPr lang="en-US" dirty="0"/>
              <a:t> part.</a:t>
            </a:r>
          </a:p>
        </p:txBody>
      </p:sp>
      <p:sp>
        <p:nvSpPr>
          <p:cNvPr id="4" name="TextBox 3">
            <a:extLst>
              <a:ext uri="{FF2B5EF4-FFF2-40B4-BE49-F238E27FC236}">
                <a16:creationId xmlns:a16="http://schemas.microsoft.com/office/drawing/2014/main" id="{AFCD96CC-B48F-5BEC-8DD2-56A7F747DCB9}"/>
              </a:ext>
            </a:extLst>
          </p:cNvPr>
          <p:cNvSpPr txBox="1"/>
          <p:nvPr/>
        </p:nvSpPr>
        <p:spPr>
          <a:xfrm>
            <a:off x="3957401" y="183949"/>
            <a:ext cx="3525715" cy="523220"/>
          </a:xfrm>
          <a:prstGeom prst="rect">
            <a:avLst/>
          </a:prstGeom>
          <a:noFill/>
        </p:spPr>
        <p:txBody>
          <a:bodyPr wrap="square" rtlCol="0">
            <a:spAutoFit/>
          </a:bodyPr>
          <a:lstStyle/>
          <a:p>
            <a:r>
              <a:rPr lang="en-US" sz="2800" b="1" dirty="0"/>
              <a:t>Client Form </a:t>
            </a:r>
            <a:r>
              <a:rPr lang="en-US" sz="2800" b="1" dirty="0" err="1"/>
              <a:t>Fxml</a:t>
            </a:r>
            <a:endParaRPr lang="en-US" sz="2800" b="1" dirty="0"/>
          </a:p>
        </p:txBody>
      </p:sp>
    </p:spTree>
    <p:extLst>
      <p:ext uri="{BB962C8B-B14F-4D97-AF65-F5344CB8AC3E}">
        <p14:creationId xmlns:p14="http://schemas.microsoft.com/office/powerpoint/2010/main" val="80392044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2792627" y="1338291"/>
            <a:ext cx="9399373" cy="1169551"/>
          </a:xfrm>
          <a:prstGeom prst="rect">
            <a:avLst/>
          </a:prstGeom>
          <a:noFill/>
        </p:spPr>
        <p:txBody>
          <a:bodyPr wrap="square" rtlCol="0">
            <a:spAutoFit/>
          </a:bodyPr>
          <a:lstStyle/>
          <a:p>
            <a:pPr algn="ctr"/>
            <a:r>
              <a:rPr lang="en-US" sz="7000" dirty="0">
                <a:solidFill>
                  <a:srgbClr val="FF5969"/>
                </a:solidFill>
                <a:latin typeface="Tw Cen MT" panose="020B0602020104020603" pitchFamily="34" charset="0"/>
              </a:rPr>
              <a:t>Source Code Server Part</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185559" y="3404040"/>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704015"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9199999"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8248854"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8386412"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Tree>
    <p:extLst>
      <p:ext uri="{BB962C8B-B14F-4D97-AF65-F5344CB8AC3E}">
        <p14:creationId xmlns:p14="http://schemas.microsoft.com/office/powerpoint/2010/main" val="369106519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9200001"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8248856"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8386414"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51162"/>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pic>
        <p:nvPicPr>
          <p:cNvPr id="3" name="Picture 2">
            <a:extLst>
              <a:ext uri="{FF2B5EF4-FFF2-40B4-BE49-F238E27FC236}">
                <a16:creationId xmlns:a16="http://schemas.microsoft.com/office/drawing/2014/main" id="{4C568A32-DC84-D03E-8532-D9428A885CFB}"/>
              </a:ext>
            </a:extLst>
          </p:cNvPr>
          <p:cNvPicPr>
            <a:picLocks noChangeAspect="1"/>
          </p:cNvPicPr>
          <p:nvPr/>
        </p:nvPicPr>
        <p:blipFill rotWithShape="1">
          <a:blip r:embed="rId3">
            <a:extLst>
              <a:ext uri="{28A0092B-C50C-407E-A947-70E740481C1C}">
                <a14:useLocalDpi xmlns:a14="http://schemas.microsoft.com/office/drawing/2010/main" val="0"/>
              </a:ext>
            </a:extLst>
          </a:blip>
          <a:srcRect l="968" r="-467"/>
          <a:stretch/>
        </p:blipFill>
        <p:spPr>
          <a:xfrm>
            <a:off x="4195482" y="896471"/>
            <a:ext cx="5827059" cy="484990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Box 3">
            <a:extLst>
              <a:ext uri="{FF2B5EF4-FFF2-40B4-BE49-F238E27FC236}">
                <a16:creationId xmlns:a16="http://schemas.microsoft.com/office/drawing/2014/main" id="{BBE44FF2-B3CC-8114-7B12-1A4EA602AD90}"/>
              </a:ext>
            </a:extLst>
          </p:cNvPr>
          <p:cNvSpPr txBox="1"/>
          <p:nvPr/>
        </p:nvSpPr>
        <p:spPr>
          <a:xfrm>
            <a:off x="5084196" y="6055658"/>
            <a:ext cx="3991707" cy="369332"/>
          </a:xfrm>
          <a:prstGeom prst="rect">
            <a:avLst/>
          </a:prstGeom>
          <a:noFill/>
        </p:spPr>
        <p:txBody>
          <a:bodyPr wrap="square" rtlCol="0">
            <a:spAutoFit/>
          </a:bodyPr>
          <a:lstStyle/>
          <a:p>
            <a:r>
              <a:rPr lang="en-US" dirty="0"/>
              <a:t>Figure 2.5: Code for Server part.</a:t>
            </a:r>
          </a:p>
        </p:txBody>
      </p:sp>
      <p:sp>
        <p:nvSpPr>
          <p:cNvPr id="2" name="TextBox 1">
            <a:extLst>
              <a:ext uri="{FF2B5EF4-FFF2-40B4-BE49-F238E27FC236}">
                <a16:creationId xmlns:a16="http://schemas.microsoft.com/office/drawing/2014/main" id="{A135419F-EEB7-E9F2-9C88-6520150723F3}"/>
              </a:ext>
            </a:extLst>
          </p:cNvPr>
          <p:cNvSpPr txBox="1"/>
          <p:nvPr/>
        </p:nvSpPr>
        <p:spPr>
          <a:xfrm>
            <a:off x="6252193" y="282388"/>
            <a:ext cx="3525715" cy="523220"/>
          </a:xfrm>
          <a:prstGeom prst="rect">
            <a:avLst/>
          </a:prstGeom>
          <a:noFill/>
        </p:spPr>
        <p:txBody>
          <a:bodyPr wrap="square" rtlCol="0">
            <a:spAutoFit/>
          </a:bodyPr>
          <a:lstStyle/>
          <a:p>
            <a:r>
              <a:rPr lang="en-US" sz="2800" b="1" dirty="0"/>
              <a:t>Server</a:t>
            </a:r>
          </a:p>
        </p:txBody>
      </p:sp>
    </p:spTree>
    <p:extLst>
      <p:ext uri="{BB962C8B-B14F-4D97-AF65-F5344CB8AC3E}">
        <p14:creationId xmlns:p14="http://schemas.microsoft.com/office/powerpoint/2010/main" val="102379066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8276847"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8414405"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pic>
        <p:nvPicPr>
          <p:cNvPr id="2" name="Picture 1">
            <a:extLst>
              <a:ext uri="{FF2B5EF4-FFF2-40B4-BE49-F238E27FC236}">
                <a16:creationId xmlns:a16="http://schemas.microsoft.com/office/drawing/2014/main" id="{B376FAC6-E659-4CD2-838E-7EFE3452B945}"/>
              </a:ext>
            </a:extLst>
          </p:cNvPr>
          <p:cNvPicPr>
            <a:picLocks noChangeAspect="1"/>
          </p:cNvPicPr>
          <p:nvPr/>
        </p:nvPicPr>
        <p:blipFill rotWithShape="1">
          <a:blip r:embed="rId3">
            <a:extLst>
              <a:ext uri="{28A0092B-C50C-407E-A947-70E740481C1C}">
                <a14:useLocalDpi xmlns:a14="http://schemas.microsoft.com/office/drawing/2010/main" val="0"/>
              </a:ext>
            </a:extLst>
          </a:blip>
          <a:srcRect t="-530" b="-1434"/>
          <a:stretch/>
        </p:blipFill>
        <p:spPr>
          <a:xfrm>
            <a:off x="3525716" y="1084730"/>
            <a:ext cx="5820507" cy="481404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Box 3">
            <a:extLst>
              <a:ext uri="{FF2B5EF4-FFF2-40B4-BE49-F238E27FC236}">
                <a16:creationId xmlns:a16="http://schemas.microsoft.com/office/drawing/2014/main" id="{611C4B7D-3285-48FF-BD1F-3E2B808AEA2C}"/>
              </a:ext>
            </a:extLst>
          </p:cNvPr>
          <p:cNvSpPr txBox="1"/>
          <p:nvPr/>
        </p:nvSpPr>
        <p:spPr>
          <a:xfrm>
            <a:off x="4392533" y="6011181"/>
            <a:ext cx="4258407" cy="369332"/>
          </a:xfrm>
          <a:prstGeom prst="rect">
            <a:avLst/>
          </a:prstGeom>
          <a:noFill/>
        </p:spPr>
        <p:txBody>
          <a:bodyPr wrap="square" rtlCol="0">
            <a:spAutoFit/>
          </a:bodyPr>
          <a:lstStyle/>
          <a:p>
            <a:r>
              <a:rPr lang="en-US" dirty="0"/>
              <a:t>Figure 2.6: Code for Server Launcher part.</a:t>
            </a:r>
          </a:p>
        </p:txBody>
      </p:sp>
      <p:sp>
        <p:nvSpPr>
          <p:cNvPr id="3" name="TextBox 2">
            <a:extLst>
              <a:ext uri="{FF2B5EF4-FFF2-40B4-BE49-F238E27FC236}">
                <a16:creationId xmlns:a16="http://schemas.microsoft.com/office/drawing/2014/main" id="{0DC0BF6B-DA0A-8942-7902-3EC190E2A26B}"/>
              </a:ext>
            </a:extLst>
          </p:cNvPr>
          <p:cNvSpPr txBox="1"/>
          <p:nvPr/>
        </p:nvSpPr>
        <p:spPr>
          <a:xfrm>
            <a:off x="5292969" y="219808"/>
            <a:ext cx="3525715" cy="523220"/>
          </a:xfrm>
          <a:prstGeom prst="rect">
            <a:avLst/>
          </a:prstGeom>
          <a:noFill/>
        </p:spPr>
        <p:txBody>
          <a:bodyPr wrap="square" rtlCol="0">
            <a:spAutoFit/>
          </a:bodyPr>
          <a:lstStyle/>
          <a:p>
            <a:r>
              <a:rPr lang="en-US" sz="2800" b="1" dirty="0"/>
              <a:t>Server Launcher</a:t>
            </a:r>
          </a:p>
        </p:txBody>
      </p:sp>
    </p:spTree>
    <p:extLst>
      <p:ext uri="{BB962C8B-B14F-4D97-AF65-F5344CB8AC3E}">
        <p14:creationId xmlns:p14="http://schemas.microsoft.com/office/powerpoint/2010/main" val="29200124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 </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 </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 </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8386413"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 </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pic>
        <p:nvPicPr>
          <p:cNvPr id="5" name="Picture 4">
            <a:extLst>
              <a:ext uri="{FF2B5EF4-FFF2-40B4-BE49-F238E27FC236}">
                <a16:creationId xmlns:a16="http://schemas.microsoft.com/office/drawing/2014/main" id="{9E15D816-8E3D-DA96-642A-0D5C7BBCBD25}"/>
              </a:ext>
            </a:extLst>
          </p:cNvPr>
          <p:cNvPicPr>
            <a:picLocks noChangeAspect="1"/>
          </p:cNvPicPr>
          <p:nvPr/>
        </p:nvPicPr>
        <p:blipFill rotWithShape="1">
          <a:blip r:embed="rId3">
            <a:extLst>
              <a:ext uri="{28A0092B-C50C-407E-A947-70E740481C1C}">
                <a14:useLocalDpi xmlns:a14="http://schemas.microsoft.com/office/drawing/2010/main" val="0"/>
              </a:ext>
            </a:extLst>
          </a:blip>
          <a:srcRect t="-789" b="-647"/>
          <a:stretch/>
        </p:blipFill>
        <p:spPr>
          <a:xfrm>
            <a:off x="3059895" y="842682"/>
            <a:ext cx="5969978" cy="532503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TextBox 5">
            <a:extLst>
              <a:ext uri="{FF2B5EF4-FFF2-40B4-BE49-F238E27FC236}">
                <a16:creationId xmlns:a16="http://schemas.microsoft.com/office/drawing/2014/main" id="{118FC8EC-DD8C-435B-4CA9-43484EDD1587}"/>
              </a:ext>
            </a:extLst>
          </p:cNvPr>
          <p:cNvSpPr txBox="1"/>
          <p:nvPr/>
        </p:nvSpPr>
        <p:spPr>
          <a:xfrm>
            <a:off x="3846204" y="6315463"/>
            <a:ext cx="4767384" cy="369332"/>
          </a:xfrm>
          <a:prstGeom prst="rect">
            <a:avLst/>
          </a:prstGeom>
          <a:noFill/>
        </p:spPr>
        <p:txBody>
          <a:bodyPr wrap="square" rtlCol="0">
            <a:spAutoFit/>
          </a:bodyPr>
          <a:lstStyle/>
          <a:p>
            <a:r>
              <a:rPr lang="en-US" dirty="0"/>
              <a:t>Figure 2.7: Code for Server Form Controller part.</a:t>
            </a:r>
          </a:p>
        </p:txBody>
      </p:sp>
      <p:sp>
        <p:nvSpPr>
          <p:cNvPr id="2" name="TextBox 1">
            <a:extLst>
              <a:ext uri="{FF2B5EF4-FFF2-40B4-BE49-F238E27FC236}">
                <a16:creationId xmlns:a16="http://schemas.microsoft.com/office/drawing/2014/main" id="{DF888884-AAB8-8292-E111-89B97F742B1A}"/>
              </a:ext>
            </a:extLst>
          </p:cNvPr>
          <p:cNvSpPr txBox="1"/>
          <p:nvPr/>
        </p:nvSpPr>
        <p:spPr>
          <a:xfrm>
            <a:off x="4280130" y="210672"/>
            <a:ext cx="4393223" cy="523220"/>
          </a:xfrm>
          <a:prstGeom prst="rect">
            <a:avLst/>
          </a:prstGeom>
          <a:noFill/>
        </p:spPr>
        <p:txBody>
          <a:bodyPr wrap="square" rtlCol="0">
            <a:spAutoFit/>
          </a:bodyPr>
          <a:lstStyle/>
          <a:p>
            <a:r>
              <a:rPr lang="en-US" sz="2800" b="1" dirty="0"/>
              <a:t>Server Form Controller</a:t>
            </a:r>
          </a:p>
        </p:txBody>
      </p:sp>
    </p:spTree>
    <p:extLst>
      <p:ext uri="{BB962C8B-B14F-4D97-AF65-F5344CB8AC3E}">
        <p14:creationId xmlns:p14="http://schemas.microsoft.com/office/powerpoint/2010/main" val="428980959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 </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 </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324740" y="0"/>
            <a:ext cx="10947896" cy="6858000"/>
            <a:chOff x="-882227" y="0"/>
            <a:chExt cx="10947896" cy="6858000"/>
          </a:xfrm>
        </p:grpSpPr>
        <p:sp>
          <p:nvSpPr>
            <p:cNvPr id="96" name="Rectangle 95">
              <a:extLst>
                <a:ext uri="{FF2B5EF4-FFF2-40B4-BE49-F238E27FC236}">
                  <a16:creationId xmlns:a16="http://schemas.microsoft.com/office/drawing/2014/main" id="{321108FC-08B5-45CC-AB47-1104119B25FD}"/>
                </a:ext>
              </a:extLst>
            </p:cNvPr>
            <p:cNvSpPr/>
            <p:nvPr/>
          </p:nvSpPr>
          <p:spPr>
            <a:xfrm>
              <a:off x="-882227" y="0"/>
              <a:ext cx="10947896"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 </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pic>
        <p:nvPicPr>
          <p:cNvPr id="2" name="Picture 1">
            <a:extLst>
              <a:ext uri="{FF2B5EF4-FFF2-40B4-BE49-F238E27FC236}">
                <a16:creationId xmlns:a16="http://schemas.microsoft.com/office/drawing/2014/main" id="{8CF32080-9860-B208-1779-F2B1263FF477}"/>
              </a:ext>
            </a:extLst>
          </p:cNvPr>
          <p:cNvPicPr>
            <a:picLocks noChangeAspect="1"/>
          </p:cNvPicPr>
          <p:nvPr/>
        </p:nvPicPr>
        <p:blipFill rotWithShape="1">
          <a:blip r:embed="rId3">
            <a:extLst>
              <a:ext uri="{28A0092B-C50C-407E-A947-70E740481C1C}">
                <a14:useLocalDpi xmlns:a14="http://schemas.microsoft.com/office/drawing/2010/main" val="0"/>
              </a:ext>
            </a:extLst>
          </a:blip>
          <a:srcRect l="-1109" r="99"/>
          <a:stretch/>
        </p:blipFill>
        <p:spPr>
          <a:xfrm>
            <a:off x="2483224" y="896815"/>
            <a:ext cx="5961529" cy="490610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a:extLst>
              <a:ext uri="{FF2B5EF4-FFF2-40B4-BE49-F238E27FC236}">
                <a16:creationId xmlns:a16="http://schemas.microsoft.com/office/drawing/2014/main" id="{1554DBC2-0404-8316-E3D1-258FE1B9BFFC}"/>
              </a:ext>
            </a:extLst>
          </p:cNvPr>
          <p:cNvSpPr txBox="1"/>
          <p:nvPr/>
        </p:nvSpPr>
        <p:spPr>
          <a:xfrm>
            <a:off x="3396497" y="6066105"/>
            <a:ext cx="4434174" cy="369332"/>
          </a:xfrm>
          <a:prstGeom prst="rect">
            <a:avLst/>
          </a:prstGeom>
          <a:noFill/>
        </p:spPr>
        <p:txBody>
          <a:bodyPr wrap="square" rtlCol="0">
            <a:spAutoFit/>
          </a:bodyPr>
          <a:lstStyle/>
          <a:p>
            <a:r>
              <a:rPr lang="en-US" dirty="0"/>
              <a:t>Figure 2.8: Code for Server Form </a:t>
            </a:r>
            <a:r>
              <a:rPr lang="en-US" dirty="0" err="1"/>
              <a:t>Fxml</a:t>
            </a:r>
            <a:r>
              <a:rPr lang="en-US" dirty="0"/>
              <a:t> part.</a:t>
            </a:r>
          </a:p>
        </p:txBody>
      </p:sp>
      <p:sp>
        <p:nvSpPr>
          <p:cNvPr id="4" name="TextBox 3">
            <a:extLst>
              <a:ext uri="{FF2B5EF4-FFF2-40B4-BE49-F238E27FC236}">
                <a16:creationId xmlns:a16="http://schemas.microsoft.com/office/drawing/2014/main" id="{AFCD96CC-B48F-5BEC-8DD2-56A7F747DCB9}"/>
              </a:ext>
            </a:extLst>
          </p:cNvPr>
          <p:cNvSpPr txBox="1"/>
          <p:nvPr/>
        </p:nvSpPr>
        <p:spPr>
          <a:xfrm>
            <a:off x="3912577" y="219808"/>
            <a:ext cx="3525715" cy="523220"/>
          </a:xfrm>
          <a:prstGeom prst="rect">
            <a:avLst/>
          </a:prstGeom>
          <a:noFill/>
        </p:spPr>
        <p:txBody>
          <a:bodyPr wrap="square" rtlCol="0">
            <a:spAutoFit/>
          </a:bodyPr>
          <a:lstStyle/>
          <a:p>
            <a:r>
              <a:rPr lang="en-US" sz="2800" b="1" dirty="0"/>
              <a:t>Server Form </a:t>
            </a:r>
            <a:r>
              <a:rPr lang="en-US" sz="2800" b="1" dirty="0" err="1"/>
              <a:t>Fxml</a:t>
            </a:r>
            <a:endParaRPr lang="en-US" sz="2800" b="1" dirty="0"/>
          </a:p>
        </p:txBody>
      </p:sp>
    </p:spTree>
    <p:extLst>
      <p:ext uri="{BB962C8B-B14F-4D97-AF65-F5344CB8AC3E}">
        <p14:creationId xmlns:p14="http://schemas.microsoft.com/office/powerpoint/2010/main" val="123534217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1C18116-B962-4353-87AA-099D4914CEED}"/>
              </a:ext>
            </a:extLst>
          </p:cNvPr>
          <p:cNvGrpSpPr/>
          <p:nvPr/>
        </p:nvGrpSpPr>
        <p:grpSpPr>
          <a:xfrm>
            <a:off x="4169905" y="2214105"/>
            <a:ext cx="1987878" cy="1858133"/>
            <a:chOff x="4206976" y="1539977"/>
            <a:chExt cx="1987878" cy="1858133"/>
          </a:xfrm>
        </p:grpSpPr>
        <p:sp>
          <p:nvSpPr>
            <p:cNvPr id="15" name="Freeform: Shape 14">
              <a:extLst>
                <a:ext uri="{FF2B5EF4-FFF2-40B4-BE49-F238E27FC236}">
                  <a16:creationId xmlns:a16="http://schemas.microsoft.com/office/drawing/2014/main" id="{FD00FEAF-E626-480B-986B-7EA23BDEE4DF}"/>
                </a:ext>
              </a:extLst>
            </p:cNvPr>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1D94B2C-CB8C-45BF-8861-AEA36380D936}"/>
                </a:ext>
              </a:extLst>
            </p:cNvPr>
            <p:cNvSpPr txBox="1"/>
            <p:nvPr/>
          </p:nvSpPr>
          <p:spPr>
            <a:xfrm>
              <a:off x="4305830"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1</a:t>
              </a:r>
            </a:p>
          </p:txBody>
        </p:sp>
      </p:grpSp>
      <p:grpSp>
        <p:nvGrpSpPr>
          <p:cNvPr id="22" name="Group 21">
            <a:extLst>
              <a:ext uri="{FF2B5EF4-FFF2-40B4-BE49-F238E27FC236}">
                <a16:creationId xmlns:a16="http://schemas.microsoft.com/office/drawing/2014/main" id="{418C60E4-02FA-43A7-86BC-8E33E5033E40}"/>
              </a:ext>
            </a:extLst>
          </p:cNvPr>
          <p:cNvGrpSpPr/>
          <p:nvPr/>
        </p:nvGrpSpPr>
        <p:grpSpPr>
          <a:xfrm>
            <a:off x="5972433" y="2214105"/>
            <a:ext cx="1987878" cy="1858133"/>
            <a:chOff x="5935362" y="1539977"/>
            <a:chExt cx="1987878" cy="1858133"/>
          </a:xfrm>
        </p:grpSpPr>
        <p:sp>
          <p:nvSpPr>
            <p:cNvPr id="14" name="Freeform: Shape 13">
              <a:extLst>
                <a:ext uri="{FF2B5EF4-FFF2-40B4-BE49-F238E27FC236}">
                  <a16:creationId xmlns:a16="http://schemas.microsoft.com/office/drawing/2014/main" id="{4D5084EA-3744-471F-B70C-263650789939}"/>
                </a:ext>
              </a:extLst>
            </p:cNvPr>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B523524-BC7F-464E-A8E1-48090C9BAA2E}"/>
                </a:ext>
              </a:extLst>
            </p:cNvPr>
            <p:cNvSpPr txBox="1"/>
            <p:nvPr/>
          </p:nvSpPr>
          <p:spPr>
            <a:xfrm>
              <a:off x="5935362"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2</a:t>
              </a:r>
            </a:p>
          </p:txBody>
        </p:sp>
      </p:grpSp>
      <p:grpSp>
        <p:nvGrpSpPr>
          <p:cNvPr id="23" name="Group 22">
            <a:extLst>
              <a:ext uri="{FF2B5EF4-FFF2-40B4-BE49-F238E27FC236}">
                <a16:creationId xmlns:a16="http://schemas.microsoft.com/office/drawing/2014/main" id="{BF72F321-8593-43D3-A969-8F1140D3EE6F}"/>
              </a:ext>
            </a:extLst>
          </p:cNvPr>
          <p:cNvGrpSpPr/>
          <p:nvPr/>
        </p:nvGrpSpPr>
        <p:grpSpPr>
          <a:xfrm>
            <a:off x="4169905" y="4146380"/>
            <a:ext cx="1987878" cy="1858131"/>
            <a:chOff x="4206976" y="3398110"/>
            <a:chExt cx="1987878" cy="1858131"/>
          </a:xfrm>
        </p:grpSpPr>
        <p:sp>
          <p:nvSpPr>
            <p:cNvPr id="11" name="Freeform: Shape 10">
              <a:extLst>
                <a:ext uri="{FF2B5EF4-FFF2-40B4-BE49-F238E27FC236}">
                  <a16:creationId xmlns:a16="http://schemas.microsoft.com/office/drawing/2014/main" id="{1CF4195B-C84C-4D20-84BD-EFA34F77989A}"/>
                </a:ext>
              </a:extLst>
            </p:cNvPr>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434B3A-3970-45CC-A2B2-BB26A8893588}"/>
                </a:ext>
              </a:extLst>
            </p:cNvPr>
            <p:cNvSpPr txBox="1"/>
            <p:nvPr/>
          </p:nvSpPr>
          <p:spPr>
            <a:xfrm>
              <a:off x="4305830"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3</a:t>
              </a:r>
            </a:p>
          </p:txBody>
        </p:sp>
      </p:grpSp>
      <p:grpSp>
        <p:nvGrpSpPr>
          <p:cNvPr id="24" name="Group 23">
            <a:extLst>
              <a:ext uri="{FF2B5EF4-FFF2-40B4-BE49-F238E27FC236}">
                <a16:creationId xmlns:a16="http://schemas.microsoft.com/office/drawing/2014/main" id="{F708346B-615A-4D47-B4D1-2E72634CE334}"/>
              </a:ext>
            </a:extLst>
          </p:cNvPr>
          <p:cNvGrpSpPr/>
          <p:nvPr/>
        </p:nvGrpSpPr>
        <p:grpSpPr>
          <a:xfrm>
            <a:off x="5972433" y="4146380"/>
            <a:ext cx="1987878" cy="1858131"/>
            <a:chOff x="5935362" y="3398110"/>
            <a:chExt cx="1987878" cy="1858131"/>
          </a:xfrm>
        </p:grpSpPr>
        <p:sp>
          <p:nvSpPr>
            <p:cNvPr id="10" name="Freeform: Shape 9">
              <a:extLst>
                <a:ext uri="{FF2B5EF4-FFF2-40B4-BE49-F238E27FC236}">
                  <a16:creationId xmlns:a16="http://schemas.microsoft.com/office/drawing/2014/main" id="{C642EFA1-FECA-4C06-BAA1-C46C71D1C087}"/>
                </a:ext>
              </a:extLst>
            </p:cNvPr>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02E0EC-79F7-49F4-821D-F9EB43B6B12E}"/>
                </a:ext>
              </a:extLst>
            </p:cNvPr>
            <p:cNvSpPr txBox="1"/>
            <p:nvPr/>
          </p:nvSpPr>
          <p:spPr>
            <a:xfrm>
              <a:off x="5935362"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4</a:t>
              </a:r>
            </a:p>
          </p:txBody>
        </p:sp>
      </p:grpSp>
      <p:sp>
        <p:nvSpPr>
          <p:cNvPr id="16" name="Oval 15">
            <a:extLst>
              <a:ext uri="{FF2B5EF4-FFF2-40B4-BE49-F238E27FC236}">
                <a16:creationId xmlns:a16="http://schemas.microsoft.com/office/drawing/2014/main" id="{E4C296C8-5CBE-45A5-9E43-CBF23ACE811E}"/>
              </a:ext>
            </a:extLst>
          </p:cNvPr>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4B540E0-4F9D-467E-8DE2-47DB51C566CB}"/>
              </a:ext>
            </a:extLst>
          </p:cNvPr>
          <p:cNvSpPr txBox="1"/>
          <p:nvPr/>
        </p:nvSpPr>
        <p:spPr>
          <a:xfrm>
            <a:off x="1333098" y="2668751"/>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Introduction</a:t>
            </a:r>
          </a:p>
        </p:txBody>
      </p:sp>
      <p:sp>
        <p:nvSpPr>
          <p:cNvPr id="27" name="TextBox 26">
            <a:extLst>
              <a:ext uri="{FF2B5EF4-FFF2-40B4-BE49-F238E27FC236}">
                <a16:creationId xmlns:a16="http://schemas.microsoft.com/office/drawing/2014/main" id="{3643B493-7CC8-4B60-A972-01A46A6204CD}"/>
              </a:ext>
            </a:extLst>
          </p:cNvPr>
          <p:cNvSpPr txBox="1"/>
          <p:nvPr/>
        </p:nvSpPr>
        <p:spPr>
          <a:xfrm>
            <a:off x="1333097" y="2982986"/>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Overview</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Objectives</a:t>
            </a:r>
          </a:p>
        </p:txBody>
      </p:sp>
      <p:pic>
        <p:nvPicPr>
          <p:cNvPr id="37" name="Picture 36">
            <a:extLst>
              <a:ext uri="{FF2B5EF4-FFF2-40B4-BE49-F238E27FC236}">
                <a16:creationId xmlns:a16="http://schemas.microsoft.com/office/drawing/2014/main" id="{1EB6790F-5913-4FC7-94D1-8C09A855D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a:extLst>
              <a:ext uri="{FF2B5EF4-FFF2-40B4-BE49-F238E27FC236}">
                <a16:creationId xmlns:a16="http://schemas.microsoft.com/office/drawing/2014/main" id="{1475DB48-3E7D-4EE5-850F-8727F44E4416}"/>
              </a:ext>
            </a:extLst>
          </p:cNvPr>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4FC6DC1-766D-455B-8E9F-C470772325E9}"/>
              </a:ext>
            </a:extLst>
          </p:cNvPr>
          <p:cNvSpPr txBox="1"/>
          <p:nvPr/>
        </p:nvSpPr>
        <p:spPr>
          <a:xfrm>
            <a:off x="1333098" y="4552864"/>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Performance</a:t>
            </a:r>
          </a:p>
        </p:txBody>
      </p:sp>
      <p:sp>
        <p:nvSpPr>
          <p:cNvPr id="30" name="TextBox 29">
            <a:extLst>
              <a:ext uri="{FF2B5EF4-FFF2-40B4-BE49-F238E27FC236}">
                <a16:creationId xmlns:a16="http://schemas.microsoft.com/office/drawing/2014/main" id="{9334EB73-3711-4B63-8DF0-144DB02D3F91}"/>
              </a:ext>
            </a:extLst>
          </p:cNvPr>
          <p:cNvSpPr txBox="1"/>
          <p:nvPr/>
        </p:nvSpPr>
        <p:spPr>
          <a:xfrm>
            <a:off x="1333097" y="4867099"/>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Results Analysis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Testing</a:t>
            </a:r>
          </a:p>
        </p:txBody>
      </p:sp>
      <p:pic>
        <p:nvPicPr>
          <p:cNvPr id="38" name="Picture 37">
            <a:extLst>
              <a:ext uri="{FF2B5EF4-FFF2-40B4-BE49-F238E27FC236}">
                <a16:creationId xmlns:a16="http://schemas.microsoft.com/office/drawing/2014/main" id="{1779C654-CD5A-4F14-A67F-6A622CB57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a:extLst>
              <a:ext uri="{FF2B5EF4-FFF2-40B4-BE49-F238E27FC236}">
                <a16:creationId xmlns:a16="http://schemas.microsoft.com/office/drawing/2014/main" id="{4BEB8FE6-ED50-4D0B-AC03-8E074295E66A}"/>
              </a:ext>
            </a:extLst>
          </p:cNvPr>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E61BE6D-9F45-479F-ACB2-403F3B061C33}"/>
              </a:ext>
            </a:extLst>
          </p:cNvPr>
          <p:cNvSpPr txBox="1"/>
          <p:nvPr/>
        </p:nvSpPr>
        <p:spPr>
          <a:xfrm>
            <a:off x="9156297" y="2668751"/>
            <a:ext cx="2430652"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Implementation</a:t>
            </a:r>
          </a:p>
        </p:txBody>
      </p:sp>
      <p:sp>
        <p:nvSpPr>
          <p:cNvPr id="33" name="TextBox 32">
            <a:extLst>
              <a:ext uri="{FF2B5EF4-FFF2-40B4-BE49-F238E27FC236}">
                <a16:creationId xmlns:a16="http://schemas.microsoft.com/office/drawing/2014/main" id="{FD2A2B39-E46B-427D-8E9D-8772C9544FC6}"/>
              </a:ext>
            </a:extLst>
          </p:cNvPr>
          <p:cNvSpPr txBox="1"/>
          <p:nvPr/>
        </p:nvSpPr>
        <p:spPr>
          <a:xfrm>
            <a:off x="9144866" y="2994416"/>
            <a:ext cx="3035704" cy="646331"/>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Project Details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Workflow</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Source Code</a:t>
            </a:r>
          </a:p>
        </p:txBody>
      </p:sp>
      <p:pic>
        <p:nvPicPr>
          <p:cNvPr id="39" name="Picture 38">
            <a:extLst>
              <a:ext uri="{FF2B5EF4-FFF2-40B4-BE49-F238E27FC236}">
                <a16:creationId xmlns:a16="http://schemas.microsoft.com/office/drawing/2014/main" id="{6022E766-E550-40C1-B8E3-55EA88141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a:extLst>
              <a:ext uri="{FF2B5EF4-FFF2-40B4-BE49-F238E27FC236}">
                <a16:creationId xmlns:a16="http://schemas.microsoft.com/office/drawing/2014/main" id="{1686267D-A7D5-4460-8289-D9349F14CC16}"/>
              </a:ext>
            </a:extLst>
          </p:cNvPr>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E41BC3A-51DE-44CE-8D04-8FF2BD1E50A0}"/>
              </a:ext>
            </a:extLst>
          </p:cNvPr>
          <p:cNvSpPr txBox="1"/>
          <p:nvPr/>
        </p:nvSpPr>
        <p:spPr>
          <a:xfrm>
            <a:off x="9156297" y="4552864"/>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Conclusion</a:t>
            </a:r>
          </a:p>
        </p:txBody>
      </p:sp>
      <p:sp>
        <p:nvSpPr>
          <p:cNvPr id="36" name="TextBox 35">
            <a:extLst>
              <a:ext uri="{FF2B5EF4-FFF2-40B4-BE49-F238E27FC236}">
                <a16:creationId xmlns:a16="http://schemas.microsoft.com/office/drawing/2014/main" id="{24D145DC-89B5-4073-B07A-C1EB25E18967}"/>
              </a:ext>
            </a:extLst>
          </p:cNvPr>
          <p:cNvSpPr txBox="1"/>
          <p:nvPr/>
        </p:nvSpPr>
        <p:spPr>
          <a:xfrm>
            <a:off x="9156296" y="4867099"/>
            <a:ext cx="2641599" cy="830997"/>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Discussion</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Limitations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Future Work</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References</a:t>
            </a:r>
          </a:p>
        </p:txBody>
      </p:sp>
      <p:pic>
        <p:nvPicPr>
          <p:cNvPr id="40" name="Picture 39">
            <a:extLst>
              <a:ext uri="{FF2B5EF4-FFF2-40B4-BE49-F238E27FC236}">
                <a16:creationId xmlns:a16="http://schemas.microsoft.com/office/drawing/2014/main" id="{45164F4A-C74A-49D0-BF2C-83F8EA664C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a:extLst>
              <a:ext uri="{FF2B5EF4-FFF2-40B4-BE49-F238E27FC236}">
                <a16:creationId xmlns:a16="http://schemas.microsoft.com/office/drawing/2014/main" id="{B6F23DC3-2ACE-4CE7-9835-63DDBBB5DD67}"/>
              </a:ext>
            </a:extLst>
          </p:cNvPr>
          <p:cNvSpPr txBox="1"/>
          <p:nvPr/>
        </p:nvSpPr>
        <p:spPr>
          <a:xfrm>
            <a:off x="2481943" y="221526"/>
            <a:ext cx="7344228" cy="769441"/>
          </a:xfrm>
          <a:prstGeom prst="rect">
            <a:avLst/>
          </a:prstGeom>
          <a:noFill/>
        </p:spPr>
        <p:txBody>
          <a:bodyPr wrap="square" rtlCol="0">
            <a:spAutoFit/>
          </a:bodyPr>
          <a:lstStyle/>
          <a:p>
            <a:pPr algn="ctr"/>
            <a:r>
              <a:rPr lang="en-US" sz="4400" b="1" dirty="0">
                <a:solidFill>
                  <a:schemeClr val="bg1">
                    <a:lumMod val="50000"/>
                  </a:schemeClr>
                </a:solidFill>
                <a:latin typeface="Montserrat" panose="02000505000000020004" pitchFamily="2" charset="0"/>
              </a:rPr>
              <a:t>Outline</a:t>
            </a:r>
          </a:p>
        </p:txBody>
      </p:sp>
      <p:sp>
        <p:nvSpPr>
          <p:cNvPr id="2" name="Date Placeholder 1">
            <a:extLst>
              <a:ext uri="{FF2B5EF4-FFF2-40B4-BE49-F238E27FC236}">
                <a16:creationId xmlns:a16="http://schemas.microsoft.com/office/drawing/2014/main" id="{6788F3D8-BF74-3D2A-6BAB-F41AD58A59C8}"/>
              </a:ext>
            </a:extLst>
          </p:cNvPr>
          <p:cNvSpPr>
            <a:spLocks noGrp="1"/>
          </p:cNvSpPr>
          <p:nvPr>
            <p:ph type="dt" sz="half" idx="10"/>
          </p:nvPr>
        </p:nvSpPr>
        <p:spPr/>
        <p:txBody>
          <a:bodyPr/>
          <a:lstStyle/>
          <a:p>
            <a:fld id="{DF914D05-6AD0-48B9-9285-FC5F09FA63C1}" type="datetime2">
              <a:rPr lang="en-US" smtClean="0"/>
              <a:t>Sunday, June 2, 2024</a:t>
            </a:fld>
            <a:endParaRPr lang="en-US"/>
          </a:p>
        </p:txBody>
      </p:sp>
      <p:sp>
        <p:nvSpPr>
          <p:cNvPr id="5" name="Slide Number Placeholder 4">
            <a:extLst>
              <a:ext uri="{FF2B5EF4-FFF2-40B4-BE49-F238E27FC236}">
                <a16:creationId xmlns:a16="http://schemas.microsoft.com/office/drawing/2014/main" id="{5BD1568A-5105-E4C0-953E-308A85E5A2AC}"/>
              </a:ext>
            </a:extLst>
          </p:cNvPr>
          <p:cNvSpPr>
            <a:spLocks noGrp="1"/>
          </p:cNvSpPr>
          <p:nvPr>
            <p:ph type="sldNum" sz="quarter" idx="12"/>
          </p:nvPr>
        </p:nvSpPr>
        <p:spPr/>
        <p:txBody>
          <a:bodyPr/>
          <a:lstStyle/>
          <a:p>
            <a:fld id="{710C523F-9231-46FE-A075-8D0AC17DADF9}" type="slidenum">
              <a:rPr lang="en-US" smtClean="0"/>
              <a:t>2</a:t>
            </a:fld>
            <a:endParaRPr lang="en-US"/>
          </a:p>
        </p:txBody>
      </p:sp>
      <p:sp>
        <p:nvSpPr>
          <p:cNvPr id="8" name="Footer Placeholder 7">
            <a:extLst>
              <a:ext uri="{FF2B5EF4-FFF2-40B4-BE49-F238E27FC236}">
                <a16:creationId xmlns:a16="http://schemas.microsoft.com/office/drawing/2014/main" id="{90B193A5-16D7-D143-E782-8A40C161777A}"/>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4652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2621177" y="1109691"/>
            <a:ext cx="9399373" cy="2246769"/>
          </a:xfrm>
          <a:prstGeom prst="rect">
            <a:avLst/>
          </a:prstGeom>
          <a:noFill/>
        </p:spPr>
        <p:txBody>
          <a:bodyPr wrap="square" rtlCol="0">
            <a:spAutoFit/>
          </a:bodyPr>
          <a:lstStyle/>
          <a:p>
            <a:pPr algn="ctr"/>
            <a:r>
              <a:rPr lang="en-US" sz="7000" dirty="0">
                <a:solidFill>
                  <a:srgbClr val="FF5969"/>
                </a:solidFill>
                <a:latin typeface="Tw Cen MT" panose="020B0602020104020603" pitchFamily="34" charset="0"/>
              </a:rPr>
              <a:t>Source Code </a:t>
            </a:r>
          </a:p>
          <a:p>
            <a:pPr algn="ctr"/>
            <a:r>
              <a:rPr lang="en-US" sz="7000" dirty="0">
                <a:solidFill>
                  <a:srgbClr val="FF5969"/>
                </a:solidFill>
                <a:latin typeface="Tw Cen MT" panose="020B0602020104020603" pitchFamily="34" charset="0"/>
              </a:rPr>
              <a:t>Login &amp; Emoji part</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185559" y="3404040"/>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10199315"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9695299"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8744154"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Tree>
    <p:extLst>
      <p:ext uri="{BB962C8B-B14F-4D97-AF65-F5344CB8AC3E}">
        <p14:creationId xmlns:p14="http://schemas.microsoft.com/office/powerpoint/2010/main" val="34778639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9695301"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8744156"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pic>
        <p:nvPicPr>
          <p:cNvPr id="3" name="Picture 2">
            <a:extLst>
              <a:ext uri="{FF2B5EF4-FFF2-40B4-BE49-F238E27FC236}">
                <a16:creationId xmlns:a16="http://schemas.microsoft.com/office/drawing/2014/main" id="{4C568A32-DC84-D03E-8532-D9428A885CFB}"/>
              </a:ext>
            </a:extLst>
          </p:cNvPr>
          <p:cNvPicPr>
            <a:picLocks noChangeAspect="1"/>
          </p:cNvPicPr>
          <p:nvPr/>
        </p:nvPicPr>
        <p:blipFill rotWithShape="1">
          <a:blip r:embed="rId3">
            <a:extLst>
              <a:ext uri="{28A0092B-C50C-407E-A947-70E740481C1C}">
                <a14:useLocalDpi xmlns:a14="http://schemas.microsoft.com/office/drawing/2010/main" val="0"/>
              </a:ext>
            </a:extLst>
          </a:blip>
          <a:srcRect l="-58" r="307"/>
          <a:stretch/>
        </p:blipFill>
        <p:spPr>
          <a:xfrm>
            <a:off x="3621740" y="1055077"/>
            <a:ext cx="6589059" cy="496920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Box 3">
            <a:extLst>
              <a:ext uri="{FF2B5EF4-FFF2-40B4-BE49-F238E27FC236}">
                <a16:creationId xmlns:a16="http://schemas.microsoft.com/office/drawing/2014/main" id="{BBE44FF2-B3CC-8114-7B12-1A4EA602AD90}"/>
              </a:ext>
            </a:extLst>
          </p:cNvPr>
          <p:cNvSpPr txBox="1"/>
          <p:nvPr/>
        </p:nvSpPr>
        <p:spPr>
          <a:xfrm>
            <a:off x="4483560" y="6118411"/>
            <a:ext cx="4887546" cy="369332"/>
          </a:xfrm>
          <a:prstGeom prst="rect">
            <a:avLst/>
          </a:prstGeom>
          <a:noFill/>
        </p:spPr>
        <p:txBody>
          <a:bodyPr wrap="square" rtlCol="0">
            <a:spAutoFit/>
          </a:bodyPr>
          <a:lstStyle/>
          <a:p>
            <a:r>
              <a:rPr lang="en-US" dirty="0"/>
              <a:t>Figure 2.9: Code for Login Form Controller part.</a:t>
            </a:r>
          </a:p>
        </p:txBody>
      </p:sp>
      <p:sp>
        <p:nvSpPr>
          <p:cNvPr id="2" name="TextBox 1">
            <a:extLst>
              <a:ext uri="{FF2B5EF4-FFF2-40B4-BE49-F238E27FC236}">
                <a16:creationId xmlns:a16="http://schemas.microsoft.com/office/drawing/2014/main" id="{A135419F-EEB7-E9F2-9C88-6520150723F3}"/>
              </a:ext>
            </a:extLst>
          </p:cNvPr>
          <p:cNvSpPr txBox="1"/>
          <p:nvPr/>
        </p:nvSpPr>
        <p:spPr>
          <a:xfrm>
            <a:off x="5292969" y="228600"/>
            <a:ext cx="3525715" cy="523220"/>
          </a:xfrm>
          <a:prstGeom prst="rect">
            <a:avLst/>
          </a:prstGeom>
          <a:noFill/>
        </p:spPr>
        <p:txBody>
          <a:bodyPr wrap="square" rtlCol="0">
            <a:spAutoFit/>
          </a:bodyPr>
          <a:lstStyle/>
          <a:p>
            <a:r>
              <a:rPr lang="en-US" sz="2800" b="1" dirty="0"/>
              <a:t>Login Form Controller</a:t>
            </a:r>
          </a:p>
        </p:txBody>
      </p:sp>
    </p:spTree>
    <p:extLst>
      <p:ext uri="{BB962C8B-B14F-4D97-AF65-F5344CB8AC3E}">
        <p14:creationId xmlns:p14="http://schemas.microsoft.com/office/powerpoint/2010/main" val="174931708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8724522"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pic>
        <p:nvPicPr>
          <p:cNvPr id="2" name="Picture 1">
            <a:extLst>
              <a:ext uri="{FF2B5EF4-FFF2-40B4-BE49-F238E27FC236}">
                <a16:creationId xmlns:a16="http://schemas.microsoft.com/office/drawing/2014/main" id="{B376FAC6-E659-4CD2-838E-7EFE3452B945}"/>
              </a:ext>
            </a:extLst>
          </p:cNvPr>
          <p:cNvPicPr>
            <a:picLocks noChangeAspect="1"/>
          </p:cNvPicPr>
          <p:nvPr/>
        </p:nvPicPr>
        <p:blipFill rotWithShape="1">
          <a:blip r:embed="rId3">
            <a:extLst>
              <a:ext uri="{28A0092B-C50C-407E-A947-70E740481C1C}">
                <a14:useLocalDpi xmlns:a14="http://schemas.microsoft.com/office/drawing/2010/main" val="0"/>
              </a:ext>
            </a:extLst>
          </a:blip>
          <a:srcRect t="263" b="-1299"/>
          <a:stretch/>
        </p:blipFill>
        <p:spPr>
          <a:xfrm>
            <a:off x="3552610" y="932330"/>
            <a:ext cx="5820507" cy="46347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Box 3">
            <a:extLst>
              <a:ext uri="{FF2B5EF4-FFF2-40B4-BE49-F238E27FC236}">
                <a16:creationId xmlns:a16="http://schemas.microsoft.com/office/drawing/2014/main" id="{611C4B7D-3285-48FF-BD1F-3E2B808AEA2C}"/>
              </a:ext>
            </a:extLst>
          </p:cNvPr>
          <p:cNvSpPr txBox="1"/>
          <p:nvPr/>
        </p:nvSpPr>
        <p:spPr>
          <a:xfrm>
            <a:off x="4204274" y="6091863"/>
            <a:ext cx="4626707" cy="369332"/>
          </a:xfrm>
          <a:prstGeom prst="rect">
            <a:avLst/>
          </a:prstGeom>
          <a:noFill/>
        </p:spPr>
        <p:txBody>
          <a:bodyPr wrap="square" rtlCol="0">
            <a:spAutoFit/>
          </a:bodyPr>
          <a:lstStyle/>
          <a:p>
            <a:r>
              <a:rPr lang="en-US" dirty="0"/>
              <a:t>Figure 2.10: Code for Login Form </a:t>
            </a:r>
            <a:r>
              <a:rPr lang="en-US" dirty="0" err="1"/>
              <a:t>Fxml</a:t>
            </a:r>
            <a:r>
              <a:rPr lang="en-US" dirty="0"/>
              <a:t> part.</a:t>
            </a:r>
          </a:p>
        </p:txBody>
      </p:sp>
      <p:sp>
        <p:nvSpPr>
          <p:cNvPr id="3" name="TextBox 2">
            <a:extLst>
              <a:ext uri="{FF2B5EF4-FFF2-40B4-BE49-F238E27FC236}">
                <a16:creationId xmlns:a16="http://schemas.microsoft.com/office/drawing/2014/main" id="{0DC0BF6B-DA0A-8942-7902-3EC190E2A26B}"/>
              </a:ext>
            </a:extLst>
          </p:cNvPr>
          <p:cNvSpPr txBox="1"/>
          <p:nvPr/>
        </p:nvSpPr>
        <p:spPr>
          <a:xfrm>
            <a:off x="5292969" y="219808"/>
            <a:ext cx="3525715" cy="523220"/>
          </a:xfrm>
          <a:prstGeom prst="rect">
            <a:avLst/>
          </a:prstGeom>
          <a:noFill/>
        </p:spPr>
        <p:txBody>
          <a:bodyPr wrap="square" rtlCol="0">
            <a:spAutoFit/>
          </a:bodyPr>
          <a:lstStyle/>
          <a:p>
            <a:r>
              <a:rPr lang="en-US" sz="2800" b="1" dirty="0"/>
              <a:t>Login Form </a:t>
            </a:r>
            <a:r>
              <a:rPr lang="en-US" sz="2800" b="1" dirty="0" err="1"/>
              <a:t>Fxml</a:t>
            </a:r>
            <a:endParaRPr lang="en-US" sz="2800" b="1" dirty="0"/>
          </a:p>
        </p:txBody>
      </p:sp>
    </p:spTree>
    <p:extLst>
      <p:ext uri="{BB962C8B-B14F-4D97-AF65-F5344CB8AC3E}">
        <p14:creationId xmlns:p14="http://schemas.microsoft.com/office/powerpoint/2010/main" val="401103322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 </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 </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304800" y="0"/>
            <a:ext cx="11450025" cy="6858000"/>
            <a:chOff x="-997358" y="0"/>
            <a:chExt cx="11450025" cy="6858000"/>
          </a:xfrm>
        </p:grpSpPr>
        <p:sp>
          <p:nvSpPr>
            <p:cNvPr id="61" name="Rectangle 60">
              <a:extLst>
                <a:ext uri="{FF2B5EF4-FFF2-40B4-BE49-F238E27FC236}">
                  <a16:creationId xmlns:a16="http://schemas.microsoft.com/office/drawing/2014/main" id="{1079FD4E-778D-428A-B08F-1B97893971C7}"/>
                </a:ext>
              </a:extLst>
            </p:cNvPr>
            <p:cNvSpPr/>
            <p:nvPr/>
          </p:nvSpPr>
          <p:spPr>
            <a:xfrm>
              <a:off x="-997358" y="0"/>
              <a:ext cx="11450025"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 </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pic>
        <p:nvPicPr>
          <p:cNvPr id="5" name="Picture 4">
            <a:extLst>
              <a:ext uri="{FF2B5EF4-FFF2-40B4-BE49-F238E27FC236}">
                <a16:creationId xmlns:a16="http://schemas.microsoft.com/office/drawing/2014/main" id="{9E15D816-8E3D-DA96-642A-0D5C7BBCBD25}"/>
              </a:ext>
            </a:extLst>
          </p:cNvPr>
          <p:cNvPicPr>
            <a:picLocks noChangeAspect="1"/>
          </p:cNvPicPr>
          <p:nvPr/>
        </p:nvPicPr>
        <p:blipFill rotWithShape="1">
          <a:blip r:embed="rId3">
            <a:extLst>
              <a:ext uri="{28A0092B-C50C-407E-A947-70E740481C1C}">
                <a14:useLocalDpi xmlns:a14="http://schemas.microsoft.com/office/drawing/2010/main" val="0"/>
              </a:ext>
            </a:extLst>
          </a:blip>
          <a:srcRect l="-989" r="-266"/>
          <a:stretch/>
        </p:blipFill>
        <p:spPr>
          <a:xfrm>
            <a:off x="1855694" y="870438"/>
            <a:ext cx="6849035" cy="47593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TextBox 5">
            <a:extLst>
              <a:ext uri="{FF2B5EF4-FFF2-40B4-BE49-F238E27FC236}">
                <a16:creationId xmlns:a16="http://schemas.microsoft.com/office/drawing/2014/main" id="{118FC8EC-DD8C-435B-4CA9-43484EDD1587}"/>
              </a:ext>
            </a:extLst>
          </p:cNvPr>
          <p:cNvSpPr txBox="1"/>
          <p:nvPr/>
        </p:nvSpPr>
        <p:spPr>
          <a:xfrm>
            <a:off x="3523474" y="6118239"/>
            <a:ext cx="4081584" cy="369332"/>
          </a:xfrm>
          <a:prstGeom prst="rect">
            <a:avLst/>
          </a:prstGeom>
          <a:noFill/>
        </p:spPr>
        <p:txBody>
          <a:bodyPr wrap="square" rtlCol="0">
            <a:spAutoFit/>
          </a:bodyPr>
          <a:lstStyle/>
          <a:p>
            <a:r>
              <a:rPr lang="en-US" dirty="0"/>
              <a:t>Figure 2.11: Code for Emoji Picker part.</a:t>
            </a:r>
          </a:p>
        </p:txBody>
      </p:sp>
      <p:sp>
        <p:nvSpPr>
          <p:cNvPr id="2" name="TextBox 1">
            <a:extLst>
              <a:ext uri="{FF2B5EF4-FFF2-40B4-BE49-F238E27FC236}">
                <a16:creationId xmlns:a16="http://schemas.microsoft.com/office/drawing/2014/main" id="{DF888884-AAB8-8292-E111-89B97F742B1A}"/>
              </a:ext>
            </a:extLst>
          </p:cNvPr>
          <p:cNvSpPr txBox="1"/>
          <p:nvPr/>
        </p:nvSpPr>
        <p:spPr>
          <a:xfrm>
            <a:off x="3993259" y="228601"/>
            <a:ext cx="3525715" cy="523220"/>
          </a:xfrm>
          <a:prstGeom prst="rect">
            <a:avLst/>
          </a:prstGeom>
          <a:noFill/>
        </p:spPr>
        <p:txBody>
          <a:bodyPr wrap="square" rtlCol="0">
            <a:spAutoFit/>
          </a:bodyPr>
          <a:lstStyle/>
          <a:p>
            <a:r>
              <a:rPr lang="en-US" sz="2800" b="1" dirty="0"/>
              <a:t>Emoji Picker</a:t>
            </a:r>
          </a:p>
        </p:txBody>
      </p:sp>
    </p:spTree>
    <p:extLst>
      <p:ext uri="{BB962C8B-B14F-4D97-AF65-F5344CB8AC3E}">
        <p14:creationId xmlns:p14="http://schemas.microsoft.com/office/powerpoint/2010/main" val="38883257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D851E6-4D93-4808-875B-521FE45F88B6}"/>
              </a:ext>
            </a:extLst>
          </p:cNvPr>
          <p:cNvSpPr/>
          <p:nvPr/>
        </p:nvSpPr>
        <p:spPr>
          <a:xfrm>
            <a:off x="947220" y="1617519"/>
            <a:ext cx="4572000" cy="4571999"/>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64CA526-6677-4417-AB92-4A5730C2CFBB}"/>
              </a:ext>
            </a:extLst>
          </p:cNvPr>
          <p:cNvGrpSpPr/>
          <p:nvPr/>
        </p:nvGrpSpPr>
        <p:grpSpPr>
          <a:xfrm>
            <a:off x="1113135" y="1856801"/>
            <a:ext cx="4281443" cy="3882448"/>
            <a:chOff x="1265855" y="3655797"/>
            <a:chExt cx="2855019" cy="1112837"/>
          </a:xfrm>
        </p:grpSpPr>
        <p:sp>
          <p:nvSpPr>
            <p:cNvPr id="5" name="TextBox 4">
              <a:extLst>
                <a:ext uri="{FF2B5EF4-FFF2-40B4-BE49-F238E27FC236}">
                  <a16:creationId xmlns:a16="http://schemas.microsoft.com/office/drawing/2014/main" id="{46A1E12B-F817-436F-94E2-5F7731E01E0A}"/>
                </a:ext>
              </a:extLst>
            </p:cNvPr>
            <p:cNvSpPr txBox="1"/>
            <p:nvPr/>
          </p:nvSpPr>
          <p:spPr>
            <a:xfrm>
              <a:off x="1265855" y="3895267"/>
              <a:ext cx="2855019" cy="873367"/>
            </a:xfrm>
            <a:prstGeom prst="rect">
              <a:avLst/>
            </a:prstGeom>
            <a:noFill/>
          </p:spPr>
          <p:txBody>
            <a:bodyPr wrap="square" rtlCol="0">
              <a:spAutoFit/>
            </a:bodyPr>
            <a:lstStyle/>
            <a:p>
              <a:pPr algn="ctr"/>
              <a:br>
                <a:rPr lang="en-US" sz="2400" dirty="0"/>
              </a:br>
              <a:r>
                <a:rPr lang="en-US" sz="2400" b="0" i="0" dirty="0">
                  <a:solidFill>
                    <a:srgbClr val="0D0D0D"/>
                  </a:solidFill>
                  <a:effectLst/>
                  <a:highlight>
                    <a:srgbClr val="FFFFFF"/>
                  </a:highlight>
                  <a:latin typeface="Söhne"/>
                </a:rPr>
                <a:t>The project consists of a simple chat application with client and server components implemented in Java, featuring GUIs with emoji support and functionality for sending text messages and images.</a:t>
              </a:r>
              <a:endParaRPr lang="en-US" sz="2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6" name="TextBox 5">
              <a:extLst>
                <a:ext uri="{FF2B5EF4-FFF2-40B4-BE49-F238E27FC236}">
                  <a16:creationId xmlns:a16="http://schemas.microsoft.com/office/drawing/2014/main" id="{50879957-CD43-4A95-845A-AE2DBCE441EC}"/>
                </a:ext>
              </a:extLst>
            </p:cNvPr>
            <p:cNvSpPr txBox="1"/>
            <p:nvPr/>
          </p:nvSpPr>
          <p:spPr>
            <a:xfrm>
              <a:off x="1329054" y="3655797"/>
              <a:ext cx="2689700" cy="149972"/>
            </a:xfrm>
            <a:prstGeom prst="rect">
              <a:avLst/>
            </a:prstGeom>
            <a:noFill/>
          </p:spPr>
          <p:txBody>
            <a:bodyPr wrap="square" rtlCol="0">
              <a:spAutoFit/>
            </a:bodyPr>
            <a:lstStyle/>
            <a:p>
              <a:pPr algn="ctr"/>
              <a:r>
                <a:rPr lang="en-US" sz="2800" b="1" dirty="0">
                  <a:solidFill>
                    <a:srgbClr val="F25245"/>
                  </a:solidFill>
                  <a:latin typeface="Tw Cen MT" panose="020B0602020104020603" pitchFamily="34" charset="0"/>
                  <a:ea typeface="Tahoma" panose="020B0604030504040204" pitchFamily="34" charset="0"/>
                  <a:cs typeface="Arial" panose="020B0604020202020204" pitchFamily="34" charset="0"/>
                </a:rPr>
                <a:t>Result Analysis</a:t>
              </a:r>
            </a:p>
          </p:txBody>
        </p:sp>
      </p:grpSp>
      <p:cxnSp>
        <p:nvCxnSpPr>
          <p:cNvPr id="8" name="Straight Connector 7">
            <a:extLst>
              <a:ext uri="{FF2B5EF4-FFF2-40B4-BE49-F238E27FC236}">
                <a16:creationId xmlns:a16="http://schemas.microsoft.com/office/drawing/2014/main" id="{58106A27-B64D-45C9-9E26-0763F3404A91}"/>
              </a:ext>
            </a:extLst>
          </p:cNvPr>
          <p:cNvCxnSpPr>
            <a:cxnSpLocks/>
          </p:cNvCxnSpPr>
          <p:nvPr/>
        </p:nvCxnSpPr>
        <p:spPr>
          <a:xfrm>
            <a:off x="931327" y="1617784"/>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B32DBFD-68B8-4B30-B445-9953926E7EC5}"/>
              </a:ext>
            </a:extLst>
          </p:cNvPr>
          <p:cNvCxnSpPr>
            <a:cxnSpLocks/>
          </p:cNvCxnSpPr>
          <p:nvPr/>
        </p:nvCxnSpPr>
        <p:spPr>
          <a:xfrm rot="16200000">
            <a:off x="1481395" y="1066353"/>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D336D1D-5BC9-4EAC-8660-D4B2BBD4C548}"/>
              </a:ext>
            </a:extLst>
          </p:cNvPr>
          <p:cNvCxnSpPr>
            <a:cxnSpLocks/>
          </p:cNvCxnSpPr>
          <p:nvPr/>
        </p:nvCxnSpPr>
        <p:spPr>
          <a:xfrm rot="10800000">
            <a:off x="5524288" y="5089025"/>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80407B-06C8-44FD-94F4-573761D0C6B2}"/>
              </a:ext>
            </a:extLst>
          </p:cNvPr>
          <p:cNvCxnSpPr>
            <a:cxnSpLocks/>
          </p:cNvCxnSpPr>
          <p:nvPr/>
        </p:nvCxnSpPr>
        <p:spPr>
          <a:xfrm rot="5400000">
            <a:off x="4971839" y="5640456"/>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A9CF0A-4D9B-42A8-BDD0-D22963B1A7A3}"/>
              </a:ext>
            </a:extLst>
          </p:cNvPr>
          <p:cNvSpPr/>
          <p:nvPr/>
        </p:nvSpPr>
        <p:spPr>
          <a:xfrm>
            <a:off x="6695084" y="1627246"/>
            <a:ext cx="4554910" cy="458054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7FBED71-B48C-4C31-BD90-1A57671E60D6}"/>
              </a:ext>
            </a:extLst>
          </p:cNvPr>
          <p:cNvGrpSpPr/>
          <p:nvPr/>
        </p:nvGrpSpPr>
        <p:grpSpPr>
          <a:xfrm>
            <a:off x="6818701" y="1906636"/>
            <a:ext cx="4256652" cy="4119160"/>
            <a:chOff x="4645680" y="2111281"/>
            <a:chExt cx="2844164" cy="2975246"/>
          </a:xfrm>
        </p:grpSpPr>
        <p:sp>
          <p:nvSpPr>
            <p:cNvPr id="15" name="TextBox 14">
              <a:extLst>
                <a:ext uri="{FF2B5EF4-FFF2-40B4-BE49-F238E27FC236}">
                  <a16:creationId xmlns:a16="http://schemas.microsoft.com/office/drawing/2014/main" id="{05486746-4BC5-4B66-9B57-DC9289CB4A5E}"/>
                </a:ext>
              </a:extLst>
            </p:cNvPr>
            <p:cNvSpPr txBox="1"/>
            <p:nvPr/>
          </p:nvSpPr>
          <p:spPr>
            <a:xfrm>
              <a:off x="4646245" y="2785668"/>
              <a:ext cx="2843599" cy="2300859"/>
            </a:xfrm>
            <a:prstGeom prst="rect">
              <a:avLst/>
            </a:prstGeom>
            <a:noFill/>
          </p:spPr>
          <p:txBody>
            <a:bodyPr wrap="square" rtlCol="0">
              <a:spAutoFit/>
            </a:bodyPr>
            <a:lstStyle/>
            <a:p>
              <a:pPr algn="l">
                <a:buFont typeface="+mj-lt"/>
                <a:buAutoNum type="arabicPeriod"/>
              </a:pPr>
              <a:r>
                <a:rPr lang="en-US" sz="2400" b="0" i="0" dirty="0">
                  <a:solidFill>
                    <a:srgbClr val="0D0D0D"/>
                  </a:solidFill>
                  <a:effectLst/>
                  <a:highlight>
                    <a:srgbClr val="FFFFFF"/>
                  </a:highlight>
                  <a:latin typeface="Söhne"/>
                </a:rPr>
                <a:t> Ensure the server and client GUIs open.</a:t>
              </a:r>
            </a:p>
            <a:p>
              <a:pPr algn="l">
                <a:buFont typeface="+mj-lt"/>
                <a:buAutoNum type="arabicPeriod"/>
              </a:pPr>
              <a:endParaRPr lang="en-US" sz="1100" b="0" i="0" dirty="0">
                <a:solidFill>
                  <a:srgbClr val="0D0D0D"/>
                </a:solidFill>
                <a:effectLst/>
                <a:highlight>
                  <a:srgbClr val="FFFFFF"/>
                </a:highlight>
                <a:latin typeface="Söhne"/>
              </a:endParaRPr>
            </a:p>
            <a:p>
              <a:pPr algn="l">
                <a:buFont typeface="+mj-lt"/>
                <a:buAutoNum type="arabicPeriod"/>
              </a:pPr>
              <a:r>
                <a:rPr lang="en-US" sz="2400" b="0" i="0" dirty="0">
                  <a:solidFill>
                    <a:srgbClr val="0D0D0D"/>
                  </a:solidFill>
                  <a:effectLst/>
                  <a:highlight>
                    <a:srgbClr val="FFFFFF"/>
                  </a:highlight>
                  <a:latin typeface="Söhne"/>
                </a:rPr>
                <a:t> Connect clients to the server.</a:t>
              </a:r>
            </a:p>
            <a:p>
              <a:pPr algn="l">
                <a:buFont typeface="+mj-lt"/>
                <a:buAutoNum type="arabicPeriod"/>
              </a:pPr>
              <a:endParaRPr lang="en-US" sz="1100" b="0" i="0" dirty="0">
                <a:solidFill>
                  <a:srgbClr val="0D0D0D"/>
                </a:solidFill>
                <a:effectLst/>
                <a:highlight>
                  <a:srgbClr val="FFFFFF"/>
                </a:highlight>
                <a:latin typeface="Söhne"/>
              </a:endParaRPr>
            </a:p>
            <a:p>
              <a:pPr algn="l">
                <a:buFont typeface="+mj-lt"/>
                <a:buAutoNum type="arabicPeriod"/>
              </a:pPr>
              <a:r>
                <a:rPr lang="en-US" sz="2400" b="0" i="0" dirty="0">
                  <a:solidFill>
                    <a:srgbClr val="0D0D0D"/>
                  </a:solidFill>
                  <a:effectLst/>
                  <a:highlight>
                    <a:srgbClr val="FFFFFF"/>
                  </a:highlight>
                  <a:latin typeface="Söhne"/>
                </a:rPr>
                <a:t> Exchange messages and images between clients.</a:t>
              </a:r>
            </a:p>
            <a:p>
              <a:pPr algn="l">
                <a:buFont typeface="+mj-lt"/>
                <a:buAutoNum type="arabicPeriod"/>
              </a:pPr>
              <a:endParaRPr lang="en-US" sz="1100" b="0" i="0" dirty="0">
                <a:solidFill>
                  <a:srgbClr val="0D0D0D"/>
                </a:solidFill>
                <a:effectLst/>
                <a:highlight>
                  <a:srgbClr val="FFFFFF"/>
                </a:highlight>
                <a:latin typeface="Söhne"/>
              </a:endParaRPr>
            </a:p>
            <a:p>
              <a:pPr algn="l">
                <a:buFont typeface="+mj-lt"/>
                <a:buAutoNum type="arabicPeriod"/>
              </a:pPr>
              <a:r>
                <a:rPr lang="en-US" sz="2400" b="0" i="0" dirty="0">
                  <a:solidFill>
                    <a:srgbClr val="0D0D0D"/>
                  </a:solidFill>
                  <a:effectLst/>
                  <a:highlight>
                    <a:srgbClr val="FFFFFF"/>
                  </a:highlight>
                  <a:latin typeface="Söhne"/>
                </a:rPr>
                <a:t> Verify proper message and image display.</a:t>
              </a:r>
            </a:p>
          </p:txBody>
        </p:sp>
        <p:sp>
          <p:nvSpPr>
            <p:cNvPr id="16" name="TextBox 15">
              <a:extLst>
                <a:ext uri="{FF2B5EF4-FFF2-40B4-BE49-F238E27FC236}">
                  <a16:creationId xmlns:a16="http://schemas.microsoft.com/office/drawing/2014/main" id="{FE6BED11-9D5E-498B-95B8-CA1C624F3D37}"/>
                </a:ext>
              </a:extLst>
            </p:cNvPr>
            <p:cNvSpPr txBox="1"/>
            <p:nvPr/>
          </p:nvSpPr>
          <p:spPr>
            <a:xfrm>
              <a:off x="4645680" y="2111281"/>
              <a:ext cx="2689700" cy="377919"/>
            </a:xfrm>
            <a:prstGeom prst="rect">
              <a:avLst/>
            </a:prstGeom>
            <a:noFill/>
          </p:spPr>
          <p:txBody>
            <a:bodyPr wrap="square" rtlCol="0">
              <a:spAutoFit/>
            </a:bodyPr>
            <a:lstStyle/>
            <a:p>
              <a:pPr algn="ctr"/>
              <a:r>
                <a:rPr lang="en-US" sz="2800" b="1" dirty="0">
                  <a:solidFill>
                    <a:srgbClr val="FFA956"/>
                  </a:solidFill>
                  <a:latin typeface="Tw Cen MT" panose="020B0602020104020603" pitchFamily="34" charset="0"/>
                  <a:ea typeface="Tahoma" panose="020B0604030504040204" pitchFamily="34" charset="0"/>
                  <a:cs typeface="Arial" panose="020B0604020202020204" pitchFamily="34" charset="0"/>
                </a:rPr>
                <a:t>Testing</a:t>
              </a:r>
            </a:p>
          </p:txBody>
        </p:sp>
      </p:grpSp>
      <p:cxnSp>
        <p:nvCxnSpPr>
          <p:cNvPr id="18" name="Straight Connector 17">
            <a:extLst>
              <a:ext uri="{FF2B5EF4-FFF2-40B4-BE49-F238E27FC236}">
                <a16:creationId xmlns:a16="http://schemas.microsoft.com/office/drawing/2014/main" id="{6E7D2F38-127E-488B-9382-9575A01F1973}"/>
              </a:ext>
            </a:extLst>
          </p:cNvPr>
          <p:cNvCxnSpPr>
            <a:cxnSpLocks/>
          </p:cNvCxnSpPr>
          <p:nvPr/>
        </p:nvCxnSpPr>
        <p:spPr>
          <a:xfrm>
            <a:off x="6674634" y="1584784"/>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DA4A32-10BE-4B54-9C84-40C9B34C1334}"/>
              </a:ext>
            </a:extLst>
          </p:cNvPr>
          <p:cNvCxnSpPr>
            <a:cxnSpLocks/>
          </p:cNvCxnSpPr>
          <p:nvPr/>
        </p:nvCxnSpPr>
        <p:spPr>
          <a:xfrm rot="16200000">
            <a:off x="7224702" y="1033353"/>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3DF652-D686-4680-A890-91D4BEE50FA6}"/>
              </a:ext>
            </a:extLst>
          </p:cNvPr>
          <p:cNvCxnSpPr>
            <a:cxnSpLocks/>
          </p:cNvCxnSpPr>
          <p:nvPr/>
        </p:nvCxnSpPr>
        <p:spPr>
          <a:xfrm rot="10800000">
            <a:off x="11276141" y="5107298"/>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510E53A-D49B-46BA-BDED-AB6DFD5C2A4A}"/>
              </a:ext>
            </a:extLst>
          </p:cNvPr>
          <p:cNvCxnSpPr>
            <a:cxnSpLocks/>
          </p:cNvCxnSpPr>
          <p:nvPr/>
        </p:nvCxnSpPr>
        <p:spPr>
          <a:xfrm rot="5400000">
            <a:off x="10726073" y="5658729"/>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18FC2E-4BDA-42B6-87D0-B488A86F7ACD}"/>
              </a:ext>
            </a:extLst>
          </p:cNvPr>
          <p:cNvSpPr txBox="1"/>
          <p:nvPr/>
        </p:nvSpPr>
        <p:spPr>
          <a:xfrm>
            <a:off x="3670667" y="336300"/>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Performance</a:t>
            </a:r>
          </a:p>
        </p:txBody>
      </p:sp>
    </p:spTree>
    <p:extLst>
      <p:ext uri="{BB962C8B-B14F-4D97-AF65-F5344CB8AC3E}">
        <p14:creationId xmlns:p14="http://schemas.microsoft.com/office/powerpoint/2010/main" val="219571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par>
                          <p:cTn id="8" fill="hold">
                            <p:stCondLst>
                              <p:cond delay="25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250"/>
                                        <p:tgtEl>
                                          <p:spTgt spid="8"/>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75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250"/>
                                        <p:tgtEl>
                                          <p:spTgt spid="12"/>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250"/>
                                        <p:tgtEl>
                                          <p:spTgt spid="13"/>
                                        </p:tgtEl>
                                      </p:cBhvr>
                                    </p:animEffect>
                                  </p:childTnLst>
                                </p:cTn>
                              </p:par>
                            </p:childTnLst>
                          </p:cTn>
                        </p:par>
                        <p:par>
                          <p:cTn id="24" fill="hold">
                            <p:stCondLst>
                              <p:cond delay="1250"/>
                            </p:stCondLst>
                            <p:childTnLst>
                              <p:par>
                                <p:cTn id="25" presetID="42"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250"/>
                                        <p:tgtEl>
                                          <p:spTgt spid="14"/>
                                        </p:tgtEl>
                                      </p:cBhvr>
                                    </p:animEffect>
                                  </p:childTnLst>
                                </p:cTn>
                              </p:par>
                            </p:childTnLst>
                          </p:cTn>
                        </p:par>
                        <p:par>
                          <p:cTn id="35" fill="hold">
                            <p:stCondLst>
                              <p:cond delay="250"/>
                            </p:stCondLst>
                            <p:childTnLst>
                              <p:par>
                                <p:cTn id="36" presetID="22" presetClass="entr" presetSubtype="4"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250"/>
                                        <p:tgtEl>
                                          <p:spTgt spid="18"/>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250"/>
                                        <p:tgtEl>
                                          <p:spTgt spid="19"/>
                                        </p:tgtEl>
                                      </p:cBhvr>
                                    </p:animEffect>
                                  </p:childTnLst>
                                </p:cTn>
                              </p:par>
                            </p:childTnLst>
                          </p:cTn>
                        </p:par>
                        <p:par>
                          <p:cTn id="43" fill="hold">
                            <p:stCondLst>
                              <p:cond delay="750"/>
                            </p:stCondLst>
                            <p:childTnLst>
                              <p:par>
                                <p:cTn id="44" presetID="22" presetClass="entr" presetSubtype="1"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up)">
                                      <p:cBhvr>
                                        <p:cTn id="46" dur="250"/>
                                        <p:tgtEl>
                                          <p:spTgt spid="21"/>
                                        </p:tgtEl>
                                      </p:cBhvr>
                                    </p:animEffect>
                                  </p:childTnLst>
                                </p:cTn>
                              </p:par>
                            </p:childTnLst>
                          </p:cTn>
                        </p:par>
                        <p:par>
                          <p:cTn id="47" fill="hold">
                            <p:stCondLst>
                              <p:cond delay="1000"/>
                            </p:stCondLst>
                            <p:childTnLst>
                              <p:par>
                                <p:cTn id="48" presetID="22" presetClass="entr" presetSubtype="2"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right)">
                                      <p:cBhvr>
                                        <p:cTn id="50" dur="250"/>
                                        <p:tgtEl>
                                          <p:spTgt spid="22"/>
                                        </p:tgtEl>
                                      </p:cBhvr>
                                    </p:animEffect>
                                  </p:childTnLst>
                                </p:cTn>
                              </p:par>
                            </p:childTnLst>
                          </p:cTn>
                        </p:par>
                        <p:par>
                          <p:cTn id="51" fill="hold">
                            <p:stCondLst>
                              <p:cond delay="125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4334609" y="1558099"/>
            <a:ext cx="5987562" cy="1631216"/>
          </a:xfrm>
          <a:prstGeom prst="rect">
            <a:avLst/>
          </a:prstGeom>
          <a:noFill/>
        </p:spPr>
        <p:txBody>
          <a:bodyPr wrap="square" rtlCol="0">
            <a:spAutoFit/>
          </a:bodyPr>
          <a:lstStyle/>
          <a:p>
            <a:pPr algn="ctr"/>
            <a:r>
              <a:rPr lang="en-US" sz="10000" dirty="0">
                <a:solidFill>
                  <a:srgbClr val="FF5969"/>
                </a:solidFill>
                <a:latin typeface="Tw Cen MT" panose="020B0602020104020603" pitchFamily="34" charset="0"/>
              </a:rPr>
              <a:t>Testing</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185559" y="3404040"/>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5</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6</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256956419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51162"/>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5</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6</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a:extLst>
              <a:ext uri="{FF2B5EF4-FFF2-40B4-BE49-F238E27FC236}">
                <a16:creationId xmlns:a16="http://schemas.microsoft.com/office/drawing/2014/main" id="{4C568A32-DC84-D03E-8532-D9428A885CFB}"/>
              </a:ext>
            </a:extLst>
          </p:cNvPr>
          <p:cNvPicPr>
            <a:picLocks noChangeAspect="1"/>
          </p:cNvPicPr>
          <p:nvPr/>
        </p:nvPicPr>
        <p:blipFill rotWithShape="1">
          <a:blip r:embed="rId3">
            <a:extLst>
              <a:ext uri="{28A0092B-C50C-407E-A947-70E740481C1C}">
                <a14:useLocalDpi xmlns:a14="http://schemas.microsoft.com/office/drawing/2010/main" val="0"/>
              </a:ext>
            </a:extLst>
          </a:blip>
          <a:srcRect t="404" r="2097" b="211"/>
          <a:stretch/>
        </p:blipFill>
        <p:spPr>
          <a:xfrm>
            <a:off x="4475285" y="1030941"/>
            <a:ext cx="4803186" cy="483197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Box 3">
            <a:extLst>
              <a:ext uri="{FF2B5EF4-FFF2-40B4-BE49-F238E27FC236}">
                <a16:creationId xmlns:a16="http://schemas.microsoft.com/office/drawing/2014/main" id="{BBE44FF2-B3CC-8114-7B12-1A4EA602AD90}"/>
              </a:ext>
            </a:extLst>
          </p:cNvPr>
          <p:cNvSpPr txBox="1"/>
          <p:nvPr/>
        </p:nvSpPr>
        <p:spPr>
          <a:xfrm>
            <a:off x="5057301" y="6199094"/>
            <a:ext cx="3991707" cy="369332"/>
          </a:xfrm>
          <a:prstGeom prst="rect">
            <a:avLst/>
          </a:prstGeom>
          <a:noFill/>
        </p:spPr>
        <p:txBody>
          <a:bodyPr wrap="square" rtlCol="0">
            <a:spAutoFit/>
          </a:bodyPr>
          <a:lstStyle/>
          <a:p>
            <a:r>
              <a:rPr lang="en-US" dirty="0"/>
              <a:t>Figure 3.1: Open Server Part.</a:t>
            </a:r>
          </a:p>
        </p:txBody>
      </p:sp>
      <p:sp>
        <p:nvSpPr>
          <p:cNvPr id="2" name="TextBox 1">
            <a:extLst>
              <a:ext uri="{FF2B5EF4-FFF2-40B4-BE49-F238E27FC236}">
                <a16:creationId xmlns:a16="http://schemas.microsoft.com/office/drawing/2014/main" id="{A135419F-EEB7-E9F2-9C88-6520150723F3}"/>
              </a:ext>
            </a:extLst>
          </p:cNvPr>
          <p:cNvSpPr txBox="1"/>
          <p:nvPr/>
        </p:nvSpPr>
        <p:spPr>
          <a:xfrm>
            <a:off x="5884640" y="318247"/>
            <a:ext cx="3525715" cy="523220"/>
          </a:xfrm>
          <a:prstGeom prst="rect">
            <a:avLst/>
          </a:prstGeom>
          <a:noFill/>
        </p:spPr>
        <p:txBody>
          <a:bodyPr wrap="square" rtlCol="0">
            <a:spAutoFit/>
          </a:bodyPr>
          <a:lstStyle/>
          <a:p>
            <a:r>
              <a:rPr lang="en-US" sz="2800" b="1" dirty="0"/>
              <a:t>Open Server</a:t>
            </a:r>
          </a:p>
        </p:txBody>
      </p:sp>
    </p:spTree>
    <p:extLst>
      <p:ext uri="{BB962C8B-B14F-4D97-AF65-F5344CB8AC3E}">
        <p14:creationId xmlns:p14="http://schemas.microsoft.com/office/powerpoint/2010/main" val="324250785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5</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6</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 name="Picture 1">
            <a:extLst>
              <a:ext uri="{FF2B5EF4-FFF2-40B4-BE49-F238E27FC236}">
                <a16:creationId xmlns:a16="http://schemas.microsoft.com/office/drawing/2014/main" id="{B376FAC6-E659-4CD2-838E-7EFE3452B945}"/>
              </a:ext>
            </a:extLst>
          </p:cNvPr>
          <p:cNvPicPr>
            <a:picLocks noChangeAspect="1"/>
          </p:cNvPicPr>
          <p:nvPr/>
        </p:nvPicPr>
        <p:blipFill rotWithShape="1">
          <a:blip r:embed="rId3">
            <a:extLst>
              <a:ext uri="{28A0092B-C50C-407E-A947-70E740481C1C}">
                <a14:useLocalDpi xmlns:a14="http://schemas.microsoft.com/office/drawing/2010/main" val="0"/>
              </a:ext>
            </a:extLst>
          </a:blip>
          <a:srcRect l="451" r="127"/>
          <a:stretch/>
        </p:blipFill>
        <p:spPr>
          <a:xfrm>
            <a:off x="3218330" y="1730188"/>
            <a:ext cx="5800165" cy="275388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Box 3">
            <a:extLst>
              <a:ext uri="{FF2B5EF4-FFF2-40B4-BE49-F238E27FC236}">
                <a16:creationId xmlns:a16="http://schemas.microsoft.com/office/drawing/2014/main" id="{611C4B7D-3285-48FF-BD1F-3E2B808AEA2C}"/>
              </a:ext>
            </a:extLst>
          </p:cNvPr>
          <p:cNvSpPr txBox="1"/>
          <p:nvPr/>
        </p:nvSpPr>
        <p:spPr>
          <a:xfrm>
            <a:off x="5029028" y="5195393"/>
            <a:ext cx="2958968" cy="369332"/>
          </a:xfrm>
          <a:prstGeom prst="rect">
            <a:avLst/>
          </a:prstGeom>
          <a:noFill/>
        </p:spPr>
        <p:txBody>
          <a:bodyPr wrap="square" rtlCol="0">
            <a:spAutoFit/>
          </a:bodyPr>
          <a:lstStyle/>
          <a:p>
            <a:r>
              <a:rPr lang="en-US" dirty="0"/>
              <a:t>Figure 3.2: Login  part .</a:t>
            </a:r>
          </a:p>
        </p:txBody>
      </p:sp>
      <p:sp>
        <p:nvSpPr>
          <p:cNvPr id="3" name="TextBox 2">
            <a:extLst>
              <a:ext uri="{FF2B5EF4-FFF2-40B4-BE49-F238E27FC236}">
                <a16:creationId xmlns:a16="http://schemas.microsoft.com/office/drawing/2014/main" id="{0DC0BF6B-DA0A-8942-7902-3EC190E2A26B}"/>
              </a:ext>
            </a:extLst>
          </p:cNvPr>
          <p:cNvSpPr txBox="1"/>
          <p:nvPr/>
        </p:nvSpPr>
        <p:spPr>
          <a:xfrm>
            <a:off x="5705345" y="497714"/>
            <a:ext cx="3525715" cy="523220"/>
          </a:xfrm>
          <a:prstGeom prst="rect">
            <a:avLst/>
          </a:prstGeom>
          <a:noFill/>
        </p:spPr>
        <p:txBody>
          <a:bodyPr wrap="square" rtlCol="0">
            <a:spAutoFit/>
          </a:bodyPr>
          <a:lstStyle/>
          <a:p>
            <a:r>
              <a:rPr lang="en-US" sz="2800" b="1" dirty="0"/>
              <a:t>Login</a:t>
            </a:r>
          </a:p>
        </p:txBody>
      </p:sp>
    </p:spTree>
    <p:extLst>
      <p:ext uri="{BB962C8B-B14F-4D97-AF65-F5344CB8AC3E}">
        <p14:creationId xmlns:p14="http://schemas.microsoft.com/office/powerpoint/2010/main" val="398231642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 </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 </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 </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 </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5 </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6 </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5" name="Picture 4">
            <a:extLst>
              <a:ext uri="{FF2B5EF4-FFF2-40B4-BE49-F238E27FC236}">
                <a16:creationId xmlns:a16="http://schemas.microsoft.com/office/drawing/2014/main" id="{9E15D816-8E3D-DA96-642A-0D5C7BBCBD25}"/>
              </a:ext>
            </a:extLst>
          </p:cNvPr>
          <p:cNvPicPr>
            <a:picLocks noChangeAspect="1"/>
          </p:cNvPicPr>
          <p:nvPr/>
        </p:nvPicPr>
        <p:blipFill rotWithShape="1">
          <a:blip r:embed="rId3">
            <a:extLst>
              <a:ext uri="{28A0092B-C50C-407E-A947-70E740481C1C}">
                <a14:useLocalDpi xmlns:a14="http://schemas.microsoft.com/office/drawing/2010/main" val="0"/>
              </a:ext>
            </a:extLst>
          </a:blip>
          <a:srcRect t="-266" b="-581"/>
          <a:stretch/>
        </p:blipFill>
        <p:spPr>
          <a:xfrm>
            <a:off x="3176436" y="797860"/>
            <a:ext cx="5456576" cy="531607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TextBox 5">
            <a:extLst>
              <a:ext uri="{FF2B5EF4-FFF2-40B4-BE49-F238E27FC236}">
                <a16:creationId xmlns:a16="http://schemas.microsoft.com/office/drawing/2014/main" id="{118FC8EC-DD8C-435B-4CA9-43484EDD1587}"/>
              </a:ext>
            </a:extLst>
          </p:cNvPr>
          <p:cNvSpPr txBox="1"/>
          <p:nvPr/>
        </p:nvSpPr>
        <p:spPr>
          <a:xfrm>
            <a:off x="4554416" y="6180992"/>
            <a:ext cx="3045465" cy="369332"/>
          </a:xfrm>
          <a:prstGeom prst="rect">
            <a:avLst/>
          </a:prstGeom>
          <a:noFill/>
        </p:spPr>
        <p:txBody>
          <a:bodyPr wrap="square" rtlCol="0">
            <a:spAutoFit/>
          </a:bodyPr>
          <a:lstStyle/>
          <a:p>
            <a:r>
              <a:rPr lang="en-US" dirty="0"/>
              <a:t>Figure 3.3: Client part.</a:t>
            </a:r>
          </a:p>
        </p:txBody>
      </p:sp>
      <p:sp>
        <p:nvSpPr>
          <p:cNvPr id="2" name="TextBox 1">
            <a:extLst>
              <a:ext uri="{FF2B5EF4-FFF2-40B4-BE49-F238E27FC236}">
                <a16:creationId xmlns:a16="http://schemas.microsoft.com/office/drawing/2014/main" id="{DF888884-AAB8-8292-E111-89B97F742B1A}"/>
              </a:ext>
            </a:extLst>
          </p:cNvPr>
          <p:cNvSpPr txBox="1"/>
          <p:nvPr/>
        </p:nvSpPr>
        <p:spPr>
          <a:xfrm>
            <a:off x="5284177" y="228601"/>
            <a:ext cx="3525715" cy="523220"/>
          </a:xfrm>
          <a:prstGeom prst="rect">
            <a:avLst/>
          </a:prstGeom>
          <a:noFill/>
        </p:spPr>
        <p:txBody>
          <a:bodyPr wrap="square" rtlCol="0">
            <a:spAutoFit/>
          </a:bodyPr>
          <a:lstStyle/>
          <a:p>
            <a:r>
              <a:rPr lang="en-US" sz="2800" b="1" dirty="0"/>
              <a:t>Client</a:t>
            </a:r>
          </a:p>
        </p:txBody>
      </p:sp>
    </p:spTree>
    <p:extLst>
      <p:ext uri="{BB962C8B-B14F-4D97-AF65-F5344CB8AC3E}">
        <p14:creationId xmlns:p14="http://schemas.microsoft.com/office/powerpoint/2010/main" val="61264759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 </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 </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 </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5 </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6 </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 name="Picture 1">
            <a:extLst>
              <a:ext uri="{FF2B5EF4-FFF2-40B4-BE49-F238E27FC236}">
                <a16:creationId xmlns:a16="http://schemas.microsoft.com/office/drawing/2014/main" id="{8CF32080-9860-B208-1779-F2B1263FF477}"/>
              </a:ext>
            </a:extLst>
          </p:cNvPr>
          <p:cNvPicPr>
            <a:picLocks noChangeAspect="1"/>
          </p:cNvPicPr>
          <p:nvPr/>
        </p:nvPicPr>
        <p:blipFill rotWithShape="1">
          <a:blip r:embed="rId3">
            <a:extLst>
              <a:ext uri="{28A0092B-C50C-407E-A947-70E740481C1C}">
                <a14:useLocalDpi xmlns:a14="http://schemas.microsoft.com/office/drawing/2010/main" val="0"/>
              </a:ext>
            </a:extLst>
          </a:blip>
          <a:srcRect l="567" r="-599"/>
          <a:stretch/>
        </p:blipFill>
        <p:spPr>
          <a:xfrm>
            <a:off x="1568824" y="887850"/>
            <a:ext cx="7718611" cy="490610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a:extLst>
              <a:ext uri="{FF2B5EF4-FFF2-40B4-BE49-F238E27FC236}">
                <a16:creationId xmlns:a16="http://schemas.microsoft.com/office/drawing/2014/main" id="{1554DBC2-0404-8316-E3D1-258FE1B9BFFC}"/>
              </a:ext>
            </a:extLst>
          </p:cNvPr>
          <p:cNvSpPr txBox="1"/>
          <p:nvPr/>
        </p:nvSpPr>
        <p:spPr>
          <a:xfrm>
            <a:off x="4024026" y="5985423"/>
            <a:ext cx="3538309" cy="369332"/>
          </a:xfrm>
          <a:prstGeom prst="rect">
            <a:avLst/>
          </a:prstGeom>
          <a:noFill/>
        </p:spPr>
        <p:txBody>
          <a:bodyPr wrap="square" rtlCol="0">
            <a:spAutoFit/>
          </a:bodyPr>
          <a:lstStyle/>
          <a:p>
            <a:r>
              <a:rPr lang="en-US" dirty="0"/>
              <a:t>Figure 3.4: Sent Message Hi To All.</a:t>
            </a:r>
          </a:p>
        </p:txBody>
      </p:sp>
      <p:sp>
        <p:nvSpPr>
          <p:cNvPr id="4" name="TextBox 3">
            <a:extLst>
              <a:ext uri="{FF2B5EF4-FFF2-40B4-BE49-F238E27FC236}">
                <a16:creationId xmlns:a16="http://schemas.microsoft.com/office/drawing/2014/main" id="{AFCD96CC-B48F-5BEC-8DD2-56A7F747DCB9}"/>
              </a:ext>
            </a:extLst>
          </p:cNvPr>
          <p:cNvSpPr txBox="1"/>
          <p:nvPr/>
        </p:nvSpPr>
        <p:spPr>
          <a:xfrm>
            <a:off x="4432530" y="174984"/>
            <a:ext cx="3525715" cy="523220"/>
          </a:xfrm>
          <a:prstGeom prst="rect">
            <a:avLst/>
          </a:prstGeom>
          <a:noFill/>
        </p:spPr>
        <p:txBody>
          <a:bodyPr wrap="square" rtlCol="0">
            <a:spAutoFit/>
          </a:bodyPr>
          <a:lstStyle/>
          <a:p>
            <a:r>
              <a:rPr lang="en-US" sz="2800" b="1" dirty="0"/>
              <a:t>Sent Message</a:t>
            </a:r>
          </a:p>
        </p:txBody>
      </p:sp>
    </p:spTree>
    <p:extLst>
      <p:ext uri="{BB962C8B-B14F-4D97-AF65-F5344CB8AC3E}">
        <p14:creationId xmlns:p14="http://schemas.microsoft.com/office/powerpoint/2010/main" val="678089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1C18116-B962-4353-87AA-099D4914CEED}"/>
              </a:ext>
            </a:extLst>
          </p:cNvPr>
          <p:cNvGrpSpPr/>
          <p:nvPr/>
        </p:nvGrpSpPr>
        <p:grpSpPr>
          <a:xfrm>
            <a:off x="4169905" y="2214105"/>
            <a:ext cx="1987878" cy="1858133"/>
            <a:chOff x="4206976" y="1539977"/>
            <a:chExt cx="1987878" cy="1858133"/>
          </a:xfrm>
        </p:grpSpPr>
        <p:sp>
          <p:nvSpPr>
            <p:cNvPr id="15" name="Freeform: Shape 14">
              <a:extLst>
                <a:ext uri="{FF2B5EF4-FFF2-40B4-BE49-F238E27FC236}">
                  <a16:creationId xmlns:a16="http://schemas.microsoft.com/office/drawing/2014/main" id="{FD00FEAF-E626-480B-986B-7EA23BDEE4DF}"/>
                </a:ext>
              </a:extLst>
            </p:cNvPr>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1D94B2C-CB8C-45BF-8861-AEA36380D936}"/>
                </a:ext>
              </a:extLst>
            </p:cNvPr>
            <p:cNvSpPr txBox="1"/>
            <p:nvPr/>
          </p:nvSpPr>
          <p:spPr>
            <a:xfrm>
              <a:off x="4305830"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1</a:t>
              </a:r>
            </a:p>
          </p:txBody>
        </p:sp>
      </p:grpSp>
      <p:grpSp>
        <p:nvGrpSpPr>
          <p:cNvPr id="22" name="Group 21">
            <a:extLst>
              <a:ext uri="{FF2B5EF4-FFF2-40B4-BE49-F238E27FC236}">
                <a16:creationId xmlns:a16="http://schemas.microsoft.com/office/drawing/2014/main" id="{418C60E4-02FA-43A7-86BC-8E33E5033E40}"/>
              </a:ext>
            </a:extLst>
          </p:cNvPr>
          <p:cNvGrpSpPr/>
          <p:nvPr/>
        </p:nvGrpSpPr>
        <p:grpSpPr>
          <a:xfrm>
            <a:off x="5972433" y="2214105"/>
            <a:ext cx="1987878" cy="1858133"/>
            <a:chOff x="5935362" y="1539977"/>
            <a:chExt cx="1987878" cy="1858133"/>
          </a:xfrm>
        </p:grpSpPr>
        <p:sp>
          <p:nvSpPr>
            <p:cNvPr id="14" name="Freeform: Shape 13">
              <a:extLst>
                <a:ext uri="{FF2B5EF4-FFF2-40B4-BE49-F238E27FC236}">
                  <a16:creationId xmlns:a16="http://schemas.microsoft.com/office/drawing/2014/main" id="{4D5084EA-3744-471F-B70C-263650789939}"/>
                </a:ext>
              </a:extLst>
            </p:cNvPr>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B523524-BC7F-464E-A8E1-48090C9BAA2E}"/>
                </a:ext>
              </a:extLst>
            </p:cNvPr>
            <p:cNvSpPr txBox="1"/>
            <p:nvPr/>
          </p:nvSpPr>
          <p:spPr>
            <a:xfrm>
              <a:off x="5935362"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2</a:t>
              </a:r>
            </a:p>
          </p:txBody>
        </p:sp>
      </p:grpSp>
      <p:grpSp>
        <p:nvGrpSpPr>
          <p:cNvPr id="23" name="Group 22">
            <a:extLst>
              <a:ext uri="{FF2B5EF4-FFF2-40B4-BE49-F238E27FC236}">
                <a16:creationId xmlns:a16="http://schemas.microsoft.com/office/drawing/2014/main" id="{BF72F321-8593-43D3-A969-8F1140D3EE6F}"/>
              </a:ext>
            </a:extLst>
          </p:cNvPr>
          <p:cNvGrpSpPr/>
          <p:nvPr/>
        </p:nvGrpSpPr>
        <p:grpSpPr>
          <a:xfrm>
            <a:off x="4169905" y="4146380"/>
            <a:ext cx="1987878" cy="1858131"/>
            <a:chOff x="4206976" y="3398110"/>
            <a:chExt cx="1987878" cy="1858131"/>
          </a:xfrm>
        </p:grpSpPr>
        <p:sp>
          <p:nvSpPr>
            <p:cNvPr id="11" name="Freeform: Shape 10">
              <a:extLst>
                <a:ext uri="{FF2B5EF4-FFF2-40B4-BE49-F238E27FC236}">
                  <a16:creationId xmlns:a16="http://schemas.microsoft.com/office/drawing/2014/main" id="{1CF4195B-C84C-4D20-84BD-EFA34F77989A}"/>
                </a:ext>
              </a:extLst>
            </p:cNvPr>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434B3A-3970-45CC-A2B2-BB26A8893588}"/>
                </a:ext>
              </a:extLst>
            </p:cNvPr>
            <p:cNvSpPr txBox="1"/>
            <p:nvPr/>
          </p:nvSpPr>
          <p:spPr>
            <a:xfrm>
              <a:off x="4305830"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3</a:t>
              </a:r>
            </a:p>
          </p:txBody>
        </p:sp>
      </p:grpSp>
      <p:grpSp>
        <p:nvGrpSpPr>
          <p:cNvPr id="24" name="Group 23">
            <a:extLst>
              <a:ext uri="{FF2B5EF4-FFF2-40B4-BE49-F238E27FC236}">
                <a16:creationId xmlns:a16="http://schemas.microsoft.com/office/drawing/2014/main" id="{F708346B-615A-4D47-B4D1-2E72634CE334}"/>
              </a:ext>
            </a:extLst>
          </p:cNvPr>
          <p:cNvGrpSpPr/>
          <p:nvPr/>
        </p:nvGrpSpPr>
        <p:grpSpPr>
          <a:xfrm>
            <a:off x="5972433" y="4146380"/>
            <a:ext cx="1987878" cy="1858131"/>
            <a:chOff x="5935362" y="3398110"/>
            <a:chExt cx="1987878" cy="1858131"/>
          </a:xfrm>
        </p:grpSpPr>
        <p:sp>
          <p:nvSpPr>
            <p:cNvPr id="10" name="Freeform: Shape 9">
              <a:extLst>
                <a:ext uri="{FF2B5EF4-FFF2-40B4-BE49-F238E27FC236}">
                  <a16:creationId xmlns:a16="http://schemas.microsoft.com/office/drawing/2014/main" id="{C642EFA1-FECA-4C06-BAA1-C46C71D1C087}"/>
                </a:ext>
              </a:extLst>
            </p:cNvPr>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02E0EC-79F7-49F4-821D-F9EB43B6B12E}"/>
                </a:ext>
              </a:extLst>
            </p:cNvPr>
            <p:cNvSpPr txBox="1"/>
            <p:nvPr/>
          </p:nvSpPr>
          <p:spPr>
            <a:xfrm>
              <a:off x="5935362"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4</a:t>
              </a:r>
            </a:p>
          </p:txBody>
        </p:sp>
      </p:grpSp>
      <p:sp>
        <p:nvSpPr>
          <p:cNvPr id="16" name="Oval 15">
            <a:extLst>
              <a:ext uri="{FF2B5EF4-FFF2-40B4-BE49-F238E27FC236}">
                <a16:creationId xmlns:a16="http://schemas.microsoft.com/office/drawing/2014/main" id="{E4C296C8-5CBE-45A5-9E43-CBF23ACE811E}"/>
              </a:ext>
            </a:extLst>
          </p:cNvPr>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4B540E0-4F9D-467E-8DE2-47DB51C566CB}"/>
              </a:ext>
            </a:extLst>
          </p:cNvPr>
          <p:cNvSpPr txBox="1"/>
          <p:nvPr/>
        </p:nvSpPr>
        <p:spPr>
          <a:xfrm>
            <a:off x="1333098" y="2668751"/>
            <a:ext cx="2046514" cy="400110"/>
          </a:xfrm>
          <a:prstGeom prst="rect">
            <a:avLst/>
          </a:prstGeom>
          <a:noFill/>
        </p:spPr>
        <p:txBody>
          <a:bodyPr wrap="square" rtlCol="0">
            <a:spAutoFit/>
          </a:bodyPr>
          <a:lstStyle/>
          <a:p>
            <a:r>
              <a:rPr lang="en-US" sz="2000" b="1" dirty="0">
                <a:solidFill>
                  <a:srgbClr val="20AE97"/>
                </a:solidFill>
                <a:latin typeface="Montserrat" panose="02000505000000020004" pitchFamily="2" charset="0"/>
              </a:rPr>
              <a:t>Introduction</a:t>
            </a:r>
          </a:p>
        </p:txBody>
      </p:sp>
      <p:sp>
        <p:nvSpPr>
          <p:cNvPr id="27" name="TextBox 26">
            <a:extLst>
              <a:ext uri="{FF2B5EF4-FFF2-40B4-BE49-F238E27FC236}">
                <a16:creationId xmlns:a16="http://schemas.microsoft.com/office/drawing/2014/main" id="{3643B493-7CC8-4B60-A972-01A46A6204CD}"/>
              </a:ext>
            </a:extLst>
          </p:cNvPr>
          <p:cNvSpPr txBox="1"/>
          <p:nvPr/>
        </p:nvSpPr>
        <p:spPr>
          <a:xfrm>
            <a:off x="1333097" y="2982986"/>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b="1" dirty="0">
                <a:solidFill>
                  <a:schemeClr val="bg2">
                    <a:lumMod val="10000"/>
                  </a:schemeClr>
                </a:solidFill>
                <a:latin typeface="Montserrat" panose="02000505000000020004" pitchFamily="2" charset="0"/>
              </a:rPr>
              <a:t>Overview</a:t>
            </a:r>
          </a:p>
          <a:p>
            <a:pPr marL="171450" indent="-171450">
              <a:buFont typeface="Wingdings" panose="05000000000000000000" pitchFamily="2" charset="2"/>
              <a:buChar char="q"/>
            </a:pPr>
            <a:r>
              <a:rPr lang="en-US" sz="1200" b="1" dirty="0">
                <a:solidFill>
                  <a:schemeClr val="bg2">
                    <a:lumMod val="10000"/>
                  </a:schemeClr>
                </a:solidFill>
                <a:latin typeface="Montserrat" panose="02000505000000020004" pitchFamily="2" charset="0"/>
              </a:rPr>
              <a:t>Objectives</a:t>
            </a:r>
          </a:p>
        </p:txBody>
      </p:sp>
      <p:sp>
        <p:nvSpPr>
          <p:cNvPr id="28" name="Oval 27">
            <a:extLst>
              <a:ext uri="{FF2B5EF4-FFF2-40B4-BE49-F238E27FC236}">
                <a16:creationId xmlns:a16="http://schemas.microsoft.com/office/drawing/2014/main" id="{1475DB48-3E7D-4EE5-850F-8727F44E4416}"/>
              </a:ext>
            </a:extLst>
          </p:cNvPr>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4FC6DC1-766D-455B-8E9F-C470772325E9}"/>
              </a:ext>
            </a:extLst>
          </p:cNvPr>
          <p:cNvSpPr txBox="1"/>
          <p:nvPr/>
        </p:nvSpPr>
        <p:spPr>
          <a:xfrm>
            <a:off x="1333098" y="4552864"/>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Performance</a:t>
            </a:r>
          </a:p>
        </p:txBody>
      </p:sp>
      <p:sp>
        <p:nvSpPr>
          <p:cNvPr id="30" name="TextBox 29">
            <a:extLst>
              <a:ext uri="{FF2B5EF4-FFF2-40B4-BE49-F238E27FC236}">
                <a16:creationId xmlns:a16="http://schemas.microsoft.com/office/drawing/2014/main" id="{9334EB73-3711-4B63-8DF0-144DB02D3F91}"/>
              </a:ext>
            </a:extLst>
          </p:cNvPr>
          <p:cNvSpPr txBox="1"/>
          <p:nvPr/>
        </p:nvSpPr>
        <p:spPr>
          <a:xfrm>
            <a:off x="1333097" y="4867099"/>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Results Analysis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Testing</a:t>
            </a:r>
          </a:p>
        </p:txBody>
      </p:sp>
      <p:sp>
        <p:nvSpPr>
          <p:cNvPr id="31" name="Oval 30">
            <a:extLst>
              <a:ext uri="{FF2B5EF4-FFF2-40B4-BE49-F238E27FC236}">
                <a16:creationId xmlns:a16="http://schemas.microsoft.com/office/drawing/2014/main" id="{4BEB8FE6-ED50-4D0B-AC03-8E074295E66A}"/>
              </a:ext>
            </a:extLst>
          </p:cNvPr>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E61BE6D-9F45-479F-ACB2-403F3B061C33}"/>
              </a:ext>
            </a:extLst>
          </p:cNvPr>
          <p:cNvSpPr txBox="1"/>
          <p:nvPr/>
        </p:nvSpPr>
        <p:spPr>
          <a:xfrm>
            <a:off x="9156296" y="2668751"/>
            <a:ext cx="2376061"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Implementation</a:t>
            </a:r>
          </a:p>
        </p:txBody>
      </p:sp>
      <p:sp>
        <p:nvSpPr>
          <p:cNvPr id="33" name="TextBox 32">
            <a:extLst>
              <a:ext uri="{FF2B5EF4-FFF2-40B4-BE49-F238E27FC236}">
                <a16:creationId xmlns:a16="http://schemas.microsoft.com/office/drawing/2014/main" id="{FD2A2B39-E46B-427D-8E9D-8772C9544FC6}"/>
              </a:ext>
            </a:extLst>
          </p:cNvPr>
          <p:cNvSpPr txBox="1"/>
          <p:nvPr/>
        </p:nvSpPr>
        <p:spPr>
          <a:xfrm>
            <a:off x="9156296" y="2982986"/>
            <a:ext cx="2641599" cy="646331"/>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Project Details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Workflow</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Source Code</a:t>
            </a:r>
          </a:p>
        </p:txBody>
      </p:sp>
      <p:sp>
        <p:nvSpPr>
          <p:cNvPr id="34" name="Oval 33">
            <a:extLst>
              <a:ext uri="{FF2B5EF4-FFF2-40B4-BE49-F238E27FC236}">
                <a16:creationId xmlns:a16="http://schemas.microsoft.com/office/drawing/2014/main" id="{1686267D-A7D5-4460-8289-D9349F14CC16}"/>
              </a:ext>
            </a:extLst>
          </p:cNvPr>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E41BC3A-51DE-44CE-8D04-8FF2BD1E50A0}"/>
              </a:ext>
            </a:extLst>
          </p:cNvPr>
          <p:cNvSpPr txBox="1"/>
          <p:nvPr/>
        </p:nvSpPr>
        <p:spPr>
          <a:xfrm>
            <a:off x="9156297" y="4552864"/>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Conclusion</a:t>
            </a:r>
          </a:p>
        </p:txBody>
      </p:sp>
      <p:sp>
        <p:nvSpPr>
          <p:cNvPr id="36" name="TextBox 35">
            <a:extLst>
              <a:ext uri="{FF2B5EF4-FFF2-40B4-BE49-F238E27FC236}">
                <a16:creationId xmlns:a16="http://schemas.microsoft.com/office/drawing/2014/main" id="{24D145DC-89B5-4073-B07A-C1EB25E18967}"/>
              </a:ext>
            </a:extLst>
          </p:cNvPr>
          <p:cNvSpPr txBox="1"/>
          <p:nvPr/>
        </p:nvSpPr>
        <p:spPr>
          <a:xfrm>
            <a:off x="9156296" y="4867099"/>
            <a:ext cx="2641599" cy="830997"/>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Discussion</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Limitations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Future Work</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References</a:t>
            </a:r>
          </a:p>
        </p:txBody>
      </p:sp>
      <p:pic>
        <p:nvPicPr>
          <p:cNvPr id="37" name="Picture 36">
            <a:extLst>
              <a:ext uri="{FF2B5EF4-FFF2-40B4-BE49-F238E27FC236}">
                <a16:creationId xmlns:a16="http://schemas.microsoft.com/office/drawing/2014/main" id="{1EB6790F-5913-4FC7-94D1-8C09A855D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pic>
        <p:nvPicPr>
          <p:cNvPr id="38" name="Picture 37">
            <a:extLst>
              <a:ext uri="{FF2B5EF4-FFF2-40B4-BE49-F238E27FC236}">
                <a16:creationId xmlns:a16="http://schemas.microsoft.com/office/drawing/2014/main" id="{1779C654-CD5A-4F14-A67F-6A622CB57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pic>
        <p:nvPicPr>
          <p:cNvPr id="39" name="Picture 38">
            <a:extLst>
              <a:ext uri="{FF2B5EF4-FFF2-40B4-BE49-F238E27FC236}">
                <a16:creationId xmlns:a16="http://schemas.microsoft.com/office/drawing/2014/main" id="{6022E766-E550-40C1-B8E3-55EA88141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pic>
        <p:nvPicPr>
          <p:cNvPr id="40" name="Picture 39">
            <a:extLst>
              <a:ext uri="{FF2B5EF4-FFF2-40B4-BE49-F238E27FC236}">
                <a16:creationId xmlns:a16="http://schemas.microsoft.com/office/drawing/2014/main" id="{45164F4A-C74A-49D0-BF2C-83F8EA664C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a:extLst>
              <a:ext uri="{FF2B5EF4-FFF2-40B4-BE49-F238E27FC236}">
                <a16:creationId xmlns:a16="http://schemas.microsoft.com/office/drawing/2014/main" id="{B6F23DC3-2ACE-4CE7-9835-63DDBBB5DD67}"/>
              </a:ext>
            </a:extLst>
          </p:cNvPr>
          <p:cNvSpPr txBox="1"/>
          <p:nvPr/>
        </p:nvSpPr>
        <p:spPr>
          <a:xfrm>
            <a:off x="2481943" y="221526"/>
            <a:ext cx="7344228" cy="769441"/>
          </a:xfrm>
          <a:prstGeom prst="rect">
            <a:avLst/>
          </a:prstGeom>
          <a:noFill/>
        </p:spPr>
        <p:txBody>
          <a:bodyPr wrap="square" rtlCol="0">
            <a:spAutoFit/>
          </a:bodyPr>
          <a:lstStyle/>
          <a:p>
            <a:pPr algn="ctr"/>
            <a:r>
              <a:rPr lang="en-US" sz="4400" b="1" dirty="0">
                <a:solidFill>
                  <a:schemeClr val="bg1">
                    <a:lumMod val="50000"/>
                  </a:schemeClr>
                </a:solidFill>
                <a:latin typeface="Montserrat" panose="02000505000000020004" pitchFamily="2" charset="0"/>
              </a:rPr>
              <a:t>Outline</a:t>
            </a:r>
          </a:p>
        </p:txBody>
      </p:sp>
      <p:sp>
        <p:nvSpPr>
          <p:cNvPr id="2" name="Date Placeholder 1">
            <a:extLst>
              <a:ext uri="{FF2B5EF4-FFF2-40B4-BE49-F238E27FC236}">
                <a16:creationId xmlns:a16="http://schemas.microsoft.com/office/drawing/2014/main" id="{608511A2-D41C-06BD-B8C9-CCFBDA2CDC6E}"/>
              </a:ext>
            </a:extLst>
          </p:cNvPr>
          <p:cNvSpPr>
            <a:spLocks noGrp="1"/>
          </p:cNvSpPr>
          <p:nvPr>
            <p:ph type="dt" sz="half" idx="10"/>
          </p:nvPr>
        </p:nvSpPr>
        <p:spPr/>
        <p:txBody>
          <a:bodyPr/>
          <a:lstStyle/>
          <a:p>
            <a:fld id="{EDEB72D6-3F99-481B-9FAF-26B321A69E49}" type="datetime2">
              <a:rPr lang="en-US" smtClean="0"/>
              <a:t>Sunday, June 2, 2024</a:t>
            </a:fld>
            <a:endParaRPr lang="en-US"/>
          </a:p>
        </p:txBody>
      </p:sp>
      <p:sp>
        <p:nvSpPr>
          <p:cNvPr id="5" name="Slide Number Placeholder 4">
            <a:extLst>
              <a:ext uri="{FF2B5EF4-FFF2-40B4-BE49-F238E27FC236}">
                <a16:creationId xmlns:a16="http://schemas.microsoft.com/office/drawing/2014/main" id="{8C7CBEB5-6CFB-DC8C-B4A7-874745EDF787}"/>
              </a:ext>
            </a:extLst>
          </p:cNvPr>
          <p:cNvSpPr>
            <a:spLocks noGrp="1"/>
          </p:cNvSpPr>
          <p:nvPr>
            <p:ph type="sldNum" sz="quarter" idx="12"/>
          </p:nvPr>
        </p:nvSpPr>
        <p:spPr/>
        <p:txBody>
          <a:bodyPr/>
          <a:lstStyle/>
          <a:p>
            <a:fld id="{710C523F-9231-46FE-A075-8D0AC17DADF9}" type="slidenum">
              <a:rPr lang="en-US" smtClean="0"/>
              <a:t>3</a:t>
            </a:fld>
            <a:endParaRPr lang="en-US"/>
          </a:p>
        </p:txBody>
      </p:sp>
      <p:sp>
        <p:nvSpPr>
          <p:cNvPr id="8" name="Footer Placeholder 7">
            <a:extLst>
              <a:ext uri="{FF2B5EF4-FFF2-40B4-BE49-F238E27FC236}">
                <a16:creationId xmlns:a16="http://schemas.microsoft.com/office/drawing/2014/main" id="{423B6EA2-A819-0D60-257C-47198FDD253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060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decel="100000" fill="hold" nodeType="afterEffect">
                                  <p:stCondLst>
                                    <p:cond delay="0"/>
                                  </p:stCondLst>
                                  <p:childTnLst>
                                    <p:animMotion origin="layout" path="M -2.5E-6 -3.7037E-6 L -0.01562 -0.02662 " pathEditMode="relative" rAng="0" ptsTypes="AA">
                                      <p:cBhvr>
                                        <p:cTn id="6" dur="500" fill="hold"/>
                                        <p:tgtEl>
                                          <p:spTgt spid="21"/>
                                        </p:tgtEl>
                                        <p:attrNameLst>
                                          <p:attrName>ppt_x</p:attrName>
                                          <p:attrName>ppt_y</p:attrName>
                                        </p:attrNameLst>
                                      </p:cBhvr>
                                      <p:rCtr x="-781" y="-1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 </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 </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 </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 </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5 </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6 </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 name="Picture 1">
            <a:extLst>
              <a:ext uri="{FF2B5EF4-FFF2-40B4-BE49-F238E27FC236}">
                <a16:creationId xmlns:a16="http://schemas.microsoft.com/office/drawing/2014/main" id="{0A918BC6-727F-E293-36AE-E9BFA4510C57}"/>
              </a:ext>
            </a:extLst>
          </p:cNvPr>
          <p:cNvPicPr>
            <a:picLocks noChangeAspect="1"/>
          </p:cNvPicPr>
          <p:nvPr/>
        </p:nvPicPr>
        <p:blipFill rotWithShape="1">
          <a:blip r:embed="rId3">
            <a:extLst>
              <a:ext uri="{28A0092B-C50C-407E-A947-70E740481C1C}">
                <a14:useLocalDpi xmlns:a14="http://schemas.microsoft.com/office/drawing/2010/main" val="0"/>
              </a:ext>
            </a:extLst>
          </a:blip>
          <a:srcRect t="-30" b="-74"/>
          <a:stretch/>
        </p:blipFill>
        <p:spPr>
          <a:xfrm>
            <a:off x="1678297" y="914399"/>
            <a:ext cx="6022731" cy="513677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a:extLst>
              <a:ext uri="{FF2B5EF4-FFF2-40B4-BE49-F238E27FC236}">
                <a16:creationId xmlns:a16="http://schemas.microsoft.com/office/drawing/2014/main" id="{856E5AAE-FB6C-8212-FB1F-22BC9CED65F5}"/>
              </a:ext>
            </a:extLst>
          </p:cNvPr>
          <p:cNvSpPr txBox="1"/>
          <p:nvPr/>
        </p:nvSpPr>
        <p:spPr>
          <a:xfrm>
            <a:off x="3019209" y="6321498"/>
            <a:ext cx="3387890" cy="369332"/>
          </a:xfrm>
          <a:prstGeom prst="rect">
            <a:avLst/>
          </a:prstGeom>
          <a:noFill/>
        </p:spPr>
        <p:txBody>
          <a:bodyPr wrap="square" rtlCol="0">
            <a:spAutoFit/>
          </a:bodyPr>
          <a:lstStyle/>
          <a:p>
            <a:r>
              <a:rPr lang="en-US" dirty="0"/>
              <a:t>Figure 3.5: Picture sent part.</a:t>
            </a:r>
          </a:p>
        </p:txBody>
      </p:sp>
      <p:sp>
        <p:nvSpPr>
          <p:cNvPr id="4" name="TextBox 3">
            <a:extLst>
              <a:ext uri="{FF2B5EF4-FFF2-40B4-BE49-F238E27FC236}">
                <a16:creationId xmlns:a16="http://schemas.microsoft.com/office/drawing/2014/main" id="{5438FAB7-F6CD-E795-692A-D95B322EB005}"/>
              </a:ext>
            </a:extLst>
          </p:cNvPr>
          <p:cNvSpPr txBox="1"/>
          <p:nvPr/>
        </p:nvSpPr>
        <p:spPr>
          <a:xfrm>
            <a:off x="3429000" y="237393"/>
            <a:ext cx="3525715" cy="523220"/>
          </a:xfrm>
          <a:prstGeom prst="rect">
            <a:avLst/>
          </a:prstGeom>
          <a:noFill/>
        </p:spPr>
        <p:txBody>
          <a:bodyPr wrap="square" rtlCol="0">
            <a:spAutoFit/>
          </a:bodyPr>
          <a:lstStyle/>
          <a:p>
            <a:r>
              <a:rPr lang="en-US" sz="2800" b="1" dirty="0"/>
              <a:t>Picture sent</a:t>
            </a:r>
          </a:p>
        </p:txBody>
      </p:sp>
    </p:spTree>
    <p:extLst>
      <p:ext uri="{BB962C8B-B14F-4D97-AF65-F5344CB8AC3E}">
        <p14:creationId xmlns:p14="http://schemas.microsoft.com/office/powerpoint/2010/main" val="40918635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 </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23 </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 </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5 </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86364" y="0"/>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View&amp; Quit</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 name="Picture 1">
            <a:extLst>
              <a:ext uri="{FF2B5EF4-FFF2-40B4-BE49-F238E27FC236}">
                <a16:creationId xmlns:a16="http://schemas.microsoft.com/office/drawing/2014/main" id="{DD15BDEC-287D-5B93-9AC2-318F39AB5422}"/>
              </a:ext>
            </a:extLst>
          </p:cNvPr>
          <p:cNvPicPr>
            <a:picLocks noChangeAspect="1"/>
          </p:cNvPicPr>
          <p:nvPr/>
        </p:nvPicPr>
        <p:blipFill rotWithShape="1">
          <a:blip r:embed="rId3">
            <a:extLst>
              <a:ext uri="{28A0092B-C50C-407E-A947-70E740481C1C}">
                <a14:useLocalDpi xmlns:a14="http://schemas.microsoft.com/office/drawing/2010/main" val="0"/>
              </a:ext>
            </a:extLst>
          </a:blip>
          <a:srcRect l="-850" t="-85" b="-568"/>
          <a:stretch/>
        </p:blipFill>
        <p:spPr>
          <a:xfrm>
            <a:off x="-1573822" y="1063869"/>
            <a:ext cx="4870908" cy="36576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a:extLst>
              <a:ext uri="{FF2B5EF4-FFF2-40B4-BE49-F238E27FC236}">
                <a16:creationId xmlns:a16="http://schemas.microsoft.com/office/drawing/2014/main" id="{4A15D61A-ED84-D43B-EF59-86C58BF79A9A}"/>
              </a:ext>
            </a:extLst>
          </p:cNvPr>
          <p:cNvSpPr txBox="1"/>
          <p:nvPr/>
        </p:nvSpPr>
        <p:spPr>
          <a:xfrm>
            <a:off x="-1301263" y="5090747"/>
            <a:ext cx="3144319" cy="369332"/>
          </a:xfrm>
          <a:prstGeom prst="rect">
            <a:avLst/>
          </a:prstGeom>
          <a:noFill/>
        </p:spPr>
        <p:txBody>
          <a:bodyPr wrap="square" rtlCol="0">
            <a:spAutoFit/>
          </a:bodyPr>
          <a:lstStyle/>
          <a:p>
            <a:r>
              <a:rPr lang="en-US" b="1" dirty="0"/>
              <a:t>Figure 3.6: View-Books.</a:t>
            </a:r>
          </a:p>
        </p:txBody>
      </p:sp>
      <p:grpSp>
        <p:nvGrpSpPr>
          <p:cNvPr id="4" name="Group 3">
            <a:extLst>
              <a:ext uri="{FF2B5EF4-FFF2-40B4-BE49-F238E27FC236}">
                <a16:creationId xmlns:a16="http://schemas.microsoft.com/office/drawing/2014/main" id="{0705FCF4-9072-338E-2195-4A03D1D9D566}"/>
              </a:ext>
            </a:extLst>
          </p:cNvPr>
          <p:cNvGrpSpPr/>
          <p:nvPr/>
        </p:nvGrpSpPr>
        <p:grpSpPr>
          <a:xfrm>
            <a:off x="-1783433" y="0"/>
            <a:ext cx="11335017" cy="6858000"/>
            <a:chOff x="-10744545" y="-1"/>
            <a:chExt cx="11335017" cy="6858000"/>
          </a:xfrm>
        </p:grpSpPr>
        <p:sp>
          <p:nvSpPr>
            <p:cNvPr id="5" name="Rectangle 4">
              <a:extLst>
                <a:ext uri="{FF2B5EF4-FFF2-40B4-BE49-F238E27FC236}">
                  <a16:creationId xmlns:a16="http://schemas.microsoft.com/office/drawing/2014/main" id="{DAAE226D-73B4-3FF4-BFEC-6F28A1B944FD}"/>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 name="Freeform: Shape 5">
              <a:extLst>
                <a:ext uri="{FF2B5EF4-FFF2-40B4-BE49-F238E27FC236}">
                  <a16:creationId xmlns:a16="http://schemas.microsoft.com/office/drawing/2014/main" id="{5B94A2B5-3B9B-FE56-3A12-ABD0EBD4CC9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 name="TextBox 6">
              <a:extLst>
                <a:ext uri="{FF2B5EF4-FFF2-40B4-BE49-F238E27FC236}">
                  <a16:creationId xmlns:a16="http://schemas.microsoft.com/office/drawing/2014/main" id="{022E66EE-2C08-72B2-4D87-6893766BFD5D}"/>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6 </a:t>
              </a:r>
            </a:p>
          </p:txBody>
        </p:sp>
        <p:pic>
          <p:nvPicPr>
            <p:cNvPr id="8" name="Picture 7">
              <a:extLst>
                <a:ext uri="{FF2B5EF4-FFF2-40B4-BE49-F238E27FC236}">
                  <a16:creationId xmlns:a16="http://schemas.microsoft.com/office/drawing/2014/main" id="{001ACC2D-4EC6-A048-22FB-8F09EA4DE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9" name="Picture 8">
            <a:extLst>
              <a:ext uri="{FF2B5EF4-FFF2-40B4-BE49-F238E27FC236}">
                <a16:creationId xmlns:a16="http://schemas.microsoft.com/office/drawing/2014/main" id="{85C2B6DA-7967-F414-A049-5043904C040E}"/>
              </a:ext>
            </a:extLst>
          </p:cNvPr>
          <p:cNvPicPr>
            <a:picLocks noChangeAspect="1"/>
          </p:cNvPicPr>
          <p:nvPr/>
        </p:nvPicPr>
        <p:blipFill rotWithShape="1">
          <a:blip r:embed="rId4">
            <a:extLst>
              <a:ext uri="{28A0092B-C50C-407E-A947-70E740481C1C}">
                <a14:useLocalDpi xmlns:a14="http://schemas.microsoft.com/office/drawing/2010/main" val="0"/>
              </a:ext>
            </a:extLst>
          </a:blip>
          <a:srcRect l="-227" r="-112"/>
          <a:stretch/>
        </p:blipFill>
        <p:spPr>
          <a:xfrm>
            <a:off x="1730189" y="1053849"/>
            <a:ext cx="6463552" cy="439615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 name="TextBox 9">
            <a:extLst>
              <a:ext uri="{FF2B5EF4-FFF2-40B4-BE49-F238E27FC236}">
                <a16:creationId xmlns:a16="http://schemas.microsoft.com/office/drawing/2014/main" id="{07D9B822-8CCD-3107-5854-08ED352AF883}"/>
              </a:ext>
            </a:extLst>
          </p:cNvPr>
          <p:cNvSpPr txBox="1"/>
          <p:nvPr/>
        </p:nvSpPr>
        <p:spPr>
          <a:xfrm>
            <a:off x="3488889" y="5750322"/>
            <a:ext cx="3186081" cy="369332"/>
          </a:xfrm>
          <a:prstGeom prst="rect">
            <a:avLst/>
          </a:prstGeom>
          <a:noFill/>
        </p:spPr>
        <p:txBody>
          <a:bodyPr wrap="square" rtlCol="0">
            <a:spAutoFit/>
          </a:bodyPr>
          <a:lstStyle/>
          <a:p>
            <a:r>
              <a:rPr lang="en-US" dirty="0"/>
              <a:t>Figure 3.6: Emoji sent part </a:t>
            </a:r>
          </a:p>
        </p:txBody>
      </p:sp>
      <p:sp>
        <p:nvSpPr>
          <p:cNvPr id="13" name="TextBox 12">
            <a:extLst>
              <a:ext uri="{FF2B5EF4-FFF2-40B4-BE49-F238E27FC236}">
                <a16:creationId xmlns:a16="http://schemas.microsoft.com/office/drawing/2014/main" id="{07D946AD-6F36-E205-ED17-8FCCE3853A58}"/>
              </a:ext>
            </a:extLst>
          </p:cNvPr>
          <p:cNvSpPr txBox="1"/>
          <p:nvPr/>
        </p:nvSpPr>
        <p:spPr>
          <a:xfrm>
            <a:off x="4207550" y="291181"/>
            <a:ext cx="3525715" cy="523220"/>
          </a:xfrm>
          <a:prstGeom prst="rect">
            <a:avLst/>
          </a:prstGeom>
          <a:noFill/>
        </p:spPr>
        <p:txBody>
          <a:bodyPr wrap="square" rtlCol="0">
            <a:spAutoFit/>
          </a:bodyPr>
          <a:lstStyle/>
          <a:p>
            <a:r>
              <a:rPr lang="en-US" sz="2800" b="1" dirty="0"/>
              <a:t>Emoji sent</a:t>
            </a:r>
          </a:p>
        </p:txBody>
      </p:sp>
    </p:spTree>
    <p:extLst>
      <p:ext uri="{BB962C8B-B14F-4D97-AF65-F5344CB8AC3E}">
        <p14:creationId xmlns:p14="http://schemas.microsoft.com/office/powerpoint/2010/main" val="418473255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 </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23 </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 </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5 </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86364" y="0"/>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View&amp; Quit</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 name="Picture 1">
            <a:extLst>
              <a:ext uri="{FF2B5EF4-FFF2-40B4-BE49-F238E27FC236}">
                <a16:creationId xmlns:a16="http://schemas.microsoft.com/office/drawing/2014/main" id="{DD15BDEC-287D-5B93-9AC2-318F39AB5422}"/>
              </a:ext>
            </a:extLst>
          </p:cNvPr>
          <p:cNvPicPr>
            <a:picLocks noChangeAspect="1"/>
          </p:cNvPicPr>
          <p:nvPr/>
        </p:nvPicPr>
        <p:blipFill rotWithShape="1">
          <a:blip r:embed="rId3">
            <a:extLst>
              <a:ext uri="{28A0092B-C50C-407E-A947-70E740481C1C}">
                <a14:useLocalDpi xmlns:a14="http://schemas.microsoft.com/office/drawing/2010/main" val="0"/>
              </a:ext>
            </a:extLst>
          </a:blip>
          <a:srcRect l="-850" t="-85" b="-568"/>
          <a:stretch/>
        </p:blipFill>
        <p:spPr>
          <a:xfrm>
            <a:off x="-1573822" y="1063869"/>
            <a:ext cx="4870908" cy="36576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a:extLst>
              <a:ext uri="{FF2B5EF4-FFF2-40B4-BE49-F238E27FC236}">
                <a16:creationId xmlns:a16="http://schemas.microsoft.com/office/drawing/2014/main" id="{4A15D61A-ED84-D43B-EF59-86C58BF79A9A}"/>
              </a:ext>
            </a:extLst>
          </p:cNvPr>
          <p:cNvSpPr txBox="1"/>
          <p:nvPr/>
        </p:nvSpPr>
        <p:spPr>
          <a:xfrm>
            <a:off x="-1301263" y="5090747"/>
            <a:ext cx="3144319" cy="369332"/>
          </a:xfrm>
          <a:prstGeom prst="rect">
            <a:avLst/>
          </a:prstGeom>
          <a:noFill/>
        </p:spPr>
        <p:txBody>
          <a:bodyPr wrap="square" rtlCol="0">
            <a:spAutoFit/>
          </a:bodyPr>
          <a:lstStyle/>
          <a:p>
            <a:r>
              <a:rPr lang="en-US" b="1" dirty="0"/>
              <a:t>Figure 3.6: View-Books.</a:t>
            </a:r>
          </a:p>
        </p:txBody>
      </p:sp>
      <p:grpSp>
        <p:nvGrpSpPr>
          <p:cNvPr id="4" name="Group 3">
            <a:extLst>
              <a:ext uri="{FF2B5EF4-FFF2-40B4-BE49-F238E27FC236}">
                <a16:creationId xmlns:a16="http://schemas.microsoft.com/office/drawing/2014/main" id="{0705FCF4-9072-338E-2195-4A03D1D9D566}"/>
              </a:ext>
            </a:extLst>
          </p:cNvPr>
          <p:cNvGrpSpPr/>
          <p:nvPr/>
        </p:nvGrpSpPr>
        <p:grpSpPr>
          <a:xfrm>
            <a:off x="-1783433" y="0"/>
            <a:ext cx="11335017" cy="6858000"/>
            <a:chOff x="-10744545" y="-1"/>
            <a:chExt cx="11335017" cy="6858000"/>
          </a:xfrm>
        </p:grpSpPr>
        <p:sp>
          <p:nvSpPr>
            <p:cNvPr id="5" name="Rectangle 4">
              <a:extLst>
                <a:ext uri="{FF2B5EF4-FFF2-40B4-BE49-F238E27FC236}">
                  <a16:creationId xmlns:a16="http://schemas.microsoft.com/office/drawing/2014/main" id="{DAAE226D-73B4-3FF4-BFEC-6F28A1B944FD}"/>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 name="Freeform: Shape 5">
              <a:extLst>
                <a:ext uri="{FF2B5EF4-FFF2-40B4-BE49-F238E27FC236}">
                  <a16:creationId xmlns:a16="http://schemas.microsoft.com/office/drawing/2014/main" id="{5B94A2B5-3B9B-FE56-3A12-ABD0EBD4CC9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 name="TextBox 6">
              <a:extLst>
                <a:ext uri="{FF2B5EF4-FFF2-40B4-BE49-F238E27FC236}">
                  <a16:creationId xmlns:a16="http://schemas.microsoft.com/office/drawing/2014/main" id="{022E66EE-2C08-72B2-4D87-6893766BFD5D}"/>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6 </a:t>
              </a:r>
            </a:p>
          </p:txBody>
        </p:sp>
        <p:pic>
          <p:nvPicPr>
            <p:cNvPr id="8" name="Picture 7">
              <a:extLst>
                <a:ext uri="{FF2B5EF4-FFF2-40B4-BE49-F238E27FC236}">
                  <a16:creationId xmlns:a16="http://schemas.microsoft.com/office/drawing/2014/main" id="{001ACC2D-4EC6-A048-22FB-8F09EA4DE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9" name="Picture 8">
            <a:extLst>
              <a:ext uri="{FF2B5EF4-FFF2-40B4-BE49-F238E27FC236}">
                <a16:creationId xmlns:a16="http://schemas.microsoft.com/office/drawing/2014/main" id="{85C2B6DA-7967-F414-A049-5043904C040E}"/>
              </a:ext>
            </a:extLst>
          </p:cNvPr>
          <p:cNvPicPr>
            <a:picLocks noChangeAspect="1"/>
          </p:cNvPicPr>
          <p:nvPr/>
        </p:nvPicPr>
        <p:blipFill rotWithShape="1">
          <a:blip r:embed="rId4">
            <a:extLst>
              <a:ext uri="{28A0092B-C50C-407E-A947-70E740481C1C}">
                <a14:useLocalDpi xmlns:a14="http://schemas.microsoft.com/office/drawing/2010/main" val="0"/>
              </a:ext>
            </a:extLst>
          </a:blip>
          <a:srcRect l="-368" r="-75"/>
          <a:stretch/>
        </p:blipFill>
        <p:spPr>
          <a:xfrm>
            <a:off x="1541929" y="878541"/>
            <a:ext cx="6517341" cy="481404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 name="TextBox 9">
            <a:extLst>
              <a:ext uri="{FF2B5EF4-FFF2-40B4-BE49-F238E27FC236}">
                <a16:creationId xmlns:a16="http://schemas.microsoft.com/office/drawing/2014/main" id="{07D9B822-8CCD-3107-5854-08ED352AF883}"/>
              </a:ext>
            </a:extLst>
          </p:cNvPr>
          <p:cNvSpPr txBox="1"/>
          <p:nvPr/>
        </p:nvSpPr>
        <p:spPr>
          <a:xfrm>
            <a:off x="2897219" y="5866863"/>
            <a:ext cx="3186081" cy="369332"/>
          </a:xfrm>
          <a:prstGeom prst="rect">
            <a:avLst/>
          </a:prstGeom>
          <a:noFill/>
        </p:spPr>
        <p:txBody>
          <a:bodyPr wrap="square" rtlCol="0">
            <a:spAutoFit/>
          </a:bodyPr>
          <a:lstStyle/>
          <a:p>
            <a:r>
              <a:rPr lang="en-US" dirty="0"/>
              <a:t>Figure 3.7: Multi User part .</a:t>
            </a:r>
          </a:p>
        </p:txBody>
      </p:sp>
      <p:sp>
        <p:nvSpPr>
          <p:cNvPr id="13" name="TextBox 12">
            <a:extLst>
              <a:ext uri="{FF2B5EF4-FFF2-40B4-BE49-F238E27FC236}">
                <a16:creationId xmlns:a16="http://schemas.microsoft.com/office/drawing/2014/main" id="{07D946AD-6F36-E205-ED17-8FCCE3853A58}"/>
              </a:ext>
            </a:extLst>
          </p:cNvPr>
          <p:cNvSpPr txBox="1"/>
          <p:nvPr/>
        </p:nvSpPr>
        <p:spPr>
          <a:xfrm>
            <a:off x="3938610" y="210497"/>
            <a:ext cx="3525715" cy="523220"/>
          </a:xfrm>
          <a:prstGeom prst="rect">
            <a:avLst/>
          </a:prstGeom>
          <a:noFill/>
        </p:spPr>
        <p:txBody>
          <a:bodyPr wrap="square" rtlCol="0">
            <a:spAutoFit/>
          </a:bodyPr>
          <a:lstStyle/>
          <a:p>
            <a:r>
              <a:rPr lang="en-US" sz="2800" b="1" dirty="0"/>
              <a:t>Multi User</a:t>
            </a:r>
          </a:p>
        </p:txBody>
      </p:sp>
    </p:spTree>
    <p:extLst>
      <p:ext uri="{BB962C8B-B14F-4D97-AF65-F5344CB8AC3E}">
        <p14:creationId xmlns:p14="http://schemas.microsoft.com/office/powerpoint/2010/main" val="279855241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D851E6-4D93-4808-875B-521FE45F88B6}"/>
              </a:ext>
            </a:extLst>
          </p:cNvPr>
          <p:cNvSpPr/>
          <p:nvPr/>
        </p:nvSpPr>
        <p:spPr>
          <a:xfrm>
            <a:off x="947220" y="1617519"/>
            <a:ext cx="4572000" cy="4571999"/>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64CA526-6677-4417-AB92-4A5730C2CFBB}"/>
              </a:ext>
            </a:extLst>
          </p:cNvPr>
          <p:cNvGrpSpPr/>
          <p:nvPr/>
        </p:nvGrpSpPr>
        <p:grpSpPr>
          <a:xfrm>
            <a:off x="1113135" y="1856801"/>
            <a:ext cx="4281443" cy="3513115"/>
            <a:chOff x="1265855" y="3655797"/>
            <a:chExt cx="2855019" cy="1006974"/>
          </a:xfrm>
        </p:grpSpPr>
        <p:sp>
          <p:nvSpPr>
            <p:cNvPr id="5" name="TextBox 4">
              <a:extLst>
                <a:ext uri="{FF2B5EF4-FFF2-40B4-BE49-F238E27FC236}">
                  <a16:creationId xmlns:a16="http://schemas.microsoft.com/office/drawing/2014/main" id="{46A1E12B-F817-436F-94E2-5F7731E01E0A}"/>
                </a:ext>
              </a:extLst>
            </p:cNvPr>
            <p:cNvSpPr txBox="1"/>
            <p:nvPr/>
          </p:nvSpPr>
          <p:spPr>
            <a:xfrm>
              <a:off x="1265855" y="3895267"/>
              <a:ext cx="2855019" cy="767504"/>
            </a:xfrm>
            <a:prstGeom prst="rect">
              <a:avLst/>
            </a:prstGeom>
            <a:noFill/>
          </p:spPr>
          <p:txBody>
            <a:bodyPr wrap="square" rtlCol="0">
              <a:spAutoFit/>
            </a:bodyPr>
            <a:lstStyle/>
            <a:p>
              <a:pPr algn="ctr"/>
              <a:br>
                <a:rPr lang="en-US" sz="2400" dirty="0"/>
              </a:br>
              <a:r>
                <a:rPr lang="en-US" sz="2400" b="0" i="0" dirty="0">
                  <a:solidFill>
                    <a:srgbClr val="0D0D0D"/>
                  </a:solidFill>
                  <a:effectLst/>
                  <a:highlight>
                    <a:srgbClr val="FFFFFF"/>
                  </a:highlight>
                  <a:latin typeface="Söhne"/>
                </a:rPr>
                <a:t>The project implements a chat application with JavaFX GUI, utilizing server-client architecture. Features include message exchange, emoji integration, and file sharing.</a:t>
              </a:r>
              <a:endParaRPr lang="en-US" sz="2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6" name="TextBox 5">
              <a:extLst>
                <a:ext uri="{FF2B5EF4-FFF2-40B4-BE49-F238E27FC236}">
                  <a16:creationId xmlns:a16="http://schemas.microsoft.com/office/drawing/2014/main" id="{50879957-CD43-4A95-845A-AE2DBCE441EC}"/>
                </a:ext>
              </a:extLst>
            </p:cNvPr>
            <p:cNvSpPr txBox="1"/>
            <p:nvPr/>
          </p:nvSpPr>
          <p:spPr>
            <a:xfrm>
              <a:off x="1329054" y="3655797"/>
              <a:ext cx="2689700" cy="149972"/>
            </a:xfrm>
            <a:prstGeom prst="rect">
              <a:avLst/>
            </a:prstGeom>
            <a:noFill/>
          </p:spPr>
          <p:txBody>
            <a:bodyPr wrap="square" rtlCol="0">
              <a:spAutoFit/>
            </a:bodyPr>
            <a:lstStyle/>
            <a:p>
              <a:pPr algn="ctr"/>
              <a:r>
                <a:rPr lang="en-US" sz="2800" b="1" dirty="0">
                  <a:solidFill>
                    <a:srgbClr val="F25245"/>
                  </a:solidFill>
                  <a:latin typeface="Tw Cen MT" panose="020B0602020104020603" pitchFamily="34" charset="0"/>
                  <a:ea typeface="Tahoma" panose="020B0604030504040204" pitchFamily="34" charset="0"/>
                  <a:cs typeface="Arial" panose="020B0604020202020204" pitchFamily="34" charset="0"/>
                </a:rPr>
                <a:t>Discussion</a:t>
              </a:r>
            </a:p>
          </p:txBody>
        </p:sp>
      </p:grpSp>
      <p:cxnSp>
        <p:nvCxnSpPr>
          <p:cNvPr id="8" name="Straight Connector 7">
            <a:extLst>
              <a:ext uri="{FF2B5EF4-FFF2-40B4-BE49-F238E27FC236}">
                <a16:creationId xmlns:a16="http://schemas.microsoft.com/office/drawing/2014/main" id="{58106A27-B64D-45C9-9E26-0763F3404A91}"/>
              </a:ext>
            </a:extLst>
          </p:cNvPr>
          <p:cNvCxnSpPr>
            <a:cxnSpLocks/>
          </p:cNvCxnSpPr>
          <p:nvPr/>
        </p:nvCxnSpPr>
        <p:spPr>
          <a:xfrm>
            <a:off x="931327" y="1617784"/>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B32DBFD-68B8-4B30-B445-9953926E7EC5}"/>
              </a:ext>
            </a:extLst>
          </p:cNvPr>
          <p:cNvCxnSpPr>
            <a:cxnSpLocks/>
          </p:cNvCxnSpPr>
          <p:nvPr/>
        </p:nvCxnSpPr>
        <p:spPr>
          <a:xfrm rot="16200000">
            <a:off x="1481395" y="1066353"/>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D336D1D-5BC9-4EAC-8660-D4B2BBD4C548}"/>
              </a:ext>
            </a:extLst>
          </p:cNvPr>
          <p:cNvCxnSpPr>
            <a:cxnSpLocks/>
          </p:cNvCxnSpPr>
          <p:nvPr/>
        </p:nvCxnSpPr>
        <p:spPr>
          <a:xfrm rot="10800000">
            <a:off x="5524288" y="5089025"/>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80407B-06C8-44FD-94F4-573761D0C6B2}"/>
              </a:ext>
            </a:extLst>
          </p:cNvPr>
          <p:cNvCxnSpPr>
            <a:cxnSpLocks/>
          </p:cNvCxnSpPr>
          <p:nvPr/>
        </p:nvCxnSpPr>
        <p:spPr>
          <a:xfrm rot="5400000">
            <a:off x="4971839" y="5640456"/>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A9CF0A-4D9B-42A8-BDD0-D22963B1A7A3}"/>
              </a:ext>
            </a:extLst>
          </p:cNvPr>
          <p:cNvSpPr/>
          <p:nvPr/>
        </p:nvSpPr>
        <p:spPr>
          <a:xfrm>
            <a:off x="6695084" y="1627246"/>
            <a:ext cx="4554910" cy="458054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7FBED71-B48C-4C31-BD90-1A57671E60D6}"/>
              </a:ext>
            </a:extLst>
          </p:cNvPr>
          <p:cNvGrpSpPr/>
          <p:nvPr/>
        </p:nvGrpSpPr>
        <p:grpSpPr>
          <a:xfrm>
            <a:off x="6818700" y="1906637"/>
            <a:ext cx="4292198" cy="3069220"/>
            <a:chOff x="4645680" y="2111281"/>
            <a:chExt cx="2867915" cy="2216880"/>
          </a:xfrm>
        </p:grpSpPr>
        <p:sp>
          <p:nvSpPr>
            <p:cNvPr id="15" name="TextBox 14">
              <a:extLst>
                <a:ext uri="{FF2B5EF4-FFF2-40B4-BE49-F238E27FC236}">
                  <a16:creationId xmlns:a16="http://schemas.microsoft.com/office/drawing/2014/main" id="{05486746-4BC5-4B66-9B57-DC9289CB4A5E}"/>
                </a:ext>
              </a:extLst>
            </p:cNvPr>
            <p:cNvSpPr txBox="1"/>
            <p:nvPr/>
          </p:nvSpPr>
          <p:spPr>
            <a:xfrm>
              <a:off x="4658576" y="2927638"/>
              <a:ext cx="2855019" cy="1400523"/>
            </a:xfrm>
            <a:prstGeom prst="rect">
              <a:avLst/>
            </a:prstGeom>
            <a:noFill/>
          </p:spPr>
          <p:txBody>
            <a:bodyPr wrap="square" rtlCol="0">
              <a:spAutoFit/>
            </a:bodyPr>
            <a:lstStyle/>
            <a:p>
              <a:pPr algn="ctr"/>
              <a:r>
                <a:rPr lang="en-US" sz="2400" b="0" i="0" dirty="0">
                  <a:solidFill>
                    <a:srgbClr val="0D0D0D"/>
                  </a:solidFill>
                  <a:effectLst/>
                  <a:highlight>
                    <a:srgbClr val="FFFFFF"/>
                  </a:highlight>
                  <a:latin typeface="Söhne"/>
                </a:rPr>
                <a:t>Limited error handling, lack of user authentication, scalability concerns, absence of file transfer protocol, and potential security vulnerabilities.</a:t>
              </a:r>
              <a:endParaRPr lang="en-US" sz="2400" dirty="0">
                <a:latin typeface="Tw Cen MT" panose="020B0602020104020603" pitchFamily="34" charset="0"/>
                <a:ea typeface="Tahoma" panose="020B060403050404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FE6BED11-9D5E-498B-95B8-CA1C624F3D37}"/>
                </a:ext>
              </a:extLst>
            </p:cNvPr>
            <p:cNvSpPr txBox="1"/>
            <p:nvPr/>
          </p:nvSpPr>
          <p:spPr>
            <a:xfrm>
              <a:off x="4645680" y="2111281"/>
              <a:ext cx="2689700" cy="377919"/>
            </a:xfrm>
            <a:prstGeom prst="rect">
              <a:avLst/>
            </a:prstGeom>
            <a:noFill/>
          </p:spPr>
          <p:txBody>
            <a:bodyPr wrap="square" rtlCol="0">
              <a:spAutoFit/>
            </a:bodyPr>
            <a:lstStyle/>
            <a:p>
              <a:pPr algn="ctr"/>
              <a:r>
                <a:rPr lang="en-US" sz="2800" b="1" dirty="0">
                  <a:solidFill>
                    <a:srgbClr val="FFA956"/>
                  </a:solidFill>
                  <a:latin typeface="Tw Cen MT" panose="020B0602020104020603" pitchFamily="34" charset="0"/>
                  <a:ea typeface="Tahoma" panose="020B0604030504040204" pitchFamily="34" charset="0"/>
                  <a:cs typeface="Arial" panose="020B0604020202020204" pitchFamily="34" charset="0"/>
                </a:rPr>
                <a:t>Limitations</a:t>
              </a:r>
            </a:p>
          </p:txBody>
        </p:sp>
      </p:grpSp>
      <p:cxnSp>
        <p:nvCxnSpPr>
          <p:cNvPr id="18" name="Straight Connector 17">
            <a:extLst>
              <a:ext uri="{FF2B5EF4-FFF2-40B4-BE49-F238E27FC236}">
                <a16:creationId xmlns:a16="http://schemas.microsoft.com/office/drawing/2014/main" id="{6E7D2F38-127E-488B-9382-9575A01F1973}"/>
              </a:ext>
            </a:extLst>
          </p:cNvPr>
          <p:cNvCxnSpPr>
            <a:cxnSpLocks/>
          </p:cNvCxnSpPr>
          <p:nvPr/>
        </p:nvCxnSpPr>
        <p:spPr>
          <a:xfrm>
            <a:off x="6674634" y="1584784"/>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DA4A32-10BE-4B54-9C84-40C9B34C1334}"/>
              </a:ext>
            </a:extLst>
          </p:cNvPr>
          <p:cNvCxnSpPr>
            <a:cxnSpLocks/>
          </p:cNvCxnSpPr>
          <p:nvPr/>
        </p:nvCxnSpPr>
        <p:spPr>
          <a:xfrm rot="16200000">
            <a:off x="7224702" y="1033353"/>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3DF652-D686-4680-A890-91D4BEE50FA6}"/>
              </a:ext>
            </a:extLst>
          </p:cNvPr>
          <p:cNvCxnSpPr>
            <a:cxnSpLocks/>
          </p:cNvCxnSpPr>
          <p:nvPr/>
        </p:nvCxnSpPr>
        <p:spPr>
          <a:xfrm rot="10800000">
            <a:off x="11276141" y="5107298"/>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510E53A-D49B-46BA-BDED-AB6DFD5C2A4A}"/>
              </a:ext>
            </a:extLst>
          </p:cNvPr>
          <p:cNvCxnSpPr>
            <a:cxnSpLocks/>
          </p:cNvCxnSpPr>
          <p:nvPr/>
        </p:nvCxnSpPr>
        <p:spPr>
          <a:xfrm rot="5400000">
            <a:off x="10726073" y="5658729"/>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18FC2E-4BDA-42B6-87D0-B488A86F7ACD}"/>
              </a:ext>
            </a:extLst>
          </p:cNvPr>
          <p:cNvSpPr txBox="1"/>
          <p:nvPr/>
        </p:nvSpPr>
        <p:spPr>
          <a:xfrm>
            <a:off x="3670667" y="336300"/>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Conclusion…</a:t>
            </a:r>
          </a:p>
        </p:txBody>
      </p:sp>
    </p:spTree>
    <p:extLst>
      <p:ext uri="{BB962C8B-B14F-4D97-AF65-F5344CB8AC3E}">
        <p14:creationId xmlns:p14="http://schemas.microsoft.com/office/powerpoint/2010/main" val="356550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par>
                          <p:cTn id="8" fill="hold">
                            <p:stCondLst>
                              <p:cond delay="25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250"/>
                                        <p:tgtEl>
                                          <p:spTgt spid="8"/>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75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250"/>
                                        <p:tgtEl>
                                          <p:spTgt spid="12"/>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250"/>
                                        <p:tgtEl>
                                          <p:spTgt spid="13"/>
                                        </p:tgtEl>
                                      </p:cBhvr>
                                    </p:animEffect>
                                  </p:childTnLst>
                                </p:cTn>
                              </p:par>
                            </p:childTnLst>
                          </p:cTn>
                        </p:par>
                        <p:par>
                          <p:cTn id="24" fill="hold">
                            <p:stCondLst>
                              <p:cond delay="1250"/>
                            </p:stCondLst>
                            <p:childTnLst>
                              <p:par>
                                <p:cTn id="25" presetID="42" presetClass="entr" presetSubtype="0" fill="hold" nodeType="afterEffect">
                                  <p:stCondLst>
                                    <p:cond delay="5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250"/>
                                        <p:tgtEl>
                                          <p:spTgt spid="14"/>
                                        </p:tgtEl>
                                      </p:cBhvr>
                                    </p:animEffect>
                                  </p:childTnLst>
                                </p:cTn>
                              </p:par>
                            </p:childTnLst>
                          </p:cTn>
                        </p:par>
                        <p:par>
                          <p:cTn id="35" fill="hold">
                            <p:stCondLst>
                              <p:cond delay="250"/>
                            </p:stCondLst>
                            <p:childTnLst>
                              <p:par>
                                <p:cTn id="36" presetID="22" presetClass="entr" presetSubtype="4"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250"/>
                                        <p:tgtEl>
                                          <p:spTgt spid="18"/>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250"/>
                                        <p:tgtEl>
                                          <p:spTgt spid="19"/>
                                        </p:tgtEl>
                                      </p:cBhvr>
                                    </p:animEffect>
                                  </p:childTnLst>
                                </p:cTn>
                              </p:par>
                            </p:childTnLst>
                          </p:cTn>
                        </p:par>
                        <p:par>
                          <p:cTn id="43" fill="hold">
                            <p:stCondLst>
                              <p:cond delay="750"/>
                            </p:stCondLst>
                            <p:childTnLst>
                              <p:par>
                                <p:cTn id="44" presetID="22" presetClass="entr" presetSubtype="1"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up)">
                                      <p:cBhvr>
                                        <p:cTn id="46" dur="250"/>
                                        <p:tgtEl>
                                          <p:spTgt spid="21"/>
                                        </p:tgtEl>
                                      </p:cBhvr>
                                    </p:animEffect>
                                  </p:childTnLst>
                                </p:cTn>
                              </p:par>
                            </p:childTnLst>
                          </p:cTn>
                        </p:par>
                        <p:par>
                          <p:cTn id="47" fill="hold">
                            <p:stCondLst>
                              <p:cond delay="1000"/>
                            </p:stCondLst>
                            <p:childTnLst>
                              <p:par>
                                <p:cTn id="48" presetID="22" presetClass="entr" presetSubtype="2"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right)">
                                      <p:cBhvr>
                                        <p:cTn id="50" dur="250"/>
                                        <p:tgtEl>
                                          <p:spTgt spid="22"/>
                                        </p:tgtEl>
                                      </p:cBhvr>
                                    </p:animEffect>
                                  </p:childTnLst>
                                </p:cTn>
                              </p:par>
                            </p:childTnLst>
                          </p:cTn>
                        </p:par>
                        <p:par>
                          <p:cTn id="51" fill="hold">
                            <p:stCondLst>
                              <p:cond delay="125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D851E6-4D93-4808-875B-521FE45F88B6}"/>
              </a:ext>
            </a:extLst>
          </p:cNvPr>
          <p:cNvSpPr/>
          <p:nvPr/>
        </p:nvSpPr>
        <p:spPr>
          <a:xfrm>
            <a:off x="947220" y="1617519"/>
            <a:ext cx="4572000" cy="4571999"/>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64CA526-6677-4417-AB92-4A5730C2CFBB}"/>
              </a:ext>
            </a:extLst>
          </p:cNvPr>
          <p:cNvGrpSpPr/>
          <p:nvPr/>
        </p:nvGrpSpPr>
        <p:grpSpPr>
          <a:xfrm>
            <a:off x="1102610" y="1856801"/>
            <a:ext cx="4281443" cy="4222273"/>
            <a:chOff x="1258836" y="3655797"/>
            <a:chExt cx="2855019" cy="1210242"/>
          </a:xfrm>
        </p:grpSpPr>
        <p:sp>
          <p:nvSpPr>
            <p:cNvPr id="5" name="TextBox 4">
              <a:extLst>
                <a:ext uri="{FF2B5EF4-FFF2-40B4-BE49-F238E27FC236}">
                  <a16:creationId xmlns:a16="http://schemas.microsoft.com/office/drawing/2014/main" id="{46A1E12B-F817-436F-94E2-5F7731E01E0A}"/>
                </a:ext>
              </a:extLst>
            </p:cNvPr>
            <p:cNvSpPr txBox="1"/>
            <p:nvPr/>
          </p:nvSpPr>
          <p:spPr>
            <a:xfrm>
              <a:off x="1258836" y="3886810"/>
              <a:ext cx="2855019" cy="979229"/>
            </a:xfrm>
            <a:prstGeom prst="rect">
              <a:avLst/>
            </a:prstGeom>
            <a:noFill/>
          </p:spPr>
          <p:txBody>
            <a:bodyPr wrap="square" rtlCol="0">
              <a:spAutoFit/>
            </a:bodyPr>
            <a:lstStyle/>
            <a:p>
              <a:pPr algn="ctr"/>
              <a:r>
                <a:rPr lang="en-US" sz="2400" b="0" i="0" dirty="0">
                  <a:solidFill>
                    <a:srgbClr val="0D0D0D"/>
                  </a:solidFill>
                  <a:effectLst/>
                  <a:highlight>
                    <a:srgbClr val="FFFFFF"/>
                  </a:highlight>
                  <a:latin typeface="Söhne"/>
                </a:rPr>
                <a:t>Future work for this project could include implementing additional features such as private messaging, user authentication, and file sharing. Improvements in user interface design and scalability for larger user bases would also be beneficial.</a:t>
              </a:r>
              <a:endParaRPr lang="en-US" sz="2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6" name="TextBox 5">
              <a:extLst>
                <a:ext uri="{FF2B5EF4-FFF2-40B4-BE49-F238E27FC236}">
                  <a16:creationId xmlns:a16="http://schemas.microsoft.com/office/drawing/2014/main" id="{50879957-CD43-4A95-845A-AE2DBCE441EC}"/>
                </a:ext>
              </a:extLst>
            </p:cNvPr>
            <p:cNvSpPr txBox="1"/>
            <p:nvPr/>
          </p:nvSpPr>
          <p:spPr>
            <a:xfrm>
              <a:off x="1329054" y="3655797"/>
              <a:ext cx="2689700" cy="149972"/>
            </a:xfrm>
            <a:prstGeom prst="rect">
              <a:avLst/>
            </a:prstGeom>
            <a:noFill/>
          </p:spPr>
          <p:txBody>
            <a:bodyPr wrap="square" rtlCol="0">
              <a:spAutoFit/>
            </a:bodyPr>
            <a:lstStyle/>
            <a:p>
              <a:pPr algn="ctr"/>
              <a:r>
                <a:rPr lang="en-US" sz="2800" b="1" dirty="0">
                  <a:solidFill>
                    <a:srgbClr val="F25245"/>
                  </a:solidFill>
                  <a:latin typeface="Tw Cen MT" panose="020B0602020104020603" pitchFamily="34" charset="0"/>
                  <a:ea typeface="Tahoma" panose="020B0604030504040204" pitchFamily="34" charset="0"/>
                  <a:cs typeface="Arial" panose="020B0604020202020204" pitchFamily="34" charset="0"/>
                </a:rPr>
                <a:t>Future Work</a:t>
              </a:r>
            </a:p>
          </p:txBody>
        </p:sp>
      </p:grpSp>
      <p:cxnSp>
        <p:nvCxnSpPr>
          <p:cNvPr id="8" name="Straight Connector 7">
            <a:extLst>
              <a:ext uri="{FF2B5EF4-FFF2-40B4-BE49-F238E27FC236}">
                <a16:creationId xmlns:a16="http://schemas.microsoft.com/office/drawing/2014/main" id="{58106A27-B64D-45C9-9E26-0763F3404A91}"/>
              </a:ext>
            </a:extLst>
          </p:cNvPr>
          <p:cNvCxnSpPr>
            <a:cxnSpLocks/>
          </p:cNvCxnSpPr>
          <p:nvPr/>
        </p:nvCxnSpPr>
        <p:spPr>
          <a:xfrm>
            <a:off x="931327" y="1617784"/>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B32DBFD-68B8-4B30-B445-9953926E7EC5}"/>
              </a:ext>
            </a:extLst>
          </p:cNvPr>
          <p:cNvCxnSpPr>
            <a:cxnSpLocks/>
          </p:cNvCxnSpPr>
          <p:nvPr/>
        </p:nvCxnSpPr>
        <p:spPr>
          <a:xfrm rot="16200000">
            <a:off x="1481395" y="1066353"/>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D336D1D-5BC9-4EAC-8660-D4B2BBD4C548}"/>
              </a:ext>
            </a:extLst>
          </p:cNvPr>
          <p:cNvCxnSpPr>
            <a:cxnSpLocks/>
          </p:cNvCxnSpPr>
          <p:nvPr/>
        </p:nvCxnSpPr>
        <p:spPr>
          <a:xfrm rot="10800000">
            <a:off x="5524288" y="5089025"/>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80407B-06C8-44FD-94F4-573761D0C6B2}"/>
              </a:ext>
            </a:extLst>
          </p:cNvPr>
          <p:cNvCxnSpPr>
            <a:cxnSpLocks/>
          </p:cNvCxnSpPr>
          <p:nvPr/>
        </p:nvCxnSpPr>
        <p:spPr>
          <a:xfrm rot="5400000">
            <a:off x="4971839" y="5640456"/>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A9CF0A-4D9B-42A8-BDD0-D22963B1A7A3}"/>
              </a:ext>
            </a:extLst>
          </p:cNvPr>
          <p:cNvSpPr/>
          <p:nvPr/>
        </p:nvSpPr>
        <p:spPr>
          <a:xfrm>
            <a:off x="6695084" y="1627246"/>
            <a:ext cx="4802372" cy="458054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7FBED71-B48C-4C31-BD90-1A57671E60D6}"/>
              </a:ext>
            </a:extLst>
          </p:cNvPr>
          <p:cNvGrpSpPr/>
          <p:nvPr/>
        </p:nvGrpSpPr>
        <p:grpSpPr>
          <a:xfrm>
            <a:off x="6818700" y="1906636"/>
            <a:ext cx="4419673" cy="3861019"/>
            <a:chOff x="4645680" y="2111281"/>
            <a:chExt cx="2689700" cy="2788795"/>
          </a:xfrm>
        </p:grpSpPr>
        <p:sp>
          <p:nvSpPr>
            <p:cNvPr id="15" name="TextBox 14">
              <a:extLst>
                <a:ext uri="{FF2B5EF4-FFF2-40B4-BE49-F238E27FC236}">
                  <a16:creationId xmlns:a16="http://schemas.microsoft.com/office/drawing/2014/main" id="{05486746-4BC5-4B66-9B57-DC9289CB4A5E}"/>
                </a:ext>
              </a:extLst>
            </p:cNvPr>
            <p:cNvSpPr txBox="1"/>
            <p:nvPr/>
          </p:nvSpPr>
          <p:spPr>
            <a:xfrm>
              <a:off x="4647155" y="2699252"/>
              <a:ext cx="2505801" cy="2200824"/>
            </a:xfrm>
            <a:prstGeom prst="rect">
              <a:avLst/>
            </a:prstGeom>
            <a:noFill/>
          </p:spPr>
          <p:txBody>
            <a:bodyPr wrap="square" rtlCol="0">
              <a:spAutoFit/>
            </a:bodyPr>
            <a:lstStyle/>
            <a:p>
              <a:pPr marL="342900" indent="-342900">
                <a:buFont typeface="+mj-lt"/>
                <a:buAutoNum type="arabicPeriod"/>
              </a:pPr>
              <a:r>
                <a:rPr lang="pt-BR" sz="2400" dirty="0">
                  <a:solidFill>
                    <a:srgbClr val="0D0D0D"/>
                  </a:solidFill>
                  <a:highlight>
                    <a:srgbClr val="FFFFFF"/>
                  </a:highlight>
                  <a:latin typeface="Söhne"/>
                  <a:hlinkClick r:id="rId2"/>
                </a:rPr>
                <a:t>https://www.geeksforgeeks.org/java/?ref=outind</a:t>
              </a:r>
              <a:endParaRPr lang="pt-BR" sz="2400" dirty="0">
                <a:solidFill>
                  <a:srgbClr val="0D0D0D"/>
                </a:solidFill>
                <a:highlight>
                  <a:srgbClr val="FFFFFF"/>
                </a:highlight>
                <a:latin typeface="Söhne"/>
              </a:endParaRPr>
            </a:p>
            <a:p>
              <a:pPr marL="342900" indent="-342900">
                <a:buFont typeface="+mj-lt"/>
                <a:buAutoNum type="arabicPeriod"/>
              </a:pPr>
              <a:endParaRPr lang="pt-BR" sz="2400" dirty="0">
                <a:solidFill>
                  <a:srgbClr val="0D0D0D"/>
                </a:solidFill>
                <a:highlight>
                  <a:srgbClr val="FFFFFF"/>
                </a:highlight>
                <a:latin typeface="Söhne"/>
              </a:endParaRPr>
            </a:p>
            <a:p>
              <a:pPr marL="342900" indent="-342900">
                <a:buFont typeface="+mj-lt"/>
                <a:buAutoNum type="arabicPeriod"/>
              </a:pPr>
              <a:r>
                <a:rPr lang="pt-BR" sz="2400" dirty="0">
                  <a:solidFill>
                    <a:srgbClr val="0D0D0D"/>
                  </a:solidFill>
                  <a:highlight>
                    <a:srgbClr val="FFFFFF"/>
                  </a:highlight>
                  <a:latin typeface="Söhne"/>
                  <a:hlinkClick r:id="rId3"/>
                </a:rPr>
                <a:t>https://www.javatpoint.com/java-tutorial</a:t>
              </a:r>
              <a:endParaRPr lang="pt-BR" sz="2400" dirty="0">
                <a:solidFill>
                  <a:srgbClr val="0D0D0D"/>
                </a:solidFill>
                <a:highlight>
                  <a:srgbClr val="FFFFFF"/>
                </a:highlight>
                <a:latin typeface="Söhne"/>
              </a:endParaRPr>
            </a:p>
            <a:p>
              <a:pPr marL="342900" indent="-342900">
                <a:buFont typeface="+mj-lt"/>
                <a:buAutoNum type="arabicPeriod"/>
              </a:pPr>
              <a:endParaRPr lang="pt-BR" sz="2400" dirty="0">
                <a:solidFill>
                  <a:srgbClr val="0D0D0D"/>
                </a:solidFill>
                <a:highlight>
                  <a:srgbClr val="FFFFFF"/>
                </a:highlight>
                <a:latin typeface="Söhne"/>
              </a:endParaRPr>
            </a:p>
            <a:p>
              <a:pPr marL="342900" indent="-342900">
                <a:buFont typeface="+mj-lt"/>
                <a:buAutoNum type="arabicPeriod"/>
              </a:pPr>
              <a:r>
                <a:rPr lang="pt-BR" sz="2400" dirty="0">
                  <a:solidFill>
                    <a:srgbClr val="0D0D0D"/>
                  </a:solidFill>
                  <a:highlight>
                    <a:srgbClr val="FFFFFF"/>
                  </a:highlight>
                  <a:latin typeface="Söhne"/>
                  <a:hlinkClick r:id="rId4"/>
                </a:rPr>
                <a:t>https://www.learnjavaonline.org/</a:t>
              </a:r>
              <a:endParaRPr lang="pt-BR" sz="2400" dirty="0">
                <a:solidFill>
                  <a:srgbClr val="0D0D0D"/>
                </a:solidFill>
                <a:highlight>
                  <a:srgbClr val="FFFFFF"/>
                </a:highlight>
                <a:latin typeface="Söhne"/>
              </a:endParaRPr>
            </a:p>
          </p:txBody>
        </p:sp>
        <p:sp>
          <p:nvSpPr>
            <p:cNvPr id="16" name="TextBox 15">
              <a:extLst>
                <a:ext uri="{FF2B5EF4-FFF2-40B4-BE49-F238E27FC236}">
                  <a16:creationId xmlns:a16="http://schemas.microsoft.com/office/drawing/2014/main" id="{FE6BED11-9D5E-498B-95B8-CA1C624F3D37}"/>
                </a:ext>
              </a:extLst>
            </p:cNvPr>
            <p:cNvSpPr txBox="1"/>
            <p:nvPr/>
          </p:nvSpPr>
          <p:spPr>
            <a:xfrm>
              <a:off x="4645680" y="2111281"/>
              <a:ext cx="2689700" cy="377919"/>
            </a:xfrm>
            <a:prstGeom prst="rect">
              <a:avLst/>
            </a:prstGeom>
            <a:noFill/>
          </p:spPr>
          <p:txBody>
            <a:bodyPr wrap="square" rtlCol="0">
              <a:spAutoFit/>
            </a:bodyPr>
            <a:lstStyle/>
            <a:p>
              <a:pPr algn="ctr"/>
              <a:r>
                <a:rPr lang="en-US" sz="2800" b="1" dirty="0">
                  <a:solidFill>
                    <a:srgbClr val="FFA956"/>
                  </a:solidFill>
                  <a:latin typeface="Tw Cen MT" panose="020B0602020104020603" pitchFamily="34" charset="0"/>
                  <a:ea typeface="Tahoma" panose="020B0604030504040204" pitchFamily="34" charset="0"/>
                  <a:cs typeface="Arial" panose="020B0604020202020204" pitchFamily="34" charset="0"/>
                </a:rPr>
                <a:t>References</a:t>
              </a:r>
            </a:p>
          </p:txBody>
        </p:sp>
      </p:grpSp>
      <p:cxnSp>
        <p:nvCxnSpPr>
          <p:cNvPr id="18" name="Straight Connector 17">
            <a:extLst>
              <a:ext uri="{FF2B5EF4-FFF2-40B4-BE49-F238E27FC236}">
                <a16:creationId xmlns:a16="http://schemas.microsoft.com/office/drawing/2014/main" id="{6E7D2F38-127E-488B-9382-9575A01F1973}"/>
              </a:ext>
            </a:extLst>
          </p:cNvPr>
          <p:cNvCxnSpPr>
            <a:cxnSpLocks/>
          </p:cNvCxnSpPr>
          <p:nvPr/>
        </p:nvCxnSpPr>
        <p:spPr>
          <a:xfrm>
            <a:off x="6674634" y="1584784"/>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DA4A32-10BE-4B54-9C84-40C9B34C1334}"/>
              </a:ext>
            </a:extLst>
          </p:cNvPr>
          <p:cNvCxnSpPr>
            <a:cxnSpLocks/>
          </p:cNvCxnSpPr>
          <p:nvPr/>
        </p:nvCxnSpPr>
        <p:spPr>
          <a:xfrm rot="16200000">
            <a:off x="7224702" y="1033353"/>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3DF652-D686-4680-A890-91D4BEE50FA6}"/>
              </a:ext>
            </a:extLst>
          </p:cNvPr>
          <p:cNvCxnSpPr>
            <a:cxnSpLocks/>
          </p:cNvCxnSpPr>
          <p:nvPr/>
        </p:nvCxnSpPr>
        <p:spPr>
          <a:xfrm rot="10800000">
            <a:off x="11530974" y="5092308"/>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510E53A-D49B-46BA-BDED-AB6DFD5C2A4A}"/>
              </a:ext>
            </a:extLst>
          </p:cNvPr>
          <p:cNvCxnSpPr>
            <a:cxnSpLocks/>
          </p:cNvCxnSpPr>
          <p:nvPr/>
        </p:nvCxnSpPr>
        <p:spPr>
          <a:xfrm rot="5400000">
            <a:off x="10980906" y="5643739"/>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18FC2E-4BDA-42B6-87D0-B488A86F7ACD}"/>
              </a:ext>
            </a:extLst>
          </p:cNvPr>
          <p:cNvSpPr txBox="1"/>
          <p:nvPr/>
        </p:nvSpPr>
        <p:spPr>
          <a:xfrm>
            <a:off x="3670667" y="336300"/>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Conclusion</a:t>
            </a:r>
          </a:p>
        </p:txBody>
      </p:sp>
    </p:spTree>
    <p:extLst>
      <p:ext uri="{BB962C8B-B14F-4D97-AF65-F5344CB8AC3E}">
        <p14:creationId xmlns:p14="http://schemas.microsoft.com/office/powerpoint/2010/main" val="134794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par>
                          <p:cTn id="8" fill="hold">
                            <p:stCondLst>
                              <p:cond delay="25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250"/>
                                        <p:tgtEl>
                                          <p:spTgt spid="8"/>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75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250"/>
                                        <p:tgtEl>
                                          <p:spTgt spid="12"/>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250"/>
                                        <p:tgtEl>
                                          <p:spTgt spid="13"/>
                                        </p:tgtEl>
                                      </p:cBhvr>
                                    </p:animEffect>
                                  </p:childTnLst>
                                </p:cTn>
                              </p:par>
                            </p:childTnLst>
                          </p:cTn>
                        </p:par>
                        <p:par>
                          <p:cTn id="24" fill="hold">
                            <p:stCondLst>
                              <p:cond delay="1250"/>
                            </p:stCondLst>
                            <p:childTnLst>
                              <p:par>
                                <p:cTn id="25" presetID="42"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250"/>
                                        <p:tgtEl>
                                          <p:spTgt spid="14"/>
                                        </p:tgtEl>
                                      </p:cBhvr>
                                    </p:animEffect>
                                  </p:childTnLst>
                                </p:cTn>
                              </p:par>
                            </p:childTnLst>
                          </p:cTn>
                        </p:par>
                        <p:par>
                          <p:cTn id="35" fill="hold">
                            <p:stCondLst>
                              <p:cond delay="250"/>
                            </p:stCondLst>
                            <p:childTnLst>
                              <p:par>
                                <p:cTn id="36" presetID="22" presetClass="entr" presetSubtype="4"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250"/>
                                        <p:tgtEl>
                                          <p:spTgt spid="18"/>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250"/>
                                        <p:tgtEl>
                                          <p:spTgt spid="19"/>
                                        </p:tgtEl>
                                      </p:cBhvr>
                                    </p:animEffect>
                                  </p:childTnLst>
                                </p:cTn>
                              </p:par>
                            </p:childTnLst>
                          </p:cTn>
                        </p:par>
                        <p:par>
                          <p:cTn id="43" fill="hold">
                            <p:stCondLst>
                              <p:cond delay="750"/>
                            </p:stCondLst>
                            <p:childTnLst>
                              <p:par>
                                <p:cTn id="44" presetID="22" presetClass="entr" presetSubtype="1"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up)">
                                      <p:cBhvr>
                                        <p:cTn id="46" dur="250"/>
                                        <p:tgtEl>
                                          <p:spTgt spid="21"/>
                                        </p:tgtEl>
                                      </p:cBhvr>
                                    </p:animEffect>
                                  </p:childTnLst>
                                </p:cTn>
                              </p:par>
                            </p:childTnLst>
                          </p:cTn>
                        </p:par>
                        <p:par>
                          <p:cTn id="47" fill="hold">
                            <p:stCondLst>
                              <p:cond delay="1000"/>
                            </p:stCondLst>
                            <p:childTnLst>
                              <p:par>
                                <p:cTn id="48" presetID="22" presetClass="entr" presetSubtype="2"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right)">
                                      <p:cBhvr>
                                        <p:cTn id="50" dur="250"/>
                                        <p:tgtEl>
                                          <p:spTgt spid="22"/>
                                        </p:tgtEl>
                                      </p:cBhvr>
                                    </p:animEffect>
                                  </p:childTnLst>
                                </p:cTn>
                              </p:par>
                            </p:childTnLst>
                          </p:cTn>
                        </p:par>
                        <p:par>
                          <p:cTn id="51" fill="hold">
                            <p:stCondLst>
                              <p:cond delay="1250"/>
                            </p:stCondLst>
                            <p:childTnLst>
                              <p:par>
                                <p:cTn id="52" presetID="47"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47000"/>
          </a:schemeClr>
        </a:solidFill>
        <a:effectLst/>
      </p:bgPr>
    </p:bg>
    <p:spTree>
      <p:nvGrpSpPr>
        <p:cNvPr id="1" name=""/>
        <p:cNvGrpSpPr/>
        <p:nvPr/>
      </p:nvGrpSpPr>
      <p:grpSpPr>
        <a:xfrm>
          <a:off x="0" y="0"/>
          <a:ext cx="0" cy="0"/>
          <a:chOff x="0" y="0"/>
          <a:chExt cx="0" cy="0"/>
        </a:xfrm>
      </p:grpSpPr>
      <p:pic>
        <p:nvPicPr>
          <p:cNvPr id="1026" name="Picture 2" descr="What is Programming?. Programming is a way for us to give… | by Rafay Syed  | The Startup | Medium"/>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881004" y="920039"/>
            <a:ext cx="4429991" cy="27882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3375819"/>
            <a:ext cx="10515600" cy="1325563"/>
          </a:xfrm>
        </p:spPr>
        <p:txBody>
          <a:bodyPr>
            <a:normAutofit/>
          </a:bodyPr>
          <a:lstStyle/>
          <a:p>
            <a:pPr algn="ctr"/>
            <a:r>
              <a:rPr lang="en-GB" sz="5600" b="1" spc="600" dirty="0">
                <a:latin typeface="Bookman Old Style" panose="02050604050505020204" pitchFamily="18" charset="0"/>
                <a:cs typeface="Times New Roman" panose="02020603050405020304" pitchFamily="18" charset="0"/>
              </a:rPr>
              <a:t>Thank You</a:t>
            </a:r>
            <a:endParaRPr lang="en-US" sz="5600" b="1" spc="600" dirty="0">
              <a:latin typeface="Bookman Old Style" panose="020506040505050202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447FCC9-42B7-4E1F-8F57-A1B244DADD7B}" type="datetime2">
              <a:rPr lang="en-US" smtClean="0"/>
              <a:t>Sunday, June 2, 2024</a:t>
            </a:fld>
            <a:endParaRPr lang="en-US" dirty="0"/>
          </a:p>
        </p:txBody>
      </p:sp>
      <p:sp>
        <p:nvSpPr>
          <p:cNvPr id="5" name="Slide Number Placeholder 4"/>
          <p:cNvSpPr>
            <a:spLocks noGrp="1"/>
          </p:cNvSpPr>
          <p:nvPr>
            <p:ph type="sldNum" sz="quarter" idx="12"/>
          </p:nvPr>
        </p:nvSpPr>
        <p:spPr/>
        <p:txBody>
          <a:bodyPr/>
          <a:lstStyle/>
          <a:p>
            <a:fld id="{64522431-E19A-44D8-A68D-0DF1308BA672}" type="slidenum">
              <a:rPr lang="en-US" smtClean="0"/>
              <a:t>35</a:t>
            </a:fld>
            <a:endParaRPr lang="en-US"/>
          </a:p>
        </p:txBody>
      </p:sp>
      <p:sp>
        <p:nvSpPr>
          <p:cNvPr id="7" name="Title 1"/>
          <p:cNvSpPr txBox="1">
            <a:spLocks/>
          </p:cNvSpPr>
          <p:nvPr/>
        </p:nvSpPr>
        <p:spPr>
          <a:xfrm>
            <a:off x="838200" y="4368873"/>
            <a:ext cx="10515600" cy="4972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800" b="1" spc="300" dirty="0">
                <a:latin typeface="Bookman Old Style" panose="02050604050505020204" pitchFamily="18" charset="0"/>
                <a:cs typeface="Times New Roman" panose="02020603050405020304" pitchFamily="18" charset="0"/>
              </a:rPr>
              <a:t>Keep Learning, Keep Grinding</a:t>
            </a:r>
            <a:endParaRPr lang="en-US" sz="1800" b="1" spc="300" dirty="0">
              <a:latin typeface="Bookman Old Style" panose="020506040505050202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41F57F24-58A5-F72B-411F-DA0FD4D2579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2789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par>
                                <p:cTn id="8" presetID="53" presetClass="entr" presetSubtype="16" fill="hold" grpId="1"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1000" fill="hold"/>
                                        <p:tgtEl>
                                          <p:spTgt spid="2"/>
                                        </p:tgtEl>
                                        <p:attrNameLst>
                                          <p:attrName>ppt_w</p:attrName>
                                        </p:attrNameLst>
                                      </p:cBhvr>
                                      <p:tavLst>
                                        <p:tav tm="0">
                                          <p:val>
                                            <p:fltVal val="0"/>
                                          </p:val>
                                        </p:tav>
                                        <p:tav tm="100000">
                                          <p:val>
                                            <p:strVal val="#ppt_w"/>
                                          </p:val>
                                        </p:tav>
                                      </p:tavLst>
                                    </p:anim>
                                    <p:anim calcmode="lin" valueType="num">
                                      <p:cBhvr>
                                        <p:cTn id="11" dur="1000" fill="hold"/>
                                        <p:tgtEl>
                                          <p:spTgt spid="2"/>
                                        </p:tgtEl>
                                        <p:attrNameLst>
                                          <p:attrName>ppt_h</p:attrName>
                                        </p:attrNameLst>
                                      </p:cBhvr>
                                      <p:tavLst>
                                        <p:tav tm="0">
                                          <p:val>
                                            <p:fltVal val="0"/>
                                          </p:val>
                                        </p:tav>
                                        <p:tav tm="100000">
                                          <p:val>
                                            <p:strVal val="#ppt_h"/>
                                          </p:val>
                                        </p:tav>
                                      </p:tavLst>
                                    </p:anim>
                                    <p:animEffect transition="in" filter="fade">
                                      <p:cBhvr>
                                        <p:cTn id="12" dur="1000"/>
                                        <p:tgtEl>
                                          <p:spTgt spid="2"/>
                                        </p:tgtEl>
                                      </p:cBhvr>
                                    </p:animEffect>
                                  </p:childTnLst>
                                </p:cTn>
                              </p:par>
                            </p:childTnLst>
                          </p:cTn>
                        </p:par>
                        <p:par>
                          <p:cTn id="13" fill="hold">
                            <p:stCondLst>
                              <p:cond delay="2000"/>
                            </p:stCondLst>
                            <p:childTnLst>
                              <p:par>
                                <p:cTn id="14" presetID="1" presetClass="entr" presetSubtype="0" fill="hold" grpId="0" nodeType="afterEffect">
                                  <p:stCondLst>
                                    <p:cond delay="0"/>
                                  </p:stCondLst>
                                  <p:iterate type="lt">
                                    <p:tmAbs val="100"/>
                                  </p:iterate>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4401"/>
                            </p:stCondLst>
                            <p:childTnLst>
                              <p:par>
                                <p:cTn id="17" presetID="26" presetClass="emph" presetSubtype="0" fill="hold" grpId="2" nodeType="afterEffect">
                                  <p:stCondLst>
                                    <p:cond delay="0"/>
                                  </p:stCondLst>
                                  <p:childTnLst>
                                    <p:animEffect transition="out" filter="fade">
                                      <p:cBhvr>
                                        <p:cTn id="18" dur="500" tmFilter="0, 0; .2, .5; .8, .5; 1, 0"/>
                                        <p:tgtEl>
                                          <p:spTgt spid="2"/>
                                        </p:tgtEl>
                                      </p:cBhvr>
                                    </p:animEffect>
                                    <p:animScale>
                                      <p:cBhvr>
                                        <p:cTn id="19" dur="250" autoRev="1" fill="hold"/>
                                        <p:tgtEl>
                                          <p:spTgt spid="2"/>
                                        </p:tgtEl>
                                      </p:cBhvr>
                                      <p:by x="105000" y="105000"/>
                                    </p:animScale>
                                  </p:childTnLst>
                                </p:cTn>
                              </p:par>
                              <p:par>
                                <p:cTn id="20" presetID="10" presetClass="entr" presetSubtype="0" fill="hold" nodeType="with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1000"/>
                                        <p:tgtEl>
                                          <p:spTgt spid="1026"/>
                                        </p:tgtEl>
                                      </p:cBhvr>
                                    </p:animEffect>
                                  </p:childTnLst>
                                </p:cTn>
                              </p:par>
                              <p:par>
                                <p:cTn id="23" presetID="26" presetClass="emph" presetSubtype="0" fill="hold" grpId="1" nodeType="withEffect">
                                  <p:stCondLst>
                                    <p:cond delay="0"/>
                                  </p:stCondLst>
                                  <p:iterate type="lt">
                                    <p:tmPct val="0"/>
                                  </p:iterate>
                                  <p:childTnLst>
                                    <p:animEffect transition="out" filter="fade">
                                      <p:cBhvr>
                                        <p:cTn id="24" dur="500" tmFilter="0, 0; .2, .5; .8, .5; 1, 0"/>
                                        <p:tgtEl>
                                          <p:spTgt spid="7"/>
                                        </p:tgtEl>
                                      </p:cBhvr>
                                    </p:animEffect>
                                    <p:animScale>
                                      <p:cBhvr>
                                        <p:cTn id="25"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7" grpId="0"/>
      <p:bldP spid="7"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1C18116-B962-4353-87AA-099D4914CEED}"/>
              </a:ext>
            </a:extLst>
          </p:cNvPr>
          <p:cNvGrpSpPr/>
          <p:nvPr/>
        </p:nvGrpSpPr>
        <p:grpSpPr>
          <a:xfrm>
            <a:off x="4169905" y="2214105"/>
            <a:ext cx="1987878" cy="1858133"/>
            <a:chOff x="4206976" y="1539977"/>
            <a:chExt cx="1987878" cy="1858133"/>
          </a:xfrm>
        </p:grpSpPr>
        <p:sp>
          <p:nvSpPr>
            <p:cNvPr id="15" name="Freeform: Shape 14">
              <a:extLst>
                <a:ext uri="{FF2B5EF4-FFF2-40B4-BE49-F238E27FC236}">
                  <a16:creationId xmlns:a16="http://schemas.microsoft.com/office/drawing/2014/main" id="{FD00FEAF-E626-480B-986B-7EA23BDEE4DF}"/>
                </a:ext>
              </a:extLst>
            </p:cNvPr>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1D94B2C-CB8C-45BF-8861-AEA36380D936}"/>
                </a:ext>
              </a:extLst>
            </p:cNvPr>
            <p:cNvSpPr txBox="1"/>
            <p:nvPr/>
          </p:nvSpPr>
          <p:spPr>
            <a:xfrm>
              <a:off x="4305830"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1</a:t>
              </a:r>
            </a:p>
          </p:txBody>
        </p:sp>
      </p:grpSp>
      <p:grpSp>
        <p:nvGrpSpPr>
          <p:cNvPr id="22" name="Group 21">
            <a:extLst>
              <a:ext uri="{FF2B5EF4-FFF2-40B4-BE49-F238E27FC236}">
                <a16:creationId xmlns:a16="http://schemas.microsoft.com/office/drawing/2014/main" id="{418C60E4-02FA-43A7-86BC-8E33E5033E40}"/>
              </a:ext>
            </a:extLst>
          </p:cNvPr>
          <p:cNvGrpSpPr/>
          <p:nvPr/>
        </p:nvGrpSpPr>
        <p:grpSpPr>
          <a:xfrm>
            <a:off x="5972433" y="2214105"/>
            <a:ext cx="1987878" cy="1858133"/>
            <a:chOff x="5935362" y="1539977"/>
            <a:chExt cx="1987878" cy="1858133"/>
          </a:xfrm>
        </p:grpSpPr>
        <p:sp>
          <p:nvSpPr>
            <p:cNvPr id="14" name="Freeform: Shape 13">
              <a:extLst>
                <a:ext uri="{FF2B5EF4-FFF2-40B4-BE49-F238E27FC236}">
                  <a16:creationId xmlns:a16="http://schemas.microsoft.com/office/drawing/2014/main" id="{4D5084EA-3744-471F-B70C-263650789939}"/>
                </a:ext>
              </a:extLst>
            </p:cNvPr>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B523524-BC7F-464E-A8E1-48090C9BAA2E}"/>
                </a:ext>
              </a:extLst>
            </p:cNvPr>
            <p:cNvSpPr txBox="1"/>
            <p:nvPr/>
          </p:nvSpPr>
          <p:spPr>
            <a:xfrm>
              <a:off x="5935362"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2</a:t>
              </a:r>
            </a:p>
          </p:txBody>
        </p:sp>
      </p:grpSp>
      <p:grpSp>
        <p:nvGrpSpPr>
          <p:cNvPr id="23" name="Group 22">
            <a:extLst>
              <a:ext uri="{FF2B5EF4-FFF2-40B4-BE49-F238E27FC236}">
                <a16:creationId xmlns:a16="http://schemas.microsoft.com/office/drawing/2014/main" id="{BF72F321-8593-43D3-A969-8F1140D3EE6F}"/>
              </a:ext>
            </a:extLst>
          </p:cNvPr>
          <p:cNvGrpSpPr/>
          <p:nvPr/>
        </p:nvGrpSpPr>
        <p:grpSpPr>
          <a:xfrm>
            <a:off x="4169905" y="4146380"/>
            <a:ext cx="1987878" cy="1858131"/>
            <a:chOff x="4206976" y="3398110"/>
            <a:chExt cx="1987878" cy="1858131"/>
          </a:xfrm>
        </p:grpSpPr>
        <p:sp>
          <p:nvSpPr>
            <p:cNvPr id="11" name="Freeform: Shape 10">
              <a:extLst>
                <a:ext uri="{FF2B5EF4-FFF2-40B4-BE49-F238E27FC236}">
                  <a16:creationId xmlns:a16="http://schemas.microsoft.com/office/drawing/2014/main" id="{1CF4195B-C84C-4D20-84BD-EFA34F77989A}"/>
                </a:ext>
              </a:extLst>
            </p:cNvPr>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434B3A-3970-45CC-A2B2-BB26A8893588}"/>
                </a:ext>
              </a:extLst>
            </p:cNvPr>
            <p:cNvSpPr txBox="1"/>
            <p:nvPr/>
          </p:nvSpPr>
          <p:spPr>
            <a:xfrm>
              <a:off x="4305830"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 Chapter 3</a:t>
              </a:r>
            </a:p>
          </p:txBody>
        </p:sp>
      </p:grpSp>
      <p:grpSp>
        <p:nvGrpSpPr>
          <p:cNvPr id="24" name="Group 23">
            <a:extLst>
              <a:ext uri="{FF2B5EF4-FFF2-40B4-BE49-F238E27FC236}">
                <a16:creationId xmlns:a16="http://schemas.microsoft.com/office/drawing/2014/main" id="{F708346B-615A-4D47-B4D1-2E72634CE334}"/>
              </a:ext>
            </a:extLst>
          </p:cNvPr>
          <p:cNvGrpSpPr/>
          <p:nvPr/>
        </p:nvGrpSpPr>
        <p:grpSpPr>
          <a:xfrm>
            <a:off x="5972433" y="4146380"/>
            <a:ext cx="1987878" cy="1858131"/>
            <a:chOff x="5935362" y="3398110"/>
            <a:chExt cx="1987878" cy="1858131"/>
          </a:xfrm>
        </p:grpSpPr>
        <p:sp>
          <p:nvSpPr>
            <p:cNvPr id="10" name="Freeform: Shape 9">
              <a:extLst>
                <a:ext uri="{FF2B5EF4-FFF2-40B4-BE49-F238E27FC236}">
                  <a16:creationId xmlns:a16="http://schemas.microsoft.com/office/drawing/2014/main" id="{C642EFA1-FECA-4C06-BAA1-C46C71D1C087}"/>
                </a:ext>
              </a:extLst>
            </p:cNvPr>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02E0EC-79F7-49F4-821D-F9EB43B6B12E}"/>
                </a:ext>
              </a:extLst>
            </p:cNvPr>
            <p:cNvSpPr txBox="1"/>
            <p:nvPr/>
          </p:nvSpPr>
          <p:spPr>
            <a:xfrm>
              <a:off x="5935362"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4</a:t>
              </a:r>
            </a:p>
          </p:txBody>
        </p:sp>
      </p:grpSp>
      <p:sp>
        <p:nvSpPr>
          <p:cNvPr id="16" name="Oval 15">
            <a:extLst>
              <a:ext uri="{FF2B5EF4-FFF2-40B4-BE49-F238E27FC236}">
                <a16:creationId xmlns:a16="http://schemas.microsoft.com/office/drawing/2014/main" id="{E4C296C8-5CBE-45A5-9E43-CBF23ACE811E}"/>
              </a:ext>
            </a:extLst>
          </p:cNvPr>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4B540E0-4F9D-467E-8DE2-47DB51C566CB}"/>
              </a:ext>
            </a:extLst>
          </p:cNvPr>
          <p:cNvSpPr txBox="1"/>
          <p:nvPr/>
        </p:nvSpPr>
        <p:spPr>
          <a:xfrm>
            <a:off x="1333098" y="2668751"/>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Introduction</a:t>
            </a:r>
          </a:p>
        </p:txBody>
      </p:sp>
      <p:sp>
        <p:nvSpPr>
          <p:cNvPr id="27" name="TextBox 26">
            <a:extLst>
              <a:ext uri="{FF2B5EF4-FFF2-40B4-BE49-F238E27FC236}">
                <a16:creationId xmlns:a16="http://schemas.microsoft.com/office/drawing/2014/main" id="{3643B493-7CC8-4B60-A972-01A46A6204CD}"/>
              </a:ext>
            </a:extLst>
          </p:cNvPr>
          <p:cNvSpPr txBox="1"/>
          <p:nvPr/>
        </p:nvSpPr>
        <p:spPr>
          <a:xfrm>
            <a:off x="1333097" y="2982986"/>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Overview</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Objectives</a:t>
            </a:r>
          </a:p>
        </p:txBody>
      </p:sp>
      <p:sp>
        <p:nvSpPr>
          <p:cNvPr id="28" name="Oval 27">
            <a:extLst>
              <a:ext uri="{FF2B5EF4-FFF2-40B4-BE49-F238E27FC236}">
                <a16:creationId xmlns:a16="http://schemas.microsoft.com/office/drawing/2014/main" id="{1475DB48-3E7D-4EE5-850F-8727F44E4416}"/>
              </a:ext>
            </a:extLst>
          </p:cNvPr>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4FC6DC1-766D-455B-8E9F-C470772325E9}"/>
              </a:ext>
            </a:extLst>
          </p:cNvPr>
          <p:cNvSpPr txBox="1"/>
          <p:nvPr/>
        </p:nvSpPr>
        <p:spPr>
          <a:xfrm>
            <a:off x="1333098" y="4552864"/>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Performance</a:t>
            </a:r>
          </a:p>
        </p:txBody>
      </p:sp>
      <p:sp>
        <p:nvSpPr>
          <p:cNvPr id="30" name="TextBox 29">
            <a:extLst>
              <a:ext uri="{FF2B5EF4-FFF2-40B4-BE49-F238E27FC236}">
                <a16:creationId xmlns:a16="http://schemas.microsoft.com/office/drawing/2014/main" id="{9334EB73-3711-4B63-8DF0-144DB02D3F91}"/>
              </a:ext>
            </a:extLst>
          </p:cNvPr>
          <p:cNvSpPr txBox="1"/>
          <p:nvPr/>
        </p:nvSpPr>
        <p:spPr>
          <a:xfrm>
            <a:off x="1333097" y="4867099"/>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Results Analysis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Testing</a:t>
            </a:r>
          </a:p>
        </p:txBody>
      </p:sp>
      <p:sp>
        <p:nvSpPr>
          <p:cNvPr id="31" name="Oval 30">
            <a:extLst>
              <a:ext uri="{FF2B5EF4-FFF2-40B4-BE49-F238E27FC236}">
                <a16:creationId xmlns:a16="http://schemas.microsoft.com/office/drawing/2014/main" id="{4BEB8FE6-ED50-4D0B-AC03-8E074295E66A}"/>
              </a:ext>
            </a:extLst>
          </p:cNvPr>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E61BE6D-9F45-479F-ACB2-403F3B061C33}"/>
              </a:ext>
            </a:extLst>
          </p:cNvPr>
          <p:cNvSpPr txBox="1"/>
          <p:nvPr/>
        </p:nvSpPr>
        <p:spPr>
          <a:xfrm>
            <a:off x="9156297" y="2668751"/>
            <a:ext cx="2567130" cy="400110"/>
          </a:xfrm>
          <a:prstGeom prst="rect">
            <a:avLst/>
          </a:prstGeom>
          <a:noFill/>
        </p:spPr>
        <p:txBody>
          <a:bodyPr wrap="square" rtlCol="0">
            <a:spAutoFit/>
          </a:bodyPr>
          <a:lstStyle/>
          <a:p>
            <a:r>
              <a:rPr lang="en-US" sz="2000" b="1" dirty="0">
                <a:solidFill>
                  <a:srgbClr val="ABC570"/>
                </a:solidFill>
                <a:latin typeface="Montserrat" panose="02000505000000020004" pitchFamily="2" charset="0"/>
              </a:rPr>
              <a:t>Implementation</a:t>
            </a:r>
          </a:p>
        </p:txBody>
      </p:sp>
      <p:sp>
        <p:nvSpPr>
          <p:cNvPr id="33" name="TextBox 32">
            <a:extLst>
              <a:ext uri="{FF2B5EF4-FFF2-40B4-BE49-F238E27FC236}">
                <a16:creationId xmlns:a16="http://schemas.microsoft.com/office/drawing/2014/main" id="{FD2A2B39-E46B-427D-8E9D-8772C9544FC6}"/>
              </a:ext>
            </a:extLst>
          </p:cNvPr>
          <p:cNvSpPr txBox="1"/>
          <p:nvPr/>
        </p:nvSpPr>
        <p:spPr>
          <a:xfrm>
            <a:off x="9156296" y="2982986"/>
            <a:ext cx="2641599" cy="646331"/>
          </a:xfrm>
          <a:prstGeom prst="rect">
            <a:avLst/>
          </a:prstGeom>
          <a:noFill/>
        </p:spPr>
        <p:txBody>
          <a:bodyPr wrap="square" rtlCol="0">
            <a:spAutoFit/>
          </a:bodyPr>
          <a:lstStyle/>
          <a:p>
            <a:pPr marL="171450" indent="-171450">
              <a:buFont typeface="Wingdings" panose="05000000000000000000" pitchFamily="2" charset="2"/>
              <a:buChar char="q"/>
            </a:pPr>
            <a:r>
              <a:rPr lang="en-US" sz="1200" b="1" dirty="0">
                <a:solidFill>
                  <a:schemeClr val="bg2">
                    <a:lumMod val="10000"/>
                  </a:schemeClr>
                </a:solidFill>
                <a:latin typeface="Montserrat" panose="02000505000000020004" pitchFamily="2" charset="0"/>
              </a:rPr>
              <a:t>Project Details</a:t>
            </a:r>
          </a:p>
          <a:p>
            <a:pPr marL="171450" indent="-171450">
              <a:buFont typeface="Wingdings" panose="05000000000000000000" pitchFamily="2" charset="2"/>
              <a:buChar char="q"/>
            </a:pPr>
            <a:r>
              <a:rPr lang="en-US" sz="1200" b="1" dirty="0">
                <a:solidFill>
                  <a:schemeClr val="bg2">
                    <a:lumMod val="10000"/>
                  </a:schemeClr>
                </a:solidFill>
                <a:latin typeface="Montserrat" panose="02000505000000020004" pitchFamily="2" charset="0"/>
              </a:rPr>
              <a:t>Workflow</a:t>
            </a:r>
          </a:p>
          <a:p>
            <a:pPr marL="171450" indent="-171450">
              <a:buFont typeface="Wingdings" panose="05000000000000000000" pitchFamily="2" charset="2"/>
              <a:buChar char="q"/>
            </a:pPr>
            <a:r>
              <a:rPr lang="en-US" sz="1200" b="1" dirty="0">
                <a:solidFill>
                  <a:schemeClr val="bg2">
                    <a:lumMod val="10000"/>
                  </a:schemeClr>
                </a:solidFill>
                <a:latin typeface="Montserrat" panose="02000505000000020004" pitchFamily="2" charset="0"/>
              </a:rPr>
              <a:t>Source Code</a:t>
            </a:r>
          </a:p>
        </p:txBody>
      </p:sp>
      <p:sp>
        <p:nvSpPr>
          <p:cNvPr id="34" name="Oval 33">
            <a:extLst>
              <a:ext uri="{FF2B5EF4-FFF2-40B4-BE49-F238E27FC236}">
                <a16:creationId xmlns:a16="http://schemas.microsoft.com/office/drawing/2014/main" id="{1686267D-A7D5-4460-8289-D9349F14CC16}"/>
              </a:ext>
            </a:extLst>
          </p:cNvPr>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E41BC3A-51DE-44CE-8D04-8FF2BD1E50A0}"/>
              </a:ext>
            </a:extLst>
          </p:cNvPr>
          <p:cNvSpPr txBox="1"/>
          <p:nvPr/>
        </p:nvSpPr>
        <p:spPr>
          <a:xfrm>
            <a:off x="9156297" y="4552864"/>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Conclusion</a:t>
            </a:r>
          </a:p>
        </p:txBody>
      </p:sp>
      <p:sp>
        <p:nvSpPr>
          <p:cNvPr id="36" name="TextBox 35">
            <a:extLst>
              <a:ext uri="{FF2B5EF4-FFF2-40B4-BE49-F238E27FC236}">
                <a16:creationId xmlns:a16="http://schemas.microsoft.com/office/drawing/2014/main" id="{24D145DC-89B5-4073-B07A-C1EB25E18967}"/>
              </a:ext>
            </a:extLst>
          </p:cNvPr>
          <p:cNvSpPr txBox="1"/>
          <p:nvPr/>
        </p:nvSpPr>
        <p:spPr>
          <a:xfrm>
            <a:off x="9156296" y="4867099"/>
            <a:ext cx="2641599" cy="830997"/>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Discussion</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Limitations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Future Work</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References</a:t>
            </a:r>
          </a:p>
        </p:txBody>
      </p:sp>
      <p:pic>
        <p:nvPicPr>
          <p:cNvPr id="37" name="Picture 36">
            <a:extLst>
              <a:ext uri="{FF2B5EF4-FFF2-40B4-BE49-F238E27FC236}">
                <a16:creationId xmlns:a16="http://schemas.microsoft.com/office/drawing/2014/main" id="{1EB6790F-5913-4FC7-94D1-8C09A855D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pic>
        <p:nvPicPr>
          <p:cNvPr id="38" name="Picture 37">
            <a:extLst>
              <a:ext uri="{FF2B5EF4-FFF2-40B4-BE49-F238E27FC236}">
                <a16:creationId xmlns:a16="http://schemas.microsoft.com/office/drawing/2014/main" id="{1779C654-CD5A-4F14-A67F-6A622CB57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pic>
        <p:nvPicPr>
          <p:cNvPr id="39" name="Picture 38">
            <a:extLst>
              <a:ext uri="{FF2B5EF4-FFF2-40B4-BE49-F238E27FC236}">
                <a16:creationId xmlns:a16="http://schemas.microsoft.com/office/drawing/2014/main" id="{6022E766-E550-40C1-B8E3-55EA88141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pic>
        <p:nvPicPr>
          <p:cNvPr id="40" name="Picture 39">
            <a:extLst>
              <a:ext uri="{FF2B5EF4-FFF2-40B4-BE49-F238E27FC236}">
                <a16:creationId xmlns:a16="http://schemas.microsoft.com/office/drawing/2014/main" id="{45164F4A-C74A-49D0-BF2C-83F8EA664C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a:extLst>
              <a:ext uri="{FF2B5EF4-FFF2-40B4-BE49-F238E27FC236}">
                <a16:creationId xmlns:a16="http://schemas.microsoft.com/office/drawing/2014/main" id="{B6F23DC3-2ACE-4CE7-9835-63DDBBB5DD67}"/>
              </a:ext>
            </a:extLst>
          </p:cNvPr>
          <p:cNvSpPr txBox="1"/>
          <p:nvPr/>
        </p:nvSpPr>
        <p:spPr>
          <a:xfrm>
            <a:off x="2481943" y="221526"/>
            <a:ext cx="7344228" cy="769441"/>
          </a:xfrm>
          <a:prstGeom prst="rect">
            <a:avLst/>
          </a:prstGeom>
          <a:noFill/>
        </p:spPr>
        <p:txBody>
          <a:bodyPr wrap="square" rtlCol="0">
            <a:spAutoFit/>
          </a:bodyPr>
          <a:lstStyle/>
          <a:p>
            <a:pPr algn="ctr"/>
            <a:r>
              <a:rPr lang="en-US" sz="4400" b="1" dirty="0">
                <a:solidFill>
                  <a:schemeClr val="bg1">
                    <a:lumMod val="50000"/>
                  </a:schemeClr>
                </a:solidFill>
                <a:latin typeface="Montserrat" panose="02000505000000020004" pitchFamily="2" charset="0"/>
              </a:rPr>
              <a:t>Outline</a:t>
            </a:r>
          </a:p>
        </p:txBody>
      </p:sp>
      <p:sp>
        <p:nvSpPr>
          <p:cNvPr id="2" name="Date Placeholder 1">
            <a:extLst>
              <a:ext uri="{FF2B5EF4-FFF2-40B4-BE49-F238E27FC236}">
                <a16:creationId xmlns:a16="http://schemas.microsoft.com/office/drawing/2014/main" id="{C9ADEC1B-D5E0-A2CD-AB08-C05BAE9F5AF6}"/>
              </a:ext>
            </a:extLst>
          </p:cNvPr>
          <p:cNvSpPr>
            <a:spLocks noGrp="1"/>
          </p:cNvSpPr>
          <p:nvPr>
            <p:ph type="dt" sz="half" idx="10"/>
          </p:nvPr>
        </p:nvSpPr>
        <p:spPr/>
        <p:txBody>
          <a:bodyPr/>
          <a:lstStyle/>
          <a:p>
            <a:fld id="{B4D521AA-FB71-46D2-9917-8746EE958E08}" type="datetime2">
              <a:rPr lang="en-US" smtClean="0"/>
              <a:t>Sunday, June 2, 2024</a:t>
            </a:fld>
            <a:endParaRPr lang="en-US"/>
          </a:p>
        </p:txBody>
      </p:sp>
      <p:sp>
        <p:nvSpPr>
          <p:cNvPr id="5" name="Slide Number Placeholder 4">
            <a:extLst>
              <a:ext uri="{FF2B5EF4-FFF2-40B4-BE49-F238E27FC236}">
                <a16:creationId xmlns:a16="http://schemas.microsoft.com/office/drawing/2014/main" id="{7C53D7E4-5C19-84FF-7322-F9C4BFBA5248}"/>
              </a:ext>
            </a:extLst>
          </p:cNvPr>
          <p:cNvSpPr>
            <a:spLocks noGrp="1"/>
          </p:cNvSpPr>
          <p:nvPr>
            <p:ph type="sldNum" sz="quarter" idx="12"/>
          </p:nvPr>
        </p:nvSpPr>
        <p:spPr/>
        <p:txBody>
          <a:bodyPr/>
          <a:lstStyle/>
          <a:p>
            <a:fld id="{710C523F-9231-46FE-A075-8D0AC17DADF9}" type="slidenum">
              <a:rPr lang="en-US" smtClean="0"/>
              <a:t>4</a:t>
            </a:fld>
            <a:endParaRPr lang="en-US"/>
          </a:p>
        </p:txBody>
      </p:sp>
      <p:sp>
        <p:nvSpPr>
          <p:cNvPr id="8" name="Footer Placeholder 7">
            <a:extLst>
              <a:ext uri="{FF2B5EF4-FFF2-40B4-BE49-F238E27FC236}">
                <a16:creationId xmlns:a16="http://schemas.microsoft.com/office/drawing/2014/main" id="{CACACE5B-4A9D-19D8-1287-47345045F598}"/>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8672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6 -3.33333E-6 L 0.01342 -0.02338 " pathEditMode="relative" rAng="0" ptsTypes="AA">
                                      <p:cBhvr>
                                        <p:cTn id="6" dur="500" fill="hold"/>
                                        <p:tgtEl>
                                          <p:spTgt spid="22"/>
                                        </p:tgtEl>
                                        <p:attrNameLst>
                                          <p:attrName>ppt_x</p:attrName>
                                          <p:attrName>ppt_y</p:attrName>
                                        </p:attrNameLst>
                                      </p:cBhvr>
                                      <p:rCtr x="664" y="-11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1C18116-B962-4353-87AA-099D4914CEED}"/>
              </a:ext>
            </a:extLst>
          </p:cNvPr>
          <p:cNvGrpSpPr/>
          <p:nvPr/>
        </p:nvGrpSpPr>
        <p:grpSpPr>
          <a:xfrm>
            <a:off x="4169905" y="2214105"/>
            <a:ext cx="1987878" cy="1858133"/>
            <a:chOff x="4206976" y="1539977"/>
            <a:chExt cx="1987878" cy="1858133"/>
          </a:xfrm>
        </p:grpSpPr>
        <p:sp>
          <p:nvSpPr>
            <p:cNvPr id="15" name="Freeform: Shape 14">
              <a:extLst>
                <a:ext uri="{FF2B5EF4-FFF2-40B4-BE49-F238E27FC236}">
                  <a16:creationId xmlns:a16="http://schemas.microsoft.com/office/drawing/2014/main" id="{FD00FEAF-E626-480B-986B-7EA23BDEE4DF}"/>
                </a:ext>
              </a:extLst>
            </p:cNvPr>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1D94B2C-CB8C-45BF-8861-AEA36380D936}"/>
                </a:ext>
              </a:extLst>
            </p:cNvPr>
            <p:cNvSpPr txBox="1"/>
            <p:nvPr/>
          </p:nvSpPr>
          <p:spPr>
            <a:xfrm>
              <a:off x="4305830"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1</a:t>
              </a:r>
            </a:p>
          </p:txBody>
        </p:sp>
      </p:grpSp>
      <p:grpSp>
        <p:nvGrpSpPr>
          <p:cNvPr id="22" name="Group 21">
            <a:extLst>
              <a:ext uri="{FF2B5EF4-FFF2-40B4-BE49-F238E27FC236}">
                <a16:creationId xmlns:a16="http://schemas.microsoft.com/office/drawing/2014/main" id="{418C60E4-02FA-43A7-86BC-8E33E5033E40}"/>
              </a:ext>
            </a:extLst>
          </p:cNvPr>
          <p:cNvGrpSpPr/>
          <p:nvPr/>
        </p:nvGrpSpPr>
        <p:grpSpPr>
          <a:xfrm>
            <a:off x="5972433" y="2214105"/>
            <a:ext cx="1987878" cy="1858133"/>
            <a:chOff x="5935362" y="1539977"/>
            <a:chExt cx="1987878" cy="1858133"/>
          </a:xfrm>
        </p:grpSpPr>
        <p:sp>
          <p:nvSpPr>
            <p:cNvPr id="14" name="Freeform: Shape 13">
              <a:extLst>
                <a:ext uri="{FF2B5EF4-FFF2-40B4-BE49-F238E27FC236}">
                  <a16:creationId xmlns:a16="http://schemas.microsoft.com/office/drawing/2014/main" id="{4D5084EA-3744-471F-B70C-263650789939}"/>
                </a:ext>
              </a:extLst>
            </p:cNvPr>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B523524-BC7F-464E-A8E1-48090C9BAA2E}"/>
                </a:ext>
              </a:extLst>
            </p:cNvPr>
            <p:cNvSpPr txBox="1"/>
            <p:nvPr/>
          </p:nvSpPr>
          <p:spPr>
            <a:xfrm>
              <a:off x="5935362"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2</a:t>
              </a:r>
            </a:p>
          </p:txBody>
        </p:sp>
      </p:grpSp>
      <p:grpSp>
        <p:nvGrpSpPr>
          <p:cNvPr id="23" name="Group 22">
            <a:extLst>
              <a:ext uri="{FF2B5EF4-FFF2-40B4-BE49-F238E27FC236}">
                <a16:creationId xmlns:a16="http://schemas.microsoft.com/office/drawing/2014/main" id="{BF72F321-8593-43D3-A969-8F1140D3EE6F}"/>
              </a:ext>
            </a:extLst>
          </p:cNvPr>
          <p:cNvGrpSpPr/>
          <p:nvPr/>
        </p:nvGrpSpPr>
        <p:grpSpPr>
          <a:xfrm>
            <a:off x="4169905" y="4146380"/>
            <a:ext cx="1987878" cy="1858131"/>
            <a:chOff x="4206976" y="3398110"/>
            <a:chExt cx="1987878" cy="1858131"/>
          </a:xfrm>
        </p:grpSpPr>
        <p:sp>
          <p:nvSpPr>
            <p:cNvPr id="11" name="Freeform: Shape 10">
              <a:extLst>
                <a:ext uri="{FF2B5EF4-FFF2-40B4-BE49-F238E27FC236}">
                  <a16:creationId xmlns:a16="http://schemas.microsoft.com/office/drawing/2014/main" id="{1CF4195B-C84C-4D20-84BD-EFA34F77989A}"/>
                </a:ext>
              </a:extLst>
            </p:cNvPr>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434B3A-3970-45CC-A2B2-BB26A8893588}"/>
                </a:ext>
              </a:extLst>
            </p:cNvPr>
            <p:cNvSpPr txBox="1"/>
            <p:nvPr/>
          </p:nvSpPr>
          <p:spPr>
            <a:xfrm>
              <a:off x="4305830"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3</a:t>
              </a:r>
            </a:p>
          </p:txBody>
        </p:sp>
      </p:grpSp>
      <p:grpSp>
        <p:nvGrpSpPr>
          <p:cNvPr id="24" name="Group 23">
            <a:extLst>
              <a:ext uri="{FF2B5EF4-FFF2-40B4-BE49-F238E27FC236}">
                <a16:creationId xmlns:a16="http://schemas.microsoft.com/office/drawing/2014/main" id="{F708346B-615A-4D47-B4D1-2E72634CE334}"/>
              </a:ext>
            </a:extLst>
          </p:cNvPr>
          <p:cNvGrpSpPr/>
          <p:nvPr/>
        </p:nvGrpSpPr>
        <p:grpSpPr>
          <a:xfrm>
            <a:off x="5972433" y="4146380"/>
            <a:ext cx="1987878" cy="1858131"/>
            <a:chOff x="5935362" y="3398110"/>
            <a:chExt cx="1987878" cy="1858131"/>
          </a:xfrm>
        </p:grpSpPr>
        <p:sp>
          <p:nvSpPr>
            <p:cNvPr id="10" name="Freeform: Shape 9">
              <a:extLst>
                <a:ext uri="{FF2B5EF4-FFF2-40B4-BE49-F238E27FC236}">
                  <a16:creationId xmlns:a16="http://schemas.microsoft.com/office/drawing/2014/main" id="{C642EFA1-FECA-4C06-BAA1-C46C71D1C087}"/>
                </a:ext>
              </a:extLst>
            </p:cNvPr>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02E0EC-79F7-49F4-821D-F9EB43B6B12E}"/>
                </a:ext>
              </a:extLst>
            </p:cNvPr>
            <p:cNvSpPr txBox="1"/>
            <p:nvPr/>
          </p:nvSpPr>
          <p:spPr>
            <a:xfrm>
              <a:off x="5935362"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4</a:t>
              </a:r>
            </a:p>
          </p:txBody>
        </p:sp>
      </p:grpSp>
      <p:sp>
        <p:nvSpPr>
          <p:cNvPr id="16" name="Oval 15">
            <a:extLst>
              <a:ext uri="{FF2B5EF4-FFF2-40B4-BE49-F238E27FC236}">
                <a16:creationId xmlns:a16="http://schemas.microsoft.com/office/drawing/2014/main" id="{E4C296C8-5CBE-45A5-9E43-CBF23ACE811E}"/>
              </a:ext>
            </a:extLst>
          </p:cNvPr>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4B540E0-4F9D-467E-8DE2-47DB51C566CB}"/>
              </a:ext>
            </a:extLst>
          </p:cNvPr>
          <p:cNvSpPr txBox="1"/>
          <p:nvPr/>
        </p:nvSpPr>
        <p:spPr>
          <a:xfrm>
            <a:off x="1333098" y="2668751"/>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Introduction</a:t>
            </a:r>
          </a:p>
        </p:txBody>
      </p:sp>
      <p:sp>
        <p:nvSpPr>
          <p:cNvPr id="27" name="TextBox 26">
            <a:extLst>
              <a:ext uri="{FF2B5EF4-FFF2-40B4-BE49-F238E27FC236}">
                <a16:creationId xmlns:a16="http://schemas.microsoft.com/office/drawing/2014/main" id="{3643B493-7CC8-4B60-A972-01A46A6204CD}"/>
              </a:ext>
            </a:extLst>
          </p:cNvPr>
          <p:cNvSpPr txBox="1"/>
          <p:nvPr/>
        </p:nvSpPr>
        <p:spPr>
          <a:xfrm>
            <a:off x="1333097" y="2982986"/>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Overview</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Objectives</a:t>
            </a:r>
          </a:p>
        </p:txBody>
      </p:sp>
      <p:sp>
        <p:nvSpPr>
          <p:cNvPr id="28" name="Oval 27">
            <a:extLst>
              <a:ext uri="{FF2B5EF4-FFF2-40B4-BE49-F238E27FC236}">
                <a16:creationId xmlns:a16="http://schemas.microsoft.com/office/drawing/2014/main" id="{1475DB48-3E7D-4EE5-850F-8727F44E4416}"/>
              </a:ext>
            </a:extLst>
          </p:cNvPr>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4FC6DC1-766D-455B-8E9F-C470772325E9}"/>
              </a:ext>
            </a:extLst>
          </p:cNvPr>
          <p:cNvSpPr txBox="1"/>
          <p:nvPr/>
        </p:nvSpPr>
        <p:spPr>
          <a:xfrm>
            <a:off x="1333098" y="4552864"/>
            <a:ext cx="2046514" cy="400110"/>
          </a:xfrm>
          <a:prstGeom prst="rect">
            <a:avLst/>
          </a:prstGeom>
          <a:noFill/>
        </p:spPr>
        <p:txBody>
          <a:bodyPr wrap="square" rtlCol="0">
            <a:spAutoFit/>
          </a:bodyPr>
          <a:lstStyle/>
          <a:p>
            <a:r>
              <a:rPr lang="en-US" sz="2000" b="1" dirty="0">
                <a:solidFill>
                  <a:srgbClr val="F7AB31"/>
                </a:solidFill>
                <a:latin typeface="Montserrat" panose="02000505000000020004" pitchFamily="2" charset="0"/>
              </a:rPr>
              <a:t>Performance</a:t>
            </a:r>
          </a:p>
        </p:txBody>
      </p:sp>
      <p:sp>
        <p:nvSpPr>
          <p:cNvPr id="30" name="TextBox 29">
            <a:extLst>
              <a:ext uri="{FF2B5EF4-FFF2-40B4-BE49-F238E27FC236}">
                <a16:creationId xmlns:a16="http://schemas.microsoft.com/office/drawing/2014/main" id="{9334EB73-3711-4B63-8DF0-144DB02D3F91}"/>
              </a:ext>
            </a:extLst>
          </p:cNvPr>
          <p:cNvSpPr txBox="1"/>
          <p:nvPr/>
        </p:nvSpPr>
        <p:spPr>
          <a:xfrm>
            <a:off x="1333097" y="4867099"/>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b="1" dirty="0">
                <a:solidFill>
                  <a:schemeClr val="bg2">
                    <a:lumMod val="10000"/>
                  </a:schemeClr>
                </a:solidFill>
                <a:latin typeface="Montserrat" panose="02000505000000020004" pitchFamily="2" charset="0"/>
              </a:rPr>
              <a:t>Results Analysis</a:t>
            </a:r>
          </a:p>
          <a:p>
            <a:pPr marL="171450" indent="-171450">
              <a:buFont typeface="Wingdings" panose="05000000000000000000" pitchFamily="2" charset="2"/>
              <a:buChar char="q"/>
            </a:pPr>
            <a:r>
              <a:rPr lang="en-US" sz="1200" b="1" dirty="0">
                <a:solidFill>
                  <a:schemeClr val="bg2">
                    <a:lumMod val="10000"/>
                  </a:schemeClr>
                </a:solidFill>
                <a:latin typeface="Montserrat" panose="02000505000000020004" pitchFamily="2" charset="0"/>
              </a:rPr>
              <a:t>Testing</a:t>
            </a:r>
          </a:p>
        </p:txBody>
      </p:sp>
      <p:sp>
        <p:nvSpPr>
          <p:cNvPr id="31" name="Oval 30">
            <a:extLst>
              <a:ext uri="{FF2B5EF4-FFF2-40B4-BE49-F238E27FC236}">
                <a16:creationId xmlns:a16="http://schemas.microsoft.com/office/drawing/2014/main" id="{4BEB8FE6-ED50-4D0B-AC03-8E074295E66A}"/>
              </a:ext>
            </a:extLst>
          </p:cNvPr>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E61BE6D-9F45-479F-ACB2-403F3B061C33}"/>
              </a:ext>
            </a:extLst>
          </p:cNvPr>
          <p:cNvSpPr txBox="1"/>
          <p:nvPr/>
        </p:nvSpPr>
        <p:spPr>
          <a:xfrm>
            <a:off x="9156296" y="2668751"/>
            <a:ext cx="2389709"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Implementation</a:t>
            </a:r>
          </a:p>
        </p:txBody>
      </p:sp>
      <p:sp>
        <p:nvSpPr>
          <p:cNvPr id="33" name="TextBox 32">
            <a:extLst>
              <a:ext uri="{FF2B5EF4-FFF2-40B4-BE49-F238E27FC236}">
                <a16:creationId xmlns:a16="http://schemas.microsoft.com/office/drawing/2014/main" id="{FD2A2B39-E46B-427D-8E9D-8772C9544FC6}"/>
              </a:ext>
            </a:extLst>
          </p:cNvPr>
          <p:cNvSpPr txBox="1"/>
          <p:nvPr/>
        </p:nvSpPr>
        <p:spPr>
          <a:xfrm>
            <a:off x="9156296" y="2982986"/>
            <a:ext cx="2641599" cy="646331"/>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Project Details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Workflow</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Source Code</a:t>
            </a:r>
          </a:p>
        </p:txBody>
      </p:sp>
      <p:sp>
        <p:nvSpPr>
          <p:cNvPr id="34" name="Oval 33">
            <a:extLst>
              <a:ext uri="{FF2B5EF4-FFF2-40B4-BE49-F238E27FC236}">
                <a16:creationId xmlns:a16="http://schemas.microsoft.com/office/drawing/2014/main" id="{1686267D-A7D5-4460-8289-D9349F14CC16}"/>
              </a:ext>
            </a:extLst>
          </p:cNvPr>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E41BC3A-51DE-44CE-8D04-8FF2BD1E50A0}"/>
              </a:ext>
            </a:extLst>
          </p:cNvPr>
          <p:cNvSpPr txBox="1"/>
          <p:nvPr/>
        </p:nvSpPr>
        <p:spPr>
          <a:xfrm>
            <a:off x="9156297" y="4552864"/>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Conclusion</a:t>
            </a:r>
          </a:p>
        </p:txBody>
      </p:sp>
      <p:sp>
        <p:nvSpPr>
          <p:cNvPr id="36" name="TextBox 35">
            <a:extLst>
              <a:ext uri="{FF2B5EF4-FFF2-40B4-BE49-F238E27FC236}">
                <a16:creationId xmlns:a16="http://schemas.microsoft.com/office/drawing/2014/main" id="{24D145DC-89B5-4073-B07A-C1EB25E18967}"/>
              </a:ext>
            </a:extLst>
          </p:cNvPr>
          <p:cNvSpPr txBox="1"/>
          <p:nvPr/>
        </p:nvSpPr>
        <p:spPr>
          <a:xfrm>
            <a:off x="9156296" y="4867099"/>
            <a:ext cx="2641599" cy="830997"/>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Discussion</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Limitations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Future Work</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References</a:t>
            </a:r>
          </a:p>
        </p:txBody>
      </p:sp>
      <p:pic>
        <p:nvPicPr>
          <p:cNvPr id="37" name="Picture 36">
            <a:extLst>
              <a:ext uri="{FF2B5EF4-FFF2-40B4-BE49-F238E27FC236}">
                <a16:creationId xmlns:a16="http://schemas.microsoft.com/office/drawing/2014/main" id="{1EB6790F-5913-4FC7-94D1-8C09A855D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pic>
        <p:nvPicPr>
          <p:cNvPr id="38" name="Picture 37">
            <a:extLst>
              <a:ext uri="{FF2B5EF4-FFF2-40B4-BE49-F238E27FC236}">
                <a16:creationId xmlns:a16="http://schemas.microsoft.com/office/drawing/2014/main" id="{1779C654-CD5A-4F14-A67F-6A622CB57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pic>
        <p:nvPicPr>
          <p:cNvPr id="39" name="Picture 38">
            <a:extLst>
              <a:ext uri="{FF2B5EF4-FFF2-40B4-BE49-F238E27FC236}">
                <a16:creationId xmlns:a16="http://schemas.microsoft.com/office/drawing/2014/main" id="{6022E766-E550-40C1-B8E3-55EA88141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pic>
        <p:nvPicPr>
          <p:cNvPr id="40" name="Picture 39">
            <a:extLst>
              <a:ext uri="{FF2B5EF4-FFF2-40B4-BE49-F238E27FC236}">
                <a16:creationId xmlns:a16="http://schemas.microsoft.com/office/drawing/2014/main" id="{45164F4A-C74A-49D0-BF2C-83F8EA664C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a:extLst>
              <a:ext uri="{FF2B5EF4-FFF2-40B4-BE49-F238E27FC236}">
                <a16:creationId xmlns:a16="http://schemas.microsoft.com/office/drawing/2014/main" id="{B6F23DC3-2ACE-4CE7-9835-63DDBBB5DD67}"/>
              </a:ext>
            </a:extLst>
          </p:cNvPr>
          <p:cNvSpPr txBox="1"/>
          <p:nvPr/>
        </p:nvSpPr>
        <p:spPr>
          <a:xfrm>
            <a:off x="2481943" y="221526"/>
            <a:ext cx="7344228" cy="769441"/>
          </a:xfrm>
          <a:prstGeom prst="rect">
            <a:avLst/>
          </a:prstGeom>
          <a:noFill/>
        </p:spPr>
        <p:txBody>
          <a:bodyPr wrap="square" rtlCol="0">
            <a:spAutoFit/>
          </a:bodyPr>
          <a:lstStyle/>
          <a:p>
            <a:pPr algn="ctr"/>
            <a:r>
              <a:rPr lang="en-US" sz="4400" b="1" dirty="0">
                <a:solidFill>
                  <a:schemeClr val="bg1">
                    <a:lumMod val="50000"/>
                  </a:schemeClr>
                </a:solidFill>
                <a:latin typeface="Montserrat" panose="02000505000000020004" pitchFamily="2" charset="0"/>
              </a:rPr>
              <a:t>Outline</a:t>
            </a:r>
          </a:p>
        </p:txBody>
      </p:sp>
      <p:sp>
        <p:nvSpPr>
          <p:cNvPr id="2" name="Date Placeholder 1">
            <a:extLst>
              <a:ext uri="{FF2B5EF4-FFF2-40B4-BE49-F238E27FC236}">
                <a16:creationId xmlns:a16="http://schemas.microsoft.com/office/drawing/2014/main" id="{3268B30F-D44D-541E-42AB-B4368E4E8128}"/>
              </a:ext>
            </a:extLst>
          </p:cNvPr>
          <p:cNvSpPr>
            <a:spLocks noGrp="1"/>
          </p:cNvSpPr>
          <p:nvPr>
            <p:ph type="dt" sz="half" idx="10"/>
          </p:nvPr>
        </p:nvSpPr>
        <p:spPr/>
        <p:txBody>
          <a:bodyPr/>
          <a:lstStyle/>
          <a:p>
            <a:fld id="{F63309CB-5822-4180-8894-70085059B7F7}" type="datetime2">
              <a:rPr lang="en-US" smtClean="0"/>
              <a:t>Sunday, June 2, 2024</a:t>
            </a:fld>
            <a:endParaRPr lang="en-US"/>
          </a:p>
        </p:txBody>
      </p:sp>
      <p:sp>
        <p:nvSpPr>
          <p:cNvPr id="5" name="Slide Number Placeholder 4">
            <a:extLst>
              <a:ext uri="{FF2B5EF4-FFF2-40B4-BE49-F238E27FC236}">
                <a16:creationId xmlns:a16="http://schemas.microsoft.com/office/drawing/2014/main" id="{F7C8C288-A18B-F88E-7303-D94506B96D45}"/>
              </a:ext>
            </a:extLst>
          </p:cNvPr>
          <p:cNvSpPr>
            <a:spLocks noGrp="1"/>
          </p:cNvSpPr>
          <p:nvPr>
            <p:ph type="sldNum" sz="quarter" idx="12"/>
          </p:nvPr>
        </p:nvSpPr>
        <p:spPr/>
        <p:txBody>
          <a:bodyPr/>
          <a:lstStyle/>
          <a:p>
            <a:fld id="{710C523F-9231-46FE-A075-8D0AC17DADF9}" type="slidenum">
              <a:rPr lang="en-US" smtClean="0"/>
              <a:t>5</a:t>
            </a:fld>
            <a:endParaRPr lang="en-US"/>
          </a:p>
        </p:txBody>
      </p:sp>
      <p:sp>
        <p:nvSpPr>
          <p:cNvPr id="8" name="Footer Placeholder 7">
            <a:extLst>
              <a:ext uri="{FF2B5EF4-FFF2-40B4-BE49-F238E27FC236}">
                <a16:creationId xmlns:a16="http://schemas.microsoft.com/office/drawing/2014/main" id="{EDD85A11-4373-EA30-74C9-5DC1035DAC37}"/>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5082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2.29167E-6 3.7037E-6 L -0.01498 0.02152 " pathEditMode="relative" rAng="0" ptsTypes="AA">
                                      <p:cBhvr>
                                        <p:cTn id="6" dur="500" fill="hold"/>
                                        <p:tgtEl>
                                          <p:spTgt spid="23"/>
                                        </p:tgtEl>
                                        <p:attrNameLst>
                                          <p:attrName>ppt_x</p:attrName>
                                          <p:attrName>ppt_y</p:attrName>
                                        </p:attrNameLst>
                                      </p:cBhvr>
                                      <p:rCtr x="-755" y="10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1C18116-B962-4353-87AA-099D4914CEED}"/>
              </a:ext>
            </a:extLst>
          </p:cNvPr>
          <p:cNvGrpSpPr/>
          <p:nvPr/>
        </p:nvGrpSpPr>
        <p:grpSpPr>
          <a:xfrm>
            <a:off x="4169905" y="2214105"/>
            <a:ext cx="1987878" cy="1858133"/>
            <a:chOff x="4206976" y="1539977"/>
            <a:chExt cx="1987878" cy="1858133"/>
          </a:xfrm>
        </p:grpSpPr>
        <p:sp>
          <p:nvSpPr>
            <p:cNvPr id="15" name="Freeform: Shape 14">
              <a:extLst>
                <a:ext uri="{FF2B5EF4-FFF2-40B4-BE49-F238E27FC236}">
                  <a16:creationId xmlns:a16="http://schemas.microsoft.com/office/drawing/2014/main" id="{FD00FEAF-E626-480B-986B-7EA23BDEE4DF}"/>
                </a:ext>
              </a:extLst>
            </p:cNvPr>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1D94B2C-CB8C-45BF-8861-AEA36380D936}"/>
                </a:ext>
              </a:extLst>
            </p:cNvPr>
            <p:cNvSpPr txBox="1"/>
            <p:nvPr/>
          </p:nvSpPr>
          <p:spPr>
            <a:xfrm>
              <a:off x="4305830"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1</a:t>
              </a:r>
            </a:p>
          </p:txBody>
        </p:sp>
      </p:grpSp>
      <p:grpSp>
        <p:nvGrpSpPr>
          <p:cNvPr id="22" name="Group 21">
            <a:extLst>
              <a:ext uri="{FF2B5EF4-FFF2-40B4-BE49-F238E27FC236}">
                <a16:creationId xmlns:a16="http://schemas.microsoft.com/office/drawing/2014/main" id="{418C60E4-02FA-43A7-86BC-8E33E5033E40}"/>
              </a:ext>
            </a:extLst>
          </p:cNvPr>
          <p:cNvGrpSpPr/>
          <p:nvPr/>
        </p:nvGrpSpPr>
        <p:grpSpPr>
          <a:xfrm>
            <a:off x="5972433" y="2214105"/>
            <a:ext cx="1987878" cy="1858133"/>
            <a:chOff x="5935362" y="1539977"/>
            <a:chExt cx="1987878" cy="1858133"/>
          </a:xfrm>
        </p:grpSpPr>
        <p:sp>
          <p:nvSpPr>
            <p:cNvPr id="14" name="Freeform: Shape 13">
              <a:extLst>
                <a:ext uri="{FF2B5EF4-FFF2-40B4-BE49-F238E27FC236}">
                  <a16:creationId xmlns:a16="http://schemas.microsoft.com/office/drawing/2014/main" id="{4D5084EA-3744-471F-B70C-263650789939}"/>
                </a:ext>
              </a:extLst>
            </p:cNvPr>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B523524-BC7F-464E-A8E1-48090C9BAA2E}"/>
                </a:ext>
              </a:extLst>
            </p:cNvPr>
            <p:cNvSpPr txBox="1"/>
            <p:nvPr/>
          </p:nvSpPr>
          <p:spPr>
            <a:xfrm>
              <a:off x="5935362"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2</a:t>
              </a:r>
            </a:p>
          </p:txBody>
        </p:sp>
      </p:grpSp>
      <p:grpSp>
        <p:nvGrpSpPr>
          <p:cNvPr id="23" name="Group 22">
            <a:extLst>
              <a:ext uri="{FF2B5EF4-FFF2-40B4-BE49-F238E27FC236}">
                <a16:creationId xmlns:a16="http://schemas.microsoft.com/office/drawing/2014/main" id="{BF72F321-8593-43D3-A969-8F1140D3EE6F}"/>
              </a:ext>
            </a:extLst>
          </p:cNvPr>
          <p:cNvGrpSpPr/>
          <p:nvPr/>
        </p:nvGrpSpPr>
        <p:grpSpPr>
          <a:xfrm>
            <a:off x="4169905" y="4146380"/>
            <a:ext cx="1987878" cy="1858131"/>
            <a:chOff x="4206976" y="3398110"/>
            <a:chExt cx="1987878" cy="1858131"/>
          </a:xfrm>
        </p:grpSpPr>
        <p:sp>
          <p:nvSpPr>
            <p:cNvPr id="11" name="Freeform: Shape 10">
              <a:extLst>
                <a:ext uri="{FF2B5EF4-FFF2-40B4-BE49-F238E27FC236}">
                  <a16:creationId xmlns:a16="http://schemas.microsoft.com/office/drawing/2014/main" id="{1CF4195B-C84C-4D20-84BD-EFA34F77989A}"/>
                </a:ext>
              </a:extLst>
            </p:cNvPr>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434B3A-3970-45CC-A2B2-BB26A8893588}"/>
                </a:ext>
              </a:extLst>
            </p:cNvPr>
            <p:cNvSpPr txBox="1"/>
            <p:nvPr/>
          </p:nvSpPr>
          <p:spPr>
            <a:xfrm>
              <a:off x="4305830"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3</a:t>
              </a:r>
            </a:p>
          </p:txBody>
        </p:sp>
      </p:grpSp>
      <p:grpSp>
        <p:nvGrpSpPr>
          <p:cNvPr id="24" name="Group 23">
            <a:extLst>
              <a:ext uri="{FF2B5EF4-FFF2-40B4-BE49-F238E27FC236}">
                <a16:creationId xmlns:a16="http://schemas.microsoft.com/office/drawing/2014/main" id="{F708346B-615A-4D47-B4D1-2E72634CE334}"/>
              </a:ext>
            </a:extLst>
          </p:cNvPr>
          <p:cNvGrpSpPr/>
          <p:nvPr/>
        </p:nvGrpSpPr>
        <p:grpSpPr>
          <a:xfrm>
            <a:off x="5972433" y="4146380"/>
            <a:ext cx="1987878" cy="1858131"/>
            <a:chOff x="5935362" y="3398110"/>
            <a:chExt cx="1987878" cy="1858131"/>
          </a:xfrm>
        </p:grpSpPr>
        <p:sp>
          <p:nvSpPr>
            <p:cNvPr id="10" name="Freeform: Shape 9">
              <a:extLst>
                <a:ext uri="{FF2B5EF4-FFF2-40B4-BE49-F238E27FC236}">
                  <a16:creationId xmlns:a16="http://schemas.microsoft.com/office/drawing/2014/main" id="{C642EFA1-FECA-4C06-BAA1-C46C71D1C087}"/>
                </a:ext>
              </a:extLst>
            </p:cNvPr>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02E0EC-79F7-49F4-821D-F9EB43B6B12E}"/>
                </a:ext>
              </a:extLst>
            </p:cNvPr>
            <p:cNvSpPr txBox="1"/>
            <p:nvPr/>
          </p:nvSpPr>
          <p:spPr>
            <a:xfrm>
              <a:off x="5935362"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4</a:t>
              </a:r>
            </a:p>
          </p:txBody>
        </p:sp>
      </p:grpSp>
      <p:sp>
        <p:nvSpPr>
          <p:cNvPr id="16" name="Oval 15">
            <a:extLst>
              <a:ext uri="{FF2B5EF4-FFF2-40B4-BE49-F238E27FC236}">
                <a16:creationId xmlns:a16="http://schemas.microsoft.com/office/drawing/2014/main" id="{E4C296C8-5CBE-45A5-9E43-CBF23ACE811E}"/>
              </a:ext>
            </a:extLst>
          </p:cNvPr>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4B540E0-4F9D-467E-8DE2-47DB51C566CB}"/>
              </a:ext>
            </a:extLst>
          </p:cNvPr>
          <p:cNvSpPr txBox="1"/>
          <p:nvPr/>
        </p:nvSpPr>
        <p:spPr>
          <a:xfrm>
            <a:off x="1333098" y="2668751"/>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Introduction</a:t>
            </a:r>
          </a:p>
        </p:txBody>
      </p:sp>
      <p:sp>
        <p:nvSpPr>
          <p:cNvPr id="27" name="TextBox 26">
            <a:extLst>
              <a:ext uri="{FF2B5EF4-FFF2-40B4-BE49-F238E27FC236}">
                <a16:creationId xmlns:a16="http://schemas.microsoft.com/office/drawing/2014/main" id="{3643B493-7CC8-4B60-A972-01A46A6204CD}"/>
              </a:ext>
            </a:extLst>
          </p:cNvPr>
          <p:cNvSpPr txBox="1"/>
          <p:nvPr/>
        </p:nvSpPr>
        <p:spPr>
          <a:xfrm>
            <a:off x="1333097" y="2982986"/>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Overview</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Objectives</a:t>
            </a:r>
          </a:p>
        </p:txBody>
      </p:sp>
      <p:sp>
        <p:nvSpPr>
          <p:cNvPr id="28" name="Oval 27">
            <a:extLst>
              <a:ext uri="{FF2B5EF4-FFF2-40B4-BE49-F238E27FC236}">
                <a16:creationId xmlns:a16="http://schemas.microsoft.com/office/drawing/2014/main" id="{1475DB48-3E7D-4EE5-850F-8727F44E4416}"/>
              </a:ext>
            </a:extLst>
          </p:cNvPr>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4FC6DC1-766D-455B-8E9F-C470772325E9}"/>
              </a:ext>
            </a:extLst>
          </p:cNvPr>
          <p:cNvSpPr txBox="1"/>
          <p:nvPr/>
        </p:nvSpPr>
        <p:spPr>
          <a:xfrm>
            <a:off x="1333098" y="4552864"/>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Performance</a:t>
            </a:r>
          </a:p>
        </p:txBody>
      </p:sp>
      <p:sp>
        <p:nvSpPr>
          <p:cNvPr id="30" name="TextBox 29">
            <a:extLst>
              <a:ext uri="{FF2B5EF4-FFF2-40B4-BE49-F238E27FC236}">
                <a16:creationId xmlns:a16="http://schemas.microsoft.com/office/drawing/2014/main" id="{9334EB73-3711-4B63-8DF0-144DB02D3F91}"/>
              </a:ext>
            </a:extLst>
          </p:cNvPr>
          <p:cNvSpPr txBox="1"/>
          <p:nvPr/>
        </p:nvSpPr>
        <p:spPr>
          <a:xfrm>
            <a:off x="1333097" y="4867099"/>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Results Analysis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Testing</a:t>
            </a:r>
          </a:p>
        </p:txBody>
      </p:sp>
      <p:sp>
        <p:nvSpPr>
          <p:cNvPr id="31" name="Oval 30">
            <a:extLst>
              <a:ext uri="{FF2B5EF4-FFF2-40B4-BE49-F238E27FC236}">
                <a16:creationId xmlns:a16="http://schemas.microsoft.com/office/drawing/2014/main" id="{4BEB8FE6-ED50-4D0B-AC03-8E074295E66A}"/>
              </a:ext>
            </a:extLst>
          </p:cNvPr>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E61BE6D-9F45-479F-ACB2-403F3B061C33}"/>
              </a:ext>
            </a:extLst>
          </p:cNvPr>
          <p:cNvSpPr txBox="1"/>
          <p:nvPr/>
        </p:nvSpPr>
        <p:spPr>
          <a:xfrm>
            <a:off x="9156296" y="2668751"/>
            <a:ext cx="2403357"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Implementation</a:t>
            </a:r>
          </a:p>
        </p:txBody>
      </p:sp>
      <p:sp>
        <p:nvSpPr>
          <p:cNvPr id="33" name="TextBox 32">
            <a:extLst>
              <a:ext uri="{FF2B5EF4-FFF2-40B4-BE49-F238E27FC236}">
                <a16:creationId xmlns:a16="http://schemas.microsoft.com/office/drawing/2014/main" id="{FD2A2B39-E46B-427D-8E9D-8772C9544FC6}"/>
              </a:ext>
            </a:extLst>
          </p:cNvPr>
          <p:cNvSpPr txBox="1"/>
          <p:nvPr/>
        </p:nvSpPr>
        <p:spPr>
          <a:xfrm>
            <a:off x="9156296" y="2982986"/>
            <a:ext cx="2641599" cy="646331"/>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Project Details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Workflow</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Source Code</a:t>
            </a:r>
          </a:p>
        </p:txBody>
      </p:sp>
      <p:sp>
        <p:nvSpPr>
          <p:cNvPr id="34" name="Oval 33">
            <a:extLst>
              <a:ext uri="{FF2B5EF4-FFF2-40B4-BE49-F238E27FC236}">
                <a16:creationId xmlns:a16="http://schemas.microsoft.com/office/drawing/2014/main" id="{1686267D-A7D5-4460-8289-D9349F14CC16}"/>
              </a:ext>
            </a:extLst>
          </p:cNvPr>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E41BC3A-51DE-44CE-8D04-8FF2BD1E50A0}"/>
              </a:ext>
            </a:extLst>
          </p:cNvPr>
          <p:cNvSpPr txBox="1"/>
          <p:nvPr/>
        </p:nvSpPr>
        <p:spPr>
          <a:xfrm>
            <a:off x="9156297" y="4552864"/>
            <a:ext cx="2046514" cy="400110"/>
          </a:xfrm>
          <a:prstGeom prst="rect">
            <a:avLst/>
          </a:prstGeom>
          <a:noFill/>
        </p:spPr>
        <p:txBody>
          <a:bodyPr wrap="square" rtlCol="0">
            <a:spAutoFit/>
          </a:bodyPr>
          <a:lstStyle/>
          <a:p>
            <a:r>
              <a:rPr lang="en-US" sz="2000" b="1" dirty="0">
                <a:solidFill>
                  <a:srgbClr val="CB4D3C"/>
                </a:solidFill>
                <a:latin typeface="Montserrat" panose="02000505000000020004" pitchFamily="2" charset="0"/>
              </a:rPr>
              <a:t>Conclusion</a:t>
            </a:r>
          </a:p>
        </p:txBody>
      </p:sp>
      <p:sp>
        <p:nvSpPr>
          <p:cNvPr id="36" name="TextBox 35">
            <a:extLst>
              <a:ext uri="{FF2B5EF4-FFF2-40B4-BE49-F238E27FC236}">
                <a16:creationId xmlns:a16="http://schemas.microsoft.com/office/drawing/2014/main" id="{24D145DC-89B5-4073-B07A-C1EB25E18967}"/>
              </a:ext>
            </a:extLst>
          </p:cNvPr>
          <p:cNvSpPr txBox="1"/>
          <p:nvPr/>
        </p:nvSpPr>
        <p:spPr>
          <a:xfrm>
            <a:off x="9156296" y="4867099"/>
            <a:ext cx="2641599" cy="830997"/>
          </a:xfrm>
          <a:prstGeom prst="rect">
            <a:avLst/>
          </a:prstGeom>
          <a:noFill/>
        </p:spPr>
        <p:txBody>
          <a:bodyPr wrap="square" rtlCol="0">
            <a:spAutoFit/>
          </a:bodyPr>
          <a:lstStyle/>
          <a:p>
            <a:pPr marL="171450" indent="-171450">
              <a:buFont typeface="Wingdings" panose="05000000000000000000" pitchFamily="2" charset="2"/>
              <a:buChar char="q"/>
            </a:pPr>
            <a:r>
              <a:rPr lang="en-US" sz="1200" b="1" dirty="0">
                <a:solidFill>
                  <a:schemeClr val="bg2">
                    <a:lumMod val="10000"/>
                  </a:schemeClr>
                </a:solidFill>
                <a:latin typeface="Montserrat" panose="02000505000000020004" pitchFamily="2" charset="0"/>
              </a:rPr>
              <a:t>Discussion</a:t>
            </a:r>
          </a:p>
          <a:p>
            <a:pPr marL="171450" indent="-171450">
              <a:buFont typeface="Wingdings" panose="05000000000000000000" pitchFamily="2" charset="2"/>
              <a:buChar char="q"/>
            </a:pPr>
            <a:r>
              <a:rPr lang="en-US" sz="1200" b="1" dirty="0">
                <a:solidFill>
                  <a:schemeClr val="bg2">
                    <a:lumMod val="10000"/>
                  </a:schemeClr>
                </a:solidFill>
                <a:latin typeface="Montserrat" panose="02000505000000020004" pitchFamily="2" charset="0"/>
              </a:rPr>
              <a:t>Limitations</a:t>
            </a:r>
          </a:p>
          <a:p>
            <a:pPr marL="171450" indent="-171450">
              <a:buFont typeface="Wingdings" panose="05000000000000000000" pitchFamily="2" charset="2"/>
              <a:buChar char="q"/>
            </a:pPr>
            <a:r>
              <a:rPr lang="en-US" sz="1200" b="1" dirty="0">
                <a:solidFill>
                  <a:schemeClr val="bg2">
                    <a:lumMod val="10000"/>
                  </a:schemeClr>
                </a:solidFill>
                <a:latin typeface="Montserrat" panose="02000505000000020004" pitchFamily="2" charset="0"/>
              </a:rPr>
              <a:t>Future Work</a:t>
            </a:r>
          </a:p>
          <a:p>
            <a:pPr marL="171450" indent="-171450">
              <a:buFont typeface="Wingdings" panose="05000000000000000000" pitchFamily="2" charset="2"/>
              <a:buChar char="q"/>
            </a:pPr>
            <a:r>
              <a:rPr lang="en-US" sz="1200" b="1" dirty="0">
                <a:solidFill>
                  <a:schemeClr val="bg2">
                    <a:lumMod val="10000"/>
                  </a:schemeClr>
                </a:solidFill>
                <a:latin typeface="Montserrat" panose="02000505000000020004" pitchFamily="2" charset="0"/>
              </a:rPr>
              <a:t>References</a:t>
            </a:r>
          </a:p>
        </p:txBody>
      </p:sp>
      <p:pic>
        <p:nvPicPr>
          <p:cNvPr id="37" name="Picture 36">
            <a:extLst>
              <a:ext uri="{FF2B5EF4-FFF2-40B4-BE49-F238E27FC236}">
                <a16:creationId xmlns:a16="http://schemas.microsoft.com/office/drawing/2014/main" id="{1EB6790F-5913-4FC7-94D1-8C09A855D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pic>
        <p:nvPicPr>
          <p:cNvPr id="38" name="Picture 37">
            <a:extLst>
              <a:ext uri="{FF2B5EF4-FFF2-40B4-BE49-F238E27FC236}">
                <a16:creationId xmlns:a16="http://schemas.microsoft.com/office/drawing/2014/main" id="{1779C654-CD5A-4F14-A67F-6A622CB57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pic>
        <p:nvPicPr>
          <p:cNvPr id="39" name="Picture 38">
            <a:extLst>
              <a:ext uri="{FF2B5EF4-FFF2-40B4-BE49-F238E27FC236}">
                <a16:creationId xmlns:a16="http://schemas.microsoft.com/office/drawing/2014/main" id="{6022E766-E550-40C1-B8E3-55EA88141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pic>
        <p:nvPicPr>
          <p:cNvPr id="40" name="Picture 39">
            <a:extLst>
              <a:ext uri="{FF2B5EF4-FFF2-40B4-BE49-F238E27FC236}">
                <a16:creationId xmlns:a16="http://schemas.microsoft.com/office/drawing/2014/main" id="{45164F4A-C74A-49D0-BF2C-83F8EA664C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a:extLst>
              <a:ext uri="{FF2B5EF4-FFF2-40B4-BE49-F238E27FC236}">
                <a16:creationId xmlns:a16="http://schemas.microsoft.com/office/drawing/2014/main" id="{B6F23DC3-2ACE-4CE7-9835-63DDBBB5DD67}"/>
              </a:ext>
            </a:extLst>
          </p:cNvPr>
          <p:cNvSpPr txBox="1"/>
          <p:nvPr/>
        </p:nvSpPr>
        <p:spPr>
          <a:xfrm>
            <a:off x="2481943" y="221526"/>
            <a:ext cx="7344228" cy="769441"/>
          </a:xfrm>
          <a:prstGeom prst="rect">
            <a:avLst/>
          </a:prstGeom>
          <a:noFill/>
        </p:spPr>
        <p:txBody>
          <a:bodyPr wrap="square" rtlCol="0">
            <a:spAutoFit/>
          </a:bodyPr>
          <a:lstStyle/>
          <a:p>
            <a:pPr algn="ctr"/>
            <a:r>
              <a:rPr lang="en-US" sz="4400" b="1" dirty="0">
                <a:solidFill>
                  <a:schemeClr val="bg1">
                    <a:lumMod val="50000"/>
                  </a:schemeClr>
                </a:solidFill>
                <a:latin typeface="Montserrat" panose="02000505000000020004" pitchFamily="2" charset="0"/>
              </a:rPr>
              <a:t>Outline</a:t>
            </a:r>
          </a:p>
        </p:txBody>
      </p:sp>
      <p:sp>
        <p:nvSpPr>
          <p:cNvPr id="2" name="Date Placeholder 1">
            <a:extLst>
              <a:ext uri="{FF2B5EF4-FFF2-40B4-BE49-F238E27FC236}">
                <a16:creationId xmlns:a16="http://schemas.microsoft.com/office/drawing/2014/main" id="{1B38491F-5825-A815-14A3-06D88227D4B9}"/>
              </a:ext>
            </a:extLst>
          </p:cNvPr>
          <p:cNvSpPr>
            <a:spLocks noGrp="1"/>
          </p:cNvSpPr>
          <p:nvPr>
            <p:ph type="dt" sz="half" idx="10"/>
          </p:nvPr>
        </p:nvSpPr>
        <p:spPr/>
        <p:txBody>
          <a:bodyPr/>
          <a:lstStyle/>
          <a:p>
            <a:fld id="{0E863F07-9CD7-4B17-8000-F13787A03969}" type="datetime2">
              <a:rPr lang="en-US" smtClean="0"/>
              <a:t>Sunday, June 2, 2024</a:t>
            </a:fld>
            <a:endParaRPr lang="en-US"/>
          </a:p>
        </p:txBody>
      </p:sp>
      <p:sp>
        <p:nvSpPr>
          <p:cNvPr id="5" name="Slide Number Placeholder 4">
            <a:extLst>
              <a:ext uri="{FF2B5EF4-FFF2-40B4-BE49-F238E27FC236}">
                <a16:creationId xmlns:a16="http://schemas.microsoft.com/office/drawing/2014/main" id="{DDAA12AC-CD67-00BC-074E-D3884CD458D5}"/>
              </a:ext>
            </a:extLst>
          </p:cNvPr>
          <p:cNvSpPr>
            <a:spLocks noGrp="1"/>
          </p:cNvSpPr>
          <p:nvPr>
            <p:ph type="sldNum" sz="quarter" idx="12"/>
          </p:nvPr>
        </p:nvSpPr>
        <p:spPr/>
        <p:txBody>
          <a:bodyPr/>
          <a:lstStyle/>
          <a:p>
            <a:fld id="{710C523F-9231-46FE-A075-8D0AC17DADF9}" type="slidenum">
              <a:rPr lang="en-US" smtClean="0"/>
              <a:t>6</a:t>
            </a:fld>
            <a:endParaRPr lang="en-US"/>
          </a:p>
        </p:txBody>
      </p:sp>
      <p:sp>
        <p:nvSpPr>
          <p:cNvPr id="8" name="Footer Placeholder 7">
            <a:extLst>
              <a:ext uri="{FF2B5EF4-FFF2-40B4-BE49-F238E27FC236}">
                <a16:creationId xmlns:a16="http://schemas.microsoft.com/office/drawing/2014/main" id="{4D8A026A-2B33-79A9-B404-BF96644BD3F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8785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6 3.7037E-6 L 0.01459 0.02476 " pathEditMode="relative" rAng="0" ptsTypes="AA">
                                      <p:cBhvr>
                                        <p:cTn id="6" dur="500" fill="hold"/>
                                        <p:tgtEl>
                                          <p:spTgt spid="24"/>
                                        </p:tgtEl>
                                        <p:attrNameLst>
                                          <p:attrName>ppt_x</p:attrName>
                                          <p:attrName>ppt_y</p:attrName>
                                        </p:attrNameLst>
                                      </p:cBhvr>
                                      <p:rCtr x="729" y="12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1C18116-B962-4353-87AA-099D4914CEED}"/>
              </a:ext>
            </a:extLst>
          </p:cNvPr>
          <p:cNvGrpSpPr/>
          <p:nvPr/>
        </p:nvGrpSpPr>
        <p:grpSpPr>
          <a:xfrm>
            <a:off x="4169905" y="2214105"/>
            <a:ext cx="1987878" cy="1858133"/>
            <a:chOff x="4206976" y="1539977"/>
            <a:chExt cx="1987878" cy="1858133"/>
          </a:xfrm>
        </p:grpSpPr>
        <p:sp>
          <p:nvSpPr>
            <p:cNvPr id="15" name="Freeform: Shape 14">
              <a:extLst>
                <a:ext uri="{FF2B5EF4-FFF2-40B4-BE49-F238E27FC236}">
                  <a16:creationId xmlns:a16="http://schemas.microsoft.com/office/drawing/2014/main" id="{FD00FEAF-E626-480B-986B-7EA23BDEE4DF}"/>
                </a:ext>
              </a:extLst>
            </p:cNvPr>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1D94B2C-CB8C-45BF-8861-AEA36380D936}"/>
                </a:ext>
              </a:extLst>
            </p:cNvPr>
            <p:cNvSpPr txBox="1"/>
            <p:nvPr/>
          </p:nvSpPr>
          <p:spPr>
            <a:xfrm>
              <a:off x="4305830"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1</a:t>
              </a:r>
            </a:p>
          </p:txBody>
        </p:sp>
      </p:grpSp>
      <p:grpSp>
        <p:nvGrpSpPr>
          <p:cNvPr id="22" name="Group 21">
            <a:extLst>
              <a:ext uri="{FF2B5EF4-FFF2-40B4-BE49-F238E27FC236}">
                <a16:creationId xmlns:a16="http://schemas.microsoft.com/office/drawing/2014/main" id="{418C60E4-02FA-43A7-86BC-8E33E5033E40}"/>
              </a:ext>
            </a:extLst>
          </p:cNvPr>
          <p:cNvGrpSpPr/>
          <p:nvPr/>
        </p:nvGrpSpPr>
        <p:grpSpPr>
          <a:xfrm>
            <a:off x="5972433" y="2214105"/>
            <a:ext cx="1987878" cy="1858133"/>
            <a:chOff x="5935362" y="1539977"/>
            <a:chExt cx="1987878" cy="1858133"/>
          </a:xfrm>
        </p:grpSpPr>
        <p:sp>
          <p:nvSpPr>
            <p:cNvPr id="14" name="Freeform: Shape 13">
              <a:extLst>
                <a:ext uri="{FF2B5EF4-FFF2-40B4-BE49-F238E27FC236}">
                  <a16:creationId xmlns:a16="http://schemas.microsoft.com/office/drawing/2014/main" id="{4D5084EA-3744-471F-B70C-263650789939}"/>
                </a:ext>
              </a:extLst>
            </p:cNvPr>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B523524-BC7F-464E-A8E1-48090C9BAA2E}"/>
                </a:ext>
              </a:extLst>
            </p:cNvPr>
            <p:cNvSpPr txBox="1"/>
            <p:nvPr/>
          </p:nvSpPr>
          <p:spPr>
            <a:xfrm>
              <a:off x="5935362"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2</a:t>
              </a:r>
            </a:p>
          </p:txBody>
        </p:sp>
      </p:grpSp>
      <p:grpSp>
        <p:nvGrpSpPr>
          <p:cNvPr id="23" name="Group 22">
            <a:extLst>
              <a:ext uri="{FF2B5EF4-FFF2-40B4-BE49-F238E27FC236}">
                <a16:creationId xmlns:a16="http://schemas.microsoft.com/office/drawing/2014/main" id="{BF72F321-8593-43D3-A969-8F1140D3EE6F}"/>
              </a:ext>
            </a:extLst>
          </p:cNvPr>
          <p:cNvGrpSpPr/>
          <p:nvPr/>
        </p:nvGrpSpPr>
        <p:grpSpPr>
          <a:xfrm>
            <a:off x="4169905" y="4146380"/>
            <a:ext cx="1987878" cy="1858131"/>
            <a:chOff x="4206976" y="3398110"/>
            <a:chExt cx="1987878" cy="1858131"/>
          </a:xfrm>
        </p:grpSpPr>
        <p:sp>
          <p:nvSpPr>
            <p:cNvPr id="11" name="Freeform: Shape 10">
              <a:extLst>
                <a:ext uri="{FF2B5EF4-FFF2-40B4-BE49-F238E27FC236}">
                  <a16:creationId xmlns:a16="http://schemas.microsoft.com/office/drawing/2014/main" id="{1CF4195B-C84C-4D20-84BD-EFA34F77989A}"/>
                </a:ext>
              </a:extLst>
            </p:cNvPr>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434B3A-3970-45CC-A2B2-BB26A8893588}"/>
                </a:ext>
              </a:extLst>
            </p:cNvPr>
            <p:cNvSpPr txBox="1"/>
            <p:nvPr/>
          </p:nvSpPr>
          <p:spPr>
            <a:xfrm>
              <a:off x="4305830"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3</a:t>
              </a:r>
            </a:p>
          </p:txBody>
        </p:sp>
      </p:grpSp>
      <p:grpSp>
        <p:nvGrpSpPr>
          <p:cNvPr id="24" name="Group 23">
            <a:extLst>
              <a:ext uri="{FF2B5EF4-FFF2-40B4-BE49-F238E27FC236}">
                <a16:creationId xmlns:a16="http://schemas.microsoft.com/office/drawing/2014/main" id="{F708346B-615A-4D47-B4D1-2E72634CE334}"/>
              </a:ext>
            </a:extLst>
          </p:cNvPr>
          <p:cNvGrpSpPr/>
          <p:nvPr/>
        </p:nvGrpSpPr>
        <p:grpSpPr>
          <a:xfrm>
            <a:off x="5972433" y="4146380"/>
            <a:ext cx="1987878" cy="1858131"/>
            <a:chOff x="5935362" y="3398110"/>
            <a:chExt cx="1987878" cy="1858131"/>
          </a:xfrm>
        </p:grpSpPr>
        <p:sp>
          <p:nvSpPr>
            <p:cNvPr id="10" name="Freeform: Shape 9">
              <a:extLst>
                <a:ext uri="{FF2B5EF4-FFF2-40B4-BE49-F238E27FC236}">
                  <a16:creationId xmlns:a16="http://schemas.microsoft.com/office/drawing/2014/main" id="{C642EFA1-FECA-4C06-BAA1-C46C71D1C087}"/>
                </a:ext>
              </a:extLst>
            </p:cNvPr>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02E0EC-79F7-49F4-821D-F9EB43B6B12E}"/>
                </a:ext>
              </a:extLst>
            </p:cNvPr>
            <p:cNvSpPr txBox="1"/>
            <p:nvPr/>
          </p:nvSpPr>
          <p:spPr>
            <a:xfrm>
              <a:off x="5935362"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4</a:t>
              </a:r>
            </a:p>
          </p:txBody>
        </p:sp>
      </p:grpSp>
      <p:sp>
        <p:nvSpPr>
          <p:cNvPr id="16" name="Oval 15">
            <a:extLst>
              <a:ext uri="{FF2B5EF4-FFF2-40B4-BE49-F238E27FC236}">
                <a16:creationId xmlns:a16="http://schemas.microsoft.com/office/drawing/2014/main" id="{E4C296C8-5CBE-45A5-9E43-CBF23ACE811E}"/>
              </a:ext>
            </a:extLst>
          </p:cNvPr>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4B540E0-4F9D-467E-8DE2-47DB51C566CB}"/>
              </a:ext>
            </a:extLst>
          </p:cNvPr>
          <p:cNvSpPr txBox="1"/>
          <p:nvPr/>
        </p:nvSpPr>
        <p:spPr>
          <a:xfrm>
            <a:off x="1333098" y="2668751"/>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Introduction</a:t>
            </a:r>
          </a:p>
        </p:txBody>
      </p:sp>
      <p:sp>
        <p:nvSpPr>
          <p:cNvPr id="27" name="TextBox 26">
            <a:extLst>
              <a:ext uri="{FF2B5EF4-FFF2-40B4-BE49-F238E27FC236}">
                <a16:creationId xmlns:a16="http://schemas.microsoft.com/office/drawing/2014/main" id="{3643B493-7CC8-4B60-A972-01A46A6204CD}"/>
              </a:ext>
            </a:extLst>
          </p:cNvPr>
          <p:cNvSpPr txBox="1"/>
          <p:nvPr/>
        </p:nvSpPr>
        <p:spPr>
          <a:xfrm>
            <a:off x="1333097" y="2982986"/>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Overview</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Objectives</a:t>
            </a:r>
          </a:p>
        </p:txBody>
      </p:sp>
      <p:sp>
        <p:nvSpPr>
          <p:cNvPr id="28" name="Oval 27">
            <a:extLst>
              <a:ext uri="{FF2B5EF4-FFF2-40B4-BE49-F238E27FC236}">
                <a16:creationId xmlns:a16="http://schemas.microsoft.com/office/drawing/2014/main" id="{1475DB48-3E7D-4EE5-850F-8727F44E4416}"/>
              </a:ext>
            </a:extLst>
          </p:cNvPr>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4FC6DC1-766D-455B-8E9F-C470772325E9}"/>
              </a:ext>
            </a:extLst>
          </p:cNvPr>
          <p:cNvSpPr txBox="1"/>
          <p:nvPr/>
        </p:nvSpPr>
        <p:spPr>
          <a:xfrm>
            <a:off x="1333098" y="4552864"/>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Performance</a:t>
            </a:r>
          </a:p>
        </p:txBody>
      </p:sp>
      <p:sp>
        <p:nvSpPr>
          <p:cNvPr id="30" name="TextBox 29">
            <a:extLst>
              <a:ext uri="{FF2B5EF4-FFF2-40B4-BE49-F238E27FC236}">
                <a16:creationId xmlns:a16="http://schemas.microsoft.com/office/drawing/2014/main" id="{9334EB73-3711-4B63-8DF0-144DB02D3F91}"/>
              </a:ext>
            </a:extLst>
          </p:cNvPr>
          <p:cNvSpPr txBox="1"/>
          <p:nvPr/>
        </p:nvSpPr>
        <p:spPr>
          <a:xfrm>
            <a:off x="1333097" y="4867099"/>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Results Analysis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Testing</a:t>
            </a:r>
          </a:p>
        </p:txBody>
      </p:sp>
      <p:sp>
        <p:nvSpPr>
          <p:cNvPr id="31" name="Oval 30">
            <a:extLst>
              <a:ext uri="{FF2B5EF4-FFF2-40B4-BE49-F238E27FC236}">
                <a16:creationId xmlns:a16="http://schemas.microsoft.com/office/drawing/2014/main" id="{4BEB8FE6-ED50-4D0B-AC03-8E074295E66A}"/>
              </a:ext>
            </a:extLst>
          </p:cNvPr>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E61BE6D-9F45-479F-ACB2-403F3B061C33}"/>
              </a:ext>
            </a:extLst>
          </p:cNvPr>
          <p:cNvSpPr txBox="1"/>
          <p:nvPr/>
        </p:nvSpPr>
        <p:spPr>
          <a:xfrm>
            <a:off x="9156297" y="2668751"/>
            <a:ext cx="2321470"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Implementation</a:t>
            </a:r>
          </a:p>
        </p:txBody>
      </p:sp>
      <p:sp>
        <p:nvSpPr>
          <p:cNvPr id="33" name="TextBox 32">
            <a:extLst>
              <a:ext uri="{FF2B5EF4-FFF2-40B4-BE49-F238E27FC236}">
                <a16:creationId xmlns:a16="http://schemas.microsoft.com/office/drawing/2014/main" id="{FD2A2B39-E46B-427D-8E9D-8772C9544FC6}"/>
              </a:ext>
            </a:extLst>
          </p:cNvPr>
          <p:cNvSpPr txBox="1"/>
          <p:nvPr/>
        </p:nvSpPr>
        <p:spPr>
          <a:xfrm>
            <a:off x="9156296" y="2982986"/>
            <a:ext cx="2641599" cy="646331"/>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Project Details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Workflow</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Source Code</a:t>
            </a:r>
          </a:p>
        </p:txBody>
      </p:sp>
      <p:sp>
        <p:nvSpPr>
          <p:cNvPr id="34" name="Oval 33">
            <a:extLst>
              <a:ext uri="{FF2B5EF4-FFF2-40B4-BE49-F238E27FC236}">
                <a16:creationId xmlns:a16="http://schemas.microsoft.com/office/drawing/2014/main" id="{1686267D-A7D5-4460-8289-D9349F14CC16}"/>
              </a:ext>
            </a:extLst>
          </p:cNvPr>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E41BC3A-51DE-44CE-8D04-8FF2BD1E50A0}"/>
              </a:ext>
            </a:extLst>
          </p:cNvPr>
          <p:cNvSpPr txBox="1"/>
          <p:nvPr/>
        </p:nvSpPr>
        <p:spPr>
          <a:xfrm>
            <a:off x="9156297" y="4552864"/>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Conclusion</a:t>
            </a:r>
          </a:p>
        </p:txBody>
      </p:sp>
      <p:sp>
        <p:nvSpPr>
          <p:cNvPr id="36" name="TextBox 35">
            <a:extLst>
              <a:ext uri="{FF2B5EF4-FFF2-40B4-BE49-F238E27FC236}">
                <a16:creationId xmlns:a16="http://schemas.microsoft.com/office/drawing/2014/main" id="{24D145DC-89B5-4073-B07A-C1EB25E18967}"/>
              </a:ext>
            </a:extLst>
          </p:cNvPr>
          <p:cNvSpPr txBox="1"/>
          <p:nvPr/>
        </p:nvSpPr>
        <p:spPr>
          <a:xfrm>
            <a:off x="9156296" y="4867099"/>
            <a:ext cx="2641599" cy="830997"/>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Discussion</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Limitations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Future Work</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References</a:t>
            </a:r>
          </a:p>
        </p:txBody>
      </p:sp>
      <p:pic>
        <p:nvPicPr>
          <p:cNvPr id="37" name="Picture 36">
            <a:extLst>
              <a:ext uri="{FF2B5EF4-FFF2-40B4-BE49-F238E27FC236}">
                <a16:creationId xmlns:a16="http://schemas.microsoft.com/office/drawing/2014/main" id="{1EB6790F-5913-4FC7-94D1-8C09A855D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pic>
        <p:nvPicPr>
          <p:cNvPr id="38" name="Picture 37">
            <a:extLst>
              <a:ext uri="{FF2B5EF4-FFF2-40B4-BE49-F238E27FC236}">
                <a16:creationId xmlns:a16="http://schemas.microsoft.com/office/drawing/2014/main" id="{1779C654-CD5A-4F14-A67F-6A622CB57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pic>
        <p:nvPicPr>
          <p:cNvPr id="39" name="Picture 38">
            <a:extLst>
              <a:ext uri="{FF2B5EF4-FFF2-40B4-BE49-F238E27FC236}">
                <a16:creationId xmlns:a16="http://schemas.microsoft.com/office/drawing/2014/main" id="{6022E766-E550-40C1-B8E3-55EA88141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pic>
        <p:nvPicPr>
          <p:cNvPr id="40" name="Picture 39">
            <a:extLst>
              <a:ext uri="{FF2B5EF4-FFF2-40B4-BE49-F238E27FC236}">
                <a16:creationId xmlns:a16="http://schemas.microsoft.com/office/drawing/2014/main" id="{45164F4A-C74A-49D0-BF2C-83F8EA664C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a:extLst>
              <a:ext uri="{FF2B5EF4-FFF2-40B4-BE49-F238E27FC236}">
                <a16:creationId xmlns:a16="http://schemas.microsoft.com/office/drawing/2014/main" id="{B6F23DC3-2ACE-4CE7-9835-63DDBBB5DD67}"/>
              </a:ext>
            </a:extLst>
          </p:cNvPr>
          <p:cNvSpPr txBox="1"/>
          <p:nvPr/>
        </p:nvSpPr>
        <p:spPr>
          <a:xfrm>
            <a:off x="2481943" y="221526"/>
            <a:ext cx="7344228" cy="769441"/>
          </a:xfrm>
          <a:prstGeom prst="rect">
            <a:avLst/>
          </a:prstGeom>
          <a:noFill/>
        </p:spPr>
        <p:txBody>
          <a:bodyPr wrap="square" rtlCol="0">
            <a:spAutoFit/>
          </a:bodyPr>
          <a:lstStyle/>
          <a:p>
            <a:pPr algn="ctr"/>
            <a:r>
              <a:rPr lang="en-US" sz="4400" b="1" dirty="0">
                <a:solidFill>
                  <a:schemeClr val="bg1">
                    <a:lumMod val="50000"/>
                  </a:schemeClr>
                </a:solidFill>
                <a:latin typeface="Montserrat" panose="02000505000000020004" pitchFamily="2" charset="0"/>
              </a:rPr>
              <a:t>Outline</a:t>
            </a:r>
          </a:p>
        </p:txBody>
      </p:sp>
      <p:sp>
        <p:nvSpPr>
          <p:cNvPr id="2" name="Date Placeholder 1">
            <a:extLst>
              <a:ext uri="{FF2B5EF4-FFF2-40B4-BE49-F238E27FC236}">
                <a16:creationId xmlns:a16="http://schemas.microsoft.com/office/drawing/2014/main" id="{32268801-8397-7670-9715-5409AB036F36}"/>
              </a:ext>
            </a:extLst>
          </p:cNvPr>
          <p:cNvSpPr>
            <a:spLocks noGrp="1"/>
          </p:cNvSpPr>
          <p:nvPr>
            <p:ph type="dt" sz="half" idx="10"/>
          </p:nvPr>
        </p:nvSpPr>
        <p:spPr/>
        <p:txBody>
          <a:bodyPr/>
          <a:lstStyle/>
          <a:p>
            <a:fld id="{6B127F05-FD8F-44CF-B89F-4A84B4F040B8}" type="datetime2">
              <a:rPr lang="en-US" smtClean="0"/>
              <a:t>Sunday, June 2, 2024</a:t>
            </a:fld>
            <a:endParaRPr lang="en-US"/>
          </a:p>
        </p:txBody>
      </p:sp>
      <p:sp>
        <p:nvSpPr>
          <p:cNvPr id="5" name="Slide Number Placeholder 4">
            <a:extLst>
              <a:ext uri="{FF2B5EF4-FFF2-40B4-BE49-F238E27FC236}">
                <a16:creationId xmlns:a16="http://schemas.microsoft.com/office/drawing/2014/main" id="{DA513ECC-4E0F-EB00-3A8C-013C4999CAB1}"/>
              </a:ext>
            </a:extLst>
          </p:cNvPr>
          <p:cNvSpPr>
            <a:spLocks noGrp="1"/>
          </p:cNvSpPr>
          <p:nvPr>
            <p:ph type="sldNum" sz="quarter" idx="12"/>
          </p:nvPr>
        </p:nvSpPr>
        <p:spPr/>
        <p:txBody>
          <a:bodyPr/>
          <a:lstStyle/>
          <a:p>
            <a:fld id="{710C523F-9231-46FE-A075-8D0AC17DADF9}" type="slidenum">
              <a:rPr lang="en-US" smtClean="0"/>
              <a:t>7</a:t>
            </a:fld>
            <a:endParaRPr lang="en-US"/>
          </a:p>
        </p:txBody>
      </p:sp>
      <p:sp>
        <p:nvSpPr>
          <p:cNvPr id="8" name="Footer Placeholder 7">
            <a:extLst>
              <a:ext uri="{FF2B5EF4-FFF2-40B4-BE49-F238E27FC236}">
                <a16:creationId xmlns:a16="http://schemas.microsoft.com/office/drawing/2014/main" id="{53DD715D-B8D3-5FD2-8B75-839782F437D0}"/>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81596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D851E6-4D93-4808-875B-521FE45F88B6}"/>
              </a:ext>
            </a:extLst>
          </p:cNvPr>
          <p:cNvSpPr/>
          <p:nvPr/>
        </p:nvSpPr>
        <p:spPr>
          <a:xfrm>
            <a:off x="947220" y="1906621"/>
            <a:ext cx="4572000" cy="3961884"/>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64CA526-6677-4417-AB92-4A5730C2CFBB}"/>
              </a:ext>
            </a:extLst>
          </p:cNvPr>
          <p:cNvGrpSpPr/>
          <p:nvPr/>
        </p:nvGrpSpPr>
        <p:grpSpPr>
          <a:xfrm>
            <a:off x="1130088" y="2051357"/>
            <a:ext cx="4033528" cy="3528267"/>
            <a:chOff x="1277160" y="3803575"/>
            <a:chExt cx="2689700" cy="1011317"/>
          </a:xfrm>
        </p:grpSpPr>
        <p:sp>
          <p:nvSpPr>
            <p:cNvPr id="5" name="TextBox 4">
              <a:extLst>
                <a:ext uri="{FF2B5EF4-FFF2-40B4-BE49-F238E27FC236}">
                  <a16:creationId xmlns:a16="http://schemas.microsoft.com/office/drawing/2014/main" id="{46A1E12B-F817-436F-94E2-5F7731E01E0A}"/>
                </a:ext>
              </a:extLst>
            </p:cNvPr>
            <p:cNvSpPr txBox="1"/>
            <p:nvPr/>
          </p:nvSpPr>
          <p:spPr>
            <a:xfrm>
              <a:off x="1372621" y="4047388"/>
              <a:ext cx="2565963" cy="767504"/>
            </a:xfrm>
            <a:prstGeom prst="rect">
              <a:avLst/>
            </a:prstGeom>
            <a:noFill/>
          </p:spPr>
          <p:txBody>
            <a:bodyPr wrap="square" rtlCol="0">
              <a:spAutoFit/>
            </a:bodyPr>
            <a:lstStyle/>
            <a:p>
              <a:pPr algn="ctr"/>
              <a:r>
                <a:rPr lang="en-US" sz="2400" b="0" i="0" dirty="0">
                  <a:solidFill>
                    <a:srgbClr val="0D0D0D"/>
                  </a:solidFill>
                  <a:effectLst/>
                  <a:highlight>
                    <a:srgbClr val="FFFFFF"/>
                  </a:highlight>
                  <a:latin typeface="Söhne"/>
                </a:rPr>
                <a:t>The project comprises a JavaFX-based chat application with client-server architecture, supporting text and image exchange, featuring emoji selection and login functionality.</a:t>
              </a:r>
              <a:endParaRPr lang="en-US" sz="2400" dirty="0">
                <a:latin typeface="Tw Cen MT" panose="020B0602020104020603" pitchFamily="34" charset="0"/>
                <a:ea typeface="Tahoma" panose="020B0604030504040204" pitchFamily="34" charset="0"/>
                <a:cs typeface="Arial" panose="020B0604020202020204" pitchFamily="34" charset="0"/>
              </a:endParaRPr>
            </a:p>
          </p:txBody>
        </p:sp>
        <p:sp>
          <p:nvSpPr>
            <p:cNvPr id="6" name="TextBox 5">
              <a:extLst>
                <a:ext uri="{FF2B5EF4-FFF2-40B4-BE49-F238E27FC236}">
                  <a16:creationId xmlns:a16="http://schemas.microsoft.com/office/drawing/2014/main" id="{50879957-CD43-4A95-845A-AE2DBCE441EC}"/>
                </a:ext>
              </a:extLst>
            </p:cNvPr>
            <p:cNvSpPr txBox="1"/>
            <p:nvPr/>
          </p:nvSpPr>
          <p:spPr>
            <a:xfrm>
              <a:off x="1277160" y="3803575"/>
              <a:ext cx="2689700" cy="149972"/>
            </a:xfrm>
            <a:prstGeom prst="rect">
              <a:avLst/>
            </a:prstGeom>
            <a:noFill/>
          </p:spPr>
          <p:txBody>
            <a:bodyPr wrap="square" rtlCol="0">
              <a:spAutoFit/>
            </a:bodyPr>
            <a:lstStyle/>
            <a:p>
              <a:pPr algn="ctr"/>
              <a:r>
                <a:rPr lang="en-US" sz="2800" b="1" dirty="0">
                  <a:solidFill>
                    <a:srgbClr val="F25245"/>
                  </a:solidFill>
                  <a:latin typeface="Tw Cen MT" panose="020B0602020104020603" pitchFamily="34" charset="0"/>
                  <a:ea typeface="Tahoma" panose="020B0604030504040204" pitchFamily="34" charset="0"/>
                  <a:cs typeface="Arial" panose="020B0604020202020204" pitchFamily="34" charset="0"/>
                </a:rPr>
                <a:t>Overview</a:t>
              </a:r>
            </a:p>
          </p:txBody>
        </p:sp>
      </p:grpSp>
      <p:cxnSp>
        <p:nvCxnSpPr>
          <p:cNvPr id="8" name="Straight Connector 7">
            <a:extLst>
              <a:ext uri="{FF2B5EF4-FFF2-40B4-BE49-F238E27FC236}">
                <a16:creationId xmlns:a16="http://schemas.microsoft.com/office/drawing/2014/main" id="{58106A27-B64D-45C9-9E26-0763F3404A91}"/>
              </a:ext>
            </a:extLst>
          </p:cNvPr>
          <p:cNvCxnSpPr>
            <a:cxnSpLocks/>
          </p:cNvCxnSpPr>
          <p:nvPr/>
        </p:nvCxnSpPr>
        <p:spPr>
          <a:xfrm>
            <a:off x="911871" y="1870703"/>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B32DBFD-68B8-4B30-B445-9953926E7EC5}"/>
              </a:ext>
            </a:extLst>
          </p:cNvPr>
          <p:cNvCxnSpPr>
            <a:cxnSpLocks/>
          </p:cNvCxnSpPr>
          <p:nvPr/>
        </p:nvCxnSpPr>
        <p:spPr>
          <a:xfrm rot="16200000">
            <a:off x="1461939" y="1319272"/>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D336D1D-5BC9-4EAC-8660-D4B2BBD4C548}"/>
              </a:ext>
            </a:extLst>
          </p:cNvPr>
          <p:cNvCxnSpPr>
            <a:cxnSpLocks/>
          </p:cNvCxnSpPr>
          <p:nvPr/>
        </p:nvCxnSpPr>
        <p:spPr>
          <a:xfrm rot="10800000">
            <a:off x="5524288" y="4768012"/>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80407B-06C8-44FD-94F4-573761D0C6B2}"/>
              </a:ext>
            </a:extLst>
          </p:cNvPr>
          <p:cNvCxnSpPr>
            <a:cxnSpLocks/>
          </p:cNvCxnSpPr>
          <p:nvPr/>
        </p:nvCxnSpPr>
        <p:spPr>
          <a:xfrm rot="5400000">
            <a:off x="4971839" y="5319443"/>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A9CF0A-4D9B-42A8-BDD0-D22963B1A7A3}"/>
              </a:ext>
            </a:extLst>
          </p:cNvPr>
          <p:cNvSpPr/>
          <p:nvPr/>
        </p:nvSpPr>
        <p:spPr>
          <a:xfrm>
            <a:off x="6704811" y="1896893"/>
            <a:ext cx="4554910" cy="3980157"/>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7FBED71-B48C-4C31-BD90-1A57671E60D6}"/>
              </a:ext>
            </a:extLst>
          </p:cNvPr>
          <p:cNvGrpSpPr/>
          <p:nvPr/>
        </p:nvGrpSpPr>
        <p:grpSpPr>
          <a:xfrm>
            <a:off x="6802452" y="2062278"/>
            <a:ext cx="4180078" cy="3573049"/>
            <a:chOff x="4628325" y="2462593"/>
            <a:chExt cx="2793000" cy="2580795"/>
          </a:xfrm>
        </p:grpSpPr>
        <p:sp>
          <p:nvSpPr>
            <p:cNvPr id="15" name="TextBox 14">
              <a:extLst>
                <a:ext uri="{FF2B5EF4-FFF2-40B4-BE49-F238E27FC236}">
                  <a16:creationId xmlns:a16="http://schemas.microsoft.com/office/drawing/2014/main" id="{05486746-4BC5-4B66-9B57-DC9289CB4A5E}"/>
                </a:ext>
              </a:extLst>
            </p:cNvPr>
            <p:cNvSpPr txBox="1"/>
            <p:nvPr/>
          </p:nvSpPr>
          <p:spPr>
            <a:xfrm>
              <a:off x="4628325" y="3109331"/>
              <a:ext cx="2793000" cy="1934057"/>
            </a:xfrm>
            <a:prstGeom prst="rect">
              <a:avLst/>
            </a:prstGeom>
            <a:noFill/>
          </p:spPr>
          <p:txBody>
            <a:bodyPr wrap="square" rtlCol="0">
              <a:spAutoFit/>
            </a:bodyPr>
            <a:lstStyle/>
            <a:p>
              <a:pPr algn="ctr"/>
              <a:r>
                <a:rPr lang="en-US" sz="2400" b="0" i="0" dirty="0">
                  <a:solidFill>
                    <a:srgbClr val="0D0D0D"/>
                  </a:solidFill>
                  <a:effectLst/>
                  <a:highlight>
                    <a:srgbClr val="FFFFFF"/>
                  </a:highlight>
                  <a:latin typeface="Söhne"/>
                </a:rPr>
                <a:t>Develop a multi-client chat application using JavaFX, enabling users to communicate in real-time, share text messages, and exchange images with emoji support, facilitated by a central server.</a:t>
              </a:r>
              <a:endParaRPr lang="en-US" sz="2400" dirty="0">
                <a:latin typeface="Tw Cen MT" panose="020B0602020104020603" pitchFamily="34" charset="0"/>
                <a:ea typeface="Tahoma" panose="020B060403050404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FE6BED11-9D5E-498B-95B8-CA1C624F3D37}"/>
                </a:ext>
              </a:extLst>
            </p:cNvPr>
            <p:cNvSpPr txBox="1"/>
            <p:nvPr/>
          </p:nvSpPr>
          <p:spPr>
            <a:xfrm>
              <a:off x="4658680" y="2462593"/>
              <a:ext cx="2689700" cy="377919"/>
            </a:xfrm>
            <a:prstGeom prst="rect">
              <a:avLst/>
            </a:prstGeom>
            <a:noFill/>
          </p:spPr>
          <p:txBody>
            <a:bodyPr wrap="square" rtlCol="0">
              <a:spAutoFit/>
            </a:bodyPr>
            <a:lstStyle/>
            <a:p>
              <a:pPr algn="ctr"/>
              <a:r>
                <a:rPr lang="en-US" sz="2800" b="1" dirty="0">
                  <a:solidFill>
                    <a:srgbClr val="FFA956"/>
                  </a:solidFill>
                  <a:latin typeface="Tw Cen MT" panose="020B0602020104020603" pitchFamily="34" charset="0"/>
                  <a:ea typeface="Tahoma" panose="020B0604030504040204" pitchFamily="34" charset="0"/>
                  <a:cs typeface="Arial" panose="020B0604020202020204" pitchFamily="34" charset="0"/>
                </a:rPr>
                <a:t>Objective</a:t>
              </a:r>
            </a:p>
          </p:txBody>
        </p:sp>
      </p:grpSp>
      <p:cxnSp>
        <p:nvCxnSpPr>
          <p:cNvPr id="18" name="Straight Connector 17">
            <a:extLst>
              <a:ext uri="{FF2B5EF4-FFF2-40B4-BE49-F238E27FC236}">
                <a16:creationId xmlns:a16="http://schemas.microsoft.com/office/drawing/2014/main" id="{6E7D2F38-127E-488B-9382-9575A01F1973}"/>
              </a:ext>
            </a:extLst>
          </p:cNvPr>
          <p:cNvCxnSpPr>
            <a:cxnSpLocks/>
          </p:cNvCxnSpPr>
          <p:nvPr/>
        </p:nvCxnSpPr>
        <p:spPr>
          <a:xfrm>
            <a:off x="6674633" y="1857158"/>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DA4A32-10BE-4B54-9C84-40C9B34C1334}"/>
              </a:ext>
            </a:extLst>
          </p:cNvPr>
          <p:cNvCxnSpPr>
            <a:cxnSpLocks/>
          </p:cNvCxnSpPr>
          <p:nvPr/>
        </p:nvCxnSpPr>
        <p:spPr>
          <a:xfrm rot="16200000">
            <a:off x="7224701" y="1305727"/>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3DF652-D686-4680-A890-91D4BEE50FA6}"/>
              </a:ext>
            </a:extLst>
          </p:cNvPr>
          <p:cNvCxnSpPr>
            <a:cxnSpLocks/>
          </p:cNvCxnSpPr>
          <p:nvPr/>
        </p:nvCxnSpPr>
        <p:spPr>
          <a:xfrm rot="10800000">
            <a:off x="11285868" y="4776557"/>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510E53A-D49B-46BA-BDED-AB6DFD5C2A4A}"/>
              </a:ext>
            </a:extLst>
          </p:cNvPr>
          <p:cNvCxnSpPr>
            <a:cxnSpLocks/>
          </p:cNvCxnSpPr>
          <p:nvPr/>
        </p:nvCxnSpPr>
        <p:spPr>
          <a:xfrm rot="5400000">
            <a:off x="10735800" y="5327988"/>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18FC2E-4BDA-42B6-87D0-B488A86F7ACD}"/>
              </a:ext>
            </a:extLst>
          </p:cNvPr>
          <p:cNvSpPr txBox="1"/>
          <p:nvPr/>
        </p:nvSpPr>
        <p:spPr>
          <a:xfrm>
            <a:off x="3670667" y="336300"/>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Introduction</a:t>
            </a:r>
          </a:p>
        </p:txBody>
      </p:sp>
    </p:spTree>
    <p:extLst>
      <p:ext uri="{BB962C8B-B14F-4D97-AF65-F5344CB8AC3E}">
        <p14:creationId xmlns:p14="http://schemas.microsoft.com/office/powerpoint/2010/main" val="255605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par>
                          <p:cTn id="8" fill="hold">
                            <p:stCondLst>
                              <p:cond delay="25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250"/>
                                        <p:tgtEl>
                                          <p:spTgt spid="8"/>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75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250"/>
                                        <p:tgtEl>
                                          <p:spTgt spid="12"/>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250"/>
                                        <p:tgtEl>
                                          <p:spTgt spid="13"/>
                                        </p:tgtEl>
                                      </p:cBhvr>
                                    </p:animEffect>
                                  </p:childTnLst>
                                </p:cTn>
                              </p:par>
                            </p:childTnLst>
                          </p:cTn>
                        </p:par>
                        <p:par>
                          <p:cTn id="24" fill="hold">
                            <p:stCondLst>
                              <p:cond delay="1250"/>
                            </p:stCondLst>
                            <p:childTnLst>
                              <p:par>
                                <p:cTn id="25" presetID="42"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250"/>
                                        <p:tgtEl>
                                          <p:spTgt spid="14"/>
                                        </p:tgtEl>
                                      </p:cBhvr>
                                    </p:animEffect>
                                  </p:childTnLst>
                                </p:cTn>
                              </p:par>
                            </p:childTnLst>
                          </p:cTn>
                        </p:par>
                        <p:par>
                          <p:cTn id="35" fill="hold">
                            <p:stCondLst>
                              <p:cond delay="250"/>
                            </p:stCondLst>
                            <p:childTnLst>
                              <p:par>
                                <p:cTn id="36" presetID="22" presetClass="entr" presetSubtype="4"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250"/>
                                        <p:tgtEl>
                                          <p:spTgt spid="18"/>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250"/>
                                        <p:tgtEl>
                                          <p:spTgt spid="19"/>
                                        </p:tgtEl>
                                      </p:cBhvr>
                                    </p:animEffect>
                                  </p:childTnLst>
                                </p:cTn>
                              </p:par>
                            </p:childTnLst>
                          </p:cTn>
                        </p:par>
                        <p:par>
                          <p:cTn id="43" fill="hold">
                            <p:stCondLst>
                              <p:cond delay="750"/>
                            </p:stCondLst>
                            <p:childTnLst>
                              <p:par>
                                <p:cTn id="44" presetID="22" presetClass="entr" presetSubtype="1"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up)">
                                      <p:cBhvr>
                                        <p:cTn id="46" dur="250"/>
                                        <p:tgtEl>
                                          <p:spTgt spid="21"/>
                                        </p:tgtEl>
                                      </p:cBhvr>
                                    </p:animEffect>
                                  </p:childTnLst>
                                </p:cTn>
                              </p:par>
                            </p:childTnLst>
                          </p:cTn>
                        </p:par>
                        <p:par>
                          <p:cTn id="47" fill="hold">
                            <p:stCondLst>
                              <p:cond delay="1000"/>
                            </p:stCondLst>
                            <p:childTnLst>
                              <p:par>
                                <p:cTn id="48" presetID="22" presetClass="entr" presetSubtype="2"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right)">
                                      <p:cBhvr>
                                        <p:cTn id="50" dur="250"/>
                                        <p:tgtEl>
                                          <p:spTgt spid="22"/>
                                        </p:tgtEl>
                                      </p:cBhvr>
                                    </p:animEffect>
                                  </p:childTnLst>
                                </p:cTn>
                              </p:par>
                            </p:childTnLst>
                          </p:cTn>
                        </p:par>
                        <p:par>
                          <p:cTn id="51" fill="hold">
                            <p:stCondLst>
                              <p:cond delay="125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D851E6-4D93-4808-875B-521FE45F88B6}"/>
              </a:ext>
            </a:extLst>
          </p:cNvPr>
          <p:cNvSpPr/>
          <p:nvPr/>
        </p:nvSpPr>
        <p:spPr>
          <a:xfrm>
            <a:off x="717847" y="2350093"/>
            <a:ext cx="3516968" cy="2755308"/>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64CA526-6677-4417-AB92-4A5730C2CFBB}"/>
              </a:ext>
            </a:extLst>
          </p:cNvPr>
          <p:cNvGrpSpPr/>
          <p:nvPr/>
        </p:nvGrpSpPr>
        <p:grpSpPr>
          <a:xfrm>
            <a:off x="996203" y="2502115"/>
            <a:ext cx="2855019" cy="2412187"/>
            <a:chOff x="996203" y="2502115"/>
            <a:chExt cx="2855019" cy="2412187"/>
          </a:xfrm>
        </p:grpSpPr>
        <p:sp>
          <p:nvSpPr>
            <p:cNvPr id="5" name="TextBox 4">
              <a:extLst>
                <a:ext uri="{FF2B5EF4-FFF2-40B4-BE49-F238E27FC236}">
                  <a16:creationId xmlns:a16="http://schemas.microsoft.com/office/drawing/2014/main" id="{46A1E12B-F817-436F-94E2-5F7731E01E0A}"/>
                </a:ext>
              </a:extLst>
            </p:cNvPr>
            <p:cNvSpPr txBox="1"/>
            <p:nvPr/>
          </p:nvSpPr>
          <p:spPr>
            <a:xfrm>
              <a:off x="996203" y="3098420"/>
              <a:ext cx="2855019" cy="1815882"/>
            </a:xfrm>
            <a:prstGeom prst="rect">
              <a:avLst/>
            </a:prstGeom>
            <a:noFill/>
          </p:spPr>
          <p:txBody>
            <a:bodyPr wrap="square" rtlCol="0">
              <a:spAutoFit/>
            </a:bodyPr>
            <a:lstStyle/>
            <a:p>
              <a:pPr algn="ctr"/>
              <a:r>
                <a:rPr lang="en-US" sz="1400" b="0" i="0" dirty="0">
                  <a:solidFill>
                    <a:srgbClr val="0D0D0D"/>
                  </a:solidFill>
                  <a:effectLst/>
                  <a:highlight>
                    <a:srgbClr val="FFFFFF"/>
                  </a:highlight>
                  <a:latin typeface="Söhne"/>
                </a:rPr>
                <a:t>The project is a Java-based chat application featuring a client-server architecture. It includes a server-side component for handling client connections and a client-side interface for sending and receiving messages, with added functionalities like emoji support.</a:t>
              </a:r>
              <a:endPar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6" name="TextBox 5">
              <a:extLst>
                <a:ext uri="{FF2B5EF4-FFF2-40B4-BE49-F238E27FC236}">
                  <a16:creationId xmlns:a16="http://schemas.microsoft.com/office/drawing/2014/main" id="{50879957-CD43-4A95-845A-AE2DBCE441EC}"/>
                </a:ext>
              </a:extLst>
            </p:cNvPr>
            <p:cNvSpPr txBox="1"/>
            <p:nvPr/>
          </p:nvSpPr>
          <p:spPr>
            <a:xfrm>
              <a:off x="1089772" y="2502115"/>
              <a:ext cx="2689700" cy="461665"/>
            </a:xfrm>
            <a:prstGeom prst="rect">
              <a:avLst/>
            </a:prstGeom>
            <a:noFill/>
          </p:spPr>
          <p:txBody>
            <a:bodyPr wrap="square" rtlCol="0">
              <a:spAutoFit/>
            </a:bodyPr>
            <a:lstStyle/>
            <a:p>
              <a:pPr algn="ctr"/>
              <a:r>
                <a:rPr lang="en-US" sz="2400" b="1" dirty="0">
                  <a:solidFill>
                    <a:srgbClr val="F25245"/>
                  </a:solidFill>
                  <a:latin typeface="Tw Cen MT" panose="020B0602020104020603" pitchFamily="34" charset="0"/>
                  <a:ea typeface="Tahoma" panose="020B0604030504040204" pitchFamily="34" charset="0"/>
                  <a:cs typeface="Arial" panose="020B0604020202020204" pitchFamily="34" charset="0"/>
                </a:rPr>
                <a:t>Project Details</a:t>
              </a:r>
            </a:p>
          </p:txBody>
        </p:sp>
      </p:grpSp>
      <p:cxnSp>
        <p:nvCxnSpPr>
          <p:cNvPr id="8" name="Straight Connector 7">
            <a:extLst>
              <a:ext uri="{FF2B5EF4-FFF2-40B4-BE49-F238E27FC236}">
                <a16:creationId xmlns:a16="http://schemas.microsoft.com/office/drawing/2014/main" id="{58106A27-B64D-45C9-9E26-0763F3404A91}"/>
              </a:ext>
            </a:extLst>
          </p:cNvPr>
          <p:cNvCxnSpPr>
            <a:cxnSpLocks/>
          </p:cNvCxnSpPr>
          <p:nvPr/>
        </p:nvCxnSpPr>
        <p:spPr>
          <a:xfrm>
            <a:off x="710500" y="2316176"/>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B32DBFD-68B8-4B30-B445-9953926E7EC5}"/>
              </a:ext>
            </a:extLst>
          </p:cNvPr>
          <p:cNvCxnSpPr>
            <a:cxnSpLocks/>
          </p:cNvCxnSpPr>
          <p:nvPr/>
        </p:nvCxnSpPr>
        <p:spPr>
          <a:xfrm rot="16200000">
            <a:off x="1260568" y="1764745"/>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D336D1D-5BC9-4EAC-8660-D4B2BBD4C548}"/>
              </a:ext>
            </a:extLst>
          </p:cNvPr>
          <p:cNvCxnSpPr>
            <a:cxnSpLocks/>
          </p:cNvCxnSpPr>
          <p:nvPr/>
        </p:nvCxnSpPr>
        <p:spPr>
          <a:xfrm rot="10800000">
            <a:off x="4218145" y="3967162"/>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80407B-06C8-44FD-94F4-573761D0C6B2}"/>
              </a:ext>
            </a:extLst>
          </p:cNvPr>
          <p:cNvCxnSpPr>
            <a:cxnSpLocks/>
          </p:cNvCxnSpPr>
          <p:nvPr/>
        </p:nvCxnSpPr>
        <p:spPr>
          <a:xfrm rot="5400000">
            <a:off x="3665696" y="4518593"/>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A9CF0A-4D9B-42A8-BDD0-D22963B1A7A3}"/>
              </a:ext>
            </a:extLst>
          </p:cNvPr>
          <p:cNvSpPr/>
          <p:nvPr/>
        </p:nvSpPr>
        <p:spPr>
          <a:xfrm>
            <a:off x="4543425" y="2392822"/>
            <a:ext cx="3763087" cy="2712578"/>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77FBED71-B48C-4C31-BD90-1A57671E60D6}"/>
              </a:ext>
            </a:extLst>
          </p:cNvPr>
          <p:cNvGrpSpPr/>
          <p:nvPr/>
        </p:nvGrpSpPr>
        <p:grpSpPr>
          <a:xfrm>
            <a:off x="4557010" y="2510659"/>
            <a:ext cx="3747541" cy="2420407"/>
            <a:chOff x="4905618" y="2510659"/>
            <a:chExt cx="2855019" cy="2966509"/>
          </a:xfrm>
        </p:grpSpPr>
        <p:sp>
          <p:nvSpPr>
            <p:cNvPr id="15" name="TextBox 14">
              <a:extLst>
                <a:ext uri="{FF2B5EF4-FFF2-40B4-BE49-F238E27FC236}">
                  <a16:creationId xmlns:a16="http://schemas.microsoft.com/office/drawing/2014/main" id="{05486746-4BC5-4B66-9B57-DC9289CB4A5E}"/>
                </a:ext>
              </a:extLst>
            </p:cNvPr>
            <p:cNvSpPr txBox="1"/>
            <p:nvPr/>
          </p:nvSpPr>
          <p:spPr>
            <a:xfrm>
              <a:off x="4905618" y="3176136"/>
              <a:ext cx="2855019" cy="2301032"/>
            </a:xfrm>
            <a:prstGeom prst="rect">
              <a:avLst/>
            </a:prstGeom>
            <a:noFill/>
          </p:spPr>
          <p:txBody>
            <a:bodyPr wrap="square" rtlCol="0">
              <a:spAutoFit/>
            </a:bodyPr>
            <a:lstStyle/>
            <a:p>
              <a:r>
                <a:rPr lang="en-US" sz="1400" b="1" i="0" dirty="0">
                  <a:solidFill>
                    <a:srgbClr val="0D0D0D"/>
                  </a:solidFill>
                  <a:effectLst/>
                  <a:highlight>
                    <a:srgbClr val="FFFFFF"/>
                  </a:highlight>
                  <a:latin typeface="Söhne"/>
                </a:rPr>
                <a:t>Server Initialization: </a:t>
              </a:r>
              <a:r>
                <a:rPr lang="en-US" sz="1400" b="0" i="0" dirty="0">
                  <a:solidFill>
                    <a:srgbClr val="0D0D0D"/>
                  </a:solidFill>
                  <a:effectLst/>
                  <a:highlight>
                    <a:srgbClr val="FFFFFF"/>
                  </a:highlight>
                  <a:latin typeface="Söhne"/>
                </a:rPr>
                <a:t>Server starts, awaits clients.</a:t>
              </a:r>
            </a:p>
            <a:p>
              <a:endParaRPr lang="en-US" sz="800" b="0" i="0" dirty="0">
                <a:solidFill>
                  <a:srgbClr val="0D0D0D"/>
                </a:solidFill>
                <a:effectLst/>
                <a:highlight>
                  <a:srgbClr val="FFFFFF"/>
                </a:highlight>
                <a:latin typeface="Söhne"/>
              </a:endParaRPr>
            </a:p>
            <a:p>
              <a:r>
                <a:rPr lang="en-US" sz="1400" b="1" i="0" dirty="0">
                  <a:solidFill>
                    <a:srgbClr val="0D0D0D"/>
                  </a:solidFill>
                  <a:effectLst/>
                  <a:highlight>
                    <a:srgbClr val="FFFFFF"/>
                  </a:highlight>
                  <a:latin typeface="Söhne"/>
                </a:rPr>
                <a:t>Client Connection: </a:t>
              </a:r>
              <a:r>
                <a:rPr lang="en-US" sz="1400" b="0" i="0" dirty="0">
                  <a:solidFill>
                    <a:srgbClr val="0D0D0D"/>
                  </a:solidFill>
                  <a:effectLst/>
                  <a:highlight>
                    <a:srgbClr val="FFFFFF"/>
                  </a:highlight>
                  <a:latin typeface="Söhne"/>
                </a:rPr>
                <a:t>Clients connect to server.</a:t>
              </a:r>
            </a:p>
            <a:p>
              <a:endParaRPr lang="en-US" sz="800" b="0" i="0" dirty="0">
                <a:solidFill>
                  <a:srgbClr val="0D0D0D"/>
                </a:solidFill>
                <a:effectLst/>
                <a:highlight>
                  <a:srgbClr val="FFFFFF"/>
                </a:highlight>
                <a:latin typeface="Söhne"/>
              </a:endParaRPr>
            </a:p>
            <a:p>
              <a:r>
                <a:rPr lang="en-US" sz="1400" b="1" i="0" dirty="0">
                  <a:solidFill>
                    <a:srgbClr val="0D0D0D"/>
                  </a:solidFill>
                  <a:effectLst/>
                  <a:highlight>
                    <a:srgbClr val="FFFFFF"/>
                  </a:highlight>
                  <a:latin typeface="Söhne"/>
                </a:rPr>
                <a:t>Messaging: </a:t>
              </a:r>
              <a:r>
                <a:rPr lang="en-US" sz="1400" b="0" i="0" dirty="0">
                  <a:solidFill>
                    <a:srgbClr val="0D0D0D"/>
                  </a:solidFill>
                  <a:effectLst/>
                  <a:highlight>
                    <a:srgbClr val="FFFFFF"/>
                  </a:highlight>
                  <a:latin typeface="Söhne"/>
                </a:rPr>
                <a:t>Clients send messages, images.</a:t>
              </a:r>
            </a:p>
            <a:p>
              <a:endParaRPr lang="en-US" sz="800" b="1" i="0" dirty="0">
                <a:solidFill>
                  <a:srgbClr val="0D0D0D"/>
                </a:solidFill>
                <a:effectLst/>
                <a:highlight>
                  <a:srgbClr val="FFFFFF"/>
                </a:highlight>
                <a:latin typeface="Söhne"/>
              </a:endParaRPr>
            </a:p>
            <a:p>
              <a:r>
                <a:rPr lang="en-US" sz="1400" b="1" i="0" dirty="0">
                  <a:solidFill>
                    <a:srgbClr val="0D0D0D"/>
                  </a:solidFill>
                  <a:effectLst/>
                  <a:highlight>
                    <a:srgbClr val="FFFFFF"/>
                  </a:highlight>
                  <a:latin typeface="Söhne"/>
                </a:rPr>
                <a:t>Display: </a:t>
              </a:r>
              <a:r>
                <a:rPr lang="en-US" sz="1400" b="0" i="0" dirty="0">
                  <a:solidFill>
                    <a:srgbClr val="0D0D0D"/>
                  </a:solidFill>
                  <a:effectLst/>
                  <a:highlight>
                    <a:srgbClr val="FFFFFF"/>
                  </a:highlight>
                  <a:latin typeface="Söhne"/>
                </a:rPr>
                <a:t>Server and clients display messages.</a:t>
              </a:r>
            </a:p>
            <a:p>
              <a:endParaRPr lang="en-US" sz="800" b="0" i="0" dirty="0">
                <a:solidFill>
                  <a:srgbClr val="0D0D0D"/>
                </a:solidFill>
                <a:effectLst/>
                <a:highlight>
                  <a:srgbClr val="FFFFFF"/>
                </a:highlight>
                <a:latin typeface="Söhne"/>
              </a:endParaRPr>
            </a:p>
            <a:p>
              <a:r>
                <a:rPr lang="en-US" sz="1400" b="1" i="0" dirty="0">
                  <a:solidFill>
                    <a:srgbClr val="0D0D0D"/>
                  </a:solidFill>
                  <a:effectLst/>
                  <a:highlight>
                    <a:srgbClr val="FFFFFF"/>
                  </a:highlight>
                  <a:latin typeface="Söhne"/>
                </a:rPr>
                <a:t>Emoji Picker: </a:t>
              </a:r>
              <a:r>
                <a:rPr lang="en-US" sz="1400" b="0" i="0" dirty="0">
                  <a:solidFill>
                    <a:srgbClr val="0D0D0D"/>
                  </a:solidFill>
                  <a:effectLst/>
                  <a:highlight>
                    <a:srgbClr val="FFFFFF"/>
                  </a:highlight>
                  <a:latin typeface="Söhne"/>
                </a:rPr>
                <a:t>Clients use emoji picker for messages.</a:t>
              </a:r>
              <a:endPar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FE6BED11-9D5E-498B-95B8-CA1C624F3D37}"/>
                </a:ext>
              </a:extLst>
            </p:cNvPr>
            <p:cNvSpPr txBox="1"/>
            <p:nvPr/>
          </p:nvSpPr>
          <p:spPr>
            <a:xfrm>
              <a:off x="5059008" y="2510659"/>
              <a:ext cx="2689700" cy="461665"/>
            </a:xfrm>
            <a:prstGeom prst="rect">
              <a:avLst/>
            </a:prstGeom>
            <a:noFill/>
          </p:spPr>
          <p:txBody>
            <a:bodyPr wrap="square" rtlCol="0">
              <a:spAutoFit/>
            </a:bodyPr>
            <a:lstStyle/>
            <a:p>
              <a:pPr algn="ctr"/>
              <a:r>
                <a:rPr lang="en-US" sz="2400" b="1" dirty="0">
                  <a:solidFill>
                    <a:srgbClr val="FFA956"/>
                  </a:solidFill>
                  <a:latin typeface="Tw Cen MT" panose="020B0602020104020603" pitchFamily="34" charset="0"/>
                  <a:ea typeface="Tahoma" panose="020B0604030504040204" pitchFamily="34" charset="0"/>
                  <a:cs typeface="Arial" panose="020B0604020202020204" pitchFamily="34" charset="0"/>
                </a:rPr>
                <a:t>Workflow</a:t>
              </a:r>
            </a:p>
          </p:txBody>
        </p:sp>
      </p:grpSp>
      <p:cxnSp>
        <p:nvCxnSpPr>
          <p:cNvPr id="18" name="Straight Connector 17">
            <a:extLst>
              <a:ext uri="{FF2B5EF4-FFF2-40B4-BE49-F238E27FC236}">
                <a16:creationId xmlns:a16="http://schemas.microsoft.com/office/drawing/2014/main" id="{6E7D2F38-127E-488B-9382-9575A01F1973}"/>
              </a:ext>
            </a:extLst>
          </p:cNvPr>
          <p:cNvCxnSpPr>
            <a:cxnSpLocks/>
          </p:cNvCxnSpPr>
          <p:nvPr/>
        </p:nvCxnSpPr>
        <p:spPr>
          <a:xfrm>
            <a:off x="4534458" y="2358905"/>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DA4A32-10BE-4B54-9C84-40C9B34C1334}"/>
              </a:ext>
            </a:extLst>
          </p:cNvPr>
          <p:cNvCxnSpPr>
            <a:cxnSpLocks/>
          </p:cNvCxnSpPr>
          <p:nvPr/>
        </p:nvCxnSpPr>
        <p:spPr>
          <a:xfrm rot="16200000">
            <a:off x="5084526" y="1807474"/>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3DF652-D686-4680-A890-91D4BEE50FA6}"/>
              </a:ext>
            </a:extLst>
          </p:cNvPr>
          <p:cNvCxnSpPr>
            <a:cxnSpLocks/>
          </p:cNvCxnSpPr>
          <p:nvPr/>
        </p:nvCxnSpPr>
        <p:spPr>
          <a:xfrm rot="10800000">
            <a:off x="8332660" y="4001345"/>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510E53A-D49B-46BA-BDED-AB6DFD5C2A4A}"/>
              </a:ext>
            </a:extLst>
          </p:cNvPr>
          <p:cNvCxnSpPr>
            <a:cxnSpLocks/>
          </p:cNvCxnSpPr>
          <p:nvPr/>
        </p:nvCxnSpPr>
        <p:spPr>
          <a:xfrm rot="5400000">
            <a:off x="7782592" y="4552776"/>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DD03D2D-7F33-4B2F-831C-E2D6A22555F6}"/>
              </a:ext>
            </a:extLst>
          </p:cNvPr>
          <p:cNvSpPr/>
          <p:nvPr/>
        </p:nvSpPr>
        <p:spPr>
          <a:xfrm>
            <a:off x="9112898" y="3121036"/>
            <a:ext cx="2425620" cy="1582711"/>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A6EC465-20A4-4DB2-A909-DBF0129E330F}"/>
              </a:ext>
            </a:extLst>
          </p:cNvPr>
          <p:cNvGrpSpPr/>
          <p:nvPr/>
        </p:nvGrpSpPr>
        <p:grpSpPr>
          <a:xfrm>
            <a:off x="9307770" y="3308781"/>
            <a:ext cx="2112337" cy="1128084"/>
            <a:chOff x="8829206" y="3710434"/>
            <a:chExt cx="2112337" cy="1128084"/>
          </a:xfrm>
        </p:grpSpPr>
        <p:sp>
          <p:nvSpPr>
            <p:cNvPr id="24" name="TextBox 23">
              <a:extLst>
                <a:ext uri="{FF2B5EF4-FFF2-40B4-BE49-F238E27FC236}">
                  <a16:creationId xmlns:a16="http://schemas.microsoft.com/office/drawing/2014/main" id="{8A0A5ADA-D5CD-4A2F-9675-325016681CE5}"/>
                </a:ext>
              </a:extLst>
            </p:cNvPr>
            <p:cNvSpPr txBox="1"/>
            <p:nvPr/>
          </p:nvSpPr>
          <p:spPr>
            <a:xfrm>
              <a:off x="8844197" y="4315298"/>
              <a:ext cx="2097346" cy="523220"/>
            </a:xfrm>
            <a:prstGeom prst="rect">
              <a:avLst/>
            </a:prstGeom>
            <a:noFill/>
          </p:spPr>
          <p:txBody>
            <a:bodyPr wrap="square" rtlCol="0">
              <a:spAutoFit/>
            </a:bodyPr>
            <a:lstStyle/>
            <a:p>
              <a:pPr algn="ctr"/>
              <a:r>
                <a:rPr lang="en-US" sz="1400" dirty="0">
                  <a:latin typeface="Tw Cen MT" panose="020B0602020104020603" pitchFamily="34" charset="0"/>
                  <a:ea typeface="Tahoma" panose="020B0604030504040204" pitchFamily="34" charset="0"/>
                  <a:cs typeface="Arial" panose="020B0604020202020204" pitchFamily="34" charset="0"/>
                </a:rPr>
                <a:t>Explain this parts for better understand. </a:t>
              </a:r>
            </a:p>
          </p:txBody>
        </p:sp>
        <p:sp>
          <p:nvSpPr>
            <p:cNvPr id="25" name="TextBox 24">
              <a:extLst>
                <a:ext uri="{FF2B5EF4-FFF2-40B4-BE49-F238E27FC236}">
                  <a16:creationId xmlns:a16="http://schemas.microsoft.com/office/drawing/2014/main" id="{4DD8561F-57CF-47CD-9005-1775EC48A16D}"/>
                </a:ext>
              </a:extLst>
            </p:cNvPr>
            <p:cNvSpPr txBox="1"/>
            <p:nvPr/>
          </p:nvSpPr>
          <p:spPr>
            <a:xfrm>
              <a:off x="8829206" y="3710434"/>
              <a:ext cx="2081091" cy="461665"/>
            </a:xfrm>
            <a:prstGeom prst="rect">
              <a:avLst/>
            </a:prstGeom>
            <a:noFill/>
          </p:spPr>
          <p:txBody>
            <a:bodyPr wrap="square" rtlCol="0">
              <a:spAutoFit/>
            </a:bodyPr>
            <a:lstStyle/>
            <a:p>
              <a:pPr algn="ctr"/>
              <a:r>
                <a:rPr lang="en-US" sz="2400" b="1" dirty="0">
                  <a:solidFill>
                    <a:srgbClr val="695E78"/>
                  </a:solidFill>
                  <a:latin typeface="Tw Cen MT" panose="020B0602020104020603" pitchFamily="34" charset="0"/>
                  <a:ea typeface="Tahoma" panose="020B0604030504040204" pitchFamily="34" charset="0"/>
                  <a:cs typeface="Arial" panose="020B0604020202020204" pitchFamily="34" charset="0"/>
                </a:rPr>
                <a:t>Source Code</a:t>
              </a:r>
            </a:p>
          </p:txBody>
        </p:sp>
      </p:grpSp>
      <p:cxnSp>
        <p:nvCxnSpPr>
          <p:cNvPr id="27" name="Straight Connector 26">
            <a:extLst>
              <a:ext uri="{FF2B5EF4-FFF2-40B4-BE49-F238E27FC236}">
                <a16:creationId xmlns:a16="http://schemas.microsoft.com/office/drawing/2014/main" id="{91E41894-2A27-489C-AF85-64069E979DFD}"/>
              </a:ext>
            </a:extLst>
          </p:cNvPr>
          <p:cNvCxnSpPr>
            <a:cxnSpLocks/>
          </p:cNvCxnSpPr>
          <p:nvPr/>
        </p:nvCxnSpPr>
        <p:spPr>
          <a:xfrm>
            <a:off x="9088171" y="3073950"/>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8F26B02-6431-4726-9193-DF35C7B53317}"/>
              </a:ext>
            </a:extLst>
          </p:cNvPr>
          <p:cNvCxnSpPr>
            <a:cxnSpLocks/>
          </p:cNvCxnSpPr>
          <p:nvPr/>
        </p:nvCxnSpPr>
        <p:spPr>
          <a:xfrm rot="16200000">
            <a:off x="9638239" y="2522519"/>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29903EE-60BE-4708-A2AF-FDD5FD2F2093}"/>
              </a:ext>
            </a:extLst>
          </p:cNvPr>
          <p:cNvCxnSpPr>
            <a:cxnSpLocks/>
          </p:cNvCxnSpPr>
          <p:nvPr/>
        </p:nvCxnSpPr>
        <p:spPr>
          <a:xfrm rot="10800000">
            <a:off x="11564577" y="3591147"/>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10A5D43-3585-4E4E-B70D-111E31104AF8}"/>
              </a:ext>
            </a:extLst>
          </p:cNvPr>
          <p:cNvCxnSpPr>
            <a:cxnSpLocks/>
          </p:cNvCxnSpPr>
          <p:nvPr/>
        </p:nvCxnSpPr>
        <p:spPr>
          <a:xfrm rot="5400000">
            <a:off x="11014509" y="4142578"/>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18FC2E-4BDA-42B6-87D0-B488A86F7ACD}"/>
              </a:ext>
            </a:extLst>
          </p:cNvPr>
          <p:cNvSpPr txBox="1"/>
          <p:nvPr/>
        </p:nvSpPr>
        <p:spPr>
          <a:xfrm>
            <a:off x="3909949" y="35339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Implementation</a:t>
            </a:r>
          </a:p>
        </p:txBody>
      </p:sp>
    </p:spTree>
    <p:extLst>
      <p:ext uri="{BB962C8B-B14F-4D97-AF65-F5344CB8AC3E}">
        <p14:creationId xmlns:p14="http://schemas.microsoft.com/office/powerpoint/2010/main" val="106999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par>
                          <p:cTn id="8" fill="hold">
                            <p:stCondLst>
                              <p:cond delay="25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250"/>
                                        <p:tgtEl>
                                          <p:spTgt spid="8"/>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75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250"/>
                                        <p:tgtEl>
                                          <p:spTgt spid="12"/>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250"/>
                                        <p:tgtEl>
                                          <p:spTgt spid="13"/>
                                        </p:tgtEl>
                                      </p:cBhvr>
                                    </p:animEffect>
                                  </p:childTnLst>
                                </p:cTn>
                              </p:par>
                            </p:childTnLst>
                          </p:cTn>
                        </p:par>
                        <p:par>
                          <p:cTn id="24" fill="hold">
                            <p:stCondLst>
                              <p:cond delay="1250"/>
                            </p:stCondLst>
                            <p:childTnLst>
                              <p:par>
                                <p:cTn id="25" presetID="42"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250"/>
                                        <p:tgtEl>
                                          <p:spTgt spid="14"/>
                                        </p:tgtEl>
                                      </p:cBhvr>
                                    </p:animEffect>
                                  </p:childTnLst>
                                </p:cTn>
                              </p:par>
                            </p:childTnLst>
                          </p:cTn>
                        </p:par>
                        <p:par>
                          <p:cTn id="35" fill="hold">
                            <p:stCondLst>
                              <p:cond delay="250"/>
                            </p:stCondLst>
                            <p:childTnLst>
                              <p:par>
                                <p:cTn id="36" presetID="22" presetClass="entr" presetSubtype="4"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250"/>
                                        <p:tgtEl>
                                          <p:spTgt spid="18"/>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250"/>
                                        <p:tgtEl>
                                          <p:spTgt spid="19"/>
                                        </p:tgtEl>
                                      </p:cBhvr>
                                    </p:animEffect>
                                  </p:childTnLst>
                                </p:cTn>
                              </p:par>
                            </p:childTnLst>
                          </p:cTn>
                        </p:par>
                        <p:par>
                          <p:cTn id="43" fill="hold">
                            <p:stCondLst>
                              <p:cond delay="750"/>
                            </p:stCondLst>
                            <p:childTnLst>
                              <p:par>
                                <p:cTn id="44" presetID="22" presetClass="entr" presetSubtype="1"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up)">
                                      <p:cBhvr>
                                        <p:cTn id="46" dur="250"/>
                                        <p:tgtEl>
                                          <p:spTgt spid="21"/>
                                        </p:tgtEl>
                                      </p:cBhvr>
                                    </p:animEffect>
                                  </p:childTnLst>
                                </p:cTn>
                              </p:par>
                            </p:childTnLst>
                          </p:cTn>
                        </p:par>
                        <p:par>
                          <p:cTn id="47" fill="hold">
                            <p:stCondLst>
                              <p:cond delay="1000"/>
                            </p:stCondLst>
                            <p:childTnLst>
                              <p:par>
                                <p:cTn id="48" presetID="22" presetClass="entr" presetSubtype="2"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right)">
                                      <p:cBhvr>
                                        <p:cTn id="50" dur="250"/>
                                        <p:tgtEl>
                                          <p:spTgt spid="22"/>
                                        </p:tgtEl>
                                      </p:cBhvr>
                                    </p:animEffect>
                                  </p:childTnLst>
                                </p:cTn>
                              </p:par>
                            </p:childTnLst>
                          </p:cTn>
                        </p:par>
                        <p:par>
                          <p:cTn id="51" fill="hold">
                            <p:stCondLst>
                              <p:cond delay="125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250"/>
                                        <p:tgtEl>
                                          <p:spTgt spid="23"/>
                                        </p:tgtEl>
                                      </p:cBhvr>
                                    </p:animEffect>
                                  </p:childTnLst>
                                </p:cTn>
                              </p:par>
                            </p:childTnLst>
                          </p:cTn>
                        </p:par>
                        <p:par>
                          <p:cTn id="62" fill="hold">
                            <p:stCondLst>
                              <p:cond delay="250"/>
                            </p:stCondLst>
                            <p:childTnLst>
                              <p:par>
                                <p:cTn id="63" presetID="22" presetClass="entr" presetSubtype="4" fill="hold" nodeType="after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wipe(down)">
                                      <p:cBhvr>
                                        <p:cTn id="65" dur="250"/>
                                        <p:tgtEl>
                                          <p:spTgt spid="27"/>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left)">
                                      <p:cBhvr>
                                        <p:cTn id="69" dur="250"/>
                                        <p:tgtEl>
                                          <p:spTgt spid="28"/>
                                        </p:tgtEl>
                                      </p:cBhvr>
                                    </p:animEffect>
                                  </p:childTnLst>
                                </p:cTn>
                              </p:par>
                            </p:childTnLst>
                          </p:cTn>
                        </p:par>
                        <p:par>
                          <p:cTn id="70" fill="hold">
                            <p:stCondLst>
                              <p:cond delay="750"/>
                            </p:stCondLst>
                            <p:childTnLst>
                              <p:par>
                                <p:cTn id="71" presetID="22" presetClass="entr" presetSubtype="1" fill="hold" nodeType="after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wipe(up)">
                                      <p:cBhvr>
                                        <p:cTn id="73" dur="250"/>
                                        <p:tgtEl>
                                          <p:spTgt spid="30"/>
                                        </p:tgtEl>
                                      </p:cBhvr>
                                    </p:animEffect>
                                  </p:childTnLst>
                                </p:cTn>
                              </p:par>
                            </p:childTnLst>
                          </p:cTn>
                        </p:par>
                        <p:par>
                          <p:cTn id="74" fill="hold">
                            <p:stCondLst>
                              <p:cond delay="1000"/>
                            </p:stCondLst>
                            <p:childTnLst>
                              <p:par>
                                <p:cTn id="75" presetID="22" presetClass="entr" presetSubtype="2"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right)">
                                      <p:cBhvr>
                                        <p:cTn id="77" dur="250"/>
                                        <p:tgtEl>
                                          <p:spTgt spid="31"/>
                                        </p:tgtEl>
                                      </p:cBhvr>
                                    </p:animEffect>
                                  </p:childTnLst>
                                </p:cTn>
                              </p:par>
                            </p:childTnLst>
                          </p:cTn>
                        </p:par>
                        <p:par>
                          <p:cTn id="78" fill="hold">
                            <p:stCondLst>
                              <p:cond delay="1250"/>
                            </p:stCondLst>
                            <p:childTnLst>
                              <p:par>
                                <p:cTn id="79" presetID="42" presetClass="entr" presetSubtype="0" fill="hold"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1000"/>
                                        <p:tgtEl>
                                          <p:spTgt spid="7"/>
                                        </p:tgtEl>
                                      </p:cBhvr>
                                    </p:animEffect>
                                    <p:anim calcmode="lin" valueType="num">
                                      <p:cBhvr>
                                        <p:cTn id="82" dur="1000" fill="hold"/>
                                        <p:tgtEl>
                                          <p:spTgt spid="7"/>
                                        </p:tgtEl>
                                        <p:attrNameLst>
                                          <p:attrName>ppt_x</p:attrName>
                                        </p:attrNameLst>
                                      </p:cBhvr>
                                      <p:tavLst>
                                        <p:tav tm="0">
                                          <p:val>
                                            <p:strVal val="#ppt_x"/>
                                          </p:val>
                                        </p:tav>
                                        <p:tav tm="100000">
                                          <p:val>
                                            <p:strVal val="#ppt_x"/>
                                          </p:val>
                                        </p:tav>
                                      </p:tavLst>
                                    </p:anim>
                                    <p:anim calcmode="lin" valueType="num">
                                      <p:cBhvr>
                                        <p:cTn id="8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2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EEE 205</Template>
  <TotalTime>1225</TotalTime>
  <Words>1003</Words>
  <Application>Microsoft Office PowerPoint</Application>
  <PresentationFormat>Widescreen</PresentationFormat>
  <Paragraphs>340</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Bookman Old Style</vt:lpstr>
      <vt:lpstr>Calibri</vt:lpstr>
      <vt:lpstr>Calibri Light</vt:lpstr>
      <vt:lpstr>Montserrat</vt:lpstr>
      <vt:lpstr>Söhne</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SDM Dulal</dc:creator>
  <cp:lastModifiedBy>SDM Dulal</cp:lastModifiedBy>
  <cp:revision>105</cp:revision>
  <dcterms:created xsi:type="dcterms:W3CDTF">2023-12-14T17:29:13Z</dcterms:created>
  <dcterms:modified xsi:type="dcterms:W3CDTF">2024-06-01T19:40:59Z</dcterms:modified>
</cp:coreProperties>
</file>