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06" r:id="rId4"/>
    <p:sldId id="317" r:id="rId5"/>
    <p:sldId id="318" r:id="rId6"/>
    <p:sldId id="307" r:id="rId7"/>
    <p:sldId id="301" r:id="rId8"/>
    <p:sldId id="302" r:id="rId9"/>
    <p:sldId id="303" r:id="rId10"/>
    <p:sldId id="308" r:id="rId11"/>
    <p:sldId id="273" r:id="rId12"/>
    <p:sldId id="257" r:id="rId13"/>
    <p:sldId id="309" r:id="rId14"/>
    <p:sldId id="258" r:id="rId15"/>
    <p:sldId id="319" r:id="rId16"/>
    <p:sldId id="321" r:id="rId17"/>
    <p:sldId id="322" r:id="rId18"/>
    <p:sldId id="323" r:id="rId19"/>
    <p:sldId id="324" r:id="rId20"/>
    <p:sldId id="327" r:id="rId21"/>
    <p:sldId id="328" r:id="rId22"/>
    <p:sldId id="334" r:id="rId23"/>
    <p:sldId id="336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425" r:id="rId72"/>
    <p:sldId id="388" r:id="rId73"/>
    <p:sldId id="389" r:id="rId74"/>
    <p:sldId id="390" r:id="rId75"/>
    <p:sldId id="391" r:id="rId76"/>
    <p:sldId id="392" r:id="rId77"/>
    <p:sldId id="393" r:id="rId78"/>
    <p:sldId id="394" r:id="rId79"/>
    <p:sldId id="395" r:id="rId80"/>
    <p:sldId id="396" r:id="rId81"/>
    <p:sldId id="397" r:id="rId82"/>
    <p:sldId id="398" r:id="rId83"/>
    <p:sldId id="399" r:id="rId84"/>
    <p:sldId id="400" r:id="rId85"/>
    <p:sldId id="401" r:id="rId86"/>
    <p:sldId id="402" r:id="rId87"/>
    <p:sldId id="403" r:id="rId88"/>
    <p:sldId id="404" r:id="rId89"/>
    <p:sldId id="405" r:id="rId90"/>
    <p:sldId id="406" r:id="rId91"/>
    <p:sldId id="407" r:id="rId92"/>
    <p:sldId id="408" r:id="rId93"/>
    <p:sldId id="409" r:id="rId94"/>
    <p:sldId id="410" r:id="rId95"/>
    <p:sldId id="411" r:id="rId96"/>
    <p:sldId id="412" r:id="rId97"/>
    <p:sldId id="413" r:id="rId98"/>
    <p:sldId id="414" r:id="rId99"/>
    <p:sldId id="415" r:id="rId100"/>
    <p:sldId id="416" r:id="rId101"/>
    <p:sldId id="417" r:id="rId102"/>
    <p:sldId id="418" r:id="rId103"/>
    <p:sldId id="419" r:id="rId104"/>
    <p:sldId id="420" r:id="rId105"/>
    <p:sldId id="421" r:id="rId106"/>
    <p:sldId id="422" r:id="rId107"/>
    <p:sldId id="423" r:id="rId108"/>
    <p:sldId id="424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3B0E-4AB4-472C-98DE-B6DA54E1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E8D96-F0E8-4E06-B9A8-B38E2D49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42C4-339B-4648-85F0-0464183E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2998-B1E0-44A8-A696-FCBD3776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9B6F1-F14D-4F6F-8375-07062DEE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23D4-3934-4FD2-8B11-F8D5F21B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0B9EA-402E-4C93-8E0F-FCE551302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A825-9683-4094-91EC-619F4F9A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9521-D9B5-4225-B0E0-11B0C41A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C722-C1CA-49B6-B120-6DE498B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BC47-AAF7-4575-BDAC-AC42A010E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FC774-436F-4BB4-AFA0-A89E01CD5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D9E28-1672-4BCC-B949-38CBCD95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738A0-054A-4857-BD32-3904C154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4972-17DE-40E7-BA29-84AE301B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08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AF6130-9000-4A9A-ABDB-B1F0963DE9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DE58DE-1454-4BE1-A5C0-9C3DD31EB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950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A6CA0B-1AA6-43B2-BECD-45AFF22F9C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6F996E-4149-4897-98E2-8DDA6D28D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5478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1BE5AC-5B4D-43B8-979E-8F1326B995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3BA1DA-ECBB-4073-937C-F976215055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492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6C2BB-DC44-4FD4-87C5-06522D5F17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AA2A5F-3ABC-48BE-8467-D7424A1FC7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20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414510-0D1C-4884-87E1-317DBA773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B015BD-13B5-45E5-B8A1-ED669BA3AF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669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B058C1-CC28-4CB1-B70C-2FA32A485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3383A1-95D0-47CD-83D1-6B97F06B6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080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290540-E17A-4A35-90CC-B61E92154C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34D51C-DDC6-4604-BE29-3E04E2F3B7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2490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9613E0-69F7-4B6F-825E-5C8FB35722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2E29B-A0AB-4171-AA9C-1C4627396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111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A913-BE09-4F1D-AA4E-F57CBD2B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0564-A9C2-4DDD-9958-9EBE5D3BE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6817-339F-4CE5-91EB-ACB68701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BEC7-0540-42A7-87F7-614C58E8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8AB8-5744-42B1-882F-74D9D4D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1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63BF8-23CF-4DD2-A3DC-139571298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FAE269-1386-4F13-95FC-70094CE4FB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848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245437-0D7C-4264-B4C7-AD15ABF2C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C3682F-A4E5-43CB-AF88-BFB64AC5D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8064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FE400D-4853-4CAA-B6EC-170F715202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2834FF-9780-4674-B565-FCAA473EC4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8560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4324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4610BDE-23A3-42DE-B60A-4DD6C1D68C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TCP/IP Protocol Suite</a:t>
            </a:r>
            <a:endParaRPr lang="en-US" altLang="zh-TW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F6AABB-0122-4948-BD73-624DF64216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90AA3FD-6213-4609-81D4-91A0828BCD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92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DF4F-0BF3-458A-AD10-FBD1C477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63FD-5BDA-4A68-9F51-89D94C67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12FB-88D3-46B1-B55C-2A8A8F08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1CAB-7044-477F-8A5F-46A452EA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165B-1F46-4219-B17C-296AE198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908E-F199-4B91-907B-386B2A7C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3C31-2A2A-4B7D-A218-8BCF99224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1CC2-9299-4ED3-A63F-498C51E2E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A78E2-10D3-4AEB-86DE-5A01859B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1AE3-A5F3-4A10-BBED-081D9408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BC1E6-83BA-4D94-B980-512F0EE0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FFFB-2D0C-4C1C-BABE-9508EFE2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FA65-024F-4231-A50E-451F849DE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55BC5-803C-4D6A-BF3D-7818927D3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D84F5-5285-4551-BB9C-AE4BC1567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2AA1B-C2D7-4E05-8031-B5DF8DCA4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57BCD-2489-4C48-896D-8A78D5A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A6C1E-B2A8-4915-B703-85C2A6B5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23495-8A98-48E7-83D2-3793E26E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3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2E06-D681-4F8A-916A-CB050330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6C7A5-9FC5-4390-B6BB-F98E7F2C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8687E-9C4E-4D57-A73A-35346C38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1FAA6-A23D-40CD-8AE9-28866989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3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92218-1DA0-452D-91D3-0A2C3EDC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5B327-2F63-4876-B66B-D525D738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F8047-9E82-433D-8FD7-FE769D07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0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9DAF-8F1C-4E96-AA64-EA4554AB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29C5-B2D8-4BB6-A54E-E006F410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AF339-E532-49D8-AFAD-44F61936A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FE6E-B97B-40D4-811B-8610263B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81AAD-C97A-4DC9-8E1E-F25A175D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E8283-3888-40B3-A4DB-BC4A51D9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3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97E-4D4A-4DF8-AD53-4E250F94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27EE7-ABD3-47C5-881F-531A65CED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91BE1-B06A-4030-B71F-7D40437A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F06B0-C92A-46B5-8DC6-720961F7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2FB3-0B53-4962-B267-2315FD8E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64F06-0C86-4CC0-A457-9661E4DC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9E7D2-FACF-490B-9D92-96B6C9B3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7FAA-2366-46D6-895A-B346FF7F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2ACF-D4A1-4CC5-ACCF-1B09206EA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74B4-EB8F-4BEB-9BA9-3288F27FFFA4}" type="datetimeFigureOut">
              <a:rPr lang="en-US" smtClean="0"/>
              <a:t>24-May-18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D9E2-0314-47C4-9BA4-F83CF3B12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9BA51-CB01-4D84-BF8D-1D9232FA3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5C78-0B98-428D-9C80-4AE0DCA5F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9175B1-2B5D-4D3F-8593-46B3F9B75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B2BF29-F9CB-4018-AE0D-0A2854947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3D915CC5-AD16-4818-B206-98A3C16811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00CEA659-2ED5-47AA-94C0-5C81041C28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901FB996-B698-4E15-AA39-6ED497F400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94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TW" sz="1400">
                <a:latin typeface="McGrawHill-Italic" pitchFamily="2" charset="0"/>
              </a:rPr>
              <a:t>Chapter 1</a:t>
            </a: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8072" name="Text Box 8">
            <a:extLst>
              <a:ext uri="{FF2B5EF4-FFF2-40B4-BE49-F238E27FC236}">
                <a16:creationId xmlns:a16="http://schemas.microsoft.com/office/drawing/2014/main" id="{D8E19EA0-597E-4F59-99CB-62F10E4E66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71301" y="6553200"/>
            <a:ext cx="39305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31FDDDF4-28D3-40B7-8529-4A45D3D6C7F3}" type="slidenum">
              <a:rPr kumimoji="0" lang="zh-TW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pPr eaLnBrk="1" hangingPunct="1">
                <a:defRPr/>
              </a:pPr>
              <a:t>‹#›</a:t>
            </a:fld>
            <a:endParaRPr kumimoji="0" lang="en-US" altLang="zh-TW" sz="1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6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b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ietf.org/" TargetMode="External"/><Relationship Id="rId4" Type="http://schemas.openxmlformats.org/officeDocument/2006/relationships/hyperlink" Target="http://www.irtf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ann.org/" TargetMode="External"/><Relationship Id="rId2" Type="http://schemas.openxmlformats.org/officeDocument/2006/relationships/hyperlink" Target="http://www.iana.org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so.org/iso/home.htm" TargetMode="Externa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FDC3-1FB1-42B8-83F2-AD8FA481B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TCP / IP Protocol Suite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82EE8-C9D2-4707-BE1D-DC9D1A13F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Dr. Md </a:t>
            </a:r>
            <a:r>
              <a:rPr lang="en-US" dirty="0" err="1"/>
              <a:t>Zahidul</a:t>
            </a:r>
            <a:r>
              <a:rPr lang="en-US" dirty="0"/>
              <a:t> Islam</a:t>
            </a:r>
          </a:p>
        </p:txBody>
      </p:sp>
    </p:spTree>
    <p:extLst>
      <p:ext uri="{BB962C8B-B14F-4D97-AF65-F5344CB8AC3E}">
        <p14:creationId xmlns:p14="http://schemas.microsoft.com/office/powerpoint/2010/main" val="343024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C48F1572-DE88-40F4-A723-FCFE0288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511300"/>
            <a:ext cx="8856662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3">
            <a:extLst>
              <a:ext uri="{FF2B5EF4-FFF2-40B4-BE49-F238E27FC236}">
                <a16:creationId xmlns:a16="http://schemas.microsoft.com/office/drawing/2014/main" id="{77FD6723-335D-46F3-91B9-CED688761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4" y="-31750"/>
            <a:ext cx="1614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1-2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E774E322-EEF2-447A-ACF7-C29B2C851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671514"/>
            <a:ext cx="4721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>
                <a:solidFill>
                  <a:srgbClr val="333399"/>
                </a:solidFill>
                <a:latin typeface="Times" panose="02020603050405020304" pitchFamily="18" charset="0"/>
              </a:rPr>
              <a:t>Maturity levels of an RFC</a:t>
            </a:r>
          </a:p>
        </p:txBody>
      </p:sp>
    </p:spTree>
    <p:extLst>
      <p:ext uri="{BB962C8B-B14F-4D97-AF65-F5344CB8AC3E}">
        <p14:creationId xmlns:p14="http://schemas.microsoft.com/office/powerpoint/2010/main" val="38624748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>
            <a:extLst>
              <a:ext uri="{FF2B5EF4-FFF2-40B4-BE49-F238E27FC236}">
                <a16:creationId xmlns:a16="http://schemas.microsoft.com/office/drawing/2014/main" id="{89A1C22C-D264-4E58-969D-07566C479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4-14</a:t>
            </a:r>
          </a:p>
        </p:txBody>
      </p:sp>
      <p:pic>
        <p:nvPicPr>
          <p:cNvPr id="128003" name="Picture 4">
            <a:extLst>
              <a:ext uri="{FF2B5EF4-FFF2-40B4-BE49-F238E27FC236}">
                <a16:creationId xmlns:a16="http://schemas.microsoft.com/office/drawing/2014/main" id="{00B3C860-EBEA-4C1C-AB95-77E38606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1" y="1671638"/>
            <a:ext cx="770731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Text Box 5">
            <a:extLst>
              <a:ext uri="{FF2B5EF4-FFF2-40B4-BE49-F238E27FC236}">
                <a16:creationId xmlns:a16="http://schemas.microsoft.com/office/drawing/2014/main" id="{A970B23B-30A3-4B4A-AFA7-10B270019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4" y="334964"/>
            <a:ext cx="735650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Example of direct broadcast address</a:t>
            </a:r>
          </a:p>
        </p:txBody>
      </p:sp>
    </p:spTree>
    <p:extLst>
      <p:ext uri="{BB962C8B-B14F-4D97-AF65-F5344CB8AC3E}">
        <p14:creationId xmlns:p14="http://schemas.microsoft.com/office/powerpoint/2010/main" val="8895850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>
            <a:extLst>
              <a:ext uri="{FF2B5EF4-FFF2-40B4-BE49-F238E27FC236}">
                <a16:creationId xmlns:a16="http://schemas.microsoft.com/office/drawing/2014/main" id="{97E8D47A-0440-44DF-A795-CB7CEAB6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4-15</a:t>
            </a:r>
          </a:p>
        </p:txBody>
      </p:sp>
      <p:pic>
        <p:nvPicPr>
          <p:cNvPr id="129027" name="Picture 5">
            <a:extLst>
              <a:ext uri="{FF2B5EF4-FFF2-40B4-BE49-F238E27FC236}">
                <a16:creationId xmlns:a16="http://schemas.microsoft.com/office/drawing/2014/main" id="{2085BA1F-0D65-47EF-A5C5-6B53461E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4" y="1062038"/>
            <a:ext cx="8561387" cy="518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8" name="Text Box 6">
            <a:extLst>
              <a:ext uri="{FF2B5EF4-FFF2-40B4-BE49-F238E27FC236}">
                <a16:creationId xmlns:a16="http://schemas.microsoft.com/office/drawing/2014/main" id="{A22B58A2-30BC-4CA7-8E6C-F47238D8C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106364"/>
            <a:ext cx="75616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Example of limited broadcast address</a:t>
            </a:r>
          </a:p>
        </p:txBody>
      </p:sp>
    </p:spTree>
    <p:extLst>
      <p:ext uri="{BB962C8B-B14F-4D97-AF65-F5344CB8AC3E}">
        <p14:creationId xmlns:p14="http://schemas.microsoft.com/office/powerpoint/2010/main" val="1311424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>
            <a:extLst>
              <a:ext uri="{FF2B5EF4-FFF2-40B4-BE49-F238E27FC236}">
                <a16:creationId xmlns:a16="http://schemas.microsoft.com/office/drawing/2014/main" id="{01A2DCF3-479C-4BFE-9F7F-11DCCBCBB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4-16</a:t>
            </a:r>
          </a:p>
        </p:txBody>
      </p:sp>
      <p:pic>
        <p:nvPicPr>
          <p:cNvPr id="130051" name="Picture 4">
            <a:extLst>
              <a:ext uri="{FF2B5EF4-FFF2-40B4-BE49-F238E27FC236}">
                <a16:creationId xmlns:a16="http://schemas.microsoft.com/office/drawing/2014/main" id="{2EF4B4A8-F3CA-478F-BD35-C642039B8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4" y="1300164"/>
            <a:ext cx="5856287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Text Box 5">
            <a:extLst>
              <a:ext uri="{FF2B5EF4-FFF2-40B4-BE49-F238E27FC236}">
                <a16:creationId xmlns:a16="http://schemas.microsoft.com/office/drawing/2014/main" id="{4E400A65-15BA-48CC-BC6C-C5FCD5A88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95251"/>
            <a:ext cx="73308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Example of </a:t>
            </a:r>
            <a:r>
              <a:rPr lang="en-US" altLang="en-US" b="1" i="1">
                <a:solidFill>
                  <a:srgbClr val="FF3300"/>
                </a:solidFill>
              </a:rPr>
              <a:t>this</a:t>
            </a:r>
            <a:r>
              <a:rPr lang="en-US" altLang="en-US" b="1">
                <a:solidFill>
                  <a:srgbClr val="333399"/>
                </a:solidFill>
              </a:rPr>
              <a:t> host on </a:t>
            </a:r>
            <a:r>
              <a:rPr lang="en-US" altLang="en-US" b="1" i="1">
                <a:solidFill>
                  <a:srgbClr val="FF3300"/>
                </a:solidFill>
              </a:rPr>
              <a:t>this</a:t>
            </a:r>
            <a:r>
              <a:rPr lang="en-US" altLang="en-US" b="1">
                <a:solidFill>
                  <a:srgbClr val="333399"/>
                </a:solidFill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40301239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>
            <a:extLst>
              <a:ext uri="{FF2B5EF4-FFF2-40B4-BE49-F238E27FC236}">
                <a16:creationId xmlns:a16="http://schemas.microsoft.com/office/drawing/2014/main" id="{E71D6A6A-AF31-4928-AD84-48E9E600F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4-17</a:t>
            </a:r>
          </a:p>
        </p:txBody>
      </p:sp>
      <p:pic>
        <p:nvPicPr>
          <p:cNvPr id="131075" name="Picture 3">
            <a:extLst>
              <a:ext uri="{FF2B5EF4-FFF2-40B4-BE49-F238E27FC236}">
                <a16:creationId xmlns:a16="http://schemas.microsoft.com/office/drawing/2014/main" id="{BF0C5E35-E02F-4CD7-A751-8EAEEDA4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4" y="1981201"/>
            <a:ext cx="6937375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Text Box 4">
            <a:extLst>
              <a:ext uri="{FF2B5EF4-FFF2-40B4-BE49-F238E27FC236}">
                <a16:creationId xmlns:a16="http://schemas.microsoft.com/office/drawing/2014/main" id="{8E43D9E2-56C8-4068-90E5-95157EE4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95251"/>
            <a:ext cx="81275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Example of specific host on </a:t>
            </a:r>
            <a:r>
              <a:rPr lang="en-US" altLang="en-US" b="1" i="1">
                <a:solidFill>
                  <a:srgbClr val="FF3300"/>
                </a:solidFill>
              </a:rPr>
              <a:t>this</a:t>
            </a:r>
            <a:r>
              <a:rPr lang="en-US" altLang="en-US" b="1">
                <a:solidFill>
                  <a:srgbClr val="333399"/>
                </a:solidFill>
              </a:rPr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41000196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>
            <a:extLst>
              <a:ext uri="{FF2B5EF4-FFF2-40B4-BE49-F238E27FC236}">
                <a16:creationId xmlns:a16="http://schemas.microsoft.com/office/drawing/2014/main" id="{E0E67DD8-6ADF-4303-BD7B-940E5B135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4-18</a:t>
            </a:r>
          </a:p>
        </p:txBody>
      </p:sp>
      <p:pic>
        <p:nvPicPr>
          <p:cNvPr id="132099" name="Picture 3">
            <a:extLst>
              <a:ext uri="{FF2B5EF4-FFF2-40B4-BE49-F238E27FC236}">
                <a16:creationId xmlns:a16="http://schemas.microsoft.com/office/drawing/2014/main" id="{9919649E-0A67-493C-8C7A-8FE085E3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19150"/>
            <a:ext cx="746760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Text Box 4">
            <a:extLst>
              <a:ext uri="{FF2B5EF4-FFF2-40B4-BE49-F238E27FC236}">
                <a16:creationId xmlns:a16="http://schemas.microsoft.com/office/drawing/2014/main" id="{15372340-857B-47F4-8423-4542C859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95251"/>
            <a:ext cx="59666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Example of loopback address</a:t>
            </a:r>
          </a:p>
        </p:txBody>
      </p:sp>
    </p:spTree>
    <p:extLst>
      <p:ext uri="{BB962C8B-B14F-4D97-AF65-F5344CB8AC3E}">
        <p14:creationId xmlns:p14="http://schemas.microsoft.com/office/powerpoint/2010/main" val="21526845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AD46BF5B-8CEC-4B37-90A3-E716A7A94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7625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Private Addresses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3EBB7C91-77FC-4A21-B20D-4DB06A283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1484313"/>
            <a:ext cx="8001000" cy="156966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>
                <a:solidFill>
                  <a:srgbClr val="000000"/>
                </a:solidFill>
                <a:latin typeface="Times" panose="02020603050405020304" pitchFamily="18" charset="0"/>
              </a:rPr>
              <a:t>A number of blocks in each class are assigned for private use. They are not recognized globally. These blocks are depicted in Table 4.4 </a:t>
            </a:r>
          </a:p>
        </p:txBody>
      </p:sp>
      <p:graphicFrame>
        <p:nvGraphicFramePr>
          <p:cNvPr id="283686" name="Group 38">
            <a:extLst>
              <a:ext uri="{FF2B5EF4-FFF2-40B4-BE49-F238E27FC236}">
                <a16:creationId xmlns:a16="http://schemas.microsoft.com/office/drawing/2014/main" id="{108C0E58-A5FB-4ADD-88D8-408185074FF6}"/>
              </a:ext>
            </a:extLst>
          </p:cNvPr>
          <p:cNvGraphicFramePr>
            <a:graphicFrameLocks noGrp="1"/>
          </p:cNvGraphicFramePr>
          <p:nvPr/>
        </p:nvGraphicFramePr>
        <p:xfrm>
          <a:off x="2640013" y="3860801"/>
          <a:ext cx="6553200" cy="2119428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Netids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Blocks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10.0.0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172.16 to 172.31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192.168.0 to 192.168.255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256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0755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87554281-D22A-4F13-8948-91E9CB4BF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914400"/>
            <a:ext cx="7848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Unicast, Multicast, and Broadcast Addresses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99943FD-4A51-4F6B-83D4-FD164E05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90801"/>
            <a:ext cx="8001000" cy="58477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Unicast communication is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</a:rPr>
              <a:t>one-to-one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66A8B9C5-2CB9-46A5-8A97-DB4F95A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581401"/>
            <a:ext cx="8001000" cy="58477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Multicast communication is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</a:rPr>
              <a:t>one-to-many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2167CD4A-9104-4E37-95EE-28C13DB1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95801"/>
            <a:ext cx="8001000" cy="58477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Broadcast communication is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</a:rPr>
              <a:t>one-to-all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6462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B0741BDE-6633-4A3B-8C13-BF608E9A3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49463"/>
            <a:ext cx="80010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Multicast delivery will be </a:t>
            </a:r>
            <a:b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discussed in depth in </a:t>
            </a:r>
            <a:b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Chapter 15.</a:t>
            </a:r>
          </a:p>
        </p:txBody>
      </p:sp>
      <p:pic>
        <p:nvPicPr>
          <p:cNvPr id="135171" name="Picture 3">
            <a:extLst>
              <a:ext uri="{FF2B5EF4-FFF2-40B4-BE49-F238E27FC236}">
                <a16:creationId xmlns:a16="http://schemas.microsoft.com/office/drawing/2014/main" id="{F836CDC4-6653-4DC3-A8A7-C70782C1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890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6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0D07EB23-A972-4AAE-B36F-ED4DB8F2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624014"/>
            <a:ext cx="7080250" cy="44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5">
            <a:extLst>
              <a:ext uri="{FF2B5EF4-FFF2-40B4-BE49-F238E27FC236}">
                <a16:creationId xmlns:a16="http://schemas.microsoft.com/office/drawing/2014/main" id="{26368E99-0716-4A97-9FE2-0944CA81D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1-3</a:t>
            </a:r>
          </a:p>
        </p:txBody>
      </p:sp>
      <p:sp>
        <p:nvSpPr>
          <p:cNvPr id="26628" name="Text Box 7">
            <a:extLst>
              <a:ext uri="{FF2B5EF4-FFF2-40B4-BE49-F238E27FC236}">
                <a16:creationId xmlns:a16="http://schemas.microsoft.com/office/drawing/2014/main" id="{CE2EBDD3-737C-4522-B0F0-955E50CC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671514"/>
            <a:ext cx="5421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>
                <a:solidFill>
                  <a:srgbClr val="333399"/>
                </a:solidFill>
                <a:latin typeface="Times" panose="02020603050405020304" pitchFamily="18" charset="0"/>
              </a:rPr>
              <a:t>Requirement levels of an RFC</a:t>
            </a:r>
          </a:p>
        </p:txBody>
      </p:sp>
    </p:spTree>
    <p:extLst>
      <p:ext uri="{BB962C8B-B14F-4D97-AF65-F5344CB8AC3E}">
        <p14:creationId xmlns:p14="http://schemas.microsoft.com/office/powerpoint/2010/main" val="234129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 descr="Large confetti">
            <a:extLst>
              <a:ext uri="{FF2B5EF4-FFF2-40B4-BE49-F238E27FC236}">
                <a16:creationId xmlns:a16="http://schemas.microsoft.com/office/drawing/2014/main" id="{D71ACF23-D14B-4FFA-9817-A5FB7BB7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EB4398F-0EBA-4ED6-BF38-4A11D2125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669" y="2835275"/>
            <a:ext cx="528362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INTERNET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ADMINISTRATION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D5549523-E095-4252-BB71-0DF40482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1.5</a:t>
            </a:r>
            <a:endParaRPr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823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91C2B98E-001B-4BAB-9911-0678D799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849314"/>
            <a:ext cx="87122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3">
            <a:extLst>
              <a:ext uri="{FF2B5EF4-FFF2-40B4-BE49-F238E27FC236}">
                <a16:creationId xmlns:a16="http://schemas.microsoft.com/office/drawing/2014/main" id="{42914EFA-3FC3-48F9-9BA9-89B3F6DE6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1-4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2B1053E9-D007-436D-80CD-161093558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76200"/>
            <a:ext cx="4370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>
                <a:solidFill>
                  <a:srgbClr val="333399"/>
                </a:solidFill>
                <a:latin typeface="Times" panose="02020603050405020304" pitchFamily="18" charset="0"/>
              </a:rPr>
              <a:t>Internet Administration</a:t>
            </a:r>
          </a:p>
        </p:txBody>
      </p:sp>
      <p:sp>
        <p:nvSpPr>
          <p:cNvPr id="28677" name="Text Box 2">
            <a:hlinkClick r:id="rId3"/>
            <a:extLst>
              <a:ext uri="{FF2B5EF4-FFF2-40B4-BE49-F238E27FC236}">
                <a16:creationId xmlns:a16="http://schemas.microsoft.com/office/drawing/2014/main" id="{7EB23C4C-FC6B-4A86-8954-6DE1D6C2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350" y="2349501"/>
            <a:ext cx="291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  <a:hlinkClick r:id="rId3"/>
              </a:rPr>
              <a:t>Internet Architecture Board</a:t>
            </a: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28678" name="Text Box 3">
            <a:extLst>
              <a:ext uri="{FF2B5EF4-FFF2-40B4-BE49-F238E27FC236}">
                <a16:creationId xmlns:a16="http://schemas.microsoft.com/office/drawing/2014/main" id="{280488B4-CF98-4326-8358-9664AF67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68638"/>
            <a:ext cx="320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  <a:hlinkClick r:id="rId4"/>
              </a:rPr>
              <a:t>Internet Research Task Force</a:t>
            </a: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28679" name="Text Box 4">
            <a:extLst>
              <a:ext uri="{FF2B5EF4-FFF2-40B4-BE49-F238E27FC236}">
                <a16:creationId xmlns:a16="http://schemas.microsoft.com/office/drawing/2014/main" id="{2BB961D1-D411-4F3D-B45E-C2406C3EE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3141663"/>
            <a:ext cx="344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  <a:hlinkClick r:id="rId5"/>
              </a:rPr>
              <a:t>Internet Engineering Task Force</a:t>
            </a:r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28680" name="Text Box 5">
            <a:extLst>
              <a:ext uri="{FF2B5EF4-FFF2-40B4-BE49-F238E27FC236}">
                <a16:creationId xmlns:a16="http://schemas.microsoft.com/office/drawing/2014/main" id="{129608AF-9C8A-4385-95FB-9C3A4E36B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3860800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SG: Steering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0558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9C9BF33-8FD9-4F5E-940A-D4452F379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Internet Numbers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D8EAD18-1EDA-4EBB-874F-D315F87FB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IP addresses</a:t>
            </a:r>
          </a:p>
          <a:p>
            <a:pPr eaLnBrk="1" hangingPunct="1"/>
            <a:r>
              <a:rPr lang="en-US" altLang="zh-TW"/>
              <a:t>Protocol numbers</a:t>
            </a:r>
          </a:p>
          <a:p>
            <a:pPr eaLnBrk="1" hangingPunct="1"/>
            <a:r>
              <a:rPr lang="en-US" altLang="zh-TW"/>
              <a:t>Domain names</a:t>
            </a:r>
          </a:p>
          <a:p>
            <a:pPr eaLnBrk="1" hangingPunct="1"/>
            <a:r>
              <a:rPr lang="en-US" altLang="zh-TW"/>
              <a:t>…</a:t>
            </a:r>
          </a:p>
          <a:p>
            <a:pPr eaLnBrk="1" hangingPunct="1"/>
            <a:r>
              <a:rPr lang="en-US" altLang="zh-TW">
                <a:hlinkClick r:id="rId2"/>
              </a:rPr>
              <a:t>IANA</a:t>
            </a:r>
            <a:r>
              <a:rPr lang="en-US" altLang="zh-TW"/>
              <a:t> (Internet Assigned Numbers Authority)</a:t>
            </a:r>
          </a:p>
          <a:p>
            <a:pPr eaLnBrk="1" hangingPunct="1"/>
            <a:r>
              <a:rPr lang="en-US" altLang="zh-TW">
                <a:hlinkClick r:id="rId3"/>
              </a:rPr>
              <a:t>ICANN</a:t>
            </a:r>
            <a:r>
              <a:rPr lang="en-US" altLang="zh-TW"/>
              <a:t> (Internet Corporation for Assigned Names and Numbers)</a:t>
            </a:r>
          </a:p>
        </p:txBody>
      </p:sp>
    </p:spTree>
    <p:extLst>
      <p:ext uri="{BB962C8B-B14F-4D97-AF65-F5344CB8AC3E}">
        <p14:creationId xmlns:p14="http://schemas.microsoft.com/office/powerpoint/2010/main" val="234066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8F7EC96D-3312-4BED-8233-C05B47D656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D03B7E89-07F8-4517-9A97-993F77F92DF3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30723" name="Text Box 10">
            <a:extLst>
              <a:ext uri="{FF2B5EF4-FFF2-40B4-BE49-F238E27FC236}">
                <a16:creationId xmlns:a16="http://schemas.microsoft.com/office/drawing/2014/main" id="{B2292741-1A4D-4B68-B1AB-A6A273DB6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9075"/>
            <a:ext cx="1974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>
                <a:solidFill>
                  <a:srgbClr val="000000"/>
                </a:solidFill>
                <a:latin typeface="Times New Roman" panose="02020603050405020304" pitchFamily="18" charset="0"/>
              </a:rPr>
              <a:t>Chapter 2</a:t>
            </a:r>
          </a:p>
        </p:txBody>
      </p:sp>
      <p:sp>
        <p:nvSpPr>
          <p:cNvPr id="30724" name="Text Box 11">
            <a:extLst>
              <a:ext uri="{FF2B5EF4-FFF2-40B4-BE49-F238E27FC236}">
                <a16:creationId xmlns:a16="http://schemas.microsoft.com/office/drawing/2014/main" id="{43306BA4-A2C4-4DC1-B5F6-8495FB4A8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4" y="1066801"/>
            <a:ext cx="69294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8000" b="1" i="1">
                <a:solidFill>
                  <a:srgbClr val="FF0066"/>
                </a:solidFill>
                <a:latin typeface="Times New Roman" panose="02020603050405020304" pitchFamily="18" charset="0"/>
              </a:rPr>
              <a:t>The OSI Model </a:t>
            </a:r>
            <a:br>
              <a:rPr kumimoji="0" lang="en-US" altLang="en-US" sz="8000" b="1" i="1">
                <a:solidFill>
                  <a:srgbClr val="FF0066"/>
                </a:solidFill>
                <a:latin typeface="Times New Roman" panose="02020603050405020304" pitchFamily="18" charset="0"/>
              </a:rPr>
            </a:br>
            <a:r>
              <a:rPr kumimoji="0" lang="en-US" altLang="en-US" sz="8000" b="1" i="1">
                <a:solidFill>
                  <a:srgbClr val="FF0066"/>
                </a:solidFill>
                <a:latin typeface="Times New Roman" panose="02020603050405020304" pitchFamily="18" charset="0"/>
              </a:rPr>
              <a:t>and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8000" b="1" i="1">
                <a:solidFill>
                  <a:srgbClr val="FF0066"/>
                </a:solidFill>
                <a:latin typeface="Times New Roman" panose="02020603050405020304" pitchFamily="18" charset="0"/>
              </a:rPr>
              <a:t>TCP/IP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8000" b="1" i="1">
                <a:solidFill>
                  <a:srgbClr val="FF0066"/>
                </a:solidFill>
                <a:latin typeface="Times New Roman" panose="02020603050405020304" pitchFamily="18" charset="0"/>
              </a:rPr>
              <a:t>Protocol Suite</a:t>
            </a:r>
          </a:p>
        </p:txBody>
      </p:sp>
    </p:spTree>
    <p:extLst>
      <p:ext uri="{BB962C8B-B14F-4D97-AF65-F5344CB8AC3E}">
        <p14:creationId xmlns:p14="http://schemas.microsoft.com/office/powerpoint/2010/main" val="3054384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F612A18C-F3DE-495E-AC0A-5B3EB2CE24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B0E29109-9827-47DD-A593-4F88F955AFBC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31747" name="AutoShape 1026">
            <a:extLst>
              <a:ext uri="{FF2B5EF4-FFF2-40B4-BE49-F238E27FC236}">
                <a16:creationId xmlns:a16="http://schemas.microsoft.com/office/drawing/2014/main" id="{FA5D893C-F8CD-4035-B613-CDEFE3060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09800"/>
            <a:ext cx="8153400" cy="29718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7347" name="Text Box 1027">
            <a:extLst>
              <a:ext uri="{FF2B5EF4-FFF2-40B4-BE49-F238E27FC236}">
                <a16:creationId xmlns:a16="http://schemas.microsoft.com/office/drawing/2014/main" id="{4068AA80-9939-47BC-B695-6FC95CB4B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1" y="1371600"/>
            <a:ext cx="3133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anose="02020500000000000000" pitchFamily="18" charset="-120"/>
              </a:rPr>
              <a:t>CONTENTS</a:t>
            </a:r>
          </a:p>
        </p:txBody>
      </p:sp>
      <p:sp>
        <p:nvSpPr>
          <p:cNvPr id="31749" name="Text Box 1028">
            <a:extLst>
              <a:ext uri="{FF2B5EF4-FFF2-40B4-BE49-F238E27FC236}">
                <a16:creationId xmlns:a16="http://schemas.microsoft.com/office/drawing/2014/main" id="{7CAB6BC1-F6EC-4B85-9F53-8910F0052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2286001"/>
            <a:ext cx="60449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zh-TW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b="1">
                <a:solidFill>
                  <a:srgbClr val="000000"/>
                </a:solidFill>
                <a:latin typeface="Times" panose="02020603050405020304" pitchFamily="18" charset="0"/>
              </a:rPr>
              <a:t>THE OSI MODEL</a:t>
            </a:r>
            <a:endParaRPr kumimoji="0" lang="en-US" altLang="zh-TW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b="1">
                <a:solidFill>
                  <a:srgbClr val="000000"/>
                </a:solidFill>
                <a:latin typeface="Times" panose="02020603050405020304" pitchFamily="18" charset="0"/>
              </a:rPr>
              <a:t>LAYERS IN THE OSI MODEL</a:t>
            </a:r>
            <a:endParaRPr kumimoji="0" lang="en-US" altLang="zh-TW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b="1">
                <a:solidFill>
                  <a:srgbClr val="000000"/>
                </a:solidFill>
                <a:latin typeface="Times" panose="02020603050405020304" pitchFamily="18" charset="0"/>
              </a:rPr>
              <a:t>TCP/IP PROTOCOL SUITE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>
                <a:solidFill>
                  <a:srgbClr val="000000"/>
                </a:solidFill>
                <a:latin typeface="Times" panose="02020603050405020304" pitchFamily="18" charset="0"/>
              </a:rPr>
              <a:t> ADDRESSING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1">
                <a:solidFill>
                  <a:srgbClr val="000000"/>
                </a:solidFill>
                <a:latin typeface="Times" panose="02020603050405020304" pitchFamily="18" charset="0"/>
              </a:rPr>
              <a:t> TCP/IP VERSIONS</a:t>
            </a:r>
          </a:p>
        </p:txBody>
      </p:sp>
    </p:spTree>
    <p:extLst>
      <p:ext uri="{BB962C8B-B14F-4D97-AF65-F5344CB8AC3E}">
        <p14:creationId xmlns:p14="http://schemas.microsoft.com/office/powerpoint/2010/main" val="278954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6EE8E70D-37E3-49C8-A62D-B7265FC457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C597B18-6428-47EA-8CD0-9DC98621FC02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32771" name="AutoShape 2" descr="Large confetti">
            <a:extLst>
              <a:ext uri="{FF2B5EF4-FFF2-40B4-BE49-F238E27FC236}">
                <a16:creationId xmlns:a16="http://schemas.microsoft.com/office/drawing/2014/main" id="{032EAEAE-4B74-4695-95D5-E6191B4B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CADFB43-4A7D-4D26-81D2-76BC156EB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358" y="2590800"/>
            <a:ext cx="231666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THE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OSI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MODEL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4706403A-F02E-46AF-935D-8B336D94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2.1</a:t>
            </a:r>
            <a:endParaRPr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887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09E3EA8B-AB1F-4FA8-A3ED-C9B83D3733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6B6D9A3D-D1C0-4680-9744-654C7CA39518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86FC0BE-F7D5-4FC1-A9B5-6ED5BB0EA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514601"/>
            <a:ext cx="7772400" cy="12477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  <a:hlinkClick r:id="rId2"/>
              </a:rPr>
              <a:t>ISO</a:t>
            </a: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 is the organization. </a:t>
            </a:r>
            <a:b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</a:b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OSI is the model.</a:t>
            </a:r>
            <a:endParaRPr lang="en-US" altLang="zh-TW" sz="36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D972362F-A6D2-48A7-89EC-82D1A248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462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63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07792220-CAAF-4260-900F-AF92F82E5E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26A56A8E-A974-443B-AD33-985C25850718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3CAA30E-FD2D-45FF-A24F-4360F1F0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05000"/>
            <a:ext cx="74676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Headers are added </a:t>
            </a:r>
            <a:b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</a:b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to the data at layers </a:t>
            </a:r>
            <a:b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</a:b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6, 5, 4, 3, and 2. </a:t>
            </a:r>
            <a:b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</a:b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Trailers are usually </a:t>
            </a:r>
            <a:b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</a:b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added only at layer 2.</a:t>
            </a:r>
            <a:endParaRPr lang="en-US" altLang="zh-TW" sz="36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4B584948-D41E-4A0D-8F63-EAC385DD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082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Large confetti">
            <a:extLst>
              <a:ext uri="{FF2B5EF4-FFF2-40B4-BE49-F238E27FC236}">
                <a16:creationId xmlns:a16="http://schemas.microsoft.com/office/drawing/2014/main" id="{7F59E489-3F77-4EE9-9685-001A2DC9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272FEED-E3FB-4114-B892-083C0F9C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595" y="2590800"/>
            <a:ext cx="385977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PROTOCOLS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AND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STANDARDS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DE6F8CF8-5FAD-4A8C-8D7E-CA9A14A7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1.2</a:t>
            </a:r>
            <a:endParaRPr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82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E6B62019-3380-4B7B-AC3B-4EBB177CF5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AC9C922-34B8-40D5-9782-AE6465B17B8B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FABF1BF4-C66C-4045-9FE2-E71D7DB5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2-3</a:t>
            </a:r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7A4AAF09-3AA8-40DF-9691-7561E0F8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37893" name="Text Box 6">
            <a:extLst>
              <a:ext uri="{FF2B5EF4-FFF2-40B4-BE49-F238E27FC236}">
                <a16:creationId xmlns:a16="http://schemas.microsoft.com/office/drawing/2014/main" id="{82E49055-593C-450C-A992-C05F3ED71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1" y="0"/>
            <a:ext cx="6042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>
                <a:solidFill>
                  <a:srgbClr val="333399"/>
                </a:solidFill>
                <a:latin typeface="Times" panose="02020603050405020304" pitchFamily="18" charset="0"/>
              </a:rPr>
              <a:t>An exchange using the OSI model</a:t>
            </a:r>
            <a:endParaRPr kumimoji="0" lang="en-US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pic>
        <p:nvPicPr>
          <p:cNvPr id="37894" name="Picture 7">
            <a:extLst>
              <a:ext uri="{FF2B5EF4-FFF2-40B4-BE49-F238E27FC236}">
                <a16:creationId xmlns:a16="http://schemas.microsoft.com/office/drawing/2014/main" id="{59246925-FECA-458C-AA40-EBE18763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87414"/>
            <a:ext cx="7861300" cy="528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AutoShape 8">
            <a:extLst>
              <a:ext uri="{FF2B5EF4-FFF2-40B4-BE49-F238E27FC236}">
                <a16:creationId xmlns:a16="http://schemas.microsoft.com/office/drawing/2014/main" id="{561C0327-936F-4DCC-821F-3F180EE61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916114"/>
            <a:ext cx="287337" cy="3025775"/>
          </a:xfrm>
          <a:prstGeom prst="downArrow">
            <a:avLst>
              <a:gd name="adj1" fmla="val 50000"/>
              <a:gd name="adj2" fmla="val 26326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37896" name="AutoShape 9">
            <a:extLst>
              <a:ext uri="{FF2B5EF4-FFF2-40B4-BE49-F238E27FC236}">
                <a16:creationId xmlns:a16="http://schemas.microsoft.com/office/drawing/2014/main" id="{25E7F704-22D2-41D3-A61E-5F818C324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688" y="1989139"/>
            <a:ext cx="323850" cy="3095625"/>
          </a:xfrm>
          <a:prstGeom prst="upArrow">
            <a:avLst>
              <a:gd name="adj1" fmla="val 50000"/>
              <a:gd name="adj2" fmla="val 2389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3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D96E58BE-D264-4BA1-BE20-8DBBFF9121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383E633-CDED-4109-B7D3-CC207BBF31C9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E354F288-C1FC-404E-8259-8A73D4BD5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2-8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270A0A47-DA65-477A-AADF-77C949B98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-31750"/>
            <a:ext cx="4083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End-to-end delivery</a:t>
            </a:r>
          </a:p>
        </p:txBody>
      </p:sp>
      <p:pic>
        <p:nvPicPr>
          <p:cNvPr id="44037" name="Picture 5">
            <a:extLst>
              <a:ext uri="{FF2B5EF4-FFF2-40B4-BE49-F238E27FC236}">
                <a16:creationId xmlns:a16="http://schemas.microsoft.com/office/drawing/2014/main" id="{3D4AA743-0485-4D95-B5D5-9B1C8730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4" y="685801"/>
            <a:ext cx="6224587" cy="577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22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804DD3B2-C6F9-4ADE-A644-39A0A5A257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9741D109-501E-4A80-8AEE-79899FB6F1E4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E8E391EF-A7B4-49D9-8B78-534BD1499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2-10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E03D9E8F-9B15-48EF-BC0D-56A58AFA2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1000"/>
            <a:ext cx="824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Reliable end-to-end delivery of a message</a:t>
            </a: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33FAC24B-B063-48FC-815F-ED6BA8F3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1"/>
            <a:ext cx="852805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901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109C5A06-5158-4EA9-8118-E9B0DC224C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11B7D52-6FAE-43BB-BF79-9D6B56234EC0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5D8572E4-9FA8-488D-97DB-1E116370F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2-14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6391EE14-92C0-4EEF-B318-812C33AF6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49250"/>
            <a:ext cx="389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Summary of layers</a:t>
            </a:r>
          </a:p>
        </p:txBody>
      </p:sp>
      <p:pic>
        <p:nvPicPr>
          <p:cNvPr id="50181" name="Picture 5">
            <a:extLst>
              <a:ext uri="{FF2B5EF4-FFF2-40B4-BE49-F238E27FC236}">
                <a16:creationId xmlns:a16="http://schemas.microsoft.com/office/drawing/2014/main" id="{9E5E3818-2248-4360-AD93-5B68ABAD0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6" y="2057401"/>
            <a:ext cx="795337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25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06103C30-9EE9-487F-9DD2-D761325108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4CB8FD1-1BFA-423A-BBD7-7A4CE53EB314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1203" name="AutoShape 1026" descr="Large confetti">
            <a:extLst>
              <a:ext uri="{FF2B5EF4-FFF2-40B4-BE49-F238E27FC236}">
                <a16:creationId xmlns:a16="http://schemas.microsoft.com/office/drawing/2014/main" id="{B91FCB18-07AB-43F7-816F-19AAC5F9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1204" name="Rectangle 1027">
            <a:extLst>
              <a:ext uri="{FF2B5EF4-FFF2-40B4-BE49-F238E27FC236}">
                <a16:creationId xmlns:a16="http://schemas.microsoft.com/office/drawing/2014/main" id="{000C583A-4BA5-4E01-8C33-F2658A080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7682" y="2514600"/>
            <a:ext cx="351442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TCP/IP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PROTOCOL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SUITE</a:t>
            </a:r>
          </a:p>
        </p:txBody>
      </p:sp>
      <p:sp>
        <p:nvSpPr>
          <p:cNvPr id="61444" name="Rectangle 1028">
            <a:extLst>
              <a:ext uri="{FF2B5EF4-FFF2-40B4-BE49-F238E27FC236}">
                <a16:creationId xmlns:a16="http://schemas.microsoft.com/office/drawing/2014/main" id="{BFAF328D-C8C0-476B-9830-D534BE71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2.3</a:t>
            </a:r>
            <a:endParaRPr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9252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EBA5F16F-AD96-4F12-AF67-B1BECFE389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52C8E860-343D-42D6-9A43-076A680EE2AD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57318DAE-5822-42DC-9677-C46FFB3F6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2-15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D402F0E4-6DA6-4B87-B0C5-532E1E8E5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-76200"/>
            <a:ext cx="474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TCP/IP and OSI model</a:t>
            </a:r>
          </a:p>
        </p:txBody>
      </p:sp>
      <p:pic>
        <p:nvPicPr>
          <p:cNvPr id="52229" name="Picture 5">
            <a:extLst>
              <a:ext uri="{FF2B5EF4-FFF2-40B4-BE49-F238E27FC236}">
                <a16:creationId xmlns:a16="http://schemas.microsoft.com/office/drawing/2014/main" id="{72A9DD0E-5808-4DBC-A7E4-C90508061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782638"/>
            <a:ext cx="6718300" cy="554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126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3DF2C37D-DA97-433D-9E75-AFCC158535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479B290-0CAB-4EB3-A0D7-698F4F884499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3251" name="AutoShape 1026" descr="Large confetti">
            <a:extLst>
              <a:ext uri="{FF2B5EF4-FFF2-40B4-BE49-F238E27FC236}">
                <a16:creationId xmlns:a16="http://schemas.microsoft.com/office/drawing/2014/main" id="{20C7DAF4-E8E1-4D17-8234-13A7ACEF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3252" name="Rectangle 1027">
            <a:extLst>
              <a:ext uri="{FF2B5EF4-FFF2-40B4-BE49-F238E27FC236}">
                <a16:creationId xmlns:a16="http://schemas.microsoft.com/office/drawing/2014/main" id="{E448D655-6F6F-4994-B16C-52D44F7FC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352800"/>
            <a:ext cx="38481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ADDRESSING</a:t>
            </a:r>
          </a:p>
        </p:txBody>
      </p:sp>
      <p:sp>
        <p:nvSpPr>
          <p:cNvPr id="62468" name="Rectangle 1028">
            <a:extLst>
              <a:ext uri="{FF2B5EF4-FFF2-40B4-BE49-F238E27FC236}">
                <a16:creationId xmlns:a16="http://schemas.microsoft.com/office/drawing/2014/main" id="{5368B459-29D5-4C9E-A48C-08F605B96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2.4</a:t>
            </a:r>
            <a:endParaRPr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264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572CC335-9D2B-4A5A-B990-73A912E5DB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DE54A9F-DF7A-4923-B290-C962D69D9846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29AABA7E-B751-4DC4-94C0-59233E50E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068514"/>
            <a:ext cx="80772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3">
            <a:extLst>
              <a:ext uri="{FF2B5EF4-FFF2-40B4-BE49-F238E27FC236}">
                <a16:creationId xmlns:a16="http://schemas.microsoft.com/office/drawing/2014/main" id="{89248558-8500-48D2-9929-740146E40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2-16</a:t>
            </a:r>
          </a:p>
        </p:txBody>
      </p:sp>
      <p:sp>
        <p:nvSpPr>
          <p:cNvPr id="54277" name="Text Box 4">
            <a:extLst>
              <a:ext uri="{FF2B5EF4-FFF2-40B4-BE49-F238E27FC236}">
                <a16:creationId xmlns:a16="http://schemas.microsoft.com/office/drawing/2014/main" id="{A155DF93-D357-4AA5-A8AE-C045FB285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349250"/>
            <a:ext cx="427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Addresses in TCP/IP</a:t>
            </a:r>
          </a:p>
        </p:txBody>
      </p:sp>
    </p:spTree>
    <p:extLst>
      <p:ext uri="{BB962C8B-B14F-4D97-AF65-F5344CB8AC3E}">
        <p14:creationId xmlns:p14="http://schemas.microsoft.com/office/powerpoint/2010/main" val="1774541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2CC093C8-D2E3-4814-855E-FC8AC6BBB6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21F7952-6A74-4168-A432-79CA9081210A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C431F062-F6F2-42DE-9E21-6B49413CB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6" y="304801"/>
            <a:ext cx="6105525" cy="596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Text Box 3">
            <a:extLst>
              <a:ext uri="{FF2B5EF4-FFF2-40B4-BE49-F238E27FC236}">
                <a16:creationId xmlns:a16="http://schemas.microsoft.com/office/drawing/2014/main" id="{734A48BC-CAC2-4228-94BA-812534C9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2-17</a:t>
            </a:r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37C11004-269F-48BE-B012-EF96A5CD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550" y="76200"/>
            <a:ext cx="21780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Relation-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ship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layers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and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addresses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in TCP/IP</a:t>
            </a:r>
          </a:p>
        </p:txBody>
      </p:sp>
    </p:spTree>
    <p:extLst>
      <p:ext uri="{BB962C8B-B14F-4D97-AF65-F5344CB8AC3E}">
        <p14:creationId xmlns:p14="http://schemas.microsoft.com/office/powerpoint/2010/main" val="3823984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4FAE2A49-450E-4AEA-87BB-7E4B1CE74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D8A6C4DF-65EA-4E45-8DE0-3533877C39F8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0178" name="Text Box 1026">
            <a:extLst>
              <a:ext uri="{FF2B5EF4-FFF2-40B4-BE49-F238E27FC236}">
                <a16:creationId xmlns:a16="http://schemas.microsoft.com/office/drawing/2014/main" id="{BD59EDF1-EFBE-4094-8F20-ECFE0C0F2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56324" name="Rectangle 1027">
            <a:extLst>
              <a:ext uri="{FF2B5EF4-FFF2-40B4-BE49-F238E27FC236}">
                <a16:creationId xmlns:a16="http://schemas.microsoft.com/office/drawing/2014/main" id="{2B1B1E1B-D4D9-4A33-A78E-CED0A64C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Figure 2.18 shows an example of physical addresses. </a:t>
            </a:r>
          </a:p>
        </p:txBody>
      </p:sp>
    </p:spTree>
    <p:extLst>
      <p:ext uri="{BB962C8B-B14F-4D97-AF65-F5344CB8AC3E}">
        <p14:creationId xmlns:p14="http://schemas.microsoft.com/office/powerpoint/2010/main" val="421191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9326874-358C-4554-8ED3-4FE4FF9C7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Protocols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91A8D17-23F5-4123-BED8-88A3F00C3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Syntax</a:t>
            </a:r>
          </a:p>
          <a:p>
            <a:pPr eaLnBrk="1" hangingPunct="1"/>
            <a:r>
              <a:rPr lang="en-US" altLang="zh-TW"/>
              <a:t>Semantics</a:t>
            </a:r>
          </a:p>
          <a:p>
            <a:pPr eaLnBrk="1" hangingPunct="1"/>
            <a:r>
              <a:rPr lang="en-US" altLang="zh-TW"/>
              <a:t>Timing</a:t>
            </a:r>
          </a:p>
        </p:txBody>
      </p:sp>
      <p:pic>
        <p:nvPicPr>
          <p:cNvPr id="90117" name="Picture 5" descr="Simeon_PossumProtocol2">
            <a:extLst>
              <a:ext uri="{FF2B5EF4-FFF2-40B4-BE49-F238E27FC236}">
                <a16:creationId xmlns:a16="http://schemas.microsoft.com/office/drawing/2014/main" id="{FA53F9E4-F1B6-46D9-8C8C-280DAA70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700214"/>
            <a:ext cx="5221287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9" name="Picture 7" descr="k7029">
            <a:extLst>
              <a:ext uri="{FF2B5EF4-FFF2-40B4-BE49-F238E27FC236}">
                <a16:creationId xmlns:a16="http://schemas.microsoft.com/office/drawing/2014/main" id="{4182C868-87F7-4C59-8B0A-8A4D728EF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1628776"/>
            <a:ext cx="285750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0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23E646D5-0B76-4E04-BDAA-1FE8B2DFC8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1ECE168-3F66-4887-BBFD-BE588166B2E8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F97A3404-0114-46B0-B82F-0746E566B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2-18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F042CF8F-B596-4CC0-B1F1-E4A536B8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49250"/>
            <a:ext cx="380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Physical addresses</a:t>
            </a:r>
          </a:p>
        </p:txBody>
      </p:sp>
      <p:pic>
        <p:nvPicPr>
          <p:cNvPr id="57349" name="Picture 5">
            <a:extLst>
              <a:ext uri="{FF2B5EF4-FFF2-40B4-BE49-F238E27FC236}">
                <a16:creationId xmlns:a16="http://schemas.microsoft.com/office/drawing/2014/main" id="{B6F29331-2E6C-401E-9FC0-A33DDEF8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2438400"/>
            <a:ext cx="8318500" cy="277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270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8101DB1F-1E3E-4DF0-97A5-57C312C271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F1EEAD7-E0EB-4EC2-BDE2-16D2DEEBFF1C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28A791C1-BC00-4FA6-9DFF-617A98ABA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新細明體" panose="02020500000000000000" pitchFamily="18" charset="-120"/>
              </a:rPr>
              <a:t>Example 2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21320D1-F883-490C-B9AC-FCE67D411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5"/>
            <a:ext cx="845820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Most local area networks use a 48-bit (6 bytes) physical address written as 12 hexadecimal digits, with every 2 bytes separated by a hyphen as shown below: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endParaRPr kumimoji="0" lang="zh-TW" altLang="en-US" sz="36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58373" name="Rectangle 6">
            <a:extLst>
              <a:ext uri="{FF2B5EF4-FFF2-40B4-BE49-F238E27FC236}">
                <a16:creationId xmlns:a16="http://schemas.microsoft.com/office/drawing/2014/main" id="{645A14A3-DEBF-4055-8481-E9074566F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076700"/>
            <a:ext cx="8337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b="1">
                <a:solidFill>
                  <a:srgbClr val="000000"/>
                </a:solidFill>
                <a:latin typeface="Times" panose="02020603050405020304" pitchFamily="18" charset="0"/>
              </a:rPr>
              <a:t>07-01-02-01-2C-4B </a:t>
            </a:r>
            <a:r>
              <a:rPr kumimoji="0" lang="en-US" altLang="zh-TW">
                <a:solidFill>
                  <a:srgbClr val="000000"/>
                </a:solidFill>
                <a:latin typeface="Times" panose="02020603050405020304" pitchFamily="18" charset="0"/>
              </a:rPr>
              <a:t>                  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>
                <a:solidFill>
                  <a:srgbClr val="000000"/>
                </a:solidFill>
                <a:latin typeface="Times" panose="02020603050405020304" pitchFamily="18" charset="0"/>
              </a:rPr>
              <a:t>A 6-byte (12 hexadecimal digits)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54590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C8CB4273-DA53-4DCB-9DE4-3C8A2E7D76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F6A681B-0732-4B34-89CA-CAB3C0D9D020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32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3250" name="Text Box 2">
            <a:extLst>
              <a:ext uri="{FF2B5EF4-FFF2-40B4-BE49-F238E27FC236}">
                <a16:creationId xmlns:a16="http://schemas.microsoft.com/office/drawing/2014/main" id="{B208D8F8-7EE8-45F1-A45E-1B01ECC1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新細明體" panose="02020500000000000000" pitchFamily="18" charset="-120"/>
              </a:rPr>
              <a:t>Example 3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695B780-8542-436B-875A-3A11A7C41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Figure 2.19 shows an example of Internet addresses. </a:t>
            </a:r>
          </a:p>
        </p:txBody>
      </p:sp>
    </p:spTree>
    <p:extLst>
      <p:ext uri="{BB962C8B-B14F-4D97-AF65-F5344CB8AC3E}">
        <p14:creationId xmlns:p14="http://schemas.microsoft.com/office/powerpoint/2010/main" val="17717358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41E349DB-437C-4C87-81AE-5BFB8FEA7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2559F090-D83F-4EFF-B9D7-4465200AD6B5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33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11D957F5-DA1D-485F-B05C-FEBD67698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2-19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036FE07C-2CFB-4195-86E1-3B9F1B9E6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3492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IP addresses</a:t>
            </a:r>
          </a:p>
        </p:txBody>
      </p:sp>
      <p:pic>
        <p:nvPicPr>
          <p:cNvPr id="60421" name="Picture 6">
            <a:extLst>
              <a:ext uri="{FF2B5EF4-FFF2-40B4-BE49-F238E27FC236}">
                <a16:creationId xmlns:a16="http://schemas.microsoft.com/office/drawing/2014/main" id="{F4152821-4C0B-4559-9243-2481F7D2E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381000"/>
            <a:ext cx="4451350" cy="58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 Box 7">
            <a:extLst>
              <a:ext uri="{FF2B5EF4-FFF2-40B4-BE49-F238E27FC236}">
                <a16:creationId xmlns:a16="http://schemas.microsoft.com/office/drawing/2014/main" id="{E2154C5A-B77D-45CA-BD38-B61445FAC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2708276"/>
            <a:ext cx="26638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>
                <a:solidFill>
                  <a:srgbClr val="FF3300"/>
                </a:solidFill>
              </a:rPr>
              <a:t>Note the changes in physical address!!</a:t>
            </a:r>
          </a:p>
        </p:txBody>
      </p:sp>
    </p:spTree>
    <p:extLst>
      <p:ext uri="{BB962C8B-B14F-4D97-AF65-F5344CB8AC3E}">
        <p14:creationId xmlns:p14="http://schemas.microsoft.com/office/powerpoint/2010/main" val="1944745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8BA93B26-FFF1-48E7-8FB7-43202DD72F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8F02878A-A972-4BBC-9445-317E83E5F0F7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34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B0B82ECF-34A9-4DA2-82C5-55A5FC28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D8ACFBE-BE0D-4199-931E-8835D761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6"/>
            <a:ext cx="845820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As we will see in Chapter 4, an Internet address (in IPv4) is 32 bits in length, normally written as four decimal numbers, with each number representing 1 byte. The numbers are separated by a dot. Below is an example of such an address.</a:t>
            </a:r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DC4D3F6C-E8D3-4BCB-9D83-8A1C8B8C8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941889"/>
            <a:ext cx="2597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ts val="1100"/>
              </a:spcBef>
              <a:spcAft>
                <a:spcPts val="1100"/>
              </a:spcAft>
              <a:buNone/>
            </a:pPr>
            <a:r>
              <a:rPr kumimoji="0" lang="en-US" altLang="zh-TW" sz="4000" b="1">
                <a:solidFill>
                  <a:srgbClr val="FF3300"/>
                </a:solidFill>
                <a:latin typeface="Times" panose="02020603050405020304" pitchFamily="18" charset="0"/>
              </a:rPr>
              <a:t>132.24.75.9</a:t>
            </a:r>
            <a:endParaRPr kumimoji="0" lang="en-US" altLang="zh-TW" sz="4000">
              <a:solidFill>
                <a:srgbClr val="FF33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73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68DC0A35-BF94-43A1-9BEF-C02BBD8A20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EEC4B98A-4CF0-4FFF-B33E-14422B7AA6CB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B962C7DE-F69A-4D1B-88FD-78B0BD32C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新細明體" panose="02020500000000000000" pitchFamily="18" charset="-120"/>
              </a:rPr>
              <a:t>Example 5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9F99A8D-53EA-452B-9EC7-AE6432D07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Figure 2.20 shows an example of transport layer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166363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CBCF74E7-4C79-4035-A64F-BE5C5F3CA8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16016FD9-6DC3-4E1B-9B33-B14CCB357D35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36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DF99DD3E-65FA-420B-8B1D-2D49BA007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>
                <a:solidFill>
                  <a:srgbClr val="333399"/>
                </a:solidFill>
                <a:latin typeface="Times New Roman" panose="02020603050405020304" pitchFamily="18" charset="0"/>
              </a:rPr>
              <a:t>Figure  2-20</a:t>
            </a:r>
          </a:p>
        </p:txBody>
      </p:sp>
      <p:sp>
        <p:nvSpPr>
          <p:cNvPr id="63492" name="Text Box 4">
            <a:extLst>
              <a:ext uri="{FF2B5EF4-FFF2-40B4-BE49-F238E27FC236}">
                <a16:creationId xmlns:a16="http://schemas.microsoft.com/office/drawing/2014/main" id="{83823ED4-9AC4-46DA-AC68-41735C2D8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76200"/>
            <a:ext cx="304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600" b="1">
                <a:solidFill>
                  <a:srgbClr val="333399"/>
                </a:solidFill>
                <a:latin typeface="Times" panose="02020603050405020304" pitchFamily="18" charset="0"/>
              </a:rPr>
              <a:t>Port addresses</a:t>
            </a:r>
          </a:p>
        </p:txBody>
      </p:sp>
      <p:pic>
        <p:nvPicPr>
          <p:cNvPr id="63493" name="Picture 5">
            <a:extLst>
              <a:ext uri="{FF2B5EF4-FFF2-40B4-BE49-F238E27FC236}">
                <a16:creationId xmlns:a16="http://schemas.microsoft.com/office/drawing/2014/main" id="{D2DBFC41-279E-42CB-ABAD-66CF5204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760414"/>
            <a:ext cx="6635750" cy="564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064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3AFC9D61-68EB-47DF-8F4B-4D2E768609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00EB91AD-A1DE-4B24-9527-BD44614F7548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37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6278D7D6-B08B-4032-B06E-2D849BC73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249239"/>
            <a:ext cx="1997663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新細明體" panose="02020500000000000000" pitchFamily="18" charset="-120"/>
              </a:rPr>
              <a:t>Example 6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3FF4803-41DA-4D71-A9E2-05A7EA6A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5"/>
            <a:ext cx="8458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As we will see in Chapters 11 and 12, a port address is a 16-bit address represented by one decimal number as shown below. </a:t>
            </a:r>
          </a:p>
        </p:txBody>
      </p:sp>
      <p:sp>
        <p:nvSpPr>
          <p:cNvPr id="64517" name="Rectangle 4">
            <a:extLst>
              <a:ext uri="{FF2B5EF4-FFF2-40B4-BE49-F238E27FC236}">
                <a16:creationId xmlns:a16="http://schemas.microsoft.com/office/drawing/2014/main" id="{C98B60FC-033A-48C4-9EF8-D0F2D5476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4235450"/>
            <a:ext cx="719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ts val="1100"/>
              </a:spcBef>
              <a:spcAft>
                <a:spcPts val="1100"/>
              </a:spcAft>
              <a:buNone/>
            </a:pPr>
            <a:r>
              <a:rPr kumimoji="0" lang="zh-TW" altLang="en-US" sz="3600" b="1">
                <a:solidFill>
                  <a:srgbClr val="FF3300"/>
                </a:solidFill>
                <a:latin typeface="Times" panose="02020603050405020304" pitchFamily="18" charset="0"/>
              </a:rPr>
              <a:t> </a:t>
            </a:r>
            <a:r>
              <a:rPr kumimoji="0" lang="en-US" altLang="zh-TW" sz="3600" b="1">
                <a:solidFill>
                  <a:srgbClr val="FF3300"/>
                </a:solidFill>
                <a:latin typeface="Times" panose="02020603050405020304" pitchFamily="18" charset="0"/>
              </a:rPr>
              <a:t>753                  A 16-bit port address</a:t>
            </a:r>
          </a:p>
        </p:txBody>
      </p:sp>
    </p:spTree>
    <p:extLst>
      <p:ext uri="{BB962C8B-B14F-4D97-AF65-F5344CB8AC3E}">
        <p14:creationId xmlns:p14="http://schemas.microsoft.com/office/powerpoint/2010/main" val="3601759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E26866DB-B785-411F-9049-A0A1E03BA4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4924E2C9-418C-4465-8595-7BD8AAEED51A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38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65539" name="AutoShape 2" descr="Large confetti">
            <a:extLst>
              <a:ext uri="{FF2B5EF4-FFF2-40B4-BE49-F238E27FC236}">
                <a16:creationId xmlns:a16="http://schemas.microsoft.com/office/drawing/2014/main" id="{06B2A056-493E-4BAF-A309-704BABDB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803F09B-27A9-4A95-9A76-253FE0CD5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654" y="2895600"/>
            <a:ext cx="307007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TCP/IP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VERSIONS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C094BFEB-EDAF-4F42-A25C-5F4DCC015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2.5</a:t>
            </a:r>
            <a:endParaRPr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4741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677CAFDD-67B7-4898-AD34-B752494C5E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534400" y="638175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AEC1644D-9923-4744-8200-CA926C04E2D3}" type="slidenum">
              <a:rPr lang="zh-TW" altLang="en-US" sz="18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39</a:t>
            </a:fld>
            <a:endParaRPr lang="en-US" altLang="zh-TW" sz="1800">
              <a:solidFill>
                <a:srgbClr val="000000"/>
              </a:solidFill>
            </a:endParaRPr>
          </a:p>
        </p:txBody>
      </p:sp>
      <p:sp>
        <p:nvSpPr>
          <p:cNvPr id="66563" name="Text Box 2">
            <a:extLst>
              <a:ext uri="{FF2B5EF4-FFF2-40B4-BE49-F238E27FC236}">
                <a16:creationId xmlns:a16="http://schemas.microsoft.com/office/drawing/2014/main" id="{FEB2D798-9973-4DB4-9861-CA4D0252E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765175"/>
            <a:ext cx="766921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7200">
                <a:solidFill>
                  <a:srgbClr val="FF3300"/>
                </a:solidFill>
                <a:latin typeface="Times" panose="02020603050405020304" pitchFamily="18" charset="0"/>
              </a:rPr>
              <a:t>Versions: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kumimoji="0" lang="en-US" altLang="en-US" sz="4000">
                <a:solidFill>
                  <a:srgbClr val="000000"/>
                </a:solidFill>
                <a:latin typeface="Times" panose="02020603050405020304" pitchFamily="18" charset="0"/>
              </a:rPr>
              <a:t>Version 4 (current)</a:t>
            </a:r>
            <a:r>
              <a:rPr kumimoji="0" lang="en-US" altLang="zh-TW" sz="4000">
                <a:solidFill>
                  <a:srgbClr val="000000"/>
                </a:solidFill>
                <a:latin typeface="Times" panose="02020603050405020304" pitchFamily="18" charset="0"/>
              </a:rPr>
              <a:t>: 32-bit IP address</a:t>
            </a:r>
            <a:endParaRPr kumimoji="0" lang="en-US" altLang="en-US" sz="400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kumimoji="0" lang="en-US" altLang="en-US" sz="4000">
                <a:solidFill>
                  <a:srgbClr val="808080"/>
                </a:solidFill>
                <a:latin typeface="Times" panose="02020603050405020304" pitchFamily="18" charset="0"/>
              </a:rPr>
              <a:t>Version 5</a:t>
            </a:r>
            <a:r>
              <a:rPr kumimoji="0" lang="en-US" altLang="en-US" sz="400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>
                <a:solidFill>
                  <a:srgbClr val="000000"/>
                </a:solidFill>
                <a:latin typeface="Times" panose="02020603050405020304" pitchFamily="18" charset="0"/>
              </a:rPr>
              <a:t> Version 6 (</a:t>
            </a:r>
            <a:r>
              <a:rPr kumimoji="0" lang="en-US" altLang="zh-TW" sz="4000">
                <a:solidFill>
                  <a:srgbClr val="000000"/>
                </a:solidFill>
                <a:latin typeface="Times" panose="02020603050405020304" pitchFamily="18" charset="0"/>
              </a:rPr>
              <a:t>in promotion</a:t>
            </a:r>
            <a:r>
              <a:rPr kumimoji="0" lang="en-US" altLang="en-US" sz="4000">
                <a:solidFill>
                  <a:srgbClr val="000000"/>
                </a:solidFill>
                <a:latin typeface="Times" panose="02020603050405020304" pitchFamily="18" charset="0"/>
              </a:rPr>
              <a:t>)</a:t>
            </a:r>
            <a:r>
              <a:rPr kumimoji="0" lang="en-US" altLang="zh-TW" sz="4000">
                <a:solidFill>
                  <a:srgbClr val="000000"/>
                </a:solidFill>
                <a:latin typeface="Times" panose="02020603050405020304" pitchFamily="18" charset="0"/>
              </a:rPr>
              <a:t>: 128-bit IP address</a:t>
            </a:r>
            <a:endParaRPr kumimoji="0" lang="en-US" altLang="en-US" sz="40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D7E8E6F-4FBD-4560-8805-C7341161D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Standards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3A5D480-B328-49B3-8FFE-E735D5648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 facto: e.g., TCP/IP</a:t>
            </a:r>
          </a:p>
          <a:p>
            <a:pPr eaLnBrk="1" hangingPunct="1"/>
            <a:r>
              <a:rPr lang="en-US" altLang="zh-TW"/>
              <a:t>De jure: e.g., ISO OSI</a:t>
            </a:r>
          </a:p>
        </p:txBody>
      </p:sp>
      <p:pic>
        <p:nvPicPr>
          <p:cNvPr id="91141" name="Picture 5" descr="Standardization">
            <a:extLst>
              <a:ext uri="{FF2B5EF4-FFF2-40B4-BE49-F238E27FC236}">
                <a16:creationId xmlns:a16="http://schemas.microsoft.com/office/drawing/2014/main" id="{24E58B02-264F-445A-96AD-19416C98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4" y="2781301"/>
            <a:ext cx="5184775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11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>
            <a:extLst>
              <a:ext uri="{FF2B5EF4-FFF2-40B4-BE49-F238E27FC236}">
                <a16:creationId xmlns:a16="http://schemas.microsoft.com/office/drawing/2014/main" id="{2124CB74-AF60-4582-8B13-115E0D79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9076"/>
            <a:ext cx="23134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>
                <a:solidFill>
                  <a:srgbClr val="000000"/>
                </a:solidFill>
              </a:rPr>
              <a:t>Chapter 4</a:t>
            </a:r>
          </a:p>
        </p:txBody>
      </p:sp>
      <p:sp>
        <p:nvSpPr>
          <p:cNvPr id="67587" name="Text Box 6">
            <a:extLst>
              <a:ext uri="{FF2B5EF4-FFF2-40B4-BE49-F238E27FC236}">
                <a16:creationId xmlns:a16="http://schemas.microsoft.com/office/drawing/2014/main" id="{FCE0C1C1-BA11-40E1-BCB0-7135713F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0391" y="2101850"/>
            <a:ext cx="907594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7200" b="1" i="1">
                <a:solidFill>
                  <a:srgbClr val="FF0066"/>
                </a:solidFill>
              </a:rPr>
              <a:t>IP Addresses: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7200" b="1" i="1">
                <a:solidFill>
                  <a:srgbClr val="FF0066"/>
                </a:solidFill>
              </a:rPr>
              <a:t>Classful Addressing</a:t>
            </a:r>
          </a:p>
        </p:txBody>
      </p:sp>
    </p:spTree>
    <p:extLst>
      <p:ext uri="{BB962C8B-B14F-4D97-AF65-F5344CB8AC3E}">
        <p14:creationId xmlns:p14="http://schemas.microsoft.com/office/powerpoint/2010/main" val="862148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>
            <a:extLst>
              <a:ext uri="{FF2B5EF4-FFF2-40B4-BE49-F238E27FC236}">
                <a16:creationId xmlns:a16="http://schemas.microsoft.com/office/drawing/2014/main" id="{14526119-79D7-47F1-9F3D-454C598D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09800"/>
            <a:ext cx="8153400" cy="2438400"/>
          </a:xfrm>
          <a:prstGeom prst="flowChart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23" name="Text Box 3">
            <a:extLst>
              <a:ext uri="{FF2B5EF4-FFF2-40B4-BE49-F238E27FC236}">
                <a16:creationId xmlns:a16="http://schemas.microsoft.com/office/drawing/2014/main" id="{476F48F8-AA53-495D-98FC-A16576498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71601"/>
            <a:ext cx="32880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anose="02020500000000000000" pitchFamily="18" charset="-120"/>
              </a:rPr>
              <a:t>CONTENTS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11C19CD7-80E7-4023-B1F0-39B6A070B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2286001"/>
            <a:ext cx="533473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</a:rPr>
              <a:t>INTRODUCTION</a:t>
            </a:r>
            <a:endParaRPr lang="en-US" altLang="en-US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</a:rPr>
              <a:t>CLASSFUL ADDRESSING</a:t>
            </a:r>
            <a:endParaRPr lang="en-US" altLang="en-US" b="1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</a:rPr>
              <a:t>OTHER ISSUES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</a:rPr>
              <a:t> A SAMPLE INTERNET</a:t>
            </a:r>
          </a:p>
        </p:txBody>
      </p:sp>
    </p:spTree>
    <p:extLst>
      <p:ext uri="{BB962C8B-B14F-4D97-AF65-F5344CB8AC3E}">
        <p14:creationId xmlns:p14="http://schemas.microsoft.com/office/powerpoint/2010/main" val="2869289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2" descr="Large confetti">
            <a:extLst>
              <a:ext uri="{FF2B5EF4-FFF2-40B4-BE49-F238E27FC236}">
                <a16:creationId xmlns:a16="http://schemas.microsoft.com/office/drawing/2014/main" id="{32622E3C-9B50-4CB5-9F79-01FF1B20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BCEEF55-2D78-4F11-BC85-7151964D8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3352800"/>
            <a:ext cx="4654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>
                <a:solidFill>
                  <a:srgbClr val="000000"/>
                </a:solidFill>
                <a:latin typeface="Times" panose="02020603050405020304" pitchFamily="18" charset="0"/>
              </a:rPr>
              <a:t>INTRODUCTION</a:t>
            </a:r>
          </a:p>
        </p:txBody>
      </p:sp>
      <p:sp>
        <p:nvSpPr>
          <p:cNvPr id="288772" name="Rectangle 4">
            <a:extLst>
              <a:ext uri="{FF2B5EF4-FFF2-40B4-BE49-F238E27FC236}">
                <a16:creationId xmlns:a16="http://schemas.microsoft.com/office/drawing/2014/main" id="{D148178F-A253-47CE-BC81-9907CEFFA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4.1</a:t>
            </a:r>
            <a:endParaRPr kumimoji="1" lang="en-US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8829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CD4A3A04-148E-40F9-8F0D-E09044B32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652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Rectangle 3">
            <a:extLst>
              <a:ext uri="{FF2B5EF4-FFF2-40B4-BE49-F238E27FC236}">
                <a16:creationId xmlns:a16="http://schemas.microsoft.com/office/drawing/2014/main" id="{AD95B220-FD9E-4739-9828-7A9DEFF38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81225"/>
            <a:ext cx="72390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An IP address is a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32-bit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address.</a:t>
            </a:r>
          </a:p>
        </p:txBody>
      </p:sp>
    </p:spTree>
    <p:extLst>
      <p:ext uri="{BB962C8B-B14F-4D97-AF65-F5344CB8AC3E}">
        <p14:creationId xmlns:p14="http://schemas.microsoft.com/office/powerpoint/2010/main" val="237657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8CD1F599-82E8-4CA4-BF83-D3CF9E410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98788"/>
            <a:ext cx="77724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 IP addresses </a:t>
            </a:r>
            <a:b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are </a:t>
            </a:r>
            <a:b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altLang="zh-TW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unique.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3DFF72B9-4D3B-496C-8C77-63EE51038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Text Box 4">
            <a:extLst>
              <a:ext uri="{FF2B5EF4-FFF2-40B4-BE49-F238E27FC236}">
                <a16:creationId xmlns:a16="http://schemas.microsoft.com/office/drawing/2014/main" id="{E58481AD-9604-4815-BE55-581F525A4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033964"/>
            <a:ext cx="52075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 b="1">
                <a:solidFill>
                  <a:srgbClr val="FF3300"/>
                </a:solidFill>
              </a:rPr>
              <a:t>One IP address points to one computer.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 b="1">
                <a:solidFill>
                  <a:srgbClr val="FF3300"/>
                </a:solidFill>
              </a:rPr>
              <a:t>But a computer may have many IP addresses.</a:t>
            </a:r>
          </a:p>
        </p:txBody>
      </p:sp>
    </p:spTree>
    <p:extLst>
      <p:ext uri="{BB962C8B-B14F-4D97-AF65-F5344CB8AC3E}">
        <p14:creationId xmlns:p14="http://schemas.microsoft.com/office/powerpoint/2010/main" val="1003260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773EE2E-5CAB-4BC9-A174-8FC4CF50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057400"/>
            <a:ext cx="68580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07" name="Text Box 5">
            <a:extLst>
              <a:ext uri="{FF2B5EF4-FFF2-40B4-BE49-F238E27FC236}">
                <a16:creationId xmlns:a16="http://schemas.microsoft.com/office/drawing/2014/main" id="{A5DFB570-FA0D-4915-9854-4ED7EB71F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1076326"/>
            <a:ext cx="46378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800" b="1">
                <a:solidFill>
                  <a:srgbClr val="000000"/>
                </a:solidFill>
              </a:rPr>
              <a:t>Address Space</a:t>
            </a:r>
          </a:p>
        </p:txBody>
      </p:sp>
      <p:sp>
        <p:nvSpPr>
          <p:cNvPr id="72708" name="Text Box 6">
            <a:extLst>
              <a:ext uri="{FF2B5EF4-FFF2-40B4-BE49-F238E27FC236}">
                <a16:creationId xmlns:a16="http://schemas.microsoft.com/office/drawing/2014/main" id="{BEBE8E34-51B0-4C24-A34E-678C6FBA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2568576"/>
            <a:ext cx="1459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addr15</a:t>
            </a:r>
          </a:p>
        </p:txBody>
      </p:sp>
      <p:sp>
        <p:nvSpPr>
          <p:cNvPr id="72709" name="Text Box 7">
            <a:extLst>
              <a:ext uri="{FF2B5EF4-FFF2-40B4-BE49-F238E27FC236}">
                <a16:creationId xmlns:a16="http://schemas.microsoft.com/office/drawing/2014/main" id="{90AB277E-7C3C-4699-AC23-4F3698D63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2187576"/>
            <a:ext cx="12314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addr1</a:t>
            </a:r>
          </a:p>
        </p:txBody>
      </p:sp>
      <p:sp>
        <p:nvSpPr>
          <p:cNvPr id="72710" name="Text Box 8">
            <a:extLst>
              <a:ext uri="{FF2B5EF4-FFF2-40B4-BE49-F238E27FC236}">
                <a16:creationId xmlns:a16="http://schemas.microsoft.com/office/drawing/2014/main" id="{29E4CB1C-7BDA-4C44-9D49-0A5152B37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2797176"/>
            <a:ext cx="12314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addr2</a:t>
            </a:r>
          </a:p>
        </p:txBody>
      </p:sp>
      <p:sp>
        <p:nvSpPr>
          <p:cNvPr id="72711" name="Text Box 9">
            <a:extLst>
              <a:ext uri="{FF2B5EF4-FFF2-40B4-BE49-F238E27FC236}">
                <a16:creationId xmlns:a16="http://schemas.microsoft.com/office/drawing/2014/main" id="{355D5CAD-7598-4F90-8669-09EC0B962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40164"/>
            <a:ext cx="1459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addr41</a:t>
            </a:r>
          </a:p>
        </p:txBody>
      </p:sp>
      <p:sp>
        <p:nvSpPr>
          <p:cNvPr id="72712" name="Text Box 10">
            <a:extLst>
              <a:ext uri="{FF2B5EF4-FFF2-40B4-BE49-F238E27FC236}">
                <a16:creationId xmlns:a16="http://schemas.microsoft.com/office/drawing/2014/main" id="{E89824F8-88B0-4D7D-9BB6-C1D8AD93B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144964"/>
            <a:ext cx="1459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addr31</a:t>
            </a:r>
          </a:p>
        </p:txBody>
      </p:sp>
      <p:sp>
        <p:nvSpPr>
          <p:cNvPr id="72713" name="Text Box 11">
            <a:extLst>
              <a:ext uri="{FF2B5EF4-FFF2-40B4-BE49-F238E27FC236}">
                <a16:creationId xmlns:a16="http://schemas.microsoft.com/office/drawing/2014/main" id="{E3FFE2C9-B134-4F41-B52E-6806FBAEB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87776"/>
            <a:ext cx="1686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addr226</a:t>
            </a:r>
          </a:p>
        </p:txBody>
      </p:sp>
      <p:sp>
        <p:nvSpPr>
          <p:cNvPr id="72714" name="Text Box 13">
            <a:extLst>
              <a:ext uri="{FF2B5EF4-FFF2-40B4-BE49-F238E27FC236}">
                <a16:creationId xmlns:a16="http://schemas.microsoft.com/office/drawing/2014/main" id="{876365E5-FDB0-4D2A-8FF1-97347BCE5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2949576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2715" name="Text Box 14">
            <a:extLst>
              <a:ext uri="{FF2B5EF4-FFF2-40B4-BE49-F238E27FC236}">
                <a16:creationId xmlns:a16="http://schemas.microsoft.com/office/drawing/2014/main" id="{DD8FD303-0D2D-48FB-9A96-F452250AB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330576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2716" name="Text Box 15">
            <a:extLst>
              <a:ext uri="{FF2B5EF4-FFF2-40B4-BE49-F238E27FC236}">
                <a16:creationId xmlns:a16="http://schemas.microsoft.com/office/drawing/2014/main" id="{ED1C6B5A-2866-4A6E-BAA9-870814D59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111376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2717" name="Text Box 16">
            <a:extLst>
              <a:ext uri="{FF2B5EF4-FFF2-40B4-BE49-F238E27FC236}">
                <a16:creationId xmlns:a16="http://schemas.microsoft.com/office/drawing/2014/main" id="{7447BDB6-4B32-4DA5-9416-049625FF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81200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2718" name="Text Box 17">
            <a:extLst>
              <a:ext uri="{FF2B5EF4-FFF2-40B4-BE49-F238E27FC236}">
                <a16:creationId xmlns:a16="http://schemas.microsoft.com/office/drawing/2014/main" id="{712326DE-FDE4-4D80-8B41-69313F3EA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873376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2719" name="Text Box 18">
            <a:extLst>
              <a:ext uri="{FF2B5EF4-FFF2-40B4-BE49-F238E27FC236}">
                <a16:creationId xmlns:a16="http://schemas.microsoft.com/office/drawing/2014/main" id="{985A2B8E-7211-4DE6-A172-B6591D8A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4419601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2720" name="Text Box 19">
            <a:extLst>
              <a:ext uri="{FF2B5EF4-FFF2-40B4-BE49-F238E27FC236}">
                <a16:creationId xmlns:a16="http://schemas.microsoft.com/office/drawing/2014/main" id="{77DB8A7F-A17B-4E17-BE01-68A04B45D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572001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</p:spTree>
    <p:extLst>
      <p:ext uri="{BB962C8B-B14F-4D97-AF65-F5344CB8AC3E}">
        <p14:creationId xmlns:p14="http://schemas.microsoft.com/office/powerpoint/2010/main" val="352772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Text Box 3">
            <a:extLst>
              <a:ext uri="{FF2B5EF4-FFF2-40B4-BE49-F238E27FC236}">
                <a16:creationId xmlns:a16="http://schemas.microsoft.com/office/drawing/2014/main" id="{84DCD03E-8F0B-4040-826F-0EFAF90B4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176" y="1233489"/>
            <a:ext cx="206498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anose="02020500000000000000" pitchFamily="18" charset="-120"/>
              </a:rPr>
              <a:t>RULE:</a:t>
            </a:r>
          </a:p>
        </p:txBody>
      </p:sp>
      <p:sp>
        <p:nvSpPr>
          <p:cNvPr id="73731" name="Text Box 4">
            <a:extLst>
              <a:ext uri="{FF2B5EF4-FFF2-40B4-BE49-F238E27FC236}">
                <a16:creationId xmlns:a16="http://schemas.microsoft.com/office/drawing/2014/main" id="{16D5BBF6-0F49-49C2-88AB-67F320046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2568576"/>
            <a:ext cx="1459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addr15</a:t>
            </a:r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091726FC-3ACE-4E1E-975F-FA8BC4D09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2187576"/>
            <a:ext cx="12314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addr1</a:t>
            </a:r>
          </a:p>
        </p:txBody>
      </p:sp>
      <p:sp>
        <p:nvSpPr>
          <p:cNvPr id="73733" name="Text Box 6">
            <a:extLst>
              <a:ext uri="{FF2B5EF4-FFF2-40B4-BE49-F238E27FC236}">
                <a16:creationId xmlns:a16="http://schemas.microsoft.com/office/drawing/2014/main" id="{0EDE0C60-C415-4541-8229-873297D2F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1" y="2797176"/>
            <a:ext cx="123142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addr2</a:t>
            </a:r>
          </a:p>
        </p:txBody>
      </p:sp>
      <p:sp>
        <p:nvSpPr>
          <p:cNvPr id="73734" name="Text Box 7">
            <a:extLst>
              <a:ext uri="{FF2B5EF4-FFF2-40B4-BE49-F238E27FC236}">
                <a16:creationId xmlns:a16="http://schemas.microsoft.com/office/drawing/2014/main" id="{75D94D9A-6BD6-4E1D-80BA-0FCAB628A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40164"/>
            <a:ext cx="1459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addr41</a:t>
            </a:r>
          </a:p>
        </p:txBody>
      </p:sp>
      <p:sp>
        <p:nvSpPr>
          <p:cNvPr id="73735" name="Text Box 8">
            <a:extLst>
              <a:ext uri="{FF2B5EF4-FFF2-40B4-BE49-F238E27FC236}">
                <a16:creationId xmlns:a16="http://schemas.microsoft.com/office/drawing/2014/main" id="{91DE4490-3367-48B0-8909-9FC35F9FB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144964"/>
            <a:ext cx="14590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addr31</a:t>
            </a:r>
          </a:p>
        </p:txBody>
      </p:sp>
      <p:sp>
        <p:nvSpPr>
          <p:cNvPr id="73736" name="Text Box 9">
            <a:extLst>
              <a:ext uri="{FF2B5EF4-FFF2-40B4-BE49-F238E27FC236}">
                <a16:creationId xmlns:a16="http://schemas.microsoft.com/office/drawing/2014/main" id="{7AA552F8-57C9-4E37-A1CD-EDE71738E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787776"/>
            <a:ext cx="1686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addr226</a:t>
            </a:r>
          </a:p>
        </p:txBody>
      </p:sp>
      <p:sp>
        <p:nvSpPr>
          <p:cNvPr id="73737" name="Text Box 10">
            <a:extLst>
              <a:ext uri="{FF2B5EF4-FFF2-40B4-BE49-F238E27FC236}">
                <a16:creationId xmlns:a16="http://schemas.microsoft.com/office/drawing/2014/main" id="{BF17FE55-1044-4169-B206-29AE02974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2949576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3738" name="Text Box 11">
            <a:extLst>
              <a:ext uri="{FF2B5EF4-FFF2-40B4-BE49-F238E27FC236}">
                <a16:creationId xmlns:a16="http://schemas.microsoft.com/office/drawing/2014/main" id="{A1AD37D3-A59B-4005-98AB-225AAF7D1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330576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3739" name="Text Box 12">
            <a:extLst>
              <a:ext uri="{FF2B5EF4-FFF2-40B4-BE49-F238E27FC236}">
                <a16:creationId xmlns:a16="http://schemas.microsoft.com/office/drawing/2014/main" id="{4A7CEE12-4A7D-4455-B668-7D957C35A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111376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3740" name="Text Box 13">
            <a:extLst>
              <a:ext uri="{FF2B5EF4-FFF2-40B4-BE49-F238E27FC236}">
                <a16:creationId xmlns:a16="http://schemas.microsoft.com/office/drawing/2014/main" id="{0673D6A2-6948-45CA-8E98-AB47B23F7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981200"/>
            <a:ext cx="1236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3741" name="Text Box 14">
            <a:extLst>
              <a:ext uri="{FF2B5EF4-FFF2-40B4-BE49-F238E27FC236}">
                <a16:creationId xmlns:a16="http://schemas.microsoft.com/office/drawing/2014/main" id="{8708C9E1-4B99-4D6C-A6E8-4E36EEC99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1" y="2873376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3742" name="Text Box 15">
            <a:extLst>
              <a:ext uri="{FF2B5EF4-FFF2-40B4-BE49-F238E27FC236}">
                <a16:creationId xmlns:a16="http://schemas.microsoft.com/office/drawing/2014/main" id="{65D7DC30-C8EF-4EF4-A0BE-260522FC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4419601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3743" name="Text Box 16">
            <a:extLst>
              <a:ext uri="{FF2B5EF4-FFF2-40B4-BE49-F238E27FC236}">
                <a16:creationId xmlns:a16="http://schemas.microsoft.com/office/drawing/2014/main" id="{1EEDAE65-1342-4895-887F-928C93FAE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4572001"/>
            <a:ext cx="20537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FFFFFF"/>
                </a:solidFill>
              </a:rPr>
              <a:t>…………..</a:t>
            </a:r>
          </a:p>
        </p:txBody>
      </p:sp>
      <p:sp>
        <p:nvSpPr>
          <p:cNvPr id="73744" name="Rectangle 17">
            <a:extLst>
              <a:ext uri="{FF2B5EF4-FFF2-40B4-BE49-F238E27FC236}">
                <a16:creationId xmlns:a16="http://schemas.microsoft.com/office/drawing/2014/main" id="{E1DBD0E4-DB58-468C-98F7-9168A273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2174876"/>
            <a:ext cx="6184900" cy="3444875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If a protocol uses </a:t>
            </a:r>
            <a:r>
              <a:rPr lang="en-US" altLang="en-US" sz="3600" b="1" i="1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 bits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define an address,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the address space is 2</a:t>
            </a:r>
            <a:r>
              <a:rPr lang="en-US" altLang="en-US" sz="3600" b="1" i="1" baseline="3000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because each bit can have two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different values (0 and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and </a:t>
            </a:r>
            <a:r>
              <a:rPr lang="en-US" altLang="en-US" sz="3600" b="1" i="1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 bits can have 2</a:t>
            </a:r>
            <a:r>
              <a:rPr lang="en-US" altLang="en-US" sz="3600" b="1" i="1" baseline="30000">
                <a:solidFill>
                  <a:srgbClr val="000000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 b="1">
                <a:solidFill>
                  <a:srgbClr val="000000"/>
                </a:solidFill>
                <a:latin typeface="Times" panose="02020603050405020304" pitchFamily="18" charset="0"/>
              </a:rPr>
              <a:t> values.</a:t>
            </a:r>
          </a:p>
        </p:txBody>
      </p:sp>
    </p:spTree>
    <p:extLst>
      <p:ext uri="{BB962C8B-B14F-4D97-AF65-F5344CB8AC3E}">
        <p14:creationId xmlns:p14="http://schemas.microsoft.com/office/powerpoint/2010/main" val="2066025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1C09F9F1-EF21-4AE4-A46B-F317DE17C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55876"/>
            <a:ext cx="7467600" cy="26257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 address space of IPv4 is </a:t>
            </a:r>
          </a:p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2</a:t>
            </a:r>
            <a:r>
              <a:rPr kumimoji="1" lang="en-US" sz="3600" b="1" i="1" baseline="30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32</a:t>
            </a: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or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4,294,967,296.</a:t>
            </a:r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E244A187-DFE4-449B-9D79-DE9DEA068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5260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8128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B8DE3E2-74E1-470F-BE79-FE18C504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01975"/>
            <a:ext cx="7600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altLang="en-US" b="1">
                <a:solidFill>
                  <a:srgbClr val="FF3300"/>
                </a:solidFill>
                <a:latin typeface="Times" panose="02020603050405020304" pitchFamily="18" charset="0"/>
              </a:rPr>
              <a:t>01110101   10010101   00011101   11101010</a:t>
            </a:r>
          </a:p>
        </p:txBody>
      </p:sp>
      <p:sp>
        <p:nvSpPr>
          <p:cNvPr id="278531" name="Text Box 3">
            <a:extLst>
              <a:ext uri="{FF2B5EF4-FFF2-40B4-BE49-F238E27FC236}">
                <a16:creationId xmlns:a16="http://schemas.microsoft.com/office/drawing/2014/main" id="{DF118C60-0D9E-42AF-A89C-36EC51757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4" y="1676400"/>
            <a:ext cx="40030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anose="02020500000000000000" pitchFamily="18" charset="-120"/>
              </a:rPr>
              <a:t>Binary Notation</a:t>
            </a:r>
          </a:p>
        </p:txBody>
      </p:sp>
    </p:spTree>
    <p:extLst>
      <p:ext uri="{BB962C8B-B14F-4D97-AF65-F5344CB8AC3E}">
        <p14:creationId xmlns:p14="http://schemas.microsoft.com/office/powerpoint/2010/main" val="795324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">
            <a:extLst>
              <a:ext uri="{FF2B5EF4-FFF2-40B4-BE49-F238E27FC236}">
                <a16:creationId xmlns:a16="http://schemas.microsoft.com/office/drawing/2014/main" id="{0CE00362-2564-40D6-BBE5-259EF550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</a:t>
            </a:r>
          </a:p>
        </p:txBody>
      </p:sp>
      <p:pic>
        <p:nvPicPr>
          <p:cNvPr id="76803" name="Picture 6">
            <a:extLst>
              <a:ext uri="{FF2B5EF4-FFF2-40B4-BE49-F238E27FC236}">
                <a16:creationId xmlns:a16="http://schemas.microsoft.com/office/drawing/2014/main" id="{8537A4FF-8E10-407D-ACC2-5E06ED94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581276"/>
            <a:ext cx="8537575" cy="237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ext Box 7">
            <a:extLst>
              <a:ext uri="{FF2B5EF4-FFF2-40B4-BE49-F238E27FC236}">
                <a16:creationId xmlns:a16="http://schemas.microsoft.com/office/drawing/2014/main" id="{D244A35A-289D-41E2-AE54-68ADE77AD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1" y="95251"/>
            <a:ext cx="4871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Dotted-decimal notation</a:t>
            </a:r>
          </a:p>
        </p:txBody>
      </p:sp>
    </p:spTree>
    <p:extLst>
      <p:ext uri="{BB962C8B-B14F-4D97-AF65-F5344CB8AC3E}">
        <p14:creationId xmlns:p14="http://schemas.microsoft.com/office/powerpoint/2010/main" val="131328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Large confetti">
            <a:extLst>
              <a:ext uri="{FF2B5EF4-FFF2-40B4-BE49-F238E27FC236}">
                <a16:creationId xmlns:a16="http://schemas.microsoft.com/office/drawing/2014/main" id="{379D7122-4DF0-4F7E-A7CD-F807C83F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AD8F680-B6CA-44F3-B2E9-B578D7249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139" y="2835275"/>
            <a:ext cx="5003101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STANDARDS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ORGANIZATIONS</a:t>
            </a: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CA0EC932-8CA5-42D1-AC07-48603A79C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1.3</a:t>
            </a:r>
            <a:endParaRPr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86528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BD53740-6DF7-4A07-895C-0F87E0404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800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</a:rPr>
              <a:t>0111 0101   1001 0101   0001 1101   1110 1010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4DB2033C-E884-4D28-BD7D-1EA5729A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4" y="533400"/>
            <a:ext cx="55435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0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新細明體" panose="02020500000000000000" pitchFamily="18" charset="-120"/>
              </a:rPr>
              <a:t>Hexadecimal Notation</a:t>
            </a:r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46CD7FB2-C732-4C98-8395-1B051878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4" y="2971800"/>
            <a:ext cx="6427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altLang="en-US" b="1">
                <a:solidFill>
                  <a:srgbClr val="FF3300"/>
                </a:solidFill>
                <a:latin typeface="Times" panose="02020603050405020304" pitchFamily="18" charset="0"/>
              </a:rPr>
              <a:t>75               95             1D               EA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6E2836D8-8547-4316-B2D2-16AC9998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2465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</a:rPr>
              <a:t>0x</a:t>
            </a:r>
            <a:r>
              <a:rPr lang="en-US" altLang="en-US" b="1">
                <a:solidFill>
                  <a:srgbClr val="FF3300"/>
                </a:solidFill>
                <a:latin typeface="Times" panose="02020603050405020304" pitchFamily="18" charset="0"/>
              </a:rPr>
              <a:t>75951DEA</a:t>
            </a:r>
          </a:p>
        </p:txBody>
      </p:sp>
    </p:spTree>
    <p:extLst>
      <p:ext uri="{BB962C8B-B14F-4D97-AF65-F5344CB8AC3E}">
        <p14:creationId xmlns:p14="http://schemas.microsoft.com/office/powerpoint/2010/main" val="1243514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74D9086C-29C2-4E43-85B8-0014ABFB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98651"/>
            <a:ext cx="73152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 binary, decimal, and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hexadecimal number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systems are reviewed in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Appendix B.</a:t>
            </a:r>
          </a:p>
        </p:txBody>
      </p:sp>
      <p:pic>
        <p:nvPicPr>
          <p:cNvPr id="78851" name="Picture 3">
            <a:extLst>
              <a:ext uri="{FF2B5EF4-FFF2-40B4-BE49-F238E27FC236}">
                <a16:creationId xmlns:a16="http://schemas.microsoft.com/office/drawing/2014/main" id="{0FF52FB9-6A2C-4B3D-9310-B7516E52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14300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9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4DECCA37-41AF-4288-942C-32871FF99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249239"/>
            <a:ext cx="2212465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1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59F919F9-D449-4644-B8CD-E3F3483E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Change the following IP address from binary notation to dotted-decimal notation.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10000001  00001011   00001011 11101111</a:t>
            </a:r>
          </a:p>
        </p:txBody>
      </p:sp>
      <p:sp>
        <p:nvSpPr>
          <p:cNvPr id="210948" name="Text Box 4">
            <a:extLst>
              <a:ext uri="{FF2B5EF4-FFF2-40B4-BE49-F238E27FC236}">
                <a16:creationId xmlns:a16="http://schemas.microsoft.com/office/drawing/2014/main" id="{CCA66525-0A89-48C8-A29B-FEA0CF20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8100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D6CB184B-3CEA-4760-90AB-CF57CF272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25989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TW" sz="4000" b="1" i="1">
                <a:solidFill>
                  <a:srgbClr val="808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129.11.11.239</a:t>
            </a:r>
          </a:p>
        </p:txBody>
      </p:sp>
    </p:spTree>
    <p:extLst>
      <p:ext uri="{BB962C8B-B14F-4D97-AF65-F5344CB8AC3E}">
        <p14:creationId xmlns:p14="http://schemas.microsoft.com/office/powerpoint/2010/main" val="12298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>
            <a:extLst>
              <a:ext uri="{FF2B5EF4-FFF2-40B4-BE49-F238E27FC236}">
                <a16:creationId xmlns:a16="http://schemas.microsoft.com/office/drawing/2014/main" id="{FCDB56DB-7B2E-4FD7-8840-0AACCB8FF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249239"/>
            <a:ext cx="2212465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2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3A6F2A1-BB44-4DD0-A82D-325E4612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Change the following IP address from dotted-decimal notation to binary notation.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111.56.45.78</a:t>
            </a:r>
          </a:p>
        </p:txBody>
      </p:sp>
      <p:sp>
        <p:nvSpPr>
          <p:cNvPr id="211972" name="Text Box 4">
            <a:extLst>
              <a:ext uri="{FF2B5EF4-FFF2-40B4-BE49-F238E27FC236}">
                <a16:creationId xmlns:a16="http://schemas.microsoft.com/office/drawing/2014/main" id="{41AF96A3-C28A-49B3-8F35-C2B6F6DF0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8100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1973" name="Rectangle 5">
            <a:extLst>
              <a:ext uri="{FF2B5EF4-FFF2-40B4-BE49-F238E27FC236}">
                <a16:creationId xmlns:a16="http://schemas.microsoft.com/office/drawing/2014/main" id="{69DDFD7A-9890-4C17-BF9F-DCEB27649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6175"/>
            <a:ext cx="8185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 b="1" i="1">
                <a:solidFill>
                  <a:srgbClr val="80808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01101111  00111000  00101101  01001110</a:t>
            </a:r>
          </a:p>
        </p:txBody>
      </p:sp>
    </p:spTree>
    <p:extLst>
      <p:ext uri="{BB962C8B-B14F-4D97-AF65-F5344CB8AC3E}">
        <p14:creationId xmlns:p14="http://schemas.microsoft.com/office/powerpoint/2010/main" val="30603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>
            <a:extLst>
              <a:ext uri="{FF2B5EF4-FFF2-40B4-BE49-F238E27FC236}">
                <a16:creationId xmlns:a16="http://schemas.microsoft.com/office/drawing/2014/main" id="{3AAFC482-DF84-4597-A4FD-44E6635F0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4" y="249239"/>
            <a:ext cx="2212465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3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316F533-84CB-49E7-8EEF-DD61B2D3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Find the error, if any, in the following IP address: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111.56.045.78</a:t>
            </a:r>
          </a:p>
        </p:txBody>
      </p:sp>
      <p:sp>
        <p:nvSpPr>
          <p:cNvPr id="212996" name="Text Box 4">
            <a:extLst>
              <a:ext uri="{FF2B5EF4-FFF2-40B4-BE49-F238E27FC236}">
                <a16:creationId xmlns:a16="http://schemas.microsoft.com/office/drawing/2014/main" id="{E284D1A9-25B9-449D-998D-E0D117B2A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8100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EEDD20A5-A982-43A8-A48B-0864772F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6176"/>
            <a:ext cx="5822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There are no leading zeroes in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dotted-decimal notation (045).</a:t>
            </a:r>
            <a:endParaRPr kumimoji="1" lang="en-US" altLang="zh-TW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638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>
            <a:extLst>
              <a:ext uri="{FF2B5EF4-FFF2-40B4-BE49-F238E27FC236}">
                <a16:creationId xmlns:a16="http://schemas.microsoft.com/office/drawing/2014/main" id="{B3FD6778-6B53-48F2-B189-C02692C7F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249239"/>
            <a:ext cx="4554452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3 (continued)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EA6A506-5951-4FCA-969A-54BBA0A67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Find the error, if any, in the following IP address: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75.45.301.14</a:t>
            </a:r>
          </a:p>
        </p:txBody>
      </p:sp>
      <p:sp>
        <p:nvSpPr>
          <p:cNvPr id="214020" name="Text Box 4">
            <a:extLst>
              <a:ext uri="{FF2B5EF4-FFF2-40B4-BE49-F238E27FC236}">
                <a16:creationId xmlns:a16="http://schemas.microsoft.com/office/drawing/2014/main" id="{2A588E87-9BA1-4F72-A46E-EA200FFA7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8100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4021" name="Rectangle 5">
            <a:extLst>
              <a:ext uri="{FF2B5EF4-FFF2-40B4-BE49-F238E27FC236}">
                <a16:creationId xmlns:a16="http://schemas.microsoft.com/office/drawing/2014/main" id="{A5267F5F-8E40-49B0-98D0-50AC98AEC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48200"/>
            <a:ext cx="72453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In dotted-decimal notation,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each number is less than or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equal to 255; 301 is outside this range.</a:t>
            </a:r>
            <a:endParaRPr kumimoji="1" lang="en-US" altLang="zh-TW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48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ext Box 2">
            <a:extLst>
              <a:ext uri="{FF2B5EF4-FFF2-40B4-BE49-F238E27FC236}">
                <a16:creationId xmlns:a16="http://schemas.microsoft.com/office/drawing/2014/main" id="{141A855B-6040-45CF-AA76-3905A8198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4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DE4AA8E-B5E0-499A-9BA3-F1CA68B9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Change the following IP addresses from binary notation to hexadecimal notation.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10000001  00001011   00001011 11101111</a:t>
            </a:r>
          </a:p>
        </p:txBody>
      </p:sp>
      <p:sp>
        <p:nvSpPr>
          <p:cNvPr id="215044" name="Text Box 4">
            <a:extLst>
              <a:ext uri="{FF2B5EF4-FFF2-40B4-BE49-F238E27FC236}">
                <a16:creationId xmlns:a16="http://schemas.microsoft.com/office/drawing/2014/main" id="{6FD9380C-266F-47FB-862E-4009C38C7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8100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5045" name="Rectangle 5">
            <a:extLst>
              <a:ext uri="{FF2B5EF4-FFF2-40B4-BE49-F238E27FC236}">
                <a16:creationId xmlns:a16="http://schemas.microsoft.com/office/drawing/2014/main" id="{CBD45120-0BF1-4402-8857-D45585031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6176"/>
            <a:ext cx="6229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009999"/>
                </a:solidFill>
                <a:latin typeface="Times" pitchFamily="18" charset="0"/>
                <a:ea typeface="新細明體" panose="02020500000000000000" pitchFamily="18" charset="-120"/>
              </a:rPr>
              <a:t>0X</a:t>
            </a: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810B0BEF  or    810B0BEF</a:t>
            </a:r>
            <a:r>
              <a:rPr kumimoji="1" lang="en-US" altLang="zh-TW" sz="3600" baseline="-25000">
                <a:solidFill>
                  <a:srgbClr val="009999"/>
                </a:solidFill>
                <a:latin typeface="Times" pitchFamily="18" charset="0"/>
                <a:ea typeface="新細明體" panose="02020500000000000000" pitchFamily="18" charset="-120"/>
              </a:rPr>
              <a:t>16</a:t>
            </a:r>
            <a:endParaRPr kumimoji="1" lang="en-US" altLang="zh-TW" sz="3600">
              <a:solidFill>
                <a:srgbClr val="009999"/>
              </a:solidFill>
              <a:latin typeface="Times" pitchFamily="18" charset="0"/>
              <a:ea typeface="新細明體" panose="02020500000000000000" pitchFamily="18" charset="-12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30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2" descr="Large confetti">
            <a:extLst>
              <a:ext uri="{FF2B5EF4-FFF2-40B4-BE49-F238E27FC236}">
                <a16:creationId xmlns:a16="http://schemas.microsoft.com/office/drawing/2014/main" id="{E32EBD16-4F16-45F8-95BD-732CD06B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42C7511-0AB9-437B-BCF7-E3DDEC782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903" y="2971800"/>
            <a:ext cx="388439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>
                <a:solidFill>
                  <a:srgbClr val="000000"/>
                </a:solidFill>
                <a:latin typeface="Times" panose="02020603050405020304" pitchFamily="18" charset="0"/>
              </a:rPr>
              <a:t>CLASSFUL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>
                <a:solidFill>
                  <a:srgbClr val="000000"/>
                </a:solidFill>
                <a:latin typeface="Times" panose="02020603050405020304" pitchFamily="18" charset="0"/>
              </a:rPr>
              <a:t>ADDRESSING</a:t>
            </a:r>
          </a:p>
        </p:txBody>
      </p:sp>
      <p:sp>
        <p:nvSpPr>
          <p:cNvPr id="289796" name="Rectangle 4">
            <a:extLst>
              <a:ext uri="{FF2B5EF4-FFF2-40B4-BE49-F238E27FC236}">
                <a16:creationId xmlns:a16="http://schemas.microsoft.com/office/drawing/2014/main" id="{68FFFF1A-6052-4C02-8648-A0946AE9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4.2</a:t>
            </a:r>
            <a:endParaRPr kumimoji="1" lang="en-US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8716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93CE9EB0-C943-48A0-B4D9-6C0CF1F9D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4-2</a:t>
            </a:r>
          </a:p>
        </p:txBody>
      </p:sp>
      <p:pic>
        <p:nvPicPr>
          <p:cNvPr id="86019" name="Picture 4">
            <a:extLst>
              <a:ext uri="{FF2B5EF4-FFF2-40B4-BE49-F238E27FC236}">
                <a16:creationId xmlns:a16="http://schemas.microsoft.com/office/drawing/2014/main" id="{1287CF64-56F0-4B4D-8C7B-3A864A52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81276"/>
            <a:ext cx="78105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" name="Text Box 5">
            <a:extLst>
              <a:ext uri="{FF2B5EF4-FFF2-40B4-BE49-F238E27FC236}">
                <a16:creationId xmlns:a16="http://schemas.microsoft.com/office/drawing/2014/main" id="{D6270D09-EB88-4260-B9C9-88FA506B8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1" y="95251"/>
            <a:ext cx="66239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b="1">
                <a:solidFill>
                  <a:srgbClr val="333399"/>
                </a:solidFill>
              </a:rPr>
              <a:t>Occupation of the address space</a:t>
            </a:r>
          </a:p>
        </p:txBody>
      </p:sp>
      <p:sp>
        <p:nvSpPr>
          <p:cNvPr id="86021" name="Text Box 6">
            <a:extLst>
              <a:ext uri="{FF2B5EF4-FFF2-40B4-BE49-F238E27FC236}">
                <a16:creationId xmlns:a16="http://schemas.microsoft.com/office/drawing/2014/main" id="{EB684517-21C6-4EE6-B597-F012166CA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3068638"/>
            <a:ext cx="1098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2</a:t>
            </a:r>
            <a:r>
              <a:rPr lang="en-US" altLang="zh-TW" sz="1800" baseline="30000">
                <a:solidFill>
                  <a:srgbClr val="000000"/>
                </a:solidFill>
              </a:rPr>
              <a:t>31</a:t>
            </a:r>
            <a:r>
              <a:rPr lang="en-US" altLang="zh-TW" sz="1800">
                <a:solidFill>
                  <a:srgbClr val="000000"/>
                </a:solidFill>
              </a:rPr>
              <a:t>(50%)</a:t>
            </a:r>
          </a:p>
        </p:txBody>
      </p:sp>
      <p:sp>
        <p:nvSpPr>
          <p:cNvPr id="86022" name="Text Box 7">
            <a:extLst>
              <a:ext uri="{FF2B5EF4-FFF2-40B4-BE49-F238E27FC236}">
                <a16:creationId xmlns:a16="http://schemas.microsoft.com/office/drawing/2014/main" id="{B8D55002-5E19-4622-A1C0-A13E46301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4365625"/>
            <a:ext cx="129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2</a:t>
            </a:r>
            <a:r>
              <a:rPr lang="en-US" altLang="zh-TW" sz="1800" baseline="30000">
                <a:solidFill>
                  <a:srgbClr val="000000"/>
                </a:solidFill>
              </a:rPr>
              <a:t>28</a:t>
            </a:r>
            <a:r>
              <a:rPr lang="en-US" altLang="zh-TW" sz="1800">
                <a:solidFill>
                  <a:srgbClr val="000000"/>
                </a:solidFill>
              </a:rPr>
              <a:t>(6.25%)</a:t>
            </a:r>
          </a:p>
        </p:txBody>
      </p:sp>
      <p:sp>
        <p:nvSpPr>
          <p:cNvPr id="86023" name="Text Box 8">
            <a:extLst>
              <a:ext uri="{FF2B5EF4-FFF2-40B4-BE49-F238E27FC236}">
                <a16:creationId xmlns:a16="http://schemas.microsoft.com/office/drawing/2014/main" id="{803F01D6-436B-42E7-9742-ECA51E9C5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8" y="4365625"/>
            <a:ext cx="1290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2</a:t>
            </a:r>
            <a:r>
              <a:rPr lang="en-US" altLang="zh-TW" sz="1800" baseline="30000">
                <a:solidFill>
                  <a:srgbClr val="000000"/>
                </a:solidFill>
              </a:rPr>
              <a:t>29</a:t>
            </a:r>
            <a:r>
              <a:rPr lang="en-US" altLang="zh-TW" sz="1800">
                <a:solidFill>
                  <a:srgbClr val="000000"/>
                </a:solidFill>
              </a:rPr>
              <a:t>(12.5%)</a:t>
            </a:r>
          </a:p>
        </p:txBody>
      </p:sp>
      <p:sp>
        <p:nvSpPr>
          <p:cNvPr id="86024" name="Text Box 10">
            <a:extLst>
              <a:ext uri="{FF2B5EF4-FFF2-40B4-BE49-F238E27FC236}">
                <a16:creationId xmlns:a16="http://schemas.microsoft.com/office/drawing/2014/main" id="{083A817E-8FA7-4296-B186-41A1BEF9D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3644900"/>
            <a:ext cx="1098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2</a:t>
            </a:r>
            <a:r>
              <a:rPr lang="en-US" altLang="zh-TW" sz="1800" baseline="30000">
                <a:solidFill>
                  <a:srgbClr val="000000"/>
                </a:solidFill>
              </a:rPr>
              <a:t>30</a:t>
            </a:r>
            <a:r>
              <a:rPr lang="en-US" altLang="zh-TW" sz="1800">
                <a:solidFill>
                  <a:srgbClr val="000000"/>
                </a:solidFill>
              </a:rPr>
              <a:t>(25%)</a:t>
            </a:r>
          </a:p>
        </p:txBody>
      </p:sp>
    </p:spTree>
    <p:extLst>
      <p:ext uri="{BB962C8B-B14F-4D97-AF65-F5344CB8AC3E}">
        <p14:creationId xmlns:p14="http://schemas.microsoft.com/office/powerpoint/2010/main" val="16268056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16BD55EE-73B3-4FC7-A0B9-C375FAAA4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98651"/>
            <a:ext cx="73914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In classful addressing,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 address space is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divided into five classes: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</a:t>
            </a: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, </a:t>
            </a:r>
            <a:r>
              <a:rPr kumimoji="1" 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B</a:t>
            </a: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, </a:t>
            </a:r>
            <a:r>
              <a:rPr kumimoji="1" 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C</a:t>
            </a: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, </a:t>
            </a:r>
            <a:r>
              <a:rPr kumimoji="1" 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D</a:t>
            </a: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, and </a:t>
            </a:r>
            <a:r>
              <a:rPr kumimoji="1" 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E</a:t>
            </a: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.</a:t>
            </a:r>
          </a:p>
        </p:txBody>
      </p:sp>
      <p:pic>
        <p:nvPicPr>
          <p:cNvPr id="87043" name="Picture 3">
            <a:extLst>
              <a:ext uri="{FF2B5EF4-FFF2-40B4-BE49-F238E27FC236}">
                <a16:creationId xmlns:a16="http://schemas.microsoft.com/office/drawing/2014/main" id="{AE97A86B-B6C2-4C20-BA72-E5B41250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366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61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775CD34-4C72-4D69-B451-2C8B5716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0" y="1066800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Standards Creation Committees</a:t>
            </a:r>
          </a:p>
        </p:txBody>
      </p:sp>
      <p:sp>
        <p:nvSpPr>
          <p:cNvPr id="21507" name="Rectangle 8">
            <a:extLst>
              <a:ext uri="{FF2B5EF4-FFF2-40B4-BE49-F238E27FC236}">
                <a16:creationId xmlns:a16="http://schemas.microsoft.com/office/drawing/2014/main" id="{70AEFEF4-C62C-4A15-9D57-C7094157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1898650"/>
            <a:ext cx="6962162" cy="52322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800" b="1">
                <a:solidFill>
                  <a:srgbClr val="000000"/>
                </a:solidFill>
                <a:latin typeface="Times" panose="02020603050405020304" pitchFamily="18" charset="0"/>
              </a:rPr>
              <a:t>International Standards Organization (ISO)</a:t>
            </a:r>
          </a:p>
        </p:txBody>
      </p:sp>
      <p:sp>
        <p:nvSpPr>
          <p:cNvPr id="21508" name="Rectangle 9">
            <a:extLst>
              <a:ext uri="{FF2B5EF4-FFF2-40B4-BE49-F238E27FC236}">
                <a16:creationId xmlns:a16="http://schemas.microsoft.com/office/drawing/2014/main" id="{2503FAF0-15D3-4105-BF75-01961CE0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1" y="2644776"/>
            <a:ext cx="8482013" cy="974725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800" b="1">
                <a:solidFill>
                  <a:srgbClr val="000000"/>
                </a:solidFill>
                <a:latin typeface="Times" panose="02020603050405020304" pitchFamily="18" charset="0"/>
              </a:rPr>
              <a:t>International Telecommunications Union–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800" b="1">
                <a:solidFill>
                  <a:srgbClr val="000000"/>
                </a:solidFill>
                <a:latin typeface="Times" panose="02020603050405020304" pitchFamily="18" charset="0"/>
              </a:rPr>
              <a:t>              Telecommunication Standards Sector (ITU-T)</a:t>
            </a:r>
          </a:p>
        </p:txBody>
      </p:sp>
      <p:sp>
        <p:nvSpPr>
          <p:cNvPr id="21509" name="Rectangle 12">
            <a:extLst>
              <a:ext uri="{FF2B5EF4-FFF2-40B4-BE49-F238E27FC236}">
                <a16:creationId xmlns:a16="http://schemas.microsoft.com/office/drawing/2014/main" id="{75F55F38-EA34-43F2-80F8-C72831E12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4503738"/>
            <a:ext cx="8709372" cy="52322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800" b="1">
                <a:solidFill>
                  <a:srgbClr val="000000"/>
                </a:solidFill>
                <a:latin typeface="Times" panose="02020603050405020304" pitchFamily="18" charset="0"/>
              </a:rPr>
              <a:t>Institute of Electrical and Electronics Engineers (IEEE)</a:t>
            </a:r>
          </a:p>
        </p:txBody>
      </p:sp>
      <p:sp>
        <p:nvSpPr>
          <p:cNvPr id="21510" name="Rectangle 13">
            <a:extLst>
              <a:ext uri="{FF2B5EF4-FFF2-40B4-BE49-F238E27FC236}">
                <a16:creationId xmlns:a16="http://schemas.microsoft.com/office/drawing/2014/main" id="{2AA26570-D802-4D92-987F-759A0D327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1" y="5251450"/>
            <a:ext cx="6190477" cy="52322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800" b="1">
                <a:solidFill>
                  <a:srgbClr val="000000"/>
                </a:solidFill>
                <a:latin typeface="Times" panose="02020603050405020304" pitchFamily="18" charset="0"/>
              </a:rPr>
              <a:t>Electronic Industries Association (EIA)</a:t>
            </a:r>
          </a:p>
        </p:txBody>
      </p:sp>
      <p:sp>
        <p:nvSpPr>
          <p:cNvPr id="21511" name="Rectangle 14">
            <a:extLst>
              <a:ext uri="{FF2B5EF4-FFF2-40B4-BE49-F238E27FC236}">
                <a16:creationId xmlns:a16="http://schemas.microsoft.com/office/drawing/2014/main" id="{CF4A57D1-FCAF-4EB8-BCDE-1288ECDB7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1" y="3803650"/>
            <a:ext cx="7353295" cy="52322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800" b="1">
                <a:solidFill>
                  <a:srgbClr val="000000"/>
                </a:solidFill>
                <a:latin typeface="Times" panose="02020603050405020304" pitchFamily="18" charset="0"/>
              </a:rPr>
              <a:t>American National Standards Institute (ANSI)</a:t>
            </a:r>
          </a:p>
        </p:txBody>
      </p:sp>
    </p:spTree>
    <p:extLst>
      <p:ext uri="{BB962C8B-B14F-4D97-AF65-F5344CB8AC3E}">
        <p14:creationId xmlns:p14="http://schemas.microsoft.com/office/powerpoint/2010/main" val="719822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>
            <a:extLst>
              <a:ext uri="{FF2B5EF4-FFF2-40B4-BE49-F238E27FC236}">
                <a16:creationId xmlns:a16="http://schemas.microsoft.com/office/drawing/2014/main" id="{BC972460-D564-4B83-9667-872A7D104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4-3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E7508-95AB-461C-A481-FF21A6BC0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058989"/>
            <a:ext cx="70802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Text Box 4">
            <a:extLst>
              <a:ext uri="{FF2B5EF4-FFF2-40B4-BE49-F238E27FC236}">
                <a16:creationId xmlns:a16="http://schemas.microsoft.com/office/drawing/2014/main" id="{E6275E82-942E-4C25-9870-2AAEEBABD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457201"/>
            <a:ext cx="70775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Finding the class in binary notation</a:t>
            </a:r>
          </a:p>
        </p:txBody>
      </p:sp>
    </p:spTree>
    <p:extLst>
      <p:ext uri="{BB962C8B-B14F-4D97-AF65-F5344CB8AC3E}">
        <p14:creationId xmlns:p14="http://schemas.microsoft.com/office/powerpoint/2010/main" val="319101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>
            <a:extLst>
              <a:ext uri="{FF2B5EF4-FFF2-40B4-BE49-F238E27FC236}">
                <a16:creationId xmlns:a16="http://schemas.microsoft.com/office/drawing/2014/main" id="{A73BBDB2-6F8E-4560-B125-77B12579D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4-4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442F0B40-3486-44AF-9A01-E9466546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2068514"/>
            <a:ext cx="7972425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Text Box 4">
            <a:extLst>
              <a:ext uri="{FF2B5EF4-FFF2-40B4-BE49-F238E27FC236}">
                <a16:creationId xmlns:a16="http://schemas.microsoft.com/office/drawing/2014/main" id="{2200667D-4A88-45EC-A11E-DADE85564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95251"/>
            <a:ext cx="5213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Finding the address class</a:t>
            </a:r>
          </a:p>
        </p:txBody>
      </p:sp>
    </p:spTree>
    <p:extLst>
      <p:ext uri="{BB962C8B-B14F-4D97-AF65-F5344CB8AC3E}">
        <p14:creationId xmlns:p14="http://schemas.microsoft.com/office/powerpoint/2010/main" val="2992998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>
            <a:extLst>
              <a:ext uri="{FF2B5EF4-FFF2-40B4-BE49-F238E27FC236}">
                <a16:creationId xmlns:a16="http://schemas.microsoft.com/office/drawing/2014/main" id="{995D681B-15AB-48B5-A635-7E9945BEA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5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4B77592-C6F6-4002-B22F-FDF463B64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93826"/>
            <a:ext cx="8458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000000"/>
                </a:solidFill>
                <a:latin typeface="Times" panose="02020603050405020304" pitchFamily="18" charset="0"/>
              </a:rPr>
              <a:t>How can we prove that we have 2,147,483,648 addresses in class A?</a:t>
            </a:r>
          </a:p>
        </p:txBody>
      </p:sp>
      <p:sp>
        <p:nvSpPr>
          <p:cNvPr id="216068" name="Text Box 4">
            <a:extLst>
              <a:ext uri="{FF2B5EF4-FFF2-40B4-BE49-F238E27FC236}">
                <a16:creationId xmlns:a16="http://schemas.microsoft.com/office/drawing/2014/main" id="{5667E498-27F2-477C-AEBB-C069B2B8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8194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00867CDC-42B3-4283-B351-6679CD21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33801"/>
            <a:ext cx="83121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In class A, only 1 bit defines the class.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remaining 31 bits are available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for the address. With 31 bits,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we can have 2</a:t>
            </a:r>
            <a:r>
              <a:rPr kumimoji="1" lang="en-US" sz="3600" baseline="300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31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 or 2,147,483,648 addresses.</a:t>
            </a:r>
            <a:endParaRPr kumimoji="1" lang="en-US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2364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>
            <a:extLst>
              <a:ext uri="{FF2B5EF4-FFF2-40B4-BE49-F238E27FC236}">
                <a16:creationId xmlns:a16="http://schemas.microsoft.com/office/drawing/2014/main" id="{F10ACD54-DD75-40B7-8D54-AB77DCC98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6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2B32F1C-82E8-4CE8-9C5A-EE23E473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25538"/>
            <a:ext cx="84582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Find the class of the address: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 b="1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0000001  00001011   00001011 11101111</a:t>
            </a:r>
          </a:p>
        </p:txBody>
      </p:sp>
      <p:sp>
        <p:nvSpPr>
          <p:cNvPr id="217092" name="Text Box 4">
            <a:extLst>
              <a:ext uri="{FF2B5EF4-FFF2-40B4-BE49-F238E27FC236}">
                <a16:creationId xmlns:a16="http://schemas.microsoft.com/office/drawing/2014/main" id="{5DDE9344-ED2E-4260-B8A4-9B5AC244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6576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7093" name="Rectangle 5">
            <a:extLst>
              <a:ext uri="{FF2B5EF4-FFF2-40B4-BE49-F238E27FC236}">
                <a16:creationId xmlns:a16="http://schemas.microsoft.com/office/drawing/2014/main" id="{161DE77F-87B4-4CEE-B2D9-E09A21DC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95800"/>
            <a:ext cx="793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first bit is 0. This is a class A address.</a:t>
            </a:r>
            <a:endParaRPr kumimoji="1" lang="en-US" altLang="zh-TW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043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>
            <a:extLst>
              <a:ext uri="{FF2B5EF4-FFF2-40B4-BE49-F238E27FC236}">
                <a16:creationId xmlns:a16="http://schemas.microsoft.com/office/drawing/2014/main" id="{DA0AB3F4-8248-4FE7-964A-7FC516C2B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28601"/>
            <a:ext cx="4623382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6 (Continued)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F730623-6770-499E-9C11-767AFD635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25538"/>
            <a:ext cx="84582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Find the class of the address: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 b="1">
                <a:solidFill>
                  <a:srgbClr val="000000"/>
                </a:solidFill>
                <a:latin typeface="Times" panose="02020603050405020304" pitchFamily="18" charset="0"/>
              </a:rPr>
              <a:t>110</a:t>
            </a: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00001  10000011   00011011 11111111</a:t>
            </a:r>
          </a:p>
        </p:txBody>
      </p:sp>
      <p:sp>
        <p:nvSpPr>
          <p:cNvPr id="218116" name="Text Box 4">
            <a:extLst>
              <a:ext uri="{FF2B5EF4-FFF2-40B4-BE49-F238E27FC236}">
                <a16:creationId xmlns:a16="http://schemas.microsoft.com/office/drawing/2014/main" id="{524ABDBA-B6DA-42FB-923A-4E6AA9867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6576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8117" name="Rectangle 5">
            <a:extLst>
              <a:ext uri="{FF2B5EF4-FFF2-40B4-BE49-F238E27FC236}">
                <a16:creationId xmlns:a16="http://schemas.microsoft.com/office/drawing/2014/main" id="{FEC3984D-AA56-48F3-95A0-C58B2A0F4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48201"/>
            <a:ext cx="72453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first 2 bits are 1; the third bit is 0.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This is a class C address.</a:t>
            </a:r>
            <a:endParaRPr kumimoji="1" lang="en-US" altLang="zh-TW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409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9E0AD951-710B-4597-B001-92CBE9008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4-5</a:t>
            </a:r>
          </a:p>
        </p:txBody>
      </p:sp>
      <p:pic>
        <p:nvPicPr>
          <p:cNvPr id="93187" name="Picture 3">
            <a:extLst>
              <a:ext uri="{FF2B5EF4-FFF2-40B4-BE49-F238E27FC236}">
                <a16:creationId xmlns:a16="http://schemas.microsoft.com/office/drawing/2014/main" id="{71D9E841-C9D5-422D-85E0-CA7477A6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4" y="2058989"/>
            <a:ext cx="7089775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Text Box 4">
            <a:extLst>
              <a:ext uri="{FF2B5EF4-FFF2-40B4-BE49-F238E27FC236}">
                <a16:creationId xmlns:a16="http://schemas.microsoft.com/office/drawing/2014/main" id="{4A8A24FC-9111-487A-B364-750254ABF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457201"/>
            <a:ext cx="737413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Finding the class in decimal notation</a:t>
            </a:r>
          </a:p>
        </p:txBody>
      </p:sp>
    </p:spTree>
    <p:extLst>
      <p:ext uri="{BB962C8B-B14F-4D97-AF65-F5344CB8AC3E}">
        <p14:creationId xmlns:p14="http://schemas.microsoft.com/office/powerpoint/2010/main" val="32329400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>
            <a:extLst>
              <a:ext uri="{FF2B5EF4-FFF2-40B4-BE49-F238E27FC236}">
                <a16:creationId xmlns:a16="http://schemas.microsoft.com/office/drawing/2014/main" id="{1AC8EA4F-E43B-41F1-8BCA-B34D2AD84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7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082AE6B-DE08-4DF1-ABF4-8EEDCBC72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25538"/>
            <a:ext cx="84582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Find the class of the address: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 b="1">
                <a:solidFill>
                  <a:srgbClr val="000000"/>
                </a:solidFill>
                <a:latin typeface="Times" panose="02020603050405020304" pitchFamily="18" charset="0"/>
              </a:rPr>
              <a:t>227</a:t>
            </a: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.12.14.87</a:t>
            </a:r>
          </a:p>
        </p:txBody>
      </p:sp>
      <p:sp>
        <p:nvSpPr>
          <p:cNvPr id="219140" name="Text Box 4">
            <a:extLst>
              <a:ext uri="{FF2B5EF4-FFF2-40B4-BE49-F238E27FC236}">
                <a16:creationId xmlns:a16="http://schemas.microsoft.com/office/drawing/2014/main" id="{DF74AA1D-20AA-416F-822F-E0A7F50F8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6576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AD65936C-E55B-4016-B8C4-65547E640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95801"/>
            <a:ext cx="8426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first byte is 227 (between 224 and 239);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class is D.</a:t>
            </a:r>
            <a:endParaRPr kumimoji="1" lang="en-US" altLang="zh-TW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82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>
            <a:extLst>
              <a:ext uri="{FF2B5EF4-FFF2-40B4-BE49-F238E27FC236}">
                <a16:creationId xmlns:a16="http://schemas.microsoft.com/office/drawing/2014/main" id="{E5689758-84DE-4501-87C4-A55C67677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28601"/>
            <a:ext cx="4623382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7 (Continued)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533B638-D006-43D7-BFC2-B1B3B429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25538"/>
            <a:ext cx="84582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Find the class of the address: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 b="1">
                <a:solidFill>
                  <a:srgbClr val="000000"/>
                </a:solidFill>
                <a:latin typeface="Times" panose="02020603050405020304" pitchFamily="18" charset="0"/>
              </a:rPr>
              <a:t>193</a:t>
            </a: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.14.56.22</a:t>
            </a:r>
          </a:p>
        </p:txBody>
      </p:sp>
      <p:sp>
        <p:nvSpPr>
          <p:cNvPr id="220164" name="Text Box 4">
            <a:extLst>
              <a:ext uri="{FF2B5EF4-FFF2-40B4-BE49-F238E27FC236}">
                <a16:creationId xmlns:a16="http://schemas.microsoft.com/office/drawing/2014/main" id="{42238D1B-6570-4B6C-9E22-20838C49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6576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436A03BD-9B3C-4B81-B95C-BE4F94D59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648201"/>
            <a:ext cx="8312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first byte is 193 (between 192 and 223);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class is C.</a:t>
            </a:r>
            <a:endParaRPr kumimoji="1" lang="en-US" altLang="zh-TW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35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>
            <a:extLst>
              <a:ext uri="{FF2B5EF4-FFF2-40B4-BE49-F238E27FC236}">
                <a16:creationId xmlns:a16="http://schemas.microsoft.com/office/drawing/2014/main" id="{D7240712-DC14-4F0D-B50C-8F7B4E5FC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8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21F2AE1-9701-46E6-8309-72BB0DCD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25539"/>
            <a:ext cx="84582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In Example 4 we showed that class A has 2</a:t>
            </a:r>
            <a:r>
              <a:rPr lang="en-US" altLang="zh-TW" sz="3600" baseline="30000">
                <a:solidFill>
                  <a:srgbClr val="000000"/>
                </a:solidFill>
                <a:latin typeface="Times" panose="02020603050405020304" pitchFamily="18" charset="0"/>
              </a:rPr>
              <a:t>31</a:t>
            </a: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 (2,147,483,648) addresses. How can we prove this same fact using dotted-decimal notation? </a:t>
            </a:r>
          </a:p>
        </p:txBody>
      </p:sp>
      <p:sp>
        <p:nvSpPr>
          <p:cNvPr id="221188" name="Text Box 4">
            <a:extLst>
              <a:ext uri="{FF2B5EF4-FFF2-40B4-BE49-F238E27FC236}">
                <a16:creationId xmlns:a16="http://schemas.microsoft.com/office/drawing/2014/main" id="{015CFD41-8FAD-478C-B0A9-D1038179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6576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6C14242C-4DDB-499B-A6DC-5C2627473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52963"/>
            <a:ext cx="8769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808080"/>
                </a:solidFill>
                <a:latin typeface="Times" panose="02020603050405020304" pitchFamily="18" charset="0"/>
              </a:rPr>
              <a:t>The addresses in class A range from 0.0.0.0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808080"/>
                </a:solidFill>
                <a:latin typeface="Times" panose="02020603050405020304" pitchFamily="18" charset="0"/>
              </a:rPr>
              <a:t>127.255.255.255. We notice that we are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808080"/>
                </a:solidFill>
                <a:latin typeface="Times" panose="02020603050405020304" pitchFamily="18" charset="0"/>
              </a:rPr>
              <a:t>dealing with base 256 numbers here. </a:t>
            </a:r>
          </a:p>
        </p:txBody>
      </p:sp>
    </p:spTree>
    <p:extLst>
      <p:ext uri="{BB962C8B-B14F-4D97-AF65-F5344CB8AC3E}">
        <p14:creationId xmlns:p14="http://schemas.microsoft.com/office/powerpoint/2010/main" val="715929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ext Box 2">
            <a:extLst>
              <a:ext uri="{FF2B5EF4-FFF2-40B4-BE49-F238E27FC236}">
                <a16:creationId xmlns:a16="http://schemas.microsoft.com/office/drawing/2014/main" id="{6E752C39-6838-4B31-97EC-99858372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9" y="152401"/>
            <a:ext cx="4233851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 (Continued)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540581FD-85B6-40A6-B1F5-7DF322407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990601"/>
            <a:ext cx="840105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Each byte in the notation has a weight.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weights are as follows: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256</a:t>
            </a:r>
            <a:r>
              <a:rPr kumimoji="1" lang="en-US" sz="3600" baseline="300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3 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, 256</a:t>
            </a:r>
            <a:r>
              <a:rPr kumimoji="1" lang="en-US" sz="3600" baseline="300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2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, 256</a:t>
            </a:r>
            <a:r>
              <a:rPr kumimoji="1" lang="en-US" sz="3600" baseline="300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1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, 256</a:t>
            </a:r>
            <a:r>
              <a:rPr kumimoji="1" lang="en-US" sz="3600" baseline="300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0</a:t>
            </a:r>
            <a:endParaRPr kumimoji="1" lang="en-US" sz="3600">
              <a:solidFill>
                <a:srgbClr val="808080"/>
              </a:solidFill>
              <a:latin typeface="Times" pitchFamily="18" charset="0"/>
              <a:ea typeface="新細明體" panose="02020500000000000000" pitchFamily="18" charset="-120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Last address:  127 </a:t>
            </a:r>
            <a:r>
              <a:rPr kumimoji="1" lang="en-US" sz="3600">
                <a:solidFill>
                  <a:srgbClr val="808080"/>
                </a:solidFill>
                <a:latin typeface="Symbol" pitchFamily="18" charset="2"/>
                <a:ea typeface="新細明體" panose="02020500000000000000" pitchFamily="18" charset="-120"/>
                <a:sym typeface="Symbol" pitchFamily="18" charset="2"/>
              </a:rPr>
              <a:t>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 256</a:t>
            </a:r>
            <a:r>
              <a:rPr kumimoji="1" lang="en-US" sz="3600" baseline="300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3 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+ 255 </a:t>
            </a:r>
            <a:r>
              <a:rPr kumimoji="1" lang="en-US" sz="3600">
                <a:solidFill>
                  <a:srgbClr val="808080"/>
                </a:solidFill>
                <a:latin typeface="Symbol" pitchFamily="18" charset="2"/>
                <a:ea typeface="新細明體" panose="02020500000000000000" pitchFamily="18" charset="-120"/>
                <a:sym typeface="Symbol" pitchFamily="18" charset="2"/>
              </a:rPr>
              <a:t>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 256</a:t>
            </a:r>
            <a:r>
              <a:rPr kumimoji="1" lang="en-US" sz="3600" baseline="300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2 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+ </a:t>
            </a:r>
            <a:b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      255 </a:t>
            </a:r>
            <a:r>
              <a:rPr kumimoji="1" lang="en-US" sz="3600">
                <a:solidFill>
                  <a:srgbClr val="808080"/>
                </a:solidFill>
                <a:latin typeface="Symbol" pitchFamily="18" charset="2"/>
                <a:ea typeface="新細明體" panose="02020500000000000000" pitchFamily="18" charset="-120"/>
                <a:sym typeface="Symbol" pitchFamily="18" charset="2"/>
              </a:rPr>
              <a:t>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 256</a:t>
            </a:r>
            <a:r>
              <a:rPr kumimoji="1" lang="en-US" sz="3600" baseline="300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1 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+ 255 </a:t>
            </a:r>
            <a:r>
              <a:rPr kumimoji="1" lang="en-US" sz="3600">
                <a:solidFill>
                  <a:srgbClr val="808080"/>
                </a:solidFill>
                <a:latin typeface="Symbol" pitchFamily="18" charset="2"/>
                <a:ea typeface="新細明體" panose="02020500000000000000" pitchFamily="18" charset="-120"/>
                <a:sym typeface="Symbol" pitchFamily="18" charset="2"/>
              </a:rPr>
              <a:t>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 256</a:t>
            </a:r>
            <a:r>
              <a:rPr kumimoji="1" lang="en-US" sz="3600" baseline="300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0 </a:t>
            </a: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= 2,147,483,647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First address:    =   0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If we subtract the first from the 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last and add 1, we get 2,147,483,648. </a:t>
            </a:r>
            <a:endParaRPr kumimoji="1" lang="en-US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188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>
            <a:extLst>
              <a:ext uri="{FF2B5EF4-FFF2-40B4-BE49-F238E27FC236}">
                <a16:creationId xmlns:a16="http://schemas.microsoft.com/office/drawing/2014/main" id="{AC5A7655-B72F-45F0-9746-0D9B25A8E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609600"/>
            <a:ext cx="168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Forums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6FEF867-694B-4273-9ED1-193130F0B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3473450"/>
            <a:ext cx="408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 b="1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Regulatory Agencies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D47BBFD5-D3D6-4514-B403-57B57C62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1397000"/>
            <a:ext cx="3294062" cy="52863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800" b="1">
                <a:solidFill>
                  <a:srgbClr val="000000"/>
                </a:solidFill>
                <a:latin typeface="Times" panose="02020603050405020304" pitchFamily="18" charset="0"/>
              </a:rPr>
              <a:t>Frame Relay Forum</a:t>
            </a:r>
          </a:p>
        </p:txBody>
      </p:sp>
      <p:sp>
        <p:nvSpPr>
          <p:cNvPr id="22533" name="Rectangle 6">
            <a:extLst>
              <a:ext uri="{FF2B5EF4-FFF2-40B4-BE49-F238E27FC236}">
                <a16:creationId xmlns:a16="http://schemas.microsoft.com/office/drawing/2014/main" id="{28CF798B-82B3-4D37-B109-A1E83FCC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2006600"/>
            <a:ext cx="2159000" cy="528638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800" b="1">
                <a:solidFill>
                  <a:srgbClr val="000000"/>
                </a:solidFill>
                <a:latin typeface="Times" panose="02020603050405020304" pitchFamily="18" charset="0"/>
              </a:rPr>
              <a:t>ATM Forum</a:t>
            </a:r>
          </a:p>
        </p:txBody>
      </p:sp>
      <p:sp>
        <p:nvSpPr>
          <p:cNvPr id="22534" name="Rectangle 7">
            <a:extLst>
              <a:ext uri="{FF2B5EF4-FFF2-40B4-BE49-F238E27FC236}">
                <a16:creationId xmlns:a16="http://schemas.microsoft.com/office/drawing/2014/main" id="{91A0C534-8862-4B14-9FDA-700FE951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267201"/>
            <a:ext cx="6078538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400" b="1">
                <a:solidFill>
                  <a:srgbClr val="000000"/>
                </a:solidFill>
                <a:latin typeface="Times" panose="02020603050405020304" pitchFamily="18" charset="0"/>
              </a:rPr>
              <a:t>Federal Communications Commission (FCC)</a:t>
            </a:r>
          </a:p>
        </p:txBody>
      </p:sp>
      <p:sp>
        <p:nvSpPr>
          <p:cNvPr id="22535" name="Rectangle 10">
            <a:extLst>
              <a:ext uri="{FF2B5EF4-FFF2-40B4-BE49-F238E27FC236}">
                <a16:creationId xmlns:a16="http://schemas.microsoft.com/office/drawing/2014/main" id="{11347C1C-9A3E-4D6A-ACD9-2C6F938E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5013326"/>
            <a:ext cx="6234113" cy="466725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400" b="1">
                <a:solidFill>
                  <a:srgbClr val="000000"/>
                </a:solidFill>
                <a:latin typeface="Times" panose="02020603050405020304" pitchFamily="18" charset="0"/>
              </a:rPr>
              <a:t>National Communications Commission (NCC)</a:t>
            </a:r>
          </a:p>
        </p:txBody>
      </p:sp>
    </p:spTree>
    <p:extLst>
      <p:ext uri="{BB962C8B-B14F-4D97-AF65-F5344CB8AC3E}">
        <p14:creationId xmlns:p14="http://schemas.microsoft.com/office/powerpoint/2010/main" val="354183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5E3194-0BDC-495C-ABB8-2DB19F437E32}"/>
              </a:ext>
            </a:extLst>
          </p:cNvPr>
          <p:cNvSpPr/>
          <p:nvPr/>
        </p:nvSpPr>
        <p:spPr>
          <a:xfrm>
            <a:off x="1881809" y="1683026"/>
            <a:ext cx="92102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Network identity (network ID) is a portion of the TCP/IP address that is used to identify individuals or devices on a network such as a local area network or the Internet. ... A network ID is also known as network identification or </a:t>
            </a:r>
            <a:r>
              <a:rPr lang="en-US" sz="3200" b="1" dirty="0">
                <a:solidFill>
                  <a:srgbClr val="222222"/>
                </a:solidFill>
                <a:latin typeface="arial" panose="020B0604020202020204" pitchFamily="34" charset="0"/>
              </a:rPr>
              <a:t>NetID</a:t>
            </a: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88153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DDEB8B8E-DF89-4CB8-983B-5624129F6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4-6</a:t>
            </a:r>
          </a:p>
        </p:txBody>
      </p:sp>
      <p:pic>
        <p:nvPicPr>
          <p:cNvPr id="98307" name="Picture 4">
            <a:extLst>
              <a:ext uri="{FF2B5EF4-FFF2-40B4-BE49-F238E27FC236}">
                <a16:creationId xmlns:a16="http://schemas.microsoft.com/office/drawing/2014/main" id="{27408202-566D-44D5-8AE8-224873465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6" y="1897063"/>
            <a:ext cx="8556625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8" name="Text Box 5">
            <a:extLst>
              <a:ext uri="{FF2B5EF4-FFF2-40B4-BE49-F238E27FC236}">
                <a16:creationId xmlns:a16="http://schemas.microsoft.com/office/drawing/2014/main" id="{605DBE0C-3647-4D7D-ABF6-19AE49A8B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4" y="95251"/>
            <a:ext cx="3392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Netid and hostid</a:t>
            </a:r>
          </a:p>
        </p:txBody>
      </p:sp>
    </p:spTree>
    <p:extLst>
      <p:ext uri="{BB962C8B-B14F-4D97-AF65-F5344CB8AC3E}">
        <p14:creationId xmlns:p14="http://schemas.microsoft.com/office/powerpoint/2010/main" val="16658782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>
            <a:extLst>
              <a:ext uri="{FF2B5EF4-FFF2-40B4-BE49-F238E27FC236}">
                <a16:creationId xmlns:a16="http://schemas.microsoft.com/office/drawing/2014/main" id="{71DDD348-0A31-42BF-9940-12A807011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4-7</a:t>
            </a: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C8D883B7-5509-4BBF-BCE0-38BA9DCE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6" y="887414"/>
            <a:ext cx="7870825" cy="543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>
            <a:extLst>
              <a:ext uri="{FF2B5EF4-FFF2-40B4-BE49-F238E27FC236}">
                <a16:creationId xmlns:a16="http://schemas.microsoft.com/office/drawing/2014/main" id="{2B895E86-ADAB-439F-9629-5DCB26316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95251"/>
            <a:ext cx="3538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Blocks in class A</a:t>
            </a:r>
          </a:p>
        </p:txBody>
      </p:sp>
    </p:spTree>
    <p:extLst>
      <p:ext uri="{BB962C8B-B14F-4D97-AF65-F5344CB8AC3E}">
        <p14:creationId xmlns:p14="http://schemas.microsoft.com/office/powerpoint/2010/main" val="12589766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8BD594B4-7030-4884-B08E-BD7721F0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98789"/>
            <a:ext cx="7924800" cy="12477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Millions of class A addresses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are wasted. </a:t>
            </a:r>
          </a:p>
        </p:txBody>
      </p:sp>
      <p:pic>
        <p:nvPicPr>
          <p:cNvPr id="100355" name="Picture 3">
            <a:extLst>
              <a:ext uri="{FF2B5EF4-FFF2-40B4-BE49-F238E27FC236}">
                <a16:creationId xmlns:a16="http://schemas.microsoft.com/office/drawing/2014/main" id="{778989B5-02B1-427C-8B99-6C2CC60EC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034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227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>
            <a:extLst>
              <a:ext uri="{FF2B5EF4-FFF2-40B4-BE49-F238E27FC236}">
                <a16:creationId xmlns:a16="http://schemas.microsoft.com/office/drawing/2014/main" id="{25396C5F-8A1E-483D-810A-F0E87CCF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4-8</a:t>
            </a:r>
          </a:p>
        </p:txBody>
      </p:sp>
      <p:pic>
        <p:nvPicPr>
          <p:cNvPr id="101379" name="Picture 3">
            <a:extLst>
              <a:ext uri="{FF2B5EF4-FFF2-40B4-BE49-F238E27FC236}">
                <a16:creationId xmlns:a16="http://schemas.microsoft.com/office/drawing/2014/main" id="{A3F7934B-2EDD-44DA-ACFD-BA942AF12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839788"/>
            <a:ext cx="7769225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Text Box 4">
            <a:extLst>
              <a:ext uri="{FF2B5EF4-FFF2-40B4-BE49-F238E27FC236}">
                <a16:creationId xmlns:a16="http://schemas.microsoft.com/office/drawing/2014/main" id="{F2CF9C1F-F42F-4850-B2D8-224030FA2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95251"/>
            <a:ext cx="35541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Blocks in class B</a:t>
            </a:r>
          </a:p>
        </p:txBody>
      </p:sp>
    </p:spTree>
    <p:extLst>
      <p:ext uri="{BB962C8B-B14F-4D97-AF65-F5344CB8AC3E}">
        <p14:creationId xmlns:p14="http://schemas.microsoft.com/office/powerpoint/2010/main" val="37389446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D0F01179-3890-485E-90F2-7EC37026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98789"/>
            <a:ext cx="7924800" cy="124777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Many class B addresses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are wasted.</a:t>
            </a:r>
          </a:p>
        </p:txBody>
      </p:sp>
      <p:pic>
        <p:nvPicPr>
          <p:cNvPr id="102403" name="Picture 3">
            <a:extLst>
              <a:ext uri="{FF2B5EF4-FFF2-40B4-BE49-F238E27FC236}">
                <a16:creationId xmlns:a16="http://schemas.microsoft.com/office/drawing/2014/main" id="{2FF83576-24CF-41DB-AA8F-ED4F8FCF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34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0232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>
            <a:extLst>
              <a:ext uri="{FF2B5EF4-FFF2-40B4-BE49-F238E27FC236}">
                <a16:creationId xmlns:a16="http://schemas.microsoft.com/office/drawing/2014/main" id="{656B18D2-AEEA-4D82-B4EE-DDEDB15A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4-9</a:t>
            </a:r>
          </a:p>
        </p:txBody>
      </p:sp>
      <p:pic>
        <p:nvPicPr>
          <p:cNvPr id="103427" name="Picture 3">
            <a:extLst>
              <a:ext uri="{FF2B5EF4-FFF2-40B4-BE49-F238E27FC236}">
                <a16:creationId xmlns:a16="http://schemas.microsoft.com/office/drawing/2014/main" id="{C404081A-56DE-4AAC-9FC1-26408C87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6" y="839788"/>
            <a:ext cx="7769225" cy="55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8" name="Text Box 4">
            <a:extLst>
              <a:ext uri="{FF2B5EF4-FFF2-40B4-BE49-F238E27FC236}">
                <a16:creationId xmlns:a16="http://schemas.microsoft.com/office/drawing/2014/main" id="{2628276F-4DB1-4C08-9CD8-F7CCBEDEB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95251"/>
            <a:ext cx="35541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Blocks in class C</a:t>
            </a:r>
          </a:p>
        </p:txBody>
      </p:sp>
    </p:spTree>
    <p:extLst>
      <p:ext uri="{BB962C8B-B14F-4D97-AF65-F5344CB8AC3E}">
        <p14:creationId xmlns:p14="http://schemas.microsoft.com/office/powerpoint/2010/main" val="7062899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A2A47070-66DE-4AE9-A21C-C49EE73A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74851"/>
            <a:ext cx="80772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 number of addresses in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 class C block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is smaller than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 needs of most organizations. </a:t>
            </a:r>
          </a:p>
        </p:txBody>
      </p:sp>
      <p:pic>
        <p:nvPicPr>
          <p:cNvPr id="104451" name="Picture 3">
            <a:extLst>
              <a:ext uri="{FF2B5EF4-FFF2-40B4-BE49-F238E27FC236}">
                <a16:creationId xmlns:a16="http://schemas.microsoft.com/office/drawing/2014/main" id="{A7F15974-82B7-4F42-8E61-9167E5AA8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28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151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1CD603AD-9F26-4525-A907-CB7A9608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74851"/>
            <a:ext cx="7467600" cy="23463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Class D addresses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are used for multicasting;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there is only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one block in this class.</a:t>
            </a:r>
          </a:p>
        </p:txBody>
      </p:sp>
      <p:pic>
        <p:nvPicPr>
          <p:cNvPr id="105475" name="Picture 3">
            <a:extLst>
              <a:ext uri="{FF2B5EF4-FFF2-40B4-BE49-F238E27FC236}">
                <a16:creationId xmlns:a16="http://schemas.microsoft.com/office/drawing/2014/main" id="{F6DF52AB-1C7E-4EE7-AF0C-74C0D157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28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1985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8B4EE72E-F6EE-4E3E-AFFD-35D6C3D7D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32050"/>
            <a:ext cx="73914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Class E addresses are reserved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for special purposes;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most of the block is wasted. </a:t>
            </a:r>
          </a:p>
        </p:txBody>
      </p:sp>
      <p:pic>
        <p:nvPicPr>
          <p:cNvPr id="106499" name="Picture 3">
            <a:extLst>
              <a:ext uri="{FF2B5EF4-FFF2-40B4-BE49-F238E27FC236}">
                <a16:creationId xmlns:a16="http://schemas.microsoft.com/office/drawing/2014/main" id="{2A233171-72F6-4CAB-8DD3-4EF42E6B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00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7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9A3324C-28A7-4CF8-881C-31D54ADB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7543800" cy="17970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The websites for the </a:t>
            </a:r>
            <a:b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</a:b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above organizations </a:t>
            </a:r>
            <a:b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</a:br>
            <a:r>
              <a:rPr lang="en-US" altLang="zh-TW" sz="3600" b="1" i="1">
                <a:solidFill>
                  <a:srgbClr val="000000"/>
                </a:solidFill>
                <a:latin typeface="Times" pitchFamily="18" charset="0"/>
                <a:ea typeface="新細明體" panose="02020500000000000000" pitchFamily="18" charset="-120"/>
              </a:rPr>
              <a:t>are given in Appendix G.</a:t>
            </a:r>
            <a:endParaRPr lang="en-US" altLang="zh-TW" sz="3600" b="1" i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15A4FA9E-BE42-4CD8-81CF-87580878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14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9320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F8BF0E76-1603-41CD-9C16-2F17C3E51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91440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Network Addresses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21E4952-8A73-45CA-9F29-421C1EB0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1201"/>
            <a:ext cx="8001000" cy="58477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The network address is the first address.</a:t>
            </a:r>
          </a:p>
        </p:txBody>
      </p:sp>
      <p:sp>
        <p:nvSpPr>
          <p:cNvPr id="107524" name="Rectangle 7">
            <a:extLst>
              <a:ext uri="{FF2B5EF4-FFF2-40B4-BE49-F238E27FC236}">
                <a16:creationId xmlns:a16="http://schemas.microsoft.com/office/drawing/2014/main" id="{23330FC8-0DBA-466A-B2B3-2E7CA92C3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19400"/>
            <a:ext cx="8001000" cy="1077218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The network address defines the network to the rest of the Internet. </a:t>
            </a:r>
          </a:p>
        </p:txBody>
      </p:sp>
      <p:sp>
        <p:nvSpPr>
          <p:cNvPr id="107525" name="Rectangle 8">
            <a:extLst>
              <a:ext uri="{FF2B5EF4-FFF2-40B4-BE49-F238E27FC236}">
                <a16:creationId xmlns:a16="http://schemas.microsoft.com/office/drawing/2014/main" id="{4B317982-154B-4619-913D-575A74A0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14801"/>
            <a:ext cx="8001000" cy="1611313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Given the network address, we can find the class of the address, the block, and the range of the addresses in the block</a:t>
            </a:r>
          </a:p>
        </p:txBody>
      </p:sp>
    </p:spTree>
    <p:extLst>
      <p:ext uri="{BB962C8B-B14F-4D97-AF65-F5344CB8AC3E}">
        <p14:creationId xmlns:p14="http://schemas.microsoft.com/office/powerpoint/2010/main" val="3229433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3AA6D417-445A-4A01-B1FE-04CFF9C93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0"/>
            <a:ext cx="80010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In classful addressing,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 network address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(the first address in the block)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is the one that is assigned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to the organization. </a:t>
            </a:r>
          </a:p>
        </p:txBody>
      </p:sp>
      <p:pic>
        <p:nvPicPr>
          <p:cNvPr id="108547" name="Picture 3">
            <a:extLst>
              <a:ext uri="{FF2B5EF4-FFF2-40B4-BE49-F238E27FC236}">
                <a16:creationId xmlns:a16="http://schemas.microsoft.com/office/drawing/2014/main" id="{01005FE0-CF28-4925-9FF5-D3F5BF74D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5965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>
            <a:extLst>
              <a:ext uri="{FF2B5EF4-FFF2-40B4-BE49-F238E27FC236}">
                <a16:creationId xmlns:a16="http://schemas.microsoft.com/office/drawing/2014/main" id="{D80F0E0F-020D-4A28-BC4F-F780A3587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9" y="228601"/>
            <a:ext cx="2212465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9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F31C2D6-3771-49BD-9691-E6D131A5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125538"/>
            <a:ext cx="8458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Given the network address 17.0.0.0, find the class, the block, and the range of the addresses.</a:t>
            </a:r>
          </a:p>
        </p:txBody>
      </p:sp>
      <p:sp>
        <p:nvSpPr>
          <p:cNvPr id="270340" name="Text Box 4">
            <a:extLst>
              <a:ext uri="{FF2B5EF4-FFF2-40B4-BE49-F238E27FC236}">
                <a16:creationId xmlns:a16="http://schemas.microsoft.com/office/drawing/2014/main" id="{AA336CEC-8E7E-46BF-B40E-83B40206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2004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0341" name="Rectangle 5">
            <a:extLst>
              <a:ext uri="{FF2B5EF4-FFF2-40B4-BE49-F238E27FC236}">
                <a16:creationId xmlns:a16="http://schemas.microsoft.com/office/drawing/2014/main" id="{0916BE03-07B1-477A-97AF-00208BC2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1"/>
            <a:ext cx="89217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class is A because the first byte is between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0 and 127. The block has a netid of 17.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addresses range from 17.0.0.0 to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17.255.255.255.</a:t>
            </a:r>
            <a:endParaRPr kumimoji="1" lang="en-US" altLang="zh-TW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312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>
            <a:extLst>
              <a:ext uri="{FF2B5EF4-FFF2-40B4-BE49-F238E27FC236}">
                <a16:creationId xmlns:a16="http://schemas.microsoft.com/office/drawing/2014/main" id="{54E2D7A9-EEB4-4003-BB87-0688FEBB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28601"/>
            <a:ext cx="2440092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10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18777A8C-E641-49AC-9AE8-F0E8BB467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Given the network address 132.21.0.0, find the class, the block, and the range of the addresses.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1E24EA9C-3C96-455B-A779-EC72FD8C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2004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1365" name="Rectangle 5">
            <a:extLst>
              <a:ext uri="{FF2B5EF4-FFF2-40B4-BE49-F238E27FC236}">
                <a16:creationId xmlns:a16="http://schemas.microsoft.com/office/drawing/2014/main" id="{A78FFFCC-FA77-4F69-A2B7-1B0D48ABD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0"/>
            <a:ext cx="88963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class is B because the first byte is between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128 and 191. The block has a netid of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132.21. The addresses range from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132.21.0.0 to 132.21.255.255.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71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>
            <a:extLst>
              <a:ext uri="{FF2B5EF4-FFF2-40B4-BE49-F238E27FC236}">
                <a16:creationId xmlns:a16="http://schemas.microsoft.com/office/drawing/2014/main" id="{229A9FD7-7D49-41C2-8370-3B331A770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28601"/>
            <a:ext cx="2409634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11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365ED27-2E73-407D-8CAF-5641A903F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Given the network address 220.34.76.0, find the class, the block, and the range of the addresses.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32072BA4-9BFA-4576-BA52-1E0B2A88D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2004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2389" name="Rectangle 5">
            <a:extLst>
              <a:ext uri="{FF2B5EF4-FFF2-40B4-BE49-F238E27FC236}">
                <a16:creationId xmlns:a16="http://schemas.microsoft.com/office/drawing/2014/main" id="{D68826A0-FF32-47A6-BCB6-743EB37CE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8601"/>
            <a:ext cx="92519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class is C because the first byte is between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192 and 223. The block has a netid of 220.34.76.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addresses range from 220.34.76.0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to 220.34.76.255.</a:t>
            </a:r>
            <a:endParaRPr kumimoji="1" lang="zh-TW" altLang="en-US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80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40DB4636-7124-4ACD-A792-3B7CE7D1D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52400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sz="4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Mask</a:t>
            </a:r>
          </a:p>
        </p:txBody>
      </p:sp>
      <p:sp>
        <p:nvSpPr>
          <p:cNvPr id="112643" name="Rectangle 4">
            <a:extLst>
              <a:ext uri="{FF2B5EF4-FFF2-40B4-BE49-F238E27FC236}">
                <a16:creationId xmlns:a16="http://schemas.microsoft.com/office/drawing/2014/main" id="{B42248C2-E576-4767-9BEC-3723E4540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49526"/>
            <a:ext cx="8001000" cy="2098675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</a:rPr>
              <a:t>A mask is a 32-bit binary number that gives the first address in the block (the network address) when bitwise ANDed with an address in the block.</a:t>
            </a:r>
          </a:p>
        </p:txBody>
      </p:sp>
    </p:spTree>
    <p:extLst>
      <p:ext uri="{BB962C8B-B14F-4D97-AF65-F5344CB8AC3E}">
        <p14:creationId xmlns:p14="http://schemas.microsoft.com/office/powerpoint/2010/main" val="4413348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>
            <a:extLst>
              <a:ext uri="{FF2B5EF4-FFF2-40B4-BE49-F238E27FC236}">
                <a16:creationId xmlns:a16="http://schemas.microsoft.com/office/drawing/2014/main" id="{254A23C8-1A79-4237-A1D3-DF004125A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4-10</a:t>
            </a:r>
          </a:p>
        </p:txBody>
      </p:sp>
      <p:pic>
        <p:nvPicPr>
          <p:cNvPr id="113667" name="Picture 3">
            <a:extLst>
              <a:ext uri="{FF2B5EF4-FFF2-40B4-BE49-F238E27FC236}">
                <a16:creationId xmlns:a16="http://schemas.microsoft.com/office/drawing/2014/main" id="{AC31BCE4-3C98-4ECC-82AB-AB978FFA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4" y="1752600"/>
            <a:ext cx="7011987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8" name="Text Box 4">
            <a:extLst>
              <a:ext uri="{FF2B5EF4-FFF2-40B4-BE49-F238E27FC236}">
                <a16:creationId xmlns:a16="http://schemas.microsoft.com/office/drawing/2014/main" id="{45BE3682-57E5-447D-A90F-25EF02F54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3" y="95251"/>
            <a:ext cx="3506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Masking concept</a:t>
            </a:r>
          </a:p>
        </p:txBody>
      </p:sp>
    </p:spTree>
    <p:extLst>
      <p:ext uri="{BB962C8B-B14F-4D97-AF65-F5344CB8AC3E}">
        <p14:creationId xmlns:p14="http://schemas.microsoft.com/office/powerpoint/2010/main" val="21137217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>
            <a:extLst>
              <a:ext uri="{FF2B5EF4-FFF2-40B4-BE49-F238E27FC236}">
                <a16:creationId xmlns:a16="http://schemas.microsoft.com/office/drawing/2014/main" id="{4ECB4C5D-9ABC-44B2-8BEA-53C35B08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4-11</a:t>
            </a:r>
          </a:p>
        </p:txBody>
      </p:sp>
      <p:pic>
        <p:nvPicPr>
          <p:cNvPr id="114691" name="Picture 3">
            <a:extLst>
              <a:ext uri="{FF2B5EF4-FFF2-40B4-BE49-F238E27FC236}">
                <a16:creationId xmlns:a16="http://schemas.microsoft.com/office/drawing/2014/main" id="{3EA544ED-B964-4458-ABE4-20ACD9EA5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1" y="2543176"/>
            <a:ext cx="7783513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Text Box 4">
            <a:extLst>
              <a:ext uri="{FF2B5EF4-FFF2-40B4-BE49-F238E27FC236}">
                <a16:creationId xmlns:a16="http://schemas.microsoft.com/office/drawing/2014/main" id="{F573F8B9-1DC9-430E-9268-11F9FF567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4" y="95251"/>
            <a:ext cx="30540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AND operation</a:t>
            </a:r>
          </a:p>
        </p:txBody>
      </p:sp>
    </p:spTree>
    <p:extLst>
      <p:ext uri="{BB962C8B-B14F-4D97-AF65-F5344CB8AC3E}">
        <p14:creationId xmlns:p14="http://schemas.microsoft.com/office/powerpoint/2010/main" val="38134839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8F3C3319-FE67-49B1-AA81-273F76F29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19201"/>
            <a:ext cx="8001000" cy="4543425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 network address is the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beginning address of each block.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 It can be found by applying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the default mask to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any of the addresses in the block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(including itself).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 It retains the </a:t>
            </a:r>
            <a:r>
              <a:rPr kumimoji="1" 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netid</a:t>
            </a: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 of the block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and sets the </a:t>
            </a:r>
            <a:r>
              <a:rPr kumimoji="1" lang="en-US" sz="36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hostid</a:t>
            </a: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 to zero. </a:t>
            </a:r>
          </a:p>
        </p:txBody>
      </p:sp>
      <p:pic>
        <p:nvPicPr>
          <p:cNvPr id="115715" name="Picture 3">
            <a:extLst>
              <a:ext uri="{FF2B5EF4-FFF2-40B4-BE49-F238E27FC236}">
                <a16:creationId xmlns:a16="http://schemas.microsoft.com/office/drawing/2014/main" id="{775FC1EE-B254-431E-B3EF-6932E119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6478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9F9A8F3-8220-4A7B-AE87-BF6A5018B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altLang="zh-TW"/>
              <a:t>Default Masks</a:t>
            </a:r>
          </a:p>
        </p:txBody>
      </p:sp>
      <p:graphicFrame>
        <p:nvGraphicFramePr>
          <p:cNvPr id="293917" name="Group 29">
            <a:extLst>
              <a:ext uri="{FF2B5EF4-FFF2-40B4-BE49-F238E27FC236}">
                <a16:creationId xmlns:a16="http://schemas.microsoft.com/office/drawing/2014/main" id="{6E301C39-C924-4FE4-9BE7-98C5FAF0D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4"/>
        </p:xfrm>
        <a:graphic>
          <a:graphicData uri="http://schemas.openxmlformats.org/drawingml/2006/table">
            <a:tbl>
              <a:tblPr/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Mask in 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Mask in dotted-decimal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11111111 0…0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255.0.0.0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11111111 11111111 0…0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255.255.0.0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1…1 00000000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255.255.255.0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9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 descr="Large confetti">
            <a:extLst>
              <a:ext uri="{FF2B5EF4-FFF2-40B4-BE49-F238E27FC236}">
                <a16:creationId xmlns:a16="http://schemas.microsoft.com/office/drawing/2014/main" id="{0F1F0A4D-A716-4F5F-B2E5-D84F25F10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B2BECB2-A6E1-4681-B2C4-F4DB8640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55" y="2590800"/>
            <a:ext cx="359085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INTERNET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4400" b="1">
                <a:solidFill>
                  <a:srgbClr val="000000"/>
                </a:solidFill>
                <a:latin typeface="Times" panose="02020603050405020304" pitchFamily="18" charset="0"/>
              </a:rPr>
              <a:t>STANDARDS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EDFE6644-0467-46F1-B841-D69F25A6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1905000"/>
            <a:ext cx="8826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1.4</a:t>
            </a:r>
            <a:endParaRPr lang="en-US" altLang="zh-TW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4238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>
            <a:extLst>
              <a:ext uri="{FF2B5EF4-FFF2-40B4-BE49-F238E27FC236}">
                <a16:creationId xmlns:a16="http://schemas.microsoft.com/office/drawing/2014/main" id="{3C0EED23-30EB-45F1-AFFE-26E34FC3B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28601"/>
            <a:ext cx="2440092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12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7C3888B3-7AAE-48EB-A5D7-D884131F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Given the address 23.56.7.91 and the default class A mask, find the beginning address (network address).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2C5CC1C2-C87C-4175-967D-64B41335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2004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3413" name="Rectangle 5">
            <a:extLst>
              <a:ext uri="{FF2B5EF4-FFF2-40B4-BE49-F238E27FC236}">
                <a16:creationId xmlns:a16="http://schemas.microsoft.com/office/drawing/2014/main" id="{9778626E-71E2-4F89-90A5-B55769B22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4005264"/>
            <a:ext cx="83502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default mask is 255.0.0.0, which means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that only the first byte is preserved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and the other 3 bytes are set to 0s.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network address is 23.0.0.0.</a:t>
            </a:r>
            <a:endParaRPr kumimoji="1" lang="en-US" altLang="zh-TW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928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ext Box 2">
            <a:extLst>
              <a:ext uri="{FF2B5EF4-FFF2-40B4-BE49-F238E27FC236}">
                <a16:creationId xmlns:a16="http://schemas.microsoft.com/office/drawing/2014/main" id="{C3535FD5-DB5E-48B6-BD43-717CD33D4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28601"/>
            <a:ext cx="2440092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13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4614F0A-7C18-47FF-99C0-3CBC5785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Given the address 132.6.17.85 and the default class B mask, find the beginning address (network address).</a:t>
            </a: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F1E3195E-7457-431C-B63A-00071B521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2004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4437" name="Rectangle 5">
            <a:extLst>
              <a:ext uri="{FF2B5EF4-FFF2-40B4-BE49-F238E27FC236}">
                <a16:creationId xmlns:a16="http://schemas.microsoft.com/office/drawing/2014/main" id="{FF125FE8-9180-440D-A311-73FD53AD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4019550"/>
            <a:ext cx="8807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default mask is 255.255.0.0, which means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that the first 2 bytes are preserved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and the other 2 bytes are set to 0s.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network address is 132.6.0.0.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60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>
            <a:extLst>
              <a:ext uri="{FF2B5EF4-FFF2-40B4-BE49-F238E27FC236}">
                <a16:creationId xmlns:a16="http://schemas.microsoft.com/office/drawing/2014/main" id="{AA3134D4-26D4-43F9-8E1A-69118432A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088" y="228601"/>
            <a:ext cx="2440092" cy="584775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Example 14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CB4CEF0-F0BD-4612-86A6-F74B70BDB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125538"/>
            <a:ext cx="8458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TW" sz="3600">
                <a:solidFill>
                  <a:srgbClr val="000000"/>
                </a:solidFill>
                <a:latin typeface="Times" panose="02020603050405020304" pitchFamily="18" charset="0"/>
              </a:rPr>
              <a:t>Given the address 201.180.56.5 and the class C default mask, find the beginning address (network address).</a:t>
            </a:r>
          </a:p>
        </p:txBody>
      </p:sp>
      <p:sp>
        <p:nvSpPr>
          <p:cNvPr id="275460" name="Text Box 4">
            <a:extLst>
              <a:ext uri="{FF2B5EF4-FFF2-40B4-BE49-F238E27FC236}">
                <a16:creationId xmlns:a16="http://schemas.microsoft.com/office/drawing/2014/main" id="{83EA253F-D7DE-4E23-8D1D-ADB4934A0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3200401"/>
            <a:ext cx="1822935" cy="584775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200" b="1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75461" name="Rectangle 5">
            <a:extLst>
              <a:ext uri="{FF2B5EF4-FFF2-40B4-BE49-F238E27FC236}">
                <a16:creationId xmlns:a16="http://schemas.microsoft.com/office/drawing/2014/main" id="{5BDD40F6-E7BE-40A9-9F7E-5068F8876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650" y="4038601"/>
            <a:ext cx="714375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default mask is 255.255.255.0,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which means that the first 3 bytes are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preserved and the last byte is set to 0.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3600">
                <a:solidFill>
                  <a:srgbClr val="808080"/>
                </a:solidFill>
                <a:latin typeface="Times" pitchFamily="18" charset="0"/>
                <a:ea typeface="新細明體" panose="02020500000000000000" pitchFamily="18" charset="-120"/>
              </a:rPr>
              <a:t>The network address is 201.180.56.0.</a:t>
            </a:r>
            <a:endParaRPr kumimoji="1" lang="en-US" altLang="zh-TW" sz="3600" b="1" i="1">
              <a:solidFill>
                <a:srgbClr val="80808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009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A1AE608D-5001-4402-80A4-DD95AD6AC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28800"/>
            <a:ext cx="7772400" cy="2895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571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1100"/>
              </a:spcBef>
              <a:spcAft>
                <a:spcPts val="1100"/>
              </a:spcAft>
              <a:defRPr/>
            </a:pP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We must not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apply the default mask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of one class to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an address belonging </a:t>
            </a:r>
            <a:b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</a:br>
            <a:r>
              <a:rPr kumimoji="1" lang="en-US" sz="3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to another class. </a:t>
            </a:r>
          </a:p>
        </p:txBody>
      </p:sp>
      <p:pic>
        <p:nvPicPr>
          <p:cNvPr id="120835" name="Picture 3">
            <a:extLst>
              <a:ext uri="{FF2B5EF4-FFF2-40B4-BE49-F238E27FC236}">
                <a16:creationId xmlns:a16="http://schemas.microsoft.com/office/drawing/2014/main" id="{D9A2258E-41BE-4A30-A42F-B1164A56F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0450"/>
            <a:ext cx="20574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6676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>
            <a:extLst>
              <a:ext uri="{FF2B5EF4-FFF2-40B4-BE49-F238E27FC236}">
                <a16:creationId xmlns:a16="http://schemas.microsoft.com/office/drawing/2014/main" id="{01B8BEA0-37E3-4272-ABA3-35C798AED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641350"/>
            <a:ext cx="51347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CIDR (Classless Inter-Domain Routing) Notation</a:t>
            </a:r>
          </a:p>
        </p:txBody>
      </p:sp>
      <p:sp>
        <p:nvSpPr>
          <p:cNvPr id="121859" name="Text Box 5">
            <a:extLst>
              <a:ext uri="{FF2B5EF4-FFF2-40B4-BE49-F238E27FC236}">
                <a16:creationId xmlns:a16="http://schemas.microsoft.com/office/drawing/2014/main" id="{E2FC8F51-E6F1-4046-9D71-2E5F1A0C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4" y="1289050"/>
            <a:ext cx="18517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18.46.74.10/8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141.24.74.69/16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200.14.70.22/24</a:t>
            </a:r>
          </a:p>
        </p:txBody>
      </p:sp>
      <p:sp>
        <p:nvSpPr>
          <p:cNvPr id="121860" name="Oval 6">
            <a:extLst>
              <a:ext uri="{FF2B5EF4-FFF2-40B4-BE49-F238E27FC236}">
                <a16:creationId xmlns:a16="http://schemas.microsoft.com/office/drawing/2014/main" id="{829B6BE9-9781-46E6-BCE3-3F6585AAF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060575"/>
            <a:ext cx="4318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endParaRPr lang="zh-TW" altLang="en-US" sz="1800">
              <a:solidFill>
                <a:srgbClr val="FF3300"/>
              </a:solidFill>
            </a:endParaRPr>
          </a:p>
        </p:txBody>
      </p:sp>
      <p:sp>
        <p:nvSpPr>
          <p:cNvPr id="121861" name="Line 7">
            <a:extLst>
              <a:ext uri="{FF2B5EF4-FFF2-40B4-BE49-F238E27FC236}">
                <a16:creationId xmlns:a16="http://schemas.microsoft.com/office/drawing/2014/main" id="{B5486246-50C8-4F9D-818A-977074297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7575" y="23495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>
              <a:solidFill>
                <a:srgbClr val="000000"/>
              </a:solidFill>
              <a:latin typeface="Arial" panose="020B0604020202020204" pitchFamily="34" charset="0"/>
              <a:ea typeface="新細明體" panose="020B0604030504040204" pitchFamily="18" charset="-120"/>
            </a:endParaRPr>
          </a:p>
        </p:txBody>
      </p:sp>
      <p:sp>
        <p:nvSpPr>
          <p:cNvPr id="121862" name="Text Box 8">
            <a:extLst>
              <a:ext uri="{FF2B5EF4-FFF2-40B4-BE49-F238E27FC236}">
                <a16:creationId xmlns:a16="http://schemas.microsoft.com/office/drawing/2014/main" id="{95FF2BB4-D4D3-4618-82CF-5996587B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2081213"/>
            <a:ext cx="2860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Number of 1’s in the mask</a:t>
            </a:r>
          </a:p>
        </p:txBody>
      </p:sp>
      <p:sp>
        <p:nvSpPr>
          <p:cNvPr id="121863" name="Text Box 9">
            <a:extLst>
              <a:ext uri="{FF2B5EF4-FFF2-40B4-BE49-F238E27FC236}">
                <a16:creationId xmlns:a16="http://schemas.microsoft.com/office/drawing/2014/main" id="{2AE26FBB-6ADD-4649-987B-661537F84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2873375"/>
            <a:ext cx="20697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Address Depletion</a:t>
            </a:r>
          </a:p>
        </p:txBody>
      </p:sp>
      <p:sp>
        <p:nvSpPr>
          <p:cNvPr id="121864" name="Text Box 10">
            <a:extLst>
              <a:ext uri="{FF2B5EF4-FFF2-40B4-BE49-F238E27FC236}">
                <a16:creationId xmlns:a16="http://schemas.microsoft.com/office/drawing/2014/main" id="{CF083FA4-8B7B-48E4-9E07-A572DDD6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476" y="3521076"/>
            <a:ext cx="77962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1800">
                <a:solidFill>
                  <a:srgbClr val="000000"/>
                </a:solidFill>
              </a:rPr>
              <a:t>We have run out of class A and B addresses, and a class C block is too small for most middle-sized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6954476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AutoShape 2" descr="Large confetti">
            <a:extLst>
              <a:ext uri="{FF2B5EF4-FFF2-40B4-BE49-F238E27FC236}">
                <a16:creationId xmlns:a16="http://schemas.microsoft.com/office/drawing/2014/main" id="{EA2ACAA3-974B-4008-B80C-5662BD56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19200"/>
            <a:ext cx="8534400" cy="4419600"/>
          </a:xfrm>
          <a:prstGeom prst="verticalScroll">
            <a:avLst>
              <a:gd name="adj" fmla="val 12500"/>
            </a:avLst>
          </a:prstGeom>
          <a:pattFill prst="lgConfetti">
            <a:fgClr>
              <a:schemeClr val="hlink"/>
            </a:fgClr>
            <a:bgClr>
              <a:srgbClr val="6699FF"/>
            </a:bgClr>
          </a:patt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88D259D5-E6E9-44FF-9979-762B89F6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725" y="2987675"/>
            <a:ext cx="23647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>
                <a:solidFill>
                  <a:srgbClr val="000000"/>
                </a:solidFill>
                <a:latin typeface="Times" panose="02020603050405020304" pitchFamily="18" charset="0"/>
              </a:rPr>
              <a:t>OTHER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b="1">
                <a:solidFill>
                  <a:srgbClr val="000000"/>
                </a:solidFill>
                <a:latin typeface="Times" panose="02020603050405020304" pitchFamily="18" charset="0"/>
              </a:rPr>
              <a:t>ISSUES</a:t>
            </a:r>
          </a:p>
        </p:txBody>
      </p:sp>
      <p:sp>
        <p:nvSpPr>
          <p:cNvPr id="290820" name="Rectangle 4">
            <a:extLst>
              <a:ext uri="{FF2B5EF4-FFF2-40B4-BE49-F238E27FC236}">
                <a16:creationId xmlns:a16="http://schemas.microsoft.com/office/drawing/2014/main" id="{024F3F9F-3122-497B-AFFD-D89D7940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775" y="1905000"/>
            <a:ext cx="11620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sz="44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新細明體" panose="02020500000000000000" pitchFamily="18" charset="-120"/>
              </a:rPr>
              <a:t>4.13</a:t>
            </a:r>
            <a:endParaRPr kumimoji="1" lang="en-US" sz="4400" b="1" i="1">
              <a:solidFill>
                <a:srgbClr val="06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772002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>
            <a:extLst>
              <a:ext uri="{FF2B5EF4-FFF2-40B4-BE49-F238E27FC236}">
                <a16:creationId xmlns:a16="http://schemas.microsoft.com/office/drawing/2014/main" id="{3FAF3054-3E37-4D76-9FAE-F38D473CF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4-12</a:t>
            </a:r>
          </a:p>
        </p:txBody>
      </p:sp>
      <p:pic>
        <p:nvPicPr>
          <p:cNvPr id="123907" name="Picture 4">
            <a:extLst>
              <a:ext uri="{FF2B5EF4-FFF2-40B4-BE49-F238E27FC236}">
                <a16:creationId xmlns:a16="http://schemas.microsoft.com/office/drawing/2014/main" id="{6C7632E6-8F27-48FB-BF2B-3FD436E6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816100"/>
            <a:ext cx="55626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8" name="Text Box 5">
            <a:extLst>
              <a:ext uri="{FF2B5EF4-FFF2-40B4-BE49-F238E27FC236}">
                <a16:creationId xmlns:a16="http://schemas.microsoft.com/office/drawing/2014/main" id="{9E4CCD34-337D-41D7-BC20-1EADCCE67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4" y="95251"/>
            <a:ext cx="4099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Multihomed devices</a:t>
            </a:r>
          </a:p>
        </p:txBody>
      </p:sp>
    </p:spTree>
    <p:extLst>
      <p:ext uri="{BB962C8B-B14F-4D97-AF65-F5344CB8AC3E}">
        <p14:creationId xmlns:p14="http://schemas.microsoft.com/office/powerpoint/2010/main" val="19410471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1FCD3DF-8F8D-4D43-949C-3158E858F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altLang="zh-TW"/>
              <a:t>Location, Not Names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35890BC-9D79-42EA-8BE7-11FD27677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An internet address defines the network location of a device, not its identify.</a:t>
            </a:r>
          </a:p>
          <a:p>
            <a:pPr eaLnBrk="1" hangingPunct="1"/>
            <a:r>
              <a:rPr lang="en-US" altLang="zh-TW"/>
              <a:t>Movement of computer from one network to another means that its IP address must be changed.</a:t>
            </a:r>
          </a:p>
          <a:p>
            <a:pPr eaLnBrk="1" hangingPunct="1"/>
            <a:r>
              <a:rPr lang="en-US" altLang="zh-TW"/>
              <a:t>Flat addressing vs. hierarchical addressing</a:t>
            </a:r>
          </a:p>
        </p:txBody>
      </p:sp>
    </p:spTree>
    <p:extLst>
      <p:ext uri="{BB962C8B-B14F-4D97-AF65-F5344CB8AC3E}">
        <p14:creationId xmlns:p14="http://schemas.microsoft.com/office/powerpoint/2010/main" val="12668811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A8FFF2D-51B7-490E-B70E-11455B31F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altLang="zh-TW"/>
              <a:t>Special Addresses</a:t>
            </a:r>
          </a:p>
        </p:txBody>
      </p:sp>
      <p:graphicFrame>
        <p:nvGraphicFramePr>
          <p:cNvPr id="298066" name="Group 82">
            <a:extLst>
              <a:ext uri="{FF2B5EF4-FFF2-40B4-BE49-F238E27FC236}">
                <a16:creationId xmlns:a16="http://schemas.microsoft.com/office/drawing/2014/main" id="{CCD30A20-9623-4E30-9F4F-D939B7A257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03388" y="1052514"/>
          <a:ext cx="8507412" cy="4987989"/>
        </p:xfrm>
        <a:graphic>
          <a:graphicData uri="http://schemas.openxmlformats.org/drawingml/2006/table">
            <a:tbl>
              <a:tblPr/>
              <a:tblGrid>
                <a:gridCol w="3313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Special Address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Netid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Hostid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Source or Destination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Network address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Specific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 0s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None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Direct broadcast address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Specific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 1s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Destination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Limited broadcast address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 1s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 1s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Destination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The host on this network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 0s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 0s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Source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Specific host on this network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 0s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Specific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Destination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Loopback address</a:t>
                      </a:r>
                      <a:endParaRPr kumimoji="0" lang="zh-TW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127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Destination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887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>
            <a:extLst>
              <a:ext uri="{FF2B5EF4-FFF2-40B4-BE49-F238E27FC236}">
                <a16:creationId xmlns:a16="http://schemas.microsoft.com/office/drawing/2014/main" id="{177CE54D-8023-4C08-B63A-959A0F11F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0"/>
            <a:ext cx="1614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333399"/>
                </a:solidFill>
              </a:rPr>
              <a:t>Figure  4-13</a:t>
            </a:r>
          </a:p>
        </p:txBody>
      </p:sp>
      <p:pic>
        <p:nvPicPr>
          <p:cNvPr id="126979" name="Picture 6">
            <a:extLst>
              <a:ext uri="{FF2B5EF4-FFF2-40B4-BE49-F238E27FC236}">
                <a16:creationId xmlns:a16="http://schemas.microsoft.com/office/drawing/2014/main" id="{495B3C73-A522-44E1-ACBF-74E73A403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6" y="2203450"/>
            <a:ext cx="853757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0" name="Text Box 7">
            <a:extLst>
              <a:ext uri="{FF2B5EF4-FFF2-40B4-BE49-F238E27FC236}">
                <a16:creationId xmlns:a16="http://schemas.microsoft.com/office/drawing/2014/main" id="{D4D46C64-BC91-43CC-B5BE-7082B165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14" y="95251"/>
            <a:ext cx="39421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B0604030504040204" pitchFamily="18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333399"/>
                </a:solidFill>
              </a:rPr>
              <a:t>Network addresses</a:t>
            </a:r>
          </a:p>
        </p:txBody>
      </p:sp>
    </p:spTree>
    <p:extLst>
      <p:ext uri="{BB962C8B-B14F-4D97-AF65-F5344CB8AC3E}">
        <p14:creationId xmlns:p14="http://schemas.microsoft.com/office/powerpoint/2010/main" val="276073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1880</Words>
  <Application>Microsoft Office PowerPoint</Application>
  <PresentationFormat>Widescreen</PresentationFormat>
  <Paragraphs>457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8" baseType="lpstr">
      <vt:lpstr>新細明體</vt:lpstr>
      <vt:lpstr>Arial</vt:lpstr>
      <vt:lpstr>Arial</vt:lpstr>
      <vt:lpstr>Calibri</vt:lpstr>
      <vt:lpstr>Calibri Light</vt:lpstr>
      <vt:lpstr>McGrawHill-Italic</vt:lpstr>
      <vt:lpstr>Symbol</vt:lpstr>
      <vt:lpstr>Times</vt:lpstr>
      <vt:lpstr>Times New Roman</vt:lpstr>
      <vt:lpstr>Office Theme</vt:lpstr>
      <vt:lpstr>預設簡報設計</vt:lpstr>
      <vt:lpstr>TCP / IP Protocol Suite</vt:lpstr>
      <vt:lpstr>PowerPoint Presentation</vt:lpstr>
      <vt:lpstr>Protocols</vt:lpstr>
      <vt:lpstr>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Default Masks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Location, Not Names</vt:lpstr>
      <vt:lpstr>Special Addresses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Faculty-CSE</dc:creator>
  <cp:lastModifiedBy>Faculty-CSE</cp:lastModifiedBy>
  <cp:revision>4</cp:revision>
  <dcterms:created xsi:type="dcterms:W3CDTF">2018-05-22T05:33:59Z</dcterms:created>
  <dcterms:modified xsi:type="dcterms:W3CDTF">2018-05-24T05:46:29Z</dcterms:modified>
</cp:coreProperties>
</file>