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3"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72"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05T13:46:05.532" idx="2">
    <p:pos x="10" y="10"/>
    <p:text>https://www.geeksforgeeks.org/difference-between-linear-and-non-linear-data-structures/</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2-04T00:13:51.847" idx="1">
    <p:pos x="4065" y="3116"/>
    <p:text>Compile-time is the time at which the source code is converted into an executable code while the run time is the time at which the executable code is started running.</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2-09T09:46:52.677" idx="3">
    <p:pos x="2055" y="1358"/>
    <p:text>The mechanism by which storage/memory/cells can be allocated to variables during the run time is called Dynamic Memory Allocation. It allocates the memory during the run time which enables us to use as much storage as we want, without worrying about any wastage.</p:text>
    <p:extLst>
      <p:ext uri="{C676402C-5697-4E1C-873F-D02D1690AC5C}">
        <p15:threadingInfo xmlns:p15="http://schemas.microsoft.com/office/powerpoint/2012/main" timeZoneBias="-36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A8C0F-9286-472B-9EFA-015596050342}"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D13B6-871D-48C7-BB91-EAA09032C397}" type="slidenum">
              <a:rPr lang="en-US" smtClean="0"/>
              <a:t>‹#›</a:t>
            </a:fld>
            <a:endParaRPr lang="en-US"/>
          </a:p>
        </p:txBody>
      </p:sp>
    </p:spTree>
    <p:extLst>
      <p:ext uri="{BB962C8B-B14F-4D97-AF65-F5344CB8AC3E}">
        <p14:creationId xmlns:p14="http://schemas.microsoft.com/office/powerpoint/2010/main" val="4048117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12EB27-66E0-4019-B037-B7171F6319FD}" type="slidenum">
              <a:rPr lang="en-US" smtClean="0"/>
              <a:t>1</a:t>
            </a:fld>
            <a:endParaRPr lang="en-US"/>
          </a:p>
        </p:txBody>
      </p:sp>
    </p:spTree>
    <p:extLst>
      <p:ext uri="{BB962C8B-B14F-4D97-AF65-F5344CB8AC3E}">
        <p14:creationId xmlns:p14="http://schemas.microsoft.com/office/powerpoint/2010/main" val="412399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12EB27-66E0-4019-B037-B7171F6319FD}" type="slidenum">
              <a:rPr lang="en-US" smtClean="0"/>
              <a:t>2</a:t>
            </a:fld>
            <a:endParaRPr lang="en-US"/>
          </a:p>
        </p:txBody>
      </p:sp>
    </p:spTree>
    <p:extLst>
      <p:ext uri="{BB962C8B-B14F-4D97-AF65-F5344CB8AC3E}">
        <p14:creationId xmlns:p14="http://schemas.microsoft.com/office/powerpoint/2010/main" val="1574173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EB3D97-211D-413C-9E05-3888E7389655}" type="datetime5">
              <a:rPr lang="en-US" smtClean="0"/>
              <a:t>9-Feb-21</a:t>
            </a:fld>
            <a:endParaRPr lang="en-US"/>
          </a:p>
        </p:txBody>
      </p:sp>
      <p:sp>
        <p:nvSpPr>
          <p:cNvPr id="5" name="Footer Placeholder 4"/>
          <p:cNvSpPr>
            <a:spLocks noGrp="1"/>
          </p:cNvSpPr>
          <p:nvPr>
            <p:ph type="ftr" sz="quarter" idx="11"/>
          </p:nvPr>
        </p:nvSpPr>
        <p:spPr/>
        <p:txBody>
          <a:bodyPr/>
          <a:lstStyle/>
          <a:p>
            <a:r>
              <a:rPr lang="it-IT" smtClean="0"/>
              <a:t>Md. Solaiman Mia, Assistant Professor</a:t>
            </a:r>
            <a:endParaRPr lang="en-US"/>
          </a:p>
        </p:txBody>
      </p:sp>
      <p:sp>
        <p:nvSpPr>
          <p:cNvPr id="6" name="Slide Number Placeholder 5"/>
          <p:cNvSpPr>
            <a:spLocks noGrp="1"/>
          </p:cNvSpPr>
          <p:nvPr>
            <p:ph type="sldNum" sz="quarter" idx="12"/>
          </p:nvPr>
        </p:nvSpPr>
        <p:spPr/>
        <p:txBody>
          <a:bodyPr/>
          <a:lstStyle/>
          <a:p>
            <a:fld id="{3FBA7504-BEA9-46D2-9A34-342CE25ECF69}" type="slidenum">
              <a:rPr lang="en-US" smtClean="0"/>
              <a:t>‹#›</a:t>
            </a:fld>
            <a:endParaRPr lang="en-US"/>
          </a:p>
        </p:txBody>
      </p:sp>
    </p:spTree>
    <p:extLst>
      <p:ext uri="{BB962C8B-B14F-4D97-AF65-F5344CB8AC3E}">
        <p14:creationId xmlns:p14="http://schemas.microsoft.com/office/powerpoint/2010/main" val="346498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B2578D-C9C9-460B-8716-C32598E89A50}" type="datetime5">
              <a:rPr lang="en-US" smtClean="0"/>
              <a:t>9-Feb-21</a:t>
            </a:fld>
            <a:endParaRPr lang="en-US"/>
          </a:p>
        </p:txBody>
      </p:sp>
      <p:sp>
        <p:nvSpPr>
          <p:cNvPr id="5" name="Footer Placeholder 4"/>
          <p:cNvSpPr>
            <a:spLocks noGrp="1"/>
          </p:cNvSpPr>
          <p:nvPr>
            <p:ph type="ftr" sz="quarter" idx="11"/>
          </p:nvPr>
        </p:nvSpPr>
        <p:spPr/>
        <p:txBody>
          <a:bodyPr/>
          <a:lstStyle/>
          <a:p>
            <a:r>
              <a:rPr lang="it-IT" smtClean="0"/>
              <a:t>Md. Solaiman Mia, Assistant Professor</a:t>
            </a:r>
            <a:endParaRPr lang="en-US"/>
          </a:p>
        </p:txBody>
      </p:sp>
      <p:sp>
        <p:nvSpPr>
          <p:cNvPr id="6" name="Slide Number Placeholder 5"/>
          <p:cNvSpPr>
            <a:spLocks noGrp="1"/>
          </p:cNvSpPr>
          <p:nvPr>
            <p:ph type="sldNum" sz="quarter" idx="12"/>
          </p:nvPr>
        </p:nvSpPr>
        <p:spPr/>
        <p:txBody>
          <a:bodyPr/>
          <a:lstStyle/>
          <a:p>
            <a:fld id="{3FBA7504-BEA9-46D2-9A34-342CE25ECF69}" type="slidenum">
              <a:rPr lang="en-US" smtClean="0"/>
              <a:t>‹#›</a:t>
            </a:fld>
            <a:endParaRPr lang="en-US"/>
          </a:p>
        </p:txBody>
      </p:sp>
    </p:spTree>
    <p:extLst>
      <p:ext uri="{BB962C8B-B14F-4D97-AF65-F5344CB8AC3E}">
        <p14:creationId xmlns:p14="http://schemas.microsoft.com/office/powerpoint/2010/main" val="50106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8964A-C442-4F80-9E1A-187ADB69E742}" type="datetime5">
              <a:rPr lang="en-US" smtClean="0"/>
              <a:t>9-Feb-21</a:t>
            </a:fld>
            <a:endParaRPr lang="en-US"/>
          </a:p>
        </p:txBody>
      </p:sp>
      <p:sp>
        <p:nvSpPr>
          <p:cNvPr id="5" name="Footer Placeholder 4"/>
          <p:cNvSpPr>
            <a:spLocks noGrp="1"/>
          </p:cNvSpPr>
          <p:nvPr>
            <p:ph type="ftr" sz="quarter" idx="11"/>
          </p:nvPr>
        </p:nvSpPr>
        <p:spPr/>
        <p:txBody>
          <a:bodyPr/>
          <a:lstStyle/>
          <a:p>
            <a:r>
              <a:rPr lang="it-IT" smtClean="0"/>
              <a:t>Md. Solaiman Mia, Assistant Professor</a:t>
            </a:r>
            <a:endParaRPr lang="en-US"/>
          </a:p>
        </p:txBody>
      </p:sp>
      <p:sp>
        <p:nvSpPr>
          <p:cNvPr id="6" name="Slide Number Placeholder 5"/>
          <p:cNvSpPr>
            <a:spLocks noGrp="1"/>
          </p:cNvSpPr>
          <p:nvPr>
            <p:ph type="sldNum" sz="quarter" idx="12"/>
          </p:nvPr>
        </p:nvSpPr>
        <p:spPr/>
        <p:txBody>
          <a:bodyPr/>
          <a:lstStyle/>
          <a:p>
            <a:fld id="{3FBA7504-BEA9-46D2-9A34-342CE25ECF69}" type="slidenum">
              <a:rPr lang="en-US" smtClean="0"/>
              <a:t>‹#›</a:t>
            </a:fld>
            <a:endParaRPr lang="en-US"/>
          </a:p>
        </p:txBody>
      </p:sp>
    </p:spTree>
    <p:extLst>
      <p:ext uri="{BB962C8B-B14F-4D97-AF65-F5344CB8AC3E}">
        <p14:creationId xmlns:p14="http://schemas.microsoft.com/office/powerpoint/2010/main" val="37305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6DA209-3EE1-487C-AF2E-E9EBCCC16C3A}" type="datetime5">
              <a:rPr lang="en-US" smtClean="0"/>
              <a:t>9-Feb-21</a:t>
            </a:fld>
            <a:endParaRPr lang="en-US"/>
          </a:p>
        </p:txBody>
      </p:sp>
      <p:sp>
        <p:nvSpPr>
          <p:cNvPr id="5" name="Footer Placeholder 4"/>
          <p:cNvSpPr>
            <a:spLocks noGrp="1"/>
          </p:cNvSpPr>
          <p:nvPr>
            <p:ph type="ftr" sz="quarter" idx="11"/>
          </p:nvPr>
        </p:nvSpPr>
        <p:spPr/>
        <p:txBody>
          <a:bodyPr/>
          <a:lstStyle/>
          <a:p>
            <a:r>
              <a:rPr lang="it-IT" smtClean="0"/>
              <a:t>Md. Solaiman Mia, Assistant Professor</a:t>
            </a:r>
            <a:endParaRPr lang="en-US"/>
          </a:p>
        </p:txBody>
      </p:sp>
      <p:sp>
        <p:nvSpPr>
          <p:cNvPr id="6" name="Slide Number Placeholder 5"/>
          <p:cNvSpPr>
            <a:spLocks noGrp="1"/>
          </p:cNvSpPr>
          <p:nvPr>
            <p:ph type="sldNum" sz="quarter" idx="12"/>
          </p:nvPr>
        </p:nvSpPr>
        <p:spPr/>
        <p:txBody>
          <a:bodyPr/>
          <a:lstStyle/>
          <a:p>
            <a:fld id="{3FBA7504-BEA9-46D2-9A34-342CE25ECF69}" type="slidenum">
              <a:rPr lang="en-US" smtClean="0"/>
              <a:t>‹#›</a:t>
            </a:fld>
            <a:endParaRPr lang="en-US"/>
          </a:p>
        </p:txBody>
      </p:sp>
    </p:spTree>
    <p:extLst>
      <p:ext uri="{BB962C8B-B14F-4D97-AF65-F5344CB8AC3E}">
        <p14:creationId xmlns:p14="http://schemas.microsoft.com/office/powerpoint/2010/main" val="274737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EBFC19-3AD8-482F-9B35-E0D610F71DC2}" type="datetime5">
              <a:rPr lang="en-US" smtClean="0"/>
              <a:t>9-Feb-21</a:t>
            </a:fld>
            <a:endParaRPr lang="en-US"/>
          </a:p>
        </p:txBody>
      </p:sp>
      <p:sp>
        <p:nvSpPr>
          <p:cNvPr id="5" name="Footer Placeholder 4"/>
          <p:cNvSpPr>
            <a:spLocks noGrp="1"/>
          </p:cNvSpPr>
          <p:nvPr>
            <p:ph type="ftr" sz="quarter" idx="11"/>
          </p:nvPr>
        </p:nvSpPr>
        <p:spPr/>
        <p:txBody>
          <a:bodyPr/>
          <a:lstStyle/>
          <a:p>
            <a:r>
              <a:rPr lang="it-IT" smtClean="0"/>
              <a:t>Md. Solaiman Mia, Assistant Professor</a:t>
            </a:r>
            <a:endParaRPr lang="en-US"/>
          </a:p>
        </p:txBody>
      </p:sp>
      <p:sp>
        <p:nvSpPr>
          <p:cNvPr id="6" name="Slide Number Placeholder 5"/>
          <p:cNvSpPr>
            <a:spLocks noGrp="1"/>
          </p:cNvSpPr>
          <p:nvPr>
            <p:ph type="sldNum" sz="quarter" idx="12"/>
          </p:nvPr>
        </p:nvSpPr>
        <p:spPr/>
        <p:txBody>
          <a:bodyPr/>
          <a:lstStyle/>
          <a:p>
            <a:fld id="{3FBA7504-BEA9-46D2-9A34-342CE25ECF69}" type="slidenum">
              <a:rPr lang="en-US" smtClean="0"/>
              <a:t>‹#›</a:t>
            </a:fld>
            <a:endParaRPr lang="en-US"/>
          </a:p>
        </p:txBody>
      </p:sp>
    </p:spTree>
    <p:extLst>
      <p:ext uri="{BB962C8B-B14F-4D97-AF65-F5344CB8AC3E}">
        <p14:creationId xmlns:p14="http://schemas.microsoft.com/office/powerpoint/2010/main" val="427527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C8E3A1-287B-4D14-853F-B5134DC0E05B}" type="datetime5">
              <a:rPr lang="en-US" smtClean="0"/>
              <a:t>9-Feb-21</a:t>
            </a:fld>
            <a:endParaRPr lang="en-US"/>
          </a:p>
        </p:txBody>
      </p:sp>
      <p:sp>
        <p:nvSpPr>
          <p:cNvPr id="6" name="Footer Placeholder 5"/>
          <p:cNvSpPr>
            <a:spLocks noGrp="1"/>
          </p:cNvSpPr>
          <p:nvPr>
            <p:ph type="ftr" sz="quarter" idx="11"/>
          </p:nvPr>
        </p:nvSpPr>
        <p:spPr/>
        <p:txBody>
          <a:bodyPr/>
          <a:lstStyle/>
          <a:p>
            <a:r>
              <a:rPr lang="it-IT" smtClean="0"/>
              <a:t>Md. Solaiman Mia, Assistant Professor</a:t>
            </a:r>
            <a:endParaRPr lang="en-US"/>
          </a:p>
        </p:txBody>
      </p:sp>
      <p:sp>
        <p:nvSpPr>
          <p:cNvPr id="7" name="Slide Number Placeholder 6"/>
          <p:cNvSpPr>
            <a:spLocks noGrp="1"/>
          </p:cNvSpPr>
          <p:nvPr>
            <p:ph type="sldNum" sz="quarter" idx="12"/>
          </p:nvPr>
        </p:nvSpPr>
        <p:spPr/>
        <p:txBody>
          <a:bodyPr/>
          <a:lstStyle/>
          <a:p>
            <a:fld id="{3FBA7504-BEA9-46D2-9A34-342CE25ECF69}" type="slidenum">
              <a:rPr lang="en-US" smtClean="0"/>
              <a:t>‹#›</a:t>
            </a:fld>
            <a:endParaRPr lang="en-US"/>
          </a:p>
        </p:txBody>
      </p:sp>
    </p:spTree>
    <p:extLst>
      <p:ext uri="{BB962C8B-B14F-4D97-AF65-F5344CB8AC3E}">
        <p14:creationId xmlns:p14="http://schemas.microsoft.com/office/powerpoint/2010/main" val="197027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0702F0-5399-489D-B3EF-1417CE8B4A47}" type="datetime5">
              <a:rPr lang="en-US" smtClean="0"/>
              <a:t>9-Feb-21</a:t>
            </a:fld>
            <a:endParaRPr lang="en-US"/>
          </a:p>
        </p:txBody>
      </p:sp>
      <p:sp>
        <p:nvSpPr>
          <p:cNvPr id="8" name="Footer Placeholder 7"/>
          <p:cNvSpPr>
            <a:spLocks noGrp="1"/>
          </p:cNvSpPr>
          <p:nvPr>
            <p:ph type="ftr" sz="quarter" idx="11"/>
          </p:nvPr>
        </p:nvSpPr>
        <p:spPr/>
        <p:txBody>
          <a:bodyPr/>
          <a:lstStyle/>
          <a:p>
            <a:r>
              <a:rPr lang="it-IT" smtClean="0"/>
              <a:t>Md. Solaiman Mia, Assistant Professor</a:t>
            </a:r>
            <a:endParaRPr lang="en-US"/>
          </a:p>
        </p:txBody>
      </p:sp>
      <p:sp>
        <p:nvSpPr>
          <p:cNvPr id="9" name="Slide Number Placeholder 8"/>
          <p:cNvSpPr>
            <a:spLocks noGrp="1"/>
          </p:cNvSpPr>
          <p:nvPr>
            <p:ph type="sldNum" sz="quarter" idx="12"/>
          </p:nvPr>
        </p:nvSpPr>
        <p:spPr/>
        <p:txBody>
          <a:bodyPr/>
          <a:lstStyle/>
          <a:p>
            <a:fld id="{3FBA7504-BEA9-46D2-9A34-342CE25ECF69}" type="slidenum">
              <a:rPr lang="en-US" smtClean="0"/>
              <a:t>‹#›</a:t>
            </a:fld>
            <a:endParaRPr lang="en-US"/>
          </a:p>
        </p:txBody>
      </p:sp>
    </p:spTree>
    <p:extLst>
      <p:ext uri="{BB962C8B-B14F-4D97-AF65-F5344CB8AC3E}">
        <p14:creationId xmlns:p14="http://schemas.microsoft.com/office/powerpoint/2010/main" val="213626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4B0D84-4361-474B-A12F-0487676871C8}" type="datetime5">
              <a:rPr lang="en-US" smtClean="0"/>
              <a:t>9-Feb-21</a:t>
            </a:fld>
            <a:endParaRPr lang="en-US"/>
          </a:p>
        </p:txBody>
      </p:sp>
      <p:sp>
        <p:nvSpPr>
          <p:cNvPr id="4" name="Footer Placeholder 3"/>
          <p:cNvSpPr>
            <a:spLocks noGrp="1"/>
          </p:cNvSpPr>
          <p:nvPr>
            <p:ph type="ftr" sz="quarter" idx="11"/>
          </p:nvPr>
        </p:nvSpPr>
        <p:spPr/>
        <p:txBody>
          <a:bodyPr/>
          <a:lstStyle/>
          <a:p>
            <a:r>
              <a:rPr lang="it-IT" smtClean="0"/>
              <a:t>Md. Solaiman Mia, Assistant Professor</a:t>
            </a:r>
            <a:endParaRPr lang="en-US"/>
          </a:p>
        </p:txBody>
      </p:sp>
      <p:sp>
        <p:nvSpPr>
          <p:cNvPr id="5" name="Slide Number Placeholder 4"/>
          <p:cNvSpPr>
            <a:spLocks noGrp="1"/>
          </p:cNvSpPr>
          <p:nvPr>
            <p:ph type="sldNum" sz="quarter" idx="12"/>
          </p:nvPr>
        </p:nvSpPr>
        <p:spPr/>
        <p:txBody>
          <a:bodyPr/>
          <a:lstStyle/>
          <a:p>
            <a:fld id="{3FBA7504-BEA9-46D2-9A34-342CE25ECF69}" type="slidenum">
              <a:rPr lang="en-US" smtClean="0"/>
              <a:t>‹#›</a:t>
            </a:fld>
            <a:endParaRPr lang="en-US"/>
          </a:p>
        </p:txBody>
      </p:sp>
    </p:spTree>
    <p:extLst>
      <p:ext uri="{BB962C8B-B14F-4D97-AF65-F5344CB8AC3E}">
        <p14:creationId xmlns:p14="http://schemas.microsoft.com/office/powerpoint/2010/main" val="407699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44ED5-EFD0-4CF7-B132-242BC68F3DBC}" type="datetime5">
              <a:rPr lang="en-US" smtClean="0"/>
              <a:t>9-Feb-21</a:t>
            </a:fld>
            <a:endParaRPr lang="en-US"/>
          </a:p>
        </p:txBody>
      </p:sp>
      <p:sp>
        <p:nvSpPr>
          <p:cNvPr id="3" name="Footer Placeholder 2"/>
          <p:cNvSpPr>
            <a:spLocks noGrp="1"/>
          </p:cNvSpPr>
          <p:nvPr>
            <p:ph type="ftr" sz="quarter" idx="11"/>
          </p:nvPr>
        </p:nvSpPr>
        <p:spPr/>
        <p:txBody>
          <a:bodyPr/>
          <a:lstStyle/>
          <a:p>
            <a:r>
              <a:rPr lang="it-IT" smtClean="0"/>
              <a:t>Md. Solaiman Mia, Assistant Professor</a:t>
            </a:r>
            <a:endParaRPr lang="en-US"/>
          </a:p>
        </p:txBody>
      </p:sp>
      <p:sp>
        <p:nvSpPr>
          <p:cNvPr id="4" name="Slide Number Placeholder 3"/>
          <p:cNvSpPr>
            <a:spLocks noGrp="1"/>
          </p:cNvSpPr>
          <p:nvPr>
            <p:ph type="sldNum" sz="quarter" idx="12"/>
          </p:nvPr>
        </p:nvSpPr>
        <p:spPr/>
        <p:txBody>
          <a:bodyPr/>
          <a:lstStyle/>
          <a:p>
            <a:fld id="{3FBA7504-BEA9-46D2-9A34-342CE25ECF69}" type="slidenum">
              <a:rPr lang="en-US" smtClean="0"/>
              <a:t>‹#›</a:t>
            </a:fld>
            <a:endParaRPr lang="en-US"/>
          </a:p>
        </p:txBody>
      </p:sp>
    </p:spTree>
    <p:extLst>
      <p:ext uri="{BB962C8B-B14F-4D97-AF65-F5344CB8AC3E}">
        <p14:creationId xmlns:p14="http://schemas.microsoft.com/office/powerpoint/2010/main" val="89610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3E1F2-34A2-420D-8C6B-B2AB62F1C895}" type="datetime5">
              <a:rPr lang="en-US" smtClean="0"/>
              <a:t>9-Feb-21</a:t>
            </a:fld>
            <a:endParaRPr lang="en-US"/>
          </a:p>
        </p:txBody>
      </p:sp>
      <p:sp>
        <p:nvSpPr>
          <p:cNvPr id="6" name="Footer Placeholder 5"/>
          <p:cNvSpPr>
            <a:spLocks noGrp="1"/>
          </p:cNvSpPr>
          <p:nvPr>
            <p:ph type="ftr" sz="quarter" idx="11"/>
          </p:nvPr>
        </p:nvSpPr>
        <p:spPr/>
        <p:txBody>
          <a:bodyPr/>
          <a:lstStyle/>
          <a:p>
            <a:r>
              <a:rPr lang="it-IT" smtClean="0"/>
              <a:t>Md. Solaiman Mia, Assistant Professor</a:t>
            </a:r>
            <a:endParaRPr lang="en-US"/>
          </a:p>
        </p:txBody>
      </p:sp>
      <p:sp>
        <p:nvSpPr>
          <p:cNvPr id="7" name="Slide Number Placeholder 6"/>
          <p:cNvSpPr>
            <a:spLocks noGrp="1"/>
          </p:cNvSpPr>
          <p:nvPr>
            <p:ph type="sldNum" sz="quarter" idx="12"/>
          </p:nvPr>
        </p:nvSpPr>
        <p:spPr/>
        <p:txBody>
          <a:bodyPr/>
          <a:lstStyle/>
          <a:p>
            <a:fld id="{3FBA7504-BEA9-46D2-9A34-342CE25ECF69}" type="slidenum">
              <a:rPr lang="en-US" smtClean="0"/>
              <a:t>‹#›</a:t>
            </a:fld>
            <a:endParaRPr lang="en-US"/>
          </a:p>
        </p:txBody>
      </p:sp>
    </p:spTree>
    <p:extLst>
      <p:ext uri="{BB962C8B-B14F-4D97-AF65-F5344CB8AC3E}">
        <p14:creationId xmlns:p14="http://schemas.microsoft.com/office/powerpoint/2010/main" val="3759730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8D3AA0-F8B1-46D9-8B62-54C8FA7B0FA8}" type="datetime5">
              <a:rPr lang="en-US" smtClean="0"/>
              <a:t>9-Feb-21</a:t>
            </a:fld>
            <a:endParaRPr lang="en-US"/>
          </a:p>
        </p:txBody>
      </p:sp>
      <p:sp>
        <p:nvSpPr>
          <p:cNvPr id="6" name="Footer Placeholder 5"/>
          <p:cNvSpPr>
            <a:spLocks noGrp="1"/>
          </p:cNvSpPr>
          <p:nvPr>
            <p:ph type="ftr" sz="quarter" idx="11"/>
          </p:nvPr>
        </p:nvSpPr>
        <p:spPr/>
        <p:txBody>
          <a:bodyPr/>
          <a:lstStyle/>
          <a:p>
            <a:r>
              <a:rPr lang="it-IT" smtClean="0"/>
              <a:t>Md. Solaiman Mia, Assistant Professor</a:t>
            </a:r>
            <a:endParaRPr lang="en-US"/>
          </a:p>
        </p:txBody>
      </p:sp>
      <p:sp>
        <p:nvSpPr>
          <p:cNvPr id="7" name="Slide Number Placeholder 6"/>
          <p:cNvSpPr>
            <a:spLocks noGrp="1"/>
          </p:cNvSpPr>
          <p:nvPr>
            <p:ph type="sldNum" sz="quarter" idx="12"/>
          </p:nvPr>
        </p:nvSpPr>
        <p:spPr/>
        <p:txBody>
          <a:bodyPr/>
          <a:lstStyle/>
          <a:p>
            <a:fld id="{3FBA7504-BEA9-46D2-9A34-342CE25ECF69}" type="slidenum">
              <a:rPr lang="en-US" smtClean="0"/>
              <a:t>‹#›</a:t>
            </a:fld>
            <a:endParaRPr lang="en-US"/>
          </a:p>
        </p:txBody>
      </p:sp>
    </p:spTree>
    <p:extLst>
      <p:ext uri="{BB962C8B-B14F-4D97-AF65-F5344CB8AC3E}">
        <p14:creationId xmlns:p14="http://schemas.microsoft.com/office/powerpoint/2010/main" val="139568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F6AE8-4CD1-4E50-A122-D037A7AC5C91}" type="datetime5">
              <a:rPr lang="en-US" smtClean="0"/>
              <a:t>9-Feb-21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Md. Solaiman Mia, Assistant Professor</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A7504-BEA9-46D2-9A34-342CE25ECF69}" type="slidenum">
              <a:rPr lang="en-US" smtClean="0"/>
              <a:t>‹#›</a:t>
            </a:fld>
            <a:endParaRPr lang="en-US"/>
          </a:p>
        </p:txBody>
      </p:sp>
    </p:spTree>
    <p:extLst>
      <p:ext uri="{BB962C8B-B14F-4D97-AF65-F5344CB8AC3E}">
        <p14:creationId xmlns:p14="http://schemas.microsoft.com/office/powerpoint/2010/main" val="247468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oleObject" Target="../embeddings/oleObject3.bin"/><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oleObject" Target="../embeddings/oleObject4.bin"/><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oleObject1.bin"/><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9856"/>
            <a:ext cx="12191999" cy="3359876"/>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Welcome </a:t>
            </a:r>
            <a:br>
              <a:rPr lang="en-US" sz="6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br>
            <a:r>
              <a:rPr lang="en-US" sz="6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To</a:t>
            </a:r>
            <a:br>
              <a:rPr lang="en-US" sz="6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br>
            <a:r>
              <a:rPr lang="en-US" sz="6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Green University of Bangladesh</a:t>
            </a:r>
            <a:br>
              <a:rPr lang="en-US" sz="6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b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A Higher Education Center of Excellence</a:t>
            </a:r>
            <a:endParaRPr lang="en-US" sz="8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solidFill>
                <a:schemeClr val="tx1"/>
              </a:solidFill>
              <a:effectLst>
                <a:reflection blurRad="6350" stA="53000" endA="300" endPos="35500" dir="5400000" sy="-90000" algn="bl" rotWithShape="0"/>
              </a:effectLst>
            </a:endParaRPr>
          </a:p>
        </p:txBody>
      </p:sp>
      <p:sp>
        <p:nvSpPr>
          <p:cNvPr id="3" name="Date Placeholder 2"/>
          <p:cNvSpPr>
            <a:spLocks noGrp="1"/>
          </p:cNvSpPr>
          <p:nvPr>
            <p:ph type="dt" sz="half" idx="10"/>
          </p:nvPr>
        </p:nvSpPr>
        <p:spPr>
          <a:xfrm>
            <a:off x="155619" y="6510898"/>
            <a:ext cx="2743200" cy="365125"/>
          </a:xfrm>
        </p:spPr>
        <p:txBody>
          <a:bodyPr/>
          <a:lstStyle/>
          <a:p>
            <a:fld id="{A5EAF9D4-CD1C-407E-8037-7D7AC32218A6}" type="datetime5">
              <a:rPr lang="en-US" smtClean="0">
                <a:solidFill>
                  <a:schemeClr val="tx1"/>
                </a:solidFill>
              </a:rPr>
              <a:t>9-Feb-21</a:t>
            </a:fld>
            <a:endParaRPr lang="en-US" dirty="0">
              <a:solidFill>
                <a:schemeClr val="tx1"/>
              </a:solidFill>
            </a:endParaRPr>
          </a:p>
        </p:txBody>
      </p:sp>
      <p:sp>
        <p:nvSpPr>
          <p:cNvPr id="11" name="Slide Number Placeholder 10"/>
          <p:cNvSpPr>
            <a:spLocks noGrp="1"/>
          </p:cNvSpPr>
          <p:nvPr>
            <p:ph type="sldNum" sz="quarter" idx="12"/>
          </p:nvPr>
        </p:nvSpPr>
        <p:spPr>
          <a:xfrm>
            <a:off x="8610600" y="6536656"/>
            <a:ext cx="2743200" cy="365125"/>
          </a:xfrm>
        </p:spPr>
        <p:txBody>
          <a:bodyPr/>
          <a:lstStyle/>
          <a:p>
            <a:fld id="{3FBA7504-BEA9-46D2-9A34-342CE25ECF69}" type="slidenum">
              <a:rPr lang="en-US" smtClean="0">
                <a:solidFill>
                  <a:schemeClr val="tx1"/>
                </a:solidFill>
              </a:rPr>
              <a:t>1</a:t>
            </a:fld>
            <a:endParaRPr lang="en-US" dirty="0">
              <a:solidFill>
                <a:schemeClr val="tx1"/>
              </a:solidFill>
            </a:endParaRPr>
          </a:p>
        </p:txBody>
      </p:sp>
    </p:spTree>
    <p:extLst>
      <p:ext uri="{BB962C8B-B14F-4D97-AF65-F5344CB8AC3E}">
        <p14:creationId xmlns:p14="http://schemas.microsoft.com/office/powerpoint/2010/main" val="333403249"/>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smtClean="0">
                <a:solidFill>
                  <a:schemeClr val="tx1"/>
                </a:solidFill>
              </a:rPr>
              <a:t>Linked lists</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22B445F-5B71-4075-A0E5-EDAAB33314A7}"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10</a:t>
            </a:fld>
            <a:endParaRPr lang="en-US" dirty="0"/>
          </a:p>
        </p:txBody>
      </p:sp>
      <p:sp>
        <p:nvSpPr>
          <p:cNvPr id="13" name="Text Box 7"/>
          <p:cNvSpPr txBox="1">
            <a:spLocks noChangeArrowheads="1"/>
          </p:cNvSpPr>
          <p:nvPr/>
        </p:nvSpPr>
        <p:spPr bwMode="auto">
          <a:xfrm>
            <a:off x="579548" y="1416121"/>
            <a:ext cx="914399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buFontTx/>
              <a:buChar char="•"/>
            </a:pPr>
            <a:r>
              <a:rPr lang="en-US" sz="2000" b="1" dirty="0"/>
              <a:t>A linked list, or one way list, is </a:t>
            </a:r>
            <a:r>
              <a:rPr lang="en-US" sz="2000" b="1" dirty="0" smtClean="0"/>
              <a:t>a linear collection of data elements, called nodes, where the linear order is given by means of pointers.</a:t>
            </a:r>
            <a:endParaRPr lang="en-US" sz="2000" b="1" dirty="0"/>
          </a:p>
          <a:p>
            <a:pPr lvl="1" eaLnBrk="1" hangingPunct="1"/>
            <a:endParaRPr lang="en-US" sz="2000" b="1" dirty="0"/>
          </a:p>
          <a:p>
            <a:pPr lvl="1" algn="just" eaLnBrk="1" hangingPunct="1">
              <a:buFontTx/>
              <a:buChar char="•"/>
            </a:pPr>
            <a:r>
              <a:rPr lang="en-US" sz="2000" b="1" dirty="0"/>
              <a:t>Dynamically allocate space for each element as needed.</a:t>
            </a:r>
          </a:p>
          <a:p>
            <a:pPr eaLnBrk="1" hangingPunct="1"/>
            <a:endParaRPr lang="en-US" sz="2000" b="1" dirty="0"/>
          </a:p>
        </p:txBody>
      </p:sp>
      <p:sp>
        <p:nvSpPr>
          <p:cNvPr id="14" name="Text Box 18"/>
          <p:cNvSpPr txBox="1">
            <a:spLocks noChangeArrowheads="1"/>
          </p:cNvSpPr>
          <p:nvPr/>
        </p:nvSpPr>
        <p:spPr bwMode="auto">
          <a:xfrm>
            <a:off x="1107022" y="4386333"/>
            <a:ext cx="998504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2000" b="1" dirty="0"/>
              <a:t>In linked list</a:t>
            </a:r>
          </a:p>
          <a:p>
            <a:pPr lvl="1" algn="just" eaLnBrk="1" hangingPunct="1"/>
            <a:r>
              <a:rPr lang="en-US" sz="2000" b="1" dirty="0"/>
              <a:t>Each node of the list contains the data </a:t>
            </a:r>
            <a:r>
              <a:rPr lang="en-US" sz="2000" b="1" dirty="0" smtClean="0"/>
              <a:t>item and a </a:t>
            </a:r>
            <a:r>
              <a:rPr lang="en-US" sz="2000" b="1" dirty="0"/>
              <a:t>pointer to the next node</a:t>
            </a:r>
          </a:p>
          <a:p>
            <a:pPr lvl="2" algn="just" eaLnBrk="1" hangingPunct="1"/>
            <a:endParaRPr lang="en-US" sz="2000" b="1" dirty="0"/>
          </a:p>
          <a:p>
            <a:pPr algn="just" eaLnBrk="1" hangingPunct="1"/>
            <a:r>
              <a:rPr lang="en-US" sz="2000" b="1" dirty="0"/>
              <a:t>Collection structure has a pointer to the list </a:t>
            </a:r>
            <a:r>
              <a:rPr lang="en-US" sz="2000" b="1" dirty="0">
                <a:solidFill>
                  <a:srgbClr val="FC0128"/>
                </a:solidFill>
              </a:rPr>
              <a:t>Start</a:t>
            </a:r>
          </a:p>
          <a:p>
            <a:pPr lvl="1" algn="just" eaLnBrk="1" hangingPunct="1"/>
            <a:r>
              <a:rPr lang="en-US" sz="2000" b="1" dirty="0">
                <a:solidFill>
                  <a:srgbClr val="063DE8"/>
                </a:solidFill>
              </a:rPr>
              <a:t>Initially NULL</a:t>
            </a:r>
          </a:p>
          <a:p>
            <a:pPr lvl="2" eaLnBrk="1" hangingPunct="1"/>
            <a:endParaRPr lang="en-US" sz="2000" b="1" dirty="0"/>
          </a:p>
        </p:txBody>
      </p:sp>
      <p:grpSp>
        <p:nvGrpSpPr>
          <p:cNvPr id="15" name="Group 20"/>
          <p:cNvGrpSpPr>
            <a:grpSpLocks/>
          </p:cNvGrpSpPr>
          <p:nvPr/>
        </p:nvGrpSpPr>
        <p:grpSpPr bwMode="auto">
          <a:xfrm>
            <a:off x="4007109" y="3104048"/>
            <a:ext cx="1752600" cy="1143000"/>
            <a:chOff x="960" y="1536"/>
            <a:chExt cx="1104" cy="720"/>
          </a:xfrm>
        </p:grpSpPr>
        <p:grpSp>
          <p:nvGrpSpPr>
            <p:cNvPr id="16" name="Group 17"/>
            <p:cNvGrpSpPr>
              <a:grpSpLocks/>
            </p:cNvGrpSpPr>
            <p:nvPr/>
          </p:nvGrpSpPr>
          <p:grpSpPr bwMode="auto">
            <a:xfrm>
              <a:off x="960" y="1872"/>
              <a:ext cx="1104" cy="384"/>
              <a:chOff x="1056" y="3120"/>
              <a:chExt cx="1104" cy="384"/>
            </a:xfrm>
          </p:grpSpPr>
          <p:sp>
            <p:nvSpPr>
              <p:cNvPr id="18" name="Rectangle 10"/>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9" name="Rectangle 11"/>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0" name="Text Box 12"/>
              <p:cNvSpPr txBox="1">
                <a:spLocks noChangeArrowheads="1"/>
              </p:cNvSpPr>
              <p:nvPr/>
            </p:nvSpPr>
            <p:spPr bwMode="auto">
              <a:xfrm>
                <a:off x="1680" y="3120"/>
                <a:ext cx="4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t>Next</a:t>
                </a:r>
                <a:endParaRPr lang="en-US" sz="2400">
                  <a:latin typeface="Times New Roman" panose="02020603050405020304" pitchFamily="18" charset="0"/>
                </a:endParaRPr>
              </a:p>
            </p:txBody>
          </p:sp>
          <p:sp>
            <p:nvSpPr>
              <p:cNvPr id="21" name="Text Box 16"/>
              <p:cNvSpPr txBox="1">
                <a:spLocks noChangeArrowheads="1"/>
              </p:cNvSpPr>
              <p:nvPr/>
            </p:nvSpPr>
            <p:spPr bwMode="auto">
              <a:xfrm>
                <a:off x="1104" y="3120"/>
                <a:ext cx="4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t>Data</a:t>
                </a:r>
                <a:endParaRPr lang="en-US" sz="2400">
                  <a:latin typeface="Times New Roman" panose="02020603050405020304" pitchFamily="18" charset="0"/>
                </a:endParaRPr>
              </a:p>
            </p:txBody>
          </p:sp>
        </p:grpSp>
        <p:sp>
          <p:nvSpPr>
            <p:cNvPr id="17" name="Text Box 19"/>
            <p:cNvSpPr txBox="1">
              <a:spLocks noChangeArrowheads="1"/>
            </p:cNvSpPr>
            <p:nvPr/>
          </p:nvSpPr>
          <p:spPr bwMode="auto">
            <a:xfrm>
              <a:off x="1248" y="1536"/>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000" b="1"/>
                <a:t>Node</a:t>
              </a:r>
            </a:p>
          </p:txBody>
        </p:sp>
      </p:grpSp>
      <p:grpSp>
        <p:nvGrpSpPr>
          <p:cNvPr id="22" name="Group 23"/>
          <p:cNvGrpSpPr>
            <a:grpSpLocks/>
          </p:cNvGrpSpPr>
          <p:nvPr/>
        </p:nvGrpSpPr>
        <p:grpSpPr bwMode="auto">
          <a:xfrm>
            <a:off x="8469846" y="5473149"/>
            <a:ext cx="914400" cy="609600"/>
            <a:chOff x="3555" y="1746"/>
            <a:chExt cx="576" cy="384"/>
          </a:xfrm>
        </p:grpSpPr>
        <p:sp>
          <p:nvSpPr>
            <p:cNvPr id="23" name="Rectangle 21"/>
            <p:cNvSpPr>
              <a:spLocks noChangeArrowheads="1"/>
            </p:cNvSpPr>
            <p:nvPr/>
          </p:nvSpPr>
          <p:spPr bwMode="auto">
            <a:xfrm>
              <a:off x="3555" y="1746"/>
              <a:ext cx="576" cy="384"/>
            </a:xfrm>
            <a:prstGeom prst="rect">
              <a:avLst/>
            </a:prstGeom>
            <a:solidFill>
              <a:srgbClr val="FFFF00"/>
            </a:solidFill>
            <a:ln w="38100">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4" name="Text Box 22"/>
            <p:cNvSpPr txBox="1">
              <a:spLocks noChangeArrowheads="1"/>
            </p:cNvSpPr>
            <p:nvPr/>
          </p:nvSpPr>
          <p:spPr bwMode="auto">
            <a:xfrm>
              <a:off x="3603" y="1813"/>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dirty="0"/>
                <a:t>Start</a:t>
              </a:r>
              <a:endParaRPr lang="en-US" sz="2400" dirty="0">
                <a:latin typeface="Times New Roman" panose="02020603050405020304" pitchFamily="18" charset="0"/>
              </a:endParaRPr>
            </a:p>
          </p:txBody>
        </p:sp>
      </p:grpSp>
    </p:spTree>
    <p:extLst>
      <p:ext uri="{BB962C8B-B14F-4D97-AF65-F5344CB8AC3E}">
        <p14:creationId xmlns:p14="http://schemas.microsoft.com/office/powerpoint/2010/main" val="20441976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a:solidFill>
                  <a:schemeClr val="tx1"/>
                </a:solidFill>
              </a:rPr>
              <a:t>Linked lists</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35DC4F6-B1C5-47EE-B2A1-A5A256195155}"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11</a:t>
            </a:fld>
            <a:endParaRPr lang="en-US" dirty="0"/>
          </a:p>
        </p:txBody>
      </p:sp>
      <p:grpSp>
        <p:nvGrpSpPr>
          <p:cNvPr id="12" name="Group 40"/>
          <p:cNvGrpSpPr>
            <a:grpSpLocks/>
          </p:cNvGrpSpPr>
          <p:nvPr/>
        </p:nvGrpSpPr>
        <p:grpSpPr bwMode="auto">
          <a:xfrm>
            <a:off x="1527309" y="2110409"/>
            <a:ext cx="6172200" cy="1981200"/>
            <a:chOff x="1056" y="1200"/>
            <a:chExt cx="3888" cy="1248"/>
          </a:xfrm>
        </p:grpSpPr>
        <p:sp>
          <p:nvSpPr>
            <p:cNvPr id="13" name="Rectangle 6"/>
            <p:cNvSpPr>
              <a:spLocks noChangeArrowheads="1"/>
            </p:cNvSpPr>
            <p:nvPr/>
          </p:nvSpPr>
          <p:spPr bwMode="auto">
            <a:xfrm>
              <a:off x="1056" y="1200"/>
              <a:ext cx="576" cy="384"/>
            </a:xfrm>
            <a:prstGeom prst="rect">
              <a:avLst/>
            </a:prstGeom>
            <a:solidFill>
              <a:srgbClr val="FFFF00"/>
            </a:solidFill>
            <a:ln w="38100">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4" name="Text Box 7"/>
            <p:cNvSpPr txBox="1">
              <a:spLocks noChangeArrowheads="1"/>
            </p:cNvSpPr>
            <p:nvPr/>
          </p:nvSpPr>
          <p:spPr bwMode="auto">
            <a:xfrm>
              <a:off x="1104" y="120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t>Start</a:t>
              </a:r>
              <a:endParaRPr lang="en-US" sz="2400">
                <a:latin typeface="Times New Roman" panose="02020603050405020304" pitchFamily="18" charset="0"/>
              </a:endParaRPr>
            </a:p>
          </p:txBody>
        </p:sp>
        <p:sp>
          <p:nvSpPr>
            <p:cNvPr id="15" name="Oval 8"/>
            <p:cNvSpPr>
              <a:spLocks noChangeArrowheads="1"/>
            </p:cNvSpPr>
            <p:nvPr/>
          </p:nvSpPr>
          <p:spPr bwMode="auto">
            <a:xfrm>
              <a:off x="1248" y="1440"/>
              <a:ext cx="96" cy="96"/>
            </a:xfrm>
            <a:prstGeom prst="ellipse">
              <a:avLst/>
            </a:prstGeom>
            <a:solidFill>
              <a:srgbClr val="063DE8"/>
            </a:solidFill>
            <a:ln w="12700">
              <a:solidFill>
                <a:srgbClr val="063DE8"/>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2400">
                <a:solidFill>
                  <a:srgbClr val="FC0128"/>
                </a:solidFill>
                <a:latin typeface="Times New Roman" panose="02020603050405020304" pitchFamily="18" charset="0"/>
              </a:endParaRPr>
            </a:p>
          </p:txBody>
        </p:sp>
        <p:sp>
          <p:nvSpPr>
            <p:cNvPr id="16" name="Rectangle 13"/>
            <p:cNvSpPr>
              <a:spLocks noChangeArrowheads="1"/>
            </p:cNvSpPr>
            <p:nvPr/>
          </p:nvSpPr>
          <p:spPr bwMode="auto">
            <a:xfrm>
              <a:off x="2016" y="2016"/>
              <a:ext cx="576" cy="384"/>
            </a:xfrm>
            <a:prstGeom prst="rect">
              <a:avLst/>
            </a:prstGeom>
            <a:solidFill>
              <a:srgbClr val="FFFF00"/>
            </a:solidFill>
            <a:ln w="38100">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7" name="Rectangle 14"/>
            <p:cNvSpPr>
              <a:spLocks noChangeArrowheads="1"/>
            </p:cNvSpPr>
            <p:nvPr/>
          </p:nvSpPr>
          <p:spPr bwMode="auto">
            <a:xfrm>
              <a:off x="2592" y="2016"/>
              <a:ext cx="528" cy="384"/>
            </a:xfrm>
            <a:prstGeom prst="rect">
              <a:avLst/>
            </a:prstGeom>
            <a:solidFill>
              <a:srgbClr val="FFFF00"/>
            </a:solidFill>
            <a:ln w="38100">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8" name="Text Box 15"/>
            <p:cNvSpPr txBox="1">
              <a:spLocks noChangeArrowheads="1"/>
            </p:cNvSpPr>
            <p:nvPr/>
          </p:nvSpPr>
          <p:spPr bwMode="auto">
            <a:xfrm>
              <a:off x="2064" y="2016"/>
              <a:ext cx="4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t>Data</a:t>
              </a:r>
              <a:endParaRPr lang="en-US" sz="2400">
                <a:latin typeface="Times New Roman" panose="02020603050405020304" pitchFamily="18" charset="0"/>
              </a:endParaRPr>
            </a:p>
          </p:txBody>
        </p:sp>
        <p:sp>
          <p:nvSpPr>
            <p:cNvPr id="19" name="Text Box 16"/>
            <p:cNvSpPr txBox="1">
              <a:spLocks noChangeArrowheads="1"/>
            </p:cNvSpPr>
            <p:nvPr/>
          </p:nvSpPr>
          <p:spPr bwMode="auto">
            <a:xfrm>
              <a:off x="2640" y="2016"/>
              <a:ext cx="4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t>Next</a:t>
              </a:r>
              <a:endParaRPr lang="en-US" sz="2400">
                <a:latin typeface="Times New Roman" panose="02020603050405020304" pitchFamily="18" charset="0"/>
              </a:endParaRPr>
            </a:p>
          </p:txBody>
        </p:sp>
        <p:sp>
          <p:nvSpPr>
            <p:cNvPr id="20" name="Text Box 21"/>
            <p:cNvSpPr txBox="1">
              <a:spLocks noChangeArrowheads="1"/>
            </p:cNvSpPr>
            <p:nvPr/>
          </p:nvSpPr>
          <p:spPr bwMode="auto">
            <a:xfrm>
              <a:off x="1920" y="1728"/>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t>node</a:t>
              </a:r>
              <a:endParaRPr lang="en-US" sz="2400">
                <a:latin typeface="Times New Roman" panose="02020603050405020304" pitchFamily="18" charset="0"/>
              </a:endParaRPr>
            </a:p>
          </p:txBody>
        </p:sp>
        <p:sp>
          <p:nvSpPr>
            <p:cNvPr id="21" name="Oval 22"/>
            <p:cNvSpPr>
              <a:spLocks noChangeArrowheads="1"/>
            </p:cNvSpPr>
            <p:nvPr/>
          </p:nvSpPr>
          <p:spPr bwMode="auto">
            <a:xfrm>
              <a:off x="2832" y="2256"/>
              <a:ext cx="96" cy="96"/>
            </a:xfrm>
            <a:prstGeom prst="ellipse">
              <a:avLst/>
            </a:prstGeom>
            <a:solidFill>
              <a:srgbClr val="063DE8"/>
            </a:solidFill>
            <a:ln w="12700">
              <a:solidFill>
                <a:srgbClr val="063DE8"/>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2400">
                <a:solidFill>
                  <a:srgbClr val="FC0128"/>
                </a:solidFill>
                <a:latin typeface="Times New Roman" panose="02020603050405020304" pitchFamily="18" charset="0"/>
              </a:endParaRPr>
            </a:p>
          </p:txBody>
        </p:sp>
        <p:cxnSp>
          <p:nvCxnSpPr>
            <p:cNvPr id="22" name="AutoShape 23"/>
            <p:cNvCxnSpPr>
              <a:cxnSpLocks noChangeShapeType="1"/>
              <a:stCxn id="21" idx="6"/>
            </p:cNvCxnSpPr>
            <p:nvPr/>
          </p:nvCxnSpPr>
          <p:spPr bwMode="auto">
            <a:xfrm>
              <a:off x="2928" y="2304"/>
              <a:ext cx="900" cy="0"/>
            </a:xfrm>
            <a:prstGeom prst="straightConnector1">
              <a:avLst/>
            </a:prstGeom>
            <a:noFill/>
            <a:ln w="38100">
              <a:solidFill>
                <a:srgbClr val="063DE8"/>
              </a:solidFill>
              <a:round/>
              <a:headEnd/>
              <a:tailEnd type="triangle" w="med" len="med"/>
            </a:ln>
            <a:extLst>
              <a:ext uri="{909E8E84-426E-40DD-AFC4-6F175D3DCCD1}">
                <a14:hiddenFill xmlns:a14="http://schemas.microsoft.com/office/drawing/2010/main">
                  <a:noFill/>
                </a14:hiddenFill>
              </a:ext>
            </a:extLst>
          </p:spPr>
        </p:cxnSp>
        <p:cxnSp>
          <p:nvCxnSpPr>
            <p:cNvPr id="23" name="AutoShape 27"/>
            <p:cNvCxnSpPr>
              <a:cxnSpLocks noChangeShapeType="1"/>
              <a:stCxn id="15" idx="4"/>
              <a:endCxn id="16" idx="1"/>
            </p:cNvCxnSpPr>
            <p:nvPr/>
          </p:nvCxnSpPr>
          <p:spPr bwMode="auto">
            <a:xfrm rot="16200000" flipH="1">
              <a:off x="1314" y="1518"/>
              <a:ext cx="672" cy="708"/>
            </a:xfrm>
            <a:prstGeom prst="curvedConnector2">
              <a:avLst/>
            </a:prstGeom>
            <a:noFill/>
            <a:ln w="38100">
              <a:solidFill>
                <a:srgbClr val="063DE8"/>
              </a:solidFill>
              <a:round/>
              <a:headEnd/>
              <a:tailEnd type="triangle" w="med" len="med"/>
            </a:ln>
            <a:extLst>
              <a:ext uri="{909E8E84-426E-40DD-AFC4-6F175D3DCCD1}">
                <a14:hiddenFill xmlns:a14="http://schemas.microsoft.com/office/drawing/2010/main">
                  <a:noFill/>
                </a14:hiddenFill>
              </a:ext>
            </a:extLst>
          </p:spPr>
        </p:cxnSp>
        <p:grpSp>
          <p:nvGrpSpPr>
            <p:cNvPr id="24" name="Group 39"/>
            <p:cNvGrpSpPr>
              <a:grpSpLocks/>
            </p:cNvGrpSpPr>
            <p:nvPr/>
          </p:nvGrpSpPr>
          <p:grpSpPr bwMode="auto">
            <a:xfrm>
              <a:off x="3744" y="1824"/>
              <a:ext cx="1200" cy="624"/>
              <a:chOff x="3744" y="1824"/>
              <a:chExt cx="1200" cy="624"/>
            </a:xfrm>
          </p:grpSpPr>
          <p:sp>
            <p:nvSpPr>
              <p:cNvPr id="25" name="Text Box 10"/>
              <p:cNvSpPr txBox="1">
                <a:spLocks noChangeArrowheads="1"/>
              </p:cNvSpPr>
              <p:nvPr/>
            </p:nvSpPr>
            <p:spPr bwMode="auto">
              <a:xfrm>
                <a:off x="3744" y="1824"/>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t>node</a:t>
                </a:r>
                <a:endParaRPr lang="en-US" sz="2400">
                  <a:latin typeface="Times New Roman" panose="02020603050405020304" pitchFamily="18" charset="0"/>
                </a:endParaRPr>
              </a:p>
            </p:txBody>
          </p:sp>
          <p:sp>
            <p:nvSpPr>
              <p:cNvPr id="26" name="Oval 11"/>
              <p:cNvSpPr>
                <a:spLocks noChangeArrowheads="1"/>
              </p:cNvSpPr>
              <p:nvPr/>
            </p:nvSpPr>
            <p:spPr bwMode="auto">
              <a:xfrm>
                <a:off x="4656" y="2352"/>
                <a:ext cx="96" cy="96"/>
              </a:xfrm>
              <a:prstGeom prst="ellipse">
                <a:avLst/>
              </a:prstGeom>
              <a:solidFill>
                <a:srgbClr val="063DE8"/>
              </a:solidFill>
              <a:ln w="12700">
                <a:solidFill>
                  <a:srgbClr val="063DE8"/>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sz="2400">
                  <a:solidFill>
                    <a:srgbClr val="FC0128"/>
                  </a:solidFill>
                  <a:latin typeface="Times New Roman" panose="02020603050405020304" pitchFamily="18" charset="0"/>
                </a:endParaRPr>
              </a:p>
            </p:txBody>
          </p:sp>
          <p:sp>
            <p:nvSpPr>
              <p:cNvPr id="27" name="Rectangle 29"/>
              <p:cNvSpPr>
                <a:spLocks noChangeArrowheads="1"/>
              </p:cNvSpPr>
              <p:nvPr/>
            </p:nvSpPr>
            <p:spPr bwMode="auto">
              <a:xfrm>
                <a:off x="3840" y="2064"/>
                <a:ext cx="576" cy="384"/>
              </a:xfrm>
              <a:prstGeom prst="rect">
                <a:avLst/>
              </a:prstGeom>
              <a:solidFill>
                <a:srgbClr val="FFFF00"/>
              </a:solidFill>
              <a:ln w="38100">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8" name="Rectangle 30"/>
              <p:cNvSpPr>
                <a:spLocks noChangeArrowheads="1"/>
              </p:cNvSpPr>
              <p:nvPr/>
            </p:nvSpPr>
            <p:spPr bwMode="auto">
              <a:xfrm>
                <a:off x="4416" y="2064"/>
                <a:ext cx="528" cy="384"/>
              </a:xfrm>
              <a:prstGeom prst="rect">
                <a:avLst/>
              </a:prstGeom>
              <a:solidFill>
                <a:srgbClr val="FFFF00"/>
              </a:solidFill>
              <a:ln w="38100">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9" name="Text Box 31"/>
              <p:cNvSpPr txBox="1">
                <a:spLocks noChangeArrowheads="1"/>
              </p:cNvSpPr>
              <p:nvPr/>
            </p:nvSpPr>
            <p:spPr bwMode="auto">
              <a:xfrm>
                <a:off x="3888" y="2064"/>
                <a:ext cx="4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t>Data</a:t>
                </a:r>
                <a:endParaRPr lang="en-US" sz="2400">
                  <a:latin typeface="Times New Roman" panose="02020603050405020304" pitchFamily="18" charset="0"/>
                </a:endParaRPr>
              </a:p>
            </p:txBody>
          </p:sp>
          <p:sp>
            <p:nvSpPr>
              <p:cNvPr id="30" name="Line 37"/>
              <p:cNvSpPr>
                <a:spLocks noChangeShapeType="1"/>
              </p:cNvSpPr>
              <p:nvPr/>
            </p:nvSpPr>
            <p:spPr bwMode="auto">
              <a:xfrm>
                <a:off x="4560" y="216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8"/>
              <p:cNvSpPr>
                <a:spLocks noChangeShapeType="1"/>
              </p:cNvSpPr>
              <p:nvPr/>
            </p:nvSpPr>
            <p:spPr bwMode="auto">
              <a:xfrm flipH="1">
                <a:off x="4560" y="216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32" name="Text Box 41"/>
          <p:cNvSpPr txBox="1">
            <a:spLocks noChangeArrowheads="1"/>
          </p:cNvSpPr>
          <p:nvPr/>
        </p:nvSpPr>
        <p:spPr bwMode="auto">
          <a:xfrm>
            <a:off x="3200400" y="4775924"/>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solidFill>
                  <a:schemeClr val="tx2"/>
                </a:solidFill>
              </a:rPr>
              <a:t>Linked list with 2 nodes</a:t>
            </a:r>
          </a:p>
        </p:txBody>
      </p:sp>
    </p:spTree>
    <p:extLst>
      <p:ext uri="{BB962C8B-B14F-4D97-AF65-F5344CB8AC3E}">
        <p14:creationId xmlns:p14="http://schemas.microsoft.com/office/powerpoint/2010/main" val="28531880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smtClean="0">
                <a:solidFill>
                  <a:schemeClr val="tx1"/>
                </a:solidFill>
              </a:rPr>
              <a:t>Linked lists</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212B346-C1AE-4957-BF26-36993010F96A}"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12</a:t>
            </a:fld>
            <a:endParaRPr lang="en-US" dirty="0"/>
          </a:p>
        </p:txBody>
      </p:sp>
      <p:graphicFrame>
        <p:nvGraphicFramePr>
          <p:cNvPr id="12" name="Group 95"/>
          <p:cNvGraphicFramePr>
            <a:graphicFrameLocks noGrp="1"/>
          </p:cNvGraphicFramePr>
          <p:nvPr>
            <p:extLst>
              <p:ext uri="{D42A27DB-BD31-4B8C-83A1-F6EECF244321}">
                <p14:modId xmlns:p14="http://schemas.microsoft.com/office/powerpoint/2010/main" val="3710165657"/>
              </p:ext>
            </p:extLst>
          </p:nvPr>
        </p:nvGraphicFramePr>
        <p:xfrm>
          <a:off x="1798638" y="2071827"/>
          <a:ext cx="422275" cy="4140200"/>
        </p:xfrm>
        <a:graphic>
          <a:graphicData uri="http://schemas.openxmlformats.org/drawingml/2006/table">
            <a:tbl>
              <a:tblPr/>
              <a:tblGrid>
                <a:gridCol w="422275"/>
              </a:tblGrid>
              <a:tr h="517525">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1</a:t>
                      </a:r>
                    </a:p>
                  </a:txBody>
                  <a:tcPr horzOverflow="overflow">
                    <a:lnL cap="flat">
                      <a:noFill/>
                    </a:lnL>
                    <a:lnR cap="flat">
                      <a:noFill/>
                    </a:lnR>
                    <a:lnT cap="flat">
                      <a:noFill/>
                    </a:lnT>
                    <a:lnB>
                      <a:noFill/>
                    </a:lnB>
                    <a:lnTlToBr>
                      <a:noFill/>
                    </a:lnTlToBr>
                    <a:lnBlToTr>
                      <a:noFill/>
                    </a:lnBlToTr>
                    <a:noFill/>
                  </a:tcPr>
                </a:tc>
              </a:tr>
              <a:tr h="517525">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2</a:t>
                      </a:r>
                    </a:p>
                  </a:txBody>
                  <a:tcPr horzOverflow="overflow">
                    <a:lnL cap="flat">
                      <a:noFill/>
                    </a:lnL>
                    <a:lnR cap="flat">
                      <a:noFill/>
                    </a:lnR>
                    <a:lnT>
                      <a:noFill/>
                    </a:lnT>
                    <a:lnB>
                      <a:noFill/>
                    </a:lnB>
                    <a:lnTlToBr>
                      <a:noFill/>
                    </a:lnTlToBr>
                    <a:lnBlToTr>
                      <a:noFill/>
                    </a:lnBlToTr>
                    <a:noFill/>
                  </a:tcPr>
                </a:tc>
              </a:tr>
              <a:tr h="517525">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p>
                  </a:txBody>
                  <a:tcPr horzOverflow="overflow">
                    <a:lnL cap="flat">
                      <a:noFill/>
                    </a:lnL>
                    <a:lnR cap="flat">
                      <a:noFill/>
                    </a:lnR>
                    <a:lnT>
                      <a:noFill/>
                    </a:lnT>
                    <a:lnB>
                      <a:noFill/>
                    </a:lnB>
                    <a:lnTlToBr>
                      <a:noFill/>
                    </a:lnTlToBr>
                    <a:lnBlToTr>
                      <a:noFill/>
                    </a:lnBlToTr>
                    <a:noFill/>
                  </a:tcPr>
                </a:tc>
              </a:tr>
              <a:tr h="517525">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p>
                  </a:txBody>
                  <a:tcPr horzOverflow="overflow">
                    <a:lnL cap="flat">
                      <a:noFill/>
                    </a:lnL>
                    <a:lnR cap="flat">
                      <a:noFill/>
                    </a:lnR>
                    <a:lnT>
                      <a:noFill/>
                    </a:lnT>
                    <a:lnB>
                      <a:noFill/>
                    </a:lnB>
                    <a:lnTlToBr>
                      <a:noFill/>
                    </a:lnTlToBr>
                    <a:lnBlToTr>
                      <a:noFill/>
                    </a:lnBlToTr>
                    <a:noFill/>
                  </a:tcPr>
                </a:tc>
              </a:tr>
              <a:tr h="517525">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5</a:t>
                      </a:r>
                    </a:p>
                  </a:txBody>
                  <a:tcPr horzOverflow="overflow">
                    <a:lnL cap="flat">
                      <a:noFill/>
                    </a:lnL>
                    <a:lnR cap="flat">
                      <a:noFill/>
                    </a:lnR>
                    <a:lnT>
                      <a:noFill/>
                    </a:lnT>
                    <a:lnB>
                      <a:noFill/>
                    </a:lnB>
                    <a:lnTlToBr>
                      <a:noFill/>
                    </a:lnTlToBr>
                    <a:lnBlToTr>
                      <a:noFill/>
                    </a:lnBlToTr>
                    <a:noFill/>
                  </a:tcPr>
                </a:tc>
              </a:tr>
              <a:tr h="517525">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6</a:t>
                      </a:r>
                    </a:p>
                  </a:txBody>
                  <a:tcPr horzOverflow="overflow">
                    <a:lnL cap="flat">
                      <a:noFill/>
                    </a:lnL>
                    <a:lnR cap="flat">
                      <a:noFill/>
                    </a:lnR>
                    <a:lnT>
                      <a:noFill/>
                    </a:lnT>
                    <a:lnB>
                      <a:noFill/>
                    </a:lnB>
                    <a:lnTlToBr>
                      <a:noFill/>
                    </a:lnTlToBr>
                    <a:lnBlToTr>
                      <a:noFill/>
                    </a:lnBlToTr>
                    <a:noFill/>
                  </a:tcPr>
                </a:tc>
              </a:tr>
              <a:tr h="517525">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7</a:t>
                      </a:r>
                    </a:p>
                  </a:txBody>
                  <a:tcPr horzOverflow="overflow">
                    <a:lnL cap="flat">
                      <a:noFill/>
                    </a:lnL>
                    <a:lnR cap="flat">
                      <a:noFill/>
                    </a:lnR>
                    <a:lnT>
                      <a:noFill/>
                    </a:lnT>
                    <a:lnB>
                      <a:noFill/>
                    </a:lnB>
                    <a:lnTlToBr>
                      <a:noFill/>
                    </a:lnTlToBr>
                    <a:lnBlToTr>
                      <a:noFill/>
                    </a:lnBlToTr>
                    <a:noFill/>
                  </a:tcPr>
                </a:tc>
              </a:tr>
              <a:tr h="517525">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8</a:t>
                      </a:r>
                    </a:p>
                  </a:txBody>
                  <a:tcPr horzOverflow="overflow">
                    <a:lnL cap="flat">
                      <a:noFill/>
                    </a:lnL>
                    <a:lnR cap="flat">
                      <a:noFill/>
                    </a:lnR>
                    <a:lnT>
                      <a:noFill/>
                    </a:lnT>
                    <a:lnB cap="flat">
                      <a:noFill/>
                    </a:lnB>
                    <a:lnTlToBr>
                      <a:noFill/>
                    </a:lnTlToBr>
                    <a:lnBlToTr>
                      <a:noFill/>
                    </a:lnBlToTr>
                    <a:noFill/>
                  </a:tcPr>
                </a:tc>
              </a:tr>
            </a:tbl>
          </a:graphicData>
        </a:graphic>
      </p:graphicFrame>
      <p:graphicFrame>
        <p:nvGraphicFramePr>
          <p:cNvPr id="13" name="Group 40"/>
          <p:cNvGraphicFramePr>
            <a:graphicFrameLocks noGrp="1"/>
          </p:cNvGraphicFramePr>
          <p:nvPr>
            <p:extLst>
              <p:ext uri="{D42A27DB-BD31-4B8C-83A1-F6EECF244321}">
                <p14:modId xmlns:p14="http://schemas.microsoft.com/office/powerpoint/2010/main" val="4084960791"/>
              </p:ext>
            </p:extLst>
          </p:nvPr>
        </p:nvGraphicFramePr>
        <p:xfrm>
          <a:off x="2286000" y="2075002"/>
          <a:ext cx="609600" cy="4013200"/>
        </p:xfrm>
        <a:graphic>
          <a:graphicData uri="http://schemas.openxmlformats.org/drawingml/2006/table">
            <a:tbl>
              <a:tblPr/>
              <a:tblGrid>
                <a:gridCol w="609600"/>
              </a:tblGrid>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Text Box 60"/>
          <p:cNvSpPr txBox="1">
            <a:spLocks noChangeArrowheads="1"/>
          </p:cNvSpPr>
          <p:nvPr/>
        </p:nvSpPr>
        <p:spPr bwMode="auto">
          <a:xfrm>
            <a:off x="566738" y="2692539"/>
            <a:ext cx="4349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3</a:t>
            </a:r>
          </a:p>
        </p:txBody>
      </p:sp>
      <p:graphicFrame>
        <p:nvGraphicFramePr>
          <p:cNvPr id="15" name="Group 61"/>
          <p:cNvGraphicFramePr>
            <a:graphicFrameLocks noGrp="1"/>
          </p:cNvGraphicFramePr>
          <p:nvPr>
            <p:extLst>
              <p:ext uri="{D42A27DB-BD31-4B8C-83A1-F6EECF244321}">
                <p14:modId xmlns:p14="http://schemas.microsoft.com/office/powerpoint/2010/main" val="3093361871"/>
              </p:ext>
            </p:extLst>
          </p:nvPr>
        </p:nvGraphicFramePr>
        <p:xfrm>
          <a:off x="3186113" y="2063889"/>
          <a:ext cx="609600" cy="4013200"/>
        </p:xfrm>
        <a:graphic>
          <a:graphicData uri="http://schemas.openxmlformats.org/drawingml/2006/table">
            <a:tbl>
              <a:tblPr/>
              <a:tblGrid>
                <a:gridCol w="609600"/>
              </a:tblGrid>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6" name="AutoShape 97"/>
          <p:cNvCxnSpPr>
            <a:cxnSpLocks noChangeShapeType="1"/>
            <a:stCxn id="14" idx="3"/>
          </p:cNvCxnSpPr>
          <p:nvPr/>
        </p:nvCxnSpPr>
        <p:spPr bwMode="auto">
          <a:xfrm>
            <a:off x="1001713" y="2881452"/>
            <a:ext cx="796925" cy="48418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 name="Text Box 98"/>
          <p:cNvSpPr txBox="1">
            <a:spLocks noChangeArrowheads="1"/>
          </p:cNvSpPr>
          <p:nvPr/>
        </p:nvSpPr>
        <p:spPr bwMode="auto">
          <a:xfrm>
            <a:off x="369888" y="2227402"/>
            <a:ext cx="1030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t>START</a:t>
            </a:r>
          </a:p>
        </p:txBody>
      </p:sp>
      <p:sp>
        <p:nvSpPr>
          <p:cNvPr id="18" name="Text Box 100"/>
          <p:cNvSpPr txBox="1">
            <a:spLocks noChangeArrowheads="1"/>
          </p:cNvSpPr>
          <p:nvPr/>
        </p:nvSpPr>
        <p:spPr bwMode="auto">
          <a:xfrm>
            <a:off x="3925888" y="2423078"/>
            <a:ext cx="5000625"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t>START=3, INFO[3]=M</a:t>
            </a:r>
          </a:p>
          <a:p>
            <a:pPr eaLnBrk="1" hangingPunct="1">
              <a:spcBef>
                <a:spcPct val="50000"/>
              </a:spcBef>
            </a:pPr>
            <a:r>
              <a:rPr lang="en-US" dirty="0"/>
              <a:t>LINK[3]=2, INFO[2]=A</a:t>
            </a:r>
          </a:p>
          <a:p>
            <a:pPr eaLnBrk="1" hangingPunct="1">
              <a:spcBef>
                <a:spcPct val="50000"/>
              </a:spcBef>
            </a:pPr>
            <a:r>
              <a:rPr lang="en-US" dirty="0"/>
              <a:t>LINK[2]=5, INFO[5]=N</a:t>
            </a:r>
          </a:p>
          <a:p>
            <a:pPr eaLnBrk="1" hangingPunct="1">
              <a:spcBef>
                <a:spcPct val="50000"/>
              </a:spcBef>
            </a:pPr>
            <a:r>
              <a:rPr lang="en-US" dirty="0"/>
              <a:t>LINK[5]=4, INFO[4]=G</a:t>
            </a:r>
          </a:p>
          <a:p>
            <a:pPr eaLnBrk="1" hangingPunct="1">
              <a:spcBef>
                <a:spcPct val="50000"/>
              </a:spcBef>
            </a:pPr>
            <a:r>
              <a:rPr lang="en-US" dirty="0"/>
              <a:t>LINK[4]=7, INFO[7]=O</a:t>
            </a:r>
          </a:p>
          <a:p>
            <a:pPr eaLnBrk="1" hangingPunct="1">
              <a:spcBef>
                <a:spcPct val="50000"/>
              </a:spcBef>
            </a:pPr>
            <a:r>
              <a:rPr lang="en-US" dirty="0"/>
              <a:t>LINK[7]=0, NULL value, So the list has ended</a:t>
            </a:r>
          </a:p>
        </p:txBody>
      </p:sp>
      <p:sp>
        <p:nvSpPr>
          <p:cNvPr id="19" name="Text Box 101"/>
          <p:cNvSpPr txBox="1">
            <a:spLocks noChangeArrowheads="1"/>
          </p:cNvSpPr>
          <p:nvPr/>
        </p:nvSpPr>
        <p:spPr bwMode="auto">
          <a:xfrm>
            <a:off x="2243138" y="1496219"/>
            <a:ext cx="841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t>INFO</a:t>
            </a:r>
          </a:p>
        </p:txBody>
      </p:sp>
      <p:sp>
        <p:nvSpPr>
          <p:cNvPr id="20" name="Text Box 102"/>
          <p:cNvSpPr txBox="1">
            <a:spLocks noChangeArrowheads="1"/>
          </p:cNvSpPr>
          <p:nvPr/>
        </p:nvSpPr>
        <p:spPr bwMode="auto">
          <a:xfrm>
            <a:off x="3084513" y="1496219"/>
            <a:ext cx="841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t>LINK</a:t>
            </a:r>
          </a:p>
        </p:txBody>
      </p:sp>
    </p:spTree>
    <p:extLst>
      <p:ext uri="{BB962C8B-B14F-4D97-AF65-F5344CB8AC3E}">
        <p14:creationId xmlns:p14="http://schemas.microsoft.com/office/powerpoint/2010/main" val="21126039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smtClean="0">
                <a:ln w="0"/>
                <a:solidFill>
                  <a:schemeClr val="tx1"/>
                </a:solidFill>
                <a:effectLst>
                  <a:outerShdw blurRad="38100" dist="19050" dir="2700000" algn="tl" rotWithShape="0">
                    <a:schemeClr val="dk1">
                      <a:alpha val="40000"/>
                    </a:schemeClr>
                  </a:outerShdw>
                </a:effectLst>
              </a:rPr>
              <a:t>Stack</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D9FE8D6-AC09-4417-8C2B-E15BF01FA142}"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13</a:t>
            </a:fld>
            <a:endParaRPr lang="en-US" dirty="0"/>
          </a:p>
        </p:txBody>
      </p:sp>
      <p:sp>
        <p:nvSpPr>
          <p:cNvPr id="23" name="Rectangle 3"/>
          <p:cNvSpPr txBox="1">
            <a:spLocks noChangeArrowheads="1"/>
          </p:cNvSpPr>
          <p:nvPr/>
        </p:nvSpPr>
        <p:spPr>
          <a:xfrm>
            <a:off x="950499" y="1489591"/>
            <a:ext cx="7516812" cy="22479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2400" dirty="0" smtClean="0"/>
              <a:t>Stacks are a special form of collection</a:t>
            </a:r>
            <a:br>
              <a:rPr lang="en-US" sz="2400" dirty="0" smtClean="0"/>
            </a:br>
            <a:r>
              <a:rPr lang="en-US" sz="2400" dirty="0" smtClean="0"/>
              <a:t>with </a:t>
            </a:r>
            <a:r>
              <a:rPr lang="en-US" sz="2400" dirty="0" smtClean="0">
                <a:solidFill>
                  <a:srgbClr val="FC0128"/>
                </a:solidFill>
              </a:rPr>
              <a:t>LIFO</a:t>
            </a:r>
            <a:r>
              <a:rPr lang="en-US" sz="2400" dirty="0" smtClean="0"/>
              <a:t> semantics</a:t>
            </a:r>
          </a:p>
          <a:p>
            <a:pPr marL="285750" indent="-285750"/>
            <a:r>
              <a:rPr lang="en-US" sz="2400" dirty="0" smtClean="0"/>
              <a:t>Two methods</a:t>
            </a:r>
          </a:p>
          <a:p>
            <a:pPr marL="762000" lvl="1">
              <a:buFontTx/>
              <a:buNone/>
            </a:pPr>
            <a:r>
              <a:rPr lang="en-US" dirty="0" smtClean="0"/>
              <a:t> - add item to the top of the stack</a:t>
            </a:r>
          </a:p>
          <a:p>
            <a:pPr marL="762000" lvl="1">
              <a:buFontTx/>
              <a:buNone/>
            </a:pPr>
            <a:r>
              <a:rPr lang="en-US" dirty="0" smtClean="0"/>
              <a:t> - remove an item from the top of the stack</a:t>
            </a:r>
          </a:p>
          <a:p>
            <a:pPr marL="285750" indent="-285750"/>
            <a:r>
              <a:rPr lang="en-US" sz="2400" dirty="0" smtClean="0"/>
              <a:t>Like a plate stacker</a:t>
            </a:r>
          </a:p>
          <a:p>
            <a:pPr marL="285750" indent="-285750">
              <a:buFontTx/>
              <a:buNone/>
            </a:pPr>
            <a:endParaRPr lang="en-US" sz="2400" dirty="0" smtClean="0"/>
          </a:p>
        </p:txBody>
      </p:sp>
      <p:pic>
        <p:nvPicPr>
          <p:cNvPr id="24" name="Picture 4" descr="st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922458"/>
            <a:ext cx="215265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5996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smtClean="0">
                <a:ln w="0"/>
                <a:solidFill>
                  <a:schemeClr val="tx1"/>
                </a:solidFill>
                <a:effectLst>
                  <a:outerShdw blurRad="38100" dist="19050" dir="2700000" algn="tl" rotWithShape="0">
                    <a:schemeClr val="dk1">
                      <a:alpha val="40000"/>
                    </a:schemeClr>
                  </a:outerShdw>
                </a:effectLst>
              </a:rPr>
              <a:t>Queue</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5181D77-DC4E-4A52-9C55-89721C0333ED}"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14</a:t>
            </a:fld>
            <a:endParaRPr lang="en-US" dirty="0"/>
          </a:p>
        </p:txBody>
      </p:sp>
      <p:sp>
        <p:nvSpPr>
          <p:cNvPr id="21"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mtClean="0">
                <a:ea typeface="PMingLiU" panose="02020500000000000000" pitchFamily="18" charset="-120"/>
              </a:rPr>
              <a:t>Like a stack, a</a:t>
            </a:r>
            <a:r>
              <a:rPr lang="en-US" altLang="zh-TW" i="1" smtClean="0">
                <a:solidFill>
                  <a:schemeClr val="hlink"/>
                </a:solidFill>
                <a:ea typeface="PMingLiU" panose="02020500000000000000" pitchFamily="18" charset="-120"/>
              </a:rPr>
              <a:t> </a:t>
            </a:r>
            <a:r>
              <a:rPr lang="en-US" altLang="zh-TW" i="1" smtClean="0">
                <a:solidFill>
                  <a:srgbClr val="00CC00"/>
                </a:solidFill>
                <a:ea typeface="PMingLiU" panose="02020500000000000000" pitchFamily="18" charset="-120"/>
              </a:rPr>
              <a:t>queue</a:t>
            </a:r>
            <a:r>
              <a:rPr lang="en-US" altLang="zh-TW" smtClean="0">
                <a:ea typeface="PMingLiU" panose="02020500000000000000" pitchFamily="18" charset="-120"/>
              </a:rPr>
              <a:t> is also a </a:t>
            </a:r>
            <a:r>
              <a:rPr lang="en-US" altLang="zh-TW" smtClean="0">
                <a:solidFill>
                  <a:srgbClr val="00CC00"/>
                </a:solidFill>
                <a:ea typeface="PMingLiU" panose="02020500000000000000" pitchFamily="18" charset="-120"/>
              </a:rPr>
              <a:t>list</a:t>
            </a:r>
            <a:r>
              <a:rPr lang="en-US" altLang="zh-TW" smtClean="0">
                <a:ea typeface="PMingLiU" panose="02020500000000000000" pitchFamily="18" charset="-120"/>
              </a:rPr>
              <a:t>.  However, with a queue, insertion is done at </a:t>
            </a:r>
            <a:r>
              <a:rPr lang="en-US" altLang="zh-TW" smtClean="0">
                <a:solidFill>
                  <a:srgbClr val="FF0000"/>
                </a:solidFill>
                <a:ea typeface="PMingLiU" panose="02020500000000000000" pitchFamily="18" charset="-120"/>
              </a:rPr>
              <a:t>one end</a:t>
            </a:r>
            <a:r>
              <a:rPr lang="en-US" altLang="zh-TW" smtClean="0">
                <a:ea typeface="PMingLiU" panose="02020500000000000000" pitchFamily="18" charset="-120"/>
              </a:rPr>
              <a:t>, while deletion is performed at </a:t>
            </a:r>
            <a:r>
              <a:rPr lang="en-US" altLang="zh-TW" smtClean="0">
                <a:solidFill>
                  <a:srgbClr val="FF0000"/>
                </a:solidFill>
                <a:ea typeface="PMingLiU" panose="02020500000000000000" pitchFamily="18" charset="-120"/>
              </a:rPr>
              <a:t>the other end</a:t>
            </a:r>
          </a:p>
          <a:p>
            <a:r>
              <a:rPr lang="en-US" smtClean="0">
                <a:ea typeface="PMingLiU" panose="02020500000000000000" pitchFamily="18" charset="-120"/>
              </a:rPr>
              <a:t>The insertion end is called </a:t>
            </a:r>
            <a:r>
              <a:rPr lang="en-US" i="1" smtClean="0">
                <a:solidFill>
                  <a:srgbClr val="0000FF"/>
                </a:solidFill>
                <a:ea typeface="PMingLiU" panose="02020500000000000000" pitchFamily="18" charset="-120"/>
              </a:rPr>
              <a:t>rear</a:t>
            </a:r>
          </a:p>
          <a:p>
            <a:pPr lvl="1"/>
            <a:r>
              <a:rPr lang="en-US" smtClean="0">
                <a:ea typeface="PMingLiU" panose="02020500000000000000" pitchFamily="18" charset="-120"/>
              </a:rPr>
              <a:t>The deletion end is called </a:t>
            </a:r>
            <a:r>
              <a:rPr lang="en-US" i="1" smtClean="0">
                <a:solidFill>
                  <a:srgbClr val="0000FF"/>
                </a:solidFill>
                <a:ea typeface="PMingLiU" panose="02020500000000000000" pitchFamily="18" charset="-120"/>
              </a:rPr>
              <a:t>front</a:t>
            </a:r>
            <a:endParaRPr lang="en-US" dirty="0">
              <a:ea typeface="PMingLiU" panose="02020500000000000000" pitchFamily="18" charset="-120"/>
            </a:endParaRPr>
          </a:p>
        </p:txBody>
      </p:sp>
      <p:grpSp>
        <p:nvGrpSpPr>
          <p:cNvPr id="22" name="Group 19"/>
          <p:cNvGrpSpPr>
            <a:grpSpLocks/>
          </p:cNvGrpSpPr>
          <p:nvPr/>
        </p:nvGrpSpPr>
        <p:grpSpPr bwMode="auto">
          <a:xfrm>
            <a:off x="776288" y="4441825"/>
            <a:ext cx="7893050" cy="1387475"/>
            <a:chOff x="480" y="3264"/>
            <a:chExt cx="4972" cy="874"/>
          </a:xfrm>
        </p:grpSpPr>
        <p:sp>
          <p:nvSpPr>
            <p:cNvPr id="23" name="Rectangle 4"/>
            <p:cNvSpPr>
              <a:spLocks noChangeArrowheads="1"/>
            </p:cNvSpPr>
            <p:nvPr/>
          </p:nvSpPr>
          <p:spPr bwMode="auto">
            <a:xfrm>
              <a:off x="1536" y="3264"/>
              <a:ext cx="384" cy="384"/>
            </a:xfrm>
            <a:prstGeom prst="rect">
              <a:avLst/>
            </a:prstGeom>
            <a:solidFill>
              <a:schemeClr val="accent1"/>
            </a:solidFill>
            <a:ln w="28575">
              <a:solidFill>
                <a:schemeClr val="hlink"/>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p>
          </p:txBody>
        </p:sp>
        <p:sp>
          <p:nvSpPr>
            <p:cNvPr id="24" name="Freeform 5"/>
            <p:cNvSpPr>
              <a:spLocks/>
            </p:cNvSpPr>
            <p:nvPr/>
          </p:nvSpPr>
          <p:spPr bwMode="auto">
            <a:xfrm>
              <a:off x="720" y="3456"/>
              <a:ext cx="816" cy="288"/>
            </a:xfrm>
            <a:custGeom>
              <a:avLst/>
              <a:gdLst>
                <a:gd name="T0" fmla="*/ 816 w 816"/>
                <a:gd name="T1" fmla="*/ 0 h 288"/>
                <a:gd name="T2" fmla="*/ 288 w 816"/>
                <a:gd name="T3" fmla="*/ 48 h 288"/>
                <a:gd name="T4" fmla="*/ 0 w 816"/>
                <a:gd name="T5" fmla="*/ 288 h 288"/>
                <a:gd name="T6" fmla="*/ 0 60000 65536"/>
                <a:gd name="T7" fmla="*/ 0 60000 65536"/>
                <a:gd name="T8" fmla="*/ 0 60000 65536"/>
                <a:gd name="T9" fmla="*/ 0 w 816"/>
                <a:gd name="T10" fmla="*/ 0 h 288"/>
                <a:gd name="T11" fmla="*/ 816 w 816"/>
                <a:gd name="T12" fmla="*/ 288 h 288"/>
              </a:gdLst>
              <a:ahLst/>
              <a:cxnLst>
                <a:cxn ang="T6">
                  <a:pos x="T0" y="T1"/>
                </a:cxn>
                <a:cxn ang="T7">
                  <a:pos x="T2" y="T3"/>
                </a:cxn>
                <a:cxn ang="T8">
                  <a:pos x="T4" y="T5"/>
                </a:cxn>
              </a:cxnLst>
              <a:rect l="T9" t="T10" r="T11" b="T12"/>
              <a:pathLst>
                <a:path w="816" h="288">
                  <a:moveTo>
                    <a:pt x="816" y="0"/>
                  </a:moveTo>
                  <a:cubicBezTo>
                    <a:pt x="620" y="0"/>
                    <a:pt x="424" y="0"/>
                    <a:pt x="288" y="48"/>
                  </a:cubicBezTo>
                  <a:cubicBezTo>
                    <a:pt x="152" y="96"/>
                    <a:pt x="56" y="216"/>
                    <a:pt x="0" y="288"/>
                  </a:cubicBezTo>
                </a:path>
              </a:pathLst>
            </a:custGeom>
            <a:noFill/>
            <a:ln w="31750">
              <a:solidFill>
                <a:schemeClr val="hlink"/>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p>
          </p:txBody>
        </p:sp>
        <p:sp>
          <p:nvSpPr>
            <p:cNvPr id="25" name="Freeform 6"/>
            <p:cNvSpPr>
              <a:spLocks/>
            </p:cNvSpPr>
            <p:nvPr/>
          </p:nvSpPr>
          <p:spPr bwMode="auto">
            <a:xfrm>
              <a:off x="4252" y="3456"/>
              <a:ext cx="864" cy="288"/>
            </a:xfrm>
            <a:custGeom>
              <a:avLst/>
              <a:gdLst>
                <a:gd name="T0" fmla="*/ 864 w 864"/>
                <a:gd name="T1" fmla="*/ 288 h 288"/>
                <a:gd name="T2" fmla="*/ 624 w 864"/>
                <a:gd name="T3" fmla="*/ 96 h 288"/>
                <a:gd name="T4" fmla="*/ 0 w 864"/>
                <a:gd name="T5" fmla="*/ 0 h 288"/>
                <a:gd name="T6" fmla="*/ 0 60000 65536"/>
                <a:gd name="T7" fmla="*/ 0 60000 65536"/>
                <a:gd name="T8" fmla="*/ 0 60000 65536"/>
                <a:gd name="T9" fmla="*/ 0 w 864"/>
                <a:gd name="T10" fmla="*/ 0 h 288"/>
                <a:gd name="T11" fmla="*/ 864 w 864"/>
                <a:gd name="T12" fmla="*/ 288 h 288"/>
              </a:gdLst>
              <a:ahLst/>
              <a:cxnLst>
                <a:cxn ang="T6">
                  <a:pos x="T0" y="T1"/>
                </a:cxn>
                <a:cxn ang="T7">
                  <a:pos x="T2" y="T3"/>
                </a:cxn>
                <a:cxn ang="T8">
                  <a:pos x="T4" y="T5"/>
                </a:cxn>
              </a:cxnLst>
              <a:rect l="T9" t="T10" r="T11" b="T12"/>
              <a:pathLst>
                <a:path w="864" h="288">
                  <a:moveTo>
                    <a:pt x="864" y="288"/>
                  </a:moveTo>
                  <a:cubicBezTo>
                    <a:pt x="816" y="216"/>
                    <a:pt x="768" y="144"/>
                    <a:pt x="624" y="96"/>
                  </a:cubicBezTo>
                  <a:cubicBezTo>
                    <a:pt x="480" y="48"/>
                    <a:pt x="136" y="8"/>
                    <a:pt x="0" y="0"/>
                  </a:cubicBezTo>
                </a:path>
              </a:pathLst>
            </a:custGeom>
            <a:noFill/>
            <a:ln w="31750">
              <a:solidFill>
                <a:schemeClr val="hlink"/>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p>
          </p:txBody>
        </p:sp>
        <p:sp>
          <p:nvSpPr>
            <p:cNvPr id="26" name="Rectangle 7"/>
            <p:cNvSpPr>
              <a:spLocks noChangeArrowheads="1"/>
            </p:cNvSpPr>
            <p:nvPr/>
          </p:nvSpPr>
          <p:spPr bwMode="auto">
            <a:xfrm>
              <a:off x="1920" y="3264"/>
              <a:ext cx="384" cy="384"/>
            </a:xfrm>
            <a:prstGeom prst="rect">
              <a:avLst/>
            </a:prstGeom>
            <a:solidFill>
              <a:schemeClr val="accent1"/>
            </a:solidFill>
            <a:ln w="28575">
              <a:solidFill>
                <a:schemeClr val="hlink"/>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p>
          </p:txBody>
        </p:sp>
        <p:sp>
          <p:nvSpPr>
            <p:cNvPr id="27" name="Rectangle 8"/>
            <p:cNvSpPr>
              <a:spLocks noChangeArrowheads="1"/>
            </p:cNvSpPr>
            <p:nvPr/>
          </p:nvSpPr>
          <p:spPr bwMode="auto">
            <a:xfrm>
              <a:off x="2304" y="3264"/>
              <a:ext cx="384" cy="384"/>
            </a:xfrm>
            <a:prstGeom prst="rect">
              <a:avLst/>
            </a:prstGeom>
            <a:solidFill>
              <a:schemeClr val="accent1"/>
            </a:solidFill>
            <a:ln w="28575">
              <a:solidFill>
                <a:schemeClr val="hlink"/>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p>
          </p:txBody>
        </p:sp>
        <p:sp>
          <p:nvSpPr>
            <p:cNvPr id="28" name="Rectangle 9"/>
            <p:cNvSpPr>
              <a:spLocks noChangeArrowheads="1"/>
            </p:cNvSpPr>
            <p:nvPr/>
          </p:nvSpPr>
          <p:spPr bwMode="auto">
            <a:xfrm>
              <a:off x="2688" y="3264"/>
              <a:ext cx="384" cy="384"/>
            </a:xfrm>
            <a:prstGeom prst="rect">
              <a:avLst/>
            </a:prstGeom>
            <a:solidFill>
              <a:schemeClr val="accent1"/>
            </a:solidFill>
            <a:ln w="28575">
              <a:solidFill>
                <a:schemeClr val="hlink"/>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p>
          </p:txBody>
        </p:sp>
        <p:sp>
          <p:nvSpPr>
            <p:cNvPr id="29" name="Rectangle 10"/>
            <p:cNvSpPr>
              <a:spLocks noChangeArrowheads="1"/>
            </p:cNvSpPr>
            <p:nvPr/>
          </p:nvSpPr>
          <p:spPr bwMode="auto">
            <a:xfrm>
              <a:off x="3072" y="3264"/>
              <a:ext cx="384" cy="384"/>
            </a:xfrm>
            <a:prstGeom prst="rect">
              <a:avLst/>
            </a:prstGeom>
            <a:solidFill>
              <a:schemeClr val="accent1"/>
            </a:solidFill>
            <a:ln w="28575">
              <a:solidFill>
                <a:schemeClr val="hlink"/>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p>
          </p:txBody>
        </p:sp>
        <p:sp>
          <p:nvSpPr>
            <p:cNvPr id="30" name="Rectangle 11"/>
            <p:cNvSpPr>
              <a:spLocks noChangeArrowheads="1"/>
            </p:cNvSpPr>
            <p:nvPr/>
          </p:nvSpPr>
          <p:spPr bwMode="auto">
            <a:xfrm>
              <a:off x="3456" y="3264"/>
              <a:ext cx="384" cy="384"/>
            </a:xfrm>
            <a:prstGeom prst="rect">
              <a:avLst/>
            </a:prstGeom>
            <a:solidFill>
              <a:schemeClr val="accent1"/>
            </a:solidFill>
            <a:ln w="28575">
              <a:solidFill>
                <a:schemeClr val="hlink"/>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p>
          </p:txBody>
        </p:sp>
        <p:sp>
          <p:nvSpPr>
            <p:cNvPr id="31" name="Rectangle 12"/>
            <p:cNvSpPr>
              <a:spLocks noChangeArrowheads="1"/>
            </p:cNvSpPr>
            <p:nvPr/>
          </p:nvSpPr>
          <p:spPr bwMode="auto">
            <a:xfrm>
              <a:off x="3840" y="3264"/>
              <a:ext cx="384" cy="384"/>
            </a:xfrm>
            <a:prstGeom prst="rect">
              <a:avLst/>
            </a:prstGeom>
            <a:solidFill>
              <a:schemeClr val="accent1"/>
            </a:solidFill>
            <a:ln w="28575">
              <a:solidFill>
                <a:schemeClr val="hlink"/>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p>
          </p:txBody>
        </p:sp>
        <p:sp>
          <p:nvSpPr>
            <p:cNvPr id="32" name="Text Box 13"/>
            <p:cNvSpPr txBox="1">
              <a:spLocks noChangeArrowheads="1"/>
            </p:cNvSpPr>
            <p:nvPr/>
          </p:nvSpPr>
          <p:spPr bwMode="auto">
            <a:xfrm>
              <a:off x="4444" y="364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chemeClr val="tx2"/>
                </a:buClr>
                <a:buSzPct val="75000"/>
                <a:buFont typeface="Monotype Sorts" pitchFamily="2" charset="2"/>
                <a:buNone/>
              </a:pPr>
              <a:r>
                <a:rPr lang="en-US" altLang="zh-CN" sz="2000" b="1">
                  <a:ea typeface="SimSun" panose="02010600030101010101" pitchFamily="2" charset="-122"/>
                </a:rPr>
                <a:t>Insert</a:t>
              </a:r>
            </a:p>
          </p:txBody>
        </p:sp>
        <p:sp>
          <p:nvSpPr>
            <p:cNvPr id="33" name="Text Box 14"/>
            <p:cNvSpPr txBox="1">
              <a:spLocks noChangeArrowheads="1"/>
            </p:cNvSpPr>
            <p:nvPr/>
          </p:nvSpPr>
          <p:spPr bwMode="auto">
            <a:xfrm>
              <a:off x="480" y="3696"/>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chemeClr val="tx2"/>
                </a:buClr>
                <a:buSzPct val="75000"/>
                <a:buFont typeface="Monotype Sorts" pitchFamily="2" charset="2"/>
                <a:buNone/>
              </a:pPr>
              <a:r>
                <a:rPr lang="en-US" altLang="zh-CN" sz="2000" b="1">
                  <a:ea typeface="SimSun" panose="02010600030101010101" pitchFamily="2" charset="-122"/>
                </a:rPr>
                <a:t>Remove</a:t>
              </a:r>
              <a:br>
                <a:rPr lang="en-US" altLang="zh-CN" sz="2000" b="1">
                  <a:ea typeface="SimSun" panose="02010600030101010101" pitchFamily="2" charset="-122"/>
                </a:rPr>
              </a:br>
              <a:endParaRPr lang="en-US" altLang="zh-CN" sz="2000" b="1">
                <a:ea typeface="SimSun" panose="02010600030101010101" pitchFamily="2" charset="-122"/>
              </a:endParaRPr>
            </a:p>
          </p:txBody>
        </p:sp>
        <p:sp>
          <p:nvSpPr>
            <p:cNvPr id="34" name="Text Box 15"/>
            <p:cNvSpPr txBox="1">
              <a:spLocks noChangeArrowheads="1"/>
            </p:cNvSpPr>
            <p:nvPr/>
          </p:nvSpPr>
          <p:spPr bwMode="auto">
            <a:xfrm>
              <a:off x="3820" y="387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chemeClr val="tx2"/>
                </a:buClr>
                <a:buSzPct val="75000"/>
                <a:buFont typeface="Monotype Sorts" pitchFamily="2" charset="2"/>
                <a:buNone/>
              </a:pPr>
              <a:r>
                <a:rPr lang="en-US" altLang="zh-CN" sz="2000" b="1">
                  <a:ea typeface="SimSun" panose="02010600030101010101" pitchFamily="2" charset="-122"/>
                </a:rPr>
                <a:t>rear</a:t>
              </a:r>
            </a:p>
          </p:txBody>
        </p:sp>
        <p:sp>
          <p:nvSpPr>
            <p:cNvPr id="36" name="Text Box 16"/>
            <p:cNvSpPr txBox="1">
              <a:spLocks noChangeArrowheads="1"/>
            </p:cNvSpPr>
            <p:nvPr/>
          </p:nvSpPr>
          <p:spPr bwMode="auto">
            <a:xfrm>
              <a:off x="1488" y="3878"/>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chemeClr val="tx2"/>
                </a:buClr>
                <a:buSzPct val="75000"/>
                <a:buFont typeface="Monotype Sorts" pitchFamily="2" charset="2"/>
                <a:buNone/>
              </a:pPr>
              <a:r>
                <a:rPr lang="en-US" altLang="zh-CN" sz="2000" b="1">
                  <a:ea typeface="SimSun" panose="02010600030101010101" pitchFamily="2" charset="-122"/>
                </a:rPr>
                <a:t>front</a:t>
              </a:r>
            </a:p>
          </p:txBody>
        </p:sp>
        <p:sp>
          <p:nvSpPr>
            <p:cNvPr id="37" name="Line 17"/>
            <p:cNvSpPr>
              <a:spLocks noChangeShapeType="1"/>
            </p:cNvSpPr>
            <p:nvPr/>
          </p:nvSpPr>
          <p:spPr bwMode="auto">
            <a:xfrm flipV="1">
              <a:off x="1728" y="3648"/>
              <a:ext cx="0" cy="288"/>
            </a:xfrm>
            <a:prstGeom prst="line">
              <a:avLst/>
            </a:prstGeom>
            <a:noFill/>
            <a:ln w="317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Line 18"/>
            <p:cNvSpPr>
              <a:spLocks noChangeShapeType="1"/>
            </p:cNvSpPr>
            <p:nvPr/>
          </p:nvSpPr>
          <p:spPr bwMode="auto">
            <a:xfrm flipV="1">
              <a:off x="4060" y="3648"/>
              <a:ext cx="0" cy="288"/>
            </a:xfrm>
            <a:prstGeom prst="line">
              <a:avLst/>
            </a:prstGeom>
            <a:noFill/>
            <a:ln w="317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2853980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54C871B-236F-4B50-B53C-4DDBCEF45399}"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15</a:t>
            </a:fld>
            <a:endParaRPr lang="en-US" dirty="0"/>
          </a:p>
        </p:txBody>
      </p:sp>
      <p:grpSp>
        <p:nvGrpSpPr>
          <p:cNvPr id="12" name="Group 12"/>
          <p:cNvGrpSpPr>
            <a:grpSpLocks/>
          </p:cNvGrpSpPr>
          <p:nvPr/>
        </p:nvGrpSpPr>
        <p:grpSpPr bwMode="auto">
          <a:xfrm>
            <a:off x="1775670" y="1471394"/>
            <a:ext cx="8280400" cy="4403756"/>
            <a:chOff x="1004" y="794"/>
            <a:chExt cx="4730" cy="2424"/>
          </a:xfrm>
        </p:grpSpPr>
        <p:graphicFrame>
          <p:nvGraphicFramePr>
            <p:cNvPr id="13" name="Object 8"/>
            <p:cNvGraphicFramePr>
              <a:graphicFrameLocks noChangeAspect="1"/>
            </p:cNvGraphicFramePr>
            <p:nvPr>
              <p:extLst>
                <p:ext uri="{D42A27DB-BD31-4B8C-83A1-F6EECF244321}">
                  <p14:modId xmlns:p14="http://schemas.microsoft.com/office/powerpoint/2010/main" val="3563117247"/>
                </p:ext>
              </p:extLst>
            </p:nvPr>
          </p:nvGraphicFramePr>
          <p:xfrm>
            <a:off x="1004" y="794"/>
            <a:ext cx="4730" cy="2424"/>
          </p:xfrm>
          <a:graphic>
            <a:graphicData uri="http://schemas.openxmlformats.org/presentationml/2006/ole">
              <mc:AlternateContent xmlns:mc="http://schemas.openxmlformats.org/markup-compatibility/2006">
                <mc:Choice xmlns:v="urn:schemas-microsoft-com:vml" Requires="v">
                  <p:oleObj spid="_x0000_s2074" name="Bitmap Image" r:id="rId5" imgW="3924848" imgH="2924583" progId="Paint.Picture">
                    <p:embed/>
                  </p:oleObj>
                </mc:Choice>
                <mc:Fallback>
                  <p:oleObj name="Bitmap Image" r:id="rId5" imgW="3924848" imgH="2924583"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 y="794"/>
                          <a:ext cx="4730" cy="2424"/>
                        </a:xfrm>
                        <a:prstGeom prst="rect">
                          <a:avLst/>
                        </a:prstGeom>
                        <a:solidFill>
                          <a:srgbClr val="C0C0C0"/>
                        </a:solidFill>
                        <a:ln>
                          <a:noFill/>
                        </a:ln>
                        <a:effectLst/>
                        <a:extLst/>
                      </p:spPr>
                    </p:pic>
                  </p:oleObj>
                </mc:Fallback>
              </mc:AlternateContent>
            </a:graphicData>
          </a:graphic>
        </p:graphicFrame>
        <p:sp>
          <p:nvSpPr>
            <p:cNvPr id="15" name="Text Box 9"/>
            <p:cNvSpPr txBox="1">
              <a:spLocks noChangeArrowheads="1"/>
            </p:cNvSpPr>
            <p:nvPr/>
          </p:nvSpPr>
          <p:spPr bwMode="auto">
            <a:xfrm>
              <a:off x="1673" y="1384"/>
              <a:ext cx="1028" cy="288"/>
            </a:xfrm>
            <a:prstGeom prst="rect">
              <a:avLst/>
            </a:prstGeom>
            <a:solidFill>
              <a:srgbClr val="EEECE1"/>
            </a:solidFill>
            <a:ln>
              <a:noFill/>
            </a:ln>
            <a:effectLst/>
            <a:extLst/>
          </p:spPr>
          <p:txBody>
            <a:bodyPr wrap="square">
              <a:spAutoFit/>
            </a:bodyPr>
            <a:lstStyle/>
            <a:p>
              <a:pPr eaLnBrk="1" hangingPunct="1">
                <a:spcBef>
                  <a:spcPct val="50000"/>
                </a:spcBef>
                <a:defRPr/>
              </a:pPr>
              <a:r>
                <a:rPr lang="en-US" sz="2800" b="1" dirty="0">
                  <a:solidFill>
                    <a:srgbClr val="FF3300"/>
                  </a:solidFill>
                  <a:effectLst>
                    <a:outerShdw blurRad="38100" dist="38100" dir="2700000" algn="tl">
                      <a:srgbClr val="C0C0C0"/>
                    </a:outerShdw>
                  </a:effectLst>
                </a:rPr>
                <a:t>edges</a:t>
              </a:r>
            </a:p>
          </p:txBody>
        </p:sp>
      </p:grpSp>
    </p:spTree>
    <p:extLst>
      <p:ext uri="{BB962C8B-B14F-4D97-AF65-F5344CB8AC3E}">
        <p14:creationId xmlns:p14="http://schemas.microsoft.com/office/powerpoint/2010/main" val="39733112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B90D150-7BEA-4460-BE73-BF6F9310F993}"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16</a:t>
            </a:fld>
            <a:endParaRPr lang="en-US" dirty="0"/>
          </a:p>
        </p:txBody>
      </p:sp>
      <p:graphicFrame>
        <p:nvGraphicFramePr>
          <p:cNvPr id="12" name="Object 4"/>
          <p:cNvGraphicFramePr>
            <a:graphicFrameLocks noChangeAspect="1"/>
          </p:cNvGraphicFramePr>
          <p:nvPr>
            <p:extLst>
              <p:ext uri="{D42A27DB-BD31-4B8C-83A1-F6EECF244321}">
                <p14:modId xmlns:p14="http://schemas.microsoft.com/office/powerpoint/2010/main" val="409543091"/>
              </p:ext>
            </p:extLst>
          </p:nvPr>
        </p:nvGraphicFramePr>
        <p:xfrm>
          <a:off x="1049789" y="1883192"/>
          <a:ext cx="8532549" cy="4269546"/>
        </p:xfrm>
        <a:graphic>
          <a:graphicData uri="http://schemas.openxmlformats.org/presentationml/2006/ole">
            <mc:AlternateContent xmlns:mc="http://schemas.openxmlformats.org/markup-compatibility/2006">
              <mc:Choice xmlns:v="urn:schemas-microsoft-com:vml" Requires="v">
                <p:oleObj spid="_x0000_s3098" name="Bitmap Image" r:id="rId5" imgW="4600000" imgH="1809524" progId="Paint.Picture">
                  <p:embed/>
                </p:oleObj>
              </mc:Choice>
              <mc:Fallback>
                <p:oleObj name="Bitmap Image" r:id="rId5" imgW="4600000" imgH="1809524"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9789" y="1883192"/>
                        <a:ext cx="8532549" cy="4269546"/>
                      </a:xfrm>
                      <a:prstGeom prst="rect">
                        <a:avLst/>
                      </a:prstGeom>
                      <a:noFill/>
                      <a:ln>
                        <a:noFill/>
                      </a:ln>
                      <a:effectLst/>
                      <a:extLst/>
                    </p:spPr>
                  </p:pic>
                </p:oleObj>
              </mc:Fallback>
            </mc:AlternateContent>
          </a:graphicData>
        </a:graphic>
      </p:graphicFrame>
      <p:sp>
        <p:nvSpPr>
          <p:cNvPr id="13" name="Text Box 6"/>
          <p:cNvSpPr txBox="1">
            <a:spLocks noChangeArrowheads="1"/>
          </p:cNvSpPr>
          <p:nvPr/>
        </p:nvSpPr>
        <p:spPr bwMode="auto">
          <a:xfrm>
            <a:off x="1511613" y="4068558"/>
            <a:ext cx="678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p>
        </p:txBody>
      </p:sp>
    </p:spTree>
    <p:extLst>
      <p:ext uri="{BB962C8B-B14F-4D97-AF65-F5344CB8AC3E}">
        <p14:creationId xmlns:p14="http://schemas.microsoft.com/office/powerpoint/2010/main" val="9653172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7C92ECB-7E2F-4AD5-AC05-94E52F64874D}"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17</a:t>
            </a:fld>
            <a:endParaRPr lang="en-US" dirty="0"/>
          </a:p>
        </p:txBody>
      </p:sp>
      <p:graphicFrame>
        <p:nvGraphicFramePr>
          <p:cNvPr id="12" name="Object 4"/>
          <p:cNvGraphicFramePr>
            <a:graphicFrameLocks noChangeAspect="1"/>
          </p:cNvGraphicFramePr>
          <p:nvPr>
            <p:extLst>
              <p:ext uri="{D42A27DB-BD31-4B8C-83A1-F6EECF244321}">
                <p14:modId xmlns:p14="http://schemas.microsoft.com/office/powerpoint/2010/main" val="781840508"/>
              </p:ext>
            </p:extLst>
          </p:nvPr>
        </p:nvGraphicFramePr>
        <p:xfrm>
          <a:off x="1775791" y="1382712"/>
          <a:ext cx="8448298" cy="4727404"/>
        </p:xfrm>
        <a:graphic>
          <a:graphicData uri="http://schemas.openxmlformats.org/presentationml/2006/ole">
            <mc:AlternateContent xmlns:mc="http://schemas.openxmlformats.org/markup-compatibility/2006">
              <mc:Choice xmlns:v="urn:schemas-microsoft-com:vml" Requires="v">
                <p:oleObj spid="_x0000_s4122" name="Bitmap Image" r:id="rId5" imgW="4342857" imgH="2933333" progId="Paint.Picture">
                  <p:embed/>
                </p:oleObj>
              </mc:Choice>
              <mc:Fallback>
                <p:oleObj name="Bitmap Image" r:id="rId5" imgW="4342857" imgH="2933333"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5791" y="1382712"/>
                        <a:ext cx="8448298" cy="472740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789762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a:solidFill>
                  <a:schemeClr val="tx1"/>
                </a:solidFill>
              </a:rPr>
              <a:t>Data structure operations</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46EC988-0A6E-4240-90BB-1AE4D5F8678D}"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18</a:t>
            </a:fld>
            <a:endParaRPr lang="en-US" dirty="0"/>
          </a:p>
        </p:txBody>
      </p:sp>
      <p:sp>
        <p:nvSpPr>
          <p:cNvPr id="12" name="Text Box 6"/>
          <p:cNvSpPr txBox="1">
            <a:spLocks noChangeArrowheads="1"/>
          </p:cNvSpPr>
          <p:nvPr/>
        </p:nvSpPr>
        <p:spPr bwMode="auto">
          <a:xfrm>
            <a:off x="418702" y="1638226"/>
            <a:ext cx="10935097"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50000"/>
              </a:spcBef>
            </a:pPr>
            <a:r>
              <a:rPr lang="en-US" dirty="0"/>
              <a:t>The data appearing in our data structure is processed by means of certain operations. In fact, the particular data structure that one chooses for a given situation depends largely on the frequency with which specific operations are performed. The following four operations play a major role:</a:t>
            </a:r>
            <a:br>
              <a:rPr lang="en-US" dirty="0"/>
            </a:br>
            <a:r>
              <a:rPr lang="en-US" dirty="0"/>
              <a:t/>
            </a:r>
            <a:br>
              <a:rPr lang="en-US" dirty="0"/>
            </a:br>
            <a:r>
              <a:rPr lang="en-US" b="1" dirty="0"/>
              <a:t>Traversing</a:t>
            </a:r>
            <a:br>
              <a:rPr lang="en-US" b="1" dirty="0"/>
            </a:br>
            <a:r>
              <a:rPr lang="en-US" dirty="0"/>
              <a:t>Accessing each record exactly once so that certain items in the record may be processed. (This accessing or processing is sometimes called '</a:t>
            </a:r>
            <a:r>
              <a:rPr lang="en-US" dirty="0">
                <a:solidFill>
                  <a:srgbClr val="FF0000"/>
                </a:solidFill>
              </a:rPr>
              <a:t>visiting</a:t>
            </a:r>
            <a:r>
              <a:rPr lang="en-US" dirty="0"/>
              <a:t>" the records.)</a:t>
            </a:r>
            <a:br>
              <a:rPr lang="en-US" dirty="0"/>
            </a:br>
            <a:r>
              <a:rPr lang="en-US" dirty="0"/>
              <a:t/>
            </a:r>
            <a:br>
              <a:rPr lang="en-US" dirty="0"/>
            </a:br>
            <a:r>
              <a:rPr lang="en-US" b="1" dirty="0"/>
              <a:t>Searching</a:t>
            </a:r>
            <a:br>
              <a:rPr lang="en-US" b="1" dirty="0"/>
            </a:br>
            <a:r>
              <a:rPr lang="en-US" dirty="0"/>
              <a:t>Finding the location of the record with a given key value, or finding the locations of all records, which satisfy one or more conditions.</a:t>
            </a:r>
            <a:br>
              <a:rPr lang="en-US" dirty="0"/>
            </a:br>
            <a:r>
              <a:rPr lang="en-US" dirty="0"/>
              <a:t/>
            </a:r>
            <a:br>
              <a:rPr lang="en-US" dirty="0"/>
            </a:br>
            <a:r>
              <a:rPr lang="en-US" b="1" dirty="0"/>
              <a:t>Inserting</a:t>
            </a:r>
            <a:r>
              <a:rPr lang="en-US" dirty="0"/>
              <a:t/>
            </a:r>
            <a:br>
              <a:rPr lang="en-US" dirty="0"/>
            </a:br>
            <a:r>
              <a:rPr lang="en-US" dirty="0"/>
              <a:t>Adding new records to the structure.</a:t>
            </a:r>
            <a:br>
              <a:rPr lang="en-US" dirty="0"/>
            </a:br>
            <a:r>
              <a:rPr lang="en-US" dirty="0"/>
              <a:t/>
            </a:r>
            <a:br>
              <a:rPr lang="en-US" dirty="0"/>
            </a:br>
            <a:r>
              <a:rPr lang="en-US" b="1" dirty="0"/>
              <a:t>Deleting</a:t>
            </a:r>
            <a:r>
              <a:rPr lang="en-US" dirty="0"/>
              <a:t/>
            </a:r>
            <a:br>
              <a:rPr lang="en-US" dirty="0"/>
            </a:br>
            <a:r>
              <a:rPr lang="en-US" dirty="0"/>
              <a:t>Removing a record from the structure</a:t>
            </a:r>
            <a:r>
              <a:rPr lang="en-US" dirty="0" smtClean="0"/>
              <a:t>.</a:t>
            </a:r>
            <a:endParaRPr lang="en-US" dirty="0"/>
          </a:p>
        </p:txBody>
      </p:sp>
    </p:spTree>
    <p:extLst>
      <p:ext uri="{BB962C8B-B14F-4D97-AF65-F5344CB8AC3E}">
        <p14:creationId xmlns:p14="http://schemas.microsoft.com/office/powerpoint/2010/main" val="38048012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a:solidFill>
                  <a:schemeClr val="tx1"/>
                </a:solidFill>
              </a:rPr>
              <a:t>Data structure operations (Continued)</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63A733D-8F73-4475-9A38-894096BD5D2C}"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19</a:t>
            </a:fld>
            <a:endParaRPr lang="en-US" dirty="0"/>
          </a:p>
        </p:txBody>
      </p:sp>
      <p:sp>
        <p:nvSpPr>
          <p:cNvPr id="12" name="Text Box 5"/>
          <p:cNvSpPr txBox="1">
            <a:spLocks noChangeArrowheads="1"/>
          </p:cNvSpPr>
          <p:nvPr/>
        </p:nvSpPr>
        <p:spPr bwMode="auto">
          <a:xfrm>
            <a:off x="457200" y="1719263"/>
            <a:ext cx="82296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dirty="0"/>
              <a:t>The following two operations, which are used in special situations, will also be considered:</a:t>
            </a:r>
          </a:p>
          <a:p>
            <a:pPr eaLnBrk="1" hangingPunct="1">
              <a:spcBef>
                <a:spcPct val="50000"/>
              </a:spcBef>
            </a:pPr>
            <a:r>
              <a:rPr lang="en-US" sz="2400" b="1" dirty="0"/>
              <a:t>Sorting:</a:t>
            </a:r>
          </a:p>
          <a:p>
            <a:pPr eaLnBrk="1" hangingPunct="1">
              <a:spcBef>
                <a:spcPct val="50000"/>
              </a:spcBef>
            </a:pPr>
            <a:r>
              <a:rPr lang="en-US" sz="2400" dirty="0"/>
              <a:t>Arranging the records in some logical order</a:t>
            </a:r>
          </a:p>
          <a:p>
            <a:pPr eaLnBrk="1" hangingPunct="1">
              <a:spcBef>
                <a:spcPct val="50000"/>
              </a:spcBef>
            </a:pPr>
            <a:r>
              <a:rPr lang="en-US" sz="2400" b="1" dirty="0"/>
              <a:t>Merging:</a:t>
            </a:r>
          </a:p>
          <a:p>
            <a:pPr eaLnBrk="1" hangingPunct="1">
              <a:spcBef>
                <a:spcPct val="50000"/>
              </a:spcBef>
            </a:pPr>
            <a:r>
              <a:rPr lang="en-US" sz="2400" dirty="0"/>
              <a:t>Combining the records in two different sorted files into a single sorted files</a:t>
            </a:r>
          </a:p>
          <a:p>
            <a:pPr eaLnBrk="1" hangingPunct="1">
              <a:spcBef>
                <a:spcPct val="50000"/>
              </a:spcBef>
            </a:pPr>
            <a:endParaRPr lang="en-US" sz="2400" dirty="0"/>
          </a:p>
        </p:txBody>
      </p:sp>
    </p:spTree>
    <p:extLst>
      <p:ext uri="{BB962C8B-B14F-4D97-AF65-F5344CB8AC3E}">
        <p14:creationId xmlns:p14="http://schemas.microsoft.com/office/powerpoint/2010/main" val="8364853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40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571108"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Snip Same Side Corner Rectangle 11"/>
          <p:cNvSpPr/>
          <p:nvPr/>
        </p:nvSpPr>
        <p:spPr>
          <a:xfrm>
            <a:off x="571107"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2" name="Date Placeholder 1"/>
          <p:cNvSpPr>
            <a:spLocks noGrp="1"/>
          </p:cNvSpPr>
          <p:nvPr>
            <p:ph type="dt" sz="half" idx="10"/>
          </p:nvPr>
        </p:nvSpPr>
        <p:spPr>
          <a:xfrm>
            <a:off x="451830" y="6536656"/>
            <a:ext cx="2743200" cy="365125"/>
          </a:xfrm>
        </p:spPr>
        <p:txBody>
          <a:bodyPr/>
          <a:lstStyle/>
          <a:p>
            <a:fld id="{B2A6D8BA-49B8-4948-B235-BCBDA25425C3}" type="datetime5">
              <a:rPr lang="en-US" smtClean="0"/>
              <a:t>9-Feb-21</a:t>
            </a:fld>
            <a:endParaRPr lang="en-US" dirty="0"/>
          </a:p>
        </p:txBody>
      </p:sp>
      <p:sp>
        <p:nvSpPr>
          <p:cNvPr id="8" name="Slide Number Placeholder 7"/>
          <p:cNvSpPr>
            <a:spLocks noGrp="1"/>
          </p:cNvSpPr>
          <p:nvPr>
            <p:ph type="sldNum" sz="quarter" idx="12"/>
          </p:nvPr>
        </p:nvSpPr>
        <p:spPr/>
        <p:txBody>
          <a:bodyPr/>
          <a:lstStyle/>
          <a:p>
            <a:fld id="{CD7C9CE5-0D1D-411B-98C0-C560CEC07CA2}" type="slidenum">
              <a:rPr lang="en-US" smtClean="0"/>
              <a:pPr/>
              <a:t>2</a:t>
            </a:fld>
            <a:endParaRPr lang="en-US" dirty="0"/>
          </a:p>
        </p:txBody>
      </p:sp>
      <p:sp>
        <p:nvSpPr>
          <p:cNvPr id="20" name="Rectangle 2"/>
          <p:cNvSpPr txBox="1">
            <a:spLocks noChangeArrowheads="1"/>
          </p:cNvSpPr>
          <p:nvPr/>
        </p:nvSpPr>
        <p:spPr>
          <a:xfrm>
            <a:off x="2323708" y="1674727"/>
            <a:ext cx="7772400" cy="20716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accent2"/>
                </a:solidFill>
              </a:rPr>
              <a:t>Lecture - 1 </a:t>
            </a:r>
            <a:br>
              <a:rPr lang="en-US" sz="4800" b="1" dirty="0" smtClean="0">
                <a:solidFill>
                  <a:schemeClr val="accent2"/>
                </a:solidFill>
              </a:rPr>
            </a:br>
            <a:r>
              <a:rPr lang="en-US" sz="4800" b="1" dirty="0" smtClean="0">
                <a:solidFill>
                  <a:schemeClr val="accent2"/>
                </a:solidFill>
              </a:rPr>
              <a:t>Data Structures</a:t>
            </a:r>
            <a:r>
              <a:rPr lang="en-US" b="1" dirty="0" smtClean="0">
                <a:solidFill>
                  <a:schemeClr val="accent2"/>
                </a:solidFill>
              </a:rPr>
              <a:t/>
            </a:r>
            <a:br>
              <a:rPr lang="en-US" b="1" dirty="0" smtClean="0">
                <a:solidFill>
                  <a:schemeClr val="accent2"/>
                </a:solidFill>
              </a:rPr>
            </a:br>
            <a:endParaRPr lang="en-US" b="1" dirty="0">
              <a:solidFill>
                <a:schemeClr val="accent2"/>
              </a:solidFill>
            </a:endParaRPr>
          </a:p>
        </p:txBody>
      </p:sp>
    </p:spTree>
    <p:extLst>
      <p:ext uri="{BB962C8B-B14F-4D97-AF65-F5344CB8AC3E}">
        <p14:creationId xmlns:p14="http://schemas.microsoft.com/office/powerpoint/2010/main" val="8471063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smtClean="0">
                <a:ln w="0"/>
                <a:solidFill>
                  <a:schemeClr val="tx1"/>
                </a:solidFill>
                <a:effectLst>
                  <a:outerShdw blurRad="38100" dist="19050" dir="2700000" algn="tl" rotWithShape="0">
                    <a:schemeClr val="dk1">
                      <a:alpha val="40000"/>
                    </a:schemeClr>
                  </a:outerShdw>
                </a:effectLst>
              </a:rPr>
              <a:t>Algorithms</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4089B06-8C38-4481-9005-202A1591601E}"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20</a:t>
            </a:fld>
            <a:endParaRPr lang="en-US" dirty="0"/>
          </a:p>
        </p:txBody>
      </p:sp>
      <p:sp>
        <p:nvSpPr>
          <p:cNvPr id="12" name="Text Box 4"/>
          <p:cNvSpPr txBox="1">
            <a:spLocks noChangeArrowheads="1"/>
          </p:cNvSpPr>
          <p:nvPr/>
        </p:nvSpPr>
        <p:spPr bwMode="auto">
          <a:xfrm>
            <a:off x="477079" y="1660597"/>
            <a:ext cx="826211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dirty="0"/>
              <a:t>An essential aspect to data structures is algorithms. Data structures are implemented using algorithms. </a:t>
            </a:r>
          </a:p>
          <a:p>
            <a:pPr eaLnBrk="1" hangingPunct="1">
              <a:spcBef>
                <a:spcPct val="50000"/>
              </a:spcBef>
            </a:pPr>
            <a:r>
              <a:rPr lang="en-US" sz="2400" dirty="0"/>
              <a:t>An Algorithm is a finite step – by – step list of well defined instructions  for solving a particular problem. It is used to manipulate the data contained in the data structures as in searching and sorting. It states explicitly how the data will be manipulated. </a:t>
            </a:r>
          </a:p>
        </p:txBody>
      </p:sp>
    </p:spTree>
    <p:extLst>
      <p:ext uri="{BB962C8B-B14F-4D97-AF65-F5344CB8AC3E}">
        <p14:creationId xmlns:p14="http://schemas.microsoft.com/office/powerpoint/2010/main" val="23097935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a:solidFill>
                  <a:schemeClr val="tx1"/>
                </a:solidFill>
              </a:rPr>
              <a:t>Algorithmic Notation</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376375"/>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4737716-BCAC-4F0E-B2EF-794AB56C61AC}"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21</a:t>
            </a:fld>
            <a:endParaRPr lang="en-US" dirty="0"/>
          </a:p>
        </p:txBody>
      </p:sp>
      <p:sp>
        <p:nvSpPr>
          <p:cNvPr id="12" name="Text Box 4"/>
          <p:cNvSpPr txBox="1">
            <a:spLocks noChangeArrowheads="1"/>
          </p:cNvSpPr>
          <p:nvPr/>
        </p:nvSpPr>
        <p:spPr bwMode="auto">
          <a:xfrm>
            <a:off x="1519705" y="1373191"/>
            <a:ext cx="914400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t>     </a:t>
            </a:r>
            <a:r>
              <a:rPr lang="en-US" sz="1400" dirty="0"/>
              <a:t>The format for the formal presentation of an algorithm consists of </a:t>
            </a:r>
            <a:r>
              <a:rPr lang="en-US" sz="1400" dirty="0">
                <a:solidFill>
                  <a:srgbClr val="FF0000"/>
                </a:solidFill>
              </a:rPr>
              <a:t>two parts</a:t>
            </a:r>
            <a:r>
              <a:rPr lang="en-US" sz="1400" dirty="0"/>
              <a:t>. The first part is a paragraph which </a:t>
            </a:r>
            <a:r>
              <a:rPr lang="en-US" sz="1400" dirty="0">
                <a:solidFill>
                  <a:srgbClr val="FF0000"/>
                </a:solidFill>
              </a:rPr>
              <a:t>tells the purpose of the algorithm, identifies the variables which occur in the algorithm and lists the input data</a:t>
            </a:r>
            <a:r>
              <a:rPr lang="en-US" sz="1400" dirty="0"/>
              <a:t>. The second part of the algorithm consists of the </a:t>
            </a:r>
            <a:r>
              <a:rPr lang="en-US" sz="1400" dirty="0">
                <a:solidFill>
                  <a:srgbClr val="FF0000"/>
                </a:solidFill>
              </a:rPr>
              <a:t>lists of steps</a:t>
            </a:r>
            <a:r>
              <a:rPr lang="en-US" sz="1400" dirty="0"/>
              <a:t> that is to be executed.</a:t>
            </a:r>
          </a:p>
          <a:p>
            <a:pPr eaLnBrk="1" hangingPunct="1">
              <a:spcBef>
                <a:spcPct val="50000"/>
              </a:spcBef>
            </a:pPr>
            <a:r>
              <a:rPr lang="en-US" sz="1400" b="1" dirty="0" smtClean="0"/>
              <a:t>	Example </a:t>
            </a:r>
            <a:r>
              <a:rPr lang="en-US" sz="1400" b="1" dirty="0"/>
              <a:t>:</a:t>
            </a:r>
            <a:r>
              <a:rPr lang="en-US" sz="1400" dirty="0"/>
              <a:t> A nonempty array DATA with N numerical values is given. Find the location LOC and the value MAX of the largest element of DATA.</a:t>
            </a:r>
          </a:p>
          <a:p>
            <a:pPr eaLnBrk="1" hangingPunct="1">
              <a:spcBef>
                <a:spcPct val="50000"/>
              </a:spcBef>
            </a:pPr>
            <a:r>
              <a:rPr lang="en-US" sz="1400" b="1" dirty="0" smtClean="0"/>
              <a:t>	Algorithm</a:t>
            </a:r>
            <a:r>
              <a:rPr lang="en-US" sz="1400" dirty="0" smtClean="0"/>
              <a:t> </a:t>
            </a:r>
            <a:r>
              <a:rPr lang="en-US" sz="1400" b="1" dirty="0"/>
              <a:t>2.3:</a:t>
            </a:r>
            <a:r>
              <a:rPr lang="en-US" sz="1400" dirty="0"/>
              <a:t> Given a nonempty array DATA with N numerical values, this algorithm finds the location LOC and the value MAX of the largest element of DATA.</a:t>
            </a:r>
          </a:p>
          <a:p>
            <a:pPr lvl="4" eaLnBrk="1" hangingPunct="1">
              <a:spcBef>
                <a:spcPct val="50000"/>
              </a:spcBef>
              <a:buFontTx/>
              <a:buAutoNum type="arabicPeriod"/>
            </a:pPr>
            <a:r>
              <a:rPr lang="en-US" sz="1700" b="1" dirty="0">
                <a:latin typeface="Batang" panose="02030600000101010101" pitchFamily="18" charset="-127"/>
                <a:ea typeface="Batang" panose="02030600000101010101" pitchFamily="18" charset="-127"/>
              </a:rPr>
              <a:t>Set K </a:t>
            </a:r>
            <a:r>
              <a:rPr lang="en-US" sz="1700" b="1" dirty="0" smtClean="0">
                <a:latin typeface="Batang" panose="02030600000101010101" pitchFamily="18" charset="-127"/>
                <a:ea typeface="Batang" panose="02030600000101010101" pitchFamily="18" charset="-127"/>
              </a:rPr>
              <a:t>:= </a:t>
            </a:r>
            <a:r>
              <a:rPr lang="en-US" sz="1700" b="1" dirty="0">
                <a:latin typeface="Batang" panose="02030600000101010101" pitchFamily="18" charset="-127"/>
                <a:ea typeface="Batang" panose="02030600000101010101" pitchFamily="18" charset="-127"/>
              </a:rPr>
              <a:t>1, LOC </a:t>
            </a:r>
            <a:r>
              <a:rPr lang="en-US" sz="1700" b="1" dirty="0" smtClean="0">
                <a:latin typeface="Batang" panose="02030600000101010101" pitchFamily="18" charset="-127"/>
                <a:ea typeface="Batang" panose="02030600000101010101" pitchFamily="18" charset="-127"/>
              </a:rPr>
              <a:t>:= 1 </a:t>
            </a:r>
            <a:r>
              <a:rPr lang="en-US" sz="1700" b="1" dirty="0">
                <a:latin typeface="Batang" panose="02030600000101010101" pitchFamily="18" charset="-127"/>
                <a:ea typeface="Batang" panose="02030600000101010101" pitchFamily="18" charset="-127"/>
              </a:rPr>
              <a:t>and MAX </a:t>
            </a:r>
            <a:r>
              <a:rPr lang="en-US" sz="1700" b="1" dirty="0" smtClean="0">
                <a:latin typeface="Batang" panose="02030600000101010101" pitchFamily="18" charset="-127"/>
                <a:ea typeface="Batang" panose="02030600000101010101" pitchFamily="18" charset="-127"/>
              </a:rPr>
              <a:t>:= DATA[1</a:t>
            </a:r>
            <a:r>
              <a:rPr lang="en-US" sz="1700" b="1" dirty="0">
                <a:latin typeface="Batang" panose="02030600000101010101" pitchFamily="18" charset="-127"/>
                <a:ea typeface="Batang" panose="02030600000101010101" pitchFamily="18" charset="-127"/>
              </a:rPr>
              <a:t>].</a:t>
            </a:r>
          </a:p>
          <a:p>
            <a:pPr lvl="4" eaLnBrk="1" hangingPunct="1">
              <a:spcBef>
                <a:spcPct val="50000"/>
              </a:spcBef>
              <a:buFontTx/>
              <a:buAutoNum type="arabicPeriod"/>
            </a:pPr>
            <a:r>
              <a:rPr lang="en-US" sz="1700" b="1" dirty="0">
                <a:latin typeface="Batang" panose="02030600000101010101" pitchFamily="18" charset="-127"/>
                <a:ea typeface="Batang" panose="02030600000101010101" pitchFamily="18" charset="-127"/>
              </a:rPr>
              <a:t>Repeat steps 3 and 4 while </a:t>
            </a:r>
            <a:r>
              <a:rPr lang="en-US" sz="1700" b="1" dirty="0" smtClean="0">
                <a:latin typeface="Batang" panose="02030600000101010101" pitchFamily="18" charset="-127"/>
                <a:ea typeface="Batang" panose="02030600000101010101" pitchFamily="18" charset="-127"/>
              </a:rPr>
              <a:t>K &lt;= N</a:t>
            </a:r>
            <a:r>
              <a:rPr lang="en-US" sz="1700" b="1" dirty="0">
                <a:latin typeface="Batang" panose="02030600000101010101" pitchFamily="18" charset="-127"/>
                <a:ea typeface="Batang" panose="02030600000101010101" pitchFamily="18" charset="-127"/>
              </a:rPr>
              <a:t>:</a:t>
            </a:r>
          </a:p>
          <a:p>
            <a:pPr lvl="4" eaLnBrk="1" hangingPunct="1">
              <a:spcBef>
                <a:spcPct val="50000"/>
              </a:spcBef>
              <a:buFontTx/>
              <a:buAutoNum type="arabicPeriod"/>
            </a:pPr>
            <a:r>
              <a:rPr lang="en-US" sz="1700" b="1" dirty="0">
                <a:latin typeface="Batang" panose="02030600000101010101" pitchFamily="18" charset="-127"/>
                <a:ea typeface="Batang" panose="02030600000101010101" pitchFamily="18" charset="-127"/>
              </a:rPr>
              <a:t>If </a:t>
            </a:r>
            <a:r>
              <a:rPr lang="en-US" sz="1700" b="1" dirty="0" smtClean="0">
                <a:latin typeface="Batang" panose="02030600000101010101" pitchFamily="18" charset="-127"/>
                <a:ea typeface="Batang" panose="02030600000101010101" pitchFamily="18" charset="-127"/>
              </a:rPr>
              <a:t>MAX &lt; DATA[K</a:t>
            </a:r>
            <a:r>
              <a:rPr lang="en-US" sz="1700" b="1" dirty="0">
                <a:latin typeface="Batang" panose="02030600000101010101" pitchFamily="18" charset="-127"/>
                <a:ea typeface="Batang" panose="02030600000101010101" pitchFamily="18" charset="-127"/>
              </a:rPr>
              <a:t>], then :</a:t>
            </a:r>
          </a:p>
          <a:p>
            <a:pPr lvl="4" eaLnBrk="1" hangingPunct="1">
              <a:spcBef>
                <a:spcPct val="50000"/>
              </a:spcBef>
            </a:pPr>
            <a:r>
              <a:rPr lang="en-US" sz="1700" b="1" dirty="0" smtClean="0">
                <a:latin typeface="Batang" panose="02030600000101010101" pitchFamily="18" charset="-127"/>
                <a:ea typeface="Batang" panose="02030600000101010101" pitchFamily="18" charset="-127"/>
              </a:rPr>
              <a:t>	Set  </a:t>
            </a:r>
            <a:r>
              <a:rPr lang="en-US" sz="1700" b="1" dirty="0">
                <a:latin typeface="Batang" panose="02030600000101010101" pitchFamily="18" charset="-127"/>
                <a:ea typeface="Batang" panose="02030600000101010101" pitchFamily="18" charset="-127"/>
              </a:rPr>
              <a:t>LOC </a:t>
            </a:r>
            <a:r>
              <a:rPr lang="en-US" sz="1700" b="1" dirty="0" smtClean="0">
                <a:latin typeface="Batang" panose="02030600000101010101" pitchFamily="18" charset="-127"/>
                <a:ea typeface="Batang" panose="02030600000101010101" pitchFamily="18" charset="-127"/>
              </a:rPr>
              <a:t>:= K </a:t>
            </a:r>
            <a:r>
              <a:rPr lang="en-US" sz="1700" b="1" dirty="0">
                <a:latin typeface="Batang" panose="02030600000101010101" pitchFamily="18" charset="-127"/>
                <a:ea typeface="Batang" panose="02030600000101010101" pitchFamily="18" charset="-127"/>
              </a:rPr>
              <a:t>and MAX </a:t>
            </a:r>
            <a:r>
              <a:rPr lang="en-US" sz="1700" b="1" dirty="0" smtClean="0">
                <a:latin typeface="Batang" panose="02030600000101010101" pitchFamily="18" charset="-127"/>
                <a:ea typeface="Batang" panose="02030600000101010101" pitchFamily="18" charset="-127"/>
              </a:rPr>
              <a:t>:= DATA[K</a:t>
            </a:r>
            <a:r>
              <a:rPr lang="en-US" sz="1700" b="1" dirty="0">
                <a:latin typeface="Batang" panose="02030600000101010101" pitchFamily="18" charset="-127"/>
                <a:ea typeface="Batang" panose="02030600000101010101" pitchFamily="18" charset="-127"/>
              </a:rPr>
              <a:t>].</a:t>
            </a:r>
          </a:p>
          <a:p>
            <a:pPr lvl="4" eaLnBrk="1" hangingPunct="1">
              <a:spcBef>
                <a:spcPct val="50000"/>
              </a:spcBef>
            </a:pPr>
            <a:r>
              <a:rPr lang="en-US" sz="1700" b="1" dirty="0" smtClean="0">
                <a:latin typeface="Batang" panose="02030600000101010101" pitchFamily="18" charset="-127"/>
                <a:ea typeface="Batang" panose="02030600000101010101" pitchFamily="18" charset="-127"/>
              </a:rPr>
              <a:t>	[</a:t>
            </a:r>
            <a:r>
              <a:rPr lang="en-US" sz="1700" b="1" dirty="0">
                <a:latin typeface="Batang" panose="02030600000101010101" pitchFamily="18" charset="-127"/>
                <a:ea typeface="Batang" panose="02030600000101010101" pitchFamily="18" charset="-127"/>
              </a:rPr>
              <a:t>End of if structure]</a:t>
            </a:r>
          </a:p>
          <a:p>
            <a:pPr lvl="4" eaLnBrk="1" hangingPunct="1">
              <a:spcBef>
                <a:spcPct val="50000"/>
              </a:spcBef>
              <a:buFontTx/>
              <a:buAutoNum type="arabicPeriod" startAt="4"/>
            </a:pPr>
            <a:r>
              <a:rPr lang="en-US" sz="1700" b="1" dirty="0">
                <a:latin typeface="Batang" panose="02030600000101010101" pitchFamily="18" charset="-127"/>
                <a:ea typeface="Batang" panose="02030600000101010101" pitchFamily="18" charset="-127"/>
              </a:rPr>
              <a:t>Set K </a:t>
            </a:r>
            <a:r>
              <a:rPr lang="en-US" sz="1700" b="1" dirty="0" smtClean="0">
                <a:latin typeface="Batang" panose="02030600000101010101" pitchFamily="18" charset="-127"/>
                <a:ea typeface="Batang" panose="02030600000101010101" pitchFamily="18" charset="-127"/>
              </a:rPr>
              <a:t>:= K +</a:t>
            </a:r>
            <a:r>
              <a:rPr lang="en-US" sz="1700" b="1" dirty="0">
                <a:latin typeface="Batang" panose="02030600000101010101" pitchFamily="18" charset="-127"/>
                <a:ea typeface="Batang" panose="02030600000101010101" pitchFamily="18" charset="-127"/>
              </a:rPr>
              <a:t>1.</a:t>
            </a:r>
          </a:p>
          <a:p>
            <a:pPr lvl="4" eaLnBrk="1" hangingPunct="1">
              <a:spcBef>
                <a:spcPct val="50000"/>
              </a:spcBef>
              <a:buFontTx/>
              <a:buAutoNum type="arabicPeriod" startAt="5"/>
            </a:pPr>
            <a:r>
              <a:rPr lang="en-US" sz="1700" b="1" dirty="0">
                <a:latin typeface="Batang" panose="02030600000101010101" pitchFamily="18" charset="-127"/>
                <a:ea typeface="Batang" panose="02030600000101010101" pitchFamily="18" charset="-127"/>
              </a:rPr>
              <a:t>Write: LOC, MAX.</a:t>
            </a:r>
          </a:p>
          <a:p>
            <a:pPr lvl="4" eaLnBrk="1" hangingPunct="1">
              <a:spcBef>
                <a:spcPct val="50000"/>
              </a:spcBef>
              <a:buFontTx/>
              <a:buAutoNum type="arabicPeriod" startAt="5"/>
            </a:pPr>
            <a:r>
              <a:rPr lang="en-US" sz="1700" b="1" dirty="0">
                <a:latin typeface="Batang" panose="02030600000101010101" pitchFamily="18" charset="-127"/>
                <a:ea typeface="Batang" panose="02030600000101010101" pitchFamily="18" charset="-127"/>
              </a:rPr>
              <a:t>Exit</a:t>
            </a:r>
            <a:r>
              <a:rPr lang="en-US" sz="1700" b="1" dirty="0" smtClean="0">
                <a:latin typeface="Batang" panose="02030600000101010101" pitchFamily="18" charset="-127"/>
                <a:ea typeface="Batang" panose="02030600000101010101" pitchFamily="18" charset="-127"/>
              </a:rPr>
              <a:t>.</a:t>
            </a:r>
            <a:endParaRPr lang="en-US" sz="1700"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10214382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a:solidFill>
                  <a:schemeClr val="tx1"/>
                </a:solidFill>
              </a:rPr>
              <a:t>Algorithmic Notation</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9B13141-F431-4260-8894-F2F6A92AB7C1}"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22</a:t>
            </a:fld>
            <a:endParaRPr lang="en-US" dirty="0"/>
          </a:p>
        </p:txBody>
      </p:sp>
      <p:sp>
        <p:nvSpPr>
          <p:cNvPr id="12" name="Text Box 5"/>
          <p:cNvSpPr txBox="1">
            <a:spLocks noChangeArrowheads="1"/>
          </p:cNvSpPr>
          <p:nvPr/>
        </p:nvSpPr>
        <p:spPr bwMode="auto">
          <a:xfrm>
            <a:off x="1166190" y="1513269"/>
            <a:ext cx="8739809"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u="sng" dirty="0">
                <a:latin typeface="+mn-lt"/>
              </a:rPr>
              <a:t>Steps, Control, Exit :</a:t>
            </a:r>
          </a:p>
          <a:p>
            <a:pPr eaLnBrk="1" hangingPunct="1">
              <a:spcBef>
                <a:spcPct val="50000"/>
              </a:spcBef>
            </a:pPr>
            <a:r>
              <a:rPr lang="en-US" dirty="0">
                <a:latin typeface="+mn-lt"/>
              </a:rPr>
              <a:t>The steps of the algorithm are executed </a:t>
            </a:r>
            <a:r>
              <a:rPr lang="en-US" dirty="0">
                <a:solidFill>
                  <a:srgbClr val="FF0000"/>
                </a:solidFill>
                <a:latin typeface="+mn-lt"/>
              </a:rPr>
              <a:t>one after the other</a:t>
            </a:r>
            <a:r>
              <a:rPr lang="en-US" dirty="0">
                <a:latin typeface="+mn-lt"/>
              </a:rPr>
              <a:t>, beginning with step 1. Control may be transferred to step n  by Go to step n</a:t>
            </a:r>
          </a:p>
          <a:p>
            <a:pPr eaLnBrk="1" hangingPunct="1">
              <a:spcBef>
                <a:spcPct val="50000"/>
              </a:spcBef>
            </a:pPr>
            <a:r>
              <a:rPr lang="en-US" dirty="0">
                <a:latin typeface="+mn-lt"/>
              </a:rPr>
              <a:t>If several statements appear in the same step, e. g. </a:t>
            </a:r>
          </a:p>
          <a:p>
            <a:pPr eaLnBrk="1" hangingPunct="1">
              <a:spcBef>
                <a:spcPct val="50000"/>
              </a:spcBef>
            </a:pPr>
            <a:r>
              <a:rPr lang="en-US" dirty="0">
                <a:latin typeface="+mn-lt"/>
              </a:rPr>
              <a:t>		 </a:t>
            </a:r>
            <a:r>
              <a:rPr lang="en-US" b="1" dirty="0">
                <a:latin typeface="Batang" panose="02030600000101010101" pitchFamily="18" charset="-127"/>
                <a:ea typeface="Batang" panose="02030600000101010101" pitchFamily="18" charset="-127"/>
              </a:rPr>
              <a:t>Set K : = 1, LOC : =1 and MAX : =DATA[1]. </a:t>
            </a:r>
            <a:r>
              <a:rPr lang="en-US" dirty="0">
                <a:latin typeface="+mn-lt"/>
              </a:rPr>
              <a:t>	</a:t>
            </a:r>
          </a:p>
          <a:p>
            <a:pPr eaLnBrk="1" hangingPunct="1">
              <a:spcBef>
                <a:spcPct val="50000"/>
              </a:spcBef>
            </a:pPr>
            <a:r>
              <a:rPr lang="en-US" dirty="0">
                <a:latin typeface="+mn-lt"/>
              </a:rPr>
              <a:t>Then they are executed from </a:t>
            </a:r>
            <a:r>
              <a:rPr lang="en-US" dirty="0">
                <a:solidFill>
                  <a:srgbClr val="FF0000"/>
                </a:solidFill>
                <a:latin typeface="+mn-lt"/>
              </a:rPr>
              <a:t>left to right</a:t>
            </a:r>
            <a:r>
              <a:rPr lang="en-US" dirty="0">
                <a:latin typeface="+mn-lt"/>
              </a:rPr>
              <a:t>.</a:t>
            </a:r>
          </a:p>
          <a:p>
            <a:pPr eaLnBrk="1" hangingPunct="1">
              <a:spcBef>
                <a:spcPct val="50000"/>
              </a:spcBef>
            </a:pPr>
            <a:r>
              <a:rPr lang="en-US" dirty="0">
                <a:latin typeface="+mn-lt"/>
              </a:rPr>
              <a:t>The algorithm is completed when the </a:t>
            </a:r>
            <a:r>
              <a:rPr lang="en-US" dirty="0" smtClean="0">
                <a:latin typeface="+mn-lt"/>
              </a:rPr>
              <a:t>statement </a:t>
            </a:r>
            <a:r>
              <a:rPr lang="en-US" b="1" dirty="0" smtClean="0">
                <a:solidFill>
                  <a:srgbClr val="FF0000"/>
                </a:solidFill>
                <a:latin typeface="+mn-lt"/>
              </a:rPr>
              <a:t>“</a:t>
            </a:r>
            <a:r>
              <a:rPr lang="en-US" b="1" dirty="0" smtClean="0">
                <a:solidFill>
                  <a:srgbClr val="FF0000"/>
                </a:solidFill>
                <a:latin typeface="Batang" panose="02030600000101010101" pitchFamily="18" charset="-127"/>
                <a:ea typeface="Batang" panose="02030600000101010101" pitchFamily="18" charset="-127"/>
              </a:rPr>
              <a:t>Exit”</a:t>
            </a:r>
            <a:r>
              <a:rPr lang="en-US" dirty="0" smtClean="0">
                <a:solidFill>
                  <a:srgbClr val="FF0000"/>
                </a:solidFill>
                <a:latin typeface="+mn-lt"/>
              </a:rPr>
              <a:t> </a:t>
            </a:r>
            <a:r>
              <a:rPr lang="en-US" dirty="0" smtClean="0">
                <a:latin typeface="+mn-lt"/>
              </a:rPr>
              <a:t>Is </a:t>
            </a:r>
            <a:r>
              <a:rPr lang="en-US" dirty="0">
                <a:latin typeface="+mn-lt"/>
              </a:rPr>
              <a:t>encountered</a:t>
            </a:r>
            <a:r>
              <a:rPr lang="en-US" dirty="0" smtClean="0">
                <a:latin typeface="+mn-lt"/>
              </a:rPr>
              <a:t>.</a:t>
            </a:r>
          </a:p>
          <a:p>
            <a:pPr eaLnBrk="1" hangingPunct="1">
              <a:spcBef>
                <a:spcPct val="50000"/>
              </a:spcBef>
            </a:pPr>
            <a:endParaRPr lang="en-US" dirty="0">
              <a:latin typeface="+mn-lt"/>
            </a:endParaRPr>
          </a:p>
          <a:p>
            <a:pPr eaLnBrk="1" hangingPunct="1">
              <a:spcBef>
                <a:spcPct val="50000"/>
              </a:spcBef>
            </a:pPr>
            <a:r>
              <a:rPr lang="en-US" b="1" u="sng" dirty="0">
                <a:latin typeface="+mn-lt"/>
              </a:rPr>
              <a:t>Comments </a:t>
            </a:r>
            <a:r>
              <a:rPr lang="en-US" b="1" u="sng" dirty="0" smtClean="0">
                <a:latin typeface="+mn-lt"/>
              </a:rPr>
              <a:t>:</a:t>
            </a:r>
            <a:endParaRPr lang="en-US" b="1" u="sng" dirty="0">
              <a:latin typeface="+mn-lt"/>
            </a:endParaRPr>
          </a:p>
          <a:p>
            <a:pPr eaLnBrk="1" hangingPunct="1">
              <a:spcBef>
                <a:spcPct val="50000"/>
              </a:spcBef>
            </a:pPr>
            <a:r>
              <a:rPr lang="en-US" dirty="0">
                <a:latin typeface="+mn-lt"/>
              </a:rPr>
              <a:t>Step may contain a comment in </a:t>
            </a:r>
            <a:r>
              <a:rPr lang="en-US" dirty="0">
                <a:solidFill>
                  <a:srgbClr val="FF0000"/>
                </a:solidFill>
                <a:latin typeface="+mn-lt"/>
              </a:rPr>
              <a:t>brackets</a:t>
            </a:r>
            <a:r>
              <a:rPr lang="en-US" dirty="0">
                <a:latin typeface="+mn-lt"/>
              </a:rPr>
              <a:t> which indicates the main purpose of the step.	</a:t>
            </a:r>
          </a:p>
          <a:p>
            <a:pPr eaLnBrk="1" hangingPunct="1">
              <a:spcBef>
                <a:spcPct val="50000"/>
              </a:spcBef>
            </a:pPr>
            <a:endParaRPr lang="en-US" dirty="0"/>
          </a:p>
        </p:txBody>
      </p:sp>
    </p:spTree>
    <p:extLst>
      <p:ext uri="{BB962C8B-B14F-4D97-AF65-F5344CB8AC3E}">
        <p14:creationId xmlns:p14="http://schemas.microsoft.com/office/powerpoint/2010/main" val="4512676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a:solidFill>
                  <a:schemeClr val="tx1"/>
                </a:solidFill>
              </a:rPr>
              <a:t>Algorithmic Notation</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3B40995-0A12-4704-9D90-97E54503E21C}"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23</a:t>
            </a:fld>
            <a:endParaRPr lang="en-US" dirty="0"/>
          </a:p>
        </p:txBody>
      </p:sp>
      <p:sp>
        <p:nvSpPr>
          <p:cNvPr id="12" name="Text Box 3"/>
          <p:cNvSpPr txBox="1">
            <a:spLocks noChangeArrowheads="1"/>
          </p:cNvSpPr>
          <p:nvPr/>
        </p:nvSpPr>
        <p:spPr bwMode="auto">
          <a:xfrm>
            <a:off x="533399" y="903490"/>
            <a:ext cx="11070465" cy="552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sz="2000" b="1" u="sng" dirty="0" smtClean="0"/>
          </a:p>
          <a:p>
            <a:pPr eaLnBrk="1" hangingPunct="1">
              <a:spcBef>
                <a:spcPct val="50000"/>
              </a:spcBef>
            </a:pPr>
            <a:r>
              <a:rPr lang="en-US" sz="2000" b="1" u="sng" dirty="0" smtClean="0"/>
              <a:t>Variable names:</a:t>
            </a:r>
            <a:endParaRPr lang="en-US" sz="2000" b="1" u="sng" dirty="0"/>
          </a:p>
          <a:p>
            <a:pPr eaLnBrk="1" hangingPunct="1">
              <a:spcBef>
                <a:spcPct val="50000"/>
              </a:spcBef>
            </a:pPr>
            <a:r>
              <a:rPr lang="en-US" dirty="0"/>
              <a:t>Will use </a:t>
            </a:r>
            <a:r>
              <a:rPr lang="en-US" dirty="0">
                <a:solidFill>
                  <a:srgbClr val="FF0000"/>
                </a:solidFill>
              </a:rPr>
              <a:t>capital letters</a:t>
            </a:r>
            <a:r>
              <a:rPr lang="en-US" dirty="0"/>
              <a:t>, as in MAX and DATA</a:t>
            </a:r>
          </a:p>
          <a:p>
            <a:pPr eaLnBrk="1" hangingPunct="1">
              <a:spcBef>
                <a:spcPct val="50000"/>
              </a:spcBef>
            </a:pPr>
            <a:r>
              <a:rPr lang="en-US" dirty="0"/>
              <a:t>Counters and subscripts will also be capitalized (K, N</a:t>
            </a:r>
            <a:r>
              <a:rPr lang="en-US" dirty="0" smtClean="0"/>
              <a:t>)</a:t>
            </a:r>
            <a:endParaRPr lang="en-US" dirty="0"/>
          </a:p>
          <a:p>
            <a:pPr eaLnBrk="1" hangingPunct="1">
              <a:spcBef>
                <a:spcPct val="50000"/>
              </a:spcBef>
            </a:pPr>
            <a:r>
              <a:rPr lang="en-US" sz="2000" b="1" u="sng" dirty="0"/>
              <a:t>Assignment </a:t>
            </a:r>
            <a:r>
              <a:rPr lang="en-US" sz="2000" b="1" u="sng" dirty="0" smtClean="0"/>
              <a:t>Statement:</a:t>
            </a:r>
            <a:endParaRPr lang="en-US" sz="2000" b="1" u="sng" dirty="0"/>
          </a:p>
          <a:p>
            <a:pPr eaLnBrk="1" hangingPunct="1">
              <a:spcBef>
                <a:spcPct val="50000"/>
              </a:spcBef>
            </a:pPr>
            <a:r>
              <a:rPr lang="en-US" dirty="0"/>
              <a:t>Will use the dots-equal notation </a:t>
            </a:r>
            <a:r>
              <a:rPr lang="en-US" dirty="0" smtClean="0"/>
              <a:t>“</a:t>
            </a:r>
            <a:r>
              <a:rPr lang="en-US" b="1" dirty="0" smtClean="0"/>
              <a:t>:=“ </a:t>
            </a:r>
            <a:r>
              <a:rPr lang="en-US" dirty="0" smtClean="0"/>
              <a:t> </a:t>
            </a:r>
            <a:r>
              <a:rPr lang="en-US" b="1" dirty="0" smtClean="0">
                <a:latin typeface="Batang" panose="02030600000101010101" pitchFamily="18" charset="-127"/>
                <a:ea typeface="Batang" panose="02030600000101010101" pitchFamily="18" charset="-127"/>
              </a:rPr>
              <a:t>MAX := DATA[1</a:t>
            </a:r>
            <a:r>
              <a:rPr lang="en-US" b="1" dirty="0">
                <a:latin typeface="Batang" panose="02030600000101010101" pitchFamily="18" charset="-127"/>
                <a:ea typeface="Batang" panose="02030600000101010101" pitchFamily="18" charset="-127"/>
              </a:rPr>
              <a:t>]</a:t>
            </a:r>
          </a:p>
          <a:p>
            <a:pPr eaLnBrk="1" hangingPunct="1">
              <a:spcBef>
                <a:spcPct val="50000"/>
              </a:spcBef>
            </a:pPr>
            <a:r>
              <a:rPr lang="en-US" dirty="0"/>
              <a:t>Assigns the value </a:t>
            </a:r>
            <a:r>
              <a:rPr lang="en-US" dirty="0" smtClean="0"/>
              <a:t>of </a:t>
            </a:r>
            <a:r>
              <a:rPr lang="en-US" dirty="0"/>
              <a:t>DATA[1] </a:t>
            </a:r>
            <a:r>
              <a:rPr lang="en-US" dirty="0" smtClean="0"/>
              <a:t>to </a:t>
            </a:r>
            <a:r>
              <a:rPr lang="en-US" dirty="0"/>
              <a:t>MAX</a:t>
            </a:r>
            <a:r>
              <a:rPr lang="en-US" dirty="0" smtClean="0"/>
              <a:t>.</a:t>
            </a:r>
          </a:p>
          <a:p>
            <a:pPr eaLnBrk="1" hangingPunct="1">
              <a:spcBef>
                <a:spcPct val="50000"/>
              </a:spcBef>
            </a:pPr>
            <a:r>
              <a:rPr lang="en-US" dirty="0" smtClean="0"/>
              <a:t>(Will use the equal notation </a:t>
            </a:r>
            <a:r>
              <a:rPr lang="en-US" b="1" dirty="0" smtClean="0"/>
              <a:t>“</a:t>
            </a:r>
            <a:r>
              <a:rPr lang="en-US" b="1" dirty="0" smtClean="0">
                <a:solidFill>
                  <a:srgbClr val="FF0000"/>
                </a:solidFill>
              </a:rPr>
              <a:t>=</a:t>
            </a:r>
            <a:r>
              <a:rPr lang="en-US" b="1" dirty="0" smtClean="0"/>
              <a:t>“</a:t>
            </a:r>
            <a:r>
              <a:rPr lang="en-US" dirty="0" smtClean="0"/>
              <a:t> for compare)</a:t>
            </a:r>
            <a:endParaRPr lang="en-US" dirty="0"/>
          </a:p>
          <a:p>
            <a:pPr eaLnBrk="1" hangingPunct="1">
              <a:spcBef>
                <a:spcPct val="50000"/>
              </a:spcBef>
            </a:pPr>
            <a:r>
              <a:rPr lang="en-US" sz="2000" b="1" u="sng" dirty="0"/>
              <a:t>Input and </a:t>
            </a:r>
            <a:r>
              <a:rPr lang="en-US" sz="2000" b="1" u="sng" dirty="0" smtClean="0"/>
              <a:t>Output:</a:t>
            </a:r>
            <a:endParaRPr lang="en-US" sz="2000" b="1" u="sng" dirty="0"/>
          </a:p>
          <a:p>
            <a:pPr eaLnBrk="1" hangingPunct="1">
              <a:spcBef>
                <a:spcPct val="50000"/>
              </a:spcBef>
            </a:pPr>
            <a:r>
              <a:rPr lang="en-US" dirty="0"/>
              <a:t>Data may be input and assigned to variables by means of a read statement</a:t>
            </a:r>
          </a:p>
          <a:p>
            <a:pPr eaLnBrk="1" hangingPunct="1">
              <a:spcBef>
                <a:spcPct val="50000"/>
              </a:spcBef>
            </a:pPr>
            <a:r>
              <a:rPr lang="en-US" dirty="0"/>
              <a:t>		</a:t>
            </a:r>
            <a:r>
              <a:rPr lang="en-US" dirty="0" smtClean="0"/>
              <a:t>            </a:t>
            </a:r>
            <a:r>
              <a:rPr lang="en-US" b="1" dirty="0" smtClean="0">
                <a:latin typeface="Batang" panose="02030600000101010101" pitchFamily="18" charset="-127"/>
                <a:ea typeface="Batang" panose="02030600000101010101" pitchFamily="18" charset="-127"/>
              </a:rPr>
              <a:t>Read </a:t>
            </a:r>
            <a:r>
              <a:rPr lang="en-US" b="1" dirty="0">
                <a:latin typeface="Batang" panose="02030600000101010101" pitchFamily="18" charset="-127"/>
                <a:ea typeface="Batang" panose="02030600000101010101" pitchFamily="18" charset="-127"/>
              </a:rPr>
              <a:t>: Variable names</a:t>
            </a:r>
            <a:r>
              <a:rPr lang="en-US" dirty="0"/>
              <a:t>.</a:t>
            </a:r>
          </a:p>
          <a:p>
            <a:pPr eaLnBrk="1" hangingPunct="1">
              <a:spcBef>
                <a:spcPct val="50000"/>
              </a:spcBef>
            </a:pPr>
            <a:r>
              <a:rPr lang="en-US" dirty="0"/>
              <a:t>Messages placed in quotation marks and Data in variables may be output by Write or print statement.</a:t>
            </a:r>
          </a:p>
          <a:p>
            <a:pPr eaLnBrk="1" hangingPunct="1">
              <a:spcBef>
                <a:spcPct val="50000"/>
              </a:spcBef>
            </a:pPr>
            <a:r>
              <a:rPr lang="en-US" dirty="0"/>
              <a:t>		</a:t>
            </a:r>
            <a:r>
              <a:rPr lang="en-US" b="1" dirty="0">
                <a:latin typeface="Batang" panose="02030600000101010101" pitchFamily="18" charset="-127"/>
                <a:ea typeface="Batang" panose="02030600000101010101" pitchFamily="18" charset="-127"/>
              </a:rPr>
              <a:t>Write : Messages and/ or Variable names.</a:t>
            </a:r>
          </a:p>
        </p:txBody>
      </p:sp>
    </p:spTree>
    <p:extLst>
      <p:ext uri="{BB962C8B-B14F-4D97-AF65-F5344CB8AC3E}">
        <p14:creationId xmlns:p14="http://schemas.microsoft.com/office/powerpoint/2010/main" val="20034160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a:solidFill>
                  <a:schemeClr val="tx1"/>
                </a:solidFill>
              </a:rPr>
              <a:t>Algorithmic Notation</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A09CE0D-3B4E-4BE4-9836-AF29E8AEF7DD}"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24</a:t>
            </a:fld>
            <a:endParaRPr lang="en-US" dirty="0"/>
          </a:p>
        </p:txBody>
      </p:sp>
      <p:sp>
        <p:nvSpPr>
          <p:cNvPr id="12" name="Text Box 5"/>
          <p:cNvSpPr txBox="1">
            <a:spLocks noChangeArrowheads="1"/>
          </p:cNvSpPr>
          <p:nvPr/>
        </p:nvSpPr>
        <p:spPr bwMode="auto">
          <a:xfrm>
            <a:off x="457200" y="1732724"/>
            <a:ext cx="81534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u="sng" dirty="0">
                <a:solidFill>
                  <a:schemeClr val="accent2"/>
                </a:solidFill>
              </a:rPr>
              <a:t>Procedures </a:t>
            </a:r>
            <a:r>
              <a:rPr lang="en-US" sz="2400" b="1" u="sng" dirty="0" smtClean="0">
                <a:solidFill>
                  <a:schemeClr val="accent2"/>
                </a:solidFill>
              </a:rPr>
              <a:t>:</a:t>
            </a:r>
          </a:p>
          <a:p>
            <a:pPr eaLnBrk="1" hangingPunct="1"/>
            <a:endParaRPr lang="en-US" sz="2400" b="1" u="sng" dirty="0">
              <a:solidFill>
                <a:schemeClr val="accent2"/>
              </a:solidFill>
            </a:endParaRPr>
          </a:p>
          <a:p>
            <a:pPr marL="342900" indent="-342900" eaLnBrk="1" hangingPunct="1">
              <a:buFont typeface="Wingdings" panose="05000000000000000000" pitchFamily="2" charset="2"/>
              <a:buChar char="§"/>
            </a:pPr>
            <a:r>
              <a:rPr lang="en-US" sz="2400" dirty="0"/>
              <a:t>Independent algorithmic module which solves a particular problem</a:t>
            </a:r>
            <a:r>
              <a:rPr lang="en-US" sz="2400" dirty="0" smtClean="0"/>
              <a:t>. (We already know it as function)</a:t>
            </a:r>
          </a:p>
          <a:p>
            <a:pPr eaLnBrk="1" hangingPunct="1"/>
            <a:endParaRPr lang="en-US" sz="2400" dirty="0"/>
          </a:p>
          <a:p>
            <a:pPr marL="342900" indent="-342900" eaLnBrk="1" hangingPunct="1">
              <a:buFont typeface="Wingdings" panose="05000000000000000000" pitchFamily="2" charset="2"/>
              <a:buChar char="§"/>
            </a:pPr>
            <a:r>
              <a:rPr lang="en-US" sz="2400" dirty="0"/>
              <a:t>Certain type of sub algorithm.	</a:t>
            </a:r>
          </a:p>
          <a:p>
            <a:pPr eaLnBrk="1" hangingPunct="1"/>
            <a:endParaRPr lang="en-US" sz="2400" dirty="0"/>
          </a:p>
          <a:p>
            <a:pPr eaLnBrk="1" hangingPunct="1">
              <a:spcBef>
                <a:spcPct val="50000"/>
              </a:spcBef>
            </a:pPr>
            <a:endParaRPr lang="en-US" sz="2400" dirty="0"/>
          </a:p>
        </p:txBody>
      </p:sp>
    </p:spTree>
    <p:extLst>
      <p:ext uri="{BB962C8B-B14F-4D97-AF65-F5344CB8AC3E}">
        <p14:creationId xmlns:p14="http://schemas.microsoft.com/office/powerpoint/2010/main" val="4010447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smtClean="0">
                <a:ln w="0"/>
                <a:solidFill>
                  <a:schemeClr val="tx1"/>
                </a:solidFill>
                <a:effectLst>
                  <a:outerShdw blurRad="38100" dist="19050" dir="2700000" algn="tl" rotWithShape="0">
                    <a:schemeClr val="dk1">
                      <a:alpha val="40000"/>
                    </a:schemeClr>
                  </a:outerShdw>
                </a:effectLst>
              </a:rPr>
              <a:t>Complexity</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FAE9F71-43CA-4858-9CB9-F3ED80180059}"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25</a:t>
            </a:fld>
            <a:endParaRPr lang="en-US" dirty="0"/>
          </a:p>
        </p:txBody>
      </p:sp>
      <p:sp>
        <p:nvSpPr>
          <p:cNvPr id="12" name="Text Box 8"/>
          <p:cNvSpPr txBox="1">
            <a:spLocks noChangeArrowheads="1"/>
          </p:cNvSpPr>
          <p:nvPr/>
        </p:nvSpPr>
        <p:spPr bwMode="auto">
          <a:xfrm>
            <a:off x="374650" y="1371600"/>
            <a:ext cx="83439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a:t>The complexity of an algorithm is a function describing the efficiency of the algorithm in terms of the amount of data the algorithm must process. There are two main complexity measures of the efficiency of an algorithm:</a:t>
            </a:r>
          </a:p>
          <a:p>
            <a:pPr eaLnBrk="1" hangingPunct="1"/>
            <a:r>
              <a:rPr lang="en-US" sz="2400" dirty="0"/>
              <a:t> </a:t>
            </a:r>
          </a:p>
          <a:p>
            <a:pPr eaLnBrk="1" hangingPunct="1"/>
            <a:r>
              <a:rPr lang="en-US" sz="2400" b="1" i="1" dirty="0"/>
              <a:t>Time</a:t>
            </a:r>
            <a:r>
              <a:rPr lang="en-US" sz="2400" b="1" dirty="0"/>
              <a:t> </a:t>
            </a:r>
            <a:r>
              <a:rPr lang="en-US" sz="2400" b="1" i="1" dirty="0"/>
              <a:t>complexity</a:t>
            </a:r>
            <a:r>
              <a:rPr lang="en-US" sz="2400" dirty="0"/>
              <a:t> is a function describing the amount of time an algorithm takes in terms of the amount of input to the algorithm. </a:t>
            </a:r>
          </a:p>
          <a:p>
            <a:pPr eaLnBrk="1" hangingPunct="1"/>
            <a:endParaRPr lang="en-US" sz="2400" dirty="0"/>
          </a:p>
          <a:p>
            <a:pPr eaLnBrk="1" hangingPunct="1"/>
            <a:r>
              <a:rPr lang="en-US" sz="2400" b="1" i="1" dirty="0"/>
              <a:t>Space complexity</a:t>
            </a:r>
            <a:r>
              <a:rPr lang="en-US" sz="2400" dirty="0"/>
              <a:t> is a function describing the amount of memory (space) an algorithm takes in terms of the amount of input to the algorithm. </a:t>
            </a:r>
          </a:p>
          <a:p>
            <a:pPr eaLnBrk="1" hangingPunct="1">
              <a:spcBef>
                <a:spcPct val="50000"/>
              </a:spcBef>
            </a:pPr>
            <a:endParaRPr lang="en-US" sz="2400" dirty="0"/>
          </a:p>
        </p:txBody>
      </p:sp>
    </p:spTree>
    <p:extLst>
      <p:ext uri="{BB962C8B-B14F-4D97-AF65-F5344CB8AC3E}">
        <p14:creationId xmlns:p14="http://schemas.microsoft.com/office/powerpoint/2010/main" val="1964157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a:solidFill>
                  <a:schemeClr val="tx1"/>
                </a:solidFill>
              </a:rPr>
              <a:t>Complexity of Algorithm</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9CF3968-15CF-409D-8ABB-C0BBFEC9A7A0}"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26</a:t>
            </a:fld>
            <a:endParaRPr lang="en-US" dirty="0"/>
          </a:p>
        </p:txBody>
      </p:sp>
      <p:sp>
        <p:nvSpPr>
          <p:cNvPr id="12" name="Text Box 5"/>
          <p:cNvSpPr txBox="1">
            <a:spLocks noChangeArrowheads="1"/>
          </p:cNvSpPr>
          <p:nvPr/>
        </p:nvSpPr>
        <p:spPr bwMode="auto">
          <a:xfrm>
            <a:off x="457200" y="1447800"/>
            <a:ext cx="82296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eaLnBrk="1" hangingPunct="1">
              <a:spcBef>
                <a:spcPct val="50000"/>
              </a:spcBef>
              <a:buFont typeface="Wingdings" panose="05000000000000000000" pitchFamily="2" charset="2"/>
              <a:buChar char="§"/>
            </a:pPr>
            <a:r>
              <a:rPr lang="en-US" sz="2000" dirty="0"/>
              <a:t>Suppose </a:t>
            </a:r>
            <a:r>
              <a:rPr lang="en-US" sz="2000" b="1" i="1" dirty="0">
                <a:latin typeface="Batang" panose="02030600000101010101" pitchFamily="18" charset="-127"/>
                <a:ea typeface="Batang" panose="02030600000101010101" pitchFamily="18" charset="-127"/>
              </a:rPr>
              <a:t>M</a:t>
            </a:r>
            <a:r>
              <a:rPr lang="en-US" sz="2000" dirty="0"/>
              <a:t> is an algorithm, </a:t>
            </a:r>
            <a:r>
              <a:rPr lang="en-US" sz="2000" b="1" i="1" dirty="0">
                <a:latin typeface="Batang" panose="02030600000101010101" pitchFamily="18" charset="-127"/>
                <a:ea typeface="Batang" panose="02030600000101010101" pitchFamily="18" charset="-127"/>
              </a:rPr>
              <a:t>n</a:t>
            </a:r>
            <a:r>
              <a:rPr lang="en-US" sz="2000" dirty="0" smtClean="0"/>
              <a:t> </a:t>
            </a:r>
            <a:r>
              <a:rPr lang="en-US" sz="2000" dirty="0"/>
              <a:t>size of the input data. The </a:t>
            </a:r>
            <a:r>
              <a:rPr lang="en-US" sz="2000" dirty="0">
                <a:solidFill>
                  <a:srgbClr val="FF0000"/>
                </a:solidFill>
              </a:rPr>
              <a:t>time</a:t>
            </a:r>
            <a:r>
              <a:rPr lang="en-US" sz="2000" dirty="0"/>
              <a:t> and </a:t>
            </a:r>
            <a:r>
              <a:rPr lang="en-US" sz="2000" dirty="0">
                <a:solidFill>
                  <a:srgbClr val="FF0000"/>
                </a:solidFill>
              </a:rPr>
              <a:t>space</a:t>
            </a:r>
            <a:r>
              <a:rPr lang="en-US" sz="2000" dirty="0"/>
              <a:t> used by the algorithm </a:t>
            </a:r>
            <a:r>
              <a:rPr lang="en-US" sz="2000" b="1" i="1" dirty="0">
                <a:latin typeface="Batang" panose="02030600000101010101" pitchFamily="18" charset="-127"/>
                <a:ea typeface="Batang" panose="02030600000101010101" pitchFamily="18" charset="-127"/>
              </a:rPr>
              <a:t>M</a:t>
            </a:r>
            <a:r>
              <a:rPr lang="en-US" sz="2000" dirty="0"/>
              <a:t>  are the two main measures for the efficiency of </a:t>
            </a:r>
            <a:r>
              <a:rPr lang="en-US" sz="2000" b="1" i="1" dirty="0">
                <a:latin typeface="Batang" panose="02030600000101010101" pitchFamily="18" charset="-127"/>
                <a:ea typeface="Batang" panose="02030600000101010101" pitchFamily="18" charset="-127"/>
              </a:rPr>
              <a:t>M</a:t>
            </a:r>
            <a:r>
              <a:rPr lang="en-US" sz="2000" dirty="0"/>
              <a:t>.</a:t>
            </a:r>
          </a:p>
          <a:p>
            <a:pPr marL="342900" indent="-342900" algn="just" eaLnBrk="1" hangingPunct="1">
              <a:spcBef>
                <a:spcPct val="50000"/>
              </a:spcBef>
              <a:buFont typeface="Wingdings" panose="05000000000000000000" pitchFamily="2" charset="2"/>
              <a:buChar char="§"/>
            </a:pPr>
            <a:r>
              <a:rPr lang="en-US" sz="2000" dirty="0"/>
              <a:t>The time is measured by counting the number of key operations – in sorting and searching algorithms, for example the number of comparisons.</a:t>
            </a:r>
          </a:p>
          <a:p>
            <a:pPr marL="342900" indent="-342900" algn="just" eaLnBrk="1" hangingPunct="1">
              <a:spcBef>
                <a:spcPct val="50000"/>
              </a:spcBef>
              <a:buFont typeface="Wingdings" panose="05000000000000000000" pitchFamily="2" charset="2"/>
              <a:buChar char="§"/>
            </a:pPr>
            <a:r>
              <a:rPr lang="en-US" sz="2000" dirty="0"/>
              <a:t>The space is measured by counting the maximum of memory needed by the algorithm.</a:t>
            </a:r>
          </a:p>
          <a:p>
            <a:pPr marL="342900" indent="-342900" algn="just" eaLnBrk="1" hangingPunct="1">
              <a:spcBef>
                <a:spcPct val="50000"/>
              </a:spcBef>
              <a:buFont typeface="Wingdings" panose="05000000000000000000" pitchFamily="2" charset="2"/>
              <a:buChar char="§"/>
            </a:pPr>
            <a:r>
              <a:rPr lang="en-US" sz="2000" dirty="0"/>
              <a:t>The complexity of an algorithm </a:t>
            </a:r>
            <a:r>
              <a:rPr lang="en-US" sz="2000" b="1" i="1" dirty="0">
                <a:latin typeface="Batang" panose="02030600000101010101" pitchFamily="18" charset="-127"/>
                <a:ea typeface="Batang" panose="02030600000101010101" pitchFamily="18" charset="-127"/>
              </a:rPr>
              <a:t>M</a:t>
            </a:r>
            <a:r>
              <a:rPr lang="en-US" sz="2000" dirty="0"/>
              <a:t> </a:t>
            </a:r>
            <a:r>
              <a:rPr lang="en-US" sz="2000" dirty="0" smtClean="0"/>
              <a:t> is </a:t>
            </a:r>
            <a:r>
              <a:rPr lang="en-US" sz="2000" dirty="0"/>
              <a:t>the function </a:t>
            </a:r>
            <a:r>
              <a:rPr lang="en-US" sz="2000" i="1" dirty="0"/>
              <a:t>f(n) </a:t>
            </a:r>
            <a:r>
              <a:rPr lang="en-US" sz="2000" dirty="0"/>
              <a:t>which gives the running </a:t>
            </a:r>
            <a:r>
              <a:rPr lang="en-US" sz="2000" dirty="0" smtClean="0"/>
              <a:t>time </a:t>
            </a:r>
            <a:r>
              <a:rPr lang="en-US" sz="2000" dirty="0"/>
              <a:t>or storage space requirement of the algorithm in terms of the size </a:t>
            </a:r>
            <a:r>
              <a:rPr lang="en-US" sz="2000" i="1" dirty="0"/>
              <a:t>n</a:t>
            </a:r>
            <a:r>
              <a:rPr lang="en-US" sz="2000" dirty="0" smtClean="0"/>
              <a:t> </a:t>
            </a:r>
            <a:r>
              <a:rPr lang="en-US" sz="2000" dirty="0"/>
              <a:t>of the input data. Frequently, the storage space required by an algorithm is simply a multiple of the data size </a:t>
            </a:r>
            <a:r>
              <a:rPr lang="en-US" sz="2000" i="1" dirty="0"/>
              <a:t>N</a:t>
            </a:r>
            <a:r>
              <a:rPr lang="en-US" sz="2000" dirty="0" smtClean="0"/>
              <a:t>.</a:t>
            </a:r>
            <a:endParaRPr lang="en-US" sz="2000" dirty="0"/>
          </a:p>
        </p:txBody>
      </p:sp>
    </p:spTree>
    <p:extLst>
      <p:ext uri="{BB962C8B-B14F-4D97-AF65-F5344CB8AC3E}">
        <p14:creationId xmlns:p14="http://schemas.microsoft.com/office/powerpoint/2010/main" val="29211615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a:solidFill>
                  <a:schemeClr val="tx1"/>
                </a:solidFill>
              </a:rPr>
              <a:t>Complexity of Algorithm</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F763944-CCEE-4261-BDCA-1FA32507F6AC}"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27</a:t>
            </a:fld>
            <a:endParaRPr lang="en-US" dirty="0"/>
          </a:p>
        </p:txBody>
      </p:sp>
      <p:sp>
        <p:nvSpPr>
          <p:cNvPr id="12" name="Text Box 5"/>
          <p:cNvSpPr txBox="1">
            <a:spLocks noChangeArrowheads="1"/>
          </p:cNvSpPr>
          <p:nvPr/>
        </p:nvSpPr>
        <p:spPr bwMode="auto">
          <a:xfrm>
            <a:off x="198783" y="1568450"/>
            <a:ext cx="8564217"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000" dirty="0" smtClean="0"/>
              <a:t>	The </a:t>
            </a:r>
            <a:r>
              <a:rPr lang="en-US" sz="2000" dirty="0"/>
              <a:t>two cases one usually investigates in complexity theory are </a:t>
            </a:r>
            <a:r>
              <a:rPr lang="en-US" sz="2000" dirty="0" smtClean="0"/>
              <a:t>as follows </a:t>
            </a:r>
            <a:r>
              <a:rPr lang="en-US" sz="2000" dirty="0"/>
              <a:t>: </a:t>
            </a:r>
          </a:p>
          <a:p>
            <a:pPr lvl="1" eaLnBrk="1" hangingPunct="1">
              <a:spcBef>
                <a:spcPct val="50000"/>
              </a:spcBef>
              <a:buFontTx/>
              <a:buAutoNum type="arabicPeriod"/>
            </a:pPr>
            <a:r>
              <a:rPr lang="en-US" sz="2000" b="1" dirty="0"/>
              <a:t>Worst </a:t>
            </a:r>
            <a:r>
              <a:rPr lang="en-US" sz="2000" b="1" dirty="0" smtClean="0"/>
              <a:t>case:</a:t>
            </a:r>
            <a:r>
              <a:rPr lang="en-US" sz="2000" dirty="0" smtClean="0"/>
              <a:t> </a:t>
            </a:r>
            <a:r>
              <a:rPr lang="en-US" sz="2000" dirty="0"/>
              <a:t>The maximum value of </a:t>
            </a:r>
            <a:r>
              <a:rPr lang="en-US" sz="2000" i="1" dirty="0"/>
              <a:t>f(n)</a:t>
            </a:r>
            <a:r>
              <a:rPr lang="en-US" sz="2000" dirty="0"/>
              <a:t> for any possible input.</a:t>
            </a:r>
          </a:p>
          <a:p>
            <a:pPr lvl="1" eaLnBrk="1" hangingPunct="1">
              <a:spcBef>
                <a:spcPct val="50000"/>
              </a:spcBef>
              <a:buFontTx/>
              <a:buAutoNum type="arabicPeriod"/>
            </a:pPr>
            <a:r>
              <a:rPr lang="en-US" sz="2000" b="1" dirty="0" smtClean="0"/>
              <a:t>Average case:</a:t>
            </a:r>
            <a:r>
              <a:rPr lang="en-US" sz="2000" dirty="0" smtClean="0"/>
              <a:t> </a:t>
            </a:r>
            <a:r>
              <a:rPr lang="en-US" sz="2000" dirty="0"/>
              <a:t>The expected value of </a:t>
            </a:r>
            <a:r>
              <a:rPr lang="en-US" sz="2000" i="1" dirty="0"/>
              <a:t>f(n).</a:t>
            </a:r>
          </a:p>
          <a:p>
            <a:pPr eaLnBrk="1" hangingPunct="1">
              <a:spcBef>
                <a:spcPct val="50000"/>
              </a:spcBef>
            </a:pPr>
            <a:r>
              <a:rPr lang="en-US" sz="2000" dirty="0"/>
              <a:t>    </a:t>
            </a:r>
            <a:r>
              <a:rPr lang="en-US" sz="2000" dirty="0" smtClean="0"/>
              <a:t> Sometimes </a:t>
            </a:r>
            <a:r>
              <a:rPr lang="en-US" sz="2000" dirty="0"/>
              <a:t>we also consider the minimum possible value of </a:t>
            </a:r>
            <a:r>
              <a:rPr lang="en-US" sz="2000" i="1" dirty="0"/>
              <a:t>f(n), </a:t>
            </a:r>
            <a:r>
              <a:rPr lang="en-US" sz="2000" dirty="0"/>
              <a:t>called the best case.</a:t>
            </a:r>
          </a:p>
          <a:p>
            <a:pPr eaLnBrk="1" hangingPunct="1">
              <a:spcBef>
                <a:spcPct val="50000"/>
              </a:spcBef>
            </a:pPr>
            <a:r>
              <a:rPr lang="en-US" sz="2000" dirty="0"/>
              <a:t>    </a:t>
            </a:r>
            <a:r>
              <a:rPr lang="en-US" sz="2000" dirty="0" smtClean="0"/>
              <a:t> Average </a:t>
            </a:r>
            <a:r>
              <a:rPr lang="en-US" sz="2000" dirty="0"/>
              <a:t>case assumes a certain probabilistic distribution for the input data.</a:t>
            </a:r>
          </a:p>
          <a:p>
            <a:pPr eaLnBrk="1" hangingPunct="1">
              <a:spcBef>
                <a:spcPct val="50000"/>
              </a:spcBef>
            </a:pPr>
            <a:r>
              <a:rPr lang="en-US" sz="2000" dirty="0"/>
              <a:t>    </a:t>
            </a:r>
            <a:r>
              <a:rPr lang="en-US" sz="2000" dirty="0" smtClean="0"/>
              <a:t> Suppose </a:t>
            </a:r>
            <a:r>
              <a:rPr lang="en-US" sz="2000" dirty="0"/>
              <a:t>the numbers </a:t>
            </a:r>
            <a:r>
              <a:rPr lang="en-US" sz="2000" i="1" dirty="0"/>
              <a:t>n</a:t>
            </a:r>
            <a:r>
              <a:rPr lang="en-US" sz="2000" i="1" baseline="-25000" dirty="0"/>
              <a:t>1</a:t>
            </a:r>
            <a:r>
              <a:rPr lang="en-US" sz="2000" i="1" dirty="0"/>
              <a:t>, n</a:t>
            </a:r>
            <a:r>
              <a:rPr lang="en-US" sz="2000" i="1" baseline="-25000" dirty="0"/>
              <a:t>2</a:t>
            </a:r>
            <a:r>
              <a:rPr lang="en-US" sz="2000" i="1" dirty="0"/>
              <a:t>,………,</a:t>
            </a:r>
            <a:r>
              <a:rPr lang="en-US" sz="2000" i="1" dirty="0" err="1"/>
              <a:t>n</a:t>
            </a:r>
            <a:r>
              <a:rPr lang="en-US" sz="2000" i="1" baseline="-25000" dirty="0" err="1"/>
              <a:t>k</a:t>
            </a:r>
            <a:r>
              <a:rPr lang="en-US" sz="2000" i="1" dirty="0"/>
              <a:t> </a:t>
            </a:r>
            <a:r>
              <a:rPr lang="en-US" sz="2000" dirty="0"/>
              <a:t>occur with respective probabilities </a:t>
            </a:r>
            <a:r>
              <a:rPr lang="en-US" sz="2000" i="1" dirty="0"/>
              <a:t>p</a:t>
            </a:r>
            <a:r>
              <a:rPr lang="en-US" sz="2000" i="1" baseline="-25000" dirty="0"/>
              <a:t>1</a:t>
            </a:r>
            <a:r>
              <a:rPr lang="en-US" sz="2000" i="1" dirty="0"/>
              <a:t>, p</a:t>
            </a:r>
            <a:r>
              <a:rPr lang="en-US" sz="2000" i="1" baseline="-25000" dirty="0"/>
              <a:t>2</a:t>
            </a:r>
            <a:r>
              <a:rPr lang="en-US" sz="2000" i="1" dirty="0"/>
              <a:t>, . . . </a:t>
            </a:r>
            <a:r>
              <a:rPr lang="en-US" sz="2000" i="1" dirty="0" err="1"/>
              <a:t>p</a:t>
            </a:r>
            <a:r>
              <a:rPr lang="en-US" sz="2000" i="1" baseline="-25000" dirty="0" err="1" smtClean="0"/>
              <a:t>k</a:t>
            </a:r>
            <a:r>
              <a:rPr lang="en-US" sz="2000" i="1" dirty="0" smtClean="0"/>
              <a:t> </a:t>
            </a:r>
            <a:r>
              <a:rPr lang="en-US" sz="2000" dirty="0"/>
              <a:t>.Then the average value </a:t>
            </a:r>
            <a:r>
              <a:rPr lang="en-US" sz="2000" i="1" dirty="0"/>
              <a:t>E</a:t>
            </a:r>
            <a:r>
              <a:rPr lang="en-US" sz="2000" dirty="0"/>
              <a:t> is given by </a:t>
            </a:r>
          </a:p>
          <a:p>
            <a:pPr eaLnBrk="1" hangingPunct="1">
              <a:spcBef>
                <a:spcPct val="50000"/>
              </a:spcBef>
            </a:pPr>
            <a:r>
              <a:rPr lang="en-US" sz="2000" dirty="0"/>
              <a:t>			</a:t>
            </a:r>
            <a:r>
              <a:rPr lang="en-US" sz="2000" dirty="0" smtClean="0"/>
              <a:t>           </a:t>
            </a:r>
            <a:r>
              <a:rPr lang="en-US" sz="3200" i="1" dirty="0" smtClean="0">
                <a:latin typeface="Gabriola" panose="04040605051002020D02" pitchFamily="82" charset="0"/>
              </a:rPr>
              <a:t>E </a:t>
            </a:r>
            <a:r>
              <a:rPr lang="en-US" sz="3200" i="1" dirty="0">
                <a:latin typeface="Gabriola" panose="04040605051002020D02" pitchFamily="82" charset="0"/>
              </a:rPr>
              <a:t>= n</a:t>
            </a:r>
            <a:r>
              <a:rPr lang="en-US" sz="3200" i="1" baseline="-25000" dirty="0">
                <a:latin typeface="Gabriola" panose="04040605051002020D02" pitchFamily="82" charset="0"/>
              </a:rPr>
              <a:t>1</a:t>
            </a:r>
            <a:r>
              <a:rPr lang="en-US" sz="3200" i="1" dirty="0">
                <a:latin typeface="Gabriola" panose="04040605051002020D02" pitchFamily="82" charset="0"/>
              </a:rPr>
              <a:t>p</a:t>
            </a:r>
            <a:r>
              <a:rPr lang="en-US" sz="3200" i="1" baseline="-25000" dirty="0">
                <a:latin typeface="Gabriola" panose="04040605051002020D02" pitchFamily="82" charset="0"/>
              </a:rPr>
              <a:t>1</a:t>
            </a:r>
            <a:r>
              <a:rPr lang="en-US" sz="3200" i="1" dirty="0">
                <a:latin typeface="Gabriola" panose="04040605051002020D02" pitchFamily="82" charset="0"/>
              </a:rPr>
              <a:t> +n</a:t>
            </a:r>
            <a:r>
              <a:rPr lang="en-US" sz="3200" i="1" baseline="-25000" dirty="0">
                <a:latin typeface="Gabriola" panose="04040605051002020D02" pitchFamily="82" charset="0"/>
              </a:rPr>
              <a:t>2</a:t>
            </a:r>
            <a:r>
              <a:rPr lang="en-US" sz="3200" i="1" dirty="0">
                <a:latin typeface="Gabriola" panose="04040605051002020D02" pitchFamily="82" charset="0"/>
              </a:rPr>
              <a:t>p</a:t>
            </a:r>
            <a:r>
              <a:rPr lang="en-US" sz="3200" i="1" baseline="-25000" dirty="0">
                <a:latin typeface="Gabriola" panose="04040605051002020D02" pitchFamily="82" charset="0"/>
              </a:rPr>
              <a:t>2</a:t>
            </a:r>
            <a:r>
              <a:rPr lang="en-US" sz="3200" i="1" dirty="0">
                <a:latin typeface="Gabriola" panose="04040605051002020D02" pitchFamily="82" charset="0"/>
              </a:rPr>
              <a:t>+. . . . +</a:t>
            </a:r>
            <a:r>
              <a:rPr lang="en-US" sz="3200" i="1" dirty="0" err="1">
                <a:latin typeface="Gabriola" panose="04040605051002020D02" pitchFamily="82" charset="0"/>
              </a:rPr>
              <a:t>n</a:t>
            </a:r>
            <a:r>
              <a:rPr lang="en-US" sz="3200" i="1" baseline="-25000" dirty="0" err="1">
                <a:latin typeface="Gabriola" panose="04040605051002020D02" pitchFamily="82" charset="0"/>
              </a:rPr>
              <a:t>k</a:t>
            </a:r>
            <a:r>
              <a:rPr lang="en-US" sz="3200" i="1" dirty="0" err="1">
                <a:latin typeface="Gabriola" panose="04040605051002020D02" pitchFamily="82" charset="0"/>
              </a:rPr>
              <a:t>p</a:t>
            </a:r>
            <a:r>
              <a:rPr lang="en-US" sz="3200" i="1" baseline="-25000" dirty="0" err="1">
                <a:latin typeface="Gabriola" panose="04040605051002020D02" pitchFamily="82" charset="0"/>
              </a:rPr>
              <a:t>k</a:t>
            </a:r>
            <a:r>
              <a:rPr lang="en-US" sz="3200" i="1" dirty="0">
                <a:latin typeface="Gabriola" panose="04040605051002020D02" pitchFamily="82" charset="0"/>
              </a:rPr>
              <a:t>. </a:t>
            </a:r>
            <a:endParaRPr lang="en-US" sz="2000" i="1" dirty="0">
              <a:latin typeface="Gabriola" panose="04040605051002020D02" pitchFamily="82" charset="0"/>
            </a:endParaRPr>
          </a:p>
        </p:txBody>
      </p:sp>
    </p:spTree>
    <p:extLst>
      <p:ext uri="{BB962C8B-B14F-4D97-AF65-F5344CB8AC3E}">
        <p14:creationId xmlns:p14="http://schemas.microsoft.com/office/powerpoint/2010/main" val="41267027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a:solidFill>
                  <a:schemeClr val="tx1"/>
                </a:solidFill>
              </a:rPr>
              <a:t>Complexity of Algorithm</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33D634A-02BB-44DB-A98A-4913BEE6A3C5}"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28</a:t>
            </a:fld>
            <a:endParaRPr lang="en-US" dirty="0"/>
          </a:p>
        </p:txBody>
      </p:sp>
      <p:sp>
        <p:nvSpPr>
          <p:cNvPr id="12" name="Text Box 6"/>
          <p:cNvSpPr txBox="1">
            <a:spLocks noChangeArrowheads="1"/>
          </p:cNvSpPr>
          <p:nvPr/>
        </p:nvSpPr>
        <p:spPr bwMode="auto">
          <a:xfrm>
            <a:off x="515154" y="914401"/>
            <a:ext cx="11075831"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t>	</a:t>
            </a:r>
            <a:endParaRPr lang="en-US" dirty="0" smtClean="0"/>
          </a:p>
          <a:p>
            <a:pPr eaLnBrk="1" hangingPunct="1">
              <a:spcBef>
                <a:spcPct val="50000"/>
              </a:spcBef>
            </a:pPr>
            <a:r>
              <a:rPr lang="en-US" sz="2000" b="1" u="sng" dirty="0" smtClean="0">
                <a:solidFill>
                  <a:schemeClr val="accent2"/>
                </a:solidFill>
              </a:rPr>
              <a:t>Example </a:t>
            </a:r>
            <a:r>
              <a:rPr lang="en-US" sz="2000" b="1" u="sng" dirty="0">
                <a:solidFill>
                  <a:schemeClr val="accent2"/>
                </a:solidFill>
              </a:rPr>
              <a:t>: Linear Search :</a:t>
            </a:r>
          </a:p>
          <a:p>
            <a:pPr eaLnBrk="1" hangingPunct="1">
              <a:spcBef>
                <a:spcPct val="50000"/>
              </a:spcBef>
            </a:pPr>
            <a:r>
              <a:rPr lang="en-US" dirty="0"/>
              <a:t>     </a:t>
            </a:r>
            <a:r>
              <a:rPr lang="en-US" sz="2000" dirty="0"/>
              <a:t>Algorithm  2.4 : A linear array DATA with </a:t>
            </a:r>
            <a:r>
              <a:rPr lang="en-US" sz="2000" i="1" dirty="0"/>
              <a:t>N</a:t>
            </a:r>
            <a:r>
              <a:rPr lang="en-US" sz="2000" dirty="0"/>
              <a:t> elements and a specific ITEM of information are given. This algorithm finds the location LOC of ITEM in the array DATA or sets LOC = 0</a:t>
            </a:r>
            <a:r>
              <a:rPr lang="en-US" sz="2000" dirty="0" smtClean="0"/>
              <a:t>.</a:t>
            </a:r>
            <a:endParaRPr lang="en-US" sz="2000" dirty="0"/>
          </a:p>
          <a:p>
            <a:pPr lvl="3" eaLnBrk="1" hangingPunct="1">
              <a:buFontTx/>
              <a:buAutoNum type="arabicPeriod"/>
            </a:pPr>
            <a:r>
              <a:rPr lang="en-US" sz="2000" b="1" dirty="0">
                <a:latin typeface="Batang" panose="02030600000101010101" pitchFamily="18" charset="-127"/>
                <a:ea typeface="Batang" panose="02030600000101010101" pitchFamily="18" charset="-127"/>
              </a:rPr>
              <a:t>Set K </a:t>
            </a:r>
            <a:r>
              <a:rPr lang="en-US" sz="2000" b="1" dirty="0" smtClean="0">
                <a:latin typeface="Batang" panose="02030600000101010101" pitchFamily="18" charset="-127"/>
                <a:ea typeface="Batang" panose="02030600000101010101" pitchFamily="18" charset="-127"/>
              </a:rPr>
              <a:t>:= </a:t>
            </a:r>
            <a:r>
              <a:rPr lang="en-US" sz="2000" b="1" dirty="0">
                <a:latin typeface="Batang" panose="02030600000101010101" pitchFamily="18" charset="-127"/>
                <a:ea typeface="Batang" panose="02030600000101010101" pitchFamily="18" charset="-127"/>
              </a:rPr>
              <a:t>1, LOC </a:t>
            </a:r>
            <a:r>
              <a:rPr lang="en-US" sz="2000" b="1" dirty="0" smtClean="0">
                <a:latin typeface="Batang" panose="02030600000101010101" pitchFamily="18" charset="-127"/>
                <a:ea typeface="Batang" panose="02030600000101010101" pitchFamily="18" charset="-127"/>
              </a:rPr>
              <a:t>:= 0</a:t>
            </a:r>
            <a:r>
              <a:rPr lang="en-US" sz="2000" b="1" dirty="0">
                <a:latin typeface="Batang" panose="02030600000101010101" pitchFamily="18" charset="-127"/>
                <a:ea typeface="Batang" panose="02030600000101010101" pitchFamily="18" charset="-127"/>
              </a:rPr>
              <a:t>.</a:t>
            </a:r>
          </a:p>
          <a:p>
            <a:pPr lvl="3" eaLnBrk="1" hangingPunct="1">
              <a:buFontTx/>
              <a:buAutoNum type="arabicPeriod"/>
            </a:pPr>
            <a:r>
              <a:rPr lang="en-US" sz="2000" b="1" dirty="0">
                <a:latin typeface="Batang" panose="02030600000101010101" pitchFamily="18" charset="-127"/>
                <a:ea typeface="Batang" panose="02030600000101010101" pitchFamily="18" charset="-127"/>
              </a:rPr>
              <a:t>Repeat steps 3 and 4 while LOC = 0 and </a:t>
            </a:r>
            <a:r>
              <a:rPr lang="en-US" sz="2000" b="1" dirty="0" smtClean="0">
                <a:latin typeface="Batang" panose="02030600000101010101" pitchFamily="18" charset="-127"/>
                <a:ea typeface="Batang" panose="02030600000101010101" pitchFamily="18" charset="-127"/>
              </a:rPr>
              <a:t>K&lt;= N</a:t>
            </a:r>
            <a:r>
              <a:rPr lang="en-US" sz="2000" b="1" dirty="0">
                <a:latin typeface="Batang" panose="02030600000101010101" pitchFamily="18" charset="-127"/>
                <a:ea typeface="Batang" panose="02030600000101010101" pitchFamily="18" charset="-127"/>
              </a:rPr>
              <a:t>:</a:t>
            </a:r>
          </a:p>
          <a:p>
            <a:pPr lvl="3" eaLnBrk="1" hangingPunct="1">
              <a:buFontTx/>
              <a:buAutoNum type="arabicPeriod"/>
            </a:pPr>
            <a:r>
              <a:rPr lang="en-US" sz="2000" b="1" dirty="0">
                <a:latin typeface="Batang" panose="02030600000101010101" pitchFamily="18" charset="-127"/>
                <a:ea typeface="Batang" panose="02030600000101010101" pitchFamily="18" charset="-127"/>
              </a:rPr>
              <a:t>If ITEM </a:t>
            </a:r>
            <a:r>
              <a:rPr lang="en-US" sz="2000" b="1" dirty="0" smtClean="0">
                <a:latin typeface="Batang" panose="02030600000101010101" pitchFamily="18" charset="-127"/>
                <a:ea typeface="Batang" panose="02030600000101010101" pitchFamily="18" charset="-127"/>
              </a:rPr>
              <a:t>= </a:t>
            </a:r>
            <a:r>
              <a:rPr lang="en-US" sz="2000" b="1" dirty="0">
                <a:latin typeface="Batang" panose="02030600000101010101" pitchFamily="18" charset="-127"/>
                <a:ea typeface="Batang" panose="02030600000101010101" pitchFamily="18" charset="-127"/>
              </a:rPr>
              <a:t>DATA[K], then : Set  LOC </a:t>
            </a:r>
            <a:r>
              <a:rPr lang="en-US" sz="2000" b="1" dirty="0" smtClean="0">
                <a:latin typeface="Batang" panose="02030600000101010101" pitchFamily="18" charset="-127"/>
                <a:ea typeface="Batang" panose="02030600000101010101" pitchFamily="18" charset="-127"/>
              </a:rPr>
              <a:t>:= K </a:t>
            </a:r>
            <a:r>
              <a:rPr lang="en-US" sz="2000" b="1" dirty="0">
                <a:latin typeface="Batang" panose="02030600000101010101" pitchFamily="18" charset="-127"/>
                <a:ea typeface="Batang" panose="02030600000101010101" pitchFamily="18" charset="-127"/>
              </a:rPr>
              <a:t>.</a:t>
            </a:r>
          </a:p>
          <a:p>
            <a:pPr lvl="3" eaLnBrk="1" hangingPunct="1">
              <a:buFontTx/>
              <a:buAutoNum type="arabicPeriod"/>
            </a:pPr>
            <a:r>
              <a:rPr lang="en-US" sz="2000" b="1" dirty="0">
                <a:latin typeface="Batang" panose="02030600000101010101" pitchFamily="18" charset="-127"/>
                <a:ea typeface="Batang" panose="02030600000101010101" pitchFamily="18" charset="-127"/>
              </a:rPr>
              <a:t>Set K </a:t>
            </a:r>
            <a:r>
              <a:rPr lang="en-US" sz="2000" b="1" dirty="0" smtClean="0">
                <a:latin typeface="Batang" panose="02030600000101010101" pitchFamily="18" charset="-127"/>
                <a:ea typeface="Batang" panose="02030600000101010101" pitchFamily="18" charset="-127"/>
              </a:rPr>
              <a:t>:= </a:t>
            </a:r>
            <a:r>
              <a:rPr lang="en-US" sz="2000" b="1" dirty="0">
                <a:latin typeface="Batang" panose="02030600000101010101" pitchFamily="18" charset="-127"/>
                <a:ea typeface="Batang" panose="02030600000101010101" pitchFamily="18" charset="-127"/>
              </a:rPr>
              <a:t>K+1. </a:t>
            </a:r>
          </a:p>
          <a:p>
            <a:pPr lvl="3" eaLnBrk="1" hangingPunct="1"/>
            <a:r>
              <a:rPr lang="en-US" sz="2000" b="1" dirty="0" smtClean="0">
                <a:latin typeface="Batang" panose="02030600000101010101" pitchFamily="18" charset="-127"/>
                <a:ea typeface="Batang" panose="02030600000101010101" pitchFamily="18" charset="-127"/>
              </a:rPr>
              <a:t>	[</a:t>
            </a:r>
            <a:r>
              <a:rPr lang="en-US" sz="2000" b="1" dirty="0">
                <a:latin typeface="Batang" panose="02030600000101010101" pitchFamily="18" charset="-127"/>
                <a:ea typeface="Batang" panose="02030600000101010101" pitchFamily="18" charset="-127"/>
              </a:rPr>
              <a:t>End of step 2 loop]</a:t>
            </a:r>
          </a:p>
          <a:p>
            <a:pPr lvl="3" eaLnBrk="1" hangingPunct="1">
              <a:buFontTx/>
              <a:buAutoNum type="arabicPeriod" startAt="5"/>
            </a:pPr>
            <a:r>
              <a:rPr lang="en-US" sz="2000" b="1" dirty="0">
                <a:latin typeface="Batang" panose="02030600000101010101" pitchFamily="18" charset="-127"/>
                <a:ea typeface="Batang" panose="02030600000101010101" pitchFamily="18" charset="-127"/>
              </a:rPr>
              <a:t>[Successful?]</a:t>
            </a:r>
          </a:p>
          <a:p>
            <a:pPr lvl="3" eaLnBrk="1" hangingPunct="1"/>
            <a:r>
              <a:rPr lang="en-US" sz="2000" b="1" dirty="0" smtClean="0">
                <a:latin typeface="Batang" panose="02030600000101010101" pitchFamily="18" charset="-127"/>
                <a:ea typeface="Batang" panose="02030600000101010101" pitchFamily="18" charset="-127"/>
              </a:rPr>
              <a:t>	If </a:t>
            </a:r>
            <a:r>
              <a:rPr lang="en-US" sz="2000" b="1" dirty="0">
                <a:latin typeface="Batang" panose="02030600000101010101" pitchFamily="18" charset="-127"/>
                <a:ea typeface="Batang" panose="02030600000101010101" pitchFamily="18" charset="-127"/>
              </a:rPr>
              <a:t>LOC = 0, then :</a:t>
            </a:r>
          </a:p>
          <a:p>
            <a:pPr lvl="3" eaLnBrk="1" hangingPunct="1"/>
            <a:r>
              <a:rPr lang="en-US" sz="2000" b="1" dirty="0" smtClean="0">
                <a:latin typeface="Batang" panose="02030600000101010101" pitchFamily="18" charset="-127"/>
                <a:ea typeface="Batang" panose="02030600000101010101" pitchFamily="18" charset="-127"/>
              </a:rPr>
              <a:t>			Write </a:t>
            </a:r>
            <a:r>
              <a:rPr lang="en-US" sz="2000" b="1" dirty="0">
                <a:latin typeface="Batang" panose="02030600000101010101" pitchFamily="18" charset="-127"/>
                <a:ea typeface="Batang" panose="02030600000101010101" pitchFamily="18" charset="-127"/>
              </a:rPr>
              <a:t>: ITEM is not in the array DATA.</a:t>
            </a:r>
          </a:p>
          <a:p>
            <a:pPr lvl="3" eaLnBrk="1" hangingPunct="1"/>
            <a:r>
              <a:rPr lang="en-US" sz="2000" b="1" dirty="0" smtClean="0">
                <a:latin typeface="Batang" panose="02030600000101010101" pitchFamily="18" charset="-127"/>
                <a:ea typeface="Batang" panose="02030600000101010101" pitchFamily="18" charset="-127"/>
              </a:rPr>
              <a:t>	Else </a:t>
            </a:r>
            <a:r>
              <a:rPr lang="en-US" sz="2000" b="1" dirty="0">
                <a:latin typeface="Batang" panose="02030600000101010101" pitchFamily="18" charset="-127"/>
                <a:ea typeface="Batang" panose="02030600000101010101" pitchFamily="18" charset="-127"/>
              </a:rPr>
              <a:t>:</a:t>
            </a:r>
          </a:p>
          <a:p>
            <a:pPr lvl="3" eaLnBrk="1" hangingPunct="1"/>
            <a:r>
              <a:rPr lang="en-US" sz="2000" b="1" dirty="0" smtClean="0">
                <a:latin typeface="Batang" panose="02030600000101010101" pitchFamily="18" charset="-127"/>
                <a:ea typeface="Batang" panose="02030600000101010101" pitchFamily="18" charset="-127"/>
              </a:rPr>
              <a:t>			Write </a:t>
            </a:r>
            <a:r>
              <a:rPr lang="en-US" sz="2000" b="1" dirty="0">
                <a:latin typeface="Batang" panose="02030600000101010101" pitchFamily="18" charset="-127"/>
                <a:ea typeface="Batang" panose="02030600000101010101" pitchFamily="18" charset="-127"/>
              </a:rPr>
              <a:t>: LOC is the location of ITEM.</a:t>
            </a:r>
          </a:p>
          <a:p>
            <a:pPr lvl="3" eaLnBrk="1" hangingPunct="1"/>
            <a:r>
              <a:rPr lang="en-US" sz="2000" b="1" dirty="0">
                <a:latin typeface="Batang" panose="02030600000101010101" pitchFamily="18" charset="-127"/>
                <a:ea typeface="Batang" panose="02030600000101010101" pitchFamily="18" charset="-127"/>
              </a:rPr>
              <a:t>	</a:t>
            </a:r>
            <a:r>
              <a:rPr lang="en-US" sz="2000" b="1" dirty="0" smtClean="0">
                <a:latin typeface="Batang" panose="02030600000101010101" pitchFamily="18" charset="-127"/>
                <a:ea typeface="Batang" panose="02030600000101010101" pitchFamily="18" charset="-127"/>
              </a:rPr>
              <a:t>[</a:t>
            </a:r>
            <a:r>
              <a:rPr lang="en-US" sz="2000" b="1" dirty="0">
                <a:latin typeface="Batang" panose="02030600000101010101" pitchFamily="18" charset="-127"/>
                <a:ea typeface="Batang" panose="02030600000101010101" pitchFamily="18" charset="-127"/>
              </a:rPr>
              <a:t>End of if structure]</a:t>
            </a:r>
          </a:p>
          <a:p>
            <a:pPr lvl="3" eaLnBrk="1" hangingPunct="1">
              <a:buFontTx/>
              <a:buAutoNum type="arabicPeriod" startAt="6"/>
            </a:pPr>
            <a:r>
              <a:rPr lang="en-US" sz="2000" b="1" dirty="0">
                <a:latin typeface="Batang" panose="02030600000101010101" pitchFamily="18" charset="-127"/>
                <a:ea typeface="Batang" panose="02030600000101010101" pitchFamily="18" charset="-127"/>
              </a:rPr>
              <a:t>Exit</a:t>
            </a:r>
            <a:r>
              <a:rPr lang="en-US" sz="2000" b="1" dirty="0" smtClean="0">
                <a:latin typeface="Batang" panose="02030600000101010101" pitchFamily="18" charset="-127"/>
                <a:ea typeface="Batang" panose="02030600000101010101" pitchFamily="18" charset="-127"/>
              </a:rPr>
              <a:t>.</a:t>
            </a:r>
            <a:endParaRPr lang="en-US" sz="2000"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38246936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a:solidFill>
                  <a:schemeClr val="tx1"/>
                </a:solidFill>
              </a:rPr>
              <a:t>Complexity of Algorithm</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6A24964-E127-425B-9312-FBFCC19ED459}"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29</a:t>
            </a:fld>
            <a:endParaRPr lang="en-US" dirty="0"/>
          </a:p>
        </p:txBody>
      </p:sp>
      <p:sp>
        <p:nvSpPr>
          <p:cNvPr id="12" name="Text Box 5"/>
          <p:cNvSpPr txBox="1">
            <a:spLocks noChangeArrowheads="1"/>
          </p:cNvSpPr>
          <p:nvPr/>
        </p:nvSpPr>
        <p:spPr bwMode="auto">
          <a:xfrm>
            <a:off x="605307" y="1005627"/>
            <a:ext cx="10934163" cy="5347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sz="1700" dirty="0" smtClean="0"/>
          </a:p>
          <a:p>
            <a:pPr eaLnBrk="1" hangingPunct="1">
              <a:spcBef>
                <a:spcPct val="50000"/>
              </a:spcBef>
            </a:pPr>
            <a:r>
              <a:rPr lang="en-US" sz="1700" dirty="0" smtClean="0"/>
              <a:t>The </a:t>
            </a:r>
            <a:r>
              <a:rPr lang="en-US" sz="1700" dirty="0"/>
              <a:t>complexity of the search algorithm is given by the number C comparisons between ITEM and DATA[k]. We seek C(n) for the worst case and the average case.</a:t>
            </a:r>
          </a:p>
          <a:p>
            <a:pPr eaLnBrk="1" hangingPunct="1">
              <a:spcBef>
                <a:spcPct val="50000"/>
              </a:spcBef>
            </a:pPr>
            <a:r>
              <a:rPr lang="en-US" sz="1700" b="1" u="sng" dirty="0">
                <a:solidFill>
                  <a:schemeClr val="accent2"/>
                </a:solidFill>
              </a:rPr>
              <a:t>Worst case : </a:t>
            </a:r>
            <a:endParaRPr lang="en-US" sz="1700" b="1" u="sng" dirty="0" smtClean="0">
              <a:solidFill>
                <a:schemeClr val="accent2"/>
              </a:solidFill>
            </a:endParaRPr>
          </a:p>
          <a:p>
            <a:pPr eaLnBrk="1" hangingPunct="1">
              <a:spcBef>
                <a:spcPct val="50000"/>
              </a:spcBef>
            </a:pPr>
            <a:r>
              <a:rPr lang="en-US" sz="1700" dirty="0" smtClean="0"/>
              <a:t>The </a:t>
            </a:r>
            <a:r>
              <a:rPr lang="en-US" sz="1700" dirty="0"/>
              <a:t>worst case occurs when ITEM is the last element in the </a:t>
            </a:r>
            <a:r>
              <a:rPr lang="en-US" sz="1700" dirty="0" smtClean="0"/>
              <a:t>array or </a:t>
            </a:r>
            <a:r>
              <a:rPr lang="en-US" sz="1700" dirty="0"/>
              <a:t>DATA is not there at all. In </a:t>
            </a:r>
            <a:r>
              <a:rPr lang="en-US" sz="1700" dirty="0" smtClean="0"/>
              <a:t>this situation</a:t>
            </a:r>
            <a:r>
              <a:rPr lang="en-US" sz="1700" dirty="0"/>
              <a:t>, we have </a:t>
            </a:r>
          </a:p>
          <a:p>
            <a:pPr eaLnBrk="1" hangingPunct="1">
              <a:spcBef>
                <a:spcPct val="50000"/>
              </a:spcBef>
            </a:pPr>
            <a:r>
              <a:rPr lang="en-US" sz="1700" dirty="0"/>
              <a:t>		</a:t>
            </a:r>
            <a:r>
              <a:rPr lang="en-US" sz="1700" i="1" dirty="0"/>
              <a:t>C(n</a:t>
            </a:r>
            <a:r>
              <a:rPr lang="en-US" i="1" dirty="0"/>
              <a:t>) = n</a:t>
            </a:r>
          </a:p>
          <a:p>
            <a:pPr eaLnBrk="1" hangingPunct="1">
              <a:spcBef>
                <a:spcPct val="50000"/>
              </a:spcBef>
            </a:pPr>
            <a:r>
              <a:rPr lang="en-US" sz="1600" dirty="0"/>
              <a:t>Accordingly C(n) is the worst case complexity of the linear search algorithm.</a:t>
            </a:r>
          </a:p>
          <a:p>
            <a:pPr eaLnBrk="1" hangingPunct="1">
              <a:spcBef>
                <a:spcPct val="50000"/>
              </a:spcBef>
            </a:pPr>
            <a:r>
              <a:rPr lang="en-US" sz="1600" b="1" u="sng" dirty="0">
                <a:solidFill>
                  <a:schemeClr val="accent2"/>
                </a:solidFill>
              </a:rPr>
              <a:t>Average case : </a:t>
            </a:r>
          </a:p>
          <a:p>
            <a:pPr eaLnBrk="1" hangingPunct="1">
              <a:spcBef>
                <a:spcPct val="50000"/>
              </a:spcBef>
            </a:pPr>
            <a:r>
              <a:rPr lang="en-US" sz="1600" dirty="0"/>
              <a:t>The number of comparisons can be any of the numbers 1, 2, 3, . . . , n and each number occurs with probability p = 1/n. Then </a:t>
            </a:r>
            <a:r>
              <a:rPr lang="en-US" sz="1600" dirty="0" smtClean="0"/>
              <a:t>                     </a:t>
            </a:r>
            <a:r>
              <a:rPr lang="en-US" sz="2800" dirty="0" smtClean="0">
                <a:latin typeface="Gabriola" panose="04040605051002020D02" pitchFamily="82" charset="0"/>
              </a:rPr>
              <a:t>C(n</a:t>
            </a:r>
            <a:r>
              <a:rPr lang="en-US" sz="2800" dirty="0">
                <a:latin typeface="Gabriola" panose="04040605051002020D02" pitchFamily="82" charset="0"/>
              </a:rPr>
              <a:t>) = 1 . 1/n + 2.1/n + . . . + n. 1/n  =(1+2+. . .+n) .1/n</a:t>
            </a:r>
          </a:p>
          <a:p>
            <a:pPr eaLnBrk="1" hangingPunct="1">
              <a:spcBef>
                <a:spcPct val="50000"/>
              </a:spcBef>
            </a:pPr>
            <a:r>
              <a:rPr lang="en-US" sz="2800" dirty="0">
                <a:latin typeface="Gabriola" panose="04040605051002020D02" pitchFamily="82" charset="0"/>
              </a:rPr>
              <a:t>		        =(n(n+1)/2).1/n = (n+1)/2</a:t>
            </a:r>
          </a:p>
          <a:p>
            <a:pPr eaLnBrk="1" hangingPunct="1">
              <a:spcBef>
                <a:spcPct val="50000"/>
              </a:spcBef>
            </a:pPr>
            <a:r>
              <a:rPr lang="en-US" dirty="0"/>
              <a:t>The average number of comparisons needed to find the location of ITEM is approximately equal to half the number of elements in the DATA list.</a:t>
            </a:r>
          </a:p>
        </p:txBody>
      </p:sp>
    </p:spTree>
    <p:extLst>
      <p:ext uri="{BB962C8B-B14F-4D97-AF65-F5344CB8AC3E}">
        <p14:creationId xmlns:p14="http://schemas.microsoft.com/office/powerpoint/2010/main" val="34374167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smtClean="0">
                <a:solidFill>
                  <a:schemeClr val="tx1"/>
                </a:solidFill>
                <a:latin typeface="Times New Roman" panose="02020603050405020304" pitchFamily="18" charset="0"/>
                <a:cs typeface="Times New Roman" panose="02020603050405020304" pitchFamily="18" charset="0"/>
              </a:rPr>
              <a:t>Data Type and Data Structure</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4B49DB3-0EB9-4347-8437-9318AD301A1E}"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3</a:t>
            </a:fld>
            <a:endParaRPr lang="en-US" dirty="0"/>
          </a:p>
        </p:txBody>
      </p:sp>
      <p:sp>
        <p:nvSpPr>
          <p:cNvPr id="36" name="Rectangle 2"/>
          <p:cNvSpPr>
            <a:spLocks noGrp="1" noChangeArrowheads="1"/>
          </p:cNvSpPr>
          <p:nvPr>
            <p:ph type="title"/>
          </p:nvPr>
        </p:nvSpPr>
        <p:spPr>
          <a:xfrm>
            <a:off x="418563" y="622371"/>
            <a:ext cx="8229600" cy="1143000"/>
          </a:xfrm>
        </p:spPr>
        <p:txBody>
          <a:bodyPr>
            <a:normAutofit/>
          </a:bodyPr>
          <a:lstStyle/>
          <a:p>
            <a:pPr algn="l" eaLnBrk="1" hangingPunct="1"/>
            <a:r>
              <a:rPr lang="en-US" sz="3600" b="1" u="sng" dirty="0" smtClean="0">
                <a:solidFill>
                  <a:schemeClr val="accent2"/>
                </a:solidFill>
                <a:latin typeface="Times New Roman" panose="02020603050405020304" pitchFamily="18" charset="0"/>
                <a:cs typeface="Times New Roman" panose="02020603050405020304" pitchFamily="18" charset="0"/>
              </a:rPr>
              <a:t/>
            </a:r>
            <a:br>
              <a:rPr lang="en-US" sz="3600" b="1" u="sng" dirty="0" smtClean="0">
                <a:solidFill>
                  <a:schemeClr val="accent2"/>
                </a:solidFill>
                <a:latin typeface="Times New Roman" panose="02020603050405020304" pitchFamily="18" charset="0"/>
                <a:cs typeface="Times New Roman" panose="02020603050405020304" pitchFamily="18" charset="0"/>
              </a:rPr>
            </a:br>
            <a:endParaRPr lang="en-US" sz="3600" b="1" u="sng" dirty="0" smtClean="0">
              <a:solidFill>
                <a:schemeClr val="accent2"/>
              </a:solidFill>
              <a:latin typeface="Times New Roman" panose="02020603050405020304" pitchFamily="18" charset="0"/>
              <a:cs typeface="Times New Roman" panose="02020603050405020304" pitchFamily="18" charset="0"/>
            </a:endParaRPr>
          </a:p>
        </p:txBody>
      </p:sp>
      <p:sp>
        <p:nvSpPr>
          <p:cNvPr id="37" name="Text Box 4"/>
          <p:cNvSpPr txBox="1">
            <a:spLocks noChangeArrowheads="1"/>
          </p:cNvSpPr>
          <p:nvPr/>
        </p:nvSpPr>
        <p:spPr bwMode="auto">
          <a:xfrm>
            <a:off x="697963" y="1716158"/>
            <a:ext cx="7848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000" b="1" dirty="0" smtClean="0"/>
              <a:t>Data </a:t>
            </a:r>
            <a:r>
              <a:rPr lang="en-US" sz="2000" b="1" dirty="0"/>
              <a:t>type</a:t>
            </a:r>
          </a:p>
          <a:p>
            <a:pPr lvl="1" eaLnBrk="1" hangingPunct="1">
              <a:spcBef>
                <a:spcPct val="50000"/>
              </a:spcBef>
              <a:buFontTx/>
              <a:buChar char="•"/>
            </a:pPr>
            <a:r>
              <a:rPr lang="en-US" sz="2000" dirty="0"/>
              <a:t>Set of possible values for variables</a:t>
            </a:r>
          </a:p>
          <a:p>
            <a:pPr lvl="1" eaLnBrk="1" hangingPunct="1">
              <a:buFontTx/>
              <a:buChar char="•"/>
            </a:pPr>
            <a:r>
              <a:rPr lang="en-US" sz="2000" dirty="0"/>
              <a:t>Operations on those values</a:t>
            </a:r>
          </a:p>
          <a:p>
            <a:pPr eaLnBrk="1" hangingPunct="1"/>
            <a:r>
              <a:rPr lang="en-US" sz="2000" dirty="0"/>
              <a:t>Ex : </a:t>
            </a:r>
            <a:r>
              <a:rPr lang="en-US" sz="2000" dirty="0" err="1"/>
              <a:t>int</a:t>
            </a:r>
            <a:r>
              <a:rPr lang="en-US" sz="2000" dirty="0"/>
              <a:t>, float, char ……….</a:t>
            </a:r>
          </a:p>
          <a:p>
            <a:pPr eaLnBrk="1" hangingPunct="1">
              <a:spcBef>
                <a:spcPct val="50000"/>
              </a:spcBef>
            </a:pPr>
            <a:endParaRPr lang="en-US" sz="2000" dirty="0"/>
          </a:p>
        </p:txBody>
      </p:sp>
      <p:sp>
        <p:nvSpPr>
          <p:cNvPr id="38" name="Text Box 5"/>
          <p:cNvSpPr txBox="1">
            <a:spLocks noChangeArrowheads="1"/>
          </p:cNvSpPr>
          <p:nvPr/>
        </p:nvSpPr>
        <p:spPr bwMode="auto">
          <a:xfrm>
            <a:off x="697963" y="3617983"/>
            <a:ext cx="79502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000" b="1" dirty="0"/>
              <a:t>Data Structure</a:t>
            </a:r>
            <a:r>
              <a:rPr lang="en-US" altLang="zh-CN" sz="2000" dirty="0">
                <a:ea typeface="SimSun" panose="02010600030101010101" pitchFamily="2" charset="-122"/>
              </a:rPr>
              <a:t> </a:t>
            </a:r>
          </a:p>
          <a:p>
            <a:pPr eaLnBrk="1" hangingPunct="1">
              <a:spcBef>
                <a:spcPct val="50000"/>
              </a:spcBef>
            </a:pPr>
            <a:r>
              <a:rPr lang="en-US" altLang="zh-CN" sz="2000" dirty="0">
                <a:ea typeface="SimSun" panose="02010600030101010101" pitchFamily="2" charset="-122"/>
              </a:rPr>
              <a:t>A data structure is an arrangement of data in a computer's memory or even disk storage. </a:t>
            </a:r>
          </a:p>
          <a:p>
            <a:pPr eaLnBrk="1" hangingPunct="1">
              <a:spcBef>
                <a:spcPct val="50000"/>
              </a:spcBef>
            </a:pPr>
            <a:r>
              <a:rPr lang="en-US" altLang="zh-CN" sz="2000" dirty="0">
                <a:ea typeface="SimSun" panose="02010600030101010101" pitchFamily="2" charset="-122"/>
              </a:rPr>
              <a:t>The logical and mathematical model of a particular organization of data is called a data structure.</a:t>
            </a:r>
          </a:p>
          <a:p>
            <a:pPr eaLnBrk="1" hangingPunct="1">
              <a:spcBef>
                <a:spcPct val="50000"/>
              </a:spcBef>
            </a:pPr>
            <a:r>
              <a:rPr lang="en-US" sz="2000" dirty="0"/>
              <a:t>A </a:t>
            </a:r>
            <a:r>
              <a:rPr lang="en-US" sz="2000" b="1" dirty="0"/>
              <a:t>data structure</a:t>
            </a:r>
            <a:r>
              <a:rPr lang="en-US" sz="2000" dirty="0"/>
              <a:t> is a particular way of storing and organizing data in a computer so that it can be used efficiently. </a:t>
            </a:r>
          </a:p>
        </p:txBody>
      </p:sp>
    </p:spTree>
    <p:extLst>
      <p:ext uri="{BB962C8B-B14F-4D97-AF65-F5344CB8AC3E}">
        <p14:creationId xmlns:p14="http://schemas.microsoft.com/office/powerpoint/2010/main" val="14745454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F8AC951-0488-4207-84BD-35C431AF3342}"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30</a:t>
            </a:fld>
            <a:endParaRPr lang="en-US" dirty="0"/>
          </a:p>
        </p:txBody>
      </p:sp>
      <p:sp>
        <p:nvSpPr>
          <p:cNvPr id="9" name="Rectangle 8"/>
          <p:cNvSpPr/>
          <p:nvPr/>
        </p:nvSpPr>
        <p:spPr>
          <a:xfrm>
            <a:off x="2717442" y="3244334"/>
            <a:ext cx="6207617" cy="1569660"/>
          </a:xfrm>
          <a:prstGeom prst="rect">
            <a:avLst/>
          </a:prstGeom>
        </p:spPr>
        <p:txBody>
          <a:bodyPr wrap="square">
            <a:spAutoFit/>
          </a:bodyPr>
          <a:lstStyle/>
          <a:p>
            <a:pPr algn="ctr"/>
            <a:r>
              <a:rPr lang="en-US" sz="9600" b="1" dirty="0">
                <a:solidFill>
                  <a:schemeClr val="accent6">
                    <a:lumMod val="75000"/>
                  </a:schemeClr>
                </a:solidFill>
              </a:rPr>
              <a:t>Thank You</a:t>
            </a:r>
            <a:endParaRPr lang="en-US" sz="9600" dirty="0">
              <a:solidFill>
                <a:schemeClr val="accent6">
                  <a:lumMod val="75000"/>
                </a:schemeClr>
              </a:solidFill>
            </a:endParaRPr>
          </a:p>
        </p:txBody>
      </p:sp>
    </p:spTree>
    <p:extLst>
      <p:ext uri="{BB962C8B-B14F-4D97-AF65-F5344CB8AC3E}">
        <p14:creationId xmlns:p14="http://schemas.microsoft.com/office/powerpoint/2010/main" val="6191812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nSpc>
                <a:spcPct val="90000"/>
              </a:lnSpc>
              <a:spcBef>
                <a:spcPct val="20000"/>
              </a:spcBef>
            </a:pPr>
            <a:r>
              <a:rPr lang="en-US" altLang="zh-CN" sz="3600" b="1" u="sng" dirty="0">
                <a:solidFill>
                  <a:schemeClr val="accent2"/>
                </a:solidFill>
                <a:ea typeface="SimSun" panose="02010600030101010101" pitchFamily="2" charset="-122"/>
              </a:rPr>
              <a:t>E</a:t>
            </a:r>
            <a:r>
              <a:rPr lang="en-US" altLang="zh-CN" sz="3600" b="1" u="sng" dirty="0" smtClean="0">
                <a:solidFill>
                  <a:schemeClr val="accent2"/>
                </a:solidFill>
                <a:ea typeface="SimSun" panose="02010600030101010101" pitchFamily="2" charset="-122"/>
              </a:rPr>
              <a:t>xample of several common data structures: </a:t>
            </a:r>
          </a:p>
          <a:p>
            <a:pPr lvl="2">
              <a:lnSpc>
                <a:spcPct val="90000"/>
              </a:lnSpc>
              <a:spcBef>
                <a:spcPct val="20000"/>
              </a:spcBef>
            </a:pPr>
            <a:r>
              <a:rPr lang="en-US" altLang="zh-CN" sz="2400" dirty="0" smtClean="0">
                <a:ea typeface="SimSun" panose="02010600030101010101" pitchFamily="2" charset="-122"/>
              </a:rPr>
              <a:t> </a:t>
            </a:r>
          </a:p>
          <a:p>
            <a:pPr marL="1257300" lvl="2" indent="-342900">
              <a:lnSpc>
                <a:spcPct val="90000"/>
              </a:lnSpc>
              <a:spcBef>
                <a:spcPct val="20000"/>
              </a:spcBef>
              <a:buFont typeface="Wingdings" panose="05000000000000000000" pitchFamily="2" charset="2"/>
              <a:buChar char="§"/>
            </a:pPr>
            <a:r>
              <a:rPr lang="en-US" altLang="zh-CN" sz="2400" dirty="0" smtClean="0">
                <a:ea typeface="SimSun" panose="02010600030101010101" pitchFamily="2" charset="-122"/>
              </a:rPr>
              <a:t>Arrays, </a:t>
            </a:r>
          </a:p>
          <a:p>
            <a:pPr marL="1257300" lvl="2" indent="-342900">
              <a:lnSpc>
                <a:spcPct val="90000"/>
              </a:lnSpc>
              <a:spcBef>
                <a:spcPct val="20000"/>
              </a:spcBef>
              <a:buFont typeface="Wingdings" panose="05000000000000000000" pitchFamily="2" charset="2"/>
              <a:buChar char="§"/>
            </a:pPr>
            <a:r>
              <a:rPr lang="en-US" altLang="zh-CN" sz="2400" dirty="0" smtClean="0">
                <a:ea typeface="SimSun" panose="02010600030101010101" pitchFamily="2" charset="-122"/>
              </a:rPr>
              <a:t>Linked lists, </a:t>
            </a:r>
          </a:p>
          <a:p>
            <a:pPr marL="1257300" lvl="2" indent="-342900">
              <a:lnSpc>
                <a:spcPct val="90000"/>
              </a:lnSpc>
              <a:spcBef>
                <a:spcPct val="20000"/>
              </a:spcBef>
              <a:buFont typeface="Wingdings" panose="05000000000000000000" pitchFamily="2" charset="2"/>
              <a:buChar char="§"/>
            </a:pPr>
            <a:r>
              <a:rPr lang="en-US" altLang="zh-CN" sz="2400" dirty="0" smtClean="0">
                <a:ea typeface="SimSun" panose="02010600030101010101" pitchFamily="2" charset="-122"/>
              </a:rPr>
              <a:t>Stacks,</a:t>
            </a:r>
          </a:p>
          <a:p>
            <a:pPr marL="1257300" lvl="2" indent="-342900">
              <a:lnSpc>
                <a:spcPct val="90000"/>
              </a:lnSpc>
              <a:spcBef>
                <a:spcPct val="20000"/>
              </a:spcBef>
              <a:buFont typeface="Wingdings" panose="05000000000000000000" pitchFamily="2" charset="2"/>
              <a:buChar char="§"/>
            </a:pPr>
            <a:r>
              <a:rPr lang="en-US" altLang="zh-CN" sz="2400" dirty="0" smtClean="0">
                <a:ea typeface="SimSun" panose="02010600030101010101" pitchFamily="2" charset="-122"/>
              </a:rPr>
              <a:t>Queues, </a:t>
            </a:r>
          </a:p>
          <a:p>
            <a:pPr marL="1257300" lvl="2" indent="-342900">
              <a:lnSpc>
                <a:spcPct val="90000"/>
              </a:lnSpc>
              <a:spcBef>
                <a:spcPct val="20000"/>
              </a:spcBef>
              <a:buFont typeface="Wingdings" panose="05000000000000000000" pitchFamily="2" charset="2"/>
              <a:buChar char="§"/>
            </a:pPr>
            <a:r>
              <a:rPr lang="en-US" altLang="zh-CN" sz="2400" dirty="0" smtClean="0">
                <a:ea typeface="SimSun" panose="02010600030101010101" pitchFamily="2" charset="-122"/>
              </a:rPr>
              <a:t>Trees, </a:t>
            </a:r>
          </a:p>
          <a:p>
            <a:pPr marL="1257300" lvl="2" indent="-342900">
              <a:lnSpc>
                <a:spcPct val="90000"/>
              </a:lnSpc>
              <a:spcBef>
                <a:spcPct val="20000"/>
              </a:spcBef>
              <a:buFont typeface="Wingdings" panose="05000000000000000000" pitchFamily="2" charset="2"/>
              <a:buChar char="§"/>
            </a:pPr>
            <a:r>
              <a:rPr lang="en-US" altLang="zh-CN" sz="2400" dirty="0" smtClean="0">
                <a:ea typeface="SimSun" panose="02010600030101010101" pitchFamily="2" charset="-122"/>
              </a:rPr>
              <a:t>Graph</a:t>
            </a:r>
            <a:endParaRPr lang="en-US" sz="2400" dirty="0"/>
          </a:p>
        </p:txBody>
      </p:sp>
      <p:sp>
        <p:nvSpPr>
          <p:cNvPr id="2" name="Date Placeholder 1"/>
          <p:cNvSpPr>
            <a:spLocks noGrp="1"/>
          </p:cNvSpPr>
          <p:nvPr>
            <p:ph type="dt" sz="half" idx="10"/>
          </p:nvPr>
        </p:nvSpPr>
        <p:spPr/>
        <p:txBody>
          <a:bodyPr/>
          <a:lstStyle/>
          <a:p>
            <a:fld id="{CF7F3CE7-3627-4B42-B221-5BCADCE354D8}"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4</a:t>
            </a:fld>
            <a:endParaRPr lang="en-US" dirty="0"/>
          </a:p>
        </p:txBody>
      </p:sp>
    </p:spTree>
    <p:extLst>
      <p:ext uri="{BB962C8B-B14F-4D97-AF65-F5344CB8AC3E}">
        <p14:creationId xmlns:p14="http://schemas.microsoft.com/office/powerpoint/2010/main" val="15287383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8D5EDC4-6647-4F9E-99E4-0B6E9ADFFC2E}"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5</a:t>
            </a:fld>
            <a:endParaRPr lang="en-US" dirty="0"/>
          </a:p>
        </p:txBody>
      </p:sp>
      <p:graphicFrame>
        <p:nvGraphicFramePr>
          <p:cNvPr id="12" name="Object 2"/>
          <p:cNvGraphicFramePr>
            <a:graphicFrameLocks noChangeAspect="1"/>
          </p:cNvGraphicFramePr>
          <p:nvPr>
            <p:extLst>
              <p:ext uri="{D42A27DB-BD31-4B8C-83A1-F6EECF244321}">
                <p14:modId xmlns:p14="http://schemas.microsoft.com/office/powerpoint/2010/main" val="275276386"/>
              </p:ext>
            </p:extLst>
          </p:nvPr>
        </p:nvGraphicFramePr>
        <p:xfrm>
          <a:off x="1775791" y="1472055"/>
          <a:ext cx="9112039" cy="4747769"/>
        </p:xfrm>
        <a:graphic>
          <a:graphicData uri="http://schemas.openxmlformats.org/presentationml/2006/ole">
            <mc:AlternateContent xmlns:mc="http://schemas.openxmlformats.org/markup-compatibility/2006">
              <mc:Choice xmlns:v="urn:schemas-microsoft-com:vml" Requires="v">
                <p:oleObj spid="_x0000_s1052" name="Bitmap Image" r:id="rId5" imgW="5866667" imgH="3561905" progId="Paint.Picture">
                  <p:embed/>
                </p:oleObj>
              </mc:Choice>
              <mc:Fallback>
                <p:oleObj name="Bitmap Image" r:id="rId5" imgW="5866667" imgH="3561905"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5791" y="1472055"/>
                        <a:ext cx="9112039" cy="474776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472116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smtClean="0">
                <a:ln w="0"/>
                <a:solidFill>
                  <a:schemeClr val="tx1"/>
                </a:solidFill>
                <a:effectLst>
                  <a:outerShdw blurRad="38100" dist="19050" dir="2700000" algn="tl" rotWithShape="0">
                    <a:schemeClr val="dk1">
                      <a:alpha val="40000"/>
                    </a:schemeClr>
                  </a:outerShdw>
                </a:effectLst>
              </a:rPr>
              <a:t>Array</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9843A58-DC72-41B4-BD98-1E8F5AE5F40C}"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6</a:t>
            </a:fld>
            <a:endParaRPr lang="en-US" dirty="0"/>
          </a:p>
        </p:txBody>
      </p:sp>
      <p:sp>
        <p:nvSpPr>
          <p:cNvPr id="13" name="Text Box 9"/>
          <p:cNvSpPr txBox="1">
            <a:spLocks noChangeArrowheads="1"/>
          </p:cNvSpPr>
          <p:nvPr/>
        </p:nvSpPr>
        <p:spPr bwMode="auto">
          <a:xfrm>
            <a:off x="863864" y="1602620"/>
            <a:ext cx="8382000"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000" b="1" dirty="0"/>
              <a:t>Linear array (One dimensional array) :</a:t>
            </a:r>
            <a:r>
              <a:rPr lang="en-US" sz="2000" dirty="0"/>
              <a:t> A list of finite number n of similar data elements </a:t>
            </a:r>
            <a:endParaRPr lang="en-US" sz="2000" dirty="0" smtClean="0"/>
          </a:p>
          <a:p>
            <a:pPr eaLnBrk="1" hangingPunct="1">
              <a:spcBef>
                <a:spcPct val="50000"/>
              </a:spcBef>
            </a:pPr>
            <a:r>
              <a:rPr lang="en-US" sz="2000" dirty="0" smtClean="0"/>
              <a:t>a </a:t>
            </a:r>
            <a:r>
              <a:rPr lang="en-US" sz="2000" dirty="0"/>
              <a:t>set of n consecutive numbers, usually 1, 2, 3,…..n. That is a specific element is accessed by an index.</a:t>
            </a:r>
          </a:p>
          <a:p>
            <a:pPr eaLnBrk="1" hangingPunct="1">
              <a:spcBef>
                <a:spcPct val="50000"/>
              </a:spcBef>
            </a:pPr>
            <a:r>
              <a:rPr lang="en-US" sz="2000" dirty="0"/>
              <a:t>Let, Array name is A then the elements of A is : a</a:t>
            </a:r>
            <a:r>
              <a:rPr lang="en-US" sz="2000" baseline="-25000" dirty="0"/>
              <a:t>1</a:t>
            </a:r>
            <a:r>
              <a:rPr lang="en-US" sz="2000" dirty="0"/>
              <a:t>,a</a:t>
            </a:r>
            <a:r>
              <a:rPr lang="en-US" sz="2000" baseline="-25000" dirty="0"/>
              <a:t>2</a:t>
            </a:r>
            <a:r>
              <a:rPr lang="en-US" sz="2000" dirty="0"/>
              <a:t>….. a</a:t>
            </a:r>
            <a:r>
              <a:rPr lang="en-US" sz="2000" baseline="-25000" dirty="0"/>
              <a:t>n</a:t>
            </a:r>
            <a:endParaRPr lang="en-US" sz="2000" dirty="0"/>
          </a:p>
          <a:p>
            <a:pPr eaLnBrk="1" hangingPunct="1">
              <a:spcBef>
                <a:spcPct val="50000"/>
              </a:spcBef>
            </a:pPr>
            <a:r>
              <a:rPr lang="en-US" sz="2000" dirty="0"/>
              <a:t>Or by the bracket notation A[1], A[2], A[3],…………., A[n]</a:t>
            </a:r>
          </a:p>
          <a:p>
            <a:pPr eaLnBrk="1" hangingPunct="1">
              <a:spcBef>
                <a:spcPct val="50000"/>
              </a:spcBef>
            </a:pPr>
            <a:r>
              <a:rPr lang="en-US" sz="2000" dirty="0"/>
              <a:t>The number k in A[k] is called a subscript and A[k] is called a subscripted variable.</a:t>
            </a:r>
          </a:p>
          <a:p>
            <a:pPr eaLnBrk="1" hangingPunct="1"/>
            <a:endParaRPr lang="en-US" sz="2000" dirty="0" smtClean="0"/>
          </a:p>
          <a:p>
            <a:pPr marL="1085850" lvl="1" indent="-342900" eaLnBrk="1" hangingPunct="1">
              <a:buFont typeface="Wingdings" panose="05000000000000000000" pitchFamily="2" charset="2"/>
              <a:buChar char="Ø"/>
            </a:pPr>
            <a:r>
              <a:rPr lang="en-US" sz="2000" dirty="0" smtClean="0">
                <a:solidFill>
                  <a:srgbClr val="C00000"/>
                </a:solidFill>
                <a:latin typeface="Batang" panose="02030600000101010101" pitchFamily="18" charset="-127"/>
                <a:ea typeface="Batang" panose="02030600000101010101" pitchFamily="18" charset="-127"/>
              </a:rPr>
              <a:t>Homogeneous</a:t>
            </a:r>
            <a:r>
              <a:rPr lang="en-US" sz="2000" dirty="0" smtClean="0">
                <a:latin typeface="Batang" panose="02030600000101010101" pitchFamily="18" charset="-127"/>
                <a:ea typeface="Batang" panose="02030600000101010101" pitchFamily="18" charset="-127"/>
              </a:rPr>
              <a:t> collection of values (all the same type)</a:t>
            </a:r>
          </a:p>
          <a:p>
            <a:pPr marL="1085850" lvl="1" indent="-342900" eaLnBrk="1" hangingPunct="1">
              <a:buFont typeface="Wingdings" panose="05000000000000000000" pitchFamily="2" charset="2"/>
              <a:buChar char="Ø"/>
            </a:pPr>
            <a:r>
              <a:rPr lang="en-US" sz="2000" dirty="0" smtClean="0">
                <a:latin typeface="Batang" panose="02030600000101010101" pitchFamily="18" charset="-127"/>
                <a:ea typeface="Batang" panose="02030600000101010101" pitchFamily="18" charset="-127"/>
              </a:rPr>
              <a:t>Store values sequentially in memory</a:t>
            </a:r>
            <a:endParaRPr lang="en-US" sz="2000" dirty="0">
              <a:latin typeface="Batang" panose="02030600000101010101" pitchFamily="18" charset="-127"/>
              <a:ea typeface="Batang" panose="02030600000101010101" pitchFamily="18" charset="-127"/>
            </a:endParaRPr>
          </a:p>
          <a:p>
            <a:pPr marL="1085850" lvl="1" indent="-342900" eaLnBrk="1" hangingPunct="1">
              <a:buFont typeface="Wingdings" panose="05000000000000000000" pitchFamily="2" charset="2"/>
              <a:buChar char="Ø"/>
            </a:pPr>
            <a:r>
              <a:rPr lang="en-US" sz="2000" dirty="0" smtClean="0">
                <a:latin typeface="Batang" panose="02030600000101010101" pitchFamily="18" charset="-127"/>
                <a:ea typeface="Batang" panose="02030600000101010101" pitchFamily="18" charset="-127"/>
              </a:rPr>
              <a:t>Associated </a:t>
            </a:r>
            <a:r>
              <a:rPr lang="en-US" sz="2000" dirty="0" smtClean="0">
                <a:solidFill>
                  <a:srgbClr val="C00000"/>
                </a:solidFill>
                <a:latin typeface="Batang" panose="02030600000101010101" pitchFamily="18" charset="-127"/>
                <a:ea typeface="Batang" panose="02030600000101010101" pitchFamily="18" charset="-127"/>
              </a:rPr>
              <a:t>INDEX</a:t>
            </a:r>
            <a:r>
              <a:rPr lang="en-US" sz="2000" dirty="0" smtClean="0">
                <a:latin typeface="Batang" panose="02030600000101010101" pitchFamily="18" charset="-127"/>
                <a:ea typeface="Batang" panose="02030600000101010101" pitchFamily="18" charset="-127"/>
              </a:rPr>
              <a:t> with each value</a:t>
            </a:r>
          </a:p>
          <a:p>
            <a:pPr marL="1085850" lvl="1" indent="-342900" eaLnBrk="1" hangingPunct="1">
              <a:buFont typeface="Wingdings" panose="05000000000000000000" pitchFamily="2" charset="2"/>
              <a:buChar char="Ø"/>
            </a:pPr>
            <a:r>
              <a:rPr lang="en-US" sz="2000" dirty="0" smtClean="0">
                <a:latin typeface="Batang" panose="02030600000101010101" pitchFamily="18" charset="-127"/>
                <a:ea typeface="Batang" panose="02030600000101010101" pitchFamily="18" charset="-127"/>
              </a:rPr>
              <a:t>Use array name and index to quickly access ‘K’ </a:t>
            </a:r>
            <a:r>
              <a:rPr lang="en-US" sz="2000" dirty="0" err="1" smtClean="0">
                <a:latin typeface="Batang" panose="02030600000101010101" pitchFamily="18" charset="-127"/>
                <a:ea typeface="Batang" panose="02030600000101010101" pitchFamily="18" charset="-127"/>
              </a:rPr>
              <a:t>th</a:t>
            </a:r>
            <a:r>
              <a:rPr lang="en-US" sz="2000" dirty="0" smtClean="0">
                <a:latin typeface="Batang" panose="02030600000101010101" pitchFamily="18" charset="-127"/>
                <a:ea typeface="Batang" panose="02030600000101010101" pitchFamily="18" charset="-127"/>
              </a:rPr>
              <a:t> element </a:t>
            </a:r>
            <a:r>
              <a:rPr lang="en-US" sz="2000" dirty="0"/>
              <a:t/>
            </a:r>
            <a:br>
              <a:rPr lang="en-US" sz="2000" dirty="0"/>
            </a:br>
            <a:r>
              <a:rPr lang="en-US" sz="2000" dirty="0" smtClean="0"/>
              <a:t>					</a:t>
            </a:r>
            <a:endParaRPr lang="en-US" sz="2000" dirty="0"/>
          </a:p>
        </p:txBody>
      </p:sp>
    </p:spTree>
    <p:extLst>
      <p:ext uri="{BB962C8B-B14F-4D97-AF65-F5344CB8AC3E}">
        <p14:creationId xmlns:p14="http://schemas.microsoft.com/office/powerpoint/2010/main" val="41786968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smtClean="0">
                <a:solidFill>
                  <a:schemeClr val="tx1"/>
                </a:solidFill>
              </a:rPr>
              <a:t>Example</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E7EF948-A097-451F-8E75-06ABE20A6E15}"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7</a:t>
            </a:fld>
            <a:endParaRPr lang="en-US" dirty="0"/>
          </a:p>
        </p:txBody>
      </p:sp>
      <p:sp>
        <p:nvSpPr>
          <p:cNvPr id="13" name="Text Box 5"/>
          <p:cNvSpPr txBox="1">
            <a:spLocks noChangeArrowheads="1"/>
          </p:cNvSpPr>
          <p:nvPr/>
        </p:nvSpPr>
        <p:spPr bwMode="auto">
          <a:xfrm>
            <a:off x="609600" y="1759044"/>
            <a:ext cx="822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000" dirty="0"/>
              <a:t>A linear array STUDENT consisting of </a:t>
            </a:r>
            <a:r>
              <a:rPr lang="en-US" sz="2000" dirty="0" smtClean="0"/>
              <a:t>the student ID </a:t>
            </a:r>
            <a:r>
              <a:rPr lang="en-US" sz="2000" dirty="0"/>
              <a:t>of six students</a:t>
            </a:r>
          </a:p>
        </p:txBody>
      </p:sp>
      <p:graphicFrame>
        <p:nvGraphicFramePr>
          <p:cNvPr id="14" name="Group 101"/>
          <p:cNvGraphicFramePr>
            <a:graphicFrameLocks noGrp="1"/>
          </p:cNvGraphicFramePr>
          <p:nvPr>
            <p:ph idx="1"/>
            <p:extLst>
              <p:ext uri="{D42A27DB-BD31-4B8C-83A1-F6EECF244321}">
                <p14:modId xmlns:p14="http://schemas.microsoft.com/office/powerpoint/2010/main" val="398037967"/>
              </p:ext>
            </p:extLst>
          </p:nvPr>
        </p:nvGraphicFramePr>
        <p:xfrm>
          <a:off x="3368842" y="2825844"/>
          <a:ext cx="1840832" cy="2378076"/>
        </p:xfrm>
        <a:graphic>
          <a:graphicData uri="http://schemas.openxmlformats.org/drawingml/2006/table">
            <a:tbl>
              <a:tblPr/>
              <a:tblGrid>
                <a:gridCol w="271331"/>
                <a:gridCol w="1569501"/>
              </a:tblGrid>
              <a:tr h="396346">
                <a:tc rowSpan="6">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6</a:t>
                      </a:r>
                    </a:p>
                  </a:txBody>
                  <a:tcPr marT="45732" marB="45732"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15</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vMerge="1">
                  <a:txBody>
                    <a:bodyPr/>
                    <a:lstStyle/>
                    <a:p>
                      <a:endParaRPr lang="en-US"/>
                    </a:p>
                  </a:txBody>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9</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vMerge="1">
                  <a:txBody>
                    <a:bodyPr/>
                    <a:lstStyle/>
                    <a:p>
                      <a:endParaRPr lang="en-US"/>
                    </a:p>
                  </a:txBody>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18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vMerge="1">
                  <a:txBody>
                    <a:bodyPr/>
                    <a:lstStyle/>
                    <a:p>
                      <a:endParaRPr lang="en-US"/>
                    </a:p>
                  </a:txBody>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22</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vMerge="1">
                  <a:txBody>
                    <a:bodyPr/>
                    <a:lstStyle/>
                    <a:p>
                      <a:endParaRPr lang="en-US"/>
                    </a:p>
                  </a:txBody>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10</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vMerge="1">
                  <a:txBody>
                    <a:bodyPr/>
                    <a:lstStyle/>
                    <a:p>
                      <a:endParaRPr lang="en-US"/>
                    </a:p>
                  </a:txBody>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35</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Text Box 33"/>
          <p:cNvSpPr txBox="1">
            <a:spLocks noChangeArrowheads="1"/>
          </p:cNvSpPr>
          <p:nvPr/>
        </p:nvSpPr>
        <p:spPr bwMode="auto">
          <a:xfrm>
            <a:off x="3188369" y="2216244"/>
            <a:ext cx="22218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dirty="0" smtClean="0"/>
              <a:t>STUDENT_ID</a:t>
            </a:r>
            <a:endParaRPr lang="en-US" sz="2400" dirty="0"/>
          </a:p>
        </p:txBody>
      </p:sp>
      <p:sp>
        <p:nvSpPr>
          <p:cNvPr id="16" name="Text Box 99"/>
          <p:cNvSpPr txBox="1">
            <a:spLocks noChangeArrowheads="1"/>
          </p:cNvSpPr>
          <p:nvPr/>
        </p:nvSpPr>
        <p:spPr bwMode="auto">
          <a:xfrm>
            <a:off x="2362200" y="5873844"/>
            <a:ext cx="571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t>Here, </a:t>
            </a:r>
            <a:r>
              <a:rPr lang="en-US" dirty="0" smtClean="0"/>
              <a:t>STUDENT_ID[4</a:t>
            </a:r>
            <a:r>
              <a:rPr lang="en-US" dirty="0"/>
              <a:t>] denote </a:t>
            </a:r>
            <a:r>
              <a:rPr lang="en-US" dirty="0" smtClean="0"/>
              <a:t>22</a:t>
            </a:r>
            <a:endParaRPr lang="en-US" dirty="0"/>
          </a:p>
        </p:txBody>
      </p:sp>
    </p:spTree>
    <p:extLst>
      <p:ext uri="{BB962C8B-B14F-4D97-AF65-F5344CB8AC3E}">
        <p14:creationId xmlns:p14="http://schemas.microsoft.com/office/powerpoint/2010/main" val="16832090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smtClean="0">
                <a:solidFill>
                  <a:schemeClr val="tx1"/>
                </a:solidFill>
              </a:rPr>
              <a:t>Array (con…)</a:t>
            </a:r>
            <a:endParaRPr lang="en-US" sz="4400" b="1"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71D2A2E-9EBA-44C0-B92B-13837F58EFA1}"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8</a:t>
            </a:fld>
            <a:endParaRPr lang="en-US" dirty="0"/>
          </a:p>
        </p:txBody>
      </p:sp>
      <p:sp>
        <p:nvSpPr>
          <p:cNvPr id="13" name="Text Box 5"/>
          <p:cNvSpPr txBox="1">
            <a:spLocks noChangeArrowheads="1"/>
          </p:cNvSpPr>
          <p:nvPr/>
        </p:nvSpPr>
        <p:spPr bwMode="auto">
          <a:xfrm>
            <a:off x="457200" y="1499453"/>
            <a:ext cx="80994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000" dirty="0"/>
              <a:t>Linear arrays are called one dimensional arrays because each element in such an array is referenced by one subscript.</a:t>
            </a:r>
          </a:p>
          <a:p>
            <a:pPr eaLnBrk="1" hangingPunct="1">
              <a:spcBef>
                <a:spcPct val="50000"/>
              </a:spcBef>
            </a:pPr>
            <a:r>
              <a:rPr lang="en-US" sz="2000" dirty="0"/>
              <a:t> </a:t>
            </a:r>
            <a:r>
              <a:rPr lang="en-US" sz="2000" b="1" dirty="0"/>
              <a:t>(Two dimensional array)</a:t>
            </a:r>
            <a:r>
              <a:rPr lang="en-US" sz="2000" dirty="0"/>
              <a:t> : Two dimensional array is a collection of similar data elements where each element is referenced by two subscripts.</a:t>
            </a:r>
          </a:p>
          <a:p>
            <a:pPr eaLnBrk="1" hangingPunct="1">
              <a:spcBef>
                <a:spcPct val="50000"/>
              </a:spcBef>
            </a:pPr>
            <a:r>
              <a:rPr lang="en-US" sz="2000" dirty="0"/>
              <a:t>Such arrays are called matrices in mathematics and tables in business applications.</a:t>
            </a:r>
          </a:p>
          <a:p>
            <a:pPr eaLnBrk="1" hangingPunct="1">
              <a:spcBef>
                <a:spcPct val="50000"/>
              </a:spcBef>
            </a:pPr>
            <a:r>
              <a:rPr lang="en-US" sz="2000" b="1" dirty="0"/>
              <a:t>Multidimensional</a:t>
            </a:r>
            <a:r>
              <a:rPr lang="en-US" sz="2000" dirty="0"/>
              <a:t> </a:t>
            </a:r>
            <a:r>
              <a:rPr lang="en-US" sz="2000" b="1" dirty="0"/>
              <a:t>arrays</a:t>
            </a:r>
            <a:r>
              <a:rPr lang="en-US" sz="2000" dirty="0"/>
              <a:t> are defined analogously</a:t>
            </a:r>
          </a:p>
          <a:p>
            <a:pPr eaLnBrk="1" hangingPunct="1">
              <a:spcBef>
                <a:spcPct val="50000"/>
              </a:spcBef>
            </a:pPr>
            <a:endParaRPr lang="en-US" sz="2000" dirty="0"/>
          </a:p>
        </p:txBody>
      </p:sp>
      <p:graphicFrame>
        <p:nvGraphicFramePr>
          <p:cNvPr id="14" name="Group 52"/>
          <p:cNvGraphicFramePr>
            <a:graphicFrameLocks noGrp="1"/>
          </p:cNvGraphicFramePr>
          <p:nvPr>
            <p:ph idx="1"/>
            <p:extLst>
              <p:ext uri="{D42A27DB-BD31-4B8C-83A1-F6EECF244321}">
                <p14:modId xmlns:p14="http://schemas.microsoft.com/office/powerpoint/2010/main" val="1049024936"/>
              </p:ext>
            </p:extLst>
          </p:nvPr>
        </p:nvGraphicFramePr>
        <p:xfrm>
          <a:off x="6779658" y="4340387"/>
          <a:ext cx="2819400" cy="1828800"/>
        </p:xfrm>
        <a:graphic>
          <a:graphicData uri="http://schemas.openxmlformats.org/drawingml/2006/table">
            <a:tbl>
              <a:tblPr/>
              <a:tblGrid>
                <a:gridCol w="704850"/>
                <a:gridCol w="704850"/>
                <a:gridCol w="704850"/>
                <a:gridCol w="704850"/>
              </a:tblGrid>
              <a:tr h="3746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400">
                          <a:solidFill>
                            <a:schemeClr val="tx1"/>
                          </a:solidFill>
                          <a:latin typeface="Arial" panose="020B0604020202020204" pitchFamily="34" charset="0"/>
                          <a:cs typeface="Arial" panose="020B0604020202020204" pitchFamily="34" charset="0"/>
                        </a:defRPr>
                      </a:lvl3pPr>
                      <a:lvl4pPr>
                        <a:spcBef>
                          <a:spcPct val="20000"/>
                        </a:spcBef>
                        <a:defRPr sz="2400">
                          <a:solidFill>
                            <a:schemeClr val="tx1"/>
                          </a:solidFill>
                          <a:latin typeface="Arial" panose="020B0604020202020204" pitchFamily="34" charset="0"/>
                          <a:cs typeface="Arial" panose="020B0604020202020204" pitchFamily="34" charset="0"/>
                        </a:defRPr>
                      </a:lvl4pPr>
                      <a:lvl5pPr>
                        <a:spcBef>
                          <a:spcPct val="20000"/>
                        </a:spcBef>
                        <a:defRPr sz="12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Text Box 41"/>
          <p:cNvSpPr txBox="1">
            <a:spLocks noChangeArrowheads="1"/>
          </p:cNvSpPr>
          <p:nvPr/>
        </p:nvSpPr>
        <p:spPr bwMode="auto">
          <a:xfrm>
            <a:off x="6322458" y="4416587"/>
            <a:ext cx="45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t>1</a:t>
            </a:r>
          </a:p>
          <a:p>
            <a:pPr eaLnBrk="1" hangingPunct="1">
              <a:spcBef>
                <a:spcPct val="50000"/>
              </a:spcBef>
            </a:pPr>
            <a:r>
              <a:rPr lang="en-US" dirty="0"/>
              <a:t>2</a:t>
            </a:r>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p:txBody>
      </p:sp>
      <p:sp>
        <p:nvSpPr>
          <p:cNvPr id="16" name="Text Box 44"/>
          <p:cNvSpPr txBox="1">
            <a:spLocks noChangeArrowheads="1"/>
          </p:cNvSpPr>
          <p:nvPr/>
        </p:nvSpPr>
        <p:spPr bwMode="auto">
          <a:xfrm>
            <a:off x="6779658" y="4002249"/>
            <a:ext cx="281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t>   1	2        3         4	</a:t>
            </a:r>
          </a:p>
        </p:txBody>
      </p:sp>
      <p:sp>
        <p:nvSpPr>
          <p:cNvPr id="17" name="Text Box 48"/>
          <p:cNvSpPr txBox="1">
            <a:spLocks noChangeArrowheads="1"/>
          </p:cNvSpPr>
          <p:nvPr/>
        </p:nvSpPr>
        <p:spPr bwMode="auto">
          <a:xfrm>
            <a:off x="6333888" y="5327177"/>
            <a:ext cx="3048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t>3</a:t>
            </a:r>
          </a:p>
          <a:p>
            <a:pPr eaLnBrk="1" hangingPunct="1">
              <a:spcBef>
                <a:spcPct val="50000"/>
              </a:spcBef>
            </a:pPr>
            <a:r>
              <a:rPr lang="en-US" dirty="0"/>
              <a:t>4</a:t>
            </a:r>
          </a:p>
        </p:txBody>
      </p:sp>
      <p:sp>
        <p:nvSpPr>
          <p:cNvPr id="18" name="Text Box 49"/>
          <p:cNvSpPr txBox="1">
            <a:spLocks noChangeArrowheads="1"/>
          </p:cNvSpPr>
          <p:nvPr/>
        </p:nvSpPr>
        <p:spPr bwMode="auto">
          <a:xfrm>
            <a:off x="7465458" y="3706974"/>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000" dirty="0"/>
              <a:t>MATRICES</a:t>
            </a:r>
          </a:p>
        </p:txBody>
      </p:sp>
      <p:sp>
        <p:nvSpPr>
          <p:cNvPr id="19" name="Text Box 50"/>
          <p:cNvSpPr txBox="1">
            <a:spLocks noChangeArrowheads="1"/>
          </p:cNvSpPr>
          <p:nvPr/>
        </p:nvSpPr>
        <p:spPr bwMode="auto">
          <a:xfrm>
            <a:off x="3508773" y="5365750"/>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t>Here, </a:t>
            </a:r>
            <a:r>
              <a:rPr lang="en-US" dirty="0" smtClean="0"/>
              <a:t>MATRICES[2][3]=</a:t>
            </a:r>
            <a:r>
              <a:rPr lang="en-US" dirty="0"/>
              <a:t> </a:t>
            </a:r>
            <a:r>
              <a:rPr lang="en-US" dirty="0" smtClean="0"/>
              <a:t>7</a:t>
            </a:r>
            <a:endParaRPr lang="en-US" dirty="0"/>
          </a:p>
        </p:txBody>
      </p:sp>
    </p:spTree>
    <p:extLst>
      <p:ext uri="{BB962C8B-B14F-4D97-AF65-F5344CB8AC3E}">
        <p14:creationId xmlns:p14="http://schemas.microsoft.com/office/powerpoint/2010/main" val="41181461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4"/>
            <a:ext cx="1775791" cy="6006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2070" y="-92764"/>
            <a:ext cx="1086678" cy="999262"/>
          </a:xfrm>
          <a:prstGeom prst="rect">
            <a:avLst/>
          </a:prstGeom>
        </p:spPr>
      </p:pic>
      <p:sp>
        <p:nvSpPr>
          <p:cNvPr id="6" name="Rectangle 5"/>
          <p:cNvSpPr/>
          <p:nvPr/>
        </p:nvSpPr>
        <p:spPr>
          <a:xfrm>
            <a:off x="1881809" y="0"/>
            <a:ext cx="9210261" cy="75965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400" b="1" dirty="0" smtClean="0">
                <a:solidFill>
                  <a:schemeClr val="tx1"/>
                </a:solidFill>
              </a:rPr>
              <a:t>Array Data Structure</a:t>
            </a:r>
            <a:r>
              <a:rPr lang="en-US" sz="4400" dirty="0" smtClean="0">
                <a:solidFill>
                  <a:schemeClr val="tx1"/>
                </a:solidFill>
              </a:rPr>
              <a:t> </a:t>
            </a:r>
          </a:p>
        </p:txBody>
      </p:sp>
      <p:sp>
        <p:nvSpPr>
          <p:cNvPr id="7" name="Rectangle 6"/>
          <p:cNvSpPr/>
          <p:nvPr/>
        </p:nvSpPr>
        <p:spPr>
          <a:xfrm>
            <a:off x="0" y="6586330"/>
            <a:ext cx="12192000" cy="27167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424070" y="1325217"/>
            <a:ext cx="11277600" cy="50311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6EA6409-8186-4CE4-BF3E-29A427EFFE0B}" type="datetime5">
              <a:rPr lang="en-US" smtClean="0"/>
              <a:t>9-Feb-21</a:t>
            </a:fld>
            <a:endParaRPr lang="en-US"/>
          </a:p>
        </p:txBody>
      </p:sp>
      <p:sp>
        <p:nvSpPr>
          <p:cNvPr id="35" name="Snip Same Side Corner Rectangle 34"/>
          <p:cNvSpPr/>
          <p:nvPr/>
        </p:nvSpPr>
        <p:spPr>
          <a:xfrm>
            <a:off x="418703" y="906498"/>
            <a:ext cx="4327463" cy="418719"/>
          </a:xfrm>
          <a:prstGeom prst="snip2SameRect">
            <a:avLst/>
          </a:prstGeom>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rPr>
              <a:t>GREEN UNIVERSITY OF BANGLADESH</a:t>
            </a:r>
          </a:p>
        </p:txBody>
      </p:sp>
      <p:sp>
        <p:nvSpPr>
          <p:cNvPr id="8" name="Slide Number Placeholder 7"/>
          <p:cNvSpPr>
            <a:spLocks noGrp="1"/>
          </p:cNvSpPr>
          <p:nvPr>
            <p:ph type="sldNum" sz="quarter" idx="12"/>
          </p:nvPr>
        </p:nvSpPr>
        <p:spPr/>
        <p:txBody>
          <a:bodyPr/>
          <a:lstStyle/>
          <a:p>
            <a:fld id="{CD7C9CE5-0D1D-411B-98C0-C560CEC07CA2}" type="slidenum">
              <a:rPr lang="en-US" smtClean="0"/>
              <a:pPr/>
              <a:t>9</a:t>
            </a:fld>
            <a:endParaRPr lang="en-US" dirty="0"/>
          </a:p>
        </p:txBody>
      </p:sp>
      <p:sp>
        <p:nvSpPr>
          <p:cNvPr id="12" name="Text Box 4"/>
          <p:cNvSpPr txBox="1">
            <a:spLocks noChangeArrowheads="1"/>
          </p:cNvSpPr>
          <p:nvPr/>
        </p:nvSpPr>
        <p:spPr bwMode="auto">
          <a:xfrm>
            <a:off x="485526" y="694234"/>
            <a:ext cx="10500525"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3200" dirty="0" smtClean="0">
              <a:solidFill>
                <a:schemeClr val="accent2"/>
              </a:solidFill>
            </a:endParaRPr>
          </a:p>
          <a:p>
            <a:pPr eaLnBrk="1" hangingPunct="1"/>
            <a:endParaRPr lang="en-US" sz="2800" dirty="0">
              <a:solidFill>
                <a:schemeClr val="accent2"/>
              </a:solidFill>
            </a:endParaRPr>
          </a:p>
          <a:p>
            <a:pPr marL="342900" indent="-342900" eaLnBrk="1" hangingPunct="1">
              <a:lnSpc>
                <a:spcPct val="150000"/>
              </a:lnSpc>
              <a:buFont typeface="Wingdings" panose="05000000000000000000" pitchFamily="2" charset="2"/>
              <a:buChar char="Ø"/>
            </a:pPr>
            <a:r>
              <a:rPr lang="en-US" sz="2400" dirty="0"/>
              <a:t>It can hold multiple values of a single type. </a:t>
            </a:r>
          </a:p>
          <a:p>
            <a:pPr marL="342900" indent="-342900" eaLnBrk="1" hangingPunct="1">
              <a:lnSpc>
                <a:spcPct val="150000"/>
              </a:lnSpc>
              <a:buFont typeface="Wingdings" panose="05000000000000000000" pitchFamily="2" charset="2"/>
              <a:buChar char="Ø"/>
            </a:pPr>
            <a:r>
              <a:rPr lang="en-US" sz="2400" dirty="0"/>
              <a:t>Elements are referenced by the array name and an </a:t>
            </a:r>
            <a:r>
              <a:rPr lang="en-US" sz="2400" i="1" dirty="0"/>
              <a:t>ordinal</a:t>
            </a:r>
            <a:r>
              <a:rPr lang="en-US" sz="2400" dirty="0"/>
              <a:t> index</a:t>
            </a:r>
            <a:r>
              <a:rPr lang="en-US" sz="2400" dirty="0" smtClean="0"/>
              <a:t>. </a:t>
            </a:r>
            <a:endParaRPr lang="en-US" sz="2400" dirty="0"/>
          </a:p>
          <a:p>
            <a:pPr marL="342900" indent="-342900" eaLnBrk="1" hangingPunct="1">
              <a:lnSpc>
                <a:spcPct val="150000"/>
              </a:lnSpc>
              <a:buFont typeface="Wingdings" panose="05000000000000000000" pitchFamily="2" charset="2"/>
              <a:buChar char="Ø"/>
            </a:pPr>
            <a:r>
              <a:rPr lang="en-US" sz="2400" dirty="0"/>
              <a:t>Each element is a </a:t>
            </a:r>
            <a:r>
              <a:rPr lang="en-US" sz="2400" i="1" dirty="0">
                <a:solidFill>
                  <a:srgbClr val="C00000"/>
                </a:solidFill>
              </a:rPr>
              <a:t>value</a:t>
            </a:r>
            <a:endParaRPr lang="en-US" sz="2400" dirty="0">
              <a:solidFill>
                <a:srgbClr val="C00000"/>
              </a:solidFill>
            </a:endParaRPr>
          </a:p>
          <a:p>
            <a:pPr marL="342900" indent="-342900" eaLnBrk="1" hangingPunct="1">
              <a:lnSpc>
                <a:spcPct val="150000"/>
              </a:lnSpc>
              <a:buFont typeface="Wingdings" panose="05000000000000000000" pitchFamily="2" charset="2"/>
              <a:buChar char="Ø"/>
            </a:pPr>
            <a:r>
              <a:rPr lang="en-US" sz="2400" dirty="0"/>
              <a:t>Indexing begins at </a:t>
            </a:r>
            <a:r>
              <a:rPr lang="en-US" sz="2400" i="1" dirty="0">
                <a:solidFill>
                  <a:srgbClr val="C00000"/>
                </a:solidFill>
              </a:rPr>
              <a:t>zero. </a:t>
            </a:r>
          </a:p>
          <a:p>
            <a:pPr marL="342900" indent="-342900" eaLnBrk="1" hangingPunct="1">
              <a:lnSpc>
                <a:spcPct val="150000"/>
              </a:lnSpc>
              <a:buFont typeface="Wingdings" panose="05000000000000000000" pitchFamily="2" charset="2"/>
              <a:buChar char="Ø"/>
            </a:pPr>
            <a:r>
              <a:rPr lang="en-US" sz="2400" dirty="0"/>
              <a:t>The array forms a </a:t>
            </a:r>
            <a:r>
              <a:rPr lang="en-US" sz="2400" i="1" dirty="0" smtClean="0">
                <a:solidFill>
                  <a:srgbClr val="C00000"/>
                </a:solidFill>
              </a:rPr>
              <a:t>continuous</a:t>
            </a:r>
            <a:r>
              <a:rPr lang="en-US" sz="2400" dirty="0" smtClean="0"/>
              <a:t> </a:t>
            </a:r>
            <a:r>
              <a:rPr lang="en-US" sz="2400" dirty="0"/>
              <a:t>list in memory. </a:t>
            </a:r>
          </a:p>
          <a:p>
            <a:pPr marL="342900" indent="-342900" eaLnBrk="1" hangingPunct="1">
              <a:lnSpc>
                <a:spcPct val="150000"/>
              </a:lnSpc>
              <a:buFont typeface="Wingdings" panose="05000000000000000000" pitchFamily="2" charset="2"/>
              <a:buChar char="Ø"/>
            </a:pPr>
            <a:r>
              <a:rPr lang="en-US" sz="2400" dirty="0"/>
              <a:t>The name of the array holds the address of the first array element. </a:t>
            </a:r>
          </a:p>
          <a:p>
            <a:pPr marL="342900" indent="-342900" eaLnBrk="1" hangingPunct="1">
              <a:lnSpc>
                <a:spcPct val="150000"/>
              </a:lnSpc>
              <a:buFont typeface="Wingdings" panose="05000000000000000000" pitchFamily="2" charset="2"/>
              <a:buChar char="Ø"/>
            </a:pPr>
            <a:r>
              <a:rPr lang="en-US" sz="2400" dirty="0"/>
              <a:t>We specify the array size at compile time, often with a named constant. </a:t>
            </a:r>
          </a:p>
          <a:p>
            <a:pPr eaLnBrk="1" hangingPunct="1">
              <a:spcBef>
                <a:spcPct val="50000"/>
              </a:spcBef>
            </a:pPr>
            <a:endParaRPr lang="en-US" sz="2400" dirty="0"/>
          </a:p>
        </p:txBody>
      </p:sp>
    </p:spTree>
    <p:extLst>
      <p:ext uri="{BB962C8B-B14F-4D97-AF65-F5344CB8AC3E}">
        <p14:creationId xmlns:p14="http://schemas.microsoft.com/office/powerpoint/2010/main" val="19084359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1508</Words>
  <Application>Microsoft Office PowerPoint</Application>
  <PresentationFormat>Widescreen</PresentationFormat>
  <Paragraphs>342</Paragraphs>
  <Slides>30</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2" baseType="lpstr">
      <vt:lpstr>SimSun</vt:lpstr>
      <vt:lpstr>Arial</vt:lpstr>
      <vt:lpstr>Batang</vt:lpstr>
      <vt:lpstr>Calibri</vt:lpstr>
      <vt:lpstr>Calibri Light</vt:lpstr>
      <vt:lpstr>Gabriola</vt:lpstr>
      <vt:lpstr>Monotype Sorts</vt:lpstr>
      <vt:lpstr>PMingLiU</vt:lpstr>
      <vt:lpstr>Times New Roman</vt:lpstr>
      <vt:lpstr>Wingdings</vt:lpstr>
      <vt:lpstr>Office Theme</vt:lpstr>
      <vt:lpstr>Bitmap Image</vt:lpstr>
      <vt:lpstr>Welcome  To Green University of Bangladesh A Higher Education Center of Excellence</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Green University of Bangladesh A Higher Education Center of Excellence</dc:title>
  <dc:creator>user</dc:creator>
  <cp:lastModifiedBy>User</cp:lastModifiedBy>
  <cp:revision>26</cp:revision>
  <dcterms:created xsi:type="dcterms:W3CDTF">2020-01-27T07:16:58Z</dcterms:created>
  <dcterms:modified xsi:type="dcterms:W3CDTF">2021-02-09T03:56:46Z</dcterms:modified>
</cp:coreProperties>
</file>