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93" r:id="rId5"/>
    <p:sldId id="341" r:id="rId6"/>
    <p:sldId id="259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40" r:id="rId16"/>
    <p:sldId id="334" r:id="rId17"/>
    <p:sldId id="335" r:id="rId18"/>
    <p:sldId id="336" r:id="rId19"/>
    <p:sldId id="337" r:id="rId20"/>
    <p:sldId id="338" r:id="rId21"/>
    <p:sldId id="339" r:id="rId22"/>
    <p:sldId id="29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42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BBA12-9D7B-4043-A6CA-18E690C46D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BBA12-9D7B-4043-A6CA-18E690C46D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9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BBA12-9D7B-4043-A6CA-18E690C46D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BBA12-9D7B-4043-A6CA-18E690C46D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8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BBA12-9D7B-4043-A6CA-18E690C46D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BBA12-9D7B-4043-A6CA-18E690C46D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6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BBA12-9D7B-4043-A6CA-18E690C46D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BBA12-9D7B-4043-A6CA-18E690C46D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1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Traversing Binary Trees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724400"/>
          </a:xfrm>
        </p:spPr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tx1"/>
                </a:solidFill>
              </a:rPr>
              <a:t>Postorder</a:t>
            </a:r>
            <a:endParaRPr lang="en-US" sz="2000" dirty="0">
              <a:solidFill>
                <a:schemeClr val="tx1"/>
              </a:solidFill>
            </a:endParaRPr>
          </a:p>
          <a:p>
            <a:pPr marL="868362" lvl="1" indent="-457200" eaLnBrk="1" hangingPunct="1">
              <a:buFont typeface="Georgia" pitchFamily="18" charset="0"/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Traverse the left subtree of R in </a:t>
            </a:r>
            <a:r>
              <a:rPr lang="en-US" sz="2000" dirty="0" smtClean="0">
                <a:solidFill>
                  <a:schemeClr val="tx1"/>
                </a:solidFill>
              </a:rPr>
              <a:t>postorder.</a:t>
            </a:r>
            <a:endParaRPr lang="en-US" sz="2000" dirty="0">
              <a:solidFill>
                <a:schemeClr val="tx1"/>
              </a:solidFill>
            </a:endParaRPr>
          </a:p>
          <a:p>
            <a:pPr marL="868362" lvl="1" indent="-457200" eaLnBrk="1" hangingPunct="1">
              <a:buFont typeface="Georgia" pitchFamily="18" charset="0"/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Traverse the right subtree of R in postorder. </a:t>
            </a:r>
          </a:p>
          <a:p>
            <a:pPr marL="868362" lvl="1" indent="-457200" eaLnBrk="1" hangingPunct="1">
              <a:buFont typeface="Georgia" pitchFamily="18" charset="0"/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Process the root R.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4876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42672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5715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5715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981200" y="56868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56868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" name="Straight Connector 10"/>
          <p:cNvCxnSpPr>
            <a:stCxn id="5" idx="3"/>
            <a:endCxn id="4" idx="7"/>
          </p:cNvCxnSpPr>
          <p:nvPr/>
        </p:nvCxnSpPr>
        <p:spPr>
          <a:xfrm rot="5400000">
            <a:off x="14031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rot="5400000">
            <a:off x="768537" y="52512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8" idx="1"/>
          </p:cNvCxnSpPr>
          <p:nvPr/>
        </p:nvCxnSpPr>
        <p:spPr>
          <a:xfrm rot="16200000" flipH="1">
            <a:off x="20127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 rot="5400000">
            <a:off x="2032871" y="52682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0"/>
          </p:cNvCxnSpPr>
          <p:nvPr/>
        </p:nvCxnSpPr>
        <p:spPr>
          <a:xfrm rot="16200000" flipH="1">
            <a:off x="1219200" y="52578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</p:cNvCxnSpPr>
          <p:nvPr/>
        </p:nvCxnSpPr>
        <p:spPr>
          <a:xfrm rot="16200000" flipH="1">
            <a:off x="2462930" y="52332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038600" y="4876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4648200" y="42672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3581400" y="5715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Oval 19"/>
          <p:cNvSpPr/>
          <p:nvPr/>
        </p:nvSpPr>
        <p:spPr>
          <a:xfrm>
            <a:off x="4419600" y="5715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Oval 20"/>
          <p:cNvSpPr/>
          <p:nvPr/>
        </p:nvSpPr>
        <p:spPr>
          <a:xfrm>
            <a:off x="5257800" y="4876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876800" y="56868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5638800" y="56868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4" name="Straight Connector 23"/>
          <p:cNvCxnSpPr>
            <a:stCxn id="18" idx="3"/>
            <a:endCxn id="17" idx="7"/>
          </p:cNvCxnSpPr>
          <p:nvPr/>
        </p:nvCxnSpPr>
        <p:spPr>
          <a:xfrm rot="5400000">
            <a:off x="42987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9" idx="0"/>
          </p:cNvCxnSpPr>
          <p:nvPr/>
        </p:nvCxnSpPr>
        <p:spPr>
          <a:xfrm rot="5400000">
            <a:off x="3664137" y="52512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5"/>
            <a:endCxn id="21" idx="1"/>
          </p:cNvCxnSpPr>
          <p:nvPr/>
        </p:nvCxnSpPr>
        <p:spPr>
          <a:xfrm rot="16200000" flipH="1">
            <a:off x="49083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2" idx="0"/>
          </p:cNvCxnSpPr>
          <p:nvPr/>
        </p:nvCxnSpPr>
        <p:spPr>
          <a:xfrm rot="5400000">
            <a:off x="4928471" y="52682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0" idx="0"/>
          </p:cNvCxnSpPr>
          <p:nvPr/>
        </p:nvCxnSpPr>
        <p:spPr>
          <a:xfrm rot="16200000" flipH="1">
            <a:off x="4114800" y="52578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4"/>
          </p:cNvCxnSpPr>
          <p:nvPr/>
        </p:nvCxnSpPr>
        <p:spPr>
          <a:xfrm rot="16200000" flipH="1">
            <a:off x="5358530" y="52332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8580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7467600" y="4114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400800" y="5562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7239000" y="5562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Oval 33"/>
          <p:cNvSpPr/>
          <p:nvPr/>
        </p:nvSpPr>
        <p:spPr>
          <a:xfrm>
            <a:off x="8077200" y="47244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696200" y="5534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58200" y="5534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7" name="Straight Connector 36"/>
          <p:cNvCxnSpPr>
            <a:stCxn id="31" idx="3"/>
            <a:endCxn id="30" idx="7"/>
          </p:cNvCxnSpPr>
          <p:nvPr/>
        </p:nvCxnSpPr>
        <p:spPr>
          <a:xfrm rot="5400000">
            <a:off x="7118163" y="4374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2" idx="0"/>
          </p:cNvCxnSpPr>
          <p:nvPr/>
        </p:nvCxnSpPr>
        <p:spPr>
          <a:xfrm rot="5400000">
            <a:off x="6483537" y="50988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5"/>
            <a:endCxn id="34" idx="1"/>
          </p:cNvCxnSpPr>
          <p:nvPr/>
        </p:nvCxnSpPr>
        <p:spPr>
          <a:xfrm rot="16200000" flipH="1">
            <a:off x="7727763" y="4374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5" idx="0"/>
          </p:cNvCxnSpPr>
          <p:nvPr/>
        </p:nvCxnSpPr>
        <p:spPr>
          <a:xfrm rot="5400000">
            <a:off x="7747871" y="51158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3" idx="0"/>
          </p:cNvCxnSpPr>
          <p:nvPr/>
        </p:nvCxnSpPr>
        <p:spPr>
          <a:xfrm rot="16200000" flipH="1">
            <a:off x="6934200" y="51054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4"/>
          </p:cNvCxnSpPr>
          <p:nvPr/>
        </p:nvCxnSpPr>
        <p:spPr>
          <a:xfrm rot="16200000" flipH="1">
            <a:off x="8177930" y="50808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3048000" y="4572000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943600" y="4495800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Traversing Binary Trees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724400"/>
          </a:xfrm>
        </p:spPr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buFont typeface="Georgia" pitchFamily="18" charset="0"/>
              <a:buNone/>
            </a:pPr>
            <a:endParaRPr lang="en-US" sz="2000" dirty="0"/>
          </a:p>
          <a:p>
            <a:pPr eaLnBrk="1" hangingPunct="1">
              <a:buFont typeface="Georgia" pitchFamily="18" charset="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buFont typeface="Georgia" pitchFamily="18" charset="0"/>
              <a:buNone/>
            </a:pPr>
            <a:endParaRPr lang="en-US" sz="2000" dirty="0"/>
          </a:p>
          <a:p>
            <a:pPr eaLnBrk="1" hangingPunct="1">
              <a:buFont typeface="Georgia" pitchFamily="18" charset="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buFont typeface="Georgia" pitchFamily="18" charset="0"/>
              <a:buNone/>
            </a:pPr>
            <a:endParaRPr lang="en-US" sz="2000" dirty="0"/>
          </a:p>
          <a:p>
            <a:pPr eaLnBrk="1" hangingPunct="1">
              <a:buFont typeface="Georgia" pitchFamily="18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				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2000" b="1" dirty="0"/>
              <a:t>				Postorder:</a:t>
            </a:r>
            <a:r>
              <a:rPr lang="en-US" sz="2000" dirty="0"/>
              <a:t> D E B F G C 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43000" y="4876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4267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5715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5715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981200" y="56868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56868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" name="Straight Connector 10"/>
          <p:cNvCxnSpPr>
            <a:stCxn id="5" idx="3"/>
            <a:endCxn id="4" idx="7"/>
          </p:cNvCxnSpPr>
          <p:nvPr/>
        </p:nvCxnSpPr>
        <p:spPr>
          <a:xfrm rot="5400000">
            <a:off x="14031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rot="5400000">
            <a:off x="768537" y="52512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8" idx="1"/>
          </p:cNvCxnSpPr>
          <p:nvPr/>
        </p:nvCxnSpPr>
        <p:spPr>
          <a:xfrm rot="16200000" flipH="1">
            <a:off x="20127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 rot="5400000">
            <a:off x="2032871" y="52682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0"/>
          </p:cNvCxnSpPr>
          <p:nvPr/>
        </p:nvCxnSpPr>
        <p:spPr>
          <a:xfrm rot="16200000" flipH="1">
            <a:off x="1219200" y="52578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</p:cNvCxnSpPr>
          <p:nvPr/>
        </p:nvCxnSpPr>
        <p:spPr>
          <a:xfrm rot="16200000" flipH="1">
            <a:off x="2462930" y="52332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66800" y="2895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Oval 43"/>
          <p:cNvSpPr/>
          <p:nvPr/>
        </p:nvSpPr>
        <p:spPr>
          <a:xfrm>
            <a:off x="1676400" y="2286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609600" y="3733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Oval 45"/>
          <p:cNvSpPr/>
          <p:nvPr/>
        </p:nvSpPr>
        <p:spPr>
          <a:xfrm>
            <a:off x="2286000" y="2895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Oval 46"/>
          <p:cNvSpPr/>
          <p:nvPr/>
        </p:nvSpPr>
        <p:spPr>
          <a:xfrm>
            <a:off x="1905000" y="37056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8" name="Oval 47"/>
          <p:cNvSpPr/>
          <p:nvPr/>
        </p:nvSpPr>
        <p:spPr>
          <a:xfrm>
            <a:off x="2667000" y="37056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9" name="Straight Connector 48"/>
          <p:cNvCxnSpPr>
            <a:stCxn id="44" idx="3"/>
            <a:endCxn id="43" idx="7"/>
          </p:cNvCxnSpPr>
          <p:nvPr/>
        </p:nvCxnSpPr>
        <p:spPr>
          <a:xfrm rot="5400000">
            <a:off x="1326963" y="25461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5" idx="0"/>
          </p:cNvCxnSpPr>
          <p:nvPr/>
        </p:nvCxnSpPr>
        <p:spPr>
          <a:xfrm rot="5400000">
            <a:off x="692337" y="32700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7" idx="0"/>
          </p:cNvCxnSpPr>
          <p:nvPr/>
        </p:nvCxnSpPr>
        <p:spPr>
          <a:xfrm rot="5400000">
            <a:off x="1956671" y="32870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1143000" y="32766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4"/>
          </p:cNvCxnSpPr>
          <p:nvPr/>
        </p:nvCxnSpPr>
        <p:spPr>
          <a:xfrm rot="16200000" flipH="1">
            <a:off x="2386730" y="32520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524000" y="370223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7" name="Straight Connector 56"/>
          <p:cNvCxnSpPr/>
          <p:nvPr/>
        </p:nvCxnSpPr>
        <p:spPr>
          <a:xfrm rot="16200000" flipH="1">
            <a:off x="1968126" y="2514601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57600" y="2819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0" name="Oval 59"/>
          <p:cNvSpPr/>
          <p:nvPr/>
        </p:nvSpPr>
        <p:spPr>
          <a:xfrm>
            <a:off x="3200400" y="3657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Oval 60"/>
          <p:cNvSpPr/>
          <p:nvPr/>
        </p:nvSpPr>
        <p:spPr>
          <a:xfrm>
            <a:off x="4876800" y="28194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2" name="Oval 61"/>
          <p:cNvSpPr/>
          <p:nvPr/>
        </p:nvSpPr>
        <p:spPr>
          <a:xfrm>
            <a:off x="4495800" y="36294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3" name="Oval 62"/>
          <p:cNvSpPr/>
          <p:nvPr/>
        </p:nvSpPr>
        <p:spPr>
          <a:xfrm>
            <a:off x="5257800" y="36294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64" name="Straight Connector 63"/>
          <p:cNvCxnSpPr>
            <a:stCxn id="59" idx="3"/>
            <a:endCxn id="58" idx="7"/>
          </p:cNvCxnSpPr>
          <p:nvPr/>
        </p:nvCxnSpPr>
        <p:spPr>
          <a:xfrm rot="5400000">
            <a:off x="3917763" y="2469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0" idx="0"/>
          </p:cNvCxnSpPr>
          <p:nvPr/>
        </p:nvCxnSpPr>
        <p:spPr>
          <a:xfrm rot="5400000">
            <a:off x="3283137" y="31938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0"/>
          </p:cNvCxnSpPr>
          <p:nvPr/>
        </p:nvCxnSpPr>
        <p:spPr>
          <a:xfrm rot="5400000">
            <a:off x="4547471" y="32108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3733800" y="32004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4"/>
          </p:cNvCxnSpPr>
          <p:nvPr/>
        </p:nvCxnSpPr>
        <p:spPr>
          <a:xfrm rot="16200000" flipH="1">
            <a:off x="4977530" y="31758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114800" y="362603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0" name="Straight Connector 69"/>
          <p:cNvCxnSpPr/>
          <p:nvPr/>
        </p:nvCxnSpPr>
        <p:spPr>
          <a:xfrm rot="16200000" flipH="1">
            <a:off x="4558926" y="2438401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629400" y="2743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2" name="Oval 71"/>
          <p:cNvSpPr/>
          <p:nvPr/>
        </p:nvSpPr>
        <p:spPr>
          <a:xfrm>
            <a:off x="7239000" y="2133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6172200" y="3581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4" name="Oval 73"/>
          <p:cNvSpPr/>
          <p:nvPr/>
        </p:nvSpPr>
        <p:spPr>
          <a:xfrm>
            <a:off x="7848600" y="2743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Oval 74"/>
          <p:cNvSpPr/>
          <p:nvPr/>
        </p:nvSpPr>
        <p:spPr>
          <a:xfrm>
            <a:off x="7467600" y="35532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Oval 75"/>
          <p:cNvSpPr/>
          <p:nvPr/>
        </p:nvSpPr>
        <p:spPr>
          <a:xfrm>
            <a:off x="8229600" y="35532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7" name="Straight Connector 76"/>
          <p:cNvCxnSpPr>
            <a:stCxn id="72" idx="3"/>
            <a:endCxn id="71" idx="7"/>
          </p:cNvCxnSpPr>
          <p:nvPr/>
        </p:nvCxnSpPr>
        <p:spPr>
          <a:xfrm rot="5400000">
            <a:off x="6889563" y="23937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3" idx="0"/>
          </p:cNvCxnSpPr>
          <p:nvPr/>
        </p:nvCxnSpPr>
        <p:spPr>
          <a:xfrm rot="5400000">
            <a:off x="6254937" y="31176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5" idx="0"/>
          </p:cNvCxnSpPr>
          <p:nvPr/>
        </p:nvCxnSpPr>
        <p:spPr>
          <a:xfrm rot="5400000">
            <a:off x="7519271" y="31346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H="1">
            <a:off x="6705600" y="31242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4"/>
          </p:cNvCxnSpPr>
          <p:nvPr/>
        </p:nvCxnSpPr>
        <p:spPr>
          <a:xfrm rot="16200000" flipH="1">
            <a:off x="7949330" y="30996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086600" y="354983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3" name="Straight Connector 82"/>
          <p:cNvCxnSpPr/>
          <p:nvPr/>
        </p:nvCxnSpPr>
        <p:spPr>
          <a:xfrm rot="16200000" flipH="1">
            <a:off x="7530726" y="2362201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8305800" y="2438400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5715000" y="2438400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2895600" y="2438400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Binary Search Trees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534400" cy="4324350"/>
          </a:xfrm>
        </p:spPr>
        <p:txBody>
          <a:bodyPr/>
          <a:lstStyle/>
          <a:p>
            <a:pPr algn="just">
              <a:buNone/>
            </a:pPr>
            <a:r>
              <a:rPr lang="en-US" altLang="en-US" sz="2400" dirty="0"/>
              <a:t>	A binary search tree T is a binary tree in which each node N of T has the following property,</a:t>
            </a:r>
          </a:p>
          <a:p>
            <a:pPr algn="just">
              <a:buNone/>
            </a:pPr>
            <a:r>
              <a:rPr lang="en-US" altLang="en-US" sz="2400" dirty="0"/>
              <a:t>	a) The value at N is </a:t>
            </a:r>
            <a:r>
              <a:rPr lang="en-US" altLang="en-US" sz="2400" b="1" dirty="0"/>
              <a:t>greater</a:t>
            </a:r>
            <a:r>
              <a:rPr lang="en-US" altLang="en-US" sz="2400" dirty="0"/>
              <a:t> than every value in the left subtree of  N.</a:t>
            </a:r>
          </a:p>
          <a:p>
            <a:pPr algn="just">
              <a:buNone/>
            </a:pPr>
            <a:r>
              <a:rPr lang="en-US" altLang="en-US" sz="2400" dirty="0"/>
              <a:t>	b) The value at N is </a:t>
            </a:r>
            <a:r>
              <a:rPr lang="en-US" altLang="en-US" sz="2400" b="1" dirty="0"/>
              <a:t>less</a:t>
            </a:r>
            <a:r>
              <a:rPr lang="en-US" altLang="en-US" sz="2400" dirty="0"/>
              <a:t> than every value in the right subtree of  N.</a:t>
            </a:r>
          </a:p>
        </p:txBody>
      </p:sp>
      <p:sp>
        <p:nvSpPr>
          <p:cNvPr id="17" name="Oval 16"/>
          <p:cNvSpPr/>
          <p:nvPr/>
        </p:nvSpPr>
        <p:spPr>
          <a:xfrm>
            <a:off x="4038600" y="44196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34" name="Straight Connector 33"/>
          <p:cNvCxnSpPr>
            <a:endCxn id="37" idx="7"/>
          </p:cNvCxnSpPr>
          <p:nvPr/>
        </p:nvCxnSpPr>
        <p:spPr>
          <a:xfrm rot="10800000" flipV="1">
            <a:off x="3404767" y="4800599"/>
            <a:ext cx="710034" cy="447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172200" y="60198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" name="Oval 36"/>
          <p:cNvSpPr/>
          <p:nvPr/>
        </p:nvSpPr>
        <p:spPr>
          <a:xfrm>
            <a:off x="2819400" y="51816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8" name="Oval 37"/>
          <p:cNvSpPr/>
          <p:nvPr/>
        </p:nvSpPr>
        <p:spPr>
          <a:xfrm>
            <a:off x="5334000" y="51816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9" name="Oval 38"/>
          <p:cNvSpPr/>
          <p:nvPr/>
        </p:nvSpPr>
        <p:spPr>
          <a:xfrm>
            <a:off x="3733800" y="60198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0" name="Oval 39"/>
          <p:cNvSpPr/>
          <p:nvPr/>
        </p:nvSpPr>
        <p:spPr>
          <a:xfrm>
            <a:off x="1856936" y="6005732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1" name="Oval 40"/>
          <p:cNvSpPr/>
          <p:nvPr/>
        </p:nvSpPr>
        <p:spPr>
          <a:xfrm>
            <a:off x="4724400" y="60198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3" name="Straight Connector 42"/>
          <p:cNvCxnSpPr>
            <a:stCxn id="37" idx="3"/>
          </p:cNvCxnSpPr>
          <p:nvPr/>
        </p:nvCxnSpPr>
        <p:spPr>
          <a:xfrm rot="5400000">
            <a:off x="2378939" y="5478907"/>
            <a:ext cx="447957" cy="633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155257" y="5665143"/>
            <a:ext cx="447955" cy="367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7" idx="5"/>
            <a:endCxn id="38" idx="1"/>
          </p:cNvCxnSpPr>
          <p:nvPr/>
        </p:nvCxnSpPr>
        <p:spPr>
          <a:xfrm rot="16200000" flipH="1">
            <a:off x="4809845" y="4623967"/>
            <a:ext cx="438710" cy="810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7" idx="5"/>
          </p:cNvCxnSpPr>
          <p:nvPr/>
        </p:nvCxnSpPr>
        <p:spPr>
          <a:xfrm rot="16200000" flipH="1">
            <a:off x="3459606" y="5517005"/>
            <a:ext cx="462023" cy="5717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36" idx="1"/>
          </p:cNvCxnSpPr>
          <p:nvPr/>
        </p:nvCxnSpPr>
        <p:spPr>
          <a:xfrm rot="16200000" flipH="1">
            <a:off x="5822007" y="5636128"/>
            <a:ext cx="496019" cy="4052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Insertion into Binary Search Trees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876800"/>
          </a:xfrm>
        </p:spPr>
        <p:txBody>
          <a:bodyPr/>
          <a:lstStyle/>
          <a:p>
            <a:pPr algn="just">
              <a:buNone/>
            </a:pPr>
            <a:r>
              <a:rPr lang="en-US" altLang="en-US" sz="2400" dirty="0"/>
              <a:t>	Suppose we are given following items to insert on a empty Binary Search Tree(BST),</a:t>
            </a:r>
          </a:p>
          <a:p>
            <a:pPr algn="just">
              <a:buNone/>
            </a:pPr>
            <a:r>
              <a:rPr lang="en-US" altLang="en-US" sz="2400" dirty="0"/>
              <a:t>	40, 60, 50, 33, 55, 11</a:t>
            </a:r>
          </a:p>
          <a:p>
            <a:pPr algn="just">
              <a:buNone/>
            </a:pPr>
            <a:r>
              <a:rPr lang="en-US" altLang="en-US" sz="2400" b="1" dirty="0"/>
              <a:t>	Step 1: 				Step 2:</a:t>
            </a:r>
          </a:p>
          <a:p>
            <a:pPr algn="just">
              <a:buNone/>
            </a:pPr>
            <a:r>
              <a:rPr lang="en-US" altLang="en-US" sz="2000" dirty="0"/>
              <a:t>	Item=40				Item=60</a:t>
            </a:r>
          </a:p>
          <a:p>
            <a:pPr algn="just">
              <a:buNone/>
            </a:pPr>
            <a:endParaRPr lang="en-US" altLang="en-US" sz="2400" b="1" dirty="0"/>
          </a:p>
          <a:p>
            <a:pPr algn="just">
              <a:buNone/>
            </a:pPr>
            <a:r>
              <a:rPr lang="en-US" altLang="en-US" sz="2400" b="1" dirty="0"/>
              <a:t>	Step 3:				Step 4:</a:t>
            </a:r>
          </a:p>
          <a:p>
            <a:pPr algn="just">
              <a:buNone/>
            </a:pPr>
            <a:endParaRPr lang="en-US" altLang="en-US" sz="2400" b="1" dirty="0"/>
          </a:p>
          <a:p>
            <a:pPr algn="just">
              <a:buNone/>
            </a:pPr>
            <a:r>
              <a:rPr lang="en-US" altLang="en-US" sz="2400" dirty="0"/>
              <a:t>	</a:t>
            </a:r>
            <a:r>
              <a:rPr lang="en-US" altLang="en-US" sz="2000" dirty="0"/>
              <a:t>Item=50				Item=33</a:t>
            </a:r>
          </a:p>
          <a:p>
            <a:pPr algn="just">
              <a:buNone/>
            </a:pPr>
            <a:endParaRPr lang="en-US" altLang="en-US" sz="2400" b="1" dirty="0"/>
          </a:p>
        </p:txBody>
      </p:sp>
      <p:sp>
        <p:nvSpPr>
          <p:cNvPr id="17" name="Oval 16"/>
          <p:cNvSpPr/>
          <p:nvPr/>
        </p:nvSpPr>
        <p:spPr>
          <a:xfrm>
            <a:off x="2362200" y="33528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6" name="Oval 35"/>
          <p:cNvSpPr/>
          <p:nvPr/>
        </p:nvSpPr>
        <p:spPr>
          <a:xfrm>
            <a:off x="7696200" y="39624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" name="Oval 36"/>
          <p:cNvSpPr/>
          <p:nvPr/>
        </p:nvSpPr>
        <p:spPr>
          <a:xfrm>
            <a:off x="2314136" y="4668128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" name="Oval 37"/>
          <p:cNvSpPr/>
          <p:nvPr/>
        </p:nvSpPr>
        <p:spPr>
          <a:xfrm>
            <a:off x="6858000" y="31242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9" name="Oval 38"/>
          <p:cNvSpPr/>
          <p:nvPr/>
        </p:nvSpPr>
        <p:spPr>
          <a:xfrm>
            <a:off x="3352800" y="54102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0" name="Oval 39"/>
          <p:cNvSpPr/>
          <p:nvPr/>
        </p:nvSpPr>
        <p:spPr>
          <a:xfrm>
            <a:off x="2286000" y="61722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50" name="Straight Connector 49"/>
          <p:cNvCxnSpPr/>
          <p:nvPr/>
        </p:nvCxnSpPr>
        <p:spPr>
          <a:xfrm rot="16200000" flipH="1">
            <a:off x="2950439" y="4974361"/>
            <a:ext cx="462023" cy="5717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36" idx="1"/>
          </p:cNvCxnSpPr>
          <p:nvPr/>
        </p:nvCxnSpPr>
        <p:spPr>
          <a:xfrm rot="16200000" flipH="1">
            <a:off x="7346007" y="3578728"/>
            <a:ext cx="496019" cy="4052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2857300" y="5777131"/>
            <a:ext cx="557633" cy="447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962336" y="48006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2" name="Oval 21"/>
          <p:cNvSpPr/>
          <p:nvPr/>
        </p:nvSpPr>
        <p:spPr>
          <a:xfrm>
            <a:off x="8001000" y="5542672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3" name="Oval 22"/>
          <p:cNvSpPr/>
          <p:nvPr/>
        </p:nvSpPr>
        <p:spPr>
          <a:xfrm>
            <a:off x="6934200" y="6304672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7598639" y="5106833"/>
            <a:ext cx="462023" cy="5717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7505500" y="5909603"/>
            <a:ext cx="557633" cy="447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1467" y="5500469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0800000" flipV="1">
            <a:off x="6438699" y="5105400"/>
            <a:ext cx="557633" cy="447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Insertion into Binary Search Trees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876800"/>
          </a:xfrm>
        </p:spPr>
        <p:txBody>
          <a:bodyPr/>
          <a:lstStyle/>
          <a:p>
            <a:pPr algn="just"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Step 5:</a:t>
            </a:r>
            <a:r>
              <a:rPr lang="en-US" altLang="en-US" sz="2400" b="1"/>
              <a:t>	</a:t>
            </a:r>
            <a:endParaRPr lang="en-US" altLang="en-US" sz="2400" b="1" dirty="0"/>
          </a:p>
          <a:p>
            <a:pPr algn="just">
              <a:buNone/>
            </a:pPr>
            <a:r>
              <a:rPr lang="en-US" altLang="en-US" sz="2000" b="1" dirty="0"/>
              <a:t>	</a:t>
            </a:r>
            <a:r>
              <a:rPr lang="en-US" altLang="en-US" sz="2000" dirty="0"/>
              <a:t>Item=55</a:t>
            </a:r>
            <a:endParaRPr lang="en-US" altLang="en-US" sz="2000" b="1" dirty="0"/>
          </a:p>
          <a:p>
            <a:pPr algn="just">
              <a:buNone/>
            </a:pPr>
            <a:endParaRPr lang="en-US" altLang="en-US" sz="2400" b="1" dirty="0"/>
          </a:p>
          <a:p>
            <a:pPr algn="just">
              <a:buNone/>
            </a:pPr>
            <a:endParaRPr lang="en-US" altLang="en-US" sz="2400" b="1" dirty="0"/>
          </a:p>
          <a:p>
            <a:pPr algn="just">
              <a:buNone/>
            </a:pPr>
            <a:endParaRPr lang="en-US" altLang="en-US" sz="2400" b="1" dirty="0"/>
          </a:p>
          <a:p>
            <a:pPr algn="just">
              <a:buNone/>
            </a:pPr>
            <a:r>
              <a:rPr lang="en-US" altLang="en-US" sz="2400" b="1" dirty="0"/>
              <a:t>	Step 6:</a:t>
            </a:r>
          </a:p>
          <a:p>
            <a:pPr algn="just">
              <a:buNone/>
            </a:pPr>
            <a:r>
              <a:rPr lang="en-US" altLang="en-US" sz="2400" b="1" dirty="0"/>
              <a:t>	</a:t>
            </a:r>
            <a:r>
              <a:rPr lang="en-US" altLang="en-US" sz="2000" dirty="0"/>
              <a:t>Item=11</a:t>
            </a:r>
            <a:endParaRPr lang="en-US" altLang="en-US" sz="2000" b="1" dirty="0"/>
          </a:p>
          <a:p>
            <a:pPr algn="just">
              <a:buNone/>
            </a:pPr>
            <a:endParaRPr lang="en-US" altLang="en-US" sz="2400" b="1" dirty="0"/>
          </a:p>
        </p:txBody>
      </p:sp>
      <p:sp>
        <p:nvSpPr>
          <p:cNvPr id="36" name="Oval 35"/>
          <p:cNvSpPr/>
          <p:nvPr/>
        </p:nvSpPr>
        <p:spPr>
          <a:xfrm>
            <a:off x="7605933" y="40386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0" name="Oval 39"/>
          <p:cNvSpPr/>
          <p:nvPr/>
        </p:nvSpPr>
        <p:spPr>
          <a:xfrm>
            <a:off x="2071468" y="5486401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5" name="Straight Connector 54"/>
          <p:cNvCxnSpPr>
            <a:stCxn id="23" idx="6"/>
            <a:endCxn id="36" idx="1"/>
          </p:cNvCxnSpPr>
          <p:nvPr/>
        </p:nvCxnSpPr>
        <p:spPr>
          <a:xfrm>
            <a:off x="7148733" y="3713872"/>
            <a:ext cx="557633" cy="39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2642768" y="5091332"/>
            <a:ext cx="557633" cy="447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491069" y="19812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2" name="Oval 21"/>
          <p:cNvSpPr/>
          <p:nvPr/>
        </p:nvSpPr>
        <p:spPr>
          <a:xfrm>
            <a:off x="7529733" y="2723272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3" name="Oval 22"/>
          <p:cNvSpPr/>
          <p:nvPr/>
        </p:nvSpPr>
        <p:spPr>
          <a:xfrm>
            <a:off x="6462933" y="3485272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7127372" y="2287433"/>
            <a:ext cx="462023" cy="5717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7034233" y="3090203"/>
            <a:ext cx="557633" cy="447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410200" y="2681069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0800000" flipV="1">
            <a:off x="5967432" y="2286000"/>
            <a:ext cx="557633" cy="447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19933" y="60960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29" name="Straight Connector 28"/>
          <p:cNvCxnSpPr>
            <a:stCxn id="32" idx="6"/>
            <a:endCxn id="28" idx="1"/>
          </p:cNvCxnSpPr>
          <p:nvPr/>
        </p:nvCxnSpPr>
        <p:spPr>
          <a:xfrm>
            <a:off x="4862733" y="5771272"/>
            <a:ext cx="557633" cy="39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205069" y="4038600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1" name="Oval 30"/>
          <p:cNvSpPr/>
          <p:nvPr/>
        </p:nvSpPr>
        <p:spPr>
          <a:xfrm>
            <a:off x="5243733" y="4780672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2" name="Oval 31"/>
          <p:cNvSpPr/>
          <p:nvPr/>
        </p:nvSpPr>
        <p:spPr>
          <a:xfrm>
            <a:off x="4176933" y="5542672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4841372" y="4344833"/>
            <a:ext cx="462023" cy="5717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4748233" y="5147603"/>
            <a:ext cx="557633" cy="447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24200" y="4738469"/>
            <a:ext cx="6858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10800000" flipV="1">
            <a:off x="3681432" y="4343400"/>
            <a:ext cx="557633" cy="447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/>
              <a:t>Huffman </a:t>
            </a:r>
            <a:r>
              <a:rPr lang="en-US" sz="3600" dirty="0" smtClean="0"/>
              <a:t>Algorithm</a:t>
            </a:r>
            <a:endParaRPr lang="en-US" sz="36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35429" y="1687286"/>
            <a:ext cx="8229600" cy="432435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Huffman coding is a lossless data compression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this algorithm, a variable-length code is assigned to input different characters</a:t>
            </a:r>
            <a:r>
              <a:rPr lang="en-US" dirty="0" smtClean="0"/>
              <a:t>.</a:t>
            </a:r>
          </a:p>
          <a:p>
            <a:r>
              <a:rPr lang="en-US" dirty="0"/>
              <a:t>The code length is related to how frequently characters are used</a:t>
            </a:r>
            <a:r>
              <a:rPr lang="en-US" dirty="0" smtClean="0"/>
              <a:t>.</a:t>
            </a:r>
          </a:p>
          <a:p>
            <a:r>
              <a:rPr lang="en-US" dirty="0"/>
              <a:t>Most frequent characters have the smallest codes and longer codes for least frequent characters.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1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/>
              <a:t>Huffman Algorithm for Data Encoding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435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Bit(C1</a:t>
            </a:r>
            <a:r>
              <a:rPr lang="en-US"/>
              <a:t>)=</a:t>
            </a:r>
            <a:r>
              <a:rPr lang="en-US" sz="2400" smtClean="0"/>
              <a:t>16*3+5*3+12*3+17*3+10*3+25*3</a:t>
            </a:r>
            <a:r>
              <a:rPr lang="en-US" smtClean="0"/>
              <a:t>=255</a:t>
            </a:r>
            <a:endParaRPr lang="en-US" dirty="0"/>
          </a:p>
          <a:p>
            <a:pPr>
              <a:buNone/>
            </a:pPr>
            <a:r>
              <a:rPr lang="en-US" dirty="0"/>
              <a:t>	Bit(C2)=</a:t>
            </a:r>
            <a:r>
              <a:rPr lang="en-US" sz="2400" dirty="0"/>
              <a:t>16*2+5*4+12*3+17*2+10*4+25*2=212</a:t>
            </a:r>
            <a:endParaRPr lang="en-US" dirty="0"/>
          </a:p>
        </p:txBody>
      </p:sp>
      <p:graphicFrame>
        <p:nvGraphicFramePr>
          <p:cNvPr id="20" name="Content Placeholder 17"/>
          <p:cNvGraphicFramePr>
            <a:graphicFrameLocks/>
          </p:cNvGraphicFramePr>
          <p:nvPr/>
        </p:nvGraphicFramePr>
        <p:xfrm>
          <a:off x="914400" y="2209800"/>
          <a:ext cx="7467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 Length(C1)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Huffman(C2)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sz="3600" dirty="0"/>
              <a:t>Huffman Algorithm for Data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Step 1: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1336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B: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21336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E: 10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76600" y="21336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C: 12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95800" y="21336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A: 16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5000" y="21336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D: 17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934200" y="21336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F: 25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09800" y="57150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B: 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29000" y="57150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E: 10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14400" y="42672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C: 12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0" y="42672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A: 16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91200" y="42672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D: 17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010400" y="42672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F: 25</a:t>
            </a:r>
          </a:p>
        </p:txBody>
      </p:sp>
      <p:sp>
        <p:nvSpPr>
          <p:cNvPr id="18" name="Oval 17"/>
          <p:cNvSpPr/>
          <p:nvPr/>
        </p:nvSpPr>
        <p:spPr>
          <a:xfrm>
            <a:off x="2819400" y="4114800"/>
            <a:ext cx="9144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0" name="Straight Connector 19"/>
          <p:cNvCxnSpPr>
            <a:stCxn id="18" idx="4"/>
            <a:endCxn id="12" idx="0"/>
          </p:cNvCxnSpPr>
          <p:nvPr/>
        </p:nvCxnSpPr>
        <p:spPr>
          <a:xfrm rot="5400000">
            <a:off x="2571750" y="5010150"/>
            <a:ext cx="838200" cy="57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4"/>
          </p:cNvCxnSpPr>
          <p:nvPr/>
        </p:nvCxnSpPr>
        <p:spPr>
          <a:xfrm rot="16200000" flipH="1">
            <a:off x="3190594" y="4962805"/>
            <a:ext cx="838201" cy="6661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62200" y="48768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2132" y="48768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sz="3600" dirty="0"/>
              <a:t>Huffman Algorithm for Data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Step 2: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7150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B: 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39000" y="57150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E: 10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34000" y="41148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C: 12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47800" y="27432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A: 16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67000" y="27432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D: 17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86200" y="27432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F: 25</a:t>
            </a:r>
          </a:p>
        </p:txBody>
      </p:sp>
      <p:sp>
        <p:nvSpPr>
          <p:cNvPr id="18" name="Oval 17"/>
          <p:cNvSpPr/>
          <p:nvPr/>
        </p:nvSpPr>
        <p:spPr>
          <a:xfrm>
            <a:off x="6629400" y="4114800"/>
            <a:ext cx="9144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0" name="Straight Connector 19"/>
          <p:cNvCxnSpPr>
            <a:stCxn id="18" idx="4"/>
            <a:endCxn id="12" idx="0"/>
          </p:cNvCxnSpPr>
          <p:nvPr/>
        </p:nvCxnSpPr>
        <p:spPr>
          <a:xfrm rot="5400000">
            <a:off x="6381750" y="5010150"/>
            <a:ext cx="838200" cy="57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4"/>
          </p:cNvCxnSpPr>
          <p:nvPr/>
        </p:nvCxnSpPr>
        <p:spPr>
          <a:xfrm rot="16200000" flipH="1">
            <a:off x="7000594" y="4962805"/>
            <a:ext cx="838201" cy="6661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43600" y="2514600"/>
            <a:ext cx="9144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5685986" y="3409952"/>
            <a:ext cx="838200" cy="57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6304830" y="3362607"/>
            <a:ext cx="838201" cy="6661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10068" y="49530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49530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24268" y="33528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34200" y="33528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sz="3600" dirty="0"/>
              <a:t>Huffman Algorithm for Data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Step 3: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90800" y="58674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B: 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10000" y="58674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E: 10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05000" y="42672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C: 12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76800" y="419686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A: 16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48400" y="419686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D: 17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14400" y="28194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F: 25</a:t>
            </a:r>
          </a:p>
        </p:txBody>
      </p:sp>
      <p:sp>
        <p:nvSpPr>
          <p:cNvPr id="18" name="Oval 17"/>
          <p:cNvSpPr/>
          <p:nvPr/>
        </p:nvSpPr>
        <p:spPr>
          <a:xfrm>
            <a:off x="3200400" y="4267200"/>
            <a:ext cx="9144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0" name="Straight Connector 19"/>
          <p:cNvCxnSpPr>
            <a:stCxn id="18" idx="4"/>
            <a:endCxn id="12" idx="0"/>
          </p:cNvCxnSpPr>
          <p:nvPr/>
        </p:nvCxnSpPr>
        <p:spPr>
          <a:xfrm rot="5400000">
            <a:off x="2952750" y="5162550"/>
            <a:ext cx="838200" cy="57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4"/>
          </p:cNvCxnSpPr>
          <p:nvPr/>
        </p:nvCxnSpPr>
        <p:spPr>
          <a:xfrm rot="16200000" flipH="1">
            <a:off x="3571594" y="5115205"/>
            <a:ext cx="838201" cy="6661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514600" y="2667000"/>
            <a:ext cx="9144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256986" y="3562352"/>
            <a:ext cx="838200" cy="57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875830" y="3515007"/>
            <a:ext cx="838201" cy="6661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24500" y="2590800"/>
            <a:ext cx="9144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33</a:t>
            </a:r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 rot="5400000">
            <a:off x="5276850" y="3486150"/>
            <a:ext cx="838200" cy="57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4"/>
          </p:cNvCxnSpPr>
          <p:nvPr/>
        </p:nvCxnSpPr>
        <p:spPr>
          <a:xfrm rot="16200000" flipH="1">
            <a:off x="5895694" y="3438805"/>
            <a:ext cx="838201" cy="6661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81068" y="50292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91000" y="50292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71468" y="3420792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3420792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29200" y="33528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39132" y="33528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Content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endParaRPr lang="en-US" dirty="0"/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 Introduction to Trees.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 Introduction to Binary Trees.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 Traversing Binary Trees.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 Introduction to Binary Search Trees.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 Insertion into Binary Search Trees.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 Huffman Algorithm for Data Encoding.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sz="3600" dirty="0"/>
              <a:t>Huffman Algorithm for Data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Step 4:</a:t>
            </a: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6705600" y="58674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B: 5</a:t>
            </a:r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7924800" y="58674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E: 10</a:t>
            </a:r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6019800" y="50292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C: 12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52600" y="442546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A: 16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24200" y="442546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D: 17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76800" y="40386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F: 25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467600" y="4953000"/>
            <a:ext cx="685800" cy="5715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0" name="Straight Connector 19"/>
          <p:cNvCxnSpPr>
            <a:cxnSpLocks noChangeAspect="1"/>
            <a:stCxn id="18" idx="3"/>
            <a:endCxn id="12" idx="0"/>
          </p:cNvCxnSpPr>
          <p:nvPr/>
        </p:nvCxnSpPr>
        <p:spPr>
          <a:xfrm rot="5400000">
            <a:off x="7171170" y="5470537"/>
            <a:ext cx="426594" cy="367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 noChangeAspect="1"/>
            <a:stCxn id="18" idx="5"/>
          </p:cNvCxnSpPr>
          <p:nvPr/>
        </p:nvCxnSpPr>
        <p:spPr>
          <a:xfrm rot="16200000" flipH="1">
            <a:off x="8032480" y="5461292"/>
            <a:ext cx="426594" cy="3856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6795868" y="3914336"/>
            <a:ext cx="762000" cy="635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2" name="Straight Connector 21"/>
          <p:cNvCxnSpPr>
            <a:cxnSpLocks noChangeAspect="1"/>
          </p:cNvCxnSpPr>
          <p:nvPr/>
        </p:nvCxnSpPr>
        <p:spPr>
          <a:xfrm rot="5400000">
            <a:off x="6464300" y="4559300"/>
            <a:ext cx="558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 noChangeAspect="1"/>
            <a:stCxn id="19" idx="5"/>
          </p:cNvCxnSpPr>
          <p:nvPr/>
        </p:nvCxnSpPr>
        <p:spPr>
          <a:xfrm rot="16200000" flipH="1">
            <a:off x="7389303" y="4513315"/>
            <a:ext cx="496659" cy="382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00300" y="2819400"/>
            <a:ext cx="9144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33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152650" y="3714750"/>
            <a:ext cx="838200" cy="57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771494" y="3667405"/>
            <a:ext cx="838201" cy="6661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715000" y="2971800"/>
            <a:ext cx="9144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0800000" flipV="1">
            <a:off x="5334000" y="3505200"/>
            <a:ext cx="6096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00800" y="3505200"/>
            <a:ext cx="53340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05000" y="35814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414932" y="35814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00668" y="5334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05800" y="5334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00800" y="4495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772400" y="44196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334000" y="35052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58000" y="3471204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sz="3600" dirty="0"/>
              <a:t>Huffman Algorithm for Data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Step 5:</a:t>
            </a: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6705600" y="58674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B: 5</a:t>
            </a:r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7924800" y="58674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E: 10</a:t>
            </a:r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6019800" y="50292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C: 12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28800" y="4010464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A: 16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4010464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D: 17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76800" y="4038600"/>
            <a:ext cx="990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F: 25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467600" y="4953000"/>
            <a:ext cx="685800" cy="5715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0" name="Straight Connector 19"/>
          <p:cNvCxnSpPr>
            <a:cxnSpLocks noChangeAspect="1"/>
            <a:stCxn id="18" idx="3"/>
            <a:endCxn id="12" idx="0"/>
          </p:cNvCxnSpPr>
          <p:nvPr/>
        </p:nvCxnSpPr>
        <p:spPr>
          <a:xfrm rot="5400000">
            <a:off x="7171170" y="5470537"/>
            <a:ext cx="426594" cy="367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 noChangeAspect="1"/>
            <a:stCxn id="18" idx="5"/>
          </p:cNvCxnSpPr>
          <p:nvPr/>
        </p:nvCxnSpPr>
        <p:spPr>
          <a:xfrm rot="16200000" flipH="1">
            <a:off x="8032480" y="5461292"/>
            <a:ext cx="426594" cy="3856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6795868" y="3914336"/>
            <a:ext cx="762000" cy="635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2" name="Straight Connector 21"/>
          <p:cNvCxnSpPr>
            <a:cxnSpLocks noChangeAspect="1"/>
          </p:cNvCxnSpPr>
          <p:nvPr/>
        </p:nvCxnSpPr>
        <p:spPr>
          <a:xfrm rot="5400000">
            <a:off x="6464300" y="4559300"/>
            <a:ext cx="558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 noChangeAspect="1"/>
            <a:stCxn id="19" idx="5"/>
          </p:cNvCxnSpPr>
          <p:nvPr/>
        </p:nvCxnSpPr>
        <p:spPr>
          <a:xfrm rot="16200000" flipH="1">
            <a:off x="7389303" y="4513315"/>
            <a:ext cx="496659" cy="382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24332" y="2999936"/>
            <a:ext cx="9525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33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286000" y="3623604"/>
            <a:ext cx="4572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3086102" y="3585506"/>
            <a:ext cx="457198" cy="3809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715000" y="2971800"/>
            <a:ext cx="9144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0800000" flipV="1">
            <a:off x="5334000" y="3505200"/>
            <a:ext cx="6096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00800" y="3505200"/>
            <a:ext cx="53340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048564" y="2209800"/>
            <a:ext cx="9525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85</a:t>
            </a:r>
          </a:p>
        </p:txBody>
      </p:sp>
      <p:cxnSp>
        <p:nvCxnSpPr>
          <p:cNvPr id="32" name="Straight Connector 31"/>
          <p:cNvCxnSpPr>
            <a:endCxn id="24" idx="7"/>
          </p:cNvCxnSpPr>
          <p:nvPr/>
        </p:nvCxnSpPr>
        <p:spPr>
          <a:xfrm rot="10800000" flipV="1">
            <a:off x="3237343" y="2667000"/>
            <a:ext cx="877459" cy="422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1" idx="1"/>
          </p:cNvCxnSpPr>
          <p:nvPr/>
        </p:nvCxnSpPr>
        <p:spPr>
          <a:xfrm rot="16200000" flipV="1">
            <a:off x="5165819" y="2377982"/>
            <a:ext cx="394074" cy="9721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086600" y="5334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382000" y="5334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24600" y="4572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24800" y="4572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57800" y="3429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81800" y="3429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76600" y="24384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57800" y="24384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057400" y="35052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05200" y="35052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2435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11500" b="1" dirty="0">
                <a:solidFill>
                  <a:srgbClr val="00B050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Trees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534400" cy="4324350"/>
          </a:xfrm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z="2400" dirty="0">
                <a:latin typeface="Georgia" pitchFamily="18" charset="0"/>
                <a:ea typeface="新細明體" pitchFamily="18" charset="-120"/>
              </a:rPr>
              <a:t>	A Tree is a finite set of elements called nodes such that:</a:t>
            </a:r>
          </a:p>
          <a:p>
            <a:pPr marL="635000" lvl="1" indent="-3429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US" altLang="zh-TW" sz="2200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There is specially designated node called the </a:t>
            </a:r>
            <a:r>
              <a:rPr lang="en-US" altLang="zh-TW" sz="2200" b="1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root</a:t>
            </a:r>
            <a:r>
              <a:rPr lang="en-US" altLang="zh-TW" sz="2200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.</a:t>
            </a:r>
          </a:p>
          <a:p>
            <a:pPr marL="635000" lvl="1" indent="-3429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US" altLang="zh-TW" sz="2200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The remaining nodes are partitioned into disjoint sets T</a:t>
            </a:r>
            <a:r>
              <a:rPr lang="en-US" altLang="zh-TW" sz="2200" baseline="-25000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1</a:t>
            </a:r>
            <a:r>
              <a:rPr lang="en-US" altLang="zh-TW" sz="2200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,….</a:t>
            </a:r>
            <a:r>
              <a:rPr lang="en-US" altLang="zh-TW" sz="2200" dirty="0" err="1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T</a:t>
            </a:r>
            <a:r>
              <a:rPr lang="en-US" altLang="zh-TW" sz="2200" baseline="-25000" dirty="0" err="1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n</a:t>
            </a:r>
            <a:r>
              <a:rPr lang="en-US" altLang="zh-TW" sz="2200" baseline="-25000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  </a:t>
            </a:r>
            <a:r>
              <a:rPr lang="en-US" altLang="zh-TW" sz="2200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where each of these sets is also tree called </a:t>
            </a:r>
            <a:r>
              <a:rPr lang="en-US" altLang="zh-TW" sz="2200" b="1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sub trees</a:t>
            </a:r>
            <a:r>
              <a:rPr lang="en-US" altLang="zh-TW" sz="2200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 of the root.</a:t>
            </a:r>
          </a:p>
          <a:p>
            <a:pPr marL="635000" lvl="1" indent="-3429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US" altLang="zh-TW" sz="2200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Each node can have 0 or more </a:t>
            </a:r>
            <a:r>
              <a:rPr lang="en-US" altLang="zh-TW" sz="2200" b="1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children</a:t>
            </a:r>
            <a:r>
              <a:rPr lang="en-US" altLang="zh-TW" sz="2200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.</a:t>
            </a:r>
          </a:p>
          <a:p>
            <a:pPr marL="635000" lvl="1" indent="-3429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US" altLang="zh-TW" sz="2200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A node can have at most one </a:t>
            </a:r>
            <a:r>
              <a:rPr lang="en-US" altLang="zh-TW" sz="2200" b="1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parent</a:t>
            </a:r>
            <a:r>
              <a:rPr lang="en-US" altLang="zh-TW" sz="2200" dirty="0">
                <a:solidFill>
                  <a:schemeClr val="tx1"/>
                </a:solidFill>
                <a:latin typeface="Georgia" pitchFamily="18" charset="0"/>
                <a:ea typeface="新細明體" pitchFamily="18" charset="-120"/>
              </a:rPr>
              <a:t>.</a:t>
            </a:r>
            <a:endParaRPr lang="en-US" altLang="zh-TW" sz="2400" dirty="0">
              <a:solidFill>
                <a:schemeClr val="tx1"/>
              </a:solidFill>
              <a:latin typeface="Georgia" pitchFamily="18" charset="0"/>
              <a:ea typeface="新細明體" pitchFamily="18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0" y="47244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7467600" y="4114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0" y="5562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5562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8077200" y="47244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7696200" y="5534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8458200" y="5534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8" name="Straight Connector 37"/>
          <p:cNvCxnSpPr>
            <a:stCxn id="10" idx="3"/>
            <a:endCxn id="9" idx="7"/>
          </p:cNvCxnSpPr>
          <p:nvPr/>
        </p:nvCxnSpPr>
        <p:spPr>
          <a:xfrm rot="5400000">
            <a:off x="7118163" y="4374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1" idx="0"/>
          </p:cNvCxnSpPr>
          <p:nvPr/>
        </p:nvCxnSpPr>
        <p:spPr>
          <a:xfrm rot="5400000">
            <a:off x="6483537" y="50988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5"/>
            <a:endCxn id="13" idx="1"/>
          </p:cNvCxnSpPr>
          <p:nvPr/>
        </p:nvCxnSpPr>
        <p:spPr>
          <a:xfrm rot="16200000" flipH="1">
            <a:off x="7727763" y="4374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6" idx="0"/>
          </p:cNvCxnSpPr>
          <p:nvPr/>
        </p:nvCxnSpPr>
        <p:spPr>
          <a:xfrm rot="5400000">
            <a:off x="7747871" y="51158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2" idx="0"/>
          </p:cNvCxnSpPr>
          <p:nvPr/>
        </p:nvCxnSpPr>
        <p:spPr>
          <a:xfrm rot="16200000" flipH="1">
            <a:off x="6934200" y="51054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4"/>
          </p:cNvCxnSpPr>
          <p:nvPr/>
        </p:nvCxnSpPr>
        <p:spPr>
          <a:xfrm rot="16200000" flipH="1">
            <a:off x="8177930" y="50808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89857" y="677424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Introduction to Binary Trees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619250"/>
            <a:ext cx="8534400" cy="4324350"/>
          </a:xfrm>
        </p:spPr>
        <p:txBody>
          <a:bodyPr/>
          <a:lstStyle/>
          <a:p>
            <a:pPr algn="just"/>
            <a:r>
              <a:rPr lang="en-US" altLang="en-US" sz="2000" dirty="0"/>
              <a:t>E</a:t>
            </a:r>
            <a:r>
              <a:rPr lang="en-US" altLang="en-US" sz="2000" dirty="0" smtClean="0"/>
              <a:t>ach </a:t>
            </a:r>
            <a:r>
              <a:rPr lang="en-US" altLang="en-US" sz="2000" dirty="0"/>
              <a:t>node can have a maximum of two children. </a:t>
            </a:r>
            <a:endParaRPr lang="en-US" altLang="en-US" sz="2000" dirty="0" smtClean="0"/>
          </a:p>
          <a:p>
            <a:pPr algn="just"/>
            <a:r>
              <a:rPr lang="en-US" altLang="en-US" sz="2000" dirty="0" smtClean="0"/>
              <a:t>A </a:t>
            </a:r>
            <a:r>
              <a:rPr lang="en-US" altLang="en-US" sz="2000" dirty="0"/>
              <a:t>binary tree has the benefits of both an ordered array and a linked list as search is as quick as in a sorted array and insertion or deletion operation are as fast as in linked list.</a:t>
            </a:r>
            <a:r>
              <a:rPr lang="en-US" altLang="en-US" sz="2000" dirty="0"/>
              <a:t>	</a:t>
            </a:r>
            <a:endParaRPr lang="en-US" altLang="en-US" sz="2000" dirty="0" smtClean="0"/>
          </a:p>
          <a:p>
            <a:pPr algn="just">
              <a:buNone/>
            </a:pPr>
            <a:r>
              <a:rPr lang="en-US" altLang="en-US" sz="2000" dirty="0" smtClean="0"/>
              <a:t>A </a:t>
            </a:r>
            <a:r>
              <a:rPr lang="en-US" altLang="en-US" sz="2000" dirty="0"/>
              <a:t>binary tree T is a finite set of elements, called nodes such that:</a:t>
            </a:r>
          </a:p>
          <a:p>
            <a:pPr algn="just">
              <a:buNone/>
            </a:pPr>
            <a:r>
              <a:rPr lang="en-US" altLang="en-US" sz="2000" dirty="0"/>
              <a:t>	(a) T is empty (called </a:t>
            </a:r>
            <a:r>
              <a:rPr lang="en-US" altLang="en-US" sz="2000" b="1" dirty="0"/>
              <a:t>null</a:t>
            </a:r>
            <a:r>
              <a:rPr lang="en-US" altLang="en-US" sz="2000" dirty="0"/>
              <a:t> or </a:t>
            </a:r>
            <a:r>
              <a:rPr lang="en-US" altLang="en-US" sz="2000" b="1" dirty="0"/>
              <a:t>empty</a:t>
            </a:r>
            <a:r>
              <a:rPr lang="en-US" altLang="en-US" sz="2000" dirty="0"/>
              <a:t> tree) or</a:t>
            </a:r>
          </a:p>
          <a:p>
            <a:pPr algn="just">
              <a:buNone/>
            </a:pPr>
            <a:r>
              <a:rPr lang="en-US" altLang="en-US" sz="2000" dirty="0"/>
              <a:t>	(b) T contains a distinguished node R, called the root of T, and the remaining nodes of T form an ordered pair of disjoint binary trees 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 algn="just">
              <a:buNone/>
            </a:pPr>
            <a:endParaRPr lang="en-US" alt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629400" y="51054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7239000" y="4495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6172200" y="5943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/>
          <p:cNvSpPr/>
          <p:nvPr/>
        </p:nvSpPr>
        <p:spPr>
          <a:xfrm>
            <a:off x="7010400" y="5943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" name="Oval 21"/>
          <p:cNvSpPr/>
          <p:nvPr/>
        </p:nvSpPr>
        <p:spPr>
          <a:xfrm>
            <a:off x="7848600" y="51054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" name="Oval 22"/>
          <p:cNvSpPr/>
          <p:nvPr/>
        </p:nvSpPr>
        <p:spPr>
          <a:xfrm>
            <a:off x="7467600" y="5915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" name="Oval 24"/>
          <p:cNvSpPr/>
          <p:nvPr/>
        </p:nvSpPr>
        <p:spPr>
          <a:xfrm>
            <a:off x="8229600" y="5915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6" name="Straight Connector 25"/>
          <p:cNvCxnSpPr>
            <a:stCxn id="17" idx="3"/>
            <a:endCxn id="16" idx="7"/>
          </p:cNvCxnSpPr>
          <p:nvPr/>
        </p:nvCxnSpPr>
        <p:spPr>
          <a:xfrm rot="5400000">
            <a:off x="6889563" y="4755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0" idx="0"/>
          </p:cNvCxnSpPr>
          <p:nvPr/>
        </p:nvCxnSpPr>
        <p:spPr>
          <a:xfrm rot="5400000">
            <a:off x="6254937" y="54798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5"/>
            <a:endCxn id="22" idx="1"/>
          </p:cNvCxnSpPr>
          <p:nvPr/>
        </p:nvCxnSpPr>
        <p:spPr>
          <a:xfrm rot="16200000" flipH="1">
            <a:off x="7499163" y="4755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3" idx="0"/>
          </p:cNvCxnSpPr>
          <p:nvPr/>
        </p:nvCxnSpPr>
        <p:spPr>
          <a:xfrm rot="5400000">
            <a:off x="7519271" y="54968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 rot="16200000" flipH="1">
            <a:off x="6705600" y="54864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</p:cNvCxnSpPr>
          <p:nvPr/>
        </p:nvCxnSpPr>
        <p:spPr>
          <a:xfrm rot="16200000" flipH="1">
            <a:off x="7949330" y="54618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89857" y="677424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Introduction to Binary Trees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8" y="2133600"/>
            <a:ext cx="7489372" cy="3910013"/>
          </a:xfrm>
        </p:spPr>
      </p:pic>
    </p:spTree>
    <p:extLst>
      <p:ext uri="{BB962C8B-B14F-4D97-AF65-F5344CB8AC3E}">
        <p14:creationId xmlns:p14="http://schemas.microsoft.com/office/powerpoint/2010/main" val="29952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Traversing Binary Trees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724400"/>
          </a:xfrm>
        </p:spPr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sz="2000" dirty="0"/>
              <a:t>	There are three standard ways of traversing a binary tree T with root R are,</a:t>
            </a:r>
            <a:endParaRPr lang="en-US" sz="2000" dirty="0">
              <a:solidFill>
                <a:schemeClr val="tx1"/>
              </a:solidFill>
            </a:endParaRPr>
          </a:p>
          <a:p>
            <a:pPr lvl="1" eaLnBrk="1" hangingPunct="1">
              <a:buNone/>
            </a:pPr>
            <a:r>
              <a:rPr lang="en-US" sz="2000" b="1" dirty="0">
                <a:solidFill>
                  <a:schemeClr val="tx1"/>
                </a:solidFill>
              </a:rPr>
              <a:t>Preorder</a:t>
            </a:r>
          </a:p>
          <a:p>
            <a:pPr marL="868362" lvl="1" indent="-457200" eaLnBrk="1" hangingPunct="1"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Process the root R.</a:t>
            </a:r>
          </a:p>
          <a:p>
            <a:pPr marL="868362" lvl="1" indent="-457200" eaLnBrk="1" hangingPunct="1"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Traverse the left subtree of R in preorder.</a:t>
            </a:r>
          </a:p>
          <a:p>
            <a:pPr marL="868362" lvl="1" indent="-457200" eaLnBrk="1" hangingPunct="1"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Traverse the right subtree of R in preorder. 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4876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4267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5715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5715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981200" y="56868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56868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" name="Straight Connector 10"/>
          <p:cNvCxnSpPr>
            <a:stCxn id="5" idx="3"/>
            <a:endCxn id="4" idx="7"/>
          </p:cNvCxnSpPr>
          <p:nvPr/>
        </p:nvCxnSpPr>
        <p:spPr>
          <a:xfrm rot="5400000">
            <a:off x="14031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rot="5400000">
            <a:off x="768537" y="52512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8" idx="1"/>
          </p:cNvCxnSpPr>
          <p:nvPr/>
        </p:nvCxnSpPr>
        <p:spPr>
          <a:xfrm rot="16200000" flipH="1">
            <a:off x="20127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 rot="5400000">
            <a:off x="2032871" y="52682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0"/>
          </p:cNvCxnSpPr>
          <p:nvPr/>
        </p:nvCxnSpPr>
        <p:spPr>
          <a:xfrm rot="16200000" flipH="1">
            <a:off x="1219200" y="52578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</p:cNvCxnSpPr>
          <p:nvPr/>
        </p:nvCxnSpPr>
        <p:spPr>
          <a:xfrm rot="16200000" flipH="1">
            <a:off x="2462930" y="52332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038600" y="4876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4648200" y="4267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3581400" y="5715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Oval 19"/>
          <p:cNvSpPr/>
          <p:nvPr/>
        </p:nvSpPr>
        <p:spPr>
          <a:xfrm>
            <a:off x="4419600" y="5715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Oval 20"/>
          <p:cNvSpPr/>
          <p:nvPr/>
        </p:nvSpPr>
        <p:spPr>
          <a:xfrm>
            <a:off x="5257800" y="4876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876800" y="56868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5638800" y="56868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4" name="Straight Connector 23"/>
          <p:cNvCxnSpPr>
            <a:stCxn id="18" idx="3"/>
            <a:endCxn id="17" idx="7"/>
          </p:cNvCxnSpPr>
          <p:nvPr/>
        </p:nvCxnSpPr>
        <p:spPr>
          <a:xfrm rot="5400000">
            <a:off x="42987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9" idx="0"/>
          </p:cNvCxnSpPr>
          <p:nvPr/>
        </p:nvCxnSpPr>
        <p:spPr>
          <a:xfrm rot="5400000">
            <a:off x="3664137" y="52512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5"/>
            <a:endCxn id="21" idx="1"/>
          </p:cNvCxnSpPr>
          <p:nvPr/>
        </p:nvCxnSpPr>
        <p:spPr>
          <a:xfrm rot="16200000" flipH="1">
            <a:off x="49083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2" idx="0"/>
          </p:cNvCxnSpPr>
          <p:nvPr/>
        </p:nvCxnSpPr>
        <p:spPr>
          <a:xfrm rot="5400000">
            <a:off x="4928471" y="52682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0" idx="0"/>
          </p:cNvCxnSpPr>
          <p:nvPr/>
        </p:nvCxnSpPr>
        <p:spPr>
          <a:xfrm rot="16200000" flipH="1">
            <a:off x="4114800" y="52578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4"/>
          </p:cNvCxnSpPr>
          <p:nvPr/>
        </p:nvCxnSpPr>
        <p:spPr>
          <a:xfrm rot="16200000" flipH="1">
            <a:off x="5358530" y="52332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8580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7467600" y="4114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400800" y="5562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7239000" y="5562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Oval 33"/>
          <p:cNvSpPr/>
          <p:nvPr/>
        </p:nvSpPr>
        <p:spPr>
          <a:xfrm>
            <a:off x="8077200" y="47244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696200" y="5534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58200" y="5534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7" name="Straight Connector 36"/>
          <p:cNvCxnSpPr>
            <a:stCxn id="31" idx="3"/>
            <a:endCxn id="30" idx="7"/>
          </p:cNvCxnSpPr>
          <p:nvPr/>
        </p:nvCxnSpPr>
        <p:spPr>
          <a:xfrm rot="5400000">
            <a:off x="7118163" y="4374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2" idx="0"/>
          </p:cNvCxnSpPr>
          <p:nvPr/>
        </p:nvCxnSpPr>
        <p:spPr>
          <a:xfrm rot="5400000">
            <a:off x="6483537" y="50988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5"/>
            <a:endCxn id="34" idx="1"/>
          </p:cNvCxnSpPr>
          <p:nvPr/>
        </p:nvCxnSpPr>
        <p:spPr>
          <a:xfrm rot="16200000" flipH="1">
            <a:off x="7727763" y="4374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5" idx="0"/>
          </p:cNvCxnSpPr>
          <p:nvPr/>
        </p:nvCxnSpPr>
        <p:spPr>
          <a:xfrm rot="5400000">
            <a:off x="7747871" y="51158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3" idx="0"/>
          </p:cNvCxnSpPr>
          <p:nvPr/>
        </p:nvCxnSpPr>
        <p:spPr>
          <a:xfrm rot="16200000" flipH="1">
            <a:off x="6934200" y="51054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4"/>
          </p:cNvCxnSpPr>
          <p:nvPr/>
        </p:nvCxnSpPr>
        <p:spPr>
          <a:xfrm rot="16200000" flipH="1">
            <a:off x="8177930" y="50808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2971800" y="4572000"/>
            <a:ext cx="609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867400" y="4572000"/>
            <a:ext cx="609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Traversing Binary Trees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724400"/>
          </a:xfrm>
        </p:spPr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buFont typeface="Georgia" pitchFamily="18" charset="0"/>
              <a:buNone/>
            </a:pPr>
            <a:endParaRPr lang="en-US" sz="2000" dirty="0"/>
          </a:p>
          <a:p>
            <a:pPr eaLnBrk="1" hangingPunct="1">
              <a:buFont typeface="Georgia" pitchFamily="18" charset="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buFont typeface="Georgia" pitchFamily="18" charset="0"/>
              <a:buNone/>
            </a:pPr>
            <a:endParaRPr lang="en-US" sz="2000" dirty="0"/>
          </a:p>
          <a:p>
            <a:pPr eaLnBrk="1" hangingPunct="1">
              <a:buFont typeface="Georgia" pitchFamily="18" charset="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buFont typeface="Georgia" pitchFamily="18" charset="0"/>
              <a:buNone/>
            </a:pPr>
            <a:endParaRPr lang="en-US" sz="2000" dirty="0"/>
          </a:p>
          <a:p>
            <a:pPr eaLnBrk="1" hangingPunct="1">
              <a:buFont typeface="Georgia" pitchFamily="18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				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2000" b="1" dirty="0"/>
              <a:t>				Preorder:</a:t>
            </a:r>
            <a:r>
              <a:rPr lang="en-US" sz="2000" dirty="0"/>
              <a:t> A B D E C F 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43000" y="4876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4267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5715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5715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981200" y="56868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56868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" name="Straight Connector 10"/>
          <p:cNvCxnSpPr>
            <a:stCxn id="5" idx="3"/>
            <a:endCxn id="4" idx="7"/>
          </p:cNvCxnSpPr>
          <p:nvPr/>
        </p:nvCxnSpPr>
        <p:spPr>
          <a:xfrm rot="5400000">
            <a:off x="14031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rot="5400000">
            <a:off x="768537" y="52512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8" idx="1"/>
          </p:cNvCxnSpPr>
          <p:nvPr/>
        </p:nvCxnSpPr>
        <p:spPr>
          <a:xfrm rot="16200000" flipH="1">
            <a:off x="20127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 rot="5400000">
            <a:off x="2032871" y="52682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0"/>
          </p:cNvCxnSpPr>
          <p:nvPr/>
        </p:nvCxnSpPr>
        <p:spPr>
          <a:xfrm rot="16200000" flipH="1">
            <a:off x="1219200" y="52578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</p:cNvCxnSpPr>
          <p:nvPr/>
        </p:nvCxnSpPr>
        <p:spPr>
          <a:xfrm rot="16200000" flipH="1">
            <a:off x="2462930" y="52332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66800" y="2895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Oval 43"/>
          <p:cNvSpPr/>
          <p:nvPr/>
        </p:nvSpPr>
        <p:spPr>
          <a:xfrm>
            <a:off x="1676400" y="2286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609600" y="3733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Oval 45"/>
          <p:cNvSpPr/>
          <p:nvPr/>
        </p:nvSpPr>
        <p:spPr>
          <a:xfrm>
            <a:off x="2286000" y="2895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Oval 46"/>
          <p:cNvSpPr/>
          <p:nvPr/>
        </p:nvSpPr>
        <p:spPr>
          <a:xfrm>
            <a:off x="1905000" y="37056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8" name="Oval 47"/>
          <p:cNvSpPr/>
          <p:nvPr/>
        </p:nvSpPr>
        <p:spPr>
          <a:xfrm>
            <a:off x="2667000" y="37056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9" name="Straight Connector 48"/>
          <p:cNvCxnSpPr>
            <a:stCxn id="44" idx="3"/>
            <a:endCxn id="43" idx="7"/>
          </p:cNvCxnSpPr>
          <p:nvPr/>
        </p:nvCxnSpPr>
        <p:spPr>
          <a:xfrm rot="5400000">
            <a:off x="1326963" y="25461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5" idx="0"/>
          </p:cNvCxnSpPr>
          <p:nvPr/>
        </p:nvCxnSpPr>
        <p:spPr>
          <a:xfrm rot="5400000">
            <a:off x="692337" y="32700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7" idx="0"/>
          </p:cNvCxnSpPr>
          <p:nvPr/>
        </p:nvCxnSpPr>
        <p:spPr>
          <a:xfrm rot="5400000">
            <a:off x="1956671" y="32870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1143000" y="32766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4"/>
          </p:cNvCxnSpPr>
          <p:nvPr/>
        </p:nvCxnSpPr>
        <p:spPr>
          <a:xfrm rot="16200000" flipH="1">
            <a:off x="2386730" y="32520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524000" y="370223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7" name="Straight Connector 56"/>
          <p:cNvCxnSpPr/>
          <p:nvPr/>
        </p:nvCxnSpPr>
        <p:spPr>
          <a:xfrm rot="16200000" flipH="1">
            <a:off x="1968126" y="2514601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57600" y="2819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0" name="Oval 59"/>
          <p:cNvSpPr/>
          <p:nvPr/>
        </p:nvSpPr>
        <p:spPr>
          <a:xfrm>
            <a:off x="3200400" y="3657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Oval 60"/>
          <p:cNvSpPr/>
          <p:nvPr/>
        </p:nvSpPr>
        <p:spPr>
          <a:xfrm>
            <a:off x="4876800" y="2819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2" name="Oval 61"/>
          <p:cNvSpPr/>
          <p:nvPr/>
        </p:nvSpPr>
        <p:spPr>
          <a:xfrm>
            <a:off x="4495800" y="3629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3" name="Oval 62"/>
          <p:cNvSpPr/>
          <p:nvPr/>
        </p:nvSpPr>
        <p:spPr>
          <a:xfrm>
            <a:off x="5257800" y="3629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64" name="Straight Connector 63"/>
          <p:cNvCxnSpPr>
            <a:stCxn id="59" idx="3"/>
            <a:endCxn id="58" idx="7"/>
          </p:cNvCxnSpPr>
          <p:nvPr/>
        </p:nvCxnSpPr>
        <p:spPr>
          <a:xfrm rot="5400000">
            <a:off x="3917763" y="2469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0" idx="0"/>
          </p:cNvCxnSpPr>
          <p:nvPr/>
        </p:nvCxnSpPr>
        <p:spPr>
          <a:xfrm rot="5400000">
            <a:off x="3283137" y="31938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0"/>
          </p:cNvCxnSpPr>
          <p:nvPr/>
        </p:nvCxnSpPr>
        <p:spPr>
          <a:xfrm rot="5400000">
            <a:off x="4547471" y="32108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3733800" y="32004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4"/>
          </p:cNvCxnSpPr>
          <p:nvPr/>
        </p:nvCxnSpPr>
        <p:spPr>
          <a:xfrm rot="16200000" flipH="1">
            <a:off x="4977530" y="31758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114800" y="362603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0" name="Straight Connector 69"/>
          <p:cNvCxnSpPr/>
          <p:nvPr/>
        </p:nvCxnSpPr>
        <p:spPr>
          <a:xfrm rot="16200000" flipH="1">
            <a:off x="4558926" y="2438401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629400" y="2743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2" name="Oval 71"/>
          <p:cNvSpPr/>
          <p:nvPr/>
        </p:nvSpPr>
        <p:spPr>
          <a:xfrm>
            <a:off x="7239000" y="2133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6172200" y="3581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4" name="Oval 73"/>
          <p:cNvSpPr/>
          <p:nvPr/>
        </p:nvSpPr>
        <p:spPr>
          <a:xfrm>
            <a:off x="7848600" y="2743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Oval 74"/>
          <p:cNvSpPr/>
          <p:nvPr/>
        </p:nvSpPr>
        <p:spPr>
          <a:xfrm>
            <a:off x="7467600" y="35532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Oval 75"/>
          <p:cNvSpPr/>
          <p:nvPr/>
        </p:nvSpPr>
        <p:spPr>
          <a:xfrm>
            <a:off x="8229600" y="35532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7" name="Straight Connector 76"/>
          <p:cNvCxnSpPr>
            <a:stCxn id="72" idx="3"/>
            <a:endCxn id="71" idx="7"/>
          </p:cNvCxnSpPr>
          <p:nvPr/>
        </p:nvCxnSpPr>
        <p:spPr>
          <a:xfrm rot="5400000">
            <a:off x="6889563" y="23937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3" idx="0"/>
          </p:cNvCxnSpPr>
          <p:nvPr/>
        </p:nvCxnSpPr>
        <p:spPr>
          <a:xfrm rot="5400000">
            <a:off x="6254937" y="31176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5" idx="0"/>
          </p:cNvCxnSpPr>
          <p:nvPr/>
        </p:nvCxnSpPr>
        <p:spPr>
          <a:xfrm rot="5400000">
            <a:off x="7519271" y="31346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H="1">
            <a:off x="6705600" y="31242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4"/>
          </p:cNvCxnSpPr>
          <p:nvPr/>
        </p:nvCxnSpPr>
        <p:spPr>
          <a:xfrm rot="16200000" flipH="1">
            <a:off x="7949330" y="30996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086600" y="354983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3" name="Straight Connector 82"/>
          <p:cNvCxnSpPr/>
          <p:nvPr/>
        </p:nvCxnSpPr>
        <p:spPr>
          <a:xfrm rot="16200000" flipH="1">
            <a:off x="7530726" y="2362201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2819400" y="2514600"/>
            <a:ext cx="457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5638800" y="2514600"/>
            <a:ext cx="457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8382000" y="2514600"/>
            <a:ext cx="457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Traversing Binary Trees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724400"/>
          </a:xfrm>
        </p:spPr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tx1"/>
                </a:solidFill>
              </a:rPr>
              <a:t>Inorder</a:t>
            </a:r>
            <a:endParaRPr lang="en-US" sz="2000" dirty="0">
              <a:solidFill>
                <a:schemeClr val="tx1"/>
              </a:solidFill>
            </a:endParaRPr>
          </a:p>
          <a:p>
            <a:pPr marL="868362" lvl="1" indent="-457200" eaLnBrk="1" hangingPunct="1">
              <a:buFont typeface="Georgia" pitchFamily="18" charset="0"/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Traverse the left subtree of R in </a:t>
            </a:r>
            <a:r>
              <a:rPr lang="en-US" sz="2000" dirty="0" err="1">
                <a:solidFill>
                  <a:schemeClr val="tx1"/>
                </a:solidFill>
              </a:rPr>
              <a:t>inorder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868362" lvl="1" indent="-457200" eaLnBrk="1" hangingPunct="1"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Process the root R.</a:t>
            </a:r>
          </a:p>
          <a:p>
            <a:pPr marL="868362" lvl="1" indent="-457200" eaLnBrk="1" hangingPunct="1"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Traverse the right subtree of R in </a:t>
            </a:r>
            <a:r>
              <a:rPr lang="en-US" sz="2000" dirty="0" err="1">
                <a:solidFill>
                  <a:schemeClr val="tx1"/>
                </a:solidFill>
              </a:rPr>
              <a:t>inorder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4876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42672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5715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5715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981200" y="56868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56868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" name="Straight Connector 10"/>
          <p:cNvCxnSpPr>
            <a:stCxn id="5" idx="3"/>
            <a:endCxn id="4" idx="7"/>
          </p:cNvCxnSpPr>
          <p:nvPr/>
        </p:nvCxnSpPr>
        <p:spPr>
          <a:xfrm rot="5400000">
            <a:off x="14031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rot="5400000">
            <a:off x="768537" y="52512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8" idx="1"/>
          </p:cNvCxnSpPr>
          <p:nvPr/>
        </p:nvCxnSpPr>
        <p:spPr>
          <a:xfrm rot="16200000" flipH="1">
            <a:off x="20127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 rot="5400000">
            <a:off x="2032871" y="52682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0"/>
          </p:cNvCxnSpPr>
          <p:nvPr/>
        </p:nvCxnSpPr>
        <p:spPr>
          <a:xfrm rot="16200000" flipH="1">
            <a:off x="1219200" y="52578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</p:cNvCxnSpPr>
          <p:nvPr/>
        </p:nvCxnSpPr>
        <p:spPr>
          <a:xfrm rot="16200000" flipH="1">
            <a:off x="2462930" y="52332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038600" y="4876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4648200" y="42672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3581400" y="5715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Oval 19"/>
          <p:cNvSpPr/>
          <p:nvPr/>
        </p:nvSpPr>
        <p:spPr>
          <a:xfrm>
            <a:off x="4419600" y="5715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Oval 20"/>
          <p:cNvSpPr/>
          <p:nvPr/>
        </p:nvSpPr>
        <p:spPr>
          <a:xfrm>
            <a:off x="5257800" y="4876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876800" y="56868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5638800" y="56868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4" name="Straight Connector 23"/>
          <p:cNvCxnSpPr>
            <a:stCxn id="18" idx="3"/>
            <a:endCxn id="17" idx="7"/>
          </p:cNvCxnSpPr>
          <p:nvPr/>
        </p:nvCxnSpPr>
        <p:spPr>
          <a:xfrm rot="5400000">
            <a:off x="42987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9" idx="0"/>
          </p:cNvCxnSpPr>
          <p:nvPr/>
        </p:nvCxnSpPr>
        <p:spPr>
          <a:xfrm rot="5400000">
            <a:off x="3664137" y="52512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5"/>
            <a:endCxn id="21" idx="1"/>
          </p:cNvCxnSpPr>
          <p:nvPr/>
        </p:nvCxnSpPr>
        <p:spPr>
          <a:xfrm rot="16200000" flipH="1">
            <a:off x="49083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2" idx="0"/>
          </p:cNvCxnSpPr>
          <p:nvPr/>
        </p:nvCxnSpPr>
        <p:spPr>
          <a:xfrm rot="5400000">
            <a:off x="4928471" y="52682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0" idx="0"/>
          </p:cNvCxnSpPr>
          <p:nvPr/>
        </p:nvCxnSpPr>
        <p:spPr>
          <a:xfrm rot="16200000" flipH="1">
            <a:off x="4114800" y="52578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4"/>
          </p:cNvCxnSpPr>
          <p:nvPr/>
        </p:nvCxnSpPr>
        <p:spPr>
          <a:xfrm rot="16200000" flipH="1">
            <a:off x="5358530" y="52332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8580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7467600" y="4114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400800" y="5562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7239000" y="5562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Oval 33"/>
          <p:cNvSpPr/>
          <p:nvPr/>
        </p:nvSpPr>
        <p:spPr>
          <a:xfrm>
            <a:off x="8077200" y="47244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696200" y="5534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58200" y="5534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7" name="Straight Connector 36"/>
          <p:cNvCxnSpPr>
            <a:stCxn id="31" idx="3"/>
            <a:endCxn id="30" idx="7"/>
          </p:cNvCxnSpPr>
          <p:nvPr/>
        </p:nvCxnSpPr>
        <p:spPr>
          <a:xfrm rot="5400000">
            <a:off x="7118163" y="4374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2" idx="0"/>
          </p:cNvCxnSpPr>
          <p:nvPr/>
        </p:nvCxnSpPr>
        <p:spPr>
          <a:xfrm rot="5400000">
            <a:off x="6483537" y="50988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5"/>
            <a:endCxn id="34" idx="1"/>
          </p:cNvCxnSpPr>
          <p:nvPr/>
        </p:nvCxnSpPr>
        <p:spPr>
          <a:xfrm rot="16200000" flipH="1">
            <a:off x="7727763" y="4374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5" idx="0"/>
          </p:cNvCxnSpPr>
          <p:nvPr/>
        </p:nvCxnSpPr>
        <p:spPr>
          <a:xfrm rot="5400000">
            <a:off x="7747871" y="51158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3" idx="0"/>
          </p:cNvCxnSpPr>
          <p:nvPr/>
        </p:nvCxnSpPr>
        <p:spPr>
          <a:xfrm rot="16200000" flipH="1">
            <a:off x="6934200" y="51054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4"/>
          </p:cNvCxnSpPr>
          <p:nvPr/>
        </p:nvCxnSpPr>
        <p:spPr>
          <a:xfrm rot="16200000" flipH="1">
            <a:off x="8177930" y="50808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3048000" y="4572000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943600" y="4495800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Traversing Binary Trees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724400"/>
          </a:xfrm>
        </p:spPr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buFont typeface="Georgia" pitchFamily="18" charset="0"/>
              <a:buNone/>
            </a:pPr>
            <a:endParaRPr lang="en-US" sz="2000" dirty="0"/>
          </a:p>
          <a:p>
            <a:pPr eaLnBrk="1" hangingPunct="1">
              <a:buFont typeface="Georgia" pitchFamily="18" charset="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buFont typeface="Georgia" pitchFamily="18" charset="0"/>
              <a:buNone/>
            </a:pPr>
            <a:endParaRPr lang="en-US" sz="2000" dirty="0"/>
          </a:p>
          <a:p>
            <a:pPr eaLnBrk="1" hangingPunct="1">
              <a:buFont typeface="Georgia" pitchFamily="18" charset="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buFont typeface="Georgia" pitchFamily="18" charset="0"/>
              <a:buNone/>
            </a:pPr>
            <a:endParaRPr lang="en-US" sz="2000" dirty="0"/>
          </a:p>
          <a:p>
            <a:pPr eaLnBrk="1" hangingPunct="1">
              <a:buFont typeface="Georgia" pitchFamily="18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				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2000" b="1" dirty="0"/>
              <a:t>				</a:t>
            </a:r>
            <a:r>
              <a:rPr lang="en-US" sz="2000" b="1" dirty="0" err="1"/>
              <a:t>Inorder</a:t>
            </a:r>
            <a:r>
              <a:rPr lang="en-US" sz="2000" b="1" dirty="0"/>
              <a:t>:</a:t>
            </a:r>
            <a:r>
              <a:rPr lang="en-US" sz="2000" dirty="0"/>
              <a:t> D B E A F C 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43000" y="4876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4267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5715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5715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981200" y="56868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56868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" name="Straight Connector 10"/>
          <p:cNvCxnSpPr>
            <a:stCxn id="5" idx="3"/>
            <a:endCxn id="4" idx="7"/>
          </p:cNvCxnSpPr>
          <p:nvPr/>
        </p:nvCxnSpPr>
        <p:spPr>
          <a:xfrm rot="5400000">
            <a:off x="14031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rot="5400000">
            <a:off x="768537" y="52512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8" idx="1"/>
          </p:cNvCxnSpPr>
          <p:nvPr/>
        </p:nvCxnSpPr>
        <p:spPr>
          <a:xfrm rot="16200000" flipH="1">
            <a:off x="2012763" y="45273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 rot="5400000">
            <a:off x="2032871" y="52682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0"/>
          </p:cNvCxnSpPr>
          <p:nvPr/>
        </p:nvCxnSpPr>
        <p:spPr>
          <a:xfrm rot="16200000" flipH="1">
            <a:off x="1219200" y="52578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</p:cNvCxnSpPr>
          <p:nvPr/>
        </p:nvCxnSpPr>
        <p:spPr>
          <a:xfrm rot="16200000" flipH="1">
            <a:off x="2462930" y="52332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66800" y="2895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Oval 43"/>
          <p:cNvSpPr/>
          <p:nvPr/>
        </p:nvSpPr>
        <p:spPr>
          <a:xfrm>
            <a:off x="1676400" y="2286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609600" y="3733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Oval 45"/>
          <p:cNvSpPr/>
          <p:nvPr/>
        </p:nvSpPr>
        <p:spPr>
          <a:xfrm>
            <a:off x="2286000" y="2895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Oval 46"/>
          <p:cNvSpPr/>
          <p:nvPr/>
        </p:nvSpPr>
        <p:spPr>
          <a:xfrm>
            <a:off x="1905000" y="37056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8" name="Oval 47"/>
          <p:cNvSpPr/>
          <p:nvPr/>
        </p:nvSpPr>
        <p:spPr>
          <a:xfrm>
            <a:off x="2667000" y="37056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9" name="Straight Connector 48"/>
          <p:cNvCxnSpPr>
            <a:stCxn id="44" idx="3"/>
            <a:endCxn id="43" idx="7"/>
          </p:cNvCxnSpPr>
          <p:nvPr/>
        </p:nvCxnSpPr>
        <p:spPr>
          <a:xfrm rot="5400000">
            <a:off x="1326963" y="25461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5" idx="0"/>
          </p:cNvCxnSpPr>
          <p:nvPr/>
        </p:nvCxnSpPr>
        <p:spPr>
          <a:xfrm rot="5400000">
            <a:off x="692337" y="32700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7" idx="0"/>
          </p:cNvCxnSpPr>
          <p:nvPr/>
        </p:nvCxnSpPr>
        <p:spPr>
          <a:xfrm rot="5400000">
            <a:off x="1956671" y="32870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1143000" y="32766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4"/>
          </p:cNvCxnSpPr>
          <p:nvPr/>
        </p:nvCxnSpPr>
        <p:spPr>
          <a:xfrm rot="16200000" flipH="1">
            <a:off x="2386730" y="32520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524000" y="370223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7" name="Straight Connector 56"/>
          <p:cNvCxnSpPr/>
          <p:nvPr/>
        </p:nvCxnSpPr>
        <p:spPr>
          <a:xfrm rot="16200000" flipH="1">
            <a:off x="1968126" y="2514601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57600" y="2819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0" name="Oval 59"/>
          <p:cNvSpPr/>
          <p:nvPr/>
        </p:nvSpPr>
        <p:spPr>
          <a:xfrm>
            <a:off x="3200400" y="3657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Oval 60"/>
          <p:cNvSpPr/>
          <p:nvPr/>
        </p:nvSpPr>
        <p:spPr>
          <a:xfrm>
            <a:off x="4876800" y="28194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2" name="Oval 61"/>
          <p:cNvSpPr/>
          <p:nvPr/>
        </p:nvSpPr>
        <p:spPr>
          <a:xfrm>
            <a:off x="4495800" y="36294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3" name="Oval 62"/>
          <p:cNvSpPr/>
          <p:nvPr/>
        </p:nvSpPr>
        <p:spPr>
          <a:xfrm>
            <a:off x="5257800" y="36294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64" name="Straight Connector 63"/>
          <p:cNvCxnSpPr>
            <a:stCxn id="59" idx="3"/>
            <a:endCxn id="58" idx="7"/>
          </p:cNvCxnSpPr>
          <p:nvPr/>
        </p:nvCxnSpPr>
        <p:spPr>
          <a:xfrm rot="5400000">
            <a:off x="3917763" y="24699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0" idx="0"/>
          </p:cNvCxnSpPr>
          <p:nvPr/>
        </p:nvCxnSpPr>
        <p:spPr>
          <a:xfrm rot="5400000">
            <a:off x="3283137" y="31938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0"/>
          </p:cNvCxnSpPr>
          <p:nvPr/>
        </p:nvCxnSpPr>
        <p:spPr>
          <a:xfrm rot="5400000">
            <a:off x="4547471" y="32108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3733800" y="32004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4"/>
          </p:cNvCxnSpPr>
          <p:nvPr/>
        </p:nvCxnSpPr>
        <p:spPr>
          <a:xfrm rot="16200000" flipH="1">
            <a:off x="4977530" y="31758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114800" y="362603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0" name="Straight Connector 69"/>
          <p:cNvCxnSpPr/>
          <p:nvPr/>
        </p:nvCxnSpPr>
        <p:spPr>
          <a:xfrm rot="16200000" flipH="1">
            <a:off x="4558926" y="2438401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629400" y="2743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2" name="Oval 71"/>
          <p:cNvSpPr/>
          <p:nvPr/>
        </p:nvSpPr>
        <p:spPr>
          <a:xfrm>
            <a:off x="7239000" y="2133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6172200" y="3581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4" name="Oval 73"/>
          <p:cNvSpPr/>
          <p:nvPr/>
        </p:nvSpPr>
        <p:spPr>
          <a:xfrm>
            <a:off x="7848600" y="2743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Oval 74"/>
          <p:cNvSpPr/>
          <p:nvPr/>
        </p:nvSpPr>
        <p:spPr>
          <a:xfrm>
            <a:off x="7467600" y="355326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Oval 75"/>
          <p:cNvSpPr/>
          <p:nvPr/>
        </p:nvSpPr>
        <p:spPr>
          <a:xfrm>
            <a:off x="8229600" y="355326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7" name="Straight Connector 76"/>
          <p:cNvCxnSpPr>
            <a:stCxn id="72" idx="3"/>
            <a:endCxn id="71" idx="7"/>
          </p:cNvCxnSpPr>
          <p:nvPr/>
        </p:nvCxnSpPr>
        <p:spPr>
          <a:xfrm rot="5400000">
            <a:off x="6889563" y="2393763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3" idx="0"/>
          </p:cNvCxnSpPr>
          <p:nvPr/>
        </p:nvCxnSpPr>
        <p:spPr>
          <a:xfrm rot="5400000">
            <a:off x="6254937" y="3117663"/>
            <a:ext cx="533400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5" idx="0"/>
          </p:cNvCxnSpPr>
          <p:nvPr/>
        </p:nvCxnSpPr>
        <p:spPr>
          <a:xfrm rot="5400000">
            <a:off x="7519271" y="3134661"/>
            <a:ext cx="519332" cy="317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H="1">
            <a:off x="6705600" y="3124200"/>
            <a:ext cx="533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4"/>
          </p:cNvCxnSpPr>
          <p:nvPr/>
        </p:nvCxnSpPr>
        <p:spPr>
          <a:xfrm rot="16200000" flipH="1">
            <a:off x="7949330" y="3099670"/>
            <a:ext cx="499403" cy="396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086600" y="354983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3" name="Straight Connector 82"/>
          <p:cNvCxnSpPr/>
          <p:nvPr/>
        </p:nvCxnSpPr>
        <p:spPr>
          <a:xfrm rot="16200000" flipH="1">
            <a:off x="7530726" y="2362201"/>
            <a:ext cx="394074" cy="394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8305800" y="2438400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5715000" y="2438400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2895600" y="2438400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1906</TotalTime>
  <Words>614</Words>
  <Application>Microsoft Office PowerPoint</Application>
  <PresentationFormat>On-screen Show (4:3)</PresentationFormat>
  <Paragraphs>431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Georgia</vt:lpstr>
      <vt:lpstr>新細明體</vt:lpstr>
      <vt:lpstr>Trebuchet MS</vt:lpstr>
      <vt:lpstr>Wingdings</vt:lpstr>
      <vt:lpstr>Wingdings 2</vt:lpstr>
      <vt:lpstr>Urban</vt:lpstr>
      <vt:lpstr>Trees</vt:lpstr>
      <vt:lpstr>Content </vt:lpstr>
      <vt:lpstr>Introduction to Trees</vt:lpstr>
      <vt:lpstr>Introduction to Binary Trees</vt:lpstr>
      <vt:lpstr>Introduction to Binary Trees</vt:lpstr>
      <vt:lpstr>Traversing Binary Trees</vt:lpstr>
      <vt:lpstr>Traversing Binary Trees</vt:lpstr>
      <vt:lpstr>Traversing Binary Trees</vt:lpstr>
      <vt:lpstr>Traversing Binary Trees</vt:lpstr>
      <vt:lpstr>Traversing Binary Trees</vt:lpstr>
      <vt:lpstr>Traversing Binary Trees</vt:lpstr>
      <vt:lpstr>Introduction to Binary Search Trees</vt:lpstr>
      <vt:lpstr>Insertion into Binary Search Trees</vt:lpstr>
      <vt:lpstr>Insertion into Binary Search Trees</vt:lpstr>
      <vt:lpstr>Huffman Algorithm</vt:lpstr>
      <vt:lpstr>Huffman Algorithm for Data Encoding</vt:lpstr>
      <vt:lpstr>Huffman Algorithm for Data Encoding</vt:lpstr>
      <vt:lpstr>Huffman Algorithm for Data Encoding</vt:lpstr>
      <vt:lpstr>Huffman Algorithm for Data Encoding</vt:lpstr>
      <vt:lpstr>Huffman Algorithm for Data Encoding</vt:lpstr>
      <vt:lpstr>Huffman Algorithm for Data Encoding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User</cp:lastModifiedBy>
  <cp:revision>464</cp:revision>
  <dcterms:created xsi:type="dcterms:W3CDTF">2013-09-25T07:30:58Z</dcterms:created>
  <dcterms:modified xsi:type="dcterms:W3CDTF">2021-04-14T15:41:50Z</dcterms:modified>
</cp:coreProperties>
</file>