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8"/>
  </p:notesMasterIdLst>
  <p:sldIdLst>
    <p:sldId id="256" r:id="rId2"/>
    <p:sldId id="257" r:id="rId3"/>
    <p:sldId id="344" r:id="rId4"/>
    <p:sldId id="345" r:id="rId5"/>
    <p:sldId id="258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294" r:id="rId22"/>
    <p:sldId id="295" r:id="rId23"/>
    <p:sldId id="298" r:id="rId24"/>
    <p:sldId id="299" r:id="rId25"/>
    <p:sldId id="300" r:id="rId26"/>
    <p:sldId id="301" r:id="rId27"/>
    <p:sldId id="302" r:id="rId28"/>
    <p:sldId id="304" r:id="rId29"/>
    <p:sldId id="303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5" r:id="rId39"/>
    <p:sldId id="326" r:id="rId40"/>
    <p:sldId id="327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292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56B6BC-54F0-4C5C-8B7A-F5823E1F6F29}" type="datetimeFigureOut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D4FC702-B4C6-42FE-B3AC-A8B99FD920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2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62E9E7-4741-4B09-8F2F-24701DA790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52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2BBA12-9D7B-4043-A6CA-18E690C46D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6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EDE27-2E3A-4C0E-BCA0-35F1549E565F}" type="datetime1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F9EBBF-7639-4C7C-B281-274A2489E0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CB741-CD4C-4279-BC62-676DA8328705}" type="datetime1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646EA-4F18-433A-B3A2-A10EBDBC9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B178-BA3F-466E-B42D-8C2E68F12BCF}" type="datetime1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BD533-D821-4353-B54C-9268542280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05A91-1D11-429C-B07E-54CA17656038}" type="datetime1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06105-ADB5-45EF-BA95-148E279DCE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E74EF-C661-4698-BEE2-7A8DA6FBC5A9}" type="datetime1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41BF-E9D1-4363-B1EE-6148548CC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877BF-0872-441B-A06E-0596378C053D}" type="datetime1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E5D41-2307-41C2-A8DE-C108A0F414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568D56-9F2C-4F79-B164-A91C972577A3}" type="datetime1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15BF102-77AB-42F8-8A25-EDC77FDBC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BFB17-6E1B-4482-90B5-105D05687BD1}" type="datetime1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66E2-2F34-45F3-A486-4C6025EBD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3D1E5-32DA-4D0C-BE1D-4BA9D8F10B2E}" type="datetime1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4625E-CF61-472C-A910-19CA7BC5BA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732B9-D44D-45AF-99AF-70FC976EAC18}" type="datetime1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E1CC9-A94A-4153-81D0-1CC9D3DEB0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AA81-0EE2-4857-81DF-0EAC004F4300}" type="datetime1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9D9FD-768A-45C0-A408-BD7A42926E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8E70CB1-7088-404C-A51B-E8E624079FAB}" type="datetime1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E2CF38-BFE1-4F21-8545-18039AD696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9" r:id="rId2"/>
    <p:sldLayoutId id="2147483730" r:id="rId3"/>
    <p:sldLayoutId id="2147483731" r:id="rId4"/>
    <p:sldLayoutId id="2147483738" r:id="rId5"/>
    <p:sldLayoutId id="2147483739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/>
              <a:t>Graphs and Their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09600"/>
            <a:ext cx="88392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6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8839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7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8839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29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0"/>
            <a:ext cx="8763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0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8200"/>
            <a:ext cx="88392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3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85800"/>
            <a:ext cx="8763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1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8839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8763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00"/>
            <a:ext cx="8610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94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38200"/>
            <a:ext cx="8915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Content	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q"/>
            </a:pPr>
            <a:endParaRPr lang="en-US" dirty="0"/>
          </a:p>
          <a:p>
            <a:pPr eaLnBrk="1" hangingPunct="1">
              <a:buFont typeface="Wingdings" pitchFamily="2" charset="2"/>
              <a:buChar char="q"/>
            </a:pPr>
            <a:r>
              <a:rPr lang="en-US" dirty="0" smtClean="0"/>
              <a:t>History of Graph 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 smtClean="0"/>
              <a:t>Introduction </a:t>
            </a:r>
            <a:r>
              <a:rPr lang="en-US" dirty="0"/>
              <a:t>to Graphs.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/>
              <a:t> Basic Terminologies of Graphs.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/>
              <a:t> Adjacency Matrix.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/>
              <a:t> Graph Traversal: BFS.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/>
              <a:t> Graph Traversal: DFS.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89916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21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/>
              <a:t> Adjacency Matrix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4724400"/>
          </a:xfrm>
        </p:spPr>
        <p:txBody>
          <a:bodyPr/>
          <a:lstStyle/>
          <a:p>
            <a:pPr algn="just" eaLnBrk="1" hangingPunct="1">
              <a:buNone/>
            </a:pPr>
            <a:r>
              <a:rPr lang="en-US" sz="2000" dirty="0"/>
              <a:t>	If G is a simple directed graph with m nodes, and the nodes of G have been ordered and are called v</a:t>
            </a:r>
            <a:r>
              <a:rPr lang="en-US" sz="2000" baseline="-25000" dirty="0"/>
              <a:t>1, </a:t>
            </a:r>
            <a:r>
              <a:rPr lang="en-US" sz="2000" dirty="0"/>
              <a:t>v</a:t>
            </a:r>
            <a:r>
              <a:rPr lang="en-US" sz="2000" baseline="-25000" dirty="0"/>
              <a:t>2</a:t>
            </a:r>
            <a:r>
              <a:rPr lang="en-US" sz="2000" dirty="0"/>
              <a:t>…</a:t>
            </a:r>
            <a:r>
              <a:rPr lang="en-US" sz="2000" dirty="0" err="1"/>
              <a:t>v</a:t>
            </a:r>
            <a:r>
              <a:rPr lang="en-US" sz="2000" baseline="-25000" dirty="0" err="1"/>
              <a:t>m</a:t>
            </a:r>
            <a:r>
              <a:rPr lang="en-US" sz="2000" dirty="0"/>
              <a:t>. Then the adjacency matrix A=(</a:t>
            </a:r>
            <a:r>
              <a:rPr lang="en-US" sz="2000" dirty="0" err="1"/>
              <a:t>a</a:t>
            </a:r>
            <a:r>
              <a:rPr lang="en-US" sz="2000" baseline="-25000" dirty="0" err="1"/>
              <a:t>ij</a:t>
            </a:r>
            <a:r>
              <a:rPr lang="en-US" sz="2000" dirty="0"/>
              <a:t>) of the graph G is the m × m matrix defined as, </a:t>
            </a:r>
          </a:p>
          <a:p>
            <a:pPr algn="just" eaLnBrk="1" hangingPunct="1">
              <a:buNone/>
            </a:pPr>
            <a:r>
              <a:rPr lang="en-US" sz="2000" dirty="0"/>
              <a:t>	</a:t>
            </a:r>
          </a:p>
          <a:p>
            <a:pPr algn="just" eaLnBrk="1" hangingPunct="1">
              <a:buNone/>
            </a:pPr>
            <a:r>
              <a:rPr lang="en-US" sz="2000" dirty="0"/>
              <a:t>			1 if v</a:t>
            </a:r>
            <a:r>
              <a:rPr lang="en-US" sz="2000" baseline="-25000" dirty="0"/>
              <a:t>i</a:t>
            </a:r>
            <a:r>
              <a:rPr lang="en-US" sz="2000" dirty="0"/>
              <a:t> is adjacent to </a:t>
            </a:r>
            <a:r>
              <a:rPr lang="en-US" sz="2000" dirty="0" err="1"/>
              <a:t>v</a:t>
            </a:r>
            <a:r>
              <a:rPr lang="en-US" sz="2000" baseline="-25000" dirty="0" err="1"/>
              <a:t>j</a:t>
            </a:r>
            <a:r>
              <a:rPr lang="en-US" sz="2000" dirty="0"/>
              <a:t>, that is there is an edge (v</a:t>
            </a:r>
            <a:r>
              <a:rPr lang="en-US" sz="2000" baseline="-25000" dirty="0"/>
              <a:t>i</a:t>
            </a:r>
            <a:r>
              <a:rPr lang="en-US" sz="2000" dirty="0"/>
              <a:t>, </a:t>
            </a:r>
            <a:r>
              <a:rPr lang="en-US" sz="2000" dirty="0" err="1"/>
              <a:t>v</a:t>
            </a:r>
            <a:r>
              <a:rPr lang="en-US" sz="2000" baseline="-25000" dirty="0" err="1"/>
              <a:t>j</a:t>
            </a:r>
            <a:r>
              <a:rPr lang="en-US" sz="2000" dirty="0"/>
              <a:t>)</a:t>
            </a:r>
          </a:p>
          <a:p>
            <a:pPr algn="just" eaLnBrk="1" hangingPunct="1">
              <a:buNone/>
            </a:pPr>
            <a:r>
              <a:rPr lang="en-US" sz="2000" dirty="0"/>
              <a:t>	 	</a:t>
            </a:r>
            <a:r>
              <a:rPr lang="en-US" sz="2000" dirty="0" err="1"/>
              <a:t>a</a:t>
            </a:r>
            <a:r>
              <a:rPr lang="en-US" sz="2000" baseline="-25000" dirty="0" err="1"/>
              <a:t>ij</a:t>
            </a:r>
            <a:r>
              <a:rPr lang="en-US" sz="2000" dirty="0"/>
              <a:t>=</a:t>
            </a:r>
          </a:p>
          <a:p>
            <a:pPr algn="just" eaLnBrk="1" hangingPunct="1">
              <a:buNone/>
            </a:pPr>
            <a:r>
              <a:rPr lang="en-US" sz="2000" dirty="0"/>
              <a:t>			0 otherwise</a:t>
            </a:r>
          </a:p>
          <a:p>
            <a:pPr algn="just" eaLnBrk="1" hangingPunct="1">
              <a:buNone/>
            </a:pPr>
            <a:endParaRPr lang="en-US" sz="2000" dirty="0"/>
          </a:p>
          <a:p>
            <a:pPr algn="just" eaLnBrk="1" hangingPunct="1">
              <a:buNone/>
            </a:pPr>
            <a:r>
              <a:rPr lang="en-US" sz="2000" dirty="0"/>
              <a:t>		       0     1      0     0</a:t>
            </a:r>
          </a:p>
          <a:p>
            <a:pPr algn="just" eaLnBrk="1" hangingPunct="1">
              <a:buNone/>
            </a:pPr>
            <a:r>
              <a:rPr lang="en-US" sz="2000" dirty="0"/>
              <a:t>		       0     0      1     0</a:t>
            </a:r>
          </a:p>
          <a:p>
            <a:pPr algn="just" eaLnBrk="1" hangingPunct="1">
              <a:buNone/>
            </a:pPr>
            <a:r>
              <a:rPr lang="en-US" sz="2000" dirty="0"/>
              <a:t>	A=	       1      0     0     1</a:t>
            </a:r>
          </a:p>
          <a:p>
            <a:pPr algn="just" eaLnBrk="1" hangingPunct="1">
              <a:buNone/>
            </a:pPr>
            <a:r>
              <a:rPr lang="en-US" sz="2000" dirty="0"/>
              <a:t>		       0     1      0     0</a:t>
            </a:r>
          </a:p>
        </p:txBody>
      </p:sp>
      <p:sp>
        <p:nvSpPr>
          <p:cNvPr id="4" name="Left Brace 3"/>
          <p:cNvSpPr/>
          <p:nvPr/>
        </p:nvSpPr>
        <p:spPr>
          <a:xfrm>
            <a:off x="1905000" y="3291114"/>
            <a:ext cx="381000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0" y="448128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6096000" y="608148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8062686" y="60960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8077200" y="448128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5592896" y="5411468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15314" y="4631152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418944" y="6245866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7577725" y="544775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6341650" y="4724399"/>
            <a:ext cx="1797237" cy="14162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uble Bracket 17"/>
          <p:cNvSpPr/>
          <p:nvPr/>
        </p:nvSpPr>
        <p:spPr>
          <a:xfrm>
            <a:off x="1600200" y="4724400"/>
            <a:ext cx="2057400" cy="1447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Breadth First Search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099"/>
            <a:ext cx="1735105" cy="77850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7"/>
          </p:cNvCxnSpPr>
          <p:nvPr/>
        </p:nvCxnSpPr>
        <p:spPr>
          <a:xfrm rot="10800000" flipV="1">
            <a:off x="1174564" y="2861603"/>
            <a:ext cx="1721037" cy="79256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" idx="0"/>
          </p:cNvCxnSpPr>
          <p:nvPr/>
        </p:nvCxnSpPr>
        <p:spPr>
          <a:xfrm rot="5400000">
            <a:off x="2741487" y="3306449"/>
            <a:ext cx="623668" cy="1064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638800" y="2667000"/>
          <a:ext cx="27432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386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Adjacency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Lists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/>
              <a:t>Graph Traversal: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 A-</a:t>
            </a:r>
            <a:r>
              <a:rPr lang="en-US" sz="2400" b="1" dirty="0" smtClean="0"/>
              <a:t>&gt;J</a:t>
            </a:r>
            <a:endParaRPr lang="en-US" sz="2400" b="1" dirty="0"/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95600" y="2681068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099"/>
            <a:ext cx="1735105" cy="778501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7"/>
          </p:cNvCxnSpPr>
          <p:nvPr/>
        </p:nvCxnSpPr>
        <p:spPr>
          <a:xfrm rot="10800000" flipV="1">
            <a:off x="1174564" y="2861603"/>
            <a:ext cx="1721037" cy="792569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" idx="0"/>
          </p:cNvCxnSpPr>
          <p:nvPr/>
        </p:nvCxnSpPr>
        <p:spPr>
          <a:xfrm rot="5400000">
            <a:off x="2741487" y="3306449"/>
            <a:ext cx="623668" cy="10642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41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QUEUE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Ø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099"/>
            <a:ext cx="1735105" cy="778501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7"/>
          </p:cNvCxnSpPr>
          <p:nvPr/>
        </p:nvCxnSpPr>
        <p:spPr>
          <a:xfrm rot="10800000" flipV="1">
            <a:off x="1174564" y="2861603"/>
            <a:ext cx="1721037" cy="79256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2709743" y="3310057"/>
            <a:ext cx="651804" cy="3426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41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QUEUE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Ø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099"/>
            <a:ext cx="1735105" cy="778501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7"/>
          </p:cNvCxnSpPr>
          <p:nvPr/>
        </p:nvCxnSpPr>
        <p:spPr>
          <a:xfrm rot="10800000" flipV="1">
            <a:off x="1174564" y="2861603"/>
            <a:ext cx="1721037" cy="79256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4"/>
          </p:cNvCxnSpPr>
          <p:nvPr/>
        </p:nvCxnSpPr>
        <p:spPr>
          <a:xfrm rot="5400000">
            <a:off x="2679100" y="3325838"/>
            <a:ext cx="708870" cy="79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41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QUEUE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Ø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100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1157068" y="2861604"/>
            <a:ext cx="1721037" cy="79256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706318" y="3299415"/>
            <a:ext cx="665871" cy="1064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41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QUEUE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Ø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099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7"/>
          </p:cNvCxnSpPr>
          <p:nvPr/>
        </p:nvCxnSpPr>
        <p:spPr>
          <a:xfrm rot="10800000" flipV="1">
            <a:off x="1174564" y="2861603"/>
            <a:ext cx="1721037" cy="79256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" idx="0"/>
          </p:cNvCxnSpPr>
          <p:nvPr/>
        </p:nvCxnSpPr>
        <p:spPr>
          <a:xfrm rot="5400000">
            <a:off x="2741487" y="3306449"/>
            <a:ext cx="623668" cy="1064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41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QUEUE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Ø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099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7"/>
          </p:cNvCxnSpPr>
          <p:nvPr/>
        </p:nvCxnSpPr>
        <p:spPr>
          <a:xfrm rot="10800000" flipV="1">
            <a:off x="1174564" y="2861603"/>
            <a:ext cx="1721037" cy="79256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" idx="0"/>
          </p:cNvCxnSpPr>
          <p:nvPr/>
        </p:nvCxnSpPr>
        <p:spPr>
          <a:xfrm rot="5400000">
            <a:off x="2741487" y="3306449"/>
            <a:ext cx="623668" cy="1064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41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QUEUE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Ø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099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7"/>
          </p:cNvCxnSpPr>
          <p:nvPr/>
        </p:nvCxnSpPr>
        <p:spPr>
          <a:xfrm rot="10800000" flipV="1">
            <a:off x="1174564" y="2861603"/>
            <a:ext cx="1721037" cy="79256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" idx="0"/>
          </p:cNvCxnSpPr>
          <p:nvPr/>
        </p:nvCxnSpPr>
        <p:spPr>
          <a:xfrm rot="5400000">
            <a:off x="2741487" y="3306449"/>
            <a:ext cx="623668" cy="1064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41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QUEUE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Ø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History of Graph</a:t>
            </a:r>
            <a:r>
              <a:rPr lang="en-US" dirty="0"/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85344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676400"/>
            <a:ext cx="2819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4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099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7"/>
          </p:cNvCxnSpPr>
          <p:nvPr/>
        </p:nvCxnSpPr>
        <p:spPr>
          <a:xfrm rot="10800000" flipV="1">
            <a:off x="1174564" y="2861603"/>
            <a:ext cx="1721037" cy="79256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" idx="0"/>
          </p:cNvCxnSpPr>
          <p:nvPr/>
        </p:nvCxnSpPr>
        <p:spPr>
          <a:xfrm rot="5400000">
            <a:off x="2741487" y="3306449"/>
            <a:ext cx="623668" cy="1064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41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QUEUE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Ø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099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7"/>
          </p:cNvCxnSpPr>
          <p:nvPr/>
        </p:nvCxnSpPr>
        <p:spPr>
          <a:xfrm rot="10800000" flipV="1">
            <a:off x="1174564" y="2861603"/>
            <a:ext cx="1721037" cy="79256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" idx="0"/>
          </p:cNvCxnSpPr>
          <p:nvPr/>
        </p:nvCxnSpPr>
        <p:spPr>
          <a:xfrm rot="5400000">
            <a:off x="2741487" y="3306449"/>
            <a:ext cx="623668" cy="1064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41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QUEUE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Ø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099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7"/>
          </p:cNvCxnSpPr>
          <p:nvPr/>
        </p:nvCxnSpPr>
        <p:spPr>
          <a:xfrm rot="10800000" flipV="1">
            <a:off x="1174564" y="2861603"/>
            <a:ext cx="1721037" cy="79256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" idx="0"/>
          </p:cNvCxnSpPr>
          <p:nvPr/>
        </p:nvCxnSpPr>
        <p:spPr>
          <a:xfrm rot="5400000">
            <a:off x="2741487" y="3306449"/>
            <a:ext cx="623668" cy="1064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78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QUEUE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Ø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099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7"/>
          </p:cNvCxnSpPr>
          <p:nvPr/>
        </p:nvCxnSpPr>
        <p:spPr>
          <a:xfrm rot="10800000" flipV="1">
            <a:off x="1174564" y="2861603"/>
            <a:ext cx="1721037" cy="79256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" idx="0"/>
          </p:cNvCxnSpPr>
          <p:nvPr/>
        </p:nvCxnSpPr>
        <p:spPr>
          <a:xfrm rot="5400000">
            <a:off x="2741487" y="3306449"/>
            <a:ext cx="623668" cy="1064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78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QUEUE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Ø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099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7"/>
          </p:cNvCxnSpPr>
          <p:nvPr/>
        </p:nvCxnSpPr>
        <p:spPr>
          <a:xfrm rot="10800000" flipV="1">
            <a:off x="1174564" y="2861603"/>
            <a:ext cx="1721037" cy="79256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" idx="0"/>
          </p:cNvCxnSpPr>
          <p:nvPr/>
        </p:nvCxnSpPr>
        <p:spPr>
          <a:xfrm rot="5400000">
            <a:off x="2741487" y="3306449"/>
            <a:ext cx="623668" cy="1064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78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QUEUE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Ø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/>
              <a:t>Graph Traversal: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 Path for A-&gt;J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099"/>
            <a:ext cx="1735105" cy="778501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7"/>
          </p:cNvCxnSpPr>
          <p:nvPr/>
        </p:nvCxnSpPr>
        <p:spPr>
          <a:xfrm rot="10800000" flipV="1">
            <a:off x="1174564" y="2861603"/>
            <a:ext cx="1721037" cy="7925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713351" y="3306449"/>
            <a:ext cx="623668" cy="1064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78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QUEUE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Ø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Depth First Search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099"/>
            <a:ext cx="1735105" cy="77850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7"/>
          </p:cNvCxnSpPr>
          <p:nvPr/>
        </p:nvCxnSpPr>
        <p:spPr>
          <a:xfrm rot="10800000" flipV="1">
            <a:off x="1174564" y="2861603"/>
            <a:ext cx="1721037" cy="79256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" idx="0"/>
          </p:cNvCxnSpPr>
          <p:nvPr/>
        </p:nvCxnSpPr>
        <p:spPr>
          <a:xfrm rot="5400000">
            <a:off x="2741487" y="3306449"/>
            <a:ext cx="623668" cy="1064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638800" y="2667000"/>
          <a:ext cx="27432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386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Adjacency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Lists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/>
              <a:t>Graph Traversal: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 A-&gt;J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95600" y="2681068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099"/>
            <a:ext cx="1735105" cy="778501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7"/>
          </p:cNvCxnSpPr>
          <p:nvPr/>
        </p:nvCxnSpPr>
        <p:spPr>
          <a:xfrm rot="10800000" flipV="1">
            <a:off x="1174564" y="2861603"/>
            <a:ext cx="1721037" cy="792569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" idx="0"/>
          </p:cNvCxnSpPr>
          <p:nvPr/>
        </p:nvCxnSpPr>
        <p:spPr>
          <a:xfrm rot="5400000">
            <a:off x="2741487" y="3306449"/>
            <a:ext cx="623668" cy="10642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41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Ø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100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1157068" y="2861604"/>
            <a:ext cx="1721037" cy="792569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706318" y="3299415"/>
            <a:ext cx="665871" cy="10642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41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Ø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100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1157068" y="2861604"/>
            <a:ext cx="1721037" cy="792569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706318" y="3299415"/>
            <a:ext cx="665871" cy="10642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41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Ø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History of Graph (cont..)</a:t>
            </a:r>
            <a:r>
              <a:rPr lang="en-US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91343"/>
            <a:ext cx="9067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8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100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1157068" y="2861604"/>
            <a:ext cx="1721037" cy="792569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706318" y="3299415"/>
            <a:ext cx="665871" cy="10642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41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Ø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100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1157068" y="2861604"/>
            <a:ext cx="1721037" cy="792569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706318" y="3299415"/>
            <a:ext cx="665871" cy="10642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41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Ø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100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1157068" y="2861604"/>
            <a:ext cx="1721037" cy="792569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706318" y="3299415"/>
            <a:ext cx="665871" cy="10642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41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Ø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100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1157068" y="2861604"/>
            <a:ext cx="1721037" cy="792569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706318" y="3299415"/>
            <a:ext cx="665871" cy="10642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41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Ø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100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1157068" y="2861604"/>
            <a:ext cx="1721037" cy="792569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706318" y="3299415"/>
            <a:ext cx="665871" cy="10642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41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Ø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100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1157068" y="2861604"/>
            <a:ext cx="1721037" cy="792569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706318" y="3299415"/>
            <a:ext cx="665871" cy="10642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41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Ø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100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1157068" y="2861604"/>
            <a:ext cx="1721037" cy="792569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706318" y="3299415"/>
            <a:ext cx="665871" cy="10642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41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Ø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100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1157068" y="2861604"/>
            <a:ext cx="1721037" cy="792569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706318" y="3299415"/>
            <a:ext cx="665871" cy="10642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41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Ø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100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1157068" y="2861604"/>
            <a:ext cx="1721037" cy="792569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706318" y="3299415"/>
            <a:ext cx="665871" cy="10642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78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Ø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100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1157068" y="2861604"/>
            <a:ext cx="1721037" cy="792569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706318" y="3299415"/>
            <a:ext cx="665871" cy="10642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78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Ø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 to Graphs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2249488"/>
            <a:ext cx="8534400" cy="4324350"/>
          </a:xfrm>
        </p:spPr>
        <p:txBody>
          <a:bodyPr/>
          <a:lstStyle/>
          <a:p>
            <a:pPr algn="just">
              <a:buNone/>
            </a:pPr>
            <a:r>
              <a:rPr lang="en-US" altLang="en-US" sz="2400" dirty="0"/>
              <a:t>	A graph G = (</a:t>
            </a:r>
            <a:r>
              <a:rPr lang="en-US" altLang="en-US" sz="2400" dirty="0">
                <a:solidFill>
                  <a:srgbClr val="FA2C25"/>
                </a:solidFill>
              </a:rPr>
              <a:t>V</a:t>
            </a:r>
            <a:r>
              <a:rPr lang="en-US" altLang="en-US" sz="2400" dirty="0"/>
              <a:t>,E) is composed of:</a:t>
            </a:r>
          </a:p>
          <a:p>
            <a:pPr algn="just"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dirty="0">
                <a:solidFill>
                  <a:srgbClr val="FA2C25"/>
                </a:solidFill>
              </a:rPr>
              <a:t>V</a:t>
            </a:r>
            <a:r>
              <a:rPr lang="en-US" altLang="en-US" sz="2400" dirty="0"/>
              <a:t>: set of </a:t>
            </a:r>
            <a:r>
              <a:rPr lang="en-US" altLang="en-US" sz="2400" dirty="0">
                <a:solidFill>
                  <a:srgbClr val="FA2C25"/>
                </a:solidFill>
              </a:rPr>
              <a:t>vertices</a:t>
            </a:r>
          </a:p>
          <a:p>
            <a:pPr algn="just"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dirty="0">
                <a:solidFill>
                  <a:srgbClr val="008000"/>
                </a:solidFill>
              </a:rPr>
              <a:t>E</a:t>
            </a:r>
            <a:r>
              <a:rPr lang="en-US" altLang="en-US" sz="2400" dirty="0"/>
              <a:t>: set of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>
                <a:solidFill>
                  <a:srgbClr val="008000"/>
                </a:solidFill>
              </a:rPr>
              <a:t>edges</a:t>
            </a:r>
            <a:r>
              <a:rPr lang="en-US" altLang="en-US" sz="2400" dirty="0"/>
              <a:t> connecting the </a:t>
            </a:r>
            <a:r>
              <a:rPr lang="en-US" altLang="en-US" sz="2400" dirty="0">
                <a:solidFill>
                  <a:srgbClr val="FA2C25"/>
                </a:solidFill>
              </a:rPr>
              <a:t>vertices</a:t>
            </a:r>
            <a:r>
              <a:rPr lang="en-US" altLang="en-US" sz="2400" dirty="0"/>
              <a:t> in V</a:t>
            </a:r>
          </a:p>
          <a:p>
            <a:pPr algn="just">
              <a:buNone/>
            </a:pPr>
            <a:r>
              <a:rPr lang="en-US" altLang="en-US" sz="2400" dirty="0"/>
              <a:t>	An </a:t>
            </a:r>
            <a:r>
              <a:rPr lang="en-US" altLang="en-US" sz="2400" dirty="0">
                <a:solidFill>
                  <a:srgbClr val="008000"/>
                </a:solidFill>
              </a:rPr>
              <a:t>edge</a:t>
            </a:r>
            <a:r>
              <a:rPr lang="en-US" altLang="en-US" sz="2400" dirty="0"/>
              <a:t> e = (u, v) is a pair of </a:t>
            </a:r>
            <a:r>
              <a:rPr lang="en-US" altLang="en-US" sz="2400" dirty="0">
                <a:solidFill>
                  <a:srgbClr val="FA2C25"/>
                </a:solidFill>
              </a:rPr>
              <a:t>vertices</a:t>
            </a:r>
          </a:p>
          <a:p>
            <a:pPr algn="just">
              <a:buNone/>
            </a:pPr>
            <a:r>
              <a:rPr lang="en-US" altLang="en-US" sz="2400" dirty="0"/>
              <a:t>	Example:</a:t>
            </a:r>
          </a:p>
          <a:p>
            <a:pPr algn="just">
              <a:buNone/>
            </a:pPr>
            <a:r>
              <a:rPr lang="en-US" altLang="en-US" sz="2400" dirty="0"/>
              <a:t>	V={A, B, C, D, E}</a:t>
            </a:r>
          </a:p>
          <a:p>
            <a:pPr algn="just">
              <a:buNone/>
            </a:pPr>
            <a:r>
              <a:rPr lang="en-US" altLang="en-US" sz="2400" dirty="0"/>
              <a:t>	E={(A,B), (A,D), (B,C),</a:t>
            </a:r>
          </a:p>
          <a:p>
            <a:pPr algn="just">
              <a:buNone/>
            </a:pPr>
            <a:r>
              <a:rPr lang="en-US" altLang="en-US" sz="2400" dirty="0"/>
              <a:t>		(B,D), (C,D), (C,E),</a:t>
            </a:r>
          </a:p>
          <a:p>
            <a:pPr algn="just">
              <a:buNone/>
            </a:pPr>
            <a:r>
              <a:rPr lang="en-US" altLang="en-US" sz="2400" dirty="0"/>
              <a:t>		(D,E)}</a:t>
            </a:r>
          </a:p>
        </p:txBody>
      </p:sp>
      <p:sp>
        <p:nvSpPr>
          <p:cNvPr id="9" name="Oval 8"/>
          <p:cNvSpPr/>
          <p:nvPr/>
        </p:nvSpPr>
        <p:spPr>
          <a:xfrm>
            <a:off x="5791200" y="44958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263570" y="5210628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5791200" y="60960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7772400" y="60960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4495800"/>
            <a:ext cx="304800" cy="304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110514" y="4679270"/>
            <a:ext cx="1676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14144" y="6261326"/>
            <a:ext cx="1676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1" idx="0"/>
          </p:cNvCxnSpPr>
          <p:nvPr/>
        </p:nvCxnSpPr>
        <p:spPr>
          <a:xfrm rot="5400000">
            <a:off x="5295900" y="5448300"/>
            <a:ext cx="1295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7276305" y="5447506"/>
            <a:ext cx="1295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542972" y="4712421"/>
            <a:ext cx="1263837" cy="60910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4808577" y="5193206"/>
            <a:ext cx="730437" cy="126383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3" idx="3"/>
          </p:cNvCxnSpPr>
          <p:nvPr/>
        </p:nvCxnSpPr>
        <p:spPr>
          <a:xfrm flipV="1">
            <a:off x="6048828" y="4755963"/>
            <a:ext cx="1768209" cy="137269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100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1157068" y="2861604"/>
            <a:ext cx="1721037" cy="792569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706318" y="3299415"/>
            <a:ext cx="665871" cy="10642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78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Ø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100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1157068" y="2861604"/>
            <a:ext cx="1721037" cy="792569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706318" y="3299415"/>
            <a:ext cx="665871" cy="10642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78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Ø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100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1157068" y="2861604"/>
            <a:ext cx="1721037" cy="792569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706318" y="3299415"/>
            <a:ext cx="665871" cy="10642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78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Ø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100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1157068" y="2861604"/>
            <a:ext cx="1721037" cy="792569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706318" y="3299415"/>
            <a:ext cx="665871" cy="10642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78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Ø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100"/>
            <a:ext cx="1735105" cy="7785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1157068" y="2861604"/>
            <a:ext cx="1721037" cy="792569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706318" y="3299415"/>
            <a:ext cx="665871" cy="10642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78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Ø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Traversal: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881532" y="2667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2238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862286" y="5238318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4876800" y="36236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92496" y="4553786"/>
            <a:ext cx="134003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79100"/>
            <a:ext cx="1735105" cy="778501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187638" y="3883767"/>
            <a:ext cx="1752599" cy="137638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36095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10353" y="4553288"/>
            <a:ext cx="1312896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7" idx="6"/>
          </p:cNvCxnSpPr>
          <p:nvPr/>
        </p:nvCxnSpPr>
        <p:spPr>
          <a:xfrm rot="10800000">
            <a:off x="1219200" y="3761936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2400" y="621440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6200336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9558" y="6373110"/>
            <a:ext cx="1676400" cy="253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1157068" y="2861604"/>
            <a:ext cx="1721037" cy="792569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167530" y="5476933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195104" y="5536582"/>
            <a:ext cx="792123" cy="71592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264" y="5490504"/>
            <a:ext cx="792569" cy="744505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3196793" y="5428869"/>
            <a:ext cx="820705" cy="8066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706318" y="3299415"/>
            <a:ext cx="665871" cy="10642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3200400" y="3776004"/>
            <a:ext cx="1676400" cy="14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72751" y="4604780"/>
            <a:ext cx="1312896" cy="1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83899" y="3883768"/>
            <a:ext cx="1721038" cy="140109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219201" y="5348067"/>
            <a:ext cx="1676400" cy="140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3200401" y="5362135"/>
            <a:ext cx="1676400" cy="14068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5791200" y="2743200"/>
          <a:ext cx="2286000" cy="378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Ø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0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2435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11500" b="1" dirty="0">
                <a:solidFill>
                  <a:srgbClr val="00B050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"/>
            <a:ext cx="86868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6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85800"/>
            <a:ext cx="89154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5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"/>
            <a:ext cx="8686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8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"/>
            <a:ext cx="8763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21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1955</TotalTime>
  <Words>1078</Words>
  <Application>Microsoft Office PowerPoint</Application>
  <PresentationFormat>On-screen Show (4:3)</PresentationFormat>
  <Paragraphs>944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Georgia</vt:lpstr>
      <vt:lpstr>Trebuchet MS</vt:lpstr>
      <vt:lpstr>Wingdings</vt:lpstr>
      <vt:lpstr>Wingdings 2</vt:lpstr>
      <vt:lpstr>Urban</vt:lpstr>
      <vt:lpstr>Graphs and Their Applications</vt:lpstr>
      <vt:lpstr>Content </vt:lpstr>
      <vt:lpstr>History of Graph </vt:lpstr>
      <vt:lpstr>History of Graph (cont..) </vt:lpstr>
      <vt:lpstr>Introduction to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Adjacency Matrix</vt:lpstr>
      <vt:lpstr>Graph Traversal: BFS</vt:lpstr>
      <vt:lpstr>Graph Traversal: BFS</vt:lpstr>
      <vt:lpstr>Graph Traversal: BFS</vt:lpstr>
      <vt:lpstr>Graph Traversal: BFS</vt:lpstr>
      <vt:lpstr>Graph Traversal: BFS</vt:lpstr>
      <vt:lpstr>Graph Traversal: BFS</vt:lpstr>
      <vt:lpstr>Graph Traversal: BFS</vt:lpstr>
      <vt:lpstr>Graph Traversal: BFS</vt:lpstr>
      <vt:lpstr>Graph Traversal: BFS</vt:lpstr>
      <vt:lpstr>Graph Traversal: BFS</vt:lpstr>
      <vt:lpstr>Graph Traversal: BFS</vt:lpstr>
      <vt:lpstr>Graph Traversal: BFS</vt:lpstr>
      <vt:lpstr>Graph Traversal: BFS</vt:lpstr>
      <vt:lpstr>Graph Traversal: BFS</vt:lpstr>
      <vt:lpstr>Graph Traversal: DFS</vt:lpstr>
      <vt:lpstr>Graph Traversal: DFS</vt:lpstr>
      <vt:lpstr>Graph Traversal: DFS</vt:lpstr>
      <vt:lpstr>Graph Traversal: DFS</vt:lpstr>
      <vt:lpstr>Graph Traversal: DFS</vt:lpstr>
      <vt:lpstr>Graph Traversal: DFS</vt:lpstr>
      <vt:lpstr>Graph Traversal: DFS</vt:lpstr>
      <vt:lpstr>Graph Traversal: DFS</vt:lpstr>
      <vt:lpstr>Graph Traversal: DFS</vt:lpstr>
      <vt:lpstr>Graph Traversal: DFS</vt:lpstr>
      <vt:lpstr>Graph Traversal: DFS</vt:lpstr>
      <vt:lpstr>Graph Traversal: DFS</vt:lpstr>
      <vt:lpstr>Graph Traversal: DFS</vt:lpstr>
      <vt:lpstr>Graph Traversal: DFS</vt:lpstr>
      <vt:lpstr>Graph Traversal: DFS</vt:lpstr>
      <vt:lpstr>Graph Traversal: DFS</vt:lpstr>
      <vt:lpstr>Graph Traversal: DFS</vt:lpstr>
      <vt:lpstr>Graph Traversal: DFS</vt:lpstr>
      <vt:lpstr>Graph Traversal: DFS</vt:lpstr>
      <vt:lpstr>Graph Traversal: DFS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MISBAH</dc:creator>
  <cp:lastModifiedBy>User</cp:lastModifiedBy>
  <cp:revision>418</cp:revision>
  <dcterms:created xsi:type="dcterms:W3CDTF">2013-09-25T07:30:58Z</dcterms:created>
  <dcterms:modified xsi:type="dcterms:W3CDTF">2021-04-21T15:54:18Z</dcterms:modified>
</cp:coreProperties>
</file>