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1"/>
  </p:notesMasterIdLst>
  <p:sldIdLst>
    <p:sldId id="256" r:id="rId2"/>
    <p:sldId id="267" r:id="rId3"/>
    <p:sldId id="269" r:id="rId4"/>
    <p:sldId id="270" r:id="rId5"/>
    <p:sldId id="279" r:id="rId6"/>
    <p:sldId id="274" r:id="rId7"/>
    <p:sldId id="277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856618-BC39-42E3-8516-CE746BEA037C}">
          <p14:sldIdLst>
            <p14:sldId id="256"/>
            <p14:sldId id="267"/>
            <p14:sldId id="269"/>
            <p14:sldId id="270"/>
            <p14:sldId id="279"/>
            <p14:sldId id="274"/>
            <p14:sldId id="277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FE1"/>
    <a:srgbClr val="235D13"/>
    <a:srgbClr val="0000A2"/>
    <a:srgbClr val="FF0000"/>
    <a:srgbClr val="66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CACCD-D20B-4E01-A881-51D54BA91668}" type="datetimeFigureOut">
              <a:rPr lang="en-US" smtClean="0"/>
              <a:t>2/12/2020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D4F2-3A83-484C-9D4A-1559EC5E7E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0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0D574-2608-43DB-8E02-376098379234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72BE5-F6F0-4222-9936-E5F0D34FCD5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5624-0283-4DBB-99FB-3C1F9CD5007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4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CCD2-02E5-4FC0-9466-140ACE43C249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C8EAA-9651-4006-8F43-7CB0E1FA9BD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CCB1-972D-4CD1-B1CB-F3392433A246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8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6668-9F5B-428E-A8E4-E2D42FE4369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761F7-D954-4A66-82E7-319AD3E2BAC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1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5BB1-C285-4A00-87EC-5CB9D4A0063A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F857C-BCD4-436F-B80A-FFCD8F9673D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30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8574-09D4-464C-AE3C-125C8DF6E87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1239-1099-47FA-A984-21EEAFFA3EB6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7A6D-1C8B-40FA-86C4-5607B807BAC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8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757" y="2629821"/>
            <a:ext cx="5915378" cy="1226563"/>
          </a:xfrm>
        </p:spPr>
        <p:txBody>
          <a:bodyPr/>
          <a:lstStyle/>
          <a:p>
            <a:pPr algn="r"/>
            <a:r>
              <a:rPr lang="en-US" sz="8000" dirty="0" smtClean="0"/>
              <a:t>Merge Sort</a:t>
            </a:r>
            <a:endParaRPr lang="en-US" sz="8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4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6038" y="1113183"/>
            <a:ext cx="11720061" cy="54508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b="1" dirty="0" smtClean="0"/>
              <a:t>Divide-and-conquer</a:t>
            </a:r>
            <a:r>
              <a:rPr lang="en-US" sz="2800" dirty="0" smtClean="0"/>
              <a:t>, breaks a problem into sub problems that are similar to the original problem, recursively solves the sub problems, and finally combines the solutions to the sub problems to solve the original problem.</a:t>
            </a:r>
          </a:p>
          <a:p>
            <a:endParaRPr lang="en-US" sz="2800" dirty="0" smtClean="0"/>
          </a:p>
          <a:p>
            <a:r>
              <a:rPr lang="en-US" sz="2800" dirty="0" smtClean="0">
                <a:latin typeface="+mn-lt"/>
              </a:rPr>
              <a:t>Think of a divide-and-conquer algorithm as having three parts:</a:t>
            </a:r>
          </a:p>
          <a:p>
            <a:pPr lvl="1"/>
            <a:r>
              <a:rPr lang="en-US" sz="2400" b="1" dirty="0" smtClean="0"/>
              <a:t>Divide</a:t>
            </a:r>
            <a:r>
              <a:rPr lang="en-US" sz="2400" dirty="0" smtClean="0"/>
              <a:t> the problem into a number of sub-problems that are smaller instances of the same problem.</a:t>
            </a:r>
          </a:p>
          <a:p>
            <a:pPr lvl="1"/>
            <a:r>
              <a:rPr lang="en-US" sz="2400" b="1" dirty="0" smtClean="0"/>
              <a:t>Conquer</a:t>
            </a:r>
            <a:r>
              <a:rPr lang="en-US" sz="2400" dirty="0" smtClean="0"/>
              <a:t> the sub-problems by solving them recursively. If they are small enough, solve the sub-problems as base cases.</a:t>
            </a:r>
          </a:p>
          <a:p>
            <a:pPr lvl="1"/>
            <a:r>
              <a:rPr lang="en-US" sz="2400" b="1" dirty="0" smtClean="0"/>
              <a:t>Combine</a:t>
            </a:r>
            <a:r>
              <a:rPr lang="en-US" sz="2400" dirty="0" smtClean="0"/>
              <a:t> the solutions to the sub-problems into the solution for the original problem.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we're using divide-and-conquer to sort, we need to decide what our sub problems are going to be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31463" y="223085"/>
            <a:ext cx="746044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smtClean="0">
                <a:solidFill>
                  <a:schemeClr val="accent5">
                    <a:lumMod val="75000"/>
                  </a:schemeClr>
                </a:solidFill>
              </a:rPr>
              <a:t>Divide-and-conquer </a:t>
            </a:r>
            <a:r>
              <a:rPr lang="en-US" sz="4400" b="1" u="sng" dirty="0">
                <a:solidFill>
                  <a:schemeClr val="accent5">
                    <a:lumMod val="75000"/>
                  </a:schemeClr>
                </a:solidFill>
              </a:rPr>
              <a:t>algorithms</a:t>
            </a:r>
            <a:endParaRPr lang="en-US" sz="4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202018"/>
            <a:ext cx="2743200" cy="51945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fld id="{D57F1E4F-1CFF-5643-939E-02111984F565}" type="slidenum">
              <a:rPr lang="en-US" sz="28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fld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799268" y="515155"/>
            <a:ext cx="4456090" cy="70833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Problem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1" y="1687132"/>
            <a:ext cx="949299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divide</a:t>
            </a:r>
            <a:endParaRPr lang="en-US" sz="2000" b="1" dirty="0"/>
          </a:p>
        </p:txBody>
      </p:sp>
      <p:cxnSp>
        <p:nvCxnSpPr>
          <p:cNvPr id="6" name="Straight Arrow Connector 5"/>
          <p:cNvCxnSpPr>
            <a:stCxn id="3" idx="2"/>
            <a:endCxn id="12" idx="0"/>
          </p:cNvCxnSpPr>
          <p:nvPr/>
        </p:nvCxnSpPr>
        <p:spPr>
          <a:xfrm flipH="1">
            <a:off x="2572622" y="1223493"/>
            <a:ext cx="3454691" cy="58385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2"/>
            <a:endCxn id="13" idx="0"/>
          </p:cNvCxnSpPr>
          <p:nvPr/>
        </p:nvCxnSpPr>
        <p:spPr>
          <a:xfrm>
            <a:off x="6027313" y="1223493"/>
            <a:ext cx="2839079" cy="59508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65200" y="1807349"/>
            <a:ext cx="1814843" cy="558800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977571" y="1818574"/>
            <a:ext cx="1777642" cy="537842"/>
          </a:xfrm>
          <a:prstGeom prst="round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Sub problem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630" y="2615282"/>
            <a:ext cx="1271502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Conquer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36768" y="2456215"/>
            <a:ext cx="1778051" cy="707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Solve </a:t>
            </a:r>
          </a:p>
          <a:p>
            <a:pPr algn="ctr"/>
            <a:r>
              <a:rPr lang="en-US" sz="2000" b="1" dirty="0" smtClean="0"/>
              <a:t>sub-problem</a:t>
            </a:r>
            <a:endParaRPr 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195759" y="2456215"/>
            <a:ext cx="1778051" cy="70788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Solve </a:t>
            </a:r>
          </a:p>
          <a:p>
            <a:pPr algn="ctr"/>
            <a:r>
              <a:rPr lang="en-US" sz="2000" b="1" dirty="0" smtClean="0"/>
              <a:t>sub-problem</a:t>
            </a:r>
            <a:endParaRPr lang="en-US" sz="2000" b="1" dirty="0"/>
          </a:p>
        </p:txBody>
      </p:sp>
      <p:cxnSp>
        <p:nvCxnSpPr>
          <p:cNvPr id="29" name="Straight Arrow Connector 28"/>
          <p:cNvCxnSpPr>
            <a:stCxn id="12" idx="2"/>
            <a:endCxn id="39" idx="0"/>
          </p:cNvCxnSpPr>
          <p:nvPr/>
        </p:nvCxnSpPr>
        <p:spPr>
          <a:xfrm>
            <a:off x="2572622" y="2366149"/>
            <a:ext cx="0" cy="89775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40" idx="0"/>
          </p:cNvCxnSpPr>
          <p:nvPr/>
        </p:nvCxnSpPr>
        <p:spPr>
          <a:xfrm>
            <a:off x="8866392" y="2356416"/>
            <a:ext cx="0" cy="90748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413311" y="3263900"/>
            <a:ext cx="2318622" cy="13843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Solution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Sub-problem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647998" y="3263900"/>
            <a:ext cx="2436787" cy="1384300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Solution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to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Sub-problem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87103" y="5887255"/>
            <a:ext cx="4456090" cy="708338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Solution to problem</a:t>
            </a:r>
            <a:endParaRPr lang="en-US" sz="3200" dirty="0"/>
          </a:p>
        </p:txBody>
      </p:sp>
      <p:cxnSp>
        <p:nvCxnSpPr>
          <p:cNvPr id="74" name="Straight Arrow Connector 73"/>
          <p:cNvCxnSpPr>
            <a:stCxn id="40" idx="4"/>
            <a:endCxn id="73" idx="0"/>
          </p:cNvCxnSpPr>
          <p:nvPr/>
        </p:nvCxnSpPr>
        <p:spPr>
          <a:xfrm flipH="1">
            <a:off x="6015148" y="4648200"/>
            <a:ext cx="2851244" cy="12390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4"/>
            <a:endCxn id="73" idx="0"/>
          </p:cNvCxnSpPr>
          <p:nvPr/>
        </p:nvCxnSpPr>
        <p:spPr>
          <a:xfrm>
            <a:off x="2572622" y="4648200"/>
            <a:ext cx="3442526" cy="123905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287119" y="4995050"/>
            <a:ext cx="1337226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Combine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99399" y="2575833"/>
            <a:ext cx="1271502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Conquer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6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93" y="317500"/>
            <a:ext cx="10300445" cy="7747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Merge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sort algorithm</a:t>
            </a:r>
            <a:endParaRPr lang="en-US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300" y="1485900"/>
            <a:ext cx="1163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Merge sort is a sorting technique based on divide and conquer </a:t>
            </a:r>
            <a:r>
              <a:rPr lang="en-US" sz="2800" dirty="0" smtClean="0"/>
              <a:t>technique that </a:t>
            </a:r>
            <a:r>
              <a:rPr lang="en-US" sz="2800" dirty="0"/>
              <a:t>was invented by </a:t>
            </a:r>
            <a:r>
              <a:rPr lang="en-US" sz="2800" dirty="0">
                <a:solidFill>
                  <a:srgbClr val="FF0000"/>
                </a:solidFill>
              </a:rPr>
              <a:t>John von Neumann </a:t>
            </a:r>
            <a:r>
              <a:rPr lang="en-US" sz="2800" dirty="0"/>
              <a:t>in 1945.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Merge sort work on Two basic principle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Sorting smaller list is faster than sorting larger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Combining  two sorted sub lists is faster than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of two unsorted list.</a:t>
            </a:r>
          </a:p>
          <a:p>
            <a:endParaRPr lang="en-US" sz="2800" dirty="0"/>
          </a:p>
        </p:txBody>
      </p:sp>
      <p:sp>
        <p:nvSpPr>
          <p:cNvPr id="3" name="AutoShape 2" descr="https://upload.wikimedia.org/wikipedia/commons/5/5e/JohnvonNeumann-LosAlamos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50" y="2510183"/>
            <a:ext cx="3028951" cy="36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26" name="Group 242"/>
          <p:cNvGrpSpPr>
            <a:grpSpLocks/>
          </p:cNvGrpSpPr>
          <p:nvPr/>
        </p:nvGrpSpPr>
        <p:grpSpPr bwMode="auto">
          <a:xfrm>
            <a:off x="1091151" y="1289661"/>
            <a:ext cx="4197350" cy="369888"/>
            <a:chOff x="182" y="833"/>
            <a:chExt cx="2644" cy="233"/>
          </a:xfrm>
          <a:solidFill>
            <a:srgbClr val="7030A0"/>
          </a:solidFill>
        </p:grpSpPr>
        <p:sp>
          <p:nvSpPr>
            <p:cNvPr id="426015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18</a:t>
              </a:r>
            </a:p>
          </p:txBody>
        </p:sp>
        <p:sp>
          <p:nvSpPr>
            <p:cNvPr id="426016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17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18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19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20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21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22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908636" y="1672153"/>
            <a:ext cx="2230437" cy="1109663"/>
            <a:chOff x="97" y="1061"/>
            <a:chExt cx="1405" cy="699"/>
          </a:xfrm>
          <a:solidFill>
            <a:srgbClr val="7030A0"/>
          </a:solidFill>
        </p:grpSpPr>
        <p:sp>
          <p:nvSpPr>
            <p:cNvPr id="426036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37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038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39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45" name="Line 61"/>
            <p:cNvSpPr>
              <a:spLocks noChangeShapeType="1"/>
            </p:cNvSpPr>
            <p:nvPr/>
          </p:nvSpPr>
          <p:spPr bwMode="auto">
            <a:xfrm flipH="1">
              <a:off x="759" y="1061"/>
              <a:ext cx="743" cy="436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3125600" y="1673845"/>
            <a:ext cx="2208213" cy="1227147"/>
            <a:chOff x="1406" y="1053"/>
            <a:chExt cx="1391" cy="773"/>
          </a:xfrm>
          <a:solidFill>
            <a:srgbClr val="7030A0"/>
          </a:solidFill>
        </p:grpSpPr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43</a:t>
              </a:r>
            </a:p>
          </p:txBody>
        </p: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42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43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44" name="Line 60"/>
            <p:cNvSpPr>
              <a:spLocks noChangeShapeType="1"/>
            </p:cNvSpPr>
            <p:nvPr/>
          </p:nvSpPr>
          <p:spPr bwMode="auto">
            <a:xfrm>
              <a:off x="1417" y="1428"/>
              <a:ext cx="14" cy="39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46" name="Line 62"/>
            <p:cNvSpPr>
              <a:spLocks noChangeShapeType="1"/>
            </p:cNvSpPr>
            <p:nvPr/>
          </p:nvSpPr>
          <p:spPr bwMode="auto">
            <a:xfrm>
              <a:off x="1406" y="1053"/>
              <a:ext cx="727" cy="4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821102" y="2871142"/>
            <a:ext cx="1111250" cy="1031875"/>
            <a:chOff x="53" y="1836"/>
            <a:chExt cx="700" cy="650"/>
          </a:xfrm>
          <a:solidFill>
            <a:srgbClr val="7030A0"/>
          </a:solidFill>
        </p:grpSpPr>
        <p:sp>
          <p:nvSpPr>
            <p:cNvPr id="426059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060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26</a:t>
              </a:r>
            </a:p>
          </p:txBody>
        </p:sp>
        <p:sp>
          <p:nvSpPr>
            <p:cNvPr id="426063" name="Line 79"/>
            <p:cNvSpPr>
              <a:spLocks noChangeShapeType="1"/>
            </p:cNvSpPr>
            <p:nvPr/>
          </p:nvSpPr>
          <p:spPr bwMode="auto">
            <a:xfrm>
              <a:off x="753" y="2158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4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962690" y="2881920"/>
            <a:ext cx="1076325" cy="958850"/>
            <a:chOff x="731" y="1836"/>
            <a:chExt cx="678" cy="604"/>
          </a:xfrm>
          <a:solidFill>
            <a:srgbClr val="7030A0"/>
          </a:solidFill>
        </p:grpSpPr>
        <p:sp>
          <p:nvSpPr>
            <p:cNvPr id="426061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065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3081879" y="2878183"/>
            <a:ext cx="1090613" cy="1065214"/>
            <a:chOff x="1460" y="1820"/>
            <a:chExt cx="687" cy="671"/>
          </a:xfrm>
          <a:solidFill>
            <a:srgbClr val="7030A0"/>
          </a:solidFill>
        </p:grpSpPr>
        <p:sp>
          <p:nvSpPr>
            <p:cNvPr id="426066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067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68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15</a:t>
              </a:r>
            </a:p>
          </p:txBody>
        </p:sp>
        <p:sp>
          <p:nvSpPr>
            <p:cNvPr id="426071" name="Line 87"/>
            <p:cNvSpPr>
              <a:spLocks noChangeShapeType="1"/>
            </p:cNvSpPr>
            <p:nvPr/>
          </p:nvSpPr>
          <p:spPr bwMode="auto">
            <a:xfrm>
              <a:off x="2147" y="2163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4183514" y="2902798"/>
            <a:ext cx="1046163" cy="960438"/>
            <a:chOff x="2148" y="1836"/>
            <a:chExt cx="659" cy="605"/>
          </a:xfrm>
          <a:solidFill>
            <a:srgbClr val="7030A0"/>
          </a:solidFill>
        </p:grpSpPr>
        <p:sp>
          <p:nvSpPr>
            <p:cNvPr id="426069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070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72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1407858" y="3918003"/>
            <a:ext cx="474663" cy="885825"/>
            <a:chOff x="381" y="2489"/>
            <a:chExt cx="299" cy="558"/>
          </a:xfrm>
          <a:solidFill>
            <a:srgbClr val="7030A0"/>
          </a:solidFill>
        </p:grpSpPr>
        <p:sp>
          <p:nvSpPr>
            <p:cNvPr id="426103" name="Text Box 119"/>
            <p:cNvSpPr txBox="1">
              <a:spLocks noChangeArrowheads="1"/>
            </p:cNvSpPr>
            <p:nvPr/>
          </p:nvSpPr>
          <p:spPr bwMode="auto">
            <a:xfrm>
              <a:off x="402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05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862547" y="3911414"/>
            <a:ext cx="533400" cy="947738"/>
            <a:chOff x="45" y="2482"/>
            <a:chExt cx="336" cy="597"/>
          </a:xfrm>
          <a:solidFill>
            <a:srgbClr val="7030A0"/>
          </a:solidFill>
        </p:grpSpPr>
        <p:sp>
          <p:nvSpPr>
            <p:cNvPr id="426102" name="Text Box 118"/>
            <p:cNvSpPr txBox="1">
              <a:spLocks noChangeArrowheads="1"/>
            </p:cNvSpPr>
            <p:nvPr/>
          </p:nvSpPr>
          <p:spPr bwMode="auto">
            <a:xfrm>
              <a:off x="45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04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06" name="Line 122"/>
            <p:cNvSpPr>
              <a:spLocks noChangeShapeType="1"/>
            </p:cNvSpPr>
            <p:nvPr/>
          </p:nvSpPr>
          <p:spPr bwMode="auto">
            <a:xfrm>
              <a:off x="366" y="2751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2519854" y="3924908"/>
            <a:ext cx="496888" cy="885825"/>
            <a:chOff x="1082" y="2489"/>
            <a:chExt cx="313" cy="558"/>
          </a:xfrm>
          <a:solidFill>
            <a:srgbClr val="7030A0"/>
          </a:solidFill>
        </p:grpSpPr>
        <p:sp>
          <p:nvSpPr>
            <p:cNvPr id="426109" name="Text Box 125"/>
            <p:cNvSpPr txBox="1">
              <a:spLocks noChangeArrowheads="1"/>
            </p:cNvSpPr>
            <p:nvPr/>
          </p:nvSpPr>
          <p:spPr bwMode="auto">
            <a:xfrm>
              <a:off x="1117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1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2008729" y="3931259"/>
            <a:ext cx="498475" cy="963612"/>
            <a:chOff x="760" y="2497"/>
            <a:chExt cx="314" cy="607"/>
          </a:xfrm>
          <a:solidFill>
            <a:srgbClr val="7030A0"/>
          </a:solidFill>
        </p:grpSpPr>
        <p:sp>
          <p:nvSpPr>
            <p:cNvPr id="426108" name="Text Box 124"/>
            <p:cNvSpPr txBox="1">
              <a:spLocks noChangeArrowheads="1"/>
            </p:cNvSpPr>
            <p:nvPr/>
          </p:nvSpPr>
          <p:spPr bwMode="auto">
            <a:xfrm>
              <a:off x="760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10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2" name="Line 128"/>
            <p:cNvSpPr>
              <a:spLocks noChangeShapeType="1"/>
            </p:cNvSpPr>
            <p:nvPr/>
          </p:nvSpPr>
          <p:spPr bwMode="auto">
            <a:xfrm>
              <a:off x="1073" y="2776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3631148" y="3956662"/>
            <a:ext cx="520700" cy="847725"/>
            <a:chOff x="1782" y="2513"/>
            <a:chExt cx="328" cy="534"/>
          </a:xfrm>
          <a:solidFill>
            <a:srgbClr val="7030A0"/>
          </a:solidFill>
        </p:grpSpPr>
        <p:sp>
          <p:nvSpPr>
            <p:cNvPr id="425988" name="Text Box 4"/>
            <p:cNvSpPr txBox="1">
              <a:spLocks noChangeArrowheads="1"/>
            </p:cNvSpPr>
            <p:nvPr/>
          </p:nvSpPr>
          <p:spPr bwMode="auto">
            <a:xfrm>
              <a:off x="1832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090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3143786" y="3918560"/>
            <a:ext cx="501650" cy="957262"/>
            <a:chOff x="1475" y="2489"/>
            <a:chExt cx="316" cy="603"/>
          </a:xfrm>
          <a:solidFill>
            <a:srgbClr val="7030A0"/>
          </a:solidFill>
        </p:grpSpPr>
        <p:sp>
          <p:nvSpPr>
            <p:cNvPr id="425987" name="Text Box 3"/>
            <p:cNvSpPr txBox="1">
              <a:spLocks noChangeArrowheads="1"/>
            </p:cNvSpPr>
            <p:nvPr/>
          </p:nvSpPr>
          <p:spPr bwMode="auto">
            <a:xfrm>
              <a:off x="1475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089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114" name="Line 130"/>
            <p:cNvSpPr>
              <a:spLocks noChangeShapeType="1"/>
            </p:cNvSpPr>
            <p:nvPr/>
          </p:nvSpPr>
          <p:spPr bwMode="auto">
            <a:xfrm>
              <a:off x="1791" y="2764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4780506" y="3956662"/>
            <a:ext cx="506413" cy="847725"/>
            <a:chOff x="2506" y="2513"/>
            <a:chExt cx="319" cy="534"/>
          </a:xfrm>
          <a:solidFill>
            <a:srgbClr val="7030A0"/>
          </a:solidFill>
        </p:grpSpPr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547" y="2814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092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4278855" y="3956659"/>
            <a:ext cx="508000" cy="919162"/>
            <a:chOff x="2190" y="2513"/>
            <a:chExt cx="320" cy="579"/>
          </a:xfrm>
          <a:solidFill>
            <a:srgbClr val="7030A0"/>
          </a:solidFill>
        </p:grpSpPr>
        <p:grpSp>
          <p:nvGrpSpPr>
            <p:cNvPr id="426288" name="Group 304"/>
            <p:cNvGrpSpPr>
              <a:grpSpLocks/>
            </p:cNvGrpSpPr>
            <p:nvPr/>
          </p:nvGrpSpPr>
          <p:grpSpPr bwMode="auto">
            <a:xfrm>
              <a:off x="2190" y="2513"/>
              <a:ext cx="301" cy="534"/>
              <a:chOff x="2190" y="2513"/>
              <a:chExt cx="301" cy="534"/>
            </a:xfrm>
            <a:grpFill/>
          </p:grpSpPr>
          <p:sp>
            <p:nvSpPr>
              <p:cNvPr id="425989" name="Text Box 5"/>
              <p:cNvSpPr txBox="1">
                <a:spLocks noChangeArrowheads="1"/>
              </p:cNvSpPr>
              <p:nvPr/>
            </p:nvSpPr>
            <p:spPr bwMode="auto">
              <a:xfrm>
                <a:off x="2190" y="2814"/>
                <a:ext cx="278" cy="233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/>
                  <a:t> 9 </a:t>
                </a:r>
              </a:p>
            </p:txBody>
          </p:sp>
          <p:sp>
            <p:nvSpPr>
              <p:cNvPr id="426091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6116" name="Line 132"/>
            <p:cNvSpPr>
              <a:spLocks noChangeShapeType="1"/>
            </p:cNvSpPr>
            <p:nvPr/>
          </p:nvSpPr>
          <p:spPr bwMode="auto">
            <a:xfrm>
              <a:off x="2510" y="2764"/>
              <a:ext cx="0" cy="328"/>
            </a:xfrm>
            <a:prstGeom prst="line">
              <a:avLst/>
            </a:prstGeom>
            <a:grp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835474" y="4909163"/>
            <a:ext cx="441325" cy="657225"/>
            <a:chOff x="21" y="3121"/>
            <a:chExt cx="278" cy="414"/>
          </a:xfrm>
          <a:solidFill>
            <a:srgbClr val="7030A0"/>
          </a:solidFill>
        </p:grpSpPr>
        <p:sp>
          <p:nvSpPr>
            <p:cNvPr id="426135" name="Text Box 151"/>
            <p:cNvSpPr txBox="1">
              <a:spLocks noChangeArrowheads="1"/>
            </p:cNvSpPr>
            <p:nvPr/>
          </p:nvSpPr>
          <p:spPr bwMode="auto">
            <a:xfrm>
              <a:off x="21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143" name="Line 159"/>
            <p:cNvSpPr>
              <a:spLocks noChangeShapeType="1"/>
            </p:cNvSpPr>
            <p:nvPr/>
          </p:nvSpPr>
          <p:spPr bwMode="auto">
            <a:xfrm>
              <a:off x="152" y="3121"/>
              <a:ext cx="4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1405478" y="4926626"/>
            <a:ext cx="441325" cy="652463"/>
            <a:chOff x="380" y="3124"/>
            <a:chExt cx="278" cy="411"/>
          </a:xfrm>
          <a:solidFill>
            <a:srgbClr val="7030A0"/>
          </a:solidFill>
        </p:grpSpPr>
        <p:sp>
          <p:nvSpPr>
            <p:cNvPr id="426136" name="Text Box 152"/>
            <p:cNvSpPr txBox="1">
              <a:spLocks noChangeArrowheads="1"/>
            </p:cNvSpPr>
            <p:nvPr/>
          </p:nvSpPr>
          <p:spPr bwMode="auto">
            <a:xfrm>
              <a:off x="38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144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976978" y="4929800"/>
            <a:ext cx="441325" cy="649288"/>
            <a:chOff x="740" y="3126"/>
            <a:chExt cx="278" cy="409"/>
          </a:xfrm>
          <a:solidFill>
            <a:srgbClr val="7030A0"/>
          </a:solidFill>
        </p:grpSpPr>
        <p:sp>
          <p:nvSpPr>
            <p:cNvPr id="426137" name="Text Box 153"/>
            <p:cNvSpPr txBox="1">
              <a:spLocks noChangeArrowheads="1"/>
            </p:cNvSpPr>
            <p:nvPr/>
          </p:nvSpPr>
          <p:spPr bwMode="auto">
            <a:xfrm>
              <a:off x="74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145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2548478" y="4909163"/>
            <a:ext cx="441325" cy="669925"/>
            <a:chOff x="1100" y="3113"/>
            <a:chExt cx="278" cy="422"/>
          </a:xfrm>
          <a:solidFill>
            <a:srgbClr val="7030A0"/>
          </a:solidFill>
        </p:grpSpPr>
        <p:sp>
          <p:nvSpPr>
            <p:cNvPr id="426138" name="Text Box 154"/>
            <p:cNvSpPr txBox="1">
              <a:spLocks noChangeArrowheads="1"/>
            </p:cNvSpPr>
            <p:nvPr/>
          </p:nvSpPr>
          <p:spPr bwMode="auto">
            <a:xfrm>
              <a:off x="110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146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3119978" y="4937737"/>
            <a:ext cx="441325" cy="641350"/>
            <a:chOff x="1460" y="3131"/>
            <a:chExt cx="278" cy="404"/>
          </a:xfrm>
          <a:solidFill>
            <a:srgbClr val="7030A0"/>
          </a:solidFill>
        </p:grpSpPr>
        <p:sp>
          <p:nvSpPr>
            <p:cNvPr id="426139" name="Text Box 155"/>
            <p:cNvSpPr txBox="1">
              <a:spLocks noChangeArrowheads="1"/>
            </p:cNvSpPr>
            <p:nvPr/>
          </p:nvSpPr>
          <p:spPr bwMode="auto">
            <a:xfrm>
              <a:off x="146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14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3691478" y="4917100"/>
            <a:ext cx="441325" cy="661988"/>
            <a:chOff x="1820" y="3118"/>
            <a:chExt cx="278" cy="417"/>
          </a:xfrm>
          <a:solidFill>
            <a:srgbClr val="7030A0"/>
          </a:solidFill>
        </p:grpSpPr>
        <p:sp>
          <p:nvSpPr>
            <p:cNvPr id="426140" name="Text Box 156"/>
            <p:cNvSpPr txBox="1">
              <a:spLocks noChangeArrowheads="1"/>
            </p:cNvSpPr>
            <p:nvPr/>
          </p:nvSpPr>
          <p:spPr bwMode="auto">
            <a:xfrm>
              <a:off x="182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148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4262978" y="4909163"/>
            <a:ext cx="441325" cy="669925"/>
            <a:chOff x="2180" y="3113"/>
            <a:chExt cx="278" cy="422"/>
          </a:xfrm>
          <a:solidFill>
            <a:srgbClr val="7030A0"/>
          </a:solidFill>
        </p:grpSpPr>
        <p:sp>
          <p:nvSpPr>
            <p:cNvPr id="426141" name="Text Box 157"/>
            <p:cNvSpPr txBox="1">
              <a:spLocks noChangeArrowheads="1"/>
            </p:cNvSpPr>
            <p:nvPr/>
          </p:nvSpPr>
          <p:spPr bwMode="auto">
            <a:xfrm>
              <a:off x="218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149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4834478" y="4925037"/>
            <a:ext cx="441325" cy="654050"/>
            <a:chOff x="2540" y="3123"/>
            <a:chExt cx="278" cy="412"/>
          </a:xfrm>
          <a:solidFill>
            <a:srgbClr val="7030A0"/>
          </a:solidFill>
        </p:grpSpPr>
        <p:sp>
          <p:nvSpPr>
            <p:cNvPr id="426142" name="Text Box 158"/>
            <p:cNvSpPr txBox="1">
              <a:spLocks noChangeArrowheads="1"/>
            </p:cNvSpPr>
            <p:nvPr/>
          </p:nvSpPr>
          <p:spPr bwMode="auto">
            <a:xfrm>
              <a:off x="2540" y="3302"/>
              <a:ext cx="278" cy="233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150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5815459" y="44710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6388726" y="4480861"/>
            <a:ext cx="472804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6956871" y="44710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7528371" y="44710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8066444" y="4471055"/>
            <a:ext cx="508000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8663434" y="447740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9242871" y="44710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9814371" y="44710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5955161" y="34677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6417118" y="34677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7498207" y="34677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7042595" y="3467755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8120419" y="3467755"/>
            <a:ext cx="582613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8723760" y="3469343"/>
            <a:ext cx="582612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9405587" y="3458790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9862870" y="3458790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5948941" y="2397780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6406007" y="2397780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6855971" y="2396464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7286320" y="2396198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6337655" y="2851806"/>
            <a:ext cx="1098550" cy="506413"/>
            <a:chOff x="3254" y="1830"/>
            <a:chExt cx="692" cy="319"/>
          </a:xfrm>
        </p:grpSpPr>
        <p:sp>
          <p:nvSpPr>
            <p:cNvPr id="426199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0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8222426" y="2406036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8679835" y="2405626"/>
            <a:ext cx="441146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9128478" y="2408893"/>
            <a:ext cx="582612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9695218" y="2408893"/>
            <a:ext cx="582612" cy="369332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8641118" y="2854980"/>
            <a:ext cx="1060450" cy="495300"/>
            <a:chOff x="4705" y="1832"/>
            <a:chExt cx="668" cy="312"/>
          </a:xfrm>
        </p:grpSpPr>
        <p:sp>
          <p:nvSpPr>
            <p:cNvPr id="426205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06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5983732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6491732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7004495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7488593" y="1289705"/>
            <a:ext cx="58261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8103045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8603107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9111107" y="1289705"/>
            <a:ext cx="441146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9561868" y="1289705"/>
            <a:ext cx="582612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6867880" y="1764368"/>
            <a:ext cx="2286000" cy="641350"/>
            <a:chOff x="3588" y="1145"/>
            <a:chExt cx="1440" cy="404"/>
          </a:xfrm>
        </p:grpSpPr>
        <p:sp>
          <p:nvSpPr>
            <p:cNvPr id="426215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7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6031276" y="3950359"/>
            <a:ext cx="627063" cy="461963"/>
            <a:chOff x="3061" y="2522"/>
            <a:chExt cx="395" cy="291"/>
          </a:xfrm>
        </p:grpSpPr>
        <p:sp>
          <p:nvSpPr>
            <p:cNvPr id="426218" name="Line 234"/>
            <p:cNvSpPr>
              <a:spLocks noChangeShapeType="1"/>
            </p:cNvSpPr>
            <p:nvPr/>
          </p:nvSpPr>
          <p:spPr bwMode="auto">
            <a:xfrm flipV="1">
              <a:off x="3061" y="2525"/>
              <a:ext cx="209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19" name="Line 235"/>
            <p:cNvSpPr>
              <a:spLocks noChangeShapeType="1"/>
            </p:cNvSpPr>
            <p:nvPr/>
          </p:nvSpPr>
          <p:spPr bwMode="auto">
            <a:xfrm flipH="1" flipV="1">
              <a:off x="3266" y="2522"/>
              <a:ext cx="19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7180618" y="3929722"/>
            <a:ext cx="631825" cy="474663"/>
            <a:chOff x="3785" y="2501"/>
            <a:chExt cx="398" cy="299"/>
          </a:xfrm>
        </p:grpSpPr>
        <p:sp>
          <p:nvSpPr>
            <p:cNvPr id="426220" name="Line 236"/>
            <p:cNvSpPr>
              <a:spLocks noChangeShapeType="1"/>
            </p:cNvSpPr>
            <p:nvPr/>
          </p:nvSpPr>
          <p:spPr bwMode="auto">
            <a:xfrm flipV="1">
              <a:off x="3785" y="2501"/>
              <a:ext cx="194" cy="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96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8288693" y="3917019"/>
            <a:ext cx="625475" cy="503237"/>
            <a:chOff x="4483" y="2501"/>
            <a:chExt cx="394" cy="317"/>
          </a:xfrm>
        </p:grpSpPr>
        <p:sp>
          <p:nvSpPr>
            <p:cNvPr id="426222" name="Line 238"/>
            <p:cNvSpPr>
              <a:spLocks noChangeShapeType="1"/>
            </p:cNvSpPr>
            <p:nvPr/>
          </p:nvSpPr>
          <p:spPr bwMode="auto">
            <a:xfrm flipV="1">
              <a:off x="4483" y="2503"/>
              <a:ext cx="200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3" name="Line 239"/>
            <p:cNvSpPr>
              <a:spLocks noChangeShapeType="1"/>
            </p:cNvSpPr>
            <p:nvPr/>
          </p:nvSpPr>
          <p:spPr bwMode="auto">
            <a:xfrm flipH="1" flipV="1">
              <a:off x="4718" y="2501"/>
              <a:ext cx="159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9645919" y="3943215"/>
            <a:ext cx="584200" cy="481013"/>
            <a:chOff x="5219" y="2523"/>
            <a:chExt cx="368" cy="303"/>
          </a:xfrm>
        </p:grpSpPr>
        <p:sp>
          <p:nvSpPr>
            <p:cNvPr id="426224" name="Line 240"/>
            <p:cNvSpPr>
              <a:spLocks noChangeShapeType="1"/>
            </p:cNvSpPr>
            <p:nvPr/>
          </p:nvSpPr>
          <p:spPr bwMode="auto">
            <a:xfrm flipV="1">
              <a:off x="5219" y="2523"/>
              <a:ext cx="172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25" name="Line 241"/>
            <p:cNvSpPr>
              <a:spLocks noChangeShapeType="1"/>
            </p:cNvSpPr>
            <p:nvPr/>
          </p:nvSpPr>
          <p:spPr bwMode="auto">
            <a:xfrm flipH="1" flipV="1">
              <a:off x="5413" y="2535"/>
              <a:ext cx="174" cy="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835653" y="5196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1413503" y="5196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861053" y="44456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1443666" y="4434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808403" y="2881922"/>
            <a:ext cx="1120775" cy="1031875"/>
            <a:chOff x="53" y="1836"/>
            <a:chExt cx="706" cy="650"/>
          </a:xfrm>
        </p:grpSpPr>
        <p:sp>
          <p:nvSpPr>
            <p:cNvPr id="426244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45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246" name="Line 262"/>
            <p:cNvSpPr>
              <a:spLocks noChangeShapeType="1"/>
            </p:cNvSpPr>
            <p:nvPr/>
          </p:nvSpPr>
          <p:spPr bwMode="auto">
            <a:xfrm>
              <a:off x="759" y="2158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47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972303" y="5196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2010403" y="444084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2554916" y="51949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2580316" y="4442434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954911" y="2880667"/>
            <a:ext cx="1076325" cy="958850"/>
            <a:chOff x="731" y="1836"/>
            <a:chExt cx="678" cy="604"/>
          </a:xfrm>
        </p:grpSpPr>
        <p:sp>
          <p:nvSpPr>
            <p:cNvPr id="426260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1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 6 </a:t>
              </a:r>
            </a:p>
          </p:txBody>
        </p:sp>
        <p:sp>
          <p:nvSpPr>
            <p:cNvPr id="426262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910974" y="1672253"/>
            <a:ext cx="2243928" cy="1125533"/>
            <a:chOff x="97" y="1135"/>
            <a:chExt cx="1389" cy="625"/>
          </a:xfrm>
        </p:grpSpPr>
        <p:sp>
          <p:nvSpPr>
            <p:cNvPr id="426265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266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26</a:t>
              </a:r>
            </a:p>
          </p:txBody>
        </p:sp>
        <p:sp>
          <p:nvSpPr>
            <p:cNvPr id="426267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268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 6 </a:t>
              </a:r>
            </a:p>
          </p:txBody>
        </p:sp>
        <p:sp>
          <p:nvSpPr>
            <p:cNvPr id="426269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3116891" y="51949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3145466" y="44456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3686803" y="52076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3712203" y="4429734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3077821" y="2881922"/>
            <a:ext cx="1095375" cy="1055687"/>
            <a:chOff x="1460" y="1820"/>
            <a:chExt cx="690" cy="665"/>
          </a:xfrm>
        </p:grpSpPr>
        <p:sp>
          <p:nvSpPr>
            <p:cNvPr id="426284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285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286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15</a:t>
              </a:r>
            </a:p>
          </p:txBody>
        </p:sp>
        <p:sp>
          <p:nvSpPr>
            <p:cNvPr id="426287" name="Line 303"/>
            <p:cNvSpPr>
              <a:spLocks noChangeShapeType="1"/>
            </p:cNvSpPr>
            <p:nvPr/>
          </p:nvSpPr>
          <p:spPr bwMode="auto">
            <a:xfrm>
              <a:off x="2150" y="215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4258303" y="5207609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4286878" y="4434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839328" y="5196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844091" y="4434496"/>
            <a:ext cx="441146" cy="369332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4188277" y="2891443"/>
            <a:ext cx="1046163" cy="960438"/>
            <a:chOff x="2148" y="1836"/>
            <a:chExt cx="659" cy="605"/>
          </a:xfrm>
        </p:grpSpPr>
        <p:sp>
          <p:nvSpPr>
            <p:cNvPr id="426295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296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297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3138397" y="1680189"/>
            <a:ext cx="2211388" cy="1246188"/>
            <a:chOff x="1404" y="1054"/>
            <a:chExt cx="1393" cy="785"/>
          </a:xfrm>
        </p:grpSpPr>
        <p:sp>
          <p:nvSpPr>
            <p:cNvPr id="426300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dirty="0"/>
                <a:t>43</a:t>
              </a:r>
            </a:p>
          </p:txBody>
        </p:sp>
        <p:sp>
          <p:nvSpPr>
            <p:cNvPr id="426301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02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03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  <p:sp>
          <p:nvSpPr>
            <p:cNvPr id="426304" name="Line 320"/>
            <p:cNvSpPr>
              <a:spLocks noChangeShapeType="1"/>
            </p:cNvSpPr>
            <p:nvPr/>
          </p:nvSpPr>
          <p:spPr bwMode="auto">
            <a:xfrm>
              <a:off x="1411" y="1431"/>
              <a:ext cx="6" cy="40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305" name="Line 321"/>
            <p:cNvSpPr>
              <a:spLocks noChangeShapeType="1"/>
            </p:cNvSpPr>
            <p:nvPr/>
          </p:nvSpPr>
          <p:spPr bwMode="auto">
            <a:xfrm>
              <a:off x="1404" y="1054"/>
              <a:ext cx="718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1081626" y="1293910"/>
            <a:ext cx="4197350" cy="369888"/>
            <a:chOff x="182" y="833"/>
            <a:chExt cx="2644" cy="233"/>
          </a:xfrm>
        </p:grpSpPr>
        <p:sp>
          <p:nvSpPr>
            <p:cNvPr id="426315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18</a:t>
              </a:r>
            </a:p>
          </p:txBody>
        </p:sp>
        <p:sp>
          <p:nvSpPr>
            <p:cNvPr id="426316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26</a:t>
              </a:r>
            </a:p>
          </p:txBody>
        </p:sp>
        <p:sp>
          <p:nvSpPr>
            <p:cNvPr id="426317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32</a:t>
              </a:r>
            </a:p>
          </p:txBody>
        </p:sp>
        <p:sp>
          <p:nvSpPr>
            <p:cNvPr id="426318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6 </a:t>
              </a:r>
            </a:p>
          </p:txBody>
        </p:sp>
        <p:sp>
          <p:nvSpPr>
            <p:cNvPr id="426319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43</a:t>
              </a:r>
            </a:p>
          </p:txBody>
        </p:sp>
        <p:sp>
          <p:nvSpPr>
            <p:cNvPr id="426320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15</a:t>
              </a:r>
            </a:p>
          </p:txBody>
        </p:sp>
        <p:sp>
          <p:nvSpPr>
            <p:cNvPr id="426321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9 </a:t>
              </a:r>
            </a:p>
          </p:txBody>
        </p:sp>
        <p:sp>
          <p:nvSpPr>
            <p:cNvPr id="426322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233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5815459" y="4472087"/>
            <a:ext cx="439558" cy="3746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6387928" y="4478481"/>
            <a:ext cx="472103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7533132" y="4471059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6941087" y="4475584"/>
            <a:ext cx="468220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7041007" y="3467755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6410141" y="3466443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7514082" y="3469343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5947227" y="3467755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8661935" y="4479509"/>
            <a:ext cx="442823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8066443" y="4477409"/>
            <a:ext cx="508001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9818162" y="4466844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9242871" y="4464675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9408513" y="3465170"/>
            <a:ext cx="445908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9860567" y="3467020"/>
            <a:ext cx="44223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8114911" y="3469898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dirty="0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8714668" y="3467518"/>
            <a:ext cx="58288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8216891" y="2407310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5946580" y="2398463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8653378" y="2405626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9090511" y="2408025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6398905" y="2397780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6850002" y="2397780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 smtClean="0"/>
              <a:t>26</a:t>
            </a:r>
            <a:endParaRPr lang="en-US" altLang="en-US" dirty="0"/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7293509" y="2398463"/>
            <a:ext cx="441146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9689502" y="2412083"/>
            <a:ext cx="582612" cy="369332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43</a:t>
            </a:r>
          </a:p>
        </p:txBody>
      </p:sp>
      <p:sp>
        <p:nvSpPr>
          <p:cNvPr id="426349" name="Text Box 365"/>
          <p:cNvSpPr txBox="1">
            <a:spLocks noChangeArrowheads="1"/>
          </p:cNvSpPr>
          <p:nvPr/>
        </p:nvSpPr>
        <p:spPr bwMode="auto">
          <a:xfrm>
            <a:off x="1193654" y="750886"/>
            <a:ext cx="3782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b="1" u="sng" dirty="0">
                <a:solidFill>
                  <a:srgbClr val="FF0000"/>
                </a:solidFill>
              </a:rPr>
              <a:t>Original Sequence</a:t>
            </a:r>
          </a:p>
        </p:txBody>
      </p:sp>
      <p:sp>
        <p:nvSpPr>
          <p:cNvPr id="426350" name="Text Box 366"/>
          <p:cNvSpPr txBox="1">
            <a:spLocks noChangeArrowheads="1"/>
          </p:cNvSpPr>
          <p:nvPr/>
        </p:nvSpPr>
        <p:spPr bwMode="auto">
          <a:xfrm>
            <a:off x="6505674" y="689331"/>
            <a:ext cx="26922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u="sng" dirty="0">
                <a:solidFill>
                  <a:schemeClr val="accent5">
                    <a:lumMod val="75000"/>
                  </a:schemeClr>
                </a:solidFill>
              </a:rPr>
              <a:t>Sorted Sequence</a:t>
            </a:r>
          </a:p>
        </p:txBody>
      </p:sp>
      <p:sp>
        <p:nvSpPr>
          <p:cNvPr id="231" name="Title 1"/>
          <p:cNvSpPr>
            <a:spLocks noGrp="1"/>
          </p:cNvSpPr>
          <p:nvPr>
            <p:ph type="title"/>
          </p:nvPr>
        </p:nvSpPr>
        <p:spPr>
          <a:xfrm>
            <a:off x="274113" y="11803"/>
            <a:ext cx="8731996" cy="767688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accent5">
                    <a:lumMod val="75000"/>
                  </a:schemeClr>
                </a:solidFill>
              </a:rPr>
              <a:t>Working of merge sort</a:t>
            </a:r>
            <a:endParaRPr lang="en-US" sz="48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  <p:bldP spid="4263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91" y="149022"/>
            <a:ext cx="5644805" cy="545139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accent5">
                    <a:lumMod val="75000"/>
                  </a:schemeClr>
                </a:solidFill>
              </a:rPr>
              <a:t>Algorithm for merge sort </a:t>
            </a:r>
            <a:endParaRPr lang="en-US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merge_sor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5544"/>
            <a:ext cx="5764696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merge_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96" y="0"/>
            <a:ext cx="6427304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1654" y="72816"/>
            <a:ext cx="10200886" cy="990600"/>
          </a:xfrm>
        </p:spPr>
        <p:txBody>
          <a:bodyPr/>
          <a:lstStyle/>
          <a:p>
            <a:r>
              <a:rPr lang="en-US" sz="3200" dirty="0" smtClean="0"/>
              <a:t>Example base on previous method to sorting the list  using merge sort algorithm.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7781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" y="1272209"/>
            <a:ext cx="10572553" cy="53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339" y="1069804"/>
            <a:ext cx="110920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Weather list is already sorted , inverse sorted or randomly distributed , all three steps must be performed.</a:t>
            </a:r>
          </a:p>
          <a:p>
            <a:r>
              <a:rPr lang="en-US" sz="2400" dirty="0" smtClean="0"/>
              <a:t>Merge sort cannot identify if list is sorted. So numbers of comparisons are same for 3 case.   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Worst case of merge sort  takes less time compared to insertion sort , selection sort &amp; bubble sort .</a:t>
            </a:r>
          </a:p>
          <a:p>
            <a:r>
              <a:rPr lang="en-US" sz="2400" dirty="0" smtClean="0"/>
              <a:t>However , best case of insertion sort </a:t>
            </a:r>
            <a:r>
              <a:rPr lang="en-US" sz="2400" dirty="0" smtClean="0">
                <a:solidFill>
                  <a:srgbClr val="FF0000"/>
                </a:solidFill>
              </a:rPr>
              <a:t>(O(n)) </a:t>
            </a:r>
            <a:r>
              <a:rPr lang="en-US" sz="2400" dirty="0" smtClean="0"/>
              <a:t>beats all three cases of merge sort </a:t>
            </a: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O(nlog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))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24186"/>
              </p:ext>
            </p:extLst>
          </p:nvPr>
        </p:nvGraphicFramePr>
        <p:xfrm>
          <a:off x="2226364" y="2955234"/>
          <a:ext cx="7086600" cy="1247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695562747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209920273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1486108452"/>
                    </a:ext>
                  </a:extLst>
                </a:gridCol>
              </a:tblGrid>
              <a:tr h="603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Best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Average 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Worst case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6579899"/>
                  </a:ext>
                </a:extLst>
              </a:tr>
              <a:tr h="6446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O(nlog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O(nlog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O(nlog</a:t>
                      </a:r>
                      <a:r>
                        <a:rPr lang="en-US" sz="2800" baseline="-25000" dirty="0" smtClean="0"/>
                        <a:t>2</a:t>
                      </a:r>
                      <a:r>
                        <a:rPr lang="en-US" sz="2800" dirty="0" smtClean="0"/>
                        <a:t>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196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5" y="360608"/>
            <a:ext cx="8512936" cy="587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437</Words>
  <Application>Microsoft Office PowerPoint</Application>
  <PresentationFormat>Widescreen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 3</vt:lpstr>
      <vt:lpstr>Office Theme</vt:lpstr>
      <vt:lpstr>Merge Sort</vt:lpstr>
      <vt:lpstr>PowerPoint Presentation</vt:lpstr>
      <vt:lpstr>PowerPoint Presentation</vt:lpstr>
      <vt:lpstr> Merge sort algorithm</vt:lpstr>
      <vt:lpstr>Working of merge sort</vt:lpstr>
      <vt:lpstr>Algorithm for merge sort </vt:lpstr>
      <vt:lpstr>Example base on previous method to sorting the list  using merge sort algorithm.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and real time application</dc:title>
  <dc:creator>yazad dumasia</dc:creator>
  <cp:lastModifiedBy>user</cp:lastModifiedBy>
  <cp:revision>125</cp:revision>
  <dcterms:created xsi:type="dcterms:W3CDTF">2016-09-23T17:17:32Z</dcterms:created>
  <dcterms:modified xsi:type="dcterms:W3CDTF">2020-02-12T10:07:13Z</dcterms:modified>
</cp:coreProperties>
</file>