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335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5" r:id="rId13"/>
    <p:sldId id="357" r:id="rId14"/>
    <p:sldId id="358" r:id="rId15"/>
    <p:sldId id="359" r:id="rId16"/>
    <p:sldId id="360" r:id="rId17"/>
    <p:sldId id="361" r:id="rId1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64" d="100"/>
          <a:sy n="64" d="100"/>
        </p:scale>
        <p:origin x="1422" y="7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18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338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30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368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737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662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805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683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57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45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99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88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78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35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2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940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C6F45F-FF9D-4CDF-A1C0-8CB1B712ED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9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0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000" b="1" dirty="0">
                <a:solidFill>
                  <a:srgbClr val="002060"/>
                </a:solidFill>
              </a:rPr>
              <a:t>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Relational Algebra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269" y="1077913"/>
            <a:ext cx="7339647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i="1" dirty="0"/>
              <a:t>                    instructor</a:t>
            </a:r>
            <a:r>
              <a:rPr lang="en-US" altLang="en-US" dirty="0"/>
              <a:t>  X  </a:t>
            </a:r>
            <a:r>
              <a:rPr lang="en-US" altLang="en-US" i="1" dirty="0"/>
              <a:t>teaches</a:t>
            </a: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dirty="0"/>
              <a:t>      associates every  tuple of  instructor with every tuple of teaches</a:t>
            </a:r>
          </a:p>
          <a:p>
            <a:pPr lvl="1"/>
            <a:r>
              <a:rPr lang="en-US" altLang="en-US" dirty="0"/>
              <a:t>Most of the resulting rows have information about instructors who did NOT teach a particular course. </a:t>
            </a:r>
          </a:p>
          <a:p>
            <a:r>
              <a:rPr lang="en-US" altLang="en-US" dirty="0"/>
              <a:t>To get only those tuples of  “</a:t>
            </a:r>
            <a:r>
              <a:rPr lang="en-US" altLang="en-US" i="1" dirty="0"/>
              <a:t>instructor</a:t>
            </a:r>
            <a:r>
              <a:rPr lang="en-US" altLang="en-US" dirty="0"/>
              <a:t>  X  </a:t>
            </a:r>
            <a:r>
              <a:rPr lang="en-US" altLang="en-US" i="1" dirty="0"/>
              <a:t>teaches</a:t>
            </a:r>
            <a:r>
              <a:rPr lang="en-US" altLang="en-US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sz="2000" b="1" i="1" dirty="0">
                <a:sym typeface="Symbol" panose="05050102010706020507" pitchFamily="18" charset="2"/>
              </a:rPr>
              <a:t>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sz="2000" b="1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000" b="1" i="1" dirty="0">
                <a:sym typeface="Symbol" panose="05050102010706020507" pitchFamily="18" charset="2"/>
              </a:rPr>
              <a:t> </a:t>
            </a:r>
            <a:r>
              <a:rPr lang="en-US" altLang="ja-JP" b="1" dirty="0">
                <a:sym typeface="Symbol" panose="05050102010706020507" pitchFamily="18" charset="2"/>
              </a:rPr>
              <a:t>(</a:t>
            </a:r>
            <a:r>
              <a:rPr lang="en-US" altLang="ja-JP" b="1" i="1" dirty="0">
                <a:sym typeface="Symbol" panose="05050102010706020507" pitchFamily="18" charset="2"/>
              </a:rPr>
              <a:t>instructor  </a:t>
            </a:r>
            <a:r>
              <a:rPr lang="en-US" altLang="ja-JP" b="1" dirty="0">
                <a:sym typeface="Symbol" panose="05050102010706020507" pitchFamily="18" charset="2"/>
              </a:rPr>
              <a:t>x</a:t>
            </a:r>
            <a:r>
              <a:rPr lang="en-US" altLang="ja-JP" b="1" i="1" dirty="0">
                <a:sym typeface="Symbol" panose="05050102010706020507" pitchFamily="18" charset="2"/>
              </a:rPr>
              <a:t> teaches </a:t>
            </a:r>
            <a:r>
              <a:rPr lang="en-US" altLang="ja-JP" b="1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endParaRPr lang="en-US" altLang="ja-JP" sz="1000" dirty="0">
              <a:sym typeface="Symbol" panose="05050102010706020507" pitchFamily="18" charset="2"/>
            </a:endParaRPr>
          </a:p>
          <a:p>
            <a:r>
              <a:rPr lang="en-US" altLang="ja-JP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15237" cy="4876800"/>
          </a:xfrm>
        </p:spPr>
        <p:txBody>
          <a:bodyPr/>
          <a:lstStyle/>
          <a:p>
            <a:r>
              <a:rPr lang="en-US" altLang="en-US" dirty="0"/>
              <a:t>The</a:t>
            </a:r>
            <a:r>
              <a:rPr lang="en-US" altLang="en-US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 </a:t>
            </a:r>
            <a:r>
              <a:rPr lang="en-US" altLang="ja-JP" dirty="0">
                <a:sym typeface="Symbol" panose="05050102010706020507" pitchFamily="18" charset="2"/>
              </a:rPr>
              <a:t>x</a:t>
            </a:r>
            <a:r>
              <a:rPr lang="en-US" altLang="ja-JP" i="1" dirty="0">
                <a:sym typeface="Symbol" panose="05050102010706020507" pitchFamily="18" charset="2"/>
              </a:rPr>
              <a:t> teaches</a:t>
            </a:r>
            <a:r>
              <a:rPr lang="en-US" altLang="ja-JP" dirty="0">
                <a:sym typeface="Symbol" panose="05050102010706020507" pitchFamily="18" charset="2"/>
              </a:rPr>
              <a:t>))</a:t>
            </a:r>
            <a:r>
              <a:rPr lang="en-US" altLang="en-US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8" y="2196132"/>
            <a:ext cx="6103646" cy="3470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300458" cy="4876800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dirty="0"/>
              <a:t>The union operation </a:t>
            </a:r>
            <a:r>
              <a:rPr lang="en-US" altLang="en-US" dirty="0">
                <a:sym typeface="Symbol" panose="05050102010706020507" pitchFamily="18" charset="2"/>
              </a:rPr>
              <a:t>allows us to combine two relations </a:t>
            </a:r>
            <a:endParaRPr lang="en-US" altLang="en-US" dirty="0"/>
          </a:p>
          <a:p>
            <a:pPr>
              <a:tabLst>
                <a:tab pos="2965450" algn="ctr"/>
              </a:tabLst>
            </a:pPr>
            <a:r>
              <a:rPr lang="en-US" altLang="en-US" dirty="0"/>
              <a:t>Notation:  </a:t>
            </a:r>
            <a:r>
              <a:rPr lang="en-US" altLang="en-US" i="1" dirty="0"/>
              <a:t>r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dirty="0"/>
              <a:t>Example: </a:t>
            </a:r>
            <a:r>
              <a:rPr lang="en-US" altLang="en-US" b="1" dirty="0"/>
              <a:t>to find all courses taught in the Fall 2017 semester, or in the Spring 2018 semester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sz="20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/>
              <a:t>course_id</a:t>
            </a:r>
            <a:r>
              <a:rPr lang="en-US" altLang="en-US" dirty="0"/>
              <a:t> </a:t>
            </a:r>
            <a:r>
              <a:rPr lang="en-US" altLang="en-US" sz="2000" dirty="0"/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  </a:t>
            </a:r>
            <a:r>
              <a:rPr lang="en-US" altLang="ja-JP" dirty="0">
                <a:sym typeface="Symbol" panose="05050102010706020507" pitchFamily="18" charset="2"/>
              </a:rPr>
              <a:t>  </a:t>
            </a:r>
            <a:br>
              <a:rPr lang="en-US" altLang="ja-JP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</a:t>
            </a:r>
            <a:r>
              <a:rPr lang="en-US" altLang="ja-JP" sz="2000" dirty="0">
                <a:sym typeface="Symbol" panose="05050102010706020507" pitchFamily="18" charset="2"/>
              </a:rPr>
              <a:t></a:t>
            </a:r>
            <a:r>
              <a:rPr lang="en-US" altLang="ja-JP" sz="2400" i="1" baseline="-25000" dirty="0" err="1"/>
              <a:t>course_id</a:t>
            </a:r>
            <a:r>
              <a:rPr lang="en-US" altLang="ja-JP" dirty="0"/>
              <a:t> </a:t>
            </a:r>
            <a:r>
              <a:rPr lang="en-US" altLang="ja-JP" sz="2000" dirty="0"/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</a:t>
            </a:r>
            <a:r>
              <a:rPr lang="en-US" altLang="ja-JP" sz="2400" dirty="0"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269" y="1077913"/>
            <a:ext cx="7261270" cy="4876800"/>
          </a:xfrm>
        </p:spPr>
        <p:txBody>
          <a:bodyPr/>
          <a:lstStyle/>
          <a:p>
            <a:r>
              <a:rPr lang="en-US" altLang="en-US" dirty="0"/>
              <a:t>The  set-intersection  operation </a:t>
            </a:r>
            <a:r>
              <a:rPr lang="en-US" altLang="en-US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dirty="0"/>
          </a:p>
          <a:p>
            <a:r>
              <a:rPr lang="en-US" altLang="en-US" dirty="0"/>
              <a:t>Notation: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/>
              <a:t>s</a:t>
            </a:r>
            <a:endParaRPr lang="en-US" altLang="en-US" dirty="0"/>
          </a:p>
          <a:p>
            <a:r>
              <a:rPr lang="en-US" altLang="en-US" dirty="0"/>
              <a:t>Example:</a:t>
            </a:r>
            <a:r>
              <a:rPr lang="en-US" altLang="en-US" b="1" dirty="0"/>
              <a:t>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           </a:t>
            </a:r>
            <a:r>
              <a:rPr lang="en-US" altLang="en-US" sz="20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/>
              <a:t>course_id</a:t>
            </a:r>
            <a:r>
              <a:rPr lang="en-US" altLang="en-US" sz="2400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br>
              <a:rPr lang="en-US" altLang="ja-JP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</a:t>
            </a:r>
            <a:r>
              <a:rPr lang="en-US" altLang="ja-JP" sz="2000" dirty="0">
                <a:sym typeface="Symbol" panose="05050102010706020507" pitchFamily="18" charset="2"/>
              </a:rPr>
              <a:t></a:t>
            </a:r>
            <a:r>
              <a:rPr lang="en-US" altLang="ja-JP" sz="2400" i="1" baseline="-25000" dirty="0" err="1"/>
              <a:t>course_id</a:t>
            </a:r>
            <a:r>
              <a:rPr lang="en-US" altLang="ja-JP" sz="2400" dirty="0"/>
              <a:t> </a:t>
            </a:r>
            <a:r>
              <a:rPr lang="en-US" altLang="ja-JP" sz="2000" dirty="0"/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</a:t>
            </a:r>
            <a:r>
              <a:rPr lang="en-US" altLang="ja-JP" sz="2000" dirty="0"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104516" cy="4016601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to find all courses taught in the Fall 2017 semester, but not in the Spring 2018 semester</a:t>
            </a:r>
            <a:br>
              <a:rPr lang="en-US" altLang="en-US" sz="1600" b="1" dirty="0"/>
            </a:br>
            <a:r>
              <a:rPr lang="en-US" altLang="en-US" sz="1600" dirty="0"/>
              <a:t>   </a:t>
            </a:r>
            <a:r>
              <a:rPr lang="en-US" altLang="en-US" sz="20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/>
              <a:t>course_id</a:t>
            </a:r>
            <a:r>
              <a:rPr lang="en-US" altLang="en-US" sz="1600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  −</a:t>
            </a:r>
            <a:r>
              <a:rPr lang="en-US" altLang="ja-JP" sz="1600" dirty="0">
                <a:sym typeface="Symbol" panose="05050102010706020507" pitchFamily="18" charset="2"/>
              </a:rPr>
              <a:t>  </a:t>
            </a:r>
            <a:br>
              <a:rPr lang="en-US" altLang="ja-JP" sz="1600" dirty="0">
                <a:sym typeface="Symbol" panose="05050102010706020507" pitchFamily="18" charset="2"/>
              </a:rPr>
            </a:br>
            <a:r>
              <a:rPr lang="en-US" altLang="ja-JP" sz="1600" dirty="0">
                <a:sym typeface="Symbol" panose="05050102010706020507" pitchFamily="18" charset="2"/>
              </a:rPr>
              <a:t>   </a:t>
            </a:r>
            <a:r>
              <a:rPr lang="en-US" altLang="ja-JP" sz="2000" dirty="0">
                <a:sym typeface="Symbol" panose="05050102010706020507" pitchFamily="18" charset="2"/>
              </a:rPr>
              <a:t></a:t>
            </a:r>
            <a:r>
              <a:rPr lang="en-US" altLang="ja-JP" sz="2400" i="1" baseline="-25000" dirty="0" err="1"/>
              <a:t>course_id</a:t>
            </a:r>
            <a:r>
              <a:rPr lang="en-US" altLang="ja-JP" sz="1600" dirty="0"/>
              <a:t> </a:t>
            </a:r>
            <a:r>
              <a:rPr lang="en-US" altLang="ja-JP" sz="2000" dirty="0"/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</a:t>
            </a:r>
            <a:r>
              <a:rPr lang="en-US" altLang="ja-JP" sz="2000" dirty="0"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4" name="Picture 1" descr="C:\Users\as668\Desktop\Figures-for-slides\2_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9948" y="5056094"/>
            <a:ext cx="1074480" cy="9225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214" y="1077913"/>
            <a:ext cx="7443964" cy="4876800"/>
          </a:xfrm>
        </p:spPr>
        <p:txBody>
          <a:bodyPr/>
          <a:lstStyle/>
          <a:p>
            <a:r>
              <a:rPr lang="en-US" altLang="en-US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dirty="0"/>
              <a:t>The assignment  operation is  denoted by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dirty="0">
                <a:sym typeface="Wingdings" pitchFamily="2" charset="2"/>
              </a:rPr>
              <a:t> and </a:t>
            </a:r>
            <a:r>
              <a:rPr lang="en-US" altLang="en-US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/>
              <a:t>Example: </a:t>
            </a:r>
            <a:r>
              <a:rPr lang="en-US" altLang="en-US" b="1" dirty="0"/>
              <a:t>Find all </a:t>
            </a:r>
            <a:r>
              <a:rPr lang="en-US" altLang="en-US" b="1" dirty="0">
                <a:sym typeface="Symbol" panose="05050102010706020507" pitchFamily="18" charset="2"/>
              </a:rPr>
              <a:t>instructor in the “Physics” and Music department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  </a:t>
            </a:r>
            <a:r>
              <a:rPr lang="en-US" altLang="en-US" sz="2000" dirty="0">
                <a:sym typeface="Symbol" panose="05050102010706020507" pitchFamily="18" charset="2"/>
              </a:rPr>
              <a:t>       </a:t>
            </a:r>
            <a:r>
              <a:rPr lang="en-US" altLang="en-US" i="1" dirty="0">
                <a:sym typeface="Symbol" panose="05050102010706020507" pitchFamily="18" charset="2"/>
              </a:rPr>
              <a:t>Physics</a:t>
            </a:r>
            <a:r>
              <a:rPr lang="en-US" altLang="en-US" sz="2000" dirty="0">
                <a:sym typeface="Symbol" panose="05050102010706020507" pitchFamily="18" charset="2"/>
              </a:rPr>
              <a:t> </a:t>
            </a:r>
            <a:r>
              <a:rPr lang="en-US" altLang="en-US" sz="2000" b="1" dirty="0">
                <a:sym typeface="Wingdings" pitchFamily="2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2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2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2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200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  </a:t>
            </a:r>
            <a:r>
              <a:rPr lang="en-US" altLang="en-US" i="1" dirty="0">
                <a:sym typeface="Symbol" panose="05050102010706020507" pitchFamily="18" charset="2"/>
              </a:rPr>
              <a:t>Music</a:t>
            </a:r>
            <a:r>
              <a:rPr lang="en-US" altLang="en-US" sz="2000" dirty="0">
                <a:sym typeface="Symbol" panose="05050102010706020507" pitchFamily="18" charset="2"/>
              </a:rPr>
              <a:t> </a:t>
            </a:r>
            <a:r>
              <a:rPr lang="en-US" altLang="en-US" sz="2000" b="1" dirty="0">
                <a:sym typeface="Wingdings" pitchFamily="2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2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2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2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000">
                <a:sym typeface="Symbol" panose="05050102010706020507" pitchFamily="18" charset="2"/>
              </a:rPr>
              <a:t>       </a:t>
            </a:r>
            <a:r>
              <a:rPr lang="en-US" altLang="en-US" i="1">
                <a:sym typeface="Symbol" panose="05050102010706020507" pitchFamily="18" charset="2"/>
              </a:rPr>
              <a:t>Physics</a:t>
            </a:r>
            <a:r>
              <a:rPr lang="en-US" altLang="en-US" sz="200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315177" cy="5609490"/>
          </a:xfrm>
        </p:spPr>
        <p:txBody>
          <a:bodyPr/>
          <a:lstStyle/>
          <a:p>
            <a:r>
              <a:rPr lang="en-US" altLang="en-US" dirty="0"/>
              <a:t>The results of relational-algebra expressions do not have a name that we can use to refer to them.  The  rename operator,  </a:t>
            </a:r>
            <a:r>
              <a:rPr lang="en-US" altLang="en-US" sz="2400" i="1" dirty="0">
                <a:sym typeface="Symbol" panose="05050102010706020507" pitchFamily="18" charset="2"/>
              </a:rPr>
              <a:t></a:t>
            </a:r>
            <a:r>
              <a:rPr lang="en-US" altLang="en-US" sz="2000" i="1" dirty="0">
                <a:sym typeface="Symbol" panose="05050102010706020507" pitchFamily="18" charset="2"/>
              </a:rPr>
              <a:t> ,</a:t>
            </a:r>
            <a:r>
              <a:rPr lang="en-US" altLang="en-US" sz="2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is provided 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dirty="0"/>
              <a:t>The expression:</a:t>
            </a:r>
          </a:p>
          <a:p>
            <a:pPr>
              <a:buNone/>
            </a:pPr>
            <a:r>
              <a:rPr lang="en-US" altLang="en-US" dirty="0"/>
              <a:t>                  </a:t>
            </a:r>
            <a:r>
              <a:rPr lang="en-US" altLang="en-US" sz="2400" i="1" dirty="0">
                <a:sym typeface="Symbol" panose="05050102010706020507" pitchFamily="18" charset="2"/>
              </a:rPr>
              <a:t></a:t>
            </a:r>
            <a:r>
              <a:rPr lang="en-US" altLang="en-US" sz="2200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under the name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</a:p>
          <a:p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dirty="0"/>
              <a:t>To rename STUDENT relation to STUDENT1, we can use rename operator like:</a:t>
            </a:r>
            <a:endParaRPr lang="en-US" altLang="en-US" i="1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b="1" dirty="0"/>
              <a:t> </a:t>
            </a:r>
            <a:r>
              <a:rPr lang="en-US" dirty="0"/>
              <a:t>If you want to create a relation STUDENT_NAMES with ROLL_NO and NAME from STUDENT, it can be done using rename operator as:</a:t>
            </a:r>
          </a:p>
          <a:p>
            <a:endParaRPr lang="en-US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08517" y="4498327"/>
            <a:ext cx="25968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ρ(STUDENT1, STUDENT)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87455" y="6079726"/>
            <a:ext cx="5438989" cy="30777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ρ(STUDENT_NAMES, ∏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(ROLL_NO, NAME)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(STUDENT))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740180" cy="4876800"/>
          </a:xfrm>
        </p:spPr>
        <p:txBody>
          <a:bodyPr/>
          <a:lstStyle/>
          <a:p>
            <a:r>
              <a:rPr lang="en-US" altLang="en-US" dirty="0"/>
              <a:t>There is more than one way to write a query in relational algebra. </a:t>
            </a:r>
          </a:p>
          <a:p>
            <a:r>
              <a:rPr lang="en-US" altLang="en-US" dirty="0"/>
              <a:t>Example:  </a:t>
            </a:r>
            <a:r>
              <a:rPr lang="en-US" altLang="en-US" b="1" dirty="0"/>
              <a:t>Find information about courses taught by instructors in the Physics department with salary greater than 90,000</a:t>
            </a:r>
          </a:p>
          <a:p>
            <a:r>
              <a:rPr lang="en-US" altLang="en-US" dirty="0"/>
              <a:t>Query 1</a:t>
            </a:r>
          </a:p>
          <a:p>
            <a:pPr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     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2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2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2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200" i="1" baseline="-25000" dirty="0">
                <a:sym typeface="Symbol" panose="05050102010706020507" pitchFamily="18" charset="2"/>
              </a:rPr>
              <a:t>” </a:t>
            </a:r>
            <a:r>
              <a:rPr lang="en-US" altLang="en-US" sz="2200" dirty="0">
                <a:sym typeface="Symbol" panose="05050102010706020507" pitchFamily="18" charset="2"/>
              </a:rPr>
              <a:t></a:t>
            </a:r>
            <a:r>
              <a:rPr lang="ja-JP" altLang="en-US" sz="22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200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sz="2200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endParaRPr lang="en-US" altLang="ja-JP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Query 2</a:t>
            </a:r>
            <a:endParaRPr lang="en-US" altLang="en-US" dirty="0"/>
          </a:p>
          <a:p>
            <a:pPr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     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2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2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2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200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endParaRPr lang="en-US" altLang="ja-JP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15237" cy="4876800"/>
          </a:xfrm>
        </p:spPr>
        <p:txBody>
          <a:bodyPr/>
          <a:lstStyle/>
          <a:p>
            <a:r>
              <a:rPr lang="en-US" altLang="en-US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dirty="0"/>
              <a:t>Six basic operators</a:t>
            </a:r>
          </a:p>
          <a:p>
            <a:pPr lvl="1"/>
            <a:r>
              <a:rPr lang="en-US" altLang="en-US" dirty="0"/>
              <a:t>select: </a:t>
            </a:r>
            <a:r>
              <a:rPr kumimoji="0" lang="en-US" altLang="en-US" sz="2400" dirty="0">
                <a:sym typeface="Symbol" panose="05050102010706020507" pitchFamily="18" charset="2"/>
              </a:rPr>
              <a:t></a:t>
            </a:r>
            <a:endParaRPr lang="en-US" altLang="en-US" dirty="0"/>
          </a:p>
          <a:p>
            <a:pPr lvl="1"/>
            <a:r>
              <a:rPr lang="en-US" altLang="en-US" dirty="0"/>
              <a:t>project: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endParaRPr lang="en-US" altLang="en-US" dirty="0"/>
          </a:p>
          <a:p>
            <a:pPr lvl="1"/>
            <a:r>
              <a:rPr lang="en-US" altLang="en-US" dirty="0"/>
              <a:t>union: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endParaRPr lang="en-US" altLang="en-US" dirty="0"/>
          </a:p>
          <a:p>
            <a:pPr lvl="1"/>
            <a:r>
              <a:rPr lang="en-US" altLang="en-US" dirty="0"/>
              <a:t>set difference: </a:t>
            </a:r>
            <a:r>
              <a:rPr lang="en-US" altLang="en-US" i="1" dirty="0"/>
              <a:t>–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Cartesian product: x</a:t>
            </a:r>
          </a:p>
          <a:p>
            <a:pPr lvl="1"/>
            <a:r>
              <a:rPr lang="en-US" altLang="en-US" dirty="0"/>
              <a:t>rename: </a:t>
            </a:r>
            <a:r>
              <a:rPr lang="en-US" altLang="en-US" sz="20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5374" y="1124806"/>
            <a:ext cx="6856658" cy="466606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/>
              <a:t>The  </a:t>
            </a:r>
            <a:r>
              <a:rPr lang="en-US" altLang="en-US" sz="1600" b="1" dirty="0"/>
              <a:t>selec</a:t>
            </a:r>
            <a:r>
              <a:rPr lang="en-US" altLang="en-US" sz="16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/>
              <a:t>Notation:  </a:t>
            </a:r>
            <a:r>
              <a:rPr lang="en-US" altLang="en-US" sz="1600" i="1" dirty="0">
                <a:sym typeface="Symbol" panose="05050102010706020507" pitchFamily="18" charset="2"/>
              </a:rPr>
              <a:t>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</a:t>
            </a:r>
            <a:r>
              <a:rPr lang="en-US" altLang="en-US" sz="1600" dirty="0">
                <a:sym typeface="Symbol" panose="05050102010706020507" pitchFamily="18" charset="2"/>
              </a:rPr>
              <a:t>(</a:t>
            </a:r>
            <a:r>
              <a:rPr lang="en-US" altLang="en-US" sz="1600" i="1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i="1" dirty="0">
                <a:sym typeface="Symbol" panose="05050102010706020507" pitchFamily="18" charset="2"/>
              </a:rPr>
              <a:t>p</a:t>
            </a:r>
            <a:r>
              <a:rPr lang="en-US" altLang="en-US" sz="1600" dirty="0">
                <a:sym typeface="Symbol" panose="05050102010706020507" pitchFamily="18" charset="2"/>
              </a:rPr>
              <a:t> is called the </a:t>
            </a:r>
            <a:r>
              <a:rPr lang="en-US" altLang="en-US" sz="16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Example: </a:t>
            </a:r>
            <a:r>
              <a:rPr lang="en-US" altLang="en-US" sz="1600" b="1" dirty="0">
                <a:sym typeface="Symbol" panose="05050102010706020507" pitchFamily="18" charset="2"/>
              </a:rPr>
              <a:t>select those tuples of the </a:t>
            </a:r>
            <a:r>
              <a:rPr lang="en-US" altLang="en-US" sz="1600" b="1" i="1" dirty="0">
                <a:sym typeface="Symbol" panose="05050102010706020507" pitchFamily="18" charset="2"/>
              </a:rPr>
              <a:t>instructor</a:t>
            </a:r>
            <a:r>
              <a:rPr lang="en-US" altLang="en-US" sz="1600" b="1" dirty="0">
                <a:sym typeface="Symbol" panose="05050102010706020507" pitchFamily="18" charset="2"/>
              </a:rPr>
              <a:t> relation where the instructor is in the “Physics” department</a:t>
            </a:r>
            <a:r>
              <a:rPr lang="en-US" altLang="en-US" sz="1600" dirty="0">
                <a:sym typeface="Symbol" panose="05050102010706020507" pitchFamily="18" charset="2"/>
              </a:rPr>
              <a:t>.</a:t>
            </a:r>
          </a:p>
          <a:p>
            <a:pPr marL="342900" lvl="1" indent="-342900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§"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i="1" dirty="0">
                <a:sym typeface="Symbol" panose="05050102010706020507" pitchFamily="18" charset="2"/>
              </a:rPr>
              <a:t>Instructor (ID, name, </a:t>
            </a:r>
            <a:r>
              <a:rPr lang="en-US" altLang="en-US" sz="16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600" i="1" dirty="0">
                <a:sym typeface="Symbol" panose="05050102010706020507" pitchFamily="18" charset="2"/>
              </a:rPr>
              <a:t>, salary)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  </a:t>
            </a: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600" dirty="0"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ym typeface="Symbol" panose="05050102010706020507" pitchFamily="18" charset="2"/>
              </a:rPr>
              <a:t>instructor</a:t>
            </a:r>
            <a:r>
              <a:rPr lang="en-US" altLang="ja-JP" sz="16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Result:</a:t>
            </a:r>
          </a:p>
        </p:txBody>
      </p:sp>
      <p:pic>
        <p:nvPicPr>
          <p:cNvPr id="31746" name="Picture 2" descr="C:\Users\as668\Desktop\2_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0489" y="4820650"/>
            <a:ext cx="4652008" cy="9702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940" y="1077913"/>
            <a:ext cx="7006083" cy="479485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600" b="1" dirty="0">
                <a:sym typeface="Symbol" panose="05050102010706020507" pitchFamily="18" charset="2"/>
              </a:rPr>
              <a:t>and</a:t>
            </a:r>
            <a:r>
              <a:rPr lang="en-US" altLang="en-US" sz="1600" dirty="0">
                <a:sym typeface="Symbol" panose="05050102010706020507" pitchFamily="18" charset="2"/>
              </a:rPr>
              <a:t>),  (</a:t>
            </a:r>
            <a:r>
              <a:rPr lang="en-US" altLang="en-US" sz="1600" b="1" dirty="0">
                <a:sym typeface="Symbol" panose="05050102010706020507" pitchFamily="18" charset="2"/>
              </a:rPr>
              <a:t>or</a:t>
            </a:r>
            <a:r>
              <a:rPr lang="en-US" altLang="en-US" sz="1600" dirty="0">
                <a:sym typeface="Symbol" panose="05050102010706020507" pitchFamily="18" charset="2"/>
              </a:rPr>
              <a:t>),  (</a:t>
            </a:r>
            <a:r>
              <a:rPr lang="en-US" altLang="en-US" sz="1600" b="1" dirty="0">
                <a:sym typeface="Symbol" panose="05050102010706020507" pitchFamily="18" charset="2"/>
              </a:rPr>
              <a:t>not</a:t>
            </a:r>
            <a:r>
              <a:rPr lang="en-US" altLang="en-US" sz="16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Example</a:t>
            </a:r>
            <a:r>
              <a:rPr lang="en-US" altLang="en-US" sz="1600" b="1" dirty="0">
                <a:sym typeface="Symbol" panose="05050102010706020507" pitchFamily="18" charset="2"/>
              </a:rPr>
              <a:t>: Find the instructors in Physics with a salary greater $90,000, </a:t>
            </a:r>
            <a:r>
              <a:rPr lang="en-US" altLang="en-US" sz="1600" dirty="0">
                <a:sym typeface="Symbol" panose="05050102010706020507" pitchFamily="18" charset="2"/>
              </a:rPr>
              <a:t>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  </a:t>
            </a:r>
            <a:r>
              <a:rPr lang="en-US" altLang="en-US" sz="2000" dirty="0">
                <a:sym typeface="Symbol" panose="05050102010706020507" pitchFamily="18" charset="2"/>
              </a:rPr>
              <a:t>       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salary&gt;90000</a:t>
            </a:r>
            <a:r>
              <a:rPr lang="en-US" altLang="ja-JP" sz="3200" i="1" dirty="0"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600" dirty="0"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ym typeface="Symbol" panose="05050102010706020507" pitchFamily="18" charset="2"/>
              </a:rPr>
              <a:t>instructor</a:t>
            </a:r>
            <a:r>
              <a:rPr lang="en-US" altLang="ja-JP" sz="16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ja-JP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940" y="1077913"/>
            <a:ext cx="6864415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dirty="0"/>
              <a:t>This operation shows the list of those attributes that we wish to appear in the result. Rest of the attributes are eliminated from the </a:t>
            </a:r>
            <a:r>
              <a:rPr lang="en-US" dirty="0" err="1"/>
              <a:t>table.</a:t>
            </a:r>
            <a:r>
              <a:rPr lang="en-US" altLang="en-US" dirty="0" err="1"/>
              <a:t>Notation</a:t>
            </a:r>
            <a:r>
              <a:rPr lang="en-US" altLang="en-US" dirty="0"/>
              <a:t>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</a:t>
            </a:r>
            <a:r>
              <a:rPr lang="en-US" altLang="en-US" sz="2000" dirty="0">
                <a:sym typeface="Symbol" panose="05050102010706020507" pitchFamily="18" charset="2"/>
              </a:rPr>
              <a:t>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baseline="-25000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r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dirty="0"/>
              <a:t>	where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A</a:t>
            </a:r>
            <a:r>
              <a:rPr lang="en-US" altLang="en-US" i="1" baseline="-25000" dirty="0"/>
              <a:t>2</a:t>
            </a:r>
            <a:r>
              <a:rPr lang="en-US" altLang="en-US" dirty="0"/>
              <a:t> are attribute names and </a:t>
            </a:r>
            <a:r>
              <a:rPr lang="en-US" altLang="en-US" i="1" dirty="0"/>
              <a:t>r</a:t>
            </a:r>
            <a:r>
              <a:rPr lang="en-US" altLang="en-US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The result is defined as the relation of </a:t>
            </a:r>
            <a:r>
              <a:rPr lang="en-US" altLang="en-US" i="1" dirty="0"/>
              <a:t>k</a:t>
            </a:r>
            <a:r>
              <a:rPr lang="en-US" altLang="en-US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Operation (Cont.)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dirty="0"/>
              <a:t>Example: </a:t>
            </a:r>
            <a:r>
              <a:rPr lang="en-US" altLang="en-US" b="1" dirty="0"/>
              <a:t>eliminate the </a:t>
            </a:r>
            <a:r>
              <a:rPr lang="en-US" altLang="en-US" b="1" i="1" dirty="0"/>
              <a:t>dept_name</a:t>
            </a:r>
            <a:r>
              <a:rPr lang="en-US" altLang="en-US" b="1" dirty="0"/>
              <a:t> attribute of </a:t>
            </a:r>
            <a:r>
              <a:rPr lang="en-US" altLang="en-US" b="1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Query</a:t>
            </a:r>
            <a:r>
              <a:rPr lang="en-US" altLang="en-US" i="1" dirty="0"/>
              <a:t>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600" dirty="0"/>
              <a:t>(</a:t>
            </a:r>
            <a:r>
              <a:rPr lang="en-US" altLang="en-US" sz="1600" i="1" dirty="0"/>
              <a:t>instructor</a:t>
            </a:r>
            <a:r>
              <a:rPr lang="en-US" altLang="en-US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Result: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5843" name="Picture 3" descr="C:\Users\as668\Desktop\Figures-for-slides\2_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5713" y="2957296"/>
            <a:ext cx="2609469" cy="32298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4696" y="1242035"/>
            <a:ext cx="7276541" cy="4876800"/>
          </a:xfrm>
        </p:spPr>
        <p:txBody>
          <a:bodyPr/>
          <a:lstStyle/>
          <a:p>
            <a:r>
              <a:rPr lang="en-US" altLang="en-US" dirty="0"/>
              <a:t>The result of a relational-algebra operation is relation  and therefore of relational-algebra operations can be composed together into a </a:t>
            </a:r>
            <a:r>
              <a:rPr lang="en-US" altLang="en-US" b="1" dirty="0"/>
              <a:t>relational-algebra expression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Consider  the query -- </a:t>
            </a:r>
            <a:r>
              <a:rPr lang="en-US" altLang="en-US" b="1" dirty="0"/>
              <a:t>Find the names of all instructors in the Physics department.</a:t>
            </a:r>
          </a:p>
          <a:p>
            <a:pPr>
              <a:buNone/>
            </a:pPr>
            <a:endParaRPr lang="en-US" altLang="ja-JP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name</a:t>
            </a:r>
            <a:r>
              <a:rPr lang="en-US" altLang="en-US" sz="1600" dirty="0"/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000" i="1" dirty="0">
                <a:sym typeface="Symbol" panose="05050102010706020507" pitchFamily="18" charset="2"/>
              </a:rPr>
              <a:t> </a:t>
            </a:r>
            <a:r>
              <a:rPr lang="en-US" altLang="ja-JP" sz="1600" dirty="0"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ym typeface="Symbol" panose="05050102010706020507" pitchFamily="18" charset="2"/>
              </a:rPr>
              <a:t>instructor</a:t>
            </a:r>
            <a:r>
              <a:rPr lang="en-US" altLang="ja-JP" sz="16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endParaRPr lang="en-US" altLang="ja-JP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3408" y="1077913"/>
            <a:ext cx="6944373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dirty="0"/>
              <a:t>The Cartesian product is used to combine each row in one table with each row in the other table. It is also known as a cross product</a:t>
            </a:r>
          </a:p>
          <a:p>
            <a:pPr>
              <a:tabLst>
                <a:tab pos="3149600" algn="ctr"/>
              </a:tabLst>
            </a:pPr>
            <a:r>
              <a:rPr lang="en-US" altLang="en-US" sz="2000" i="1" dirty="0">
                <a:sym typeface="Symbol" panose="05050102010706020507" pitchFamily="18" charset="2"/>
              </a:rPr>
              <a:t>Instructor (ID, name,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dirty="0">
                <a:sym typeface="Symbol" panose="05050102010706020507" pitchFamily="18" charset="2"/>
              </a:rPr>
              <a:t>, salary)</a:t>
            </a:r>
          </a:p>
          <a:p>
            <a:pPr>
              <a:tabLst>
                <a:tab pos="3149600" algn="ctr"/>
              </a:tabLst>
            </a:pPr>
            <a:r>
              <a:rPr lang="en-US" altLang="en-US" sz="2000" i="1" dirty="0">
                <a:sym typeface="Symbol" panose="05050102010706020507" pitchFamily="18" charset="2"/>
              </a:rPr>
              <a:t>Teaches(ID, </a:t>
            </a:r>
            <a:r>
              <a:rPr lang="en-US" altLang="en-US" sz="2000" i="1" dirty="0" err="1">
                <a:sym typeface="Symbol" panose="05050102010706020507" pitchFamily="18" charset="2"/>
              </a:rPr>
              <a:t>courseID</a:t>
            </a:r>
            <a:r>
              <a:rPr lang="en-US" altLang="en-US" sz="2000" i="1" dirty="0">
                <a:sym typeface="Symbol" panose="05050102010706020507" pitchFamily="18" charset="2"/>
              </a:rPr>
              <a:t>, section ID, semester, year)</a:t>
            </a:r>
          </a:p>
          <a:p>
            <a:pPr>
              <a:tabLst>
                <a:tab pos="3149600" algn="ctr"/>
              </a:tabLst>
            </a:pPr>
            <a:endParaRPr lang="en-US" dirty="0"/>
          </a:p>
          <a:p>
            <a:pPr>
              <a:tabLst>
                <a:tab pos="3149600" algn="ctr"/>
              </a:tabLst>
            </a:pPr>
            <a:r>
              <a:rPr lang="en-US" altLang="en-US" dirty="0"/>
              <a:t>Example: the </a:t>
            </a:r>
            <a:r>
              <a:rPr lang="en-US" altLang="en-US" b="1" dirty="0"/>
              <a:t>Cartesian product of the relations </a:t>
            </a:r>
            <a:r>
              <a:rPr lang="en-US" altLang="en-US" b="1" i="1" dirty="0"/>
              <a:t>instructor</a:t>
            </a:r>
            <a:r>
              <a:rPr lang="en-US" altLang="en-US" b="1" dirty="0"/>
              <a:t> and t</a:t>
            </a:r>
            <a:r>
              <a:rPr lang="en-US" altLang="en-US" b="1" i="1" dirty="0"/>
              <a:t>eaches</a:t>
            </a:r>
            <a:r>
              <a:rPr lang="en-US" altLang="en-US" b="1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b="1" i="1" dirty="0"/>
              <a:t>                instructor</a:t>
            </a:r>
            <a:r>
              <a:rPr lang="en-US" altLang="en-US" b="1" dirty="0"/>
              <a:t>  X  </a:t>
            </a:r>
            <a:r>
              <a:rPr lang="en-US" altLang="en-US" b="1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dirty="0"/>
              <a:t>Since the instructor</a:t>
            </a:r>
            <a:r>
              <a:rPr lang="en-US" altLang="en-US" i="1" dirty="0"/>
              <a:t> ID </a:t>
            </a:r>
            <a:r>
              <a:rPr lang="en-US" altLang="en-US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</a:t>
            </a:r>
            <a:r>
              <a:rPr lang="en-US" altLang="en-US" i="1" dirty="0"/>
              <a:t>  instructor</a:t>
            </a:r>
            <a:r>
              <a:rPr lang="en-US" altLang="en-US" dirty="0"/>
              <a:t>  </a:t>
            </a:r>
            <a:r>
              <a:rPr lang="en-US" altLang="en-US" sz="2400" dirty="0"/>
              <a:t>X</a:t>
            </a:r>
            <a:r>
              <a:rPr lang="en-US" altLang="en-US" dirty="0"/>
              <a:t>  </a:t>
            </a:r>
            <a:r>
              <a:rPr lang="en-US" altLang="en-US" i="1" dirty="0"/>
              <a:t>teaches  table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62" y="1049316"/>
            <a:ext cx="4466020" cy="52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93322</TotalTime>
  <Words>1217</Words>
  <Application>Microsoft Office PowerPoint</Application>
  <PresentationFormat>On-screen Show (4:3)</PresentationFormat>
  <Paragraphs>130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Consolas</vt:lpstr>
      <vt:lpstr>Helvetica</vt:lpstr>
      <vt:lpstr>Monotype Sorts</vt:lpstr>
      <vt:lpstr>Times New Roman</vt:lpstr>
      <vt:lpstr>Webdings</vt:lpstr>
      <vt:lpstr>Wingdings</vt:lpstr>
      <vt:lpstr>2_db-5-grey</vt:lpstr>
      <vt:lpstr>Chapter 2: Relational Algebra</vt:lpstr>
      <vt:lpstr>Relational Algebra</vt:lpstr>
      <vt:lpstr>Select Operation</vt:lpstr>
      <vt:lpstr>Select Operation (Cont.)</vt:lpstr>
      <vt:lpstr>Project Operation</vt:lpstr>
      <vt:lpstr>Project Operation (Cont.)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Union Operation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HP</cp:lastModifiedBy>
  <cp:revision>459</cp:revision>
  <cp:lastPrinted>1999-06-28T19:27:31Z</cp:lastPrinted>
  <dcterms:created xsi:type="dcterms:W3CDTF">2009-12-21T15:40:22Z</dcterms:created>
  <dcterms:modified xsi:type="dcterms:W3CDTF">2022-03-09T16:33:34Z</dcterms:modified>
</cp:coreProperties>
</file>