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9"/>
  </p:notesMasterIdLst>
  <p:sldIdLst>
    <p:sldId id="257" r:id="rId5"/>
    <p:sldId id="258" r:id="rId6"/>
    <p:sldId id="259" r:id="rId7"/>
    <p:sldId id="260" r:id="rId8"/>
    <p:sldId id="468" r:id="rId9"/>
    <p:sldId id="263" r:id="rId10"/>
    <p:sldId id="374" r:id="rId11"/>
    <p:sldId id="375" r:id="rId12"/>
    <p:sldId id="376" r:id="rId13"/>
    <p:sldId id="465" r:id="rId14"/>
    <p:sldId id="470" r:id="rId15"/>
    <p:sldId id="466" r:id="rId16"/>
    <p:sldId id="467" r:id="rId17"/>
    <p:sldId id="3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BB7DB-2E68-4898-8CA9-F65EC8D3CCB7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A827C-830E-4FA7-BB5D-0008B4AF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E9D706EA-D3C2-4F6E-AD8B-3657C0028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622119-F6F7-4A0C-BC41-65D2F66344F8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63D0279-8569-4C97-A6D2-05C8E5E58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F583B22-A0D1-40CB-9469-6151F5F49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D1F26AEC-B592-4F81-B545-4578156567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D1FB1A5-67C8-4768-B3DE-0AD20B1AD88C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FFB2BCF9-315B-40F9-ACB9-BCBC8B5398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78AD91EE-D394-4018-8CCE-C48BA6D47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A7C3DD57-184D-4061-BC95-0153E8803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931688-CF9E-4D76-BA9F-AB227E0B33E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173DF5FD-A868-4232-B3A1-865E85BB24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52872FEC-3B90-4DAC-8986-AA8E8D957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5CD2A13F-48D4-4F0A-ACAD-B76CB51904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2E71E5-F710-4602-ACA6-BA9815D97A66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DB4FB466-5869-4992-AE81-9797C3D42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BE72D565-01C4-4B4D-81C7-5170DB8D9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FE1E29B7-1558-486F-B1D9-44DF8B9F5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0C3370-CDCA-4370-85C5-2FC92036F591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61B4CA95-0EBD-4790-8A60-0D09C45977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02AD6FA-1E94-402D-9BB7-24AC2012A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8A6D23EC-4827-4D41-B7DC-5BC7CF5EA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1FFDFB-6E9A-49AC-A666-DAEAD4A5140C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72E79CD-2297-4A50-BA71-10E5C0B90D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F042B38A-8286-44C8-BD87-FAB30B266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E9A40847-5733-46FD-A79D-09422B6C4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E4C4C6-58DD-4CDD-80C6-AA188E7E68B0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9F2FC5FE-28CA-4DF1-A8E2-AC7429210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D07324B5-C319-4F60-9FB6-D7E3AABFC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9391C82F-4482-400B-894F-9949276CB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7795A2-8F29-4589-9D9B-365C6937A527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DB169E90-0813-4121-A2F9-A22F3F92F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E437A594-5550-444F-A452-C5B6574D0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6D3AF45C-2A19-4B3C-8350-F511AA1676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FE46A2-0D8E-4C6F-AB5B-D8F9AAB4A70F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D3CA1588-BFAA-46DE-8E83-7A20BE15D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358A1AE5-5E6A-4F85-919B-96D1E0835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1115405A-FFE9-4E9B-A33B-A6BE1E523F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8A692CF-0C00-4110-BD73-82443CD49357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739DB24F-2FB1-4008-B414-5E1FA69F6F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08BB6A0-00B2-448C-8347-039C1B287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C5680124-8ABB-40DF-B2E0-7A7F1B19008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4D1B6D7-FE25-4079-9437-132915E09B7E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EEF5CD7C-91FD-45B7-979C-CA44EF780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380A7342-211E-4A8B-A897-E26ED0A49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21-Apr-22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21-Apr-22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21-Apr-22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21-Apr-22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21-Apr-22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21-Apr-22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21-Apr-22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21-Apr-22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21-Apr-22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21-Apr-22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>
            <a:extLst>
              <a:ext uri="{FF2B5EF4-FFF2-40B4-BE49-F238E27FC236}">
                <a16:creationId xmlns:a16="http://schemas.microsoft.com/office/drawing/2014/main" id="{3295318D-2AF2-49AB-971B-C6006C4DAA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5633" y="449124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B724694-D994-4180-AD7A-3F42B65208D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24114" y="5140325"/>
            <a:ext cx="7661275" cy="1189038"/>
          </a:xfrm>
        </p:spPr>
        <p:txBody>
          <a:bodyPr/>
          <a:lstStyle/>
          <a:p>
            <a:r>
              <a:rPr lang="en-US" altLang="en-US" sz="2000"/>
              <a:t>Index record points to a bucket that contains pointers to all the actual records with that particular search-key value.</a:t>
            </a:r>
          </a:p>
          <a:p>
            <a:r>
              <a:rPr lang="en-US" altLang="en-US" sz="2000"/>
              <a:t>Secondary indices have to be dense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FE5C5410-6595-48FC-AE00-21B2B7D9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14" y="4602163"/>
            <a:ext cx="5070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anose="01010601010101010101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anose="01010601010101010101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Secondary index on </a:t>
            </a:r>
            <a:r>
              <a:rPr kumimoji="0" lang="en-US" altLang="en-US" b="1" i="1"/>
              <a:t>salary </a:t>
            </a:r>
            <a:r>
              <a:rPr kumimoji="0" lang="en-US" altLang="en-US" b="1"/>
              <a:t>field of </a:t>
            </a:r>
            <a:r>
              <a:rPr kumimoji="0" lang="en-US" altLang="en-US" b="1" i="1"/>
              <a:t>instructor</a:t>
            </a:r>
            <a:endParaRPr kumimoji="0" lang="en-US" altLang="en-US" b="1"/>
          </a:p>
        </p:txBody>
      </p:sp>
      <p:pic>
        <p:nvPicPr>
          <p:cNvPr id="12293" name="Picture 7">
            <a:extLst>
              <a:ext uri="{FF2B5EF4-FFF2-40B4-BE49-F238E27FC236}">
                <a16:creationId xmlns:a16="http://schemas.microsoft.com/office/drawing/2014/main" id="{EEB48AF9-AFB9-47DA-8E98-4DC105315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40961"/>
            <a:ext cx="79248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0BA-0CC3-4593-8DCD-A414BB39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A7044A-54D6-4B5E-93DA-E2706EE18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560246"/>
              </p:ext>
            </p:extLst>
          </p:nvPr>
        </p:nvGraphicFramePr>
        <p:xfrm>
          <a:off x="8998226" y="1574800"/>
          <a:ext cx="28430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68">
                  <a:extLst>
                    <a:ext uri="{9D8B030D-6E8A-4147-A177-3AD203B41FA5}">
                      <a16:colId xmlns:a16="http://schemas.microsoft.com/office/drawing/2014/main" val="3489969503"/>
                    </a:ext>
                  </a:extLst>
                </a:gridCol>
                <a:gridCol w="947668">
                  <a:extLst>
                    <a:ext uri="{9D8B030D-6E8A-4147-A177-3AD203B41FA5}">
                      <a16:colId xmlns:a16="http://schemas.microsoft.com/office/drawing/2014/main" val="3329041683"/>
                    </a:ext>
                  </a:extLst>
                </a:gridCol>
                <a:gridCol w="947668">
                  <a:extLst>
                    <a:ext uri="{9D8B030D-6E8A-4147-A177-3AD203B41FA5}">
                      <a16:colId xmlns:a16="http://schemas.microsoft.com/office/drawing/2014/main" val="262775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6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9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35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4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2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5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6136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7803549-70DB-4BA5-80B0-BD6ACACAE9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5263" y="1684306"/>
            <a:ext cx="3829050" cy="385762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52CD238-2FEB-4C60-8306-72A4179C7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58189"/>
              </p:ext>
            </p:extLst>
          </p:nvPr>
        </p:nvGraphicFramePr>
        <p:xfrm>
          <a:off x="4432857" y="1744314"/>
          <a:ext cx="17890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49">
                  <a:extLst>
                    <a:ext uri="{9D8B030D-6E8A-4147-A177-3AD203B41FA5}">
                      <a16:colId xmlns:a16="http://schemas.microsoft.com/office/drawing/2014/main" val="1238175165"/>
                    </a:ext>
                  </a:extLst>
                </a:gridCol>
                <a:gridCol w="1184296">
                  <a:extLst>
                    <a:ext uri="{9D8B030D-6E8A-4147-A177-3AD203B41FA5}">
                      <a16:colId xmlns:a16="http://schemas.microsoft.com/office/drawing/2014/main" val="405456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2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1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2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6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9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8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1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73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8862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EEB52C-DB82-4462-9866-59F0940B0B4C}"/>
              </a:ext>
            </a:extLst>
          </p:cNvPr>
          <p:cNvCxnSpPr/>
          <p:nvPr/>
        </p:nvCxnSpPr>
        <p:spPr>
          <a:xfrm>
            <a:off x="8428383" y="3087757"/>
            <a:ext cx="282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8C4669-9E33-4A04-9BF3-916B1C40FFDC}"/>
              </a:ext>
            </a:extLst>
          </p:cNvPr>
          <p:cNvCxnSpPr/>
          <p:nvPr/>
        </p:nvCxnSpPr>
        <p:spPr>
          <a:xfrm>
            <a:off x="8428383" y="4167809"/>
            <a:ext cx="282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E2E5E88-64D3-40C6-8DFA-92A50B046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49325"/>
              </p:ext>
            </p:extLst>
          </p:nvPr>
        </p:nvGraphicFramePr>
        <p:xfrm>
          <a:off x="6804996" y="1809295"/>
          <a:ext cx="147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00">
                  <a:extLst>
                    <a:ext uri="{9D8B030D-6E8A-4147-A177-3AD203B41FA5}">
                      <a16:colId xmlns:a16="http://schemas.microsoft.com/office/drawing/2014/main" val="749925471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3622804707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408666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3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4723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B979F46E-F6A0-4B8D-8844-2E338BF31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99613"/>
              </p:ext>
            </p:extLst>
          </p:nvPr>
        </p:nvGraphicFramePr>
        <p:xfrm>
          <a:off x="6791745" y="2871438"/>
          <a:ext cx="147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00">
                  <a:extLst>
                    <a:ext uri="{9D8B030D-6E8A-4147-A177-3AD203B41FA5}">
                      <a16:colId xmlns:a16="http://schemas.microsoft.com/office/drawing/2014/main" val="749925471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3622804707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408666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3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47239"/>
                  </a:ext>
                </a:extLst>
              </a:tr>
            </a:tbl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BD45EFB-E53C-4229-BA3E-9AFDD601C5F4}"/>
              </a:ext>
            </a:extLst>
          </p:cNvPr>
          <p:cNvCxnSpPr/>
          <p:nvPr/>
        </p:nvCxnSpPr>
        <p:spPr>
          <a:xfrm>
            <a:off x="6970637" y="1911745"/>
            <a:ext cx="3021502" cy="1024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11589EC-8CCE-471B-AE90-22D2645AEBD5}"/>
              </a:ext>
            </a:extLst>
          </p:cNvPr>
          <p:cNvCxnSpPr>
            <a:cxnSpLocks/>
          </p:cNvCxnSpPr>
          <p:nvPr/>
        </p:nvCxnSpPr>
        <p:spPr>
          <a:xfrm>
            <a:off x="7421217" y="1972367"/>
            <a:ext cx="2570922" cy="9155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F1842A3-C8F9-4C18-A9F9-0D2384313EF5}"/>
              </a:ext>
            </a:extLst>
          </p:cNvPr>
          <p:cNvCxnSpPr>
            <a:cxnSpLocks/>
          </p:cNvCxnSpPr>
          <p:nvPr/>
        </p:nvCxnSpPr>
        <p:spPr>
          <a:xfrm>
            <a:off x="7924800" y="2062888"/>
            <a:ext cx="2067339" cy="18609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17AA7F3-3177-4127-957D-4D411456B508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794310" y="2180135"/>
            <a:ext cx="1010686" cy="1545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2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>
            <a:extLst>
              <a:ext uri="{FF2B5EF4-FFF2-40B4-BE49-F238E27FC236}">
                <a16:creationId xmlns:a16="http://schemas.microsoft.com/office/drawing/2014/main" id="{A58AB800-1A2B-4337-8256-F6AAB827B8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Primary and Secondary Indices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3E0B545-629D-46A6-A7BD-95FBF8FB25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 dirty="0"/>
              <a:t>Indices offer substantial benefits when searching for records.</a:t>
            </a:r>
          </a:p>
          <a:p>
            <a:r>
              <a:rPr lang="en-US" altLang="en-US" sz="2000" dirty="0"/>
              <a:t>BUT: Updating indices imposes overhead on database modification --when a file is modified, every index on the file must be updated, </a:t>
            </a:r>
          </a:p>
          <a:p>
            <a:r>
              <a:rPr lang="en-US" altLang="en-US" sz="2000" dirty="0"/>
              <a:t>Sequential scan using primary index is efficient, but a sequential scan using a secondary index is expensive 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>
            <a:extLst>
              <a:ext uri="{FF2B5EF4-FFF2-40B4-BE49-F238E27FC236}">
                <a16:creationId xmlns:a16="http://schemas.microsoft.com/office/drawing/2014/main" id="{BEDCFB3E-6001-4C5E-9D61-74658C7BB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04054"/>
            <a:ext cx="10058400" cy="50137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Multilevel Index</a:t>
            </a:r>
          </a:p>
        </p:txBody>
      </p:sp>
      <p:sp>
        <p:nvSpPr>
          <p:cNvPr id="1345539" name="Rectangle 3">
            <a:extLst>
              <a:ext uri="{FF2B5EF4-FFF2-40B4-BE49-F238E27FC236}">
                <a16:creationId xmlns:a16="http://schemas.microsoft.com/office/drawing/2014/main" id="{DA025F03-14EF-4CAC-B1A2-230A0D93A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3951" y="892176"/>
            <a:ext cx="7661275" cy="5299075"/>
          </a:xfrm>
        </p:spPr>
        <p:txBody>
          <a:bodyPr/>
          <a:lstStyle/>
          <a:p>
            <a:r>
              <a:rPr lang="en-US" altLang="en-US" sz="2000"/>
              <a:t>If primary index does not fit in memory, access becomes expensive.</a:t>
            </a:r>
          </a:p>
          <a:p>
            <a:r>
              <a:rPr lang="en-US" altLang="en-US" sz="2000"/>
              <a:t>Solution: treat primary index kept on disk as a sequential file and construct a sparse index on it.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outer index – a sparse index of primary index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inner index – the primary index file</a:t>
            </a:r>
          </a:p>
          <a:p>
            <a:r>
              <a:rPr lang="en-US" altLang="en-US" sz="2000"/>
              <a:t>If even outer index is too large to fit in main memory, yet another level of index can be created, and so on.</a:t>
            </a:r>
          </a:p>
          <a:p>
            <a:r>
              <a:rPr lang="en-US" altLang="en-US" sz="2000"/>
              <a:t>Indices at all levels must be updated 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>
            <a:extLst>
              <a:ext uri="{FF2B5EF4-FFF2-40B4-BE49-F238E27FC236}">
                <a16:creationId xmlns:a16="http://schemas.microsoft.com/office/drawing/2014/main" id="{9259EEAA-B14F-4B3C-9419-C8B8957EF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2451" y="636105"/>
            <a:ext cx="3451984" cy="436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>
                <a:ea typeface="+mj-ea"/>
              </a:rPr>
              <a:t>Multilevel Index (Cont.)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959C3A1A-4DD5-4D0A-BF99-1C6A0F15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9" y="511175"/>
            <a:ext cx="4899025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08A53FE7-56B3-4C80-9F2E-3DCC3068F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42594"/>
            <a:ext cx="10058400" cy="58985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Basic Concepts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E3AB647-1576-44AC-B681-E4A5C264A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0531" y="1311965"/>
            <a:ext cx="7699375" cy="52038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Indexing is a way to optimize performance of a database by minimizing the number of disk accesses required when a query is processed.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1800" dirty="0"/>
              <a:t>Indexing mechanisms used to speed up access to desired data.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E.g., author catalog in library</a:t>
            </a:r>
          </a:p>
          <a:p>
            <a:r>
              <a:rPr lang="en-US" altLang="en-US" sz="1800" b="1" dirty="0">
                <a:solidFill>
                  <a:srgbClr val="000099"/>
                </a:solidFill>
              </a:rPr>
              <a:t>Search Key</a:t>
            </a:r>
            <a:r>
              <a:rPr lang="en-US" altLang="en-US" sz="1800" dirty="0"/>
              <a:t> - attribute to set of attributes used to look up records in a file.</a:t>
            </a:r>
          </a:p>
          <a:p>
            <a:r>
              <a:rPr lang="en-US" altLang="en-US" sz="1800" dirty="0"/>
              <a:t>An </a:t>
            </a:r>
            <a:r>
              <a:rPr lang="en-US" altLang="en-US" sz="1800" b="1" dirty="0">
                <a:solidFill>
                  <a:srgbClr val="000099"/>
                </a:solidFill>
              </a:rPr>
              <a:t>index file</a:t>
            </a:r>
            <a:r>
              <a:rPr lang="en-US" altLang="en-US" sz="1800" b="1" dirty="0"/>
              <a:t> </a:t>
            </a:r>
            <a:r>
              <a:rPr lang="en-US" altLang="en-US" sz="1800" dirty="0"/>
              <a:t>consists of records (called </a:t>
            </a:r>
            <a:r>
              <a:rPr lang="en-US" altLang="en-US" sz="1800" b="1" dirty="0">
                <a:solidFill>
                  <a:srgbClr val="000099"/>
                </a:solidFill>
              </a:rPr>
              <a:t>index entries</a:t>
            </a:r>
            <a:r>
              <a:rPr lang="en-US" altLang="en-US" sz="1800" dirty="0"/>
              <a:t>) of the form</a:t>
            </a:r>
            <a:br>
              <a:rPr lang="en-US" altLang="en-US" sz="1800" dirty="0"/>
            </a:br>
            <a:br>
              <a:rPr lang="en-US" altLang="en-US" sz="1800" dirty="0"/>
            </a:br>
            <a:endParaRPr lang="en-US" altLang="en-US" sz="1800" dirty="0"/>
          </a:p>
          <a:p>
            <a:r>
              <a:rPr lang="en-US" altLang="en-US" sz="1800" dirty="0"/>
              <a:t>Index files are typically much smaller than the original file </a:t>
            </a:r>
          </a:p>
          <a:p>
            <a:r>
              <a:rPr lang="en-US" altLang="en-US" sz="1800" dirty="0"/>
              <a:t>Two basic kinds of indices:</a:t>
            </a:r>
          </a:p>
          <a:p>
            <a:pPr lvl="1"/>
            <a:r>
              <a:rPr lang="en-US" altLang="en-US" sz="1800" b="1" dirty="0">
                <a:ea typeface="ＭＳ Ｐゴシック" panose="020B0600070205080204" pitchFamily="34" charset="-128"/>
              </a:rPr>
              <a:t>Ordered indices:  </a:t>
            </a:r>
            <a:r>
              <a:rPr lang="en-US" altLang="en-US" sz="1800" dirty="0">
                <a:ea typeface="ＭＳ Ｐゴシック" panose="020B0600070205080204" pitchFamily="34" charset="-128"/>
              </a:rPr>
              <a:t>search keys are stored in sorted order</a:t>
            </a:r>
          </a:p>
          <a:p>
            <a:pPr lvl="1"/>
            <a:r>
              <a:rPr lang="en-US" altLang="en-US" sz="1800" b="1" dirty="0">
                <a:ea typeface="ＭＳ Ｐゴシック" panose="020B0600070205080204" pitchFamily="34" charset="-128"/>
              </a:rPr>
              <a:t>Hash indices:</a:t>
            </a:r>
            <a:r>
              <a:rPr lang="en-US" altLang="en-US" sz="1800" dirty="0">
                <a:ea typeface="ＭＳ Ｐゴシック" panose="020B0600070205080204" pitchFamily="34" charset="-128"/>
              </a:rPr>
              <a:t>  search keys are distributed uniformly across “buckets” using a “hash function”. 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9ACB419-1AC5-4951-9CF6-D1ECEC1F6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258" y="3181492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search-key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A337AE2-0F53-403F-833E-64292887A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96" y="3181491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pointer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id="{5ADA814D-58FD-4B0B-B47E-ABD740DC9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Index Evaluation Metrics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D1068AF-1DA8-4C5A-B99A-8753B70E4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Access types supported efficiently.  E.g.,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records with a specified value in the attribute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or records with an attribute value falling in a specified range of values.</a:t>
            </a:r>
          </a:p>
          <a:p>
            <a:r>
              <a:rPr lang="en-US" altLang="en-US" sz="2000" dirty="0"/>
              <a:t>Access time</a:t>
            </a:r>
          </a:p>
          <a:p>
            <a:r>
              <a:rPr lang="en-US" altLang="en-US" sz="2000" dirty="0"/>
              <a:t>Insertion time</a:t>
            </a:r>
          </a:p>
          <a:p>
            <a:r>
              <a:rPr lang="en-US" altLang="en-US" sz="2000" dirty="0"/>
              <a:t>Deletion time</a:t>
            </a:r>
          </a:p>
          <a:p>
            <a:r>
              <a:rPr lang="en-US" altLang="en-US" sz="2000" dirty="0"/>
              <a:t>Space overhead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id="{03716C1C-7C73-43C0-94DC-37A82C927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Ordered Indices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EAA8DEFF-FDC1-4CD8-9DBF-14800E97B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09529"/>
            <a:ext cx="9255125" cy="4656345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In an </a:t>
            </a:r>
            <a:r>
              <a:rPr lang="en-US" altLang="en-US" sz="2000" b="1" dirty="0">
                <a:solidFill>
                  <a:srgbClr val="000099"/>
                </a:solidFill>
              </a:rPr>
              <a:t>ordered index</a:t>
            </a:r>
            <a:r>
              <a:rPr lang="en-US" altLang="en-US" sz="2000" b="1" dirty="0"/>
              <a:t>, </a:t>
            </a:r>
            <a:r>
              <a:rPr lang="en-US" altLang="en-US" sz="2000" dirty="0"/>
              <a:t>index entries are stored sorted on the search key value.  E.g., author catalog in library.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Primary index</a:t>
            </a:r>
            <a:r>
              <a:rPr lang="en-US" altLang="en-US" sz="2000" b="1" dirty="0"/>
              <a:t>: </a:t>
            </a:r>
            <a:r>
              <a:rPr lang="en-US" altLang="en-US" sz="2000" dirty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Also called </a:t>
            </a:r>
            <a:r>
              <a:rPr lang="en-US" altLang="en-US" sz="20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clustering index</a:t>
            </a:r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search key of a primary index is usually but not necessarily the primary key.</a:t>
            </a:r>
          </a:p>
          <a:p>
            <a:pPr lvl="1"/>
            <a:r>
              <a:rPr lang="en-US" sz="1800" dirty="0"/>
              <a:t>The primary index is classified into two types: </a:t>
            </a:r>
            <a:r>
              <a:rPr lang="en-US" sz="1800" b="1" dirty="0"/>
              <a:t>Dense Index</a:t>
            </a:r>
            <a:r>
              <a:rPr lang="en-US" sz="1800" dirty="0"/>
              <a:t> and </a:t>
            </a:r>
            <a:r>
              <a:rPr lang="en-US" sz="1800" b="1" dirty="0"/>
              <a:t>Sparse Index</a:t>
            </a:r>
            <a:r>
              <a:rPr lang="en-US" dirty="0"/>
              <a:t>.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0099"/>
                </a:solidFill>
              </a:rPr>
              <a:t>Secondary index</a:t>
            </a:r>
            <a:r>
              <a:rPr lang="en-US" altLang="en-US" sz="2000" dirty="0"/>
              <a:t>:</a:t>
            </a:r>
            <a:r>
              <a:rPr lang="en-US" altLang="en-US" sz="2000" b="1" dirty="0"/>
              <a:t> </a:t>
            </a:r>
            <a:r>
              <a:rPr lang="en-US" altLang="en-US" sz="2000" dirty="0"/>
              <a:t>an index whose search key specifies an order different from the sequential order of the file.  Also called </a:t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000099"/>
                </a:solidFill>
              </a:rPr>
              <a:t>non-clustering index</a:t>
            </a:r>
            <a:r>
              <a:rPr lang="en-US" altLang="en-US" sz="2000" b="1" dirty="0"/>
              <a:t>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0BA-0CC3-4593-8DCD-A414BB39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A7044A-54D6-4B5E-93DA-E2706EE18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283103"/>
              </p:ext>
            </p:extLst>
          </p:nvPr>
        </p:nvGraphicFramePr>
        <p:xfrm>
          <a:off x="8415131" y="1586604"/>
          <a:ext cx="28430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68">
                  <a:extLst>
                    <a:ext uri="{9D8B030D-6E8A-4147-A177-3AD203B41FA5}">
                      <a16:colId xmlns:a16="http://schemas.microsoft.com/office/drawing/2014/main" val="3489969503"/>
                    </a:ext>
                  </a:extLst>
                </a:gridCol>
                <a:gridCol w="947668">
                  <a:extLst>
                    <a:ext uri="{9D8B030D-6E8A-4147-A177-3AD203B41FA5}">
                      <a16:colId xmlns:a16="http://schemas.microsoft.com/office/drawing/2014/main" val="3329041683"/>
                    </a:ext>
                  </a:extLst>
                </a:gridCol>
                <a:gridCol w="947668">
                  <a:extLst>
                    <a:ext uri="{9D8B030D-6E8A-4147-A177-3AD203B41FA5}">
                      <a16:colId xmlns:a16="http://schemas.microsoft.com/office/drawing/2014/main" val="262775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6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9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35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4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2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5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6136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7803549-70DB-4BA5-80B0-BD6ACACAE9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99736" y="1778968"/>
            <a:ext cx="3829050" cy="385762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52CD238-2FEB-4C60-8306-72A4179C7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76730"/>
              </p:ext>
            </p:extLst>
          </p:nvPr>
        </p:nvGraphicFramePr>
        <p:xfrm>
          <a:off x="5738189" y="1586604"/>
          <a:ext cx="17890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49">
                  <a:extLst>
                    <a:ext uri="{9D8B030D-6E8A-4147-A177-3AD203B41FA5}">
                      <a16:colId xmlns:a16="http://schemas.microsoft.com/office/drawing/2014/main" val="1238175165"/>
                    </a:ext>
                  </a:extLst>
                </a:gridCol>
                <a:gridCol w="1184296">
                  <a:extLst>
                    <a:ext uri="{9D8B030D-6E8A-4147-A177-3AD203B41FA5}">
                      <a16:colId xmlns:a16="http://schemas.microsoft.com/office/drawing/2014/main" val="405456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2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1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2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6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9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8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1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73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8862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EEB52C-DB82-4462-9866-59F0940B0B4C}"/>
              </a:ext>
            </a:extLst>
          </p:cNvPr>
          <p:cNvCxnSpPr/>
          <p:nvPr/>
        </p:nvCxnSpPr>
        <p:spPr>
          <a:xfrm>
            <a:off x="8428383" y="3087757"/>
            <a:ext cx="282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8C4669-9E33-4A04-9BF3-916B1C40FFDC}"/>
              </a:ext>
            </a:extLst>
          </p:cNvPr>
          <p:cNvCxnSpPr/>
          <p:nvPr/>
        </p:nvCxnSpPr>
        <p:spPr>
          <a:xfrm>
            <a:off x="8428383" y="4167809"/>
            <a:ext cx="282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FE49F303-363D-410F-9CBD-525E2478B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42594"/>
            <a:ext cx="10058400" cy="45119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Dense Index Files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F94AB1A-2299-4285-93C1-D631CC0B0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9"/>
            <a:ext cx="7661275" cy="1165225"/>
          </a:xfrm>
        </p:spPr>
        <p:txBody>
          <a:bodyPr>
            <a:normAutofit lnSpcReduction="10000"/>
          </a:bodyPr>
          <a:lstStyle/>
          <a:p>
            <a:r>
              <a:rPr lang="en-US" altLang="en-US" sz="2000" b="1">
                <a:solidFill>
                  <a:srgbClr val="000099"/>
                </a:solidFill>
              </a:rPr>
              <a:t>Dense index</a:t>
            </a:r>
            <a:r>
              <a:rPr lang="en-US" altLang="en-US" sz="2000"/>
              <a:t> — Index record appears for every search-key value in the file. </a:t>
            </a:r>
          </a:p>
          <a:p>
            <a:r>
              <a:rPr lang="en-US" altLang="en-US" sz="2000"/>
              <a:t>E.g. index on </a:t>
            </a:r>
            <a:r>
              <a:rPr lang="en-US" altLang="en-US" sz="2000" i="1"/>
              <a:t>ID</a:t>
            </a:r>
            <a:r>
              <a:rPr lang="en-US" altLang="en-US" sz="2000"/>
              <a:t> attribute of </a:t>
            </a:r>
            <a:r>
              <a:rPr lang="en-US" altLang="en-US" sz="2000" i="1"/>
              <a:t>instructor</a:t>
            </a:r>
            <a:r>
              <a:rPr lang="en-US" altLang="en-US" sz="2000"/>
              <a:t> relation </a:t>
            </a:r>
          </a:p>
        </p:txBody>
      </p:sp>
      <p:pic>
        <p:nvPicPr>
          <p:cNvPr id="8196" name="Picture 8">
            <a:extLst>
              <a:ext uri="{FF2B5EF4-FFF2-40B4-BE49-F238E27FC236}">
                <a16:creationId xmlns:a16="http://schemas.microsoft.com/office/drawing/2014/main" id="{2AAB9E71-030E-4AF1-AB11-123E6B07D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8" y="2446339"/>
            <a:ext cx="8056562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C94BB64E-0D1C-402E-8E9B-AFDFA94ED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42594"/>
            <a:ext cx="10058400" cy="45119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Dense Index Files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4807F68-FD6E-48BB-A603-08F831D1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9"/>
            <a:ext cx="7661275" cy="966787"/>
          </a:xfrm>
        </p:spPr>
        <p:txBody>
          <a:bodyPr/>
          <a:lstStyle/>
          <a:p>
            <a:r>
              <a:rPr lang="en-US" altLang="en-US" sz="2000"/>
              <a:t>Dense index on </a:t>
            </a:r>
            <a:r>
              <a:rPr lang="en-US" altLang="en-US" sz="2000" i="1"/>
              <a:t>dept_name</a:t>
            </a:r>
            <a:r>
              <a:rPr lang="en-US" altLang="en-US" sz="2000"/>
              <a:t>, with </a:t>
            </a:r>
            <a:r>
              <a:rPr lang="en-US" altLang="en-US" sz="2000" i="1"/>
              <a:t>instructor </a:t>
            </a:r>
            <a:r>
              <a:rPr lang="en-US" altLang="en-US" sz="2000"/>
              <a:t>file sorted on </a:t>
            </a:r>
            <a:r>
              <a:rPr lang="en-US" altLang="en-US" sz="2000" i="1"/>
              <a:t>dept_name</a:t>
            </a:r>
            <a:endParaRPr lang="en-US" altLang="en-US" sz="2000"/>
          </a:p>
        </p:txBody>
      </p:sp>
      <p:pic>
        <p:nvPicPr>
          <p:cNvPr id="9220" name="Picture 7">
            <a:extLst>
              <a:ext uri="{FF2B5EF4-FFF2-40B4-BE49-F238E27FC236}">
                <a16:creationId xmlns:a16="http://schemas.microsoft.com/office/drawing/2014/main" id="{7CCFB171-C86D-4D27-AEB3-2084751C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1" y="2279650"/>
            <a:ext cx="8507413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id="{AC32C455-0365-4E76-9BE9-ECF08F9F5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34976"/>
            <a:ext cx="10058400" cy="65881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Sparse Index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E05DA8F-322A-46E3-A4E9-9C76B14D3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8"/>
            <a:ext cx="7432675" cy="2495550"/>
          </a:xfrm>
        </p:spPr>
        <p:txBody>
          <a:bodyPr/>
          <a:lstStyle/>
          <a:p>
            <a:r>
              <a:rPr lang="en-US" altLang="en-US" b="1">
                <a:solidFill>
                  <a:srgbClr val="000099"/>
                </a:solidFill>
              </a:rPr>
              <a:t>Sparse Index</a:t>
            </a:r>
            <a:r>
              <a:rPr lang="en-US" altLang="en-US"/>
              <a:t>:  contains index records for only some search-key values.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Applicable when records are sequentially ordered on search-key</a:t>
            </a:r>
          </a:p>
          <a:p>
            <a:r>
              <a:rPr lang="en-US" altLang="en-US"/>
              <a:t>To locate a record with search-key value </a:t>
            </a:r>
            <a:r>
              <a:rPr lang="en-US" altLang="en-US" i="1"/>
              <a:t>K</a:t>
            </a:r>
            <a:r>
              <a:rPr lang="en-US" altLang="en-US"/>
              <a:t> we: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Find index record with largest search-key value &lt;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Search file sequentially starting at the record to which the index record points</a:t>
            </a:r>
          </a:p>
        </p:txBody>
      </p:sp>
      <p:pic>
        <p:nvPicPr>
          <p:cNvPr id="10244" name="Picture 7">
            <a:extLst>
              <a:ext uri="{FF2B5EF4-FFF2-40B4-BE49-F238E27FC236}">
                <a16:creationId xmlns:a16="http://schemas.microsoft.com/office/drawing/2014/main" id="{094B0C84-A67C-405A-8552-471E47C02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9" y="3055110"/>
            <a:ext cx="685482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>
            <a:extLst>
              <a:ext uri="{FF2B5EF4-FFF2-40B4-BE49-F238E27FC236}">
                <a16:creationId xmlns:a16="http://schemas.microsoft.com/office/drawing/2014/main" id="{4DEAB8FC-BB91-4FAF-B661-03147618F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Sparse Index Files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1340D78-6B9F-4659-A076-69CE63654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Compared to dense indices: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Less space and less maintenance overhead for insertions and deletions.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Generally slower than dense index for locating records.</a:t>
            </a:r>
          </a:p>
          <a:p>
            <a:r>
              <a:rPr lang="en-US" altLang="en-US" b="1"/>
              <a:t>Good tradeoff</a:t>
            </a:r>
            <a:r>
              <a:rPr lang="en-US" altLang="en-US"/>
              <a:t>: sparse index with an index entry for every block in file, corresponding to least search-key value in the block.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CB56EB6A-43F3-4A73-B531-3A9590CB8D14}"/>
              </a:ext>
            </a:extLst>
          </p:cNvPr>
          <p:cNvGrpSpPr>
            <a:grpSpLocks/>
          </p:cNvGrpSpPr>
          <p:nvPr/>
        </p:nvGrpSpPr>
        <p:grpSpPr bwMode="auto">
          <a:xfrm>
            <a:off x="3288196" y="3429000"/>
            <a:ext cx="3024188" cy="2862262"/>
            <a:chOff x="3486" y="2060"/>
            <a:chExt cx="1905" cy="1803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C44AAABB-4506-4B6C-9BF5-9187EBF3A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75" b="53145"/>
            <a:stretch>
              <a:fillRect/>
            </a:stretch>
          </p:blipFill>
          <p:spPr bwMode="auto">
            <a:xfrm>
              <a:off x="3517" y="2060"/>
              <a:ext cx="1874" cy="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7F8173AD-2D9E-4A79-95BD-F79D52762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999"/>
              <a:ext cx="794" cy="8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5FECBB4D-F8B7-4428-AAF5-82DCC1132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360"/>
              <a:ext cx="1046" cy="4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{C2AD3A9E-4DBD-47CA-89FD-B7825708D698}tf78438558_win32</Template>
  <TotalTime>200</TotalTime>
  <Words>722</Words>
  <Application>Microsoft Office PowerPoint</Application>
  <PresentationFormat>Widescreen</PresentationFormat>
  <Paragraphs>149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Garamond</vt:lpstr>
      <vt:lpstr>Helvetica</vt:lpstr>
      <vt:lpstr>Times New Roman</vt:lpstr>
      <vt:lpstr>SavonVTI</vt:lpstr>
      <vt:lpstr>Indexing</vt:lpstr>
      <vt:lpstr>Basic Concepts</vt:lpstr>
      <vt:lpstr>Index Evaluation Metrics</vt:lpstr>
      <vt:lpstr>Ordered Indices</vt:lpstr>
      <vt:lpstr>PowerPoint Presentation</vt:lpstr>
      <vt:lpstr>Dense Index Files</vt:lpstr>
      <vt:lpstr>Dense Index Files (Cont.)</vt:lpstr>
      <vt:lpstr>Sparse Index Files</vt:lpstr>
      <vt:lpstr>Sparse Index Files (Cont.)</vt:lpstr>
      <vt:lpstr>Secondary Indices Example</vt:lpstr>
      <vt:lpstr>PowerPoint Presentation</vt:lpstr>
      <vt:lpstr>Primary and Secondary Indices</vt:lpstr>
      <vt:lpstr>Multilevel Index</vt:lpstr>
      <vt:lpstr>Multilevel Index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</dc:title>
  <dc:creator>HP</dc:creator>
  <cp:lastModifiedBy>HP</cp:lastModifiedBy>
  <cp:revision>10</cp:revision>
  <dcterms:created xsi:type="dcterms:W3CDTF">2021-01-06T11:07:57Z</dcterms:created>
  <dcterms:modified xsi:type="dcterms:W3CDTF">2022-04-21T16:59:08Z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