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42"/>
  </p:notesMasterIdLst>
  <p:sldIdLst>
    <p:sldId id="256" r:id="rId2"/>
    <p:sldId id="292" r:id="rId3"/>
    <p:sldId id="287" r:id="rId4"/>
    <p:sldId id="286" r:id="rId5"/>
    <p:sldId id="283" r:id="rId6"/>
    <p:sldId id="28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94" r:id="rId17"/>
    <p:sldId id="270" r:id="rId18"/>
    <p:sldId id="257" r:id="rId19"/>
    <p:sldId id="258" r:id="rId20"/>
    <p:sldId id="259" r:id="rId21"/>
    <p:sldId id="260" r:id="rId22"/>
    <p:sldId id="261" r:id="rId23"/>
    <p:sldId id="278" r:id="rId24"/>
    <p:sldId id="271" r:id="rId25"/>
    <p:sldId id="272" r:id="rId26"/>
    <p:sldId id="273" r:id="rId27"/>
    <p:sldId id="279" r:id="rId28"/>
    <p:sldId id="274" r:id="rId29"/>
    <p:sldId id="275" r:id="rId30"/>
    <p:sldId id="276" r:id="rId31"/>
    <p:sldId id="280" r:id="rId32"/>
    <p:sldId id="295" r:id="rId33"/>
    <p:sldId id="281" r:id="rId34"/>
    <p:sldId id="285" r:id="rId35"/>
    <p:sldId id="288" r:id="rId36"/>
    <p:sldId id="289" r:id="rId37"/>
    <p:sldId id="282" r:id="rId38"/>
    <p:sldId id="290" r:id="rId39"/>
    <p:sldId id="296" r:id="rId40"/>
    <p:sldId id="29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F645C-C697-4619-929B-901A9CDC9858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F2439-5BE9-4BE7-AB47-2641696F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2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F2E-E5AA-464A-B758-428B010485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4181-144A-47DE-BC58-A7B7370D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1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F2E-E5AA-464A-B758-428B010485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4181-144A-47DE-BC58-A7B7370D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F2E-E5AA-464A-B758-428B010485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4181-144A-47DE-BC58-A7B7370D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3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F2E-E5AA-464A-B758-428B010485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4181-144A-47DE-BC58-A7B7370D3D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405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F2E-E5AA-464A-B758-428B010485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4181-144A-47DE-BC58-A7B7370D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F2E-E5AA-464A-B758-428B010485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4181-144A-47DE-BC58-A7B7370D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F2E-E5AA-464A-B758-428B010485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4181-144A-47DE-BC58-A7B7370D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79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F2E-E5AA-464A-B758-428B010485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4181-144A-47DE-BC58-A7B7370D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49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F2E-E5AA-464A-B758-428B010485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4181-144A-47DE-BC58-A7B7370D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8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F2E-E5AA-464A-B758-428B010485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4181-144A-47DE-BC58-A7B7370D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F2E-E5AA-464A-B758-428B010485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4181-144A-47DE-BC58-A7B7370D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4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F2E-E5AA-464A-B758-428B010485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4181-144A-47DE-BC58-A7B7370D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3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F2E-E5AA-464A-B758-428B010485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4181-144A-47DE-BC58-A7B7370D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0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F2E-E5AA-464A-B758-428B010485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4181-144A-47DE-BC58-A7B7370D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5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F2E-E5AA-464A-B758-428B010485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4181-144A-47DE-BC58-A7B7370D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7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F2E-E5AA-464A-B758-428B010485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4181-144A-47DE-BC58-A7B7370D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6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F2E-E5AA-464A-B758-428B010485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4181-144A-47DE-BC58-A7B7370D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BD9F2E-E5AA-464A-B758-428B010485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4181-144A-47DE-BC58-A7B7370D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20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ZHmXJ8cZsk?feature=oembed" TargetMode="Externa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7E9550-5F4A-4B34-A3D2-D517D6AA8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909" y="2264898"/>
            <a:ext cx="8005944" cy="1872870"/>
          </a:xfrm>
        </p:spPr>
        <p:txBody>
          <a:bodyPr/>
          <a:lstStyle/>
          <a:p>
            <a:pPr algn="r"/>
            <a:r>
              <a:rPr lang="en-US" b="1" dirty="0"/>
              <a:t>Sequential Circuit</a:t>
            </a:r>
            <a:r>
              <a:rPr lang="en-US" dirty="0"/>
              <a:t/>
            </a:r>
            <a:br>
              <a:rPr lang="en-US" dirty="0"/>
            </a:br>
            <a:r>
              <a:rPr lang="en-US" sz="4800" dirty="0"/>
              <a:t>Latches and Flip-Flops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0D8F24-6481-4321-B559-1AB54BD83818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8DDE6F93-00C8-46B5-A9EF-3B7FFFBEE559}"/>
              </a:ext>
            </a:extLst>
          </p:cNvPr>
          <p:cNvSpPr/>
          <p:nvPr/>
        </p:nvSpPr>
        <p:spPr>
          <a:xfrm rot="18981057">
            <a:off x="-972130" y="644825"/>
            <a:ext cx="4635121" cy="1110290"/>
          </a:xfrm>
          <a:prstGeom prst="triangle">
            <a:avLst>
              <a:gd name="adj" fmla="val 50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9FF19154-163B-49FB-8938-DED3F0FD0906}"/>
              </a:ext>
            </a:extLst>
          </p:cNvPr>
          <p:cNvSpPr/>
          <p:nvPr/>
        </p:nvSpPr>
        <p:spPr>
          <a:xfrm rot="8342212">
            <a:off x="8581991" y="4767076"/>
            <a:ext cx="4496872" cy="1110290"/>
          </a:xfrm>
          <a:prstGeom prst="triangle">
            <a:avLst>
              <a:gd name="adj" fmla="val 50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3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5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4BB6E-619A-45E3-8D7B-95CA2F20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29" y="224825"/>
            <a:ext cx="9404723" cy="1400530"/>
          </a:xfrm>
        </p:spPr>
        <p:txBody>
          <a:bodyPr/>
          <a:lstStyle/>
          <a:p>
            <a:r>
              <a:rPr lang="en-US" b="1" dirty="0"/>
              <a:t>Set-Reset(S-R) Latch (NOR)</a:t>
            </a:r>
          </a:p>
        </p:txBody>
      </p:sp>
      <p:graphicFrame>
        <p:nvGraphicFramePr>
          <p:cNvPr id="8" name="Table 17">
            <a:extLst>
              <a:ext uri="{FF2B5EF4-FFF2-40B4-BE49-F238E27FC236}">
                <a16:creationId xmlns:a16="http://schemas.microsoft.com/office/drawing/2014/main" xmlns="" id="{947F6374-08A6-4AEB-B6B1-BAD72A799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248459"/>
              </p:ext>
            </p:extLst>
          </p:nvPr>
        </p:nvGraphicFramePr>
        <p:xfrm>
          <a:off x="8427175" y="3909680"/>
          <a:ext cx="3364506" cy="6437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1502">
                  <a:extLst>
                    <a:ext uri="{9D8B030D-6E8A-4147-A177-3AD203B41FA5}">
                      <a16:colId xmlns:a16="http://schemas.microsoft.com/office/drawing/2014/main" xmlns="" val="920354978"/>
                    </a:ext>
                  </a:extLst>
                </a:gridCol>
                <a:gridCol w="899536">
                  <a:extLst>
                    <a:ext uri="{9D8B030D-6E8A-4147-A177-3AD203B41FA5}">
                      <a16:colId xmlns:a16="http://schemas.microsoft.com/office/drawing/2014/main" xmlns="" val="3410232916"/>
                    </a:ext>
                  </a:extLst>
                </a:gridCol>
                <a:gridCol w="1343468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64372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9" name="Table 19">
            <a:extLst>
              <a:ext uri="{FF2B5EF4-FFF2-40B4-BE49-F238E27FC236}">
                <a16:creationId xmlns:a16="http://schemas.microsoft.com/office/drawing/2014/main" xmlns="" id="{5978E2E3-ECD4-41B0-A87E-91B94A19B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62898"/>
              </p:ext>
            </p:extLst>
          </p:nvPr>
        </p:nvGraphicFramePr>
        <p:xfrm>
          <a:off x="8427175" y="4640718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121502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91405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28954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0FE98DD-1FE6-470B-90E6-06CEECCE5013}"/>
              </a:ext>
            </a:extLst>
          </p:cNvPr>
          <p:cNvSpPr txBox="1"/>
          <p:nvPr/>
        </p:nvSpPr>
        <p:spPr>
          <a:xfrm>
            <a:off x="8334980" y="3505827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prstClr val="white"/>
                </a:solidFill>
              </a:rPr>
              <a:t>Characteristics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Table of SR Latch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xmlns="" id="{12E54A94-7506-467F-95E6-1AC979C54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39646" y="1993029"/>
            <a:ext cx="7495082" cy="3763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9F01948-C970-46F9-9920-544DB4B48785}"/>
              </a:ext>
            </a:extLst>
          </p:cNvPr>
          <p:cNvSpPr txBox="1"/>
          <p:nvPr/>
        </p:nvSpPr>
        <p:spPr>
          <a:xfrm>
            <a:off x="3349269" y="591584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Figure: S-R Latch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417CD70-877E-4B49-BE20-1F51408AB0CD}"/>
              </a:ext>
            </a:extLst>
          </p:cNvPr>
          <p:cNvSpPr txBox="1"/>
          <p:nvPr/>
        </p:nvSpPr>
        <p:spPr>
          <a:xfrm>
            <a:off x="347235" y="1480874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Previously Q=1, Q’=0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1A095DD-BABE-4D36-A76A-81EE8A192EA3}"/>
              </a:ext>
            </a:extLst>
          </p:cNvPr>
          <p:cNvSpPr txBox="1"/>
          <p:nvPr/>
        </p:nvSpPr>
        <p:spPr>
          <a:xfrm>
            <a:off x="1041145" y="281584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3093C3F0-5F0E-4198-90EC-83A105BFED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969129"/>
              </p:ext>
            </p:extLst>
          </p:nvPr>
        </p:nvGraphicFramePr>
        <p:xfrm>
          <a:off x="9086381" y="1710925"/>
          <a:ext cx="150393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74">
                  <a:extLst>
                    <a:ext uri="{9D8B030D-6E8A-4147-A177-3AD203B41FA5}">
                      <a16:colId xmlns:a16="http://schemas.microsoft.com/office/drawing/2014/main" xmlns="" val="1662631727"/>
                    </a:ext>
                  </a:extLst>
                </a:gridCol>
                <a:gridCol w="496130">
                  <a:extLst>
                    <a:ext uri="{9D8B030D-6E8A-4147-A177-3AD203B41FA5}">
                      <a16:colId xmlns:a16="http://schemas.microsoft.com/office/drawing/2014/main" xmlns="" val="178590881"/>
                    </a:ext>
                  </a:extLst>
                </a:gridCol>
                <a:gridCol w="565634">
                  <a:extLst>
                    <a:ext uri="{9D8B030D-6E8A-4147-A177-3AD203B41FA5}">
                      <a16:colId xmlns:a16="http://schemas.microsoft.com/office/drawing/2014/main" xmlns="" val="1190588169"/>
                    </a:ext>
                  </a:extLst>
                </a:gridCol>
              </a:tblGrid>
              <a:tr h="33582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356902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9735857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5423875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996919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10122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F0F2561-DD8F-4EF6-BFC2-BCA03A3C59B5}"/>
              </a:ext>
            </a:extLst>
          </p:cNvPr>
          <p:cNvSpPr txBox="1"/>
          <p:nvPr/>
        </p:nvSpPr>
        <p:spPr>
          <a:xfrm>
            <a:off x="8309772" y="1284808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Truth Table of NOR gate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BC2EEB1-D995-477E-98A2-5D0015CD8F69}"/>
              </a:ext>
            </a:extLst>
          </p:cNvPr>
          <p:cNvSpPr txBox="1"/>
          <p:nvPr/>
        </p:nvSpPr>
        <p:spPr>
          <a:xfrm>
            <a:off x="6920617" y="508364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28876ADC-3B6E-4B08-9116-969307D03CA8}"/>
              </a:ext>
            </a:extLst>
          </p:cNvPr>
          <p:cNvCxnSpPr>
            <a:cxnSpLocks/>
          </p:cNvCxnSpPr>
          <p:nvPr/>
        </p:nvCxnSpPr>
        <p:spPr>
          <a:xfrm flipH="1" flipV="1">
            <a:off x="3605561" y="3201082"/>
            <a:ext cx="3292046" cy="1992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A7717A1-8021-49AE-8140-B0E731578722}"/>
              </a:ext>
            </a:extLst>
          </p:cNvPr>
          <p:cNvSpPr txBox="1"/>
          <p:nvPr/>
        </p:nvSpPr>
        <p:spPr>
          <a:xfrm>
            <a:off x="3211666" y="2945005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08A3C16-D9B8-4C38-8935-9D95E07CE5C0}"/>
              </a:ext>
            </a:extLst>
          </p:cNvPr>
          <p:cNvSpPr txBox="1"/>
          <p:nvPr/>
        </p:nvSpPr>
        <p:spPr>
          <a:xfrm>
            <a:off x="1041145" y="531224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35D0D4F-6F6C-4E2A-8B15-219191932C67}"/>
              </a:ext>
            </a:extLst>
          </p:cNvPr>
          <p:cNvSpPr/>
          <p:nvPr/>
        </p:nvSpPr>
        <p:spPr>
          <a:xfrm>
            <a:off x="9086381" y="2821521"/>
            <a:ext cx="1503938" cy="3144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F7A24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5987413-CDD0-400F-A210-4091FDB0AED0}"/>
              </a:ext>
            </a:extLst>
          </p:cNvPr>
          <p:cNvSpPr txBox="1"/>
          <p:nvPr/>
        </p:nvSpPr>
        <p:spPr>
          <a:xfrm>
            <a:off x="6920617" y="3104598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711BF1B-B4C7-4300-B72F-4DD605A4BE5D}"/>
              </a:ext>
            </a:extLst>
          </p:cNvPr>
          <p:cNvSpPr txBox="1"/>
          <p:nvPr/>
        </p:nvSpPr>
        <p:spPr>
          <a:xfrm>
            <a:off x="3164718" y="4632112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E0C50703-64EB-438A-BDEF-EB58EF51D7EC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3513185" y="3289264"/>
            <a:ext cx="3407432" cy="1584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19">
            <a:extLst>
              <a:ext uri="{FF2B5EF4-FFF2-40B4-BE49-F238E27FC236}">
                <a16:creationId xmlns:a16="http://schemas.microsoft.com/office/drawing/2014/main" xmlns="" id="{AA1FE6A8-EACA-4B36-8C0D-20B979281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700368"/>
              </p:ext>
            </p:extLst>
          </p:nvPr>
        </p:nvGraphicFramePr>
        <p:xfrm>
          <a:off x="8427175" y="5185233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121502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91405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28954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A8CA77D-5F2C-4FB1-A9F5-9FFE4B2929E4}"/>
              </a:ext>
            </a:extLst>
          </p:cNvPr>
          <p:cNvSpPr txBox="1"/>
          <p:nvPr/>
        </p:nvSpPr>
        <p:spPr>
          <a:xfrm>
            <a:off x="6942701" y="310962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03D1C34-D8DF-4B31-8680-5FD5DE3C3D49}"/>
              </a:ext>
            </a:extLst>
          </p:cNvPr>
          <p:cNvCxnSpPr>
            <a:cxnSpLocks/>
          </p:cNvCxnSpPr>
          <p:nvPr/>
        </p:nvCxnSpPr>
        <p:spPr>
          <a:xfrm flipH="1">
            <a:off x="3517856" y="3480416"/>
            <a:ext cx="3467456" cy="1510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B739F1B-EAC8-4111-8CB4-C1B9A7F20A6B}"/>
              </a:ext>
            </a:extLst>
          </p:cNvPr>
          <p:cNvSpPr txBox="1"/>
          <p:nvPr/>
        </p:nvSpPr>
        <p:spPr>
          <a:xfrm>
            <a:off x="3152321" y="4639957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7E702B3-9EAE-4872-9D0E-5751E6E3F36E}"/>
              </a:ext>
            </a:extLst>
          </p:cNvPr>
          <p:cNvSpPr/>
          <p:nvPr/>
        </p:nvSpPr>
        <p:spPr>
          <a:xfrm>
            <a:off x="9086381" y="2103317"/>
            <a:ext cx="1503938" cy="3144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F7A24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34" name="Table 19">
            <a:extLst>
              <a:ext uri="{FF2B5EF4-FFF2-40B4-BE49-F238E27FC236}">
                <a16:creationId xmlns:a16="http://schemas.microsoft.com/office/drawing/2014/main" xmlns="" id="{9FD74689-CDF2-4D43-9306-7A3280B1A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40309"/>
              </p:ext>
            </p:extLst>
          </p:nvPr>
        </p:nvGraphicFramePr>
        <p:xfrm>
          <a:off x="8427175" y="5701519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121502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91405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28954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6712DCF-175C-4E68-A42B-0F1859232AA6}"/>
              </a:ext>
            </a:extLst>
          </p:cNvPr>
          <p:cNvSpPr txBox="1"/>
          <p:nvPr/>
        </p:nvSpPr>
        <p:spPr>
          <a:xfrm>
            <a:off x="6942700" y="5094152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045094A-51B6-43EC-9C53-FFF9E9C701F2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290045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22" grpId="0"/>
      <p:bldP spid="23" grpId="0"/>
      <p:bldP spid="24" grpId="0" animBg="1"/>
      <p:bldP spid="33" grpId="0"/>
      <p:bldP spid="36" grpId="0" animBg="1"/>
      <p:bldP spid="36" grpId="1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28" grpId="0" animBg="1"/>
      <p:bldP spid="31" grpId="0" animBg="1"/>
      <p:bldP spid="32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4BB6E-619A-45E3-8D7B-95CA2F20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78" y="233470"/>
            <a:ext cx="9404723" cy="1400530"/>
          </a:xfrm>
        </p:spPr>
        <p:txBody>
          <a:bodyPr/>
          <a:lstStyle/>
          <a:p>
            <a:r>
              <a:rPr lang="en-US" b="1" dirty="0"/>
              <a:t>Set-Reset(S-R) Latch (NOR)</a:t>
            </a:r>
          </a:p>
        </p:txBody>
      </p:sp>
      <p:graphicFrame>
        <p:nvGraphicFramePr>
          <p:cNvPr id="8" name="Table 17">
            <a:extLst>
              <a:ext uri="{FF2B5EF4-FFF2-40B4-BE49-F238E27FC236}">
                <a16:creationId xmlns:a16="http://schemas.microsoft.com/office/drawing/2014/main" xmlns="" id="{947F6374-08A6-4AEB-B6B1-BAD72A799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124011"/>
              </p:ext>
            </p:extLst>
          </p:nvPr>
        </p:nvGraphicFramePr>
        <p:xfrm>
          <a:off x="8325169" y="3533524"/>
          <a:ext cx="3364506" cy="6437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0238">
                  <a:extLst>
                    <a:ext uri="{9D8B030D-6E8A-4147-A177-3AD203B41FA5}">
                      <a16:colId xmlns:a16="http://schemas.microsoft.com/office/drawing/2014/main" xmlns="" val="920354978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xmlns="" val="3410232916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64372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9" name="Table 19">
            <a:extLst>
              <a:ext uri="{FF2B5EF4-FFF2-40B4-BE49-F238E27FC236}">
                <a16:creationId xmlns:a16="http://schemas.microsoft.com/office/drawing/2014/main" xmlns="" id="{5978E2E3-ECD4-41B0-A87E-91B94A19B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85421"/>
              </p:ext>
            </p:extLst>
          </p:nvPr>
        </p:nvGraphicFramePr>
        <p:xfrm>
          <a:off x="8325169" y="4264562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68572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  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0FE98DD-1FE6-470B-90E6-06CEECCE5013}"/>
              </a:ext>
            </a:extLst>
          </p:cNvPr>
          <p:cNvSpPr txBox="1"/>
          <p:nvPr/>
        </p:nvSpPr>
        <p:spPr>
          <a:xfrm>
            <a:off x="8232974" y="3129671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prstClr val="white"/>
                </a:solidFill>
              </a:rPr>
              <a:t>Characteristics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Table of SR Latch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xmlns="" id="{12E54A94-7506-467F-95E6-1AC979C54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39646" y="1993029"/>
            <a:ext cx="7495082" cy="3763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9F01948-C970-46F9-9920-544DB4B48785}"/>
              </a:ext>
            </a:extLst>
          </p:cNvPr>
          <p:cNvSpPr txBox="1"/>
          <p:nvPr/>
        </p:nvSpPr>
        <p:spPr>
          <a:xfrm>
            <a:off x="3349269" y="591584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Figure: S-R Latch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417CD70-877E-4B49-BE20-1F51408AB0CD}"/>
              </a:ext>
            </a:extLst>
          </p:cNvPr>
          <p:cNvSpPr txBox="1"/>
          <p:nvPr/>
        </p:nvSpPr>
        <p:spPr>
          <a:xfrm>
            <a:off x="347235" y="1480874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Previously Q=0, Q’=1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1A095DD-BABE-4D36-A76A-81EE8A192EA3}"/>
              </a:ext>
            </a:extLst>
          </p:cNvPr>
          <p:cNvSpPr txBox="1"/>
          <p:nvPr/>
        </p:nvSpPr>
        <p:spPr>
          <a:xfrm>
            <a:off x="1041145" y="281584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3093C3F0-5F0E-4198-90EC-83A105BFED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064353"/>
              </p:ext>
            </p:extLst>
          </p:nvPr>
        </p:nvGraphicFramePr>
        <p:xfrm>
          <a:off x="8970364" y="1306902"/>
          <a:ext cx="150393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74">
                  <a:extLst>
                    <a:ext uri="{9D8B030D-6E8A-4147-A177-3AD203B41FA5}">
                      <a16:colId xmlns:a16="http://schemas.microsoft.com/office/drawing/2014/main" xmlns="" val="1662631727"/>
                    </a:ext>
                  </a:extLst>
                </a:gridCol>
                <a:gridCol w="496130">
                  <a:extLst>
                    <a:ext uri="{9D8B030D-6E8A-4147-A177-3AD203B41FA5}">
                      <a16:colId xmlns:a16="http://schemas.microsoft.com/office/drawing/2014/main" xmlns="" val="178590881"/>
                    </a:ext>
                  </a:extLst>
                </a:gridCol>
                <a:gridCol w="565634">
                  <a:extLst>
                    <a:ext uri="{9D8B030D-6E8A-4147-A177-3AD203B41FA5}">
                      <a16:colId xmlns:a16="http://schemas.microsoft.com/office/drawing/2014/main" xmlns="" val="1190588169"/>
                    </a:ext>
                  </a:extLst>
                </a:gridCol>
              </a:tblGrid>
              <a:tr h="33582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356902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9735857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5423875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996919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10122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F0F2561-DD8F-4EF6-BFC2-BCA03A3C59B5}"/>
              </a:ext>
            </a:extLst>
          </p:cNvPr>
          <p:cNvSpPr txBox="1"/>
          <p:nvPr/>
        </p:nvSpPr>
        <p:spPr>
          <a:xfrm>
            <a:off x="8232974" y="1011713"/>
            <a:ext cx="2217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Truth Table of NOR gate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BC2EEB1-D995-477E-98A2-5D0015CD8F69}"/>
              </a:ext>
            </a:extLst>
          </p:cNvPr>
          <p:cNvSpPr txBox="1"/>
          <p:nvPr/>
        </p:nvSpPr>
        <p:spPr>
          <a:xfrm>
            <a:off x="6920617" y="508364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28876ADC-3B6E-4B08-9116-969307D03CA8}"/>
              </a:ext>
            </a:extLst>
          </p:cNvPr>
          <p:cNvCxnSpPr>
            <a:cxnSpLocks/>
          </p:cNvCxnSpPr>
          <p:nvPr/>
        </p:nvCxnSpPr>
        <p:spPr>
          <a:xfrm flipH="1" flipV="1">
            <a:off x="3605561" y="3201082"/>
            <a:ext cx="3292046" cy="1992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A7717A1-8021-49AE-8140-B0E731578722}"/>
              </a:ext>
            </a:extLst>
          </p:cNvPr>
          <p:cNvSpPr txBox="1"/>
          <p:nvPr/>
        </p:nvSpPr>
        <p:spPr>
          <a:xfrm>
            <a:off x="3211666" y="2945005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08A3C16-D9B8-4C38-8935-9D95E07CE5C0}"/>
              </a:ext>
            </a:extLst>
          </p:cNvPr>
          <p:cNvSpPr txBox="1"/>
          <p:nvPr/>
        </p:nvSpPr>
        <p:spPr>
          <a:xfrm>
            <a:off x="1041145" y="531224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35D0D4F-6F6C-4E2A-8B15-219191932C67}"/>
              </a:ext>
            </a:extLst>
          </p:cNvPr>
          <p:cNvSpPr/>
          <p:nvPr/>
        </p:nvSpPr>
        <p:spPr>
          <a:xfrm>
            <a:off x="8970364" y="2055610"/>
            <a:ext cx="1503938" cy="3144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EF7A24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5987413-CDD0-400F-A210-4091FDB0AED0}"/>
              </a:ext>
            </a:extLst>
          </p:cNvPr>
          <p:cNvSpPr txBox="1"/>
          <p:nvPr/>
        </p:nvSpPr>
        <p:spPr>
          <a:xfrm>
            <a:off x="6920617" y="3104598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711BF1B-B4C7-4300-B72F-4DD605A4BE5D}"/>
              </a:ext>
            </a:extLst>
          </p:cNvPr>
          <p:cNvSpPr txBox="1"/>
          <p:nvPr/>
        </p:nvSpPr>
        <p:spPr>
          <a:xfrm>
            <a:off x="3164718" y="4632112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E0C50703-64EB-438A-BDEF-EB58EF51D7EC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3513185" y="3289264"/>
            <a:ext cx="3407432" cy="1584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19">
            <a:extLst>
              <a:ext uri="{FF2B5EF4-FFF2-40B4-BE49-F238E27FC236}">
                <a16:creationId xmlns:a16="http://schemas.microsoft.com/office/drawing/2014/main" xmlns="" id="{AA1FE6A8-EACA-4B36-8C0D-20B979281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69168"/>
              </p:ext>
            </p:extLst>
          </p:nvPr>
        </p:nvGraphicFramePr>
        <p:xfrm>
          <a:off x="8325169" y="4809077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68572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982097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03D1C34-D8DF-4B31-8680-5FD5DE3C3D49}"/>
              </a:ext>
            </a:extLst>
          </p:cNvPr>
          <p:cNvCxnSpPr>
            <a:cxnSpLocks/>
          </p:cNvCxnSpPr>
          <p:nvPr/>
        </p:nvCxnSpPr>
        <p:spPr>
          <a:xfrm flipH="1">
            <a:off x="3517856" y="3480416"/>
            <a:ext cx="3467456" cy="1510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7E702B3-9EAE-4872-9D0E-5751E6E3F36E}"/>
              </a:ext>
            </a:extLst>
          </p:cNvPr>
          <p:cNvSpPr/>
          <p:nvPr/>
        </p:nvSpPr>
        <p:spPr>
          <a:xfrm>
            <a:off x="8970364" y="1699294"/>
            <a:ext cx="1503938" cy="3144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EF7A24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34" name="Table 19">
            <a:extLst>
              <a:ext uri="{FF2B5EF4-FFF2-40B4-BE49-F238E27FC236}">
                <a16:creationId xmlns:a16="http://schemas.microsoft.com/office/drawing/2014/main" xmlns="" id="{9FD74689-CDF2-4D43-9306-7A3280B1A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28695"/>
              </p:ext>
            </p:extLst>
          </p:nvPr>
        </p:nvGraphicFramePr>
        <p:xfrm>
          <a:off x="8325169" y="5325363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700238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7" name="Table 19">
            <a:extLst>
              <a:ext uri="{FF2B5EF4-FFF2-40B4-BE49-F238E27FC236}">
                <a16:creationId xmlns:a16="http://schemas.microsoft.com/office/drawing/2014/main" xmlns="" id="{3FC3DC64-F620-425F-84E6-5EBA67E57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63351"/>
              </p:ext>
            </p:extLst>
          </p:nvPr>
        </p:nvGraphicFramePr>
        <p:xfrm>
          <a:off x="8337568" y="5832714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700238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 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BC0A6FE-1BC6-4209-A491-5FD847522A84}"/>
              </a:ext>
            </a:extLst>
          </p:cNvPr>
          <p:cNvSpPr txBox="1"/>
          <p:nvPr/>
        </p:nvSpPr>
        <p:spPr>
          <a:xfrm>
            <a:off x="6920616" y="3095382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E3842DC-0846-4427-8979-CF93E88DDB42}"/>
              </a:ext>
            </a:extLst>
          </p:cNvPr>
          <p:cNvSpPr txBox="1"/>
          <p:nvPr/>
        </p:nvSpPr>
        <p:spPr>
          <a:xfrm>
            <a:off x="7073017" y="523604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12DDAC0-3DEC-4046-8E35-98C2D10A84CC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307732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22" grpId="0"/>
      <p:bldP spid="23" grpId="0"/>
      <p:bldP spid="24" grpId="0" animBg="1"/>
      <p:bldP spid="33" grpId="0"/>
      <p:bldP spid="36" grpId="0" animBg="1"/>
      <p:bldP spid="36" grpId="1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32" grpId="0" animBg="1"/>
      <p:bldP spid="29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4BB6E-619A-45E3-8D7B-95CA2F20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589"/>
            <a:ext cx="9404723" cy="1400530"/>
          </a:xfrm>
        </p:spPr>
        <p:txBody>
          <a:bodyPr/>
          <a:lstStyle/>
          <a:p>
            <a:r>
              <a:rPr lang="en-US" b="1" dirty="0"/>
              <a:t>Set-Reset(S-R) Latch (NOR)</a:t>
            </a:r>
          </a:p>
        </p:txBody>
      </p:sp>
      <p:graphicFrame>
        <p:nvGraphicFramePr>
          <p:cNvPr id="8" name="Table 17">
            <a:extLst>
              <a:ext uri="{FF2B5EF4-FFF2-40B4-BE49-F238E27FC236}">
                <a16:creationId xmlns:a16="http://schemas.microsoft.com/office/drawing/2014/main" xmlns="" id="{947F6374-08A6-4AEB-B6B1-BAD72A799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838180"/>
              </p:ext>
            </p:extLst>
          </p:nvPr>
        </p:nvGraphicFramePr>
        <p:xfrm>
          <a:off x="8028967" y="3077710"/>
          <a:ext cx="3364506" cy="6437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0238">
                  <a:extLst>
                    <a:ext uri="{9D8B030D-6E8A-4147-A177-3AD203B41FA5}">
                      <a16:colId xmlns:a16="http://schemas.microsoft.com/office/drawing/2014/main" xmlns="" val="920354978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xmlns="" val="3410232916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64372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9" name="Table 19">
            <a:extLst>
              <a:ext uri="{FF2B5EF4-FFF2-40B4-BE49-F238E27FC236}">
                <a16:creationId xmlns:a16="http://schemas.microsoft.com/office/drawing/2014/main" xmlns="" id="{5978E2E3-ECD4-41B0-A87E-91B94A19B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59219"/>
              </p:ext>
            </p:extLst>
          </p:nvPr>
        </p:nvGraphicFramePr>
        <p:xfrm>
          <a:off x="8028967" y="3808748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68572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  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0FE98DD-1FE6-470B-90E6-06CEECCE5013}"/>
              </a:ext>
            </a:extLst>
          </p:cNvPr>
          <p:cNvSpPr txBox="1"/>
          <p:nvPr/>
        </p:nvSpPr>
        <p:spPr>
          <a:xfrm>
            <a:off x="7912507" y="2731188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Century Gothic" panose="020B0502020202020204"/>
              </a:rPr>
              <a:t>Characteristics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 of SR Latch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xmlns="" id="{12E54A94-7506-467F-95E6-1AC979C54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34574" y="1838740"/>
            <a:ext cx="7495082" cy="3763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9F01948-C970-46F9-9920-544DB4B48785}"/>
              </a:ext>
            </a:extLst>
          </p:cNvPr>
          <p:cNvSpPr txBox="1"/>
          <p:nvPr/>
        </p:nvSpPr>
        <p:spPr>
          <a:xfrm>
            <a:off x="2966235" y="5759111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Figure: S-R Latch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417CD70-877E-4B49-BE20-1F51408AB0CD}"/>
              </a:ext>
            </a:extLst>
          </p:cNvPr>
          <p:cNvSpPr txBox="1"/>
          <p:nvPr/>
        </p:nvSpPr>
        <p:spPr>
          <a:xfrm>
            <a:off x="-35799" y="1324141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Previously Q=0, Q’=1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1A095DD-BABE-4D36-A76A-81EE8A192EA3}"/>
              </a:ext>
            </a:extLst>
          </p:cNvPr>
          <p:cNvSpPr txBox="1"/>
          <p:nvPr/>
        </p:nvSpPr>
        <p:spPr>
          <a:xfrm>
            <a:off x="580261" y="5213255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3093C3F0-5F0E-4198-90EC-83A105BFED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113761"/>
              </p:ext>
            </p:extLst>
          </p:nvPr>
        </p:nvGraphicFramePr>
        <p:xfrm>
          <a:off x="8235492" y="845057"/>
          <a:ext cx="150393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74">
                  <a:extLst>
                    <a:ext uri="{9D8B030D-6E8A-4147-A177-3AD203B41FA5}">
                      <a16:colId xmlns:a16="http://schemas.microsoft.com/office/drawing/2014/main" xmlns="" val="1662631727"/>
                    </a:ext>
                  </a:extLst>
                </a:gridCol>
                <a:gridCol w="496130">
                  <a:extLst>
                    <a:ext uri="{9D8B030D-6E8A-4147-A177-3AD203B41FA5}">
                      <a16:colId xmlns:a16="http://schemas.microsoft.com/office/drawing/2014/main" xmlns="" val="178590881"/>
                    </a:ext>
                  </a:extLst>
                </a:gridCol>
                <a:gridCol w="565634">
                  <a:extLst>
                    <a:ext uri="{9D8B030D-6E8A-4147-A177-3AD203B41FA5}">
                      <a16:colId xmlns:a16="http://schemas.microsoft.com/office/drawing/2014/main" xmlns="" val="1190588169"/>
                    </a:ext>
                  </a:extLst>
                </a:gridCol>
              </a:tblGrid>
              <a:tr h="33582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356902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9735857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5423875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996919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10122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F0F2561-DD8F-4EF6-BFC2-BCA03A3C59B5}"/>
              </a:ext>
            </a:extLst>
          </p:cNvPr>
          <p:cNvSpPr txBox="1"/>
          <p:nvPr/>
        </p:nvSpPr>
        <p:spPr>
          <a:xfrm>
            <a:off x="8074586" y="548737"/>
            <a:ext cx="2217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Truth Table of NOR gate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BC2EEB1-D995-477E-98A2-5D0015CD8F69}"/>
              </a:ext>
            </a:extLst>
          </p:cNvPr>
          <p:cNvSpPr txBox="1"/>
          <p:nvPr/>
        </p:nvSpPr>
        <p:spPr>
          <a:xfrm>
            <a:off x="6537583" y="492691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28876ADC-3B6E-4B08-9116-969307D03CA8}"/>
              </a:ext>
            </a:extLst>
          </p:cNvPr>
          <p:cNvCxnSpPr>
            <a:cxnSpLocks/>
          </p:cNvCxnSpPr>
          <p:nvPr/>
        </p:nvCxnSpPr>
        <p:spPr>
          <a:xfrm flipH="1" flipV="1">
            <a:off x="3222527" y="3044349"/>
            <a:ext cx="3292046" cy="1992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A7717A1-8021-49AE-8140-B0E731578722}"/>
              </a:ext>
            </a:extLst>
          </p:cNvPr>
          <p:cNvSpPr txBox="1"/>
          <p:nvPr/>
        </p:nvSpPr>
        <p:spPr>
          <a:xfrm>
            <a:off x="2858167" y="2859859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08A3C16-D9B8-4C38-8935-9D95E07CE5C0}"/>
              </a:ext>
            </a:extLst>
          </p:cNvPr>
          <p:cNvSpPr txBox="1"/>
          <p:nvPr/>
        </p:nvSpPr>
        <p:spPr>
          <a:xfrm>
            <a:off x="580262" y="2681857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35D0D4F-6F6C-4E2A-8B15-219191932C67}"/>
              </a:ext>
            </a:extLst>
          </p:cNvPr>
          <p:cNvSpPr/>
          <p:nvPr/>
        </p:nvSpPr>
        <p:spPr>
          <a:xfrm>
            <a:off x="8219810" y="1955369"/>
            <a:ext cx="1503938" cy="3144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F7A24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5987413-CDD0-400F-A210-4091FDB0AED0}"/>
              </a:ext>
            </a:extLst>
          </p:cNvPr>
          <p:cNvSpPr txBox="1"/>
          <p:nvPr/>
        </p:nvSpPr>
        <p:spPr>
          <a:xfrm>
            <a:off x="6537583" y="2947865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711BF1B-B4C7-4300-B72F-4DD605A4BE5D}"/>
              </a:ext>
            </a:extLst>
          </p:cNvPr>
          <p:cNvSpPr txBox="1"/>
          <p:nvPr/>
        </p:nvSpPr>
        <p:spPr>
          <a:xfrm>
            <a:off x="2797212" y="4571979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E0C50703-64EB-438A-BDEF-EB58EF51D7EC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3130151" y="3132531"/>
            <a:ext cx="3407432" cy="1584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19">
            <a:extLst>
              <a:ext uri="{FF2B5EF4-FFF2-40B4-BE49-F238E27FC236}">
                <a16:creationId xmlns:a16="http://schemas.microsoft.com/office/drawing/2014/main" xmlns="" id="{AA1FE6A8-EACA-4B36-8C0D-20B979281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07295"/>
              </p:ext>
            </p:extLst>
          </p:nvPr>
        </p:nvGraphicFramePr>
        <p:xfrm>
          <a:off x="8028967" y="4353263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68572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982097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34" name="Table 19">
            <a:extLst>
              <a:ext uri="{FF2B5EF4-FFF2-40B4-BE49-F238E27FC236}">
                <a16:creationId xmlns:a16="http://schemas.microsoft.com/office/drawing/2014/main" xmlns="" id="{9FD74689-CDF2-4D43-9306-7A3280B1A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48707"/>
              </p:ext>
            </p:extLst>
          </p:nvPr>
        </p:nvGraphicFramePr>
        <p:xfrm>
          <a:off x="8028967" y="4869549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700238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7" name="Table 19">
            <a:extLst>
              <a:ext uri="{FF2B5EF4-FFF2-40B4-BE49-F238E27FC236}">
                <a16:creationId xmlns:a16="http://schemas.microsoft.com/office/drawing/2014/main" xmlns="" id="{3FC3DC64-F620-425F-84E6-5EBA67E57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54018"/>
              </p:ext>
            </p:extLst>
          </p:nvPr>
        </p:nvGraphicFramePr>
        <p:xfrm>
          <a:off x="8041366" y="5376900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700238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 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8" name="Table 19">
            <a:extLst>
              <a:ext uri="{FF2B5EF4-FFF2-40B4-BE49-F238E27FC236}">
                <a16:creationId xmlns:a16="http://schemas.microsoft.com/office/drawing/2014/main" xmlns="" id="{2B812D40-494F-4B2A-A8AA-9E83DE0B0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34159"/>
              </p:ext>
            </p:extLst>
          </p:nvPr>
        </p:nvGraphicFramePr>
        <p:xfrm>
          <a:off x="8041366" y="5898932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700238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ED21809-8885-4381-9B91-1BDB5853D1B5}"/>
              </a:ext>
            </a:extLst>
          </p:cNvPr>
          <p:cNvSpPr txBox="1"/>
          <p:nvPr/>
        </p:nvSpPr>
        <p:spPr>
          <a:xfrm>
            <a:off x="6551224" y="492691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9379816D-67DF-48CB-8633-D7408AC749E8}"/>
              </a:ext>
            </a:extLst>
          </p:cNvPr>
          <p:cNvCxnSpPr>
            <a:cxnSpLocks/>
          </p:cNvCxnSpPr>
          <p:nvPr/>
        </p:nvCxnSpPr>
        <p:spPr>
          <a:xfrm flipH="1" flipV="1">
            <a:off x="3229348" y="3149219"/>
            <a:ext cx="3292046" cy="1992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A125A2F-A473-4EF2-9450-E17261860AEE}"/>
              </a:ext>
            </a:extLst>
          </p:cNvPr>
          <p:cNvSpPr txBox="1"/>
          <p:nvPr/>
        </p:nvSpPr>
        <p:spPr>
          <a:xfrm>
            <a:off x="2858166" y="2859859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5B243E4-5F3F-42D8-8A58-CCC139B5B031}"/>
              </a:ext>
            </a:extLst>
          </p:cNvPr>
          <p:cNvSpPr txBox="1"/>
          <p:nvPr/>
        </p:nvSpPr>
        <p:spPr>
          <a:xfrm>
            <a:off x="6559385" y="2947865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637952C-2840-4BB6-8346-2BF6F89CD663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17393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22" grpId="0"/>
      <p:bldP spid="23" grpId="0"/>
      <p:bldP spid="24" grpId="0" animBg="1"/>
      <p:bldP spid="33" grpId="0"/>
      <p:bldP spid="36" grpId="0" animBg="1"/>
      <p:bldP spid="36" grpId="1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31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DF1CBCB7-772C-4575-BC06-A8C570CB5FF2}"/>
              </a:ext>
            </a:extLst>
          </p:cNvPr>
          <p:cNvSpPr/>
          <p:nvPr/>
        </p:nvSpPr>
        <p:spPr>
          <a:xfrm>
            <a:off x="649508" y="762000"/>
            <a:ext cx="3349268" cy="19808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C286410-03FE-4A6C-B10C-8AD6B454D14B}"/>
              </a:ext>
            </a:extLst>
          </p:cNvPr>
          <p:cNvSpPr/>
          <p:nvPr/>
        </p:nvSpPr>
        <p:spPr>
          <a:xfrm>
            <a:off x="4550241" y="1678088"/>
            <a:ext cx="7462109" cy="433858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ACA7B4-4CF7-4B58-8325-B5957C47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5" y="-4628"/>
            <a:ext cx="9404723" cy="1400530"/>
          </a:xfrm>
        </p:spPr>
        <p:txBody>
          <a:bodyPr/>
          <a:lstStyle/>
          <a:p>
            <a:r>
              <a:rPr lang="en-US" b="1" dirty="0"/>
              <a:t>Set-Reset(S-R) Latch (NOR)</a:t>
            </a:r>
          </a:p>
        </p:txBody>
      </p:sp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xmlns="" id="{3738C9D0-D230-4C0C-84A2-328788DE06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172451"/>
              </p:ext>
            </p:extLst>
          </p:nvPr>
        </p:nvGraphicFramePr>
        <p:xfrm>
          <a:off x="744846" y="3211418"/>
          <a:ext cx="3364506" cy="6437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0238">
                  <a:extLst>
                    <a:ext uri="{9D8B030D-6E8A-4147-A177-3AD203B41FA5}">
                      <a16:colId xmlns:a16="http://schemas.microsoft.com/office/drawing/2014/main" xmlns="" val="920354978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xmlns="" val="3410232916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64372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5" name="Table 19">
            <a:extLst>
              <a:ext uri="{FF2B5EF4-FFF2-40B4-BE49-F238E27FC236}">
                <a16:creationId xmlns:a16="http://schemas.microsoft.com/office/drawing/2014/main" xmlns="" id="{50A45ED0-435E-4BB9-90EB-7444CF838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04415"/>
              </p:ext>
            </p:extLst>
          </p:nvPr>
        </p:nvGraphicFramePr>
        <p:xfrm>
          <a:off x="757245" y="5030243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68572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  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2CA757-AD39-43C2-97A5-A1B2DDC4CC84}"/>
              </a:ext>
            </a:extLst>
          </p:cNvPr>
          <p:cNvSpPr txBox="1"/>
          <p:nvPr/>
        </p:nvSpPr>
        <p:spPr>
          <a:xfrm>
            <a:off x="547794" y="6016669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prstClr val="white"/>
                </a:solidFill>
              </a:rPr>
              <a:t>Characteristics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 of SR Latch</a:t>
            </a:r>
          </a:p>
        </p:txBody>
      </p:sp>
      <p:graphicFrame>
        <p:nvGraphicFramePr>
          <p:cNvPr id="7" name="Table 19">
            <a:extLst>
              <a:ext uri="{FF2B5EF4-FFF2-40B4-BE49-F238E27FC236}">
                <a16:creationId xmlns:a16="http://schemas.microsoft.com/office/drawing/2014/main" xmlns="" id="{0254C696-9BA0-489B-9087-3C9292679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50292"/>
              </p:ext>
            </p:extLst>
          </p:nvPr>
        </p:nvGraphicFramePr>
        <p:xfrm>
          <a:off x="757245" y="3931500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68572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982097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8" name="Table 19">
            <a:extLst>
              <a:ext uri="{FF2B5EF4-FFF2-40B4-BE49-F238E27FC236}">
                <a16:creationId xmlns:a16="http://schemas.microsoft.com/office/drawing/2014/main" xmlns="" id="{7B5D28F0-37E9-40C9-9DCE-2455B016D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632679"/>
              </p:ext>
            </p:extLst>
          </p:nvPr>
        </p:nvGraphicFramePr>
        <p:xfrm>
          <a:off x="757245" y="4501017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700238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0" name="Table 19">
            <a:extLst>
              <a:ext uri="{FF2B5EF4-FFF2-40B4-BE49-F238E27FC236}">
                <a16:creationId xmlns:a16="http://schemas.microsoft.com/office/drawing/2014/main" xmlns="" id="{BD3CB0E9-51D6-4118-9D54-0E015A7A6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68346"/>
              </p:ext>
            </p:extLst>
          </p:nvPr>
        </p:nvGraphicFramePr>
        <p:xfrm>
          <a:off x="757245" y="5559469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700238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ECEDEAF-69F3-4612-A99E-8DFFA4A4130F}"/>
              </a:ext>
            </a:extLst>
          </p:cNvPr>
          <p:cNvSpPr txBox="1"/>
          <p:nvPr/>
        </p:nvSpPr>
        <p:spPr>
          <a:xfrm>
            <a:off x="823450" y="2819246"/>
            <a:ext cx="309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Block diagram of SR Latch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A061E38-7918-4AC9-8818-9382D77EA255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8A8656A-28E0-4D7A-934F-3D06B0C4B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2" y="832706"/>
            <a:ext cx="3248120" cy="18115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8948027-53F7-4AF6-BE20-01DBD7D19069}"/>
              </a:ext>
            </a:extLst>
          </p:cNvPr>
          <p:cNvCxnSpPr>
            <a:cxnSpLocks/>
          </p:cNvCxnSpPr>
          <p:nvPr/>
        </p:nvCxnSpPr>
        <p:spPr>
          <a:xfrm>
            <a:off x="4946210" y="2168454"/>
            <a:ext cx="210804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85929E8-FF30-498E-9240-8CAF1A6B88E8}"/>
              </a:ext>
            </a:extLst>
          </p:cNvPr>
          <p:cNvCxnSpPr>
            <a:cxnSpLocks/>
          </p:cNvCxnSpPr>
          <p:nvPr/>
        </p:nvCxnSpPr>
        <p:spPr>
          <a:xfrm flipV="1">
            <a:off x="7054251" y="2168454"/>
            <a:ext cx="0" cy="56694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4B6B14C2-0DE9-441D-8CE1-423F115E5302}"/>
              </a:ext>
            </a:extLst>
          </p:cNvPr>
          <p:cNvCxnSpPr>
            <a:cxnSpLocks/>
          </p:cNvCxnSpPr>
          <p:nvPr/>
        </p:nvCxnSpPr>
        <p:spPr>
          <a:xfrm flipH="1">
            <a:off x="7054252" y="2735395"/>
            <a:ext cx="191178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394F985-577D-4888-8869-B16F6D70692F}"/>
              </a:ext>
            </a:extLst>
          </p:cNvPr>
          <p:cNvCxnSpPr>
            <a:cxnSpLocks/>
          </p:cNvCxnSpPr>
          <p:nvPr/>
        </p:nvCxnSpPr>
        <p:spPr>
          <a:xfrm flipV="1">
            <a:off x="4937052" y="1807420"/>
            <a:ext cx="0" cy="349785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3E6300D1-A684-47C9-9FF5-5E7C80C80141}"/>
              </a:ext>
            </a:extLst>
          </p:cNvPr>
          <p:cNvCxnSpPr>
            <a:cxnSpLocks/>
          </p:cNvCxnSpPr>
          <p:nvPr/>
        </p:nvCxnSpPr>
        <p:spPr>
          <a:xfrm flipV="1">
            <a:off x="8499839" y="2152212"/>
            <a:ext cx="28835" cy="3029201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7463B1C8-184C-4311-84B0-D040410728C2}"/>
              </a:ext>
            </a:extLst>
          </p:cNvPr>
          <p:cNvCxnSpPr>
            <a:cxnSpLocks/>
          </p:cNvCxnSpPr>
          <p:nvPr/>
        </p:nvCxnSpPr>
        <p:spPr>
          <a:xfrm flipV="1">
            <a:off x="7564962" y="2168454"/>
            <a:ext cx="14112" cy="3012959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C1026C17-0B9A-4A3E-85ED-11963082F460}"/>
              </a:ext>
            </a:extLst>
          </p:cNvPr>
          <p:cNvCxnSpPr>
            <a:cxnSpLocks/>
          </p:cNvCxnSpPr>
          <p:nvPr/>
        </p:nvCxnSpPr>
        <p:spPr>
          <a:xfrm flipV="1">
            <a:off x="8955880" y="2115328"/>
            <a:ext cx="20308" cy="3066085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9EF06ED-E8DC-4D6C-8F9F-C0DF0A797D12}"/>
              </a:ext>
            </a:extLst>
          </p:cNvPr>
          <p:cNvCxnSpPr>
            <a:cxnSpLocks/>
          </p:cNvCxnSpPr>
          <p:nvPr/>
        </p:nvCxnSpPr>
        <p:spPr>
          <a:xfrm flipV="1">
            <a:off x="7038161" y="2663989"/>
            <a:ext cx="5937" cy="2503916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E7054F5D-ECC6-43C6-B83B-64710E2F3501}"/>
              </a:ext>
            </a:extLst>
          </p:cNvPr>
          <p:cNvCxnSpPr>
            <a:cxnSpLocks/>
          </p:cNvCxnSpPr>
          <p:nvPr/>
        </p:nvCxnSpPr>
        <p:spPr>
          <a:xfrm>
            <a:off x="8966033" y="2152212"/>
            <a:ext cx="210804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ECC14CD3-4B77-4452-BC4E-DAE575CB3599}"/>
              </a:ext>
            </a:extLst>
          </p:cNvPr>
          <p:cNvCxnSpPr>
            <a:cxnSpLocks/>
          </p:cNvCxnSpPr>
          <p:nvPr/>
        </p:nvCxnSpPr>
        <p:spPr>
          <a:xfrm flipV="1">
            <a:off x="8966033" y="2168982"/>
            <a:ext cx="0" cy="56694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528AF738-2EC6-43A5-AC09-20E58CD34157}"/>
              </a:ext>
            </a:extLst>
          </p:cNvPr>
          <p:cNvCxnSpPr>
            <a:cxnSpLocks/>
          </p:cNvCxnSpPr>
          <p:nvPr/>
        </p:nvCxnSpPr>
        <p:spPr>
          <a:xfrm flipH="1">
            <a:off x="4937052" y="3766729"/>
            <a:ext cx="2618155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580B0F2-D850-4771-98F7-685E16B7C7D7}"/>
              </a:ext>
            </a:extLst>
          </p:cNvPr>
          <p:cNvCxnSpPr>
            <a:cxnSpLocks/>
          </p:cNvCxnSpPr>
          <p:nvPr/>
        </p:nvCxnSpPr>
        <p:spPr>
          <a:xfrm>
            <a:off x="7555207" y="3163070"/>
            <a:ext cx="96849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94A74842-0184-4F9F-89B8-CE0D6EB79FDE}"/>
              </a:ext>
            </a:extLst>
          </p:cNvPr>
          <p:cNvCxnSpPr>
            <a:cxnSpLocks/>
          </p:cNvCxnSpPr>
          <p:nvPr/>
        </p:nvCxnSpPr>
        <p:spPr>
          <a:xfrm flipV="1">
            <a:off x="7555207" y="3190415"/>
            <a:ext cx="0" cy="56694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863F5881-6B11-4782-855F-88035208E717}"/>
              </a:ext>
            </a:extLst>
          </p:cNvPr>
          <p:cNvCxnSpPr>
            <a:cxnSpLocks/>
          </p:cNvCxnSpPr>
          <p:nvPr/>
        </p:nvCxnSpPr>
        <p:spPr>
          <a:xfrm flipV="1">
            <a:off x="8523706" y="3155082"/>
            <a:ext cx="0" cy="625768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1F077669-218A-43BF-9998-06B2330FE913}"/>
              </a:ext>
            </a:extLst>
          </p:cNvPr>
          <p:cNvCxnSpPr>
            <a:cxnSpLocks/>
          </p:cNvCxnSpPr>
          <p:nvPr/>
        </p:nvCxnSpPr>
        <p:spPr>
          <a:xfrm flipH="1">
            <a:off x="8523706" y="3780849"/>
            <a:ext cx="2618155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FAF47EC4-F938-4A10-A10A-249A26A1B86E}"/>
              </a:ext>
            </a:extLst>
          </p:cNvPr>
          <p:cNvCxnSpPr>
            <a:cxnSpLocks/>
          </p:cNvCxnSpPr>
          <p:nvPr/>
        </p:nvCxnSpPr>
        <p:spPr>
          <a:xfrm flipH="1">
            <a:off x="4957880" y="4173632"/>
            <a:ext cx="2600917" cy="218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A46900CA-D9BC-4661-ABAE-16F6A79B9BAC}"/>
              </a:ext>
            </a:extLst>
          </p:cNvPr>
          <p:cNvCxnSpPr>
            <a:cxnSpLocks/>
          </p:cNvCxnSpPr>
          <p:nvPr/>
        </p:nvCxnSpPr>
        <p:spPr>
          <a:xfrm flipV="1">
            <a:off x="7550541" y="4198021"/>
            <a:ext cx="4666" cy="56694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7E2F9AE7-AEB9-458F-ACAA-87D23E29B5E9}"/>
              </a:ext>
            </a:extLst>
          </p:cNvPr>
          <p:cNvCxnSpPr>
            <a:cxnSpLocks/>
          </p:cNvCxnSpPr>
          <p:nvPr/>
        </p:nvCxnSpPr>
        <p:spPr>
          <a:xfrm>
            <a:off x="7525397" y="4764962"/>
            <a:ext cx="1440636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0B80AC90-7761-4DFE-A8AA-4D80866497F0}"/>
              </a:ext>
            </a:extLst>
          </p:cNvPr>
          <p:cNvCxnSpPr>
            <a:cxnSpLocks/>
          </p:cNvCxnSpPr>
          <p:nvPr/>
        </p:nvCxnSpPr>
        <p:spPr>
          <a:xfrm flipV="1">
            <a:off x="8966033" y="4198020"/>
            <a:ext cx="0" cy="56694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8AFECBCC-3DDB-4BB7-A754-4ADE3F2E3835}"/>
              </a:ext>
            </a:extLst>
          </p:cNvPr>
          <p:cNvCxnSpPr>
            <a:cxnSpLocks/>
          </p:cNvCxnSpPr>
          <p:nvPr/>
        </p:nvCxnSpPr>
        <p:spPr>
          <a:xfrm flipH="1">
            <a:off x="8966033" y="4170869"/>
            <a:ext cx="217582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28E4BC48-E65F-431D-9645-CCC85A0E6397}"/>
              </a:ext>
            </a:extLst>
          </p:cNvPr>
          <p:cNvCxnSpPr>
            <a:cxnSpLocks/>
          </p:cNvCxnSpPr>
          <p:nvPr/>
        </p:nvCxnSpPr>
        <p:spPr>
          <a:xfrm>
            <a:off x="4937052" y="2735395"/>
            <a:ext cx="6746375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B888CBF8-98D9-418A-BFC3-B50B217CCEF7}"/>
              </a:ext>
            </a:extLst>
          </p:cNvPr>
          <p:cNvCxnSpPr>
            <a:cxnSpLocks/>
          </p:cNvCxnSpPr>
          <p:nvPr/>
        </p:nvCxnSpPr>
        <p:spPr>
          <a:xfrm>
            <a:off x="4927675" y="4764961"/>
            <a:ext cx="669698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77DC1778-B157-4F72-95E4-D398969ACA89}"/>
              </a:ext>
            </a:extLst>
          </p:cNvPr>
          <p:cNvCxnSpPr>
            <a:cxnSpLocks/>
          </p:cNvCxnSpPr>
          <p:nvPr/>
        </p:nvCxnSpPr>
        <p:spPr>
          <a:xfrm>
            <a:off x="4915409" y="3780849"/>
            <a:ext cx="666061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0121A0D-4922-4772-9917-35C56262B5F1}"/>
              </a:ext>
            </a:extLst>
          </p:cNvPr>
          <p:cNvSpPr txBox="1"/>
          <p:nvPr/>
        </p:nvSpPr>
        <p:spPr>
          <a:xfrm>
            <a:off x="4540653" y="3930832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02799B1-B81C-49CC-829E-F64E4784E804}"/>
              </a:ext>
            </a:extLst>
          </p:cNvPr>
          <p:cNvSpPr txBox="1"/>
          <p:nvPr/>
        </p:nvSpPr>
        <p:spPr>
          <a:xfrm>
            <a:off x="4544007" y="305477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F0F29A9B-0997-4FDF-A83F-5EACF6853B0B}"/>
              </a:ext>
            </a:extLst>
          </p:cNvPr>
          <p:cNvSpPr txBox="1"/>
          <p:nvPr/>
        </p:nvSpPr>
        <p:spPr>
          <a:xfrm>
            <a:off x="4606689" y="1910330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980C83A7-947B-4224-B505-B07A3761ACAF}"/>
              </a:ext>
            </a:extLst>
          </p:cNvPr>
          <p:cNvSpPr txBox="1"/>
          <p:nvPr/>
        </p:nvSpPr>
        <p:spPr>
          <a:xfrm>
            <a:off x="11387274" y="2727977"/>
            <a:ext cx="17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55F66159-ACEC-4E66-8DB3-2A6B78E0F3A2}"/>
              </a:ext>
            </a:extLst>
          </p:cNvPr>
          <p:cNvSpPr txBox="1"/>
          <p:nvPr/>
        </p:nvSpPr>
        <p:spPr>
          <a:xfrm>
            <a:off x="11398427" y="3768958"/>
            <a:ext cx="17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98A5C83F-3721-4D6F-BD7B-B60DA2D93830}"/>
              </a:ext>
            </a:extLst>
          </p:cNvPr>
          <p:cNvSpPr txBox="1"/>
          <p:nvPr/>
        </p:nvSpPr>
        <p:spPr>
          <a:xfrm>
            <a:off x="11428781" y="4792995"/>
            <a:ext cx="17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C4EC923C-E589-4598-A8CF-067A67175B89}"/>
              </a:ext>
            </a:extLst>
          </p:cNvPr>
          <p:cNvSpPr txBox="1"/>
          <p:nvPr/>
        </p:nvSpPr>
        <p:spPr>
          <a:xfrm>
            <a:off x="6258338" y="5434066"/>
            <a:ext cx="6198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Timing diagram of a SR LATCH</a:t>
            </a:r>
          </a:p>
        </p:txBody>
      </p:sp>
    </p:spTree>
    <p:extLst>
      <p:ext uri="{BB962C8B-B14F-4D97-AF65-F5344CB8AC3E}">
        <p14:creationId xmlns:p14="http://schemas.microsoft.com/office/powerpoint/2010/main" val="226489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23" grpId="0" animBg="1"/>
      <p:bldP spid="2" grpId="0"/>
      <p:bldP spid="6" grpId="0"/>
      <p:bldP spid="24" grpId="0"/>
      <p:bldP spid="79" grpId="0"/>
      <p:bldP spid="80" grpId="0"/>
      <p:bldP spid="81" grpId="0"/>
      <p:bldP spid="90" grpId="0"/>
      <p:bldP spid="91" grpId="0"/>
      <p:bldP spid="92" grpId="0"/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4544ED-1FE4-4529-BD4A-683DA231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172"/>
            <a:ext cx="9404723" cy="1400530"/>
          </a:xfrm>
        </p:spPr>
        <p:txBody>
          <a:bodyPr/>
          <a:lstStyle/>
          <a:p>
            <a:r>
              <a:rPr lang="en-US" b="1" dirty="0"/>
              <a:t>Gated Set-Reset(S-R) Latch (NOR)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AADB4C6-69C2-4CC5-9213-848142226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0890" y="1681529"/>
            <a:ext cx="8528395" cy="4208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62EF7AB-B182-4CCB-B686-B02EA03514E1}"/>
              </a:ext>
            </a:extLst>
          </p:cNvPr>
          <p:cNvCxnSpPr/>
          <p:nvPr/>
        </p:nvCxnSpPr>
        <p:spPr>
          <a:xfrm>
            <a:off x="7464602" y="4573832"/>
            <a:ext cx="28481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73044DF-56A4-45B7-A9CA-ACA3D0D70B6A}"/>
              </a:ext>
            </a:extLst>
          </p:cNvPr>
          <p:cNvSpPr txBox="1"/>
          <p:nvPr/>
        </p:nvSpPr>
        <p:spPr>
          <a:xfrm>
            <a:off x="963295" y="4314744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31460A2-0B09-4B93-9EF5-3C46E0B40237}"/>
              </a:ext>
            </a:extLst>
          </p:cNvPr>
          <p:cNvSpPr txBox="1"/>
          <p:nvPr/>
        </p:nvSpPr>
        <p:spPr>
          <a:xfrm>
            <a:off x="4248139" y="2504238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7073CF-E18F-4A76-A214-8890D45C545F}"/>
              </a:ext>
            </a:extLst>
          </p:cNvPr>
          <p:cNvSpPr txBox="1"/>
          <p:nvPr/>
        </p:nvSpPr>
        <p:spPr>
          <a:xfrm>
            <a:off x="4158699" y="486632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graphicFrame>
        <p:nvGraphicFramePr>
          <p:cNvPr id="11" name="Table 17">
            <a:extLst>
              <a:ext uri="{FF2B5EF4-FFF2-40B4-BE49-F238E27FC236}">
                <a16:creationId xmlns:a16="http://schemas.microsoft.com/office/drawing/2014/main" xmlns="" id="{C330EEFD-ACF5-47EF-A6D6-139EF95742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44503"/>
              </p:ext>
            </p:extLst>
          </p:nvPr>
        </p:nvGraphicFramePr>
        <p:xfrm>
          <a:off x="9383193" y="2504238"/>
          <a:ext cx="2808807" cy="7527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3876">
                  <a:extLst>
                    <a:ext uri="{9D8B030D-6E8A-4147-A177-3AD203B41FA5}">
                      <a16:colId xmlns:a16="http://schemas.microsoft.com/office/drawing/2014/main" xmlns="" val="139936821"/>
                    </a:ext>
                  </a:extLst>
                </a:gridCol>
                <a:gridCol w="483876">
                  <a:extLst>
                    <a:ext uri="{9D8B030D-6E8A-4147-A177-3AD203B41FA5}">
                      <a16:colId xmlns:a16="http://schemas.microsoft.com/office/drawing/2014/main" xmlns="" val="920354978"/>
                    </a:ext>
                  </a:extLst>
                </a:gridCol>
                <a:gridCol w="481421">
                  <a:extLst>
                    <a:ext uri="{9D8B030D-6E8A-4147-A177-3AD203B41FA5}">
                      <a16:colId xmlns:a16="http://schemas.microsoft.com/office/drawing/2014/main" xmlns="" val="3410232916"/>
                    </a:ext>
                  </a:extLst>
                </a:gridCol>
                <a:gridCol w="1359634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75274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12" name="Table 19">
            <a:extLst>
              <a:ext uri="{FF2B5EF4-FFF2-40B4-BE49-F238E27FC236}">
                <a16:creationId xmlns:a16="http://schemas.microsoft.com/office/drawing/2014/main" xmlns="" id="{FF3CB951-F00B-46B8-898E-F0A990A8F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09910"/>
              </p:ext>
            </p:extLst>
          </p:nvPr>
        </p:nvGraphicFramePr>
        <p:xfrm>
          <a:off x="9383194" y="4263703"/>
          <a:ext cx="2808804" cy="534631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75544">
                  <a:extLst>
                    <a:ext uri="{9D8B030D-6E8A-4147-A177-3AD203B41FA5}">
                      <a16:colId xmlns:a16="http://schemas.microsoft.com/office/drawing/2014/main" xmlns="" val="1023820536"/>
                    </a:ext>
                  </a:extLst>
                </a:gridCol>
                <a:gridCol w="475544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493212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64504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5346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3" name="Table 19">
            <a:extLst>
              <a:ext uri="{FF2B5EF4-FFF2-40B4-BE49-F238E27FC236}">
                <a16:creationId xmlns:a16="http://schemas.microsoft.com/office/drawing/2014/main" xmlns="" id="{D72B86AE-6F51-4643-80FB-7D029EDF6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01822"/>
              </p:ext>
            </p:extLst>
          </p:nvPr>
        </p:nvGraphicFramePr>
        <p:xfrm>
          <a:off x="9383196" y="3255390"/>
          <a:ext cx="2808803" cy="534631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75544">
                  <a:extLst>
                    <a:ext uri="{9D8B030D-6E8A-4147-A177-3AD203B41FA5}">
                      <a16:colId xmlns:a16="http://schemas.microsoft.com/office/drawing/2014/main" xmlns="" val="3009275036"/>
                    </a:ext>
                  </a:extLst>
                </a:gridCol>
                <a:gridCol w="475544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483146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74569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5346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4" name="Table 19">
            <a:extLst>
              <a:ext uri="{FF2B5EF4-FFF2-40B4-BE49-F238E27FC236}">
                <a16:creationId xmlns:a16="http://schemas.microsoft.com/office/drawing/2014/main" xmlns="" id="{F7E718FB-ED71-4CDF-AB0A-5AD2A3D30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06329"/>
              </p:ext>
            </p:extLst>
          </p:nvPr>
        </p:nvGraphicFramePr>
        <p:xfrm>
          <a:off x="9383195" y="3740817"/>
          <a:ext cx="2808802" cy="534631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80333">
                  <a:extLst>
                    <a:ext uri="{9D8B030D-6E8A-4147-A177-3AD203B41FA5}">
                      <a16:colId xmlns:a16="http://schemas.microsoft.com/office/drawing/2014/main" xmlns="" val="332842670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504142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59632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5346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5" name="Table 19">
            <a:extLst>
              <a:ext uri="{FF2B5EF4-FFF2-40B4-BE49-F238E27FC236}">
                <a16:creationId xmlns:a16="http://schemas.microsoft.com/office/drawing/2014/main" xmlns="" id="{775A7D42-F5BA-4BD9-88B3-DAAA9F9D6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239858"/>
              </p:ext>
            </p:extLst>
          </p:nvPr>
        </p:nvGraphicFramePr>
        <p:xfrm>
          <a:off x="9057979" y="4811357"/>
          <a:ext cx="3126165" cy="534631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534608">
                  <a:extLst>
                    <a:ext uri="{9D8B030D-6E8A-4147-A177-3AD203B41FA5}">
                      <a16:colId xmlns:a16="http://schemas.microsoft.com/office/drawing/2014/main" xmlns="" val="3607026617"/>
                    </a:ext>
                  </a:extLst>
                </a:gridCol>
                <a:gridCol w="542487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535815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513255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5346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8AD96A9-2C30-4308-A0FD-748280402420}"/>
              </a:ext>
            </a:extLst>
          </p:cNvPr>
          <p:cNvSpPr txBox="1"/>
          <p:nvPr/>
        </p:nvSpPr>
        <p:spPr>
          <a:xfrm>
            <a:off x="963296" y="337634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E63EE68-5665-4C97-9CA0-17095DA706D0}"/>
              </a:ext>
            </a:extLst>
          </p:cNvPr>
          <p:cNvSpPr txBox="1"/>
          <p:nvPr/>
        </p:nvSpPr>
        <p:spPr>
          <a:xfrm>
            <a:off x="3795611" y="2503218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40A566B-4C19-4001-ADC1-722E198FF23A}"/>
              </a:ext>
            </a:extLst>
          </p:cNvPr>
          <p:cNvSpPr txBox="1"/>
          <p:nvPr/>
        </p:nvSpPr>
        <p:spPr>
          <a:xfrm>
            <a:off x="3764804" y="486632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</a:t>
            </a:r>
          </a:p>
        </p:txBody>
      </p:sp>
      <p:graphicFrame>
        <p:nvGraphicFramePr>
          <p:cNvPr id="19" name="Table 17">
            <a:extLst>
              <a:ext uri="{FF2B5EF4-FFF2-40B4-BE49-F238E27FC236}">
                <a16:creationId xmlns:a16="http://schemas.microsoft.com/office/drawing/2014/main" xmlns="" id="{0CD78653-7DC6-4DE5-8C0E-9E7EFC4EB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286528"/>
              </p:ext>
            </p:extLst>
          </p:nvPr>
        </p:nvGraphicFramePr>
        <p:xfrm>
          <a:off x="9057979" y="2503218"/>
          <a:ext cx="3134014" cy="7527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9900">
                  <a:extLst>
                    <a:ext uri="{9D8B030D-6E8A-4147-A177-3AD203B41FA5}">
                      <a16:colId xmlns:a16="http://schemas.microsoft.com/office/drawing/2014/main" xmlns="" val="139936821"/>
                    </a:ext>
                  </a:extLst>
                </a:gridCol>
                <a:gridCol w="539900">
                  <a:extLst>
                    <a:ext uri="{9D8B030D-6E8A-4147-A177-3AD203B41FA5}">
                      <a16:colId xmlns:a16="http://schemas.microsoft.com/office/drawing/2014/main" xmlns="" val="920354978"/>
                    </a:ext>
                  </a:extLst>
                </a:gridCol>
                <a:gridCol w="537160">
                  <a:extLst>
                    <a:ext uri="{9D8B030D-6E8A-4147-A177-3AD203B41FA5}">
                      <a16:colId xmlns:a16="http://schemas.microsoft.com/office/drawing/2014/main" xmlns="" val="3410232916"/>
                    </a:ext>
                  </a:extLst>
                </a:gridCol>
                <a:gridCol w="1517054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75274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CB376ABC-7E80-437E-94FE-1152FE9E8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95772"/>
              </p:ext>
            </p:extLst>
          </p:nvPr>
        </p:nvGraphicFramePr>
        <p:xfrm>
          <a:off x="9057980" y="4262683"/>
          <a:ext cx="3134015" cy="534631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530604">
                  <a:extLst>
                    <a:ext uri="{9D8B030D-6E8A-4147-A177-3AD203B41FA5}">
                      <a16:colId xmlns:a16="http://schemas.microsoft.com/office/drawing/2014/main" xmlns="" val="1023820536"/>
                    </a:ext>
                  </a:extLst>
                </a:gridCol>
                <a:gridCol w="530604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538819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533988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5346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xmlns="" id="{83030AD4-B58C-4119-872A-FB2C3C242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67261"/>
              </p:ext>
            </p:extLst>
          </p:nvPr>
        </p:nvGraphicFramePr>
        <p:xfrm>
          <a:off x="9057982" y="3254370"/>
          <a:ext cx="3134017" cy="534631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530604">
                  <a:extLst>
                    <a:ext uri="{9D8B030D-6E8A-4147-A177-3AD203B41FA5}">
                      <a16:colId xmlns:a16="http://schemas.microsoft.com/office/drawing/2014/main" xmlns="" val="3009275036"/>
                    </a:ext>
                  </a:extLst>
                </a:gridCol>
                <a:gridCol w="530604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539087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533722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5346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2" name="Table 19">
            <a:extLst>
              <a:ext uri="{FF2B5EF4-FFF2-40B4-BE49-F238E27FC236}">
                <a16:creationId xmlns:a16="http://schemas.microsoft.com/office/drawing/2014/main" xmlns="" id="{E91219E0-11F8-4A70-8512-8FFB440B3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28034"/>
              </p:ext>
            </p:extLst>
          </p:nvPr>
        </p:nvGraphicFramePr>
        <p:xfrm>
          <a:off x="9057981" y="3739797"/>
          <a:ext cx="3134014" cy="534631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535947">
                  <a:extLst>
                    <a:ext uri="{9D8B030D-6E8A-4147-A177-3AD203B41FA5}">
                      <a16:colId xmlns:a16="http://schemas.microsoft.com/office/drawing/2014/main" xmlns="" val="332842670"/>
                    </a:ext>
                  </a:extLst>
                </a:gridCol>
                <a:gridCol w="518499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54558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533988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5346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3" name="Table 19">
            <a:extLst>
              <a:ext uri="{FF2B5EF4-FFF2-40B4-BE49-F238E27FC236}">
                <a16:creationId xmlns:a16="http://schemas.microsoft.com/office/drawing/2014/main" xmlns="" id="{9BC28B24-525D-49BF-B072-AC0393962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76895"/>
              </p:ext>
            </p:extLst>
          </p:nvPr>
        </p:nvGraphicFramePr>
        <p:xfrm>
          <a:off x="9057981" y="5355411"/>
          <a:ext cx="3126163" cy="534631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518226">
                  <a:extLst>
                    <a:ext uri="{9D8B030D-6E8A-4147-A177-3AD203B41FA5}">
                      <a16:colId xmlns:a16="http://schemas.microsoft.com/office/drawing/2014/main" xmlns="" val="3607026617"/>
                    </a:ext>
                  </a:extLst>
                </a:gridCol>
                <a:gridCol w="528958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528957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550022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5346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(INVALID)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8C0B40AC-9152-4658-9FD8-5278CBB5F7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528394"/>
              </p:ext>
            </p:extLst>
          </p:nvPr>
        </p:nvGraphicFramePr>
        <p:xfrm>
          <a:off x="9932360" y="513621"/>
          <a:ext cx="150393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74">
                  <a:extLst>
                    <a:ext uri="{9D8B030D-6E8A-4147-A177-3AD203B41FA5}">
                      <a16:colId xmlns:a16="http://schemas.microsoft.com/office/drawing/2014/main" xmlns="" val="1662631727"/>
                    </a:ext>
                  </a:extLst>
                </a:gridCol>
                <a:gridCol w="496130">
                  <a:extLst>
                    <a:ext uri="{9D8B030D-6E8A-4147-A177-3AD203B41FA5}">
                      <a16:colId xmlns:a16="http://schemas.microsoft.com/office/drawing/2014/main" xmlns="" val="178590881"/>
                    </a:ext>
                  </a:extLst>
                </a:gridCol>
                <a:gridCol w="565634">
                  <a:extLst>
                    <a:ext uri="{9D8B030D-6E8A-4147-A177-3AD203B41FA5}">
                      <a16:colId xmlns:a16="http://schemas.microsoft.com/office/drawing/2014/main" xmlns="" val="1190588169"/>
                    </a:ext>
                  </a:extLst>
                </a:gridCol>
              </a:tblGrid>
              <a:tr h="33582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356902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9735857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5423875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996919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101223"/>
                  </a:ext>
                </a:extLst>
              </a:tr>
            </a:tbl>
          </a:graphicData>
        </a:graphic>
      </p:graphicFrame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F29AA78-2EBD-4B02-A873-E43F3207E409}"/>
              </a:ext>
            </a:extLst>
          </p:cNvPr>
          <p:cNvSpPr/>
          <p:nvPr/>
        </p:nvSpPr>
        <p:spPr>
          <a:xfrm>
            <a:off x="9927245" y="875968"/>
            <a:ext cx="333828" cy="31931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D0B0D272-F67D-4C17-BF2C-138F81232195}"/>
              </a:ext>
            </a:extLst>
          </p:cNvPr>
          <p:cNvSpPr/>
          <p:nvPr/>
        </p:nvSpPr>
        <p:spPr>
          <a:xfrm>
            <a:off x="10369211" y="1630962"/>
            <a:ext cx="333828" cy="31931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7CF196BE-C773-4788-82FF-BD0DC55578F5}"/>
              </a:ext>
            </a:extLst>
          </p:cNvPr>
          <p:cNvSpPr/>
          <p:nvPr/>
        </p:nvSpPr>
        <p:spPr>
          <a:xfrm>
            <a:off x="9927245" y="1275364"/>
            <a:ext cx="333828" cy="31931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34DBC5F-CEF0-4338-B81C-AD4272EFBE51}"/>
              </a:ext>
            </a:extLst>
          </p:cNvPr>
          <p:cNvSpPr txBox="1"/>
          <p:nvPr/>
        </p:nvSpPr>
        <p:spPr>
          <a:xfrm>
            <a:off x="9218358" y="87877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Truth Table of AND gate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4C8571A-95B2-4834-8A69-CBC83DA1F52A}"/>
              </a:ext>
            </a:extLst>
          </p:cNvPr>
          <p:cNvSpPr/>
          <p:nvPr/>
        </p:nvSpPr>
        <p:spPr>
          <a:xfrm>
            <a:off x="10994600" y="885942"/>
            <a:ext cx="403595" cy="1081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1D2EF86-810C-42C9-AECA-4F926175115C}"/>
              </a:ext>
            </a:extLst>
          </p:cNvPr>
          <p:cNvSpPr txBox="1"/>
          <p:nvPr/>
        </p:nvSpPr>
        <p:spPr>
          <a:xfrm>
            <a:off x="9383193" y="5879317"/>
            <a:ext cx="6145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Characteristics Table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FC75CDD-4C7C-407E-B002-192F3ED5915A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69A3115-1A0A-405C-B49B-F578CCAADDD0}"/>
              </a:ext>
            </a:extLst>
          </p:cNvPr>
          <p:cNvSpPr txBox="1"/>
          <p:nvPr/>
        </p:nvSpPr>
        <p:spPr>
          <a:xfrm>
            <a:off x="3493255" y="5958522"/>
            <a:ext cx="309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Gated S-R Latch</a:t>
            </a:r>
          </a:p>
        </p:txBody>
      </p:sp>
    </p:spTree>
    <p:extLst>
      <p:ext uri="{BB962C8B-B14F-4D97-AF65-F5344CB8AC3E}">
        <p14:creationId xmlns:p14="http://schemas.microsoft.com/office/powerpoint/2010/main" val="171311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6" grpId="0" animBg="1"/>
      <p:bldP spid="17" grpId="0" animBg="1"/>
      <p:bldP spid="18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0" grpId="0" animBg="1"/>
      <p:bldP spid="30" grpId="1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7CABC-5A81-48A3-82AB-A5DEE23F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06"/>
            <a:ext cx="9404723" cy="1400530"/>
          </a:xfrm>
        </p:spPr>
        <p:txBody>
          <a:bodyPr/>
          <a:lstStyle/>
          <a:p>
            <a:r>
              <a:rPr lang="en-US" b="1" dirty="0"/>
              <a:t>Characteristics of S-R Flip-Flop</a:t>
            </a:r>
          </a:p>
        </p:txBody>
      </p:sp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xmlns="" id="{2C2BD88D-8AC0-487A-89BD-DC176E192F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674913"/>
              </p:ext>
            </p:extLst>
          </p:nvPr>
        </p:nvGraphicFramePr>
        <p:xfrm>
          <a:off x="154515" y="1550269"/>
          <a:ext cx="3905846" cy="6437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822">
                  <a:extLst>
                    <a:ext uri="{9D8B030D-6E8A-4147-A177-3AD203B41FA5}">
                      <a16:colId xmlns:a16="http://schemas.microsoft.com/office/drawing/2014/main" xmlns="" val="892192657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920354978"/>
                    </a:ext>
                  </a:extLst>
                </a:gridCol>
                <a:gridCol w="663880">
                  <a:extLst>
                    <a:ext uri="{9D8B030D-6E8A-4147-A177-3AD203B41FA5}">
                      <a16:colId xmlns:a16="http://schemas.microsoft.com/office/drawing/2014/main" xmlns="" val="3410232916"/>
                    </a:ext>
                  </a:extLst>
                </a:gridCol>
                <a:gridCol w="1651161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64372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xmlns="" id="{E64D2DFA-B26B-4A56-81A1-A1B073AD3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574803"/>
              </p:ext>
            </p:extLst>
          </p:nvPr>
        </p:nvGraphicFramePr>
        <p:xfrm>
          <a:off x="154515" y="2288124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0" name="Table 19">
            <a:extLst>
              <a:ext uri="{FF2B5EF4-FFF2-40B4-BE49-F238E27FC236}">
                <a16:creationId xmlns:a16="http://schemas.microsoft.com/office/drawing/2014/main" xmlns="" id="{E75569C6-44FA-4D15-A274-B6C91B9BD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01698"/>
              </p:ext>
            </p:extLst>
          </p:nvPr>
        </p:nvGraphicFramePr>
        <p:xfrm>
          <a:off x="154515" y="2781675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1" name="Table 19">
            <a:extLst>
              <a:ext uri="{FF2B5EF4-FFF2-40B4-BE49-F238E27FC236}">
                <a16:creationId xmlns:a16="http://schemas.microsoft.com/office/drawing/2014/main" xmlns="" id="{807DEE4E-007C-40F7-8678-318747AE7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32253"/>
              </p:ext>
            </p:extLst>
          </p:nvPr>
        </p:nvGraphicFramePr>
        <p:xfrm>
          <a:off x="154515" y="3283529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2" name="Table 19">
            <a:extLst>
              <a:ext uri="{FF2B5EF4-FFF2-40B4-BE49-F238E27FC236}">
                <a16:creationId xmlns:a16="http://schemas.microsoft.com/office/drawing/2014/main" xmlns="" id="{02EF48C3-A343-40B0-8E21-E5F2F2B3A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45301"/>
              </p:ext>
            </p:extLst>
          </p:nvPr>
        </p:nvGraphicFramePr>
        <p:xfrm>
          <a:off x="154515" y="3777080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3" name="Table 19">
            <a:extLst>
              <a:ext uri="{FF2B5EF4-FFF2-40B4-BE49-F238E27FC236}">
                <a16:creationId xmlns:a16="http://schemas.microsoft.com/office/drawing/2014/main" xmlns="" id="{320241C7-B166-484D-A534-D3D413C75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04554"/>
              </p:ext>
            </p:extLst>
          </p:nvPr>
        </p:nvGraphicFramePr>
        <p:xfrm>
          <a:off x="154515" y="4270631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4" name="Table 19">
            <a:extLst>
              <a:ext uri="{FF2B5EF4-FFF2-40B4-BE49-F238E27FC236}">
                <a16:creationId xmlns:a16="http://schemas.microsoft.com/office/drawing/2014/main" xmlns="" id="{705B319A-AD02-4CF1-B689-E425E8D56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63124"/>
              </p:ext>
            </p:extLst>
          </p:nvPr>
        </p:nvGraphicFramePr>
        <p:xfrm>
          <a:off x="154515" y="4764182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5" name="Table 19">
            <a:extLst>
              <a:ext uri="{FF2B5EF4-FFF2-40B4-BE49-F238E27FC236}">
                <a16:creationId xmlns:a16="http://schemas.microsoft.com/office/drawing/2014/main" xmlns="" id="{B3A1F497-1EB1-40F3-85DE-BF64DFB83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24355"/>
              </p:ext>
            </p:extLst>
          </p:nvPr>
        </p:nvGraphicFramePr>
        <p:xfrm>
          <a:off x="154515" y="5264215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6" name="Table 19">
            <a:extLst>
              <a:ext uri="{FF2B5EF4-FFF2-40B4-BE49-F238E27FC236}">
                <a16:creationId xmlns:a16="http://schemas.microsoft.com/office/drawing/2014/main" xmlns="" id="{17744562-8007-4FDA-B560-F88FC4362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5050"/>
              </p:ext>
            </p:extLst>
          </p:nvPr>
        </p:nvGraphicFramePr>
        <p:xfrm>
          <a:off x="154515" y="5764248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xmlns="" id="{5200E419-A0CE-4C54-959B-DE5181E2F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28280"/>
              </p:ext>
            </p:extLst>
          </p:nvPr>
        </p:nvGraphicFramePr>
        <p:xfrm>
          <a:off x="2392960" y="2288124"/>
          <a:ext cx="1667402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2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   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681CCDF1-AD03-4F41-8636-413146DAB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84698"/>
              </p:ext>
            </p:extLst>
          </p:nvPr>
        </p:nvGraphicFramePr>
        <p:xfrm>
          <a:off x="2392960" y="2789978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  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xmlns="" id="{BAB1313E-29C9-4CDD-91BC-0E809C744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5937"/>
              </p:ext>
            </p:extLst>
          </p:nvPr>
        </p:nvGraphicFramePr>
        <p:xfrm>
          <a:off x="2392960" y="3304946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293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  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2" name="Table 19">
            <a:extLst>
              <a:ext uri="{FF2B5EF4-FFF2-40B4-BE49-F238E27FC236}">
                <a16:creationId xmlns:a16="http://schemas.microsoft.com/office/drawing/2014/main" xmlns="" id="{AC14EE3F-BA7E-4944-8804-2CD7E15B5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37850"/>
              </p:ext>
            </p:extLst>
          </p:nvPr>
        </p:nvGraphicFramePr>
        <p:xfrm>
          <a:off x="2392960" y="3770598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(Invalid)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3" name="Table 19">
            <a:extLst>
              <a:ext uri="{FF2B5EF4-FFF2-40B4-BE49-F238E27FC236}">
                <a16:creationId xmlns:a16="http://schemas.microsoft.com/office/drawing/2014/main" xmlns="" id="{74F4F380-F1B9-4048-A9BA-AF4000DFD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2861"/>
              </p:ext>
            </p:extLst>
          </p:nvPr>
        </p:nvGraphicFramePr>
        <p:xfrm>
          <a:off x="2392960" y="4269334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  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4" name="Table 19">
            <a:extLst>
              <a:ext uri="{FF2B5EF4-FFF2-40B4-BE49-F238E27FC236}">
                <a16:creationId xmlns:a16="http://schemas.microsoft.com/office/drawing/2014/main" xmlns="" id="{14BE115F-D230-4BE1-A395-DF3B712DB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724940"/>
              </p:ext>
            </p:extLst>
          </p:nvPr>
        </p:nvGraphicFramePr>
        <p:xfrm>
          <a:off x="2392960" y="4761588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0  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5" name="Table 19">
            <a:extLst>
              <a:ext uri="{FF2B5EF4-FFF2-40B4-BE49-F238E27FC236}">
                <a16:creationId xmlns:a16="http://schemas.microsoft.com/office/drawing/2014/main" xmlns="" id="{CA1CE27A-F700-448D-BD04-D7A637DFA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55792"/>
              </p:ext>
            </p:extLst>
          </p:nvPr>
        </p:nvGraphicFramePr>
        <p:xfrm>
          <a:off x="2392960" y="5250516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  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6" name="Table 19">
            <a:extLst>
              <a:ext uri="{FF2B5EF4-FFF2-40B4-BE49-F238E27FC236}">
                <a16:creationId xmlns:a16="http://schemas.microsoft.com/office/drawing/2014/main" xmlns="" id="{F4593F43-1F6C-478C-9643-820BB2648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61175"/>
              </p:ext>
            </p:extLst>
          </p:nvPr>
        </p:nvGraphicFramePr>
        <p:xfrm>
          <a:off x="2392960" y="5765421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(Invalid)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xmlns="" id="{29B3473B-899E-41A8-83DF-199F7E68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11397"/>
              </p:ext>
            </p:extLst>
          </p:nvPr>
        </p:nvGraphicFramePr>
        <p:xfrm>
          <a:off x="5311804" y="2744198"/>
          <a:ext cx="2460672" cy="10582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168">
                  <a:extLst>
                    <a:ext uri="{9D8B030D-6E8A-4147-A177-3AD203B41FA5}">
                      <a16:colId xmlns:a16="http://schemas.microsoft.com/office/drawing/2014/main" xmlns="" val="2858525783"/>
                    </a:ext>
                  </a:extLst>
                </a:gridCol>
                <a:gridCol w="615168">
                  <a:extLst>
                    <a:ext uri="{9D8B030D-6E8A-4147-A177-3AD203B41FA5}">
                      <a16:colId xmlns:a16="http://schemas.microsoft.com/office/drawing/2014/main" xmlns="" val="350800506"/>
                    </a:ext>
                  </a:extLst>
                </a:gridCol>
                <a:gridCol w="615168">
                  <a:extLst>
                    <a:ext uri="{9D8B030D-6E8A-4147-A177-3AD203B41FA5}">
                      <a16:colId xmlns:a16="http://schemas.microsoft.com/office/drawing/2014/main" xmlns="" val="293651172"/>
                    </a:ext>
                  </a:extLst>
                </a:gridCol>
                <a:gridCol w="615168">
                  <a:extLst>
                    <a:ext uri="{9D8B030D-6E8A-4147-A177-3AD203B41FA5}">
                      <a16:colId xmlns:a16="http://schemas.microsoft.com/office/drawing/2014/main" xmlns="" val="506831636"/>
                    </a:ext>
                  </a:extLst>
                </a:gridCol>
              </a:tblGrid>
              <a:tr h="5291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892563"/>
                  </a:ext>
                </a:extLst>
              </a:tr>
              <a:tr h="52914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8651503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9054612-1C98-40E7-B705-E21A445A3A7F}"/>
              </a:ext>
            </a:extLst>
          </p:cNvPr>
          <p:cNvSpPr/>
          <p:nvPr/>
        </p:nvSpPr>
        <p:spPr>
          <a:xfrm>
            <a:off x="6542140" y="2807081"/>
            <a:ext cx="1067498" cy="9314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FD10014D-57A9-40E4-8785-F7643556AD09}"/>
              </a:ext>
            </a:extLst>
          </p:cNvPr>
          <p:cNvCxnSpPr/>
          <p:nvPr/>
        </p:nvCxnSpPr>
        <p:spPr>
          <a:xfrm>
            <a:off x="4966646" y="2349881"/>
            <a:ext cx="345158" cy="394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408AC68-8107-4BD4-BE0A-D77CC0568CD4}"/>
              </a:ext>
            </a:extLst>
          </p:cNvPr>
          <p:cNvSpPr txBox="1"/>
          <p:nvPr/>
        </p:nvSpPr>
        <p:spPr>
          <a:xfrm>
            <a:off x="4537023" y="239381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Q(t)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BA80B09-71ED-4D96-9969-4AAC4CCF1F77}"/>
              </a:ext>
            </a:extLst>
          </p:cNvPr>
          <p:cNvSpPr txBox="1"/>
          <p:nvPr/>
        </p:nvSpPr>
        <p:spPr>
          <a:xfrm>
            <a:off x="5082874" y="217282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85D3230-4E37-491B-9736-B3AFF57FE46F}"/>
              </a:ext>
            </a:extLst>
          </p:cNvPr>
          <p:cNvSpPr txBox="1"/>
          <p:nvPr/>
        </p:nvSpPr>
        <p:spPr>
          <a:xfrm>
            <a:off x="5594352" y="2504676"/>
            <a:ext cx="2226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00          01          11         10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3B37D62-2D38-43FE-8D14-BC4F208950A5}"/>
              </a:ext>
            </a:extLst>
          </p:cNvPr>
          <p:cNvSpPr txBox="1"/>
          <p:nvPr/>
        </p:nvSpPr>
        <p:spPr>
          <a:xfrm>
            <a:off x="5105553" y="2946243"/>
            <a:ext cx="271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0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FDBF933-9796-4D22-BEEC-6017E801815B}"/>
              </a:ext>
            </a:extLst>
          </p:cNvPr>
          <p:cNvSpPr txBox="1"/>
          <p:nvPr/>
        </p:nvSpPr>
        <p:spPr>
          <a:xfrm>
            <a:off x="4726204" y="4481966"/>
            <a:ext cx="44101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Characteristics equation:</a:t>
            </a:r>
          </a:p>
          <a:p>
            <a:r>
              <a:rPr lang="en-US" sz="2400" b="1" dirty="0"/>
              <a:t>                     Q(t+1)=S+ R’Q(t)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xmlns="" id="{9CF4ECF6-45B8-4310-B385-402DDE180963}"/>
              </a:ext>
            </a:extLst>
          </p:cNvPr>
          <p:cNvSpPr/>
          <p:nvPr/>
        </p:nvSpPr>
        <p:spPr>
          <a:xfrm>
            <a:off x="7088416" y="3281293"/>
            <a:ext cx="914839" cy="393639"/>
          </a:xfrm>
          <a:prstGeom prst="arc">
            <a:avLst>
              <a:gd name="adj1" fmla="val 1551479"/>
              <a:gd name="adj2" fmla="val 1950222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xmlns="" id="{CD082A83-0198-4CA7-A11D-A679F87F1622}"/>
              </a:ext>
            </a:extLst>
          </p:cNvPr>
          <p:cNvSpPr/>
          <p:nvPr/>
        </p:nvSpPr>
        <p:spPr>
          <a:xfrm flipH="1">
            <a:off x="4839548" y="3281293"/>
            <a:ext cx="903710" cy="457200"/>
          </a:xfrm>
          <a:prstGeom prst="arc">
            <a:avLst>
              <a:gd name="adj1" fmla="val 5393337"/>
              <a:gd name="adj2" fmla="val 1701083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251E18C-B1DD-475A-9DBC-CC9A36C80B3E}"/>
              </a:ext>
            </a:extLst>
          </p:cNvPr>
          <p:cNvSpPr txBox="1"/>
          <p:nvPr/>
        </p:nvSpPr>
        <p:spPr>
          <a:xfrm>
            <a:off x="82581" y="1029814"/>
            <a:ext cx="2845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Characteristics Table:</a:t>
            </a:r>
          </a:p>
          <a:p>
            <a:r>
              <a:rPr lang="en-US" sz="2400" b="1" dirty="0"/>
              <a:t>                     </a:t>
            </a:r>
          </a:p>
        </p:txBody>
      </p:sp>
      <p:graphicFrame>
        <p:nvGraphicFramePr>
          <p:cNvPr id="52" name="Table 24">
            <a:extLst>
              <a:ext uri="{FF2B5EF4-FFF2-40B4-BE49-F238E27FC236}">
                <a16:creationId xmlns:a16="http://schemas.microsoft.com/office/drawing/2014/main" xmlns="" id="{818532D7-11F6-4BBC-99E0-3F35D0B1E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24836"/>
              </p:ext>
            </p:extLst>
          </p:nvPr>
        </p:nvGraphicFramePr>
        <p:xfrm>
          <a:off x="9254188" y="1836135"/>
          <a:ext cx="225393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648">
                  <a:extLst>
                    <a:ext uri="{9D8B030D-6E8A-4147-A177-3AD203B41FA5}">
                      <a16:colId xmlns:a16="http://schemas.microsoft.com/office/drawing/2014/main" xmlns="" val="1662631727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xmlns="" val="178590881"/>
                    </a:ext>
                  </a:extLst>
                </a:gridCol>
                <a:gridCol w="1330529">
                  <a:extLst>
                    <a:ext uri="{9D8B030D-6E8A-4147-A177-3AD203B41FA5}">
                      <a16:colId xmlns:a16="http://schemas.microsoft.com/office/drawing/2014/main" xmlns="" val="1190588169"/>
                    </a:ext>
                  </a:extLst>
                </a:gridCol>
              </a:tblGrid>
              <a:tr h="350133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356902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9735857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 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5423875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996919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10122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2F23BA-E786-48DB-AEBF-4CA73C4BA114}"/>
              </a:ext>
            </a:extLst>
          </p:cNvPr>
          <p:cNvSpPr txBox="1"/>
          <p:nvPr/>
        </p:nvSpPr>
        <p:spPr>
          <a:xfrm>
            <a:off x="9116231" y="121103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S-R Flip-Flop </a:t>
            </a:r>
          </a:p>
          <a:p>
            <a:r>
              <a:rPr lang="en-US" b="1" dirty="0"/>
              <a:t>Characteristics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4D41595-495C-4B0A-AC73-23EE319C0B18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317512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 animBg="1"/>
      <p:bldP spid="39" grpId="0"/>
      <p:bldP spid="40" grpId="0"/>
      <p:bldP spid="41" grpId="0"/>
      <p:bldP spid="44" grpId="0"/>
      <p:bldP spid="45" grpId="0"/>
      <p:bldP spid="49" grpId="0" animBg="1"/>
      <p:bldP spid="50" grpId="0" animBg="1"/>
      <p:bldP spid="51" grpId="0"/>
      <p:bldP spid="54" grpId="0"/>
      <p:bldP spid="5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1361718-D8B0-44D9-BFE5-5259411F30AE}"/>
              </a:ext>
            </a:extLst>
          </p:cNvPr>
          <p:cNvSpPr/>
          <p:nvPr/>
        </p:nvSpPr>
        <p:spPr>
          <a:xfrm>
            <a:off x="4554488" y="1493453"/>
            <a:ext cx="7462109" cy="46267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AEB4DC9-9384-41D3-A15D-A5F599418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1407"/>
            <a:ext cx="3176291" cy="2818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23BC6E0-5E66-4333-8240-8162151FC87B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1CC732-FD43-4E25-BB04-8E0A9078E76E}"/>
              </a:ext>
            </a:extLst>
          </p:cNvPr>
          <p:cNvSpPr txBox="1"/>
          <p:nvPr/>
        </p:nvSpPr>
        <p:spPr>
          <a:xfrm>
            <a:off x="288082" y="5999630"/>
            <a:ext cx="2600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Characteristics Table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7CB01030-4B50-4AD0-AE4A-F13AD610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834"/>
            <a:ext cx="9404723" cy="1400530"/>
          </a:xfrm>
        </p:spPr>
        <p:txBody>
          <a:bodyPr/>
          <a:lstStyle/>
          <a:p>
            <a:r>
              <a:rPr lang="en-US" b="1" dirty="0"/>
              <a:t>Gated Set-Reset(S-R) Latch (NOR)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2A4A19A-9D33-4C3E-8FE7-F2923271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0445"/>
            <a:ext cx="3176291" cy="202404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6D33174A-4FD1-46B2-A0C8-B88D5DCEE500}"/>
              </a:ext>
            </a:extLst>
          </p:cNvPr>
          <p:cNvCxnSpPr>
            <a:cxnSpLocks/>
          </p:cNvCxnSpPr>
          <p:nvPr/>
        </p:nvCxnSpPr>
        <p:spPr>
          <a:xfrm>
            <a:off x="670560" y="1755704"/>
            <a:ext cx="37063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FA08805-1E13-4BBD-98BF-168761BEE4A5}"/>
              </a:ext>
            </a:extLst>
          </p:cNvPr>
          <p:cNvSpPr txBox="1"/>
          <p:nvPr/>
        </p:nvSpPr>
        <p:spPr>
          <a:xfrm>
            <a:off x="362462" y="1581196"/>
            <a:ext cx="28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8E860D9-E87D-4BB9-9E1A-0FB95B2683C0}"/>
              </a:ext>
            </a:extLst>
          </p:cNvPr>
          <p:cNvSpPr txBox="1"/>
          <p:nvPr/>
        </p:nvSpPr>
        <p:spPr>
          <a:xfrm>
            <a:off x="634144" y="2794012"/>
            <a:ext cx="197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Gated S-R Latch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8D9E56F-9644-48DB-8A02-75D6B162BB6A}"/>
              </a:ext>
            </a:extLst>
          </p:cNvPr>
          <p:cNvCxnSpPr>
            <a:cxnSpLocks/>
          </p:cNvCxnSpPr>
          <p:nvPr/>
        </p:nvCxnSpPr>
        <p:spPr>
          <a:xfrm flipH="1" flipV="1">
            <a:off x="4937052" y="1807421"/>
            <a:ext cx="8191" cy="38720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140BF73B-34E1-46D8-9028-F2CA6868ED93}"/>
              </a:ext>
            </a:extLst>
          </p:cNvPr>
          <p:cNvCxnSpPr>
            <a:cxnSpLocks/>
          </p:cNvCxnSpPr>
          <p:nvPr/>
        </p:nvCxnSpPr>
        <p:spPr>
          <a:xfrm flipV="1">
            <a:off x="9996889" y="2088524"/>
            <a:ext cx="39318" cy="349951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E5B7DDF-7248-410F-AD10-ABA2DF351297}"/>
              </a:ext>
            </a:extLst>
          </p:cNvPr>
          <p:cNvCxnSpPr>
            <a:cxnSpLocks/>
          </p:cNvCxnSpPr>
          <p:nvPr/>
        </p:nvCxnSpPr>
        <p:spPr>
          <a:xfrm flipV="1">
            <a:off x="8287924" y="2088525"/>
            <a:ext cx="31593" cy="3515484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45FED98B-5D53-4E68-A3A3-2F93BCF1397A}"/>
              </a:ext>
            </a:extLst>
          </p:cNvPr>
          <p:cNvCxnSpPr>
            <a:cxnSpLocks/>
          </p:cNvCxnSpPr>
          <p:nvPr/>
        </p:nvCxnSpPr>
        <p:spPr>
          <a:xfrm flipV="1">
            <a:off x="7748997" y="2542606"/>
            <a:ext cx="20308" cy="3066085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8ED00E2B-415F-4B19-8C9E-97A10E96E64B}"/>
              </a:ext>
            </a:extLst>
          </p:cNvPr>
          <p:cNvCxnSpPr>
            <a:cxnSpLocks/>
          </p:cNvCxnSpPr>
          <p:nvPr/>
        </p:nvCxnSpPr>
        <p:spPr>
          <a:xfrm flipV="1">
            <a:off x="9681739" y="2088524"/>
            <a:ext cx="10811" cy="3505632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038DB054-CAFA-478E-AE8C-DEF91AEE318B}"/>
              </a:ext>
            </a:extLst>
          </p:cNvPr>
          <p:cNvCxnSpPr>
            <a:cxnSpLocks/>
          </p:cNvCxnSpPr>
          <p:nvPr/>
        </p:nvCxnSpPr>
        <p:spPr>
          <a:xfrm>
            <a:off x="7797099" y="2088524"/>
            <a:ext cx="27246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9263FCE3-DF96-4012-AA1D-FF8A49EB94B5}"/>
              </a:ext>
            </a:extLst>
          </p:cNvPr>
          <p:cNvCxnSpPr>
            <a:cxnSpLocks/>
          </p:cNvCxnSpPr>
          <p:nvPr/>
        </p:nvCxnSpPr>
        <p:spPr>
          <a:xfrm flipV="1">
            <a:off x="7787473" y="2088524"/>
            <a:ext cx="0" cy="56694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70D3570-AC37-43D8-81BB-4EF5C8AE1BA4}"/>
              </a:ext>
            </a:extLst>
          </p:cNvPr>
          <p:cNvCxnSpPr>
            <a:cxnSpLocks/>
          </p:cNvCxnSpPr>
          <p:nvPr/>
        </p:nvCxnSpPr>
        <p:spPr>
          <a:xfrm>
            <a:off x="5720080" y="3017936"/>
            <a:ext cx="155448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E396C6DF-7900-44FD-9461-411A5FE83C8C}"/>
              </a:ext>
            </a:extLst>
          </p:cNvPr>
          <p:cNvCxnSpPr>
            <a:cxnSpLocks/>
          </p:cNvCxnSpPr>
          <p:nvPr/>
        </p:nvCxnSpPr>
        <p:spPr>
          <a:xfrm flipV="1">
            <a:off x="5726407" y="3017936"/>
            <a:ext cx="0" cy="56694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3803A99-7B50-4E16-AD64-F0FF6DC1B620}"/>
              </a:ext>
            </a:extLst>
          </p:cNvPr>
          <p:cNvCxnSpPr>
            <a:cxnSpLocks/>
          </p:cNvCxnSpPr>
          <p:nvPr/>
        </p:nvCxnSpPr>
        <p:spPr>
          <a:xfrm flipV="1">
            <a:off x="7274560" y="3041043"/>
            <a:ext cx="0" cy="54383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BB0F611E-B441-489A-A4F8-4E6566812629}"/>
              </a:ext>
            </a:extLst>
          </p:cNvPr>
          <p:cNvCxnSpPr>
            <a:cxnSpLocks/>
          </p:cNvCxnSpPr>
          <p:nvPr/>
        </p:nvCxnSpPr>
        <p:spPr>
          <a:xfrm flipH="1">
            <a:off x="8288187" y="3017936"/>
            <a:ext cx="139837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47E8A42A-10A2-4F39-B917-ABC409AC3E40}"/>
              </a:ext>
            </a:extLst>
          </p:cNvPr>
          <p:cNvCxnSpPr>
            <a:cxnSpLocks/>
          </p:cNvCxnSpPr>
          <p:nvPr/>
        </p:nvCxnSpPr>
        <p:spPr>
          <a:xfrm flipH="1">
            <a:off x="4937052" y="4093148"/>
            <a:ext cx="421739" cy="411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D53AEF3B-D7CB-4364-B57E-E46D721D4776}"/>
              </a:ext>
            </a:extLst>
          </p:cNvPr>
          <p:cNvCxnSpPr>
            <a:cxnSpLocks/>
          </p:cNvCxnSpPr>
          <p:nvPr/>
        </p:nvCxnSpPr>
        <p:spPr>
          <a:xfrm flipV="1">
            <a:off x="5374530" y="4096267"/>
            <a:ext cx="0" cy="50614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4CF00BC7-3636-4954-976A-97589AA9FE04}"/>
              </a:ext>
            </a:extLst>
          </p:cNvPr>
          <p:cNvCxnSpPr>
            <a:cxnSpLocks/>
          </p:cNvCxnSpPr>
          <p:nvPr/>
        </p:nvCxnSpPr>
        <p:spPr>
          <a:xfrm flipH="1" flipV="1">
            <a:off x="7518400" y="4093148"/>
            <a:ext cx="4913" cy="50926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6F10855D-3692-4B15-B322-921E3CE9AE36}"/>
              </a:ext>
            </a:extLst>
          </p:cNvPr>
          <p:cNvCxnSpPr>
            <a:cxnSpLocks/>
          </p:cNvCxnSpPr>
          <p:nvPr/>
        </p:nvCxnSpPr>
        <p:spPr>
          <a:xfrm flipH="1">
            <a:off x="7543575" y="4108577"/>
            <a:ext cx="421807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1E1CA96B-6F55-46C8-BADE-D6BAF795F034}"/>
              </a:ext>
            </a:extLst>
          </p:cNvPr>
          <p:cNvCxnSpPr>
            <a:cxnSpLocks/>
          </p:cNvCxnSpPr>
          <p:nvPr/>
        </p:nvCxnSpPr>
        <p:spPr>
          <a:xfrm>
            <a:off x="4937052" y="2655465"/>
            <a:ext cx="6746375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2B845A73-AF69-447F-A49F-8D3B8032C49B}"/>
              </a:ext>
            </a:extLst>
          </p:cNvPr>
          <p:cNvCxnSpPr>
            <a:cxnSpLocks/>
          </p:cNvCxnSpPr>
          <p:nvPr/>
        </p:nvCxnSpPr>
        <p:spPr>
          <a:xfrm>
            <a:off x="4957880" y="4602413"/>
            <a:ext cx="669698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6F2E5E92-F9E6-45BF-A071-312103CF986D}"/>
              </a:ext>
            </a:extLst>
          </p:cNvPr>
          <p:cNvCxnSpPr>
            <a:cxnSpLocks/>
          </p:cNvCxnSpPr>
          <p:nvPr/>
        </p:nvCxnSpPr>
        <p:spPr>
          <a:xfrm>
            <a:off x="4957880" y="3578837"/>
            <a:ext cx="666061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2470B95-70CC-4348-8F7D-C6E157646F97}"/>
              </a:ext>
            </a:extLst>
          </p:cNvPr>
          <p:cNvSpPr txBox="1"/>
          <p:nvPr/>
        </p:nvSpPr>
        <p:spPr>
          <a:xfrm>
            <a:off x="4540653" y="393083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0095E46-B6AA-42FB-A3D9-1BDBCBED50CD}"/>
              </a:ext>
            </a:extLst>
          </p:cNvPr>
          <p:cNvSpPr txBox="1"/>
          <p:nvPr/>
        </p:nvSpPr>
        <p:spPr>
          <a:xfrm>
            <a:off x="4544007" y="30547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5C3567B-0C79-4C3B-8C34-94545D207249}"/>
              </a:ext>
            </a:extLst>
          </p:cNvPr>
          <p:cNvSpPr txBox="1"/>
          <p:nvPr/>
        </p:nvSpPr>
        <p:spPr>
          <a:xfrm>
            <a:off x="4606689" y="1910330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46F14AC9-7EB2-43EE-B100-35551C77F6B9}"/>
              </a:ext>
            </a:extLst>
          </p:cNvPr>
          <p:cNvCxnSpPr>
            <a:cxnSpLocks/>
          </p:cNvCxnSpPr>
          <p:nvPr/>
        </p:nvCxnSpPr>
        <p:spPr>
          <a:xfrm flipH="1">
            <a:off x="7274561" y="3562271"/>
            <a:ext cx="1013625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8BDEFBFA-DAF6-4D18-B2D3-987EA56A37FD}"/>
              </a:ext>
            </a:extLst>
          </p:cNvPr>
          <p:cNvCxnSpPr>
            <a:cxnSpLocks/>
          </p:cNvCxnSpPr>
          <p:nvPr/>
        </p:nvCxnSpPr>
        <p:spPr>
          <a:xfrm flipV="1">
            <a:off x="8288186" y="3017936"/>
            <a:ext cx="0" cy="54383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50BC8CF7-AD75-4A2D-BD15-57A63C2DF1CB}"/>
              </a:ext>
            </a:extLst>
          </p:cNvPr>
          <p:cNvCxnSpPr>
            <a:cxnSpLocks/>
          </p:cNvCxnSpPr>
          <p:nvPr/>
        </p:nvCxnSpPr>
        <p:spPr>
          <a:xfrm flipV="1">
            <a:off x="9686560" y="3052003"/>
            <a:ext cx="0" cy="54383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45EE1ECF-9A0D-41FC-AF9E-3A7B1BB41909}"/>
              </a:ext>
            </a:extLst>
          </p:cNvPr>
          <p:cNvCxnSpPr>
            <a:cxnSpLocks/>
          </p:cNvCxnSpPr>
          <p:nvPr/>
        </p:nvCxnSpPr>
        <p:spPr>
          <a:xfrm>
            <a:off x="9700837" y="3563379"/>
            <a:ext cx="820920" cy="1834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894CA54-BBE4-4915-BDC6-F309C8BCFFF2}"/>
              </a:ext>
            </a:extLst>
          </p:cNvPr>
          <p:cNvCxnSpPr>
            <a:cxnSpLocks/>
          </p:cNvCxnSpPr>
          <p:nvPr/>
        </p:nvCxnSpPr>
        <p:spPr>
          <a:xfrm>
            <a:off x="4957880" y="2663989"/>
            <a:ext cx="27942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8E10CF5C-6C27-490C-92FD-5A9B9147243A}"/>
              </a:ext>
            </a:extLst>
          </p:cNvPr>
          <p:cNvCxnSpPr>
            <a:cxnSpLocks/>
          </p:cNvCxnSpPr>
          <p:nvPr/>
        </p:nvCxnSpPr>
        <p:spPr>
          <a:xfrm flipH="1">
            <a:off x="4957881" y="3574034"/>
            <a:ext cx="76219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4338BFD-1BFC-4706-AA79-199C22E36132}"/>
              </a:ext>
            </a:extLst>
          </p:cNvPr>
          <p:cNvCxnSpPr>
            <a:cxnSpLocks/>
          </p:cNvCxnSpPr>
          <p:nvPr/>
        </p:nvCxnSpPr>
        <p:spPr>
          <a:xfrm flipV="1">
            <a:off x="7974909" y="4132239"/>
            <a:ext cx="1" cy="47341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F200F5BB-7FA8-4FF1-83B7-9BAEF16E2E3E}"/>
              </a:ext>
            </a:extLst>
          </p:cNvPr>
          <p:cNvCxnSpPr>
            <a:cxnSpLocks/>
          </p:cNvCxnSpPr>
          <p:nvPr/>
        </p:nvCxnSpPr>
        <p:spPr>
          <a:xfrm flipH="1">
            <a:off x="7998664" y="4602413"/>
            <a:ext cx="203754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5B309938-DC48-41AC-A92D-21BFCE9CABAC}"/>
              </a:ext>
            </a:extLst>
          </p:cNvPr>
          <p:cNvCxnSpPr>
            <a:cxnSpLocks/>
          </p:cNvCxnSpPr>
          <p:nvPr/>
        </p:nvCxnSpPr>
        <p:spPr>
          <a:xfrm flipV="1">
            <a:off x="10025725" y="4132239"/>
            <a:ext cx="1" cy="47341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23B529C1-18BA-40E7-A793-50548567BE4D}"/>
              </a:ext>
            </a:extLst>
          </p:cNvPr>
          <p:cNvCxnSpPr>
            <a:cxnSpLocks/>
          </p:cNvCxnSpPr>
          <p:nvPr/>
        </p:nvCxnSpPr>
        <p:spPr>
          <a:xfrm flipH="1">
            <a:off x="10025726" y="4135121"/>
            <a:ext cx="49603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00EC0B-3C5B-4B0E-A80D-C935F9697708}"/>
              </a:ext>
            </a:extLst>
          </p:cNvPr>
          <p:cNvSpPr txBox="1"/>
          <p:nvPr/>
        </p:nvSpPr>
        <p:spPr>
          <a:xfrm>
            <a:off x="4469845" y="4806069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B47E5E6D-A255-4257-B281-599692739D05}"/>
              </a:ext>
            </a:extLst>
          </p:cNvPr>
          <p:cNvCxnSpPr>
            <a:cxnSpLocks/>
          </p:cNvCxnSpPr>
          <p:nvPr/>
        </p:nvCxnSpPr>
        <p:spPr>
          <a:xfrm>
            <a:off x="5375682" y="4602413"/>
            <a:ext cx="214271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8F89E7B9-A398-4D22-9E86-AB51D5CC7D59}"/>
              </a:ext>
            </a:extLst>
          </p:cNvPr>
          <p:cNvCxnSpPr>
            <a:cxnSpLocks/>
          </p:cNvCxnSpPr>
          <p:nvPr/>
        </p:nvCxnSpPr>
        <p:spPr>
          <a:xfrm>
            <a:off x="4945243" y="5416550"/>
            <a:ext cx="669698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9C2A3F9E-EBA3-4273-9792-106C9FA1F780}"/>
              </a:ext>
            </a:extLst>
          </p:cNvPr>
          <p:cNvCxnSpPr>
            <a:cxnSpLocks/>
          </p:cNvCxnSpPr>
          <p:nvPr/>
        </p:nvCxnSpPr>
        <p:spPr>
          <a:xfrm flipH="1">
            <a:off x="8323577" y="4877629"/>
            <a:ext cx="168787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278E4CFE-A5FE-4512-88D9-76E94C5AC083}"/>
              </a:ext>
            </a:extLst>
          </p:cNvPr>
          <p:cNvCxnSpPr>
            <a:cxnSpLocks/>
          </p:cNvCxnSpPr>
          <p:nvPr/>
        </p:nvCxnSpPr>
        <p:spPr>
          <a:xfrm flipV="1">
            <a:off x="8323577" y="4911696"/>
            <a:ext cx="0" cy="54383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AA1276B0-0172-49F3-BB5E-449F3F17F5FF}"/>
              </a:ext>
            </a:extLst>
          </p:cNvPr>
          <p:cNvCxnSpPr>
            <a:cxnSpLocks/>
          </p:cNvCxnSpPr>
          <p:nvPr/>
        </p:nvCxnSpPr>
        <p:spPr>
          <a:xfrm flipV="1">
            <a:off x="10011448" y="4911696"/>
            <a:ext cx="0" cy="54383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888AC856-8700-4704-A482-F2401C921BEB}"/>
              </a:ext>
            </a:extLst>
          </p:cNvPr>
          <p:cNvCxnSpPr>
            <a:cxnSpLocks/>
          </p:cNvCxnSpPr>
          <p:nvPr/>
        </p:nvCxnSpPr>
        <p:spPr>
          <a:xfrm>
            <a:off x="10025725" y="5423072"/>
            <a:ext cx="814995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FF738EE3-4AC2-4B97-815E-BE3E7139B31F}"/>
              </a:ext>
            </a:extLst>
          </p:cNvPr>
          <p:cNvCxnSpPr>
            <a:cxnSpLocks/>
          </p:cNvCxnSpPr>
          <p:nvPr/>
        </p:nvCxnSpPr>
        <p:spPr>
          <a:xfrm>
            <a:off x="4989602" y="5437311"/>
            <a:ext cx="3316224" cy="994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DB5634BB-BA7B-4B91-BA59-8FF2E6099FDA}"/>
              </a:ext>
            </a:extLst>
          </p:cNvPr>
          <p:cNvCxnSpPr>
            <a:cxnSpLocks/>
          </p:cNvCxnSpPr>
          <p:nvPr/>
        </p:nvCxnSpPr>
        <p:spPr>
          <a:xfrm flipV="1">
            <a:off x="7954647" y="2088524"/>
            <a:ext cx="38014" cy="352016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684CD2C-8416-44E9-9114-D80EE3D4EEEB}"/>
              </a:ext>
            </a:extLst>
          </p:cNvPr>
          <p:cNvSpPr txBox="1"/>
          <p:nvPr/>
        </p:nvSpPr>
        <p:spPr>
          <a:xfrm>
            <a:off x="11387275" y="2727977"/>
            <a:ext cx="683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1D2BE532-2C2C-4922-86E5-FFFF4531B7F2}"/>
              </a:ext>
            </a:extLst>
          </p:cNvPr>
          <p:cNvSpPr txBox="1"/>
          <p:nvPr/>
        </p:nvSpPr>
        <p:spPr>
          <a:xfrm>
            <a:off x="11398427" y="3768958"/>
            <a:ext cx="67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0BF0B096-C03F-4EDB-9DC3-E83A85A7B250}"/>
              </a:ext>
            </a:extLst>
          </p:cNvPr>
          <p:cNvSpPr txBox="1"/>
          <p:nvPr/>
        </p:nvSpPr>
        <p:spPr>
          <a:xfrm>
            <a:off x="11428781" y="4792995"/>
            <a:ext cx="642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7D89055-0FD6-4F2D-939D-8E477785509B}"/>
              </a:ext>
            </a:extLst>
          </p:cNvPr>
          <p:cNvSpPr txBox="1"/>
          <p:nvPr/>
        </p:nvSpPr>
        <p:spPr>
          <a:xfrm>
            <a:off x="11398427" y="5452841"/>
            <a:ext cx="642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9156EF60-B159-469A-9B8D-5B30644F395E}"/>
              </a:ext>
            </a:extLst>
          </p:cNvPr>
          <p:cNvSpPr txBox="1"/>
          <p:nvPr/>
        </p:nvSpPr>
        <p:spPr>
          <a:xfrm>
            <a:off x="5945166" y="5665793"/>
            <a:ext cx="6198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Timing diagram of a Gated SR LATCH</a:t>
            </a:r>
          </a:p>
        </p:txBody>
      </p:sp>
    </p:spTree>
    <p:extLst>
      <p:ext uri="{BB962C8B-B14F-4D97-AF65-F5344CB8AC3E}">
        <p14:creationId xmlns:p14="http://schemas.microsoft.com/office/powerpoint/2010/main" val="219695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/>
      <p:bldP spid="10" grpId="0"/>
      <p:bldP spid="14" grpId="0"/>
      <p:bldP spid="18" grpId="0"/>
      <p:bldP spid="43" grpId="0"/>
      <p:bldP spid="44" grpId="0"/>
      <p:bldP spid="45" grpId="0"/>
      <p:bldP spid="81" grpId="0"/>
      <p:bldP spid="105" grpId="0"/>
      <p:bldP spid="106" grpId="0"/>
      <p:bldP spid="107" grpId="0"/>
      <p:bldP spid="111" grpId="0"/>
      <p:bldP spid="1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146E6-2BED-4DFB-AB6D-EDA38E60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84" y="200000"/>
            <a:ext cx="4169555" cy="715810"/>
          </a:xfrm>
        </p:spPr>
        <p:txBody>
          <a:bodyPr/>
          <a:lstStyle/>
          <a:p>
            <a:r>
              <a:rPr lang="en-US" b="1" dirty="0"/>
              <a:t>J-K Flip-Flop</a:t>
            </a:r>
            <a:br>
              <a:rPr lang="en-US" b="1" dirty="0"/>
            </a:br>
            <a:endParaRPr lang="en-US" sz="24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6578EAA4-C35B-4124-A19A-5E0AB710A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46201" y="1461075"/>
            <a:ext cx="7127834" cy="4195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6095EC0-92F9-4295-96E3-9960E30FDB5B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325FA7-9116-4358-B308-10EAE20BB58A}"/>
              </a:ext>
            </a:extLst>
          </p:cNvPr>
          <p:cNvSpPr txBox="1"/>
          <p:nvPr/>
        </p:nvSpPr>
        <p:spPr>
          <a:xfrm>
            <a:off x="6255685" y="5857726"/>
            <a:ext cx="4732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Figure: Logic Diagram of J-K Flip-Flop</a:t>
            </a:r>
          </a:p>
          <a:p>
            <a:r>
              <a:rPr lang="en-US" sz="2400" b="1" dirty="0"/>
              <a:t>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93ACA9D-E10B-428D-B147-B2904E9B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201" y="3558955"/>
            <a:ext cx="914479" cy="493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2478075-230E-404C-BB3D-AA20DBE069FA}"/>
              </a:ext>
            </a:extLst>
          </p:cNvPr>
          <p:cNvSpPr txBox="1"/>
          <p:nvPr/>
        </p:nvSpPr>
        <p:spPr>
          <a:xfrm>
            <a:off x="240684" y="1543019"/>
            <a:ext cx="44946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Modified version of S-R Flip-Flop.</a:t>
            </a:r>
            <a:br>
              <a:rPr lang="en-US" sz="3200" dirty="0"/>
            </a:b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Enable is replaced with clock.</a:t>
            </a:r>
            <a:br>
              <a:rPr lang="en-US" sz="3200" dirty="0"/>
            </a:b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Invalid Condition is removed</a:t>
            </a:r>
          </a:p>
        </p:txBody>
      </p:sp>
    </p:spTree>
    <p:extLst>
      <p:ext uri="{BB962C8B-B14F-4D97-AF65-F5344CB8AC3E}">
        <p14:creationId xmlns:p14="http://schemas.microsoft.com/office/powerpoint/2010/main" val="317120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DFA94625-B341-475B-A00A-FAAD5C2108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8443" y="1549046"/>
            <a:ext cx="9243949" cy="428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8335E-5B84-41FD-9531-9F5D0128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7" y="341080"/>
            <a:ext cx="9404723" cy="968119"/>
          </a:xfrm>
        </p:spPr>
        <p:txBody>
          <a:bodyPr/>
          <a:lstStyle/>
          <a:p>
            <a:r>
              <a:rPr lang="en-US" b="1" dirty="0"/>
              <a:t>JK Flip Flop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A159C47-8029-4E72-A1FB-A9D166FDE661}"/>
              </a:ext>
            </a:extLst>
          </p:cNvPr>
          <p:cNvSpPr txBox="1"/>
          <p:nvPr/>
        </p:nvSpPr>
        <p:spPr>
          <a:xfrm>
            <a:off x="1135336" y="478575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CEF9A-EEA8-4FC1-A301-4755F60BCD6A}"/>
              </a:ext>
            </a:extLst>
          </p:cNvPr>
          <p:cNvSpPr txBox="1"/>
          <p:nvPr/>
        </p:nvSpPr>
        <p:spPr>
          <a:xfrm>
            <a:off x="1097486" y="2227425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917A95E-8B99-46EE-8C78-0BAF361766DF}"/>
              </a:ext>
            </a:extLst>
          </p:cNvPr>
          <p:cNvSpPr txBox="1"/>
          <p:nvPr/>
        </p:nvSpPr>
        <p:spPr>
          <a:xfrm>
            <a:off x="2431767" y="1951646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6A3B113-FD09-4018-8406-E27B47746D27}"/>
              </a:ext>
            </a:extLst>
          </p:cNvPr>
          <p:cNvSpPr txBox="1"/>
          <p:nvPr/>
        </p:nvSpPr>
        <p:spPr>
          <a:xfrm>
            <a:off x="4141328" y="2274692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F19E34-02F8-4004-BA99-B740999EA839}"/>
              </a:ext>
            </a:extLst>
          </p:cNvPr>
          <p:cNvSpPr txBox="1"/>
          <p:nvPr/>
        </p:nvSpPr>
        <p:spPr>
          <a:xfrm>
            <a:off x="9938497" y="2596757"/>
            <a:ext cx="393895" cy="36933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AF1B3B8-D0BB-47FA-8C5A-52E432CBA9BD}"/>
              </a:ext>
            </a:extLst>
          </p:cNvPr>
          <p:cNvSpPr txBox="1"/>
          <p:nvPr/>
        </p:nvSpPr>
        <p:spPr>
          <a:xfrm>
            <a:off x="9893050" y="4300899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7888412-50B0-4411-81C1-8FDA75F622D1}"/>
              </a:ext>
            </a:extLst>
          </p:cNvPr>
          <p:cNvSpPr txBox="1"/>
          <p:nvPr/>
        </p:nvSpPr>
        <p:spPr>
          <a:xfrm>
            <a:off x="1294433" y="3712936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0A6CDAD-C8E5-4FFA-AD86-8D37DC886968}"/>
              </a:ext>
            </a:extLst>
          </p:cNvPr>
          <p:cNvCxnSpPr>
            <a:cxnSpLocks/>
          </p:cNvCxnSpPr>
          <p:nvPr/>
        </p:nvCxnSpPr>
        <p:spPr>
          <a:xfrm flipV="1">
            <a:off x="4598527" y="3797498"/>
            <a:ext cx="429599" cy="242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3A823DDC-072D-479A-B3A3-DBAE1BCD1050}"/>
              </a:ext>
            </a:extLst>
          </p:cNvPr>
          <p:cNvCxnSpPr>
            <a:cxnSpLocks/>
          </p:cNvCxnSpPr>
          <p:nvPr/>
        </p:nvCxnSpPr>
        <p:spPr>
          <a:xfrm>
            <a:off x="4596059" y="4186264"/>
            <a:ext cx="443130" cy="165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BCE50AA-D0B7-4211-AE72-359DA551FEE1}"/>
              </a:ext>
            </a:extLst>
          </p:cNvPr>
          <p:cNvSpPr txBox="1"/>
          <p:nvPr/>
        </p:nvSpPr>
        <p:spPr>
          <a:xfrm>
            <a:off x="5039189" y="3612832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A24B22A-7851-4996-ACD1-F9C3292C06D7}"/>
              </a:ext>
            </a:extLst>
          </p:cNvPr>
          <p:cNvSpPr txBox="1"/>
          <p:nvPr/>
        </p:nvSpPr>
        <p:spPr>
          <a:xfrm>
            <a:off x="5028126" y="4186264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E816E570-D8E8-4928-A54E-4C4CA1D77846}"/>
              </a:ext>
            </a:extLst>
          </p:cNvPr>
          <p:cNvCxnSpPr>
            <a:cxnSpLocks/>
          </p:cNvCxnSpPr>
          <p:nvPr/>
        </p:nvCxnSpPr>
        <p:spPr>
          <a:xfrm>
            <a:off x="9960349" y="4367112"/>
            <a:ext cx="259295" cy="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32111D6-0DC0-4167-868A-639779827640}"/>
              </a:ext>
            </a:extLst>
          </p:cNvPr>
          <p:cNvSpPr txBox="1"/>
          <p:nvPr/>
        </p:nvSpPr>
        <p:spPr>
          <a:xfrm>
            <a:off x="4200481" y="394333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D9497E3B-3F4B-49E0-880B-20BCD6776B92}"/>
              </a:ext>
            </a:extLst>
          </p:cNvPr>
          <p:cNvCxnSpPr>
            <a:cxnSpLocks/>
          </p:cNvCxnSpPr>
          <p:nvPr/>
        </p:nvCxnSpPr>
        <p:spPr>
          <a:xfrm>
            <a:off x="4256328" y="4000804"/>
            <a:ext cx="259295" cy="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26D28C2-C722-435F-9CFE-02FF69E2A7DA}"/>
              </a:ext>
            </a:extLst>
          </p:cNvPr>
          <p:cNvSpPr txBox="1"/>
          <p:nvPr/>
        </p:nvSpPr>
        <p:spPr>
          <a:xfrm>
            <a:off x="2483958" y="4929539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9117C79-ADF7-4E3E-A463-A1E23E8E7835}"/>
              </a:ext>
            </a:extLst>
          </p:cNvPr>
          <p:cNvCxnSpPr>
            <a:cxnSpLocks/>
          </p:cNvCxnSpPr>
          <p:nvPr/>
        </p:nvCxnSpPr>
        <p:spPr>
          <a:xfrm>
            <a:off x="2551257" y="4970419"/>
            <a:ext cx="259295" cy="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xmlns="" id="{5936EF16-DCE2-45F4-BD9F-12917CEC6F67}"/>
              </a:ext>
            </a:extLst>
          </p:cNvPr>
          <p:cNvCxnSpPr>
            <a:cxnSpLocks/>
          </p:cNvCxnSpPr>
          <p:nvPr/>
        </p:nvCxnSpPr>
        <p:spPr>
          <a:xfrm rot="10800000">
            <a:off x="2807047" y="1987653"/>
            <a:ext cx="7282949" cy="507865"/>
          </a:xfrm>
          <a:prstGeom prst="bentConnector3">
            <a:avLst>
              <a:gd name="adj1" fmla="val -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xmlns="" id="{735B1FB5-5E2E-47F6-BC5F-35CD4F61AF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45154" y="4691002"/>
            <a:ext cx="7182995" cy="484513"/>
          </a:xfrm>
          <a:prstGeom prst="bentConnector3">
            <a:avLst>
              <a:gd name="adj1" fmla="val 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7ECE1C9-7BC6-4993-98B3-1F5281E05AFA}"/>
              </a:ext>
            </a:extLst>
          </p:cNvPr>
          <p:cNvSpPr txBox="1"/>
          <p:nvPr/>
        </p:nvSpPr>
        <p:spPr>
          <a:xfrm>
            <a:off x="3880858" y="5918326"/>
            <a:ext cx="4732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Figure: Logic Diagram of J-K Flip-Flop</a:t>
            </a:r>
          </a:p>
          <a:p>
            <a:r>
              <a:rPr lang="en-US" sz="2400" b="1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9176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27" grpId="0" animBg="1"/>
      <p:bldP spid="36" grpId="0" animBg="1"/>
      <p:bldP spid="43" grpId="0" animBg="1"/>
      <p:bldP spid="47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EC2857-5086-430D-8F8D-C5A6A316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1" y="128533"/>
            <a:ext cx="9404723" cy="1400530"/>
          </a:xfrm>
        </p:spPr>
        <p:txBody>
          <a:bodyPr/>
          <a:lstStyle/>
          <a:p>
            <a:r>
              <a:rPr lang="en-US" b="1" dirty="0"/>
              <a:t>J-K Flip-Flop </a:t>
            </a:r>
            <a:r>
              <a:rPr lang="en-US" sz="2800" b="1" dirty="0"/>
              <a:t>(SET condition)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let Q’=1 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xmlns="" id="{0A7B7EE1-AD33-4AD3-94FD-7195A175C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938892"/>
              </p:ext>
            </p:extLst>
          </p:nvPr>
        </p:nvGraphicFramePr>
        <p:xfrm>
          <a:off x="9649946" y="1986371"/>
          <a:ext cx="225393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648">
                  <a:extLst>
                    <a:ext uri="{9D8B030D-6E8A-4147-A177-3AD203B41FA5}">
                      <a16:colId xmlns:a16="http://schemas.microsoft.com/office/drawing/2014/main" xmlns="" val="1662631727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xmlns="" val="178590881"/>
                    </a:ext>
                  </a:extLst>
                </a:gridCol>
                <a:gridCol w="1330529">
                  <a:extLst>
                    <a:ext uri="{9D8B030D-6E8A-4147-A177-3AD203B41FA5}">
                      <a16:colId xmlns:a16="http://schemas.microsoft.com/office/drawing/2014/main" xmlns="" val="1190588169"/>
                    </a:ext>
                  </a:extLst>
                </a:gridCol>
              </a:tblGrid>
              <a:tr h="350133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356902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9735857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 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5423875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996919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10122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A6C1CB9-598F-45C3-AC4C-68F9FDD6E2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530" y="1434246"/>
            <a:ext cx="9243949" cy="428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5078D96-D3FE-4575-981A-40A1709C8E96}"/>
              </a:ext>
            </a:extLst>
          </p:cNvPr>
          <p:cNvSpPr txBox="1"/>
          <p:nvPr/>
        </p:nvSpPr>
        <p:spPr>
          <a:xfrm>
            <a:off x="112423" y="467095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3E10F2-16CA-4B56-8FCB-0B88082A310E}"/>
              </a:ext>
            </a:extLst>
          </p:cNvPr>
          <p:cNvSpPr txBox="1"/>
          <p:nvPr/>
        </p:nvSpPr>
        <p:spPr>
          <a:xfrm>
            <a:off x="74573" y="2112625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74CA18-2BAA-4144-B18D-D6E848E0702E}"/>
              </a:ext>
            </a:extLst>
          </p:cNvPr>
          <p:cNvSpPr txBox="1"/>
          <p:nvPr/>
        </p:nvSpPr>
        <p:spPr>
          <a:xfrm>
            <a:off x="3118415" y="2159892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D42865F-DC97-43C9-832B-976B0972E294}"/>
              </a:ext>
            </a:extLst>
          </p:cNvPr>
          <p:cNvSpPr txBox="1"/>
          <p:nvPr/>
        </p:nvSpPr>
        <p:spPr>
          <a:xfrm>
            <a:off x="271520" y="3598136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E2A0E35-C89B-4DC3-A428-5D0556B37EFE}"/>
              </a:ext>
            </a:extLst>
          </p:cNvPr>
          <p:cNvSpPr txBox="1"/>
          <p:nvPr/>
        </p:nvSpPr>
        <p:spPr>
          <a:xfrm>
            <a:off x="3118415" y="3967468"/>
            <a:ext cx="907981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  = 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134CAE1-1813-44C1-9B95-0D6337141ACD}"/>
              </a:ext>
            </a:extLst>
          </p:cNvPr>
          <p:cNvCxnSpPr>
            <a:cxnSpLocks/>
          </p:cNvCxnSpPr>
          <p:nvPr/>
        </p:nvCxnSpPr>
        <p:spPr>
          <a:xfrm>
            <a:off x="3187709" y="4024941"/>
            <a:ext cx="259295" cy="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41DA430-D77C-4D2B-8FA4-CA3D188A71C3}"/>
              </a:ext>
            </a:extLst>
          </p:cNvPr>
          <p:cNvSpPr txBox="1"/>
          <p:nvPr/>
        </p:nvSpPr>
        <p:spPr>
          <a:xfrm>
            <a:off x="5629415" y="2440996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7E21BFF-26A1-4EF3-A215-C41C0381B92C}"/>
              </a:ext>
            </a:extLst>
          </p:cNvPr>
          <p:cNvSpPr txBox="1"/>
          <p:nvPr/>
        </p:nvSpPr>
        <p:spPr>
          <a:xfrm>
            <a:off x="5619066" y="4212877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F2A897B-42DB-407C-828D-BFED80366E7D}"/>
              </a:ext>
            </a:extLst>
          </p:cNvPr>
          <p:cNvSpPr txBox="1"/>
          <p:nvPr/>
        </p:nvSpPr>
        <p:spPr>
          <a:xfrm>
            <a:off x="8860855" y="2481957"/>
            <a:ext cx="393243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36A967D-7300-4421-ABA6-B895D6DED0AA}"/>
              </a:ext>
            </a:extLst>
          </p:cNvPr>
          <p:cNvSpPr txBox="1"/>
          <p:nvPr/>
        </p:nvSpPr>
        <p:spPr>
          <a:xfrm>
            <a:off x="8860203" y="414653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5A7E38BF-E077-4B36-BFC3-9A5214350119}"/>
              </a:ext>
            </a:extLst>
          </p:cNvPr>
          <p:cNvSpPr/>
          <p:nvPr/>
        </p:nvSpPr>
        <p:spPr>
          <a:xfrm>
            <a:off x="9648620" y="3120697"/>
            <a:ext cx="2253930" cy="2574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959B377-8177-4F40-9E67-0BA442481F8D}"/>
              </a:ext>
            </a:extLst>
          </p:cNvPr>
          <p:cNvSpPr txBox="1"/>
          <p:nvPr/>
        </p:nvSpPr>
        <p:spPr>
          <a:xfrm>
            <a:off x="9309479" y="1567386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Truth Table of SR Flip Flop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A03994D-D21F-4BD9-A761-06E154947B65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43C4529-BF82-4E78-B75D-63FA29A8D4EB}"/>
              </a:ext>
            </a:extLst>
          </p:cNvPr>
          <p:cNvSpPr txBox="1"/>
          <p:nvPr/>
        </p:nvSpPr>
        <p:spPr>
          <a:xfrm>
            <a:off x="3363622" y="5857726"/>
            <a:ext cx="4732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Figure: Logic Diagram of J-K Flip-Flop</a:t>
            </a:r>
          </a:p>
          <a:p>
            <a:r>
              <a:rPr lang="en-US" sz="2400" b="1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8551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5" grpId="0" animBg="1"/>
      <p:bldP spid="28" grpId="0" animBg="1"/>
      <p:bldP spid="29" grpId="0" animBg="1"/>
      <p:bldP spid="31" grpId="0" animBg="1"/>
      <p:bldP spid="32" grpId="0" animBg="1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797EAA-1444-4D92-8833-E190BBBB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" y="0"/>
            <a:ext cx="11142615" cy="1400530"/>
          </a:xfrm>
        </p:spPr>
        <p:txBody>
          <a:bodyPr/>
          <a:lstStyle/>
          <a:p>
            <a:r>
              <a:rPr lang="en-US" dirty="0"/>
              <a:t>Difference between Combinational Circuit and Sequential circuit</a:t>
            </a:r>
          </a:p>
        </p:txBody>
      </p:sp>
      <p:pic>
        <p:nvPicPr>
          <p:cNvPr id="1026" name="Picture 2" descr="Flipping A Light Switch Is A Microinteraction. Credits:  Smartdesignworldwide GIF | Gfycat">
            <a:extLst>
              <a:ext uri="{FF2B5EF4-FFF2-40B4-BE49-F238E27FC236}">
                <a16:creationId xmlns:a16="http://schemas.microsoft.com/office/drawing/2014/main" xmlns="" id="{DD0FA48F-694F-4227-9670-E7AD94EC6D84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857"/>
            <a:ext cx="12192000" cy="497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nline Media 4" title="Smart Home Device Occupancy Sensor Light Switch - Automatic Room Light Controller">
            <a:hlinkClick r:id="" action="ppaction://media"/>
            <a:extLst>
              <a:ext uri="{FF2B5EF4-FFF2-40B4-BE49-F238E27FC236}">
                <a16:creationId xmlns:a16="http://schemas.microsoft.com/office/drawing/2014/main" xmlns="" id="{ED7D8641-D735-4BFE-8521-861FE7A5081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7264" y="1798610"/>
            <a:ext cx="11777472" cy="4616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5246CFF-F277-4ED5-B986-7018EF30947C}"/>
              </a:ext>
            </a:extLst>
          </p:cNvPr>
          <p:cNvSpPr txBox="1"/>
          <p:nvPr/>
        </p:nvSpPr>
        <p:spPr>
          <a:xfrm>
            <a:off x="0" y="6448069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363750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3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4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E5302-B2CA-4011-A7AB-5DD33414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053" y="73921"/>
            <a:ext cx="9404723" cy="1400530"/>
          </a:xfrm>
        </p:spPr>
        <p:txBody>
          <a:bodyPr/>
          <a:lstStyle/>
          <a:p>
            <a:r>
              <a:rPr lang="en-US" b="1" dirty="0"/>
              <a:t>J-K Flip-Flop </a:t>
            </a:r>
            <a:r>
              <a:rPr lang="en-US" sz="3200" b="1" dirty="0"/>
              <a:t>(HOLD condition)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rgbClr val="EBEBEB"/>
                </a:solidFill>
              </a:rPr>
              <a:t>previously Q=1 Q’=0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A047204-3D88-40FA-9118-F6B77E2076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678" y="1474451"/>
            <a:ext cx="9243949" cy="428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061E21-1C51-45C0-931F-E7B1ED3B1811}"/>
              </a:ext>
            </a:extLst>
          </p:cNvPr>
          <p:cNvSpPr txBox="1"/>
          <p:nvPr/>
        </p:nvSpPr>
        <p:spPr>
          <a:xfrm>
            <a:off x="119721" y="215283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A5ED3D-CD52-404D-BC2D-C9B48D84F86E}"/>
              </a:ext>
            </a:extLst>
          </p:cNvPr>
          <p:cNvSpPr txBox="1"/>
          <p:nvPr/>
        </p:nvSpPr>
        <p:spPr>
          <a:xfrm>
            <a:off x="3163563" y="2200097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4E541BE-FA90-40BB-BB06-8C08DB64796F}"/>
              </a:ext>
            </a:extLst>
          </p:cNvPr>
          <p:cNvSpPr txBox="1"/>
          <p:nvPr/>
        </p:nvSpPr>
        <p:spPr>
          <a:xfrm>
            <a:off x="316668" y="363834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0A757-D90C-49EE-809C-CB281E5ADADC}"/>
              </a:ext>
            </a:extLst>
          </p:cNvPr>
          <p:cNvSpPr txBox="1"/>
          <p:nvPr/>
        </p:nvSpPr>
        <p:spPr>
          <a:xfrm>
            <a:off x="5674563" y="248120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E31AAA5-F062-49D9-9B4E-19A0D7F9F101}"/>
              </a:ext>
            </a:extLst>
          </p:cNvPr>
          <p:cNvSpPr txBox="1"/>
          <p:nvPr/>
        </p:nvSpPr>
        <p:spPr>
          <a:xfrm>
            <a:off x="5674563" y="425106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F1FD406-C3B6-4849-A06C-FB4F1E5A0023}"/>
              </a:ext>
            </a:extLst>
          </p:cNvPr>
          <p:cNvSpPr txBox="1"/>
          <p:nvPr/>
        </p:nvSpPr>
        <p:spPr>
          <a:xfrm>
            <a:off x="8958732" y="2454873"/>
            <a:ext cx="393243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E34F718-D568-4294-B8E7-66D80FB23E2E}"/>
              </a:ext>
            </a:extLst>
          </p:cNvPr>
          <p:cNvSpPr txBox="1"/>
          <p:nvPr/>
        </p:nvSpPr>
        <p:spPr>
          <a:xfrm>
            <a:off x="8905351" y="422519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187FDFD-3150-426C-A8A8-576B0497A9AC}"/>
              </a:ext>
            </a:extLst>
          </p:cNvPr>
          <p:cNvSpPr txBox="1"/>
          <p:nvPr/>
        </p:nvSpPr>
        <p:spPr>
          <a:xfrm>
            <a:off x="1476516" y="1887631"/>
            <a:ext cx="393243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2798EA2-7EC5-45D8-9B81-6C36C33CF95E}"/>
              </a:ext>
            </a:extLst>
          </p:cNvPr>
          <p:cNvSpPr txBox="1"/>
          <p:nvPr/>
        </p:nvSpPr>
        <p:spPr>
          <a:xfrm>
            <a:off x="1478512" y="4870698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83CC9A53-7197-4314-A01B-EE7E63DEBD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19304" y="4676218"/>
            <a:ext cx="7182995" cy="484513"/>
          </a:xfrm>
          <a:prstGeom prst="bentConnector3">
            <a:avLst>
              <a:gd name="adj1" fmla="val 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xmlns="" id="{991D5FA5-2F76-46B1-89FB-3C3C3FCE8009}"/>
              </a:ext>
            </a:extLst>
          </p:cNvPr>
          <p:cNvCxnSpPr>
            <a:cxnSpLocks/>
          </p:cNvCxnSpPr>
          <p:nvPr/>
        </p:nvCxnSpPr>
        <p:spPr>
          <a:xfrm rot="10800000">
            <a:off x="1872405" y="1909745"/>
            <a:ext cx="7282949" cy="507865"/>
          </a:xfrm>
          <a:prstGeom prst="bentConnector3">
            <a:avLst>
              <a:gd name="adj1" fmla="val -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A2C7D75-C080-470E-8FE0-3EA77604EC5C}"/>
              </a:ext>
            </a:extLst>
          </p:cNvPr>
          <p:cNvSpPr txBox="1"/>
          <p:nvPr/>
        </p:nvSpPr>
        <p:spPr>
          <a:xfrm>
            <a:off x="119721" y="469875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DCDD7A7-99B2-4E8F-9DD9-CD4973DC20B2}"/>
              </a:ext>
            </a:extLst>
          </p:cNvPr>
          <p:cNvSpPr txBox="1"/>
          <p:nvPr/>
        </p:nvSpPr>
        <p:spPr>
          <a:xfrm>
            <a:off x="3163562" y="4062145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graphicFrame>
        <p:nvGraphicFramePr>
          <p:cNvPr id="40" name="Table 24">
            <a:extLst>
              <a:ext uri="{FF2B5EF4-FFF2-40B4-BE49-F238E27FC236}">
                <a16:creationId xmlns:a16="http://schemas.microsoft.com/office/drawing/2014/main" xmlns="" id="{09A2FB85-C684-4AE1-850E-D35D2A439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742993"/>
              </p:ext>
            </p:extLst>
          </p:nvPr>
        </p:nvGraphicFramePr>
        <p:xfrm>
          <a:off x="9603594" y="2017739"/>
          <a:ext cx="225393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648">
                  <a:extLst>
                    <a:ext uri="{9D8B030D-6E8A-4147-A177-3AD203B41FA5}">
                      <a16:colId xmlns:a16="http://schemas.microsoft.com/office/drawing/2014/main" xmlns="" val="1662631727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xmlns="" val="178590881"/>
                    </a:ext>
                  </a:extLst>
                </a:gridCol>
                <a:gridCol w="1330529">
                  <a:extLst>
                    <a:ext uri="{9D8B030D-6E8A-4147-A177-3AD203B41FA5}">
                      <a16:colId xmlns:a16="http://schemas.microsoft.com/office/drawing/2014/main" xmlns="" val="1190588169"/>
                    </a:ext>
                  </a:extLst>
                </a:gridCol>
              </a:tblGrid>
              <a:tr h="350133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356902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9735857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 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5423875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996919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101223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D1D288D-1732-4736-BE7A-9385B0FBC713}"/>
              </a:ext>
            </a:extLst>
          </p:cNvPr>
          <p:cNvSpPr/>
          <p:nvPr/>
        </p:nvSpPr>
        <p:spPr>
          <a:xfrm>
            <a:off x="9603594" y="2429676"/>
            <a:ext cx="2253930" cy="3689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D475737-EB8E-40C7-982D-E98B63C9F10A}"/>
              </a:ext>
            </a:extLst>
          </p:cNvPr>
          <p:cNvSpPr txBox="1"/>
          <p:nvPr/>
        </p:nvSpPr>
        <p:spPr>
          <a:xfrm>
            <a:off x="8970427" y="2471415"/>
            <a:ext cx="393243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79D2488-CCAA-4AA8-B4FF-B5FF3BCC2FF9}"/>
              </a:ext>
            </a:extLst>
          </p:cNvPr>
          <p:cNvSpPr txBox="1"/>
          <p:nvPr/>
        </p:nvSpPr>
        <p:spPr>
          <a:xfrm>
            <a:off x="8907043" y="422405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F42EF28-CB79-4211-8FD3-C534D7BBF131}"/>
              </a:ext>
            </a:extLst>
          </p:cNvPr>
          <p:cNvSpPr txBox="1"/>
          <p:nvPr/>
        </p:nvSpPr>
        <p:spPr>
          <a:xfrm>
            <a:off x="104273" y="4686032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86EE943-B7DE-487C-B2DE-98543D09F0B0}"/>
              </a:ext>
            </a:extLst>
          </p:cNvPr>
          <p:cNvSpPr txBox="1"/>
          <p:nvPr/>
        </p:nvSpPr>
        <p:spPr>
          <a:xfrm>
            <a:off x="119720" y="213138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4643D70-369C-43BD-BACC-CED28D1B1EAA}"/>
              </a:ext>
            </a:extLst>
          </p:cNvPr>
          <p:cNvSpPr txBox="1"/>
          <p:nvPr/>
        </p:nvSpPr>
        <p:spPr>
          <a:xfrm>
            <a:off x="9289689" y="1587846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Truth Table of SR Flip Flop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EB62DD9-57C9-42D3-BE2A-3E66B1E392E8}"/>
              </a:ext>
            </a:extLst>
          </p:cNvPr>
          <p:cNvSpPr txBox="1"/>
          <p:nvPr/>
        </p:nvSpPr>
        <p:spPr>
          <a:xfrm>
            <a:off x="2955659" y="5773529"/>
            <a:ext cx="4732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Figure: Logic Diagram of J-K Flip-Flop</a:t>
            </a:r>
          </a:p>
          <a:p>
            <a:r>
              <a:rPr lang="en-US" sz="2400" b="1" dirty="0"/>
              <a:t>                  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EB7001-B232-4D91-B618-3CE85CAC1E01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40008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8" grpId="1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4" grpId="1" animBg="1"/>
      <p:bldP spid="45" grpId="0" animBg="1"/>
      <p:bldP spid="45" grpId="1" animBg="1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E5302-B2CA-4011-A7AB-5DD33414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0" y="119056"/>
            <a:ext cx="9404723" cy="1400530"/>
          </a:xfrm>
        </p:spPr>
        <p:txBody>
          <a:bodyPr/>
          <a:lstStyle/>
          <a:p>
            <a:r>
              <a:rPr kumimoji="0" lang="en-US" sz="4200" b="1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J-K Flip-Flop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(RESET condition)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rgbClr val="EBEBEB"/>
                </a:solidFill>
              </a:rPr>
              <a:t>previously Q=1 Q’=0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A047204-3D88-40FA-9118-F6B77E2076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280" y="1555750"/>
            <a:ext cx="9243949" cy="428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061E21-1C51-45C0-931F-E7B1ED3B1811}"/>
              </a:ext>
            </a:extLst>
          </p:cNvPr>
          <p:cNvSpPr txBox="1"/>
          <p:nvPr/>
        </p:nvSpPr>
        <p:spPr>
          <a:xfrm>
            <a:off x="37323" y="2234129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4E541BE-FA90-40BB-BB06-8C08DB64796F}"/>
              </a:ext>
            </a:extLst>
          </p:cNvPr>
          <p:cNvSpPr txBox="1"/>
          <p:nvPr/>
        </p:nvSpPr>
        <p:spPr>
          <a:xfrm>
            <a:off x="121295" y="3696816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0A757-D90C-49EE-809C-CB281E5ADADC}"/>
              </a:ext>
            </a:extLst>
          </p:cNvPr>
          <p:cNvSpPr txBox="1"/>
          <p:nvPr/>
        </p:nvSpPr>
        <p:spPr>
          <a:xfrm>
            <a:off x="5592165" y="256250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E31AAA5-F062-49D9-9B4E-19A0D7F9F101}"/>
              </a:ext>
            </a:extLst>
          </p:cNvPr>
          <p:cNvSpPr txBox="1"/>
          <p:nvPr/>
        </p:nvSpPr>
        <p:spPr>
          <a:xfrm>
            <a:off x="5581816" y="433438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F1FD406-C3B6-4849-A06C-FB4F1E5A0023}"/>
              </a:ext>
            </a:extLst>
          </p:cNvPr>
          <p:cNvSpPr txBox="1"/>
          <p:nvPr/>
        </p:nvSpPr>
        <p:spPr>
          <a:xfrm>
            <a:off x="8876335" y="2603461"/>
            <a:ext cx="393243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E34F718-D568-4294-B8E7-66D80FB23E2E}"/>
              </a:ext>
            </a:extLst>
          </p:cNvPr>
          <p:cNvSpPr txBox="1"/>
          <p:nvPr/>
        </p:nvSpPr>
        <p:spPr>
          <a:xfrm>
            <a:off x="8822953" y="4268034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187FDFD-3150-426C-A8A8-576B0497A9AC}"/>
              </a:ext>
            </a:extLst>
          </p:cNvPr>
          <p:cNvSpPr txBox="1"/>
          <p:nvPr/>
        </p:nvSpPr>
        <p:spPr>
          <a:xfrm>
            <a:off x="1394118" y="1968930"/>
            <a:ext cx="393243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2798EA2-7EC5-45D8-9B81-6C36C33CF95E}"/>
              </a:ext>
            </a:extLst>
          </p:cNvPr>
          <p:cNvSpPr txBox="1"/>
          <p:nvPr/>
        </p:nvSpPr>
        <p:spPr>
          <a:xfrm>
            <a:off x="1396114" y="4951997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83CC9A53-7197-4314-A01B-EE7E63DEBD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6906" y="4757517"/>
            <a:ext cx="7182995" cy="484513"/>
          </a:xfrm>
          <a:prstGeom prst="bentConnector3">
            <a:avLst>
              <a:gd name="adj1" fmla="val 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xmlns="" id="{991D5FA5-2F76-46B1-89FB-3C3C3FCE8009}"/>
              </a:ext>
            </a:extLst>
          </p:cNvPr>
          <p:cNvCxnSpPr>
            <a:cxnSpLocks/>
          </p:cNvCxnSpPr>
          <p:nvPr/>
        </p:nvCxnSpPr>
        <p:spPr>
          <a:xfrm rot="10800000">
            <a:off x="1836906" y="2005800"/>
            <a:ext cx="7282949" cy="507865"/>
          </a:xfrm>
          <a:prstGeom prst="bentConnector3">
            <a:avLst>
              <a:gd name="adj1" fmla="val -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A2C7D75-C080-470E-8FE0-3EA77604EC5C}"/>
              </a:ext>
            </a:extLst>
          </p:cNvPr>
          <p:cNvSpPr txBox="1"/>
          <p:nvPr/>
        </p:nvSpPr>
        <p:spPr>
          <a:xfrm>
            <a:off x="37323" y="478005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DCDD7A7-99B2-4E8F-9DD9-CD4973DC20B2}"/>
              </a:ext>
            </a:extLst>
          </p:cNvPr>
          <p:cNvSpPr txBox="1"/>
          <p:nvPr/>
        </p:nvSpPr>
        <p:spPr>
          <a:xfrm>
            <a:off x="3081164" y="4143444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graphicFrame>
        <p:nvGraphicFramePr>
          <p:cNvPr id="40" name="Table 24">
            <a:extLst>
              <a:ext uri="{FF2B5EF4-FFF2-40B4-BE49-F238E27FC236}">
                <a16:creationId xmlns:a16="http://schemas.microsoft.com/office/drawing/2014/main" xmlns="" id="{09A2FB85-C684-4AE1-850E-D35D2A439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346749"/>
              </p:ext>
            </p:extLst>
          </p:nvPr>
        </p:nvGraphicFramePr>
        <p:xfrm>
          <a:off x="9640624" y="2167327"/>
          <a:ext cx="225393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648">
                  <a:extLst>
                    <a:ext uri="{9D8B030D-6E8A-4147-A177-3AD203B41FA5}">
                      <a16:colId xmlns:a16="http://schemas.microsoft.com/office/drawing/2014/main" xmlns="" val="1662631727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xmlns="" val="178590881"/>
                    </a:ext>
                  </a:extLst>
                </a:gridCol>
                <a:gridCol w="1330529">
                  <a:extLst>
                    <a:ext uri="{9D8B030D-6E8A-4147-A177-3AD203B41FA5}">
                      <a16:colId xmlns:a16="http://schemas.microsoft.com/office/drawing/2014/main" xmlns="" val="1190588169"/>
                    </a:ext>
                  </a:extLst>
                </a:gridCol>
              </a:tblGrid>
              <a:tr h="350133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356902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9735857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 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5423875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996919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101223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D1D288D-1732-4736-BE7A-9385B0FBC713}"/>
              </a:ext>
            </a:extLst>
          </p:cNvPr>
          <p:cNvSpPr/>
          <p:nvPr/>
        </p:nvSpPr>
        <p:spPr>
          <a:xfrm>
            <a:off x="9640624" y="2897241"/>
            <a:ext cx="2253930" cy="3689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F7A24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9E0AE55-28E1-456B-A844-F96FADB9BE0E}"/>
              </a:ext>
            </a:extLst>
          </p:cNvPr>
          <p:cNvSpPr txBox="1"/>
          <p:nvPr/>
        </p:nvSpPr>
        <p:spPr>
          <a:xfrm>
            <a:off x="3100245" y="2345235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0E2581D-A58B-4CFB-9836-7D66D9ACB75E}"/>
              </a:ext>
            </a:extLst>
          </p:cNvPr>
          <p:cNvSpPr txBox="1"/>
          <p:nvPr/>
        </p:nvSpPr>
        <p:spPr>
          <a:xfrm>
            <a:off x="8873684" y="2611754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6B4C1AE-7B91-4647-BACC-0E2F3C6D45B0}"/>
              </a:ext>
            </a:extLst>
          </p:cNvPr>
          <p:cNvSpPr txBox="1"/>
          <p:nvPr/>
        </p:nvSpPr>
        <p:spPr>
          <a:xfrm>
            <a:off x="8831973" y="4265815"/>
            <a:ext cx="393243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9A4D0F6-3D68-4AE1-951A-680149452C30}"/>
              </a:ext>
            </a:extLst>
          </p:cNvPr>
          <p:cNvSpPr txBox="1"/>
          <p:nvPr/>
        </p:nvSpPr>
        <p:spPr>
          <a:xfrm>
            <a:off x="46366" y="2234129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C187A62-2A3E-44EC-AB13-FF58ACD8A192}"/>
              </a:ext>
            </a:extLst>
          </p:cNvPr>
          <p:cNvSpPr txBox="1"/>
          <p:nvPr/>
        </p:nvSpPr>
        <p:spPr>
          <a:xfrm>
            <a:off x="37322" y="478005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E27E5BF-2225-4254-9702-488EEBF6540B}"/>
              </a:ext>
            </a:extLst>
          </p:cNvPr>
          <p:cNvSpPr txBox="1"/>
          <p:nvPr/>
        </p:nvSpPr>
        <p:spPr>
          <a:xfrm>
            <a:off x="9272229" y="16669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Truth Table of SR Flip Flop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63E4609-5237-4B7A-B1D7-6F498EE6B3C9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787ABF1-CDE0-4BDF-81DB-5EC3AAEDD08C}"/>
              </a:ext>
            </a:extLst>
          </p:cNvPr>
          <p:cNvSpPr txBox="1"/>
          <p:nvPr/>
        </p:nvSpPr>
        <p:spPr>
          <a:xfrm>
            <a:off x="2604758" y="5840461"/>
            <a:ext cx="4732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Figure: Logic Diagram of J-K Flip-Flop</a:t>
            </a:r>
          </a:p>
          <a:p>
            <a:r>
              <a:rPr lang="en-US" sz="2400" b="1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038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7" grpId="0" animBg="1"/>
      <p:bldP spid="38" grpId="0" animBg="1"/>
      <p:bldP spid="39" grpId="0" animBg="1"/>
      <p:bldP spid="41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E5302-B2CA-4011-A7AB-5DD33414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0" y="157120"/>
            <a:ext cx="9404723" cy="1400530"/>
          </a:xfrm>
        </p:spPr>
        <p:txBody>
          <a:bodyPr/>
          <a:lstStyle/>
          <a:p>
            <a:r>
              <a:rPr kumimoji="0" lang="en-US" sz="4200" b="1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J-K Flip-Flop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(Toggle condition)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previously Q=0 Q’=1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A047204-3D88-40FA-9118-F6B77E2076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838" y="1492832"/>
            <a:ext cx="9243949" cy="428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061E21-1C51-45C0-931F-E7B1ED3B1811}"/>
              </a:ext>
            </a:extLst>
          </p:cNvPr>
          <p:cNvSpPr txBox="1"/>
          <p:nvPr/>
        </p:nvSpPr>
        <p:spPr>
          <a:xfrm>
            <a:off x="24881" y="217121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4E541BE-FA90-40BB-BB06-8C08DB64796F}"/>
              </a:ext>
            </a:extLst>
          </p:cNvPr>
          <p:cNvSpPr txBox="1"/>
          <p:nvPr/>
        </p:nvSpPr>
        <p:spPr>
          <a:xfrm>
            <a:off x="121038" y="3711194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0A757-D90C-49EE-809C-CB281E5ADADC}"/>
              </a:ext>
            </a:extLst>
          </p:cNvPr>
          <p:cNvSpPr txBox="1"/>
          <p:nvPr/>
        </p:nvSpPr>
        <p:spPr>
          <a:xfrm>
            <a:off x="5579723" y="2499582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E31AAA5-F062-49D9-9B4E-19A0D7F9F101}"/>
              </a:ext>
            </a:extLst>
          </p:cNvPr>
          <p:cNvSpPr txBox="1"/>
          <p:nvPr/>
        </p:nvSpPr>
        <p:spPr>
          <a:xfrm>
            <a:off x="5569374" y="427146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F1FD406-C3B6-4849-A06C-FB4F1E5A0023}"/>
              </a:ext>
            </a:extLst>
          </p:cNvPr>
          <p:cNvSpPr txBox="1"/>
          <p:nvPr/>
        </p:nvSpPr>
        <p:spPr>
          <a:xfrm>
            <a:off x="8848961" y="2467768"/>
            <a:ext cx="393243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E34F718-D568-4294-B8E7-66D80FB23E2E}"/>
              </a:ext>
            </a:extLst>
          </p:cNvPr>
          <p:cNvSpPr txBox="1"/>
          <p:nvPr/>
        </p:nvSpPr>
        <p:spPr>
          <a:xfrm>
            <a:off x="8802619" y="4259989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entury Gothic" panose="020B0502020202020204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187FDFD-3150-426C-A8A8-576B0497A9AC}"/>
              </a:ext>
            </a:extLst>
          </p:cNvPr>
          <p:cNvSpPr txBox="1"/>
          <p:nvPr/>
        </p:nvSpPr>
        <p:spPr>
          <a:xfrm>
            <a:off x="1381676" y="1906012"/>
            <a:ext cx="393243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2798EA2-7EC5-45D8-9B81-6C36C33CF95E}"/>
              </a:ext>
            </a:extLst>
          </p:cNvPr>
          <p:cNvSpPr txBox="1"/>
          <p:nvPr/>
        </p:nvSpPr>
        <p:spPr>
          <a:xfrm>
            <a:off x="1383672" y="4889079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entury Gothic" panose="020B0502020202020204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83CC9A53-7197-4314-A01B-EE7E63DEBD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4464" y="4694599"/>
            <a:ext cx="7182995" cy="484513"/>
          </a:xfrm>
          <a:prstGeom prst="bentConnector3">
            <a:avLst>
              <a:gd name="adj1" fmla="val 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xmlns="" id="{991D5FA5-2F76-46B1-89FB-3C3C3FCE8009}"/>
              </a:ext>
            </a:extLst>
          </p:cNvPr>
          <p:cNvCxnSpPr>
            <a:cxnSpLocks/>
          </p:cNvCxnSpPr>
          <p:nvPr/>
        </p:nvCxnSpPr>
        <p:spPr>
          <a:xfrm rot="10800000">
            <a:off x="1824464" y="1942882"/>
            <a:ext cx="7282949" cy="507865"/>
          </a:xfrm>
          <a:prstGeom prst="bentConnector3">
            <a:avLst>
              <a:gd name="adj1" fmla="val -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A2C7D75-C080-470E-8FE0-3EA77604EC5C}"/>
              </a:ext>
            </a:extLst>
          </p:cNvPr>
          <p:cNvSpPr txBox="1"/>
          <p:nvPr/>
        </p:nvSpPr>
        <p:spPr>
          <a:xfrm>
            <a:off x="24881" y="4717132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DCDD7A7-99B2-4E8F-9DD9-CD4973DC20B2}"/>
              </a:ext>
            </a:extLst>
          </p:cNvPr>
          <p:cNvSpPr txBox="1"/>
          <p:nvPr/>
        </p:nvSpPr>
        <p:spPr>
          <a:xfrm>
            <a:off x="3068722" y="4080526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graphicFrame>
        <p:nvGraphicFramePr>
          <p:cNvPr id="40" name="Table 24">
            <a:extLst>
              <a:ext uri="{FF2B5EF4-FFF2-40B4-BE49-F238E27FC236}">
                <a16:creationId xmlns:a16="http://schemas.microsoft.com/office/drawing/2014/main" xmlns="" id="{09A2FB85-C684-4AE1-850E-D35D2A439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131495"/>
              </p:ext>
            </p:extLst>
          </p:nvPr>
        </p:nvGraphicFramePr>
        <p:xfrm>
          <a:off x="9761267" y="1985830"/>
          <a:ext cx="216135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9947">
                  <a:extLst>
                    <a:ext uri="{9D8B030D-6E8A-4147-A177-3AD203B41FA5}">
                      <a16:colId xmlns:a16="http://schemas.microsoft.com/office/drawing/2014/main" xmlns="" val="1662631727"/>
                    </a:ext>
                  </a:extLst>
                </a:gridCol>
                <a:gridCol w="425526">
                  <a:extLst>
                    <a:ext uri="{9D8B030D-6E8A-4147-A177-3AD203B41FA5}">
                      <a16:colId xmlns:a16="http://schemas.microsoft.com/office/drawing/2014/main" xmlns="" val="178590881"/>
                    </a:ext>
                  </a:extLst>
                </a:gridCol>
                <a:gridCol w="1275878">
                  <a:extLst>
                    <a:ext uri="{9D8B030D-6E8A-4147-A177-3AD203B41FA5}">
                      <a16:colId xmlns:a16="http://schemas.microsoft.com/office/drawing/2014/main" xmlns="" val="1190588169"/>
                    </a:ext>
                  </a:extLst>
                </a:gridCol>
              </a:tblGrid>
              <a:tr h="350133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356902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9735857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 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5423875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996919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10122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9E0AE55-28E1-456B-A844-F96FADB9BE0E}"/>
              </a:ext>
            </a:extLst>
          </p:cNvPr>
          <p:cNvSpPr txBox="1"/>
          <p:nvPr/>
        </p:nvSpPr>
        <p:spPr>
          <a:xfrm>
            <a:off x="3087803" y="2282317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0DC8910F-E741-4D89-A653-46DCA89DC056}"/>
              </a:ext>
            </a:extLst>
          </p:cNvPr>
          <p:cNvCxnSpPr/>
          <p:nvPr/>
        </p:nvCxnSpPr>
        <p:spPr>
          <a:xfrm>
            <a:off x="9815860" y="3635188"/>
            <a:ext cx="19955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F524B9A-1445-4142-8327-80162CF7A2E6}"/>
              </a:ext>
            </a:extLst>
          </p:cNvPr>
          <p:cNvSpPr txBox="1"/>
          <p:nvPr/>
        </p:nvSpPr>
        <p:spPr>
          <a:xfrm>
            <a:off x="666410" y="217121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E131AFB-32AD-455E-B773-19C14DEC7348}"/>
              </a:ext>
            </a:extLst>
          </p:cNvPr>
          <p:cNvSpPr txBox="1"/>
          <p:nvPr/>
        </p:nvSpPr>
        <p:spPr>
          <a:xfrm>
            <a:off x="545195" y="4782731"/>
            <a:ext cx="397839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89E1846-EAA8-40F3-B8FD-43387D6C8CF1}"/>
              </a:ext>
            </a:extLst>
          </p:cNvPr>
          <p:cNvSpPr txBox="1"/>
          <p:nvPr/>
        </p:nvSpPr>
        <p:spPr>
          <a:xfrm>
            <a:off x="8831975" y="2466983"/>
            <a:ext cx="410229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28F7B8F-6B5B-4B04-8B0F-A0DE398F485A}"/>
              </a:ext>
            </a:extLst>
          </p:cNvPr>
          <p:cNvSpPr txBox="1"/>
          <p:nvPr/>
        </p:nvSpPr>
        <p:spPr>
          <a:xfrm>
            <a:off x="8802619" y="4259989"/>
            <a:ext cx="410909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entury Gothic" panose="020B0502020202020204"/>
              </a:rPr>
              <a:t>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89B9273-BB8D-4E1A-9817-3646BF382376}"/>
              </a:ext>
            </a:extLst>
          </p:cNvPr>
          <p:cNvSpPr/>
          <p:nvPr/>
        </p:nvSpPr>
        <p:spPr>
          <a:xfrm>
            <a:off x="9761267" y="3071324"/>
            <a:ext cx="2161351" cy="3110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F77C6A8-2114-48B7-88EF-A349FBA76A9B}"/>
              </a:ext>
            </a:extLst>
          </p:cNvPr>
          <p:cNvSpPr txBox="1"/>
          <p:nvPr/>
        </p:nvSpPr>
        <p:spPr>
          <a:xfrm>
            <a:off x="9259787" y="1603213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Truth Table of SR Flip Flop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B41CE3A-955C-4050-B27D-62A1EEB9D9A5}"/>
              </a:ext>
            </a:extLst>
          </p:cNvPr>
          <p:cNvSpPr txBox="1"/>
          <p:nvPr/>
        </p:nvSpPr>
        <p:spPr>
          <a:xfrm>
            <a:off x="2399165" y="5826377"/>
            <a:ext cx="4732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Figure: Logic Diagram of J-K Flip-Flop</a:t>
            </a:r>
          </a:p>
          <a:p>
            <a:r>
              <a:rPr lang="en-US" sz="2400" b="1" dirty="0"/>
              <a:t>              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22D0B7E-BF69-4AA4-9CB2-84A1A2224CF7}"/>
              </a:ext>
            </a:extLst>
          </p:cNvPr>
          <p:cNvSpPr txBox="1"/>
          <p:nvPr/>
        </p:nvSpPr>
        <p:spPr>
          <a:xfrm>
            <a:off x="0" y="6382608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294482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6" grpId="1" animBg="1"/>
      <p:bldP spid="8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7" grpId="0" animBg="1"/>
      <p:bldP spid="38" grpId="0" animBg="1"/>
      <p:bldP spid="38" grpId="1" animBg="1"/>
      <p:bldP spid="39" grpId="0" animBg="1"/>
      <p:bldP spid="20" grpId="0" animBg="1"/>
      <p:bldP spid="25" grpId="0" animBg="1"/>
      <p:bldP spid="27" grpId="0" animBg="1"/>
      <p:bldP spid="28" grpId="0" animBg="1"/>
      <p:bldP spid="29" grpId="0" animBg="1"/>
      <p:bldP spid="7" grpId="0" animBg="1"/>
      <p:bldP spid="24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7CABC-5A81-48A3-82AB-A5DEE23F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" y="252509"/>
            <a:ext cx="9404723" cy="1400530"/>
          </a:xfrm>
        </p:spPr>
        <p:txBody>
          <a:bodyPr/>
          <a:lstStyle/>
          <a:p>
            <a:r>
              <a:rPr lang="en-US" b="1" dirty="0"/>
              <a:t>Characteristics of J-K Flip-Flop</a:t>
            </a:r>
          </a:p>
        </p:txBody>
      </p:sp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xmlns="" id="{2C2BD88D-8AC0-487A-89BD-DC176E192F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850213"/>
              </p:ext>
            </p:extLst>
          </p:nvPr>
        </p:nvGraphicFramePr>
        <p:xfrm>
          <a:off x="363255" y="1791963"/>
          <a:ext cx="3905846" cy="6437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822">
                  <a:extLst>
                    <a:ext uri="{9D8B030D-6E8A-4147-A177-3AD203B41FA5}">
                      <a16:colId xmlns:a16="http://schemas.microsoft.com/office/drawing/2014/main" xmlns="" val="892192657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920354978"/>
                    </a:ext>
                  </a:extLst>
                </a:gridCol>
                <a:gridCol w="663880">
                  <a:extLst>
                    <a:ext uri="{9D8B030D-6E8A-4147-A177-3AD203B41FA5}">
                      <a16:colId xmlns:a16="http://schemas.microsoft.com/office/drawing/2014/main" xmlns="" val="3410232916"/>
                    </a:ext>
                  </a:extLst>
                </a:gridCol>
                <a:gridCol w="1651161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64372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xmlns="" id="{E64D2DFA-B26B-4A56-81A1-A1B073AD3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914981"/>
              </p:ext>
            </p:extLst>
          </p:nvPr>
        </p:nvGraphicFramePr>
        <p:xfrm>
          <a:off x="363255" y="2529818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0" name="Table 19">
            <a:extLst>
              <a:ext uri="{FF2B5EF4-FFF2-40B4-BE49-F238E27FC236}">
                <a16:creationId xmlns:a16="http://schemas.microsoft.com/office/drawing/2014/main" xmlns="" id="{E75569C6-44FA-4D15-A274-B6C91B9BD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45522"/>
              </p:ext>
            </p:extLst>
          </p:nvPr>
        </p:nvGraphicFramePr>
        <p:xfrm>
          <a:off x="363255" y="3023369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1" name="Table 19">
            <a:extLst>
              <a:ext uri="{FF2B5EF4-FFF2-40B4-BE49-F238E27FC236}">
                <a16:creationId xmlns:a16="http://schemas.microsoft.com/office/drawing/2014/main" xmlns="" id="{807DEE4E-007C-40F7-8678-318747AE7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27147"/>
              </p:ext>
            </p:extLst>
          </p:nvPr>
        </p:nvGraphicFramePr>
        <p:xfrm>
          <a:off x="363255" y="3525223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2" name="Table 19">
            <a:extLst>
              <a:ext uri="{FF2B5EF4-FFF2-40B4-BE49-F238E27FC236}">
                <a16:creationId xmlns:a16="http://schemas.microsoft.com/office/drawing/2014/main" xmlns="" id="{02EF48C3-A343-40B0-8E21-E5F2F2B3A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386937"/>
              </p:ext>
            </p:extLst>
          </p:nvPr>
        </p:nvGraphicFramePr>
        <p:xfrm>
          <a:off x="363255" y="4018774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3" name="Table 19">
            <a:extLst>
              <a:ext uri="{FF2B5EF4-FFF2-40B4-BE49-F238E27FC236}">
                <a16:creationId xmlns:a16="http://schemas.microsoft.com/office/drawing/2014/main" xmlns="" id="{320241C7-B166-484D-A534-D3D413C75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42474"/>
              </p:ext>
            </p:extLst>
          </p:nvPr>
        </p:nvGraphicFramePr>
        <p:xfrm>
          <a:off x="363255" y="4512325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4" name="Table 19">
            <a:extLst>
              <a:ext uri="{FF2B5EF4-FFF2-40B4-BE49-F238E27FC236}">
                <a16:creationId xmlns:a16="http://schemas.microsoft.com/office/drawing/2014/main" xmlns="" id="{705B319A-AD02-4CF1-B689-E425E8D56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79697"/>
              </p:ext>
            </p:extLst>
          </p:nvPr>
        </p:nvGraphicFramePr>
        <p:xfrm>
          <a:off x="363255" y="5005876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5" name="Table 19">
            <a:extLst>
              <a:ext uri="{FF2B5EF4-FFF2-40B4-BE49-F238E27FC236}">
                <a16:creationId xmlns:a16="http://schemas.microsoft.com/office/drawing/2014/main" xmlns="" id="{B3A1F497-1EB1-40F3-85DE-BF64DFB83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07734"/>
              </p:ext>
            </p:extLst>
          </p:nvPr>
        </p:nvGraphicFramePr>
        <p:xfrm>
          <a:off x="363255" y="5505909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6" name="Table 19">
            <a:extLst>
              <a:ext uri="{FF2B5EF4-FFF2-40B4-BE49-F238E27FC236}">
                <a16:creationId xmlns:a16="http://schemas.microsoft.com/office/drawing/2014/main" xmlns="" id="{17744562-8007-4FDA-B560-F88FC4362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37558"/>
              </p:ext>
            </p:extLst>
          </p:nvPr>
        </p:nvGraphicFramePr>
        <p:xfrm>
          <a:off x="363255" y="6005942"/>
          <a:ext cx="390584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6388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xmlns="" id="{5200E419-A0CE-4C54-959B-DE5181E2F12D}"/>
              </a:ext>
            </a:extLst>
          </p:cNvPr>
          <p:cNvGraphicFramePr>
            <a:graphicFrameLocks noGrp="1"/>
          </p:cNvGraphicFramePr>
          <p:nvPr/>
        </p:nvGraphicFramePr>
        <p:xfrm>
          <a:off x="2601700" y="2529818"/>
          <a:ext cx="1667402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2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   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681CCDF1-AD03-4F41-8636-413146DABDA9}"/>
              </a:ext>
            </a:extLst>
          </p:cNvPr>
          <p:cNvGraphicFramePr>
            <a:graphicFrameLocks noGrp="1"/>
          </p:cNvGraphicFramePr>
          <p:nvPr/>
        </p:nvGraphicFramePr>
        <p:xfrm>
          <a:off x="2601700" y="3031672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  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xmlns="" id="{BAB1313E-29C9-4CDD-91BC-0E809C744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038269"/>
              </p:ext>
            </p:extLst>
          </p:nvPr>
        </p:nvGraphicFramePr>
        <p:xfrm>
          <a:off x="2601700" y="3546640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293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   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2" name="Table 19">
            <a:extLst>
              <a:ext uri="{FF2B5EF4-FFF2-40B4-BE49-F238E27FC236}">
                <a16:creationId xmlns:a16="http://schemas.microsoft.com/office/drawing/2014/main" xmlns="" id="{AC14EE3F-BA7E-4944-8804-2CD7E15B5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71357"/>
              </p:ext>
            </p:extLst>
          </p:nvPr>
        </p:nvGraphicFramePr>
        <p:xfrm>
          <a:off x="2601700" y="4012292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(Toggle)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3" name="Table 19">
            <a:extLst>
              <a:ext uri="{FF2B5EF4-FFF2-40B4-BE49-F238E27FC236}">
                <a16:creationId xmlns:a16="http://schemas.microsoft.com/office/drawing/2014/main" xmlns="" id="{74F4F380-F1B9-4048-A9BA-AF4000DFD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06382"/>
              </p:ext>
            </p:extLst>
          </p:nvPr>
        </p:nvGraphicFramePr>
        <p:xfrm>
          <a:off x="2601700" y="4511028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 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4" name="Table 19">
            <a:extLst>
              <a:ext uri="{FF2B5EF4-FFF2-40B4-BE49-F238E27FC236}">
                <a16:creationId xmlns:a16="http://schemas.microsoft.com/office/drawing/2014/main" xmlns="" id="{14BE115F-D230-4BE1-A395-DF3B712DBA73}"/>
              </a:ext>
            </a:extLst>
          </p:cNvPr>
          <p:cNvGraphicFramePr>
            <a:graphicFrameLocks noGrp="1"/>
          </p:cNvGraphicFramePr>
          <p:nvPr/>
        </p:nvGraphicFramePr>
        <p:xfrm>
          <a:off x="2601700" y="5003282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0  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5" name="Table 19">
            <a:extLst>
              <a:ext uri="{FF2B5EF4-FFF2-40B4-BE49-F238E27FC236}">
                <a16:creationId xmlns:a16="http://schemas.microsoft.com/office/drawing/2014/main" xmlns="" id="{CA1CE27A-F700-448D-BD04-D7A637DFA1BB}"/>
              </a:ext>
            </a:extLst>
          </p:cNvPr>
          <p:cNvGraphicFramePr>
            <a:graphicFrameLocks noGrp="1"/>
          </p:cNvGraphicFramePr>
          <p:nvPr/>
        </p:nvGraphicFramePr>
        <p:xfrm>
          <a:off x="2601700" y="5492210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  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6" name="Table 19">
            <a:extLst>
              <a:ext uri="{FF2B5EF4-FFF2-40B4-BE49-F238E27FC236}">
                <a16:creationId xmlns:a16="http://schemas.microsoft.com/office/drawing/2014/main" xmlns="" id="{F4593F43-1F6C-478C-9643-820BB2648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73414"/>
              </p:ext>
            </p:extLst>
          </p:nvPr>
        </p:nvGraphicFramePr>
        <p:xfrm>
          <a:off x="2601700" y="6007115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(Toggle)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xmlns="" id="{29B3473B-899E-41A8-83DF-199F7E68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08727"/>
              </p:ext>
            </p:extLst>
          </p:nvPr>
        </p:nvGraphicFramePr>
        <p:xfrm>
          <a:off x="5906715" y="2464208"/>
          <a:ext cx="2460672" cy="10582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168">
                  <a:extLst>
                    <a:ext uri="{9D8B030D-6E8A-4147-A177-3AD203B41FA5}">
                      <a16:colId xmlns:a16="http://schemas.microsoft.com/office/drawing/2014/main" xmlns="" val="2858525783"/>
                    </a:ext>
                  </a:extLst>
                </a:gridCol>
                <a:gridCol w="615168">
                  <a:extLst>
                    <a:ext uri="{9D8B030D-6E8A-4147-A177-3AD203B41FA5}">
                      <a16:colId xmlns:a16="http://schemas.microsoft.com/office/drawing/2014/main" xmlns="" val="350800506"/>
                    </a:ext>
                  </a:extLst>
                </a:gridCol>
                <a:gridCol w="615168">
                  <a:extLst>
                    <a:ext uri="{9D8B030D-6E8A-4147-A177-3AD203B41FA5}">
                      <a16:colId xmlns:a16="http://schemas.microsoft.com/office/drawing/2014/main" xmlns="" val="293651172"/>
                    </a:ext>
                  </a:extLst>
                </a:gridCol>
                <a:gridCol w="615168">
                  <a:extLst>
                    <a:ext uri="{9D8B030D-6E8A-4147-A177-3AD203B41FA5}">
                      <a16:colId xmlns:a16="http://schemas.microsoft.com/office/drawing/2014/main" xmlns="" val="506831636"/>
                    </a:ext>
                  </a:extLst>
                </a:gridCol>
              </a:tblGrid>
              <a:tr h="5291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892563"/>
                  </a:ext>
                </a:extLst>
              </a:tr>
              <a:tr h="52914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8651503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9054612-1C98-40E7-B705-E21A445A3A7F}"/>
              </a:ext>
            </a:extLst>
          </p:cNvPr>
          <p:cNvSpPr/>
          <p:nvPr/>
        </p:nvSpPr>
        <p:spPr>
          <a:xfrm>
            <a:off x="7137051" y="2527091"/>
            <a:ext cx="1067498" cy="3466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FD10014D-57A9-40E4-8785-F7643556AD09}"/>
              </a:ext>
            </a:extLst>
          </p:cNvPr>
          <p:cNvCxnSpPr/>
          <p:nvPr/>
        </p:nvCxnSpPr>
        <p:spPr>
          <a:xfrm>
            <a:off x="5561557" y="2069891"/>
            <a:ext cx="345158" cy="394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408AC68-8107-4BD4-BE0A-D77CC0568CD4}"/>
              </a:ext>
            </a:extLst>
          </p:cNvPr>
          <p:cNvSpPr txBox="1"/>
          <p:nvPr/>
        </p:nvSpPr>
        <p:spPr>
          <a:xfrm>
            <a:off x="5131934" y="21138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Q(t)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BA80B09-71ED-4D96-9969-4AAC4CCF1F77}"/>
              </a:ext>
            </a:extLst>
          </p:cNvPr>
          <p:cNvSpPr txBox="1"/>
          <p:nvPr/>
        </p:nvSpPr>
        <p:spPr>
          <a:xfrm>
            <a:off x="5677785" y="18928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85D3230-4E37-491B-9736-B3AFF57FE46F}"/>
              </a:ext>
            </a:extLst>
          </p:cNvPr>
          <p:cNvSpPr txBox="1"/>
          <p:nvPr/>
        </p:nvSpPr>
        <p:spPr>
          <a:xfrm>
            <a:off x="6189263" y="2224686"/>
            <a:ext cx="2226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00          01          11         10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3B37D62-2D38-43FE-8D14-BC4F208950A5}"/>
              </a:ext>
            </a:extLst>
          </p:cNvPr>
          <p:cNvSpPr txBox="1"/>
          <p:nvPr/>
        </p:nvSpPr>
        <p:spPr>
          <a:xfrm>
            <a:off x="5700464" y="2666253"/>
            <a:ext cx="271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0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FDBF933-9796-4D22-BEEC-6017E801815B}"/>
              </a:ext>
            </a:extLst>
          </p:cNvPr>
          <p:cNvSpPr txBox="1"/>
          <p:nvPr/>
        </p:nvSpPr>
        <p:spPr>
          <a:xfrm>
            <a:off x="4696530" y="4198787"/>
            <a:ext cx="45576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Characteristics equation:</a:t>
            </a:r>
          </a:p>
          <a:p>
            <a:r>
              <a:rPr lang="en-US" sz="2400" b="1" dirty="0"/>
              <a:t>                     Q(t+1)=JK+ K’Q(t)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xmlns="" id="{9CF4ECF6-45B8-4310-B385-402DDE180963}"/>
              </a:ext>
            </a:extLst>
          </p:cNvPr>
          <p:cNvSpPr/>
          <p:nvPr/>
        </p:nvSpPr>
        <p:spPr>
          <a:xfrm>
            <a:off x="7683327" y="3001303"/>
            <a:ext cx="914839" cy="393639"/>
          </a:xfrm>
          <a:prstGeom prst="arc">
            <a:avLst>
              <a:gd name="adj1" fmla="val 1551479"/>
              <a:gd name="adj2" fmla="val 1950222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xmlns="" id="{CD082A83-0198-4CA7-A11D-A679F87F1622}"/>
              </a:ext>
            </a:extLst>
          </p:cNvPr>
          <p:cNvSpPr/>
          <p:nvPr/>
        </p:nvSpPr>
        <p:spPr>
          <a:xfrm flipH="1">
            <a:off x="5434459" y="3001303"/>
            <a:ext cx="903710" cy="457200"/>
          </a:xfrm>
          <a:prstGeom prst="arc">
            <a:avLst>
              <a:gd name="adj1" fmla="val 5393337"/>
              <a:gd name="adj2" fmla="val 1701083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251E18C-B1DD-475A-9DBC-CC9A36C80B3E}"/>
              </a:ext>
            </a:extLst>
          </p:cNvPr>
          <p:cNvSpPr txBox="1"/>
          <p:nvPr/>
        </p:nvSpPr>
        <p:spPr>
          <a:xfrm>
            <a:off x="291321" y="1271508"/>
            <a:ext cx="2845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Characteristics Table:</a:t>
            </a:r>
          </a:p>
          <a:p>
            <a:r>
              <a:rPr lang="en-US" sz="2400" b="1" dirty="0"/>
              <a:t>                     </a:t>
            </a:r>
          </a:p>
        </p:txBody>
      </p:sp>
      <p:graphicFrame>
        <p:nvGraphicFramePr>
          <p:cNvPr id="52" name="Table 24">
            <a:extLst>
              <a:ext uri="{FF2B5EF4-FFF2-40B4-BE49-F238E27FC236}">
                <a16:creationId xmlns:a16="http://schemas.microsoft.com/office/drawing/2014/main" xmlns="" id="{818532D7-11F6-4BBC-99E0-3F35D0B1E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041938"/>
              </p:ext>
            </p:extLst>
          </p:nvPr>
        </p:nvGraphicFramePr>
        <p:xfrm>
          <a:off x="9254188" y="1836135"/>
          <a:ext cx="225393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648">
                  <a:extLst>
                    <a:ext uri="{9D8B030D-6E8A-4147-A177-3AD203B41FA5}">
                      <a16:colId xmlns:a16="http://schemas.microsoft.com/office/drawing/2014/main" xmlns="" val="1662631727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xmlns="" val="178590881"/>
                    </a:ext>
                  </a:extLst>
                </a:gridCol>
                <a:gridCol w="1330529">
                  <a:extLst>
                    <a:ext uri="{9D8B030D-6E8A-4147-A177-3AD203B41FA5}">
                      <a16:colId xmlns:a16="http://schemas.microsoft.com/office/drawing/2014/main" xmlns="" val="1190588169"/>
                    </a:ext>
                  </a:extLst>
                </a:gridCol>
              </a:tblGrid>
              <a:tr h="350133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356902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9735857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 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5423875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996919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10122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2F23BA-E786-48DB-AEBF-4CA73C4BA114}"/>
              </a:ext>
            </a:extLst>
          </p:cNvPr>
          <p:cNvSpPr txBox="1"/>
          <p:nvPr/>
        </p:nvSpPr>
        <p:spPr>
          <a:xfrm>
            <a:off x="8931674" y="1429923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JK Flip Flop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23096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 animBg="1"/>
      <p:bldP spid="39" grpId="0"/>
      <p:bldP spid="40" grpId="0"/>
      <p:bldP spid="41" grpId="0"/>
      <p:bldP spid="44" grpId="0"/>
      <p:bldP spid="45" grpId="0"/>
      <p:bldP spid="49" grpId="0" animBg="1"/>
      <p:bldP spid="50" grpId="0" animBg="1"/>
      <p:bldP spid="51" grpId="0"/>
      <p:bldP spid="54" grpId="0"/>
      <p:bldP spid="5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7BCCFD0-1CCF-4368-87AC-9CCA7DCC9772}"/>
              </a:ext>
            </a:extLst>
          </p:cNvPr>
          <p:cNvSpPr/>
          <p:nvPr/>
        </p:nvSpPr>
        <p:spPr>
          <a:xfrm>
            <a:off x="3827936" y="1127404"/>
            <a:ext cx="8364064" cy="489178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336F76-64CD-4DC6-A34B-1B35696B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56" y="-95919"/>
            <a:ext cx="9404723" cy="1400530"/>
          </a:xfrm>
        </p:spPr>
        <p:txBody>
          <a:bodyPr/>
          <a:lstStyle/>
          <a:p>
            <a:r>
              <a:rPr lang="en-US" b="1" dirty="0"/>
              <a:t>J-K Flip Flop</a:t>
            </a:r>
          </a:p>
        </p:txBody>
      </p:sp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xmlns="" id="{60F831B3-0D96-4494-AB5E-5BEBCC12E5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378933"/>
              </p:ext>
            </p:extLst>
          </p:nvPr>
        </p:nvGraphicFramePr>
        <p:xfrm>
          <a:off x="463430" y="3161774"/>
          <a:ext cx="3364506" cy="6437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0238">
                  <a:extLst>
                    <a:ext uri="{9D8B030D-6E8A-4147-A177-3AD203B41FA5}">
                      <a16:colId xmlns:a16="http://schemas.microsoft.com/office/drawing/2014/main" xmlns="" val="920354978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xmlns="" val="3410232916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64372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5" name="Table 19">
            <a:extLst>
              <a:ext uri="{FF2B5EF4-FFF2-40B4-BE49-F238E27FC236}">
                <a16:creationId xmlns:a16="http://schemas.microsoft.com/office/drawing/2014/main" xmlns="" id="{6E2F019A-5A37-46D7-869A-D0F9F8F9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51990"/>
              </p:ext>
            </p:extLst>
          </p:nvPr>
        </p:nvGraphicFramePr>
        <p:xfrm>
          <a:off x="475829" y="4980599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68572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9CF4AC-B1E9-4BE3-A1D8-D26EB0D9C209}"/>
              </a:ext>
            </a:extLst>
          </p:cNvPr>
          <p:cNvSpPr txBox="1"/>
          <p:nvPr/>
        </p:nvSpPr>
        <p:spPr>
          <a:xfrm>
            <a:off x="127907" y="5967025"/>
            <a:ext cx="41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Characteristics table </a:t>
            </a:r>
            <a:r>
              <a:rPr lang="en-US" b="1" dirty="0">
                <a:solidFill>
                  <a:prstClr val="white"/>
                </a:solidFill>
              </a:rPr>
              <a:t>of J-K Flip Flop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Table 19">
            <a:extLst>
              <a:ext uri="{FF2B5EF4-FFF2-40B4-BE49-F238E27FC236}">
                <a16:creationId xmlns:a16="http://schemas.microsoft.com/office/drawing/2014/main" xmlns="" id="{A2A1F9D4-275C-49DD-8E73-F265FA106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08347"/>
              </p:ext>
            </p:extLst>
          </p:nvPr>
        </p:nvGraphicFramePr>
        <p:xfrm>
          <a:off x="475829" y="3881856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68572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982097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8" name="Table 19">
            <a:extLst>
              <a:ext uri="{FF2B5EF4-FFF2-40B4-BE49-F238E27FC236}">
                <a16:creationId xmlns:a16="http://schemas.microsoft.com/office/drawing/2014/main" xmlns="" id="{8A002970-AA36-4E88-A93D-EB04038C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64351"/>
              </p:ext>
            </p:extLst>
          </p:nvPr>
        </p:nvGraphicFramePr>
        <p:xfrm>
          <a:off x="475829" y="4451373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700238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9" name="Table 19">
            <a:extLst>
              <a:ext uri="{FF2B5EF4-FFF2-40B4-BE49-F238E27FC236}">
                <a16:creationId xmlns:a16="http://schemas.microsoft.com/office/drawing/2014/main" xmlns="" id="{1147D4AD-0C4A-4965-B351-26C3E09F0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434977"/>
              </p:ext>
            </p:extLst>
          </p:nvPr>
        </p:nvGraphicFramePr>
        <p:xfrm>
          <a:off x="475829" y="5509825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700238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0EE156B-CB22-46ED-9051-DBF412EB8943}"/>
              </a:ext>
            </a:extLst>
          </p:cNvPr>
          <p:cNvSpPr txBox="1"/>
          <p:nvPr/>
        </p:nvSpPr>
        <p:spPr>
          <a:xfrm>
            <a:off x="229256" y="2679033"/>
            <a:ext cx="356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Block diagram of J-K Flip Flop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631E917-EE6A-4D31-BFDA-7BECC96D6333}"/>
              </a:ext>
            </a:extLst>
          </p:cNvPr>
          <p:cNvSpPr txBox="1"/>
          <p:nvPr/>
        </p:nvSpPr>
        <p:spPr>
          <a:xfrm>
            <a:off x="0" y="6382608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9C533AB-CD21-4098-BD7F-E1C1C5EB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88" y="766972"/>
            <a:ext cx="3105301" cy="198605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C4F4AE1-25D5-4026-9782-B51AD541B406}"/>
              </a:ext>
            </a:extLst>
          </p:cNvPr>
          <p:cNvCxnSpPr>
            <a:cxnSpLocks/>
          </p:cNvCxnSpPr>
          <p:nvPr/>
        </p:nvCxnSpPr>
        <p:spPr>
          <a:xfrm flipH="1" flipV="1">
            <a:off x="4331291" y="1448163"/>
            <a:ext cx="8191" cy="38720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42480E84-5981-4563-A08D-E302078CE054}"/>
              </a:ext>
            </a:extLst>
          </p:cNvPr>
          <p:cNvCxnSpPr>
            <a:cxnSpLocks/>
          </p:cNvCxnSpPr>
          <p:nvPr/>
        </p:nvCxnSpPr>
        <p:spPr>
          <a:xfrm flipH="1" flipV="1">
            <a:off x="9759777" y="1730851"/>
            <a:ext cx="6134" cy="3478348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403036C4-F9CF-4540-9314-D77D367546F3}"/>
              </a:ext>
            </a:extLst>
          </p:cNvPr>
          <p:cNvCxnSpPr>
            <a:cxnSpLocks/>
          </p:cNvCxnSpPr>
          <p:nvPr/>
        </p:nvCxnSpPr>
        <p:spPr>
          <a:xfrm flipV="1">
            <a:off x="7631374" y="1730851"/>
            <a:ext cx="31593" cy="3515484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9C8CB0D8-5131-4105-A5D8-E8016A3467C9}"/>
              </a:ext>
            </a:extLst>
          </p:cNvPr>
          <p:cNvCxnSpPr>
            <a:cxnSpLocks/>
          </p:cNvCxnSpPr>
          <p:nvPr/>
        </p:nvCxnSpPr>
        <p:spPr>
          <a:xfrm flipV="1">
            <a:off x="5608731" y="1888614"/>
            <a:ext cx="10830" cy="3320585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F46DB5D8-D076-4B15-B03B-385E9658ADC8}"/>
              </a:ext>
            </a:extLst>
          </p:cNvPr>
          <p:cNvCxnSpPr>
            <a:cxnSpLocks/>
          </p:cNvCxnSpPr>
          <p:nvPr/>
        </p:nvCxnSpPr>
        <p:spPr>
          <a:xfrm>
            <a:off x="5637392" y="1751763"/>
            <a:ext cx="7766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A59AEE5-D496-480C-94B4-6955E771E96D}"/>
              </a:ext>
            </a:extLst>
          </p:cNvPr>
          <p:cNvCxnSpPr>
            <a:cxnSpLocks/>
          </p:cNvCxnSpPr>
          <p:nvPr/>
        </p:nvCxnSpPr>
        <p:spPr>
          <a:xfrm flipV="1">
            <a:off x="5637392" y="1751763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893CD18-8E3A-4D9C-913F-334FD35BB37D}"/>
              </a:ext>
            </a:extLst>
          </p:cNvPr>
          <p:cNvCxnSpPr>
            <a:cxnSpLocks/>
          </p:cNvCxnSpPr>
          <p:nvPr/>
        </p:nvCxnSpPr>
        <p:spPr>
          <a:xfrm>
            <a:off x="4753030" y="2655521"/>
            <a:ext cx="23050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AB6C6E7-12C0-42B0-AA06-0ED0B9E83EC0}"/>
              </a:ext>
            </a:extLst>
          </p:cNvPr>
          <p:cNvCxnSpPr>
            <a:cxnSpLocks/>
          </p:cNvCxnSpPr>
          <p:nvPr/>
        </p:nvCxnSpPr>
        <p:spPr>
          <a:xfrm flipV="1">
            <a:off x="4753030" y="2655521"/>
            <a:ext cx="0" cy="56694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7A1FC1E6-725F-4908-9F56-22D896257C2C}"/>
              </a:ext>
            </a:extLst>
          </p:cNvPr>
          <p:cNvCxnSpPr>
            <a:cxnSpLocks/>
          </p:cNvCxnSpPr>
          <p:nvPr/>
        </p:nvCxnSpPr>
        <p:spPr>
          <a:xfrm flipV="1">
            <a:off x="7058088" y="2692745"/>
            <a:ext cx="0" cy="54383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A318199C-601B-4117-93E7-56A5FE9906CC}"/>
              </a:ext>
            </a:extLst>
          </p:cNvPr>
          <p:cNvCxnSpPr>
            <a:cxnSpLocks/>
          </p:cNvCxnSpPr>
          <p:nvPr/>
        </p:nvCxnSpPr>
        <p:spPr>
          <a:xfrm flipH="1" flipV="1">
            <a:off x="8791186" y="2655521"/>
            <a:ext cx="2352014" cy="1393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B49127B3-2FEB-4501-B3C4-FC2F2BF70B53}"/>
              </a:ext>
            </a:extLst>
          </p:cNvPr>
          <p:cNvCxnSpPr>
            <a:cxnSpLocks/>
          </p:cNvCxnSpPr>
          <p:nvPr/>
        </p:nvCxnSpPr>
        <p:spPr>
          <a:xfrm flipV="1">
            <a:off x="7050355" y="3676215"/>
            <a:ext cx="8352" cy="53795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27AB77E4-F76C-4958-8B2E-70BAC5FF6F71}"/>
              </a:ext>
            </a:extLst>
          </p:cNvPr>
          <p:cNvCxnSpPr>
            <a:cxnSpLocks/>
          </p:cNvCxnSpPr>
          <p:nvPr/>
        </p:nvCxnSpPr>
        <p:spPr>
          <a:xfrm flipH="1">
            <a:off x="7054579" y="3685609"/>
            <a:ext cx="405926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FBD85576-1B2A-4725-885A-2B394E69C49F}"/>
              </a:ext>
            </a:extLst>
          </p:cNvPr>
          <p:cNvCxnSpPr>
            <a:cxnSpLocks/>
          </p:cNvCxnSpPr>
          <p:nvPr/>
        </p:nvCxnSpPr>
        <p:spPr>
          <a:xfrm flipV="1">
            <a:off x="4331291" y="2273823"/>
            <a:ext cx="7792623" cy="2238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0AF3EF30-083F-44B7-9DD6-7559351CFE2D}"/>
              </a:ext>
            </a:extLst>
          </p:cNvPr>
          <p:cNvCxnSpPr>
            <a:cxnSpLocks/>
          </p:cNvCxnSpPr>
          <p:nvPr/>
        </p:nvCxnSpPr>
        <p:spPr>
          <a:xfrm>
            <a:off x="4352119" y="4243155"/>
            <a:ext cx="7690515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5ED4C36C-962A-455C-BDAE-3710223BEE42}"/>
              </a:ext>
            </a:extLst>
          </p:cNvPr>
          <p:cNvCxnSpPr>
            <a:cxnSpLocks/>
          </p:cNvCxnSpPr>
          <p:nvPr/>
        </p:nvCxnSpPr>
        <p:spPr>
          <a:xfrm>
            <a:off x="4352119" y="3219579"/>
            <a:ext cx="7690515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BA02643-9665-4F10-BA1E-DFD4D8292422}"/>
              </a:ext>
            </a:extLst>
          </p:cNvPr>
          <p:cNvSpPr txBox="1"/>
          <p:nvPr/>
        </p:nvSpPr>
        <p:spPr>
          <a:xfrm>
            <a:off x="3934892" y="357157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54602AA-DE59-40ED-8824-CDB7401B8482}"/>
              </a:ext>
            </a:extLst>
          </p:cNvPr>
          <p:cNvSpPr txBox="1"/>
          <p:nvPr/>
        </p:nvSpPr>
        <p:spPr>
          <a:xfrm>
            <a:off x="3938246" y="26955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1D4EE1D-B527-4487-905F-3EC4F443F0CC}"/>
              </a:ext>
            </a:extLst>
          </p:cNvPr>
          <p:cNvSpPr txBox="1"/>
          <p:nvPr/>
        </p:nvSpPr>
        <p:spPr>
          <a:xfrm>
            <a:off x="3773835" y="1702470"/>
            <a:ext cx="78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clk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6E2463A6-EC3A-4843-A4C3-3C2502D2E216}"/>
              </a:ext>
            </a:extLst>
          </p:cNvPr>
          <p:cNvCxnSpPr>
            <a:cxnSpLocks/>
          </p:cNvCxnSpPr>
          <p:nvPr/>
        </p:nvCxnSpPr>
        <p:spPr>
          <a:xfrm flipH="1" flipV="1">
            <a:off x="7058089" y="3205027"/>
            <a:ext cx="1741936" cy="17435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FC75BE30-C709-4FFA-8098-EBC8A5ED2F98}"/>
              </a:ext>
            </a:extLst>
          </p:cNvPr>
          <p:cNvCxnSpPr>
            <a:cxnSpLocks/>
          </p:cNvCxnSpPr>
          <p:nvPr/>
        </p:nvCxnSpPr>
        <p:spPr>
          <a:xfrm flipV="1">
            <a:off x="8800025" y="2669457"/>
            <a:ext cx="0" cy="54383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CF91380D-5173-451E-ADCF-888387DF8553}"/>
              </a:ext>
            </a:extLst>
          </p:cNvPr>
          <p:cNvCxnSpPr>
            <a:cxnSpLocks/>
          </p:cNvCxnSpPr>
          <p:nvPr/>
        </p:nvCxnSpPr>
        <p:spPr>
          <a:xfrm flipV="1">
            <a:off x="11143200" y="2692745"/>
            <a:ext cx="0" cy="54383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22D780E1-734E-402E-B1CD-00AC0D592D20}"/>
              </a:ext>
            </a:extLst>
          </p:cNvPr>
          <p:cNvCxnSpPr>
            <a:cxnSpLocks/>
          </p:cNvCxnSpPr>
          <p:nvPr/>
        </p:nvCxnSpPr>
        <p:spPr>
          <a:xfrm flipV="1">
            <a:off x="4352119" y="2296207"/>
            <a:ext cx="1259235" cy="852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6481D79A-5071-4F71-B9FD-5BF845BF0418}"/>
              </a:ext>
            </a:extLst>
          </p:cNvPr>
          <p:cNvCxnSpPr>
            <a:cxnSpLocks/>
          </p:cNvCxnSpPr>
          <p:nvPr/>
        </p:nvCxnSpPr>
        <p:spPr>
          <a:xfrm flipH="1">
            <a:off x="4352121" y="3213291"/>
            <a:ext cx="400909" cy="1485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EED8A909-CA56-4E72-9CCC-9F05F94F6CD9}"/>
              </a:ext>
            </a:extLst>
          </p:cNvPr>
          <p:cNvCxnSpPr>
            <a:cxnSpLocks/>
          </p:cNvCxnSpPr>
          <p:nvPr/>
        </p:nvCxnSpPr>
        <p:spPr>
          <a:xfrm flipV="1">
            <a:off x="11139044" y="3679390"/>
            <a:ext cx="1178" cy="534605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B3F76864-E790-4F8C-89BE-9DAFE669E7E2}"/>
              </a:ext>
            </a:extLst>
          </p:cNvPr>
          <p:cNvCxnSpPr>
            <a:cxnSpLocks/>
          </p:cNvCxnSpPr>
          <p:nvPr/>
        </p:nvCxnSpPr>
        <p:spPr>
          <a:xfrm flipH="1">
            <a:off x="11140222" y="4221750"/>
            <a:ext cx="69511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EDE5D2C-8273-47F1-98A6-84528D794D83}"/>
              </a:ext>
            </a:extLst>
          </p:cNvPr>
          <p:cNvSpPr txBox="1"/>
          <p:nvPr/>
        </p:nvSpPr>
        <p:spPr>
          <a:xfrm>
            <a:off x="3848526" y="4640293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18396DC3-C2AA-4868-8D21-7F2B69778792}"/>
              </a:ext>
            </a:extLst>
          </p:cNvPr>
          <p:cNvCxnSpPr>
            <a:cxnSpLocks/>
          </p:cNvCxnSpPr>
          <p:nvPr/>
        </p:nvCxnSpPr>
        <p:spPr>
          <a:xfrm>
            <a:off x="4339482" y="4243155"/>
            <a:ext cx="272796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9DC5C617-F068-4CBE-9239-E392EB30665A}"/>
              </a:ext>
            </a:extLst>
          </p:cNvPr>
          <p:cNvCxnSpPr>
            <a:cxnSpLocks/>
          </p:cNvCxnSpPr>
          <p:nvPr/>
        </p:nvCxnSpPr>
        <p:spPr>
          <a:xfrm flipV="1">
            <a:off x="4357805" y="5249211"/>
            <a:ext cx="7703152" cy="1195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BF198365-B6B1-42D6-9AE9-1587D8908663}"/>
              </a:ext>
            </a:extLst>
          </p:cNvPr>
          <p:cNvCxnSpPr>
            <a:cxnSpLocks/>
          </p:cNvCxnSpPr>
          <p:nvPr/>
        </p:nvCxnSpPr>
        <p:spPr>
          <a:xfrm flipH="1">
            <a:off x="5609407" y="4690806"/>
            <a:ext cx="2026944" cy="12043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EB636B29-74EA-4555-89C4-87017CB60945}"/>
              </a:ext>
            </a:extLst>
          </p:cNvPr>
          <p:cNvCxnSpPr>
            <a:cxnSpLocks/>
          </p:cNvCxnSpPr>
          <p:nvPr/>
        </p:nvCxnSpPr>
        <p:spPr>
          <a:xfrm flipV="1">
            <a:off x="5593849" y="4713462"/>
            <a:ext cx="0" cy="54383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E00FBD04-AADE-41A3-BAE3-DAE060C278E4}"/>
              </a:ext>
            </a:extLst>
          </p:cNvPr>
          <p:cNvCxnSpPr>
            <a:cxnSpLocks/>
          </p:cNvCxnSpPr>
          <p:nvPr/>
        </p:nvCxnSpPr>
        <p:spPr>
          <a:xfrm flipV="1">
            <a:off x="7669908" y="4706942"/>
            <a:ext cx="2507" cy="55672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FA3D2C7F-B70F-4B74-A93C-48D7DEA926E3}"/>
              </a:ext>
            </a:extLst>
          </p:cNvPr>
          <p:cNvCxnSpPr>
            <a:cxnSpLocks/>
          </p:cNvCxnSpPr>
          <p:nvPr/>
        </p:nvCxnSpPr>
        <p:spPr>
          <a:xfrm flipV="1">
            <a:off x="7652108" y="5238824"/>
            <a:ext cx="2071760" cy="767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F3C43789-161C-4442-BDC5-66BCBFC34F1A}"/>
              </a:ext>
            </a:extLst>
          </p:cNvPr>
          <p:cNvCxnSpPr>
            <a:cxnSpLocks/>
          </p:cNvCxnSpPr>
          <p:nvPr/>
        </p:nvCxnSpPr>
        <p:spPr>
          <a:xfrm>
            <a:off x="4368283" y="5271535"/>
            <a:ext cx="12098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0444AC0B-3151-42B4-9260-F5F2351993A2}"/>
              </a:ext>
            </a:extLst>
          </p:cNvPr>
          <p:cNvCxnSpPr>
            <a:cxnSpLocks/>
          </p:cNvCxnSpPr>
          <p:nvPr/>
        </p:nvCxnSpPr>
        <p:spPr>
          <a:xfrm flipV="1">
            <a:off x="6407910" y="1648048"/>
            <a:ext cx="25662" cy="3590776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081A858-E84B-4832-AF5E-3F1BE6822B5C}"/>
              </a:ext>
            </a:extLst>
          </p:cNvPr>
          <p:cNvSpPr txBox="1"/>
          <p:nvPr/>
        </p:nvSpPr>
        <p:spPr>
          <a:xfrm>
            <a:off x="11508186" y="2340479"/>
            <a:ext cx="683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8C44933-9F77-4A49-88D5-06407DF9E0CF}"/>
              </a:ext>
            </a:extLst>
          </p:cNvPr>
          <p:cNvSpPr txBox="1"/>
          <p:nvPr/>
        </p:nvSpPr>
        <p:spPr>
          <a:xfrm>
            <a:off x="11519339" y="3347055"/>
            <a:ext cx="67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9FC898D-FF99-4445-87DF-26E0298C1A98}"/>
              </a:ext>
            </a:extLst>
          </p:cNvPr>
          <p:cNvSpPr txBox="1"/>
          <p:nvPr/>
        </p:nvSpPr>
        <p:spPr>
          <a:xfrm>
            <a:off x="11499622" y="4281820"/>
            <a:ext cx="642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31A319A-5CD3-4090-B7A8-1E5BC2EDB4A3}"/>
              </a:ext>
            </a:extLst>
          </p:cNvPr>
          <p:cNvSpPr txBox="1"/>
          <p:nvPr/>
        </p:nvSpPr>
        <p:spPr>
          <a:xfrm>
            <a:off x="11499577" y="5310323"/>
            <a:ext cx="642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88C98E9F-BE6E-4D1A-A993-595651C30A06}"/>
              </a:ext>
            </a:extLst>
          </p:cNvPr>
          <p:cNvCxnSpPr>
            <a:cxnSpLocks/>
          </p:cNvCxnSpPr>
          <p:nvPr/>
        </p:nvCxnSpPr>
        <p:spPr>
          <a:xfrm flipV="1">
            <a:off x="6413994" y="1751763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D6295F36-7D76-4D7C-A593-B50895AD9ECE}"/>
              </a:ext>
            </a:extLst>
          </p:cNvPr>
          <p:cNvCxnSpPr>
            <a:cxnSpLocks/>
          </p:cNvCxnSpPr>
          <p:nvPr/>
        </p:nvCxnSpPr>
        <p:spPr>
          <a:xfrm>
            <a:off x="6409977" y="2295707"/>
            <a:ext cx="125993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70D20AC3-8F66-403A-81D6-7303ACACD363}"/>
              </a:ext>
            </a:extLst>
          </p:cNvPr>
          <p:cNvCxnSpPr>
            <a:cxnSpLocks/>
          </p:cNvCxnSpPr>
          <p:nvPr/>
        </p:nvCxnSpPr>
        <p:spPr>
          <a:xfrm>
            <a:off x="7651908" y="1730851"/>
            <a:ext cx="7766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B5DFC3F7-65B8-4DD6-A1C8-3551AE46EEA0}"/>
              </a:ext>
            </a:extLst>
          </p:cNvPr>
          <p:cNvCxnSpPr>
            <a:cxnSpLocks/>
          </p:cNvCxnSpPr>
          <p:nvPr/>
        </p:nvCxnSpPr>
        <p:spPr>
          <a:xfrm flipV="1">
            <a:off x="7651908" y="1730851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44F1054D-1BF1-4AD2-A4FF-84AD1E863567}"/>
              </a:ext>
            </a:extLst>
          </p:cNvPr>
          <p:cNvCxnSpPr>
            <a:cxnSpLocks/>
          </p:cNvCxnSpPr>
          <p:nvPr/>
        </p:nvCxnSpPr>
        <p:spPr>
          <a:xfrm flipV="1">
            <a:off x="8428510" y="1730851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62F4405E-F709-4250-88E3-8F86D2E7BB33}"/>
              </a:ext>
            </a:extLst>
          </p:cNvPr>
          <p:cNvCxnSpPr>
            <a:cxnSpLocks/>
          </p:cNvCxnSpPr>
          <p:nvPr/>
        </p:nvCxnSpPr>
        <p:spPr>
          <a:xfrm>
            <a:off x="8424493" y="2274795"/>
            <a:ext cx="1314933" cy="1595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F3DA8E06-77AA-41FE-9B11-8BFD2533CB1C}"/>
              </a:ext>
            </a:extLst>
          </p:cNvPr>
          <p:cNvCxnSpPr>
            <a:cxnSpLocks/>
          </p:cNvCxnSpPr>
          <p:nvPr/>
        </p:nvCxnSpPr>
        <p:spPr>
          <a:xfrm>
            <a:off x="9757690" y="1720854"/>
            <a:ext cx="7766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16E1158F-F95A-4455-BD64-FC9A6F7FB1E8}"/>
              </a:ext>
            </a:extLst>
          </p:cNvPr>
          <p:cNvCxnSpPr>
            <a:cxnSpLocks/>
          </p:cNvCxnSpPr>
          <p:nvPr/>
        </p:nvCxnSpPr>
        <p:spPr>
          <a:xfrm flipV="1">
            <a:off x="9757690" y="1720854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528E46BD-C2E3-405F-A7CB-05875EEC4DB0}"/>
              </a:ext>
            </a:extLst>
          </p:cNvPr>
          <p:cNvCxnSpPr>
            <a:cxnSpLocks/>
          </p:cNvCxnSpPr>
          <p:nvPr/>
        </p:nvCxnSpPr>
        <p:spPr>
          <a:xfrm flipV="1">
            <a:off x="10534292" y="1720854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6DD9214E-45FE-498D-BEA3-7730C00BED0B}"/>
              </a:ext>
            </a:extLst>
          </p:cNvPr>
          <p:cNvCxnSpPr>
            <a:cxnSpLocks/>
          </p:cNvCxnSpPr>
          <p:nvPr/>
        </p:nvCxnSpPr>
        <p:spPr>
          <a:xfrm>
            <a:off x="10530275" y="2264798"/>
            <a:ext cx="1314933" cy="1595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EF5A08DF-F9F1-4DD1-A8D4-8C281F8BFCB0}"/>
              </a:ext>
            </a:extLst>
          </p:cNvPr>
          <p:cNvCxnSpPr>
            <a:cxnSpLocks/>
          </p:cNvCxnSpPr>
          <p:nvPr/>
        </p:nvCxnSpPr>
        <p:spPr>
          <a:xfrm flipH="1">
            <a:off x="9747766" y="4727431"/>
            <a:ext cx="1948340" cy="434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D683E859-A855-4DAA-AA13-A316CAB2E50B}"/>
              </a:ext>
            </a:extLst>
          </p:cNvPr>
          <p:cNvCxnSpPr>
            <a:cxnSpLocks/>
          </p:cNvCxnSpPr>
          <p:nvPr/>
        </p:nvCxnSpPr>
        <p:spPr>
          <a:xfrm flipV="1">
            <a:off x="9739127" y="4722442"/>
            <a:ext cx="0" cy="54383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2BE07453-5789-435A-8A05-D32517AE4BFD}"/>
              </a:ext>
            </a:extLst>
          </p:cNvPr>
          <p:cNvSpPr txBox="1"/>
          <p:nvPr/>
        </p:nvSpPr>
        <p:spPr>
          <a:xfrm>
            <a:off x="5273845" y="5454672"/>
            <a:ext cx="6198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Timing diagram of a Gated JK Flip-Flop</a:t>
            </a:r>
          </a:p>
        </p:txBody>
      </p:sp>
    </p:spTree>
    <p:extLst>
      <p:ext uri="{BB962C8B-B14F-4D97-AF65-F5344CB8AC3E}">
        <p14:creationId xmlns:p14="http://schemas.microsoft.com/office/powerpoint/2010/main" val="398082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  <p:bldP spid="6" grpId="0"/>
      <p:bldP spid="19" grpId="0"/>
      <p:bldP spid="43" grpId="0"/>
      <p:bldP spid="44" grpId="0"/>
      <p:bldP spid="45" grpId="0"/>
      <p:bldP spid="56" grpId="0"/>
      <p:bldP spid="65" grpId="0"/>
      <p:bldP spid="66" grpId="0"/>
      <p:bldP spid="67" grpId="0"/>
      <p:bldP spid="68" grpId="0"/>
      <p:bldP spid="1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xmlns="" id="{FB647DAF-60DF-43F5-A823-54A5F2499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258"/>
          <a:stretch/>
        </p:blipFill>
        <p:spPr>
          <a:xfrm>
            <a:off x="620617" y="1029706"/>
            <a:ext cx="10950765" cy="50090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962E9-FD20-4CC6-874C-B789F278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5" y="128369"/>
            <a:ext cx="9404723" cy="1400530"/>
          </a:xfrm>
        </p:spPr>
        <p:txBody>
          <a:bodyPr/>
          <a:lstStyle/>
          <a:p>
            <a:r>
              <a:rPr lang="en-US" b="1" dirty="0"/>
              <a:t>D Flip-Flop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F0A1E7C-5DAD-4A55-98A3-2E0B47C4049A}"/>
              </a:ext>
            </a:extLst>
          </p:cNvPr>
          <p:cNvCxnSpPr>
            <a:cxnSpLocks/>
          </p:cNvCxnSpPr>
          <p:nvPr/>
        </p:nvCxnSpPr>
        <p:spPr>
          <a:xfrm>
            <a:off x="1643518" y="4432617"/>
            <a:ext cx="0" cy="4114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A4F5B9A-4991-410E-A423-01FA22AB52C9}"/>
              </a:ext>
            </a:extLst>
          </p:cNvPr>
          <p:cNvSpPr/>
          <p:nvPr/>
        </p:nvSpPr>
        <p:spPr>
          <a:xfrm>
            <a:off x="1496519" y="3863650"/>
            <a:ext cx="239146" cy="14693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D8BF61FD-39FE-4E6C-BF60-B7E37BFB3E0F}"/>
              </a:ext>
            </a:extLst>
          </p:cNvPr>
          <p:cNvSpPr/>
          <p:nvPr/>
        </p:nvSpPr>
        <p:spPr>
          <a:xfrm>
            <a:off x="1362874" y="4010586"/>
            <a:ext cx="506437" cy="422031"/>
          </a:xfrm>
          <a:prstGeom prst="triangl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658E3EA-C2AC-4006-B2C1-BABC2F096149}"/>
              </a:ext>
            </a:extLst>
          </p:cNvPr>
          <p:cNvCxnSpPr>
            <a:cxnSpLocks/>
          </p:cNvCxnSpPr>
          <p:nvPr/>
        </p:nvCxnSpPr>
        <p:spPr>
          <a:xfrm>
            <a:off x="1601194" y="2428240"/>
            <a:ext cx="0" cy="14354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D43A8C4-AAB8-4287-97ED-8ED993F9094A}"/>
              </a:ext>
            </a:extLst>
          </p:cNvPr>
          <p:cNvSpPr txBox="1"/>
          <p:nvPr/>
        </p:nvSpPr>
        <p:spPr>
          <a:xfrm>
            <a:off x="2315028" y="449926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J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76F4073-F24B-4308-B3E7-9453C890C6FB}"/>
              </a:ext>
            </a:extLst>
          </p:cNvPr>
          <p:cNvSpPr txBox="1"/>
          <p:nvPr/>
        </p:nvSpPr>
        <p:spPr>
          <a:xfrm>
            <a:off x="2269642" y="264862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0AA9AA2-6AEA-46F9-8CE7-41A70A7026E0}"/>
              </a:ext>
            </a:extLst>
          </p:cNvPr>
          <p:cNvSpPr txBox="1"/>
          <p:nvPr/>
        </p:nvSpPr>
        <p:spPr>
          <a:xfrm>
            <a:off x="1442807" y="4874515"/>
            <a:ext cx="34657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F2DB56B-CC8C-4824-A7D6-6DF1D6BAC1EC}"/>
              </a:ext>
            </a:extLst>
          </p:cNvPr>
          <p:cNvSpPr txBox="1"/>
          <p:nvPr/>
        </p:nvSpPr>
        <p:spPr>
          <a:xfrm>
            <a:off x="0" y="6382608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33DF464-7147-44DF-AAF7-19E1B602063E}"/>
              </a:ext>
            </a:extLst>
          </p:cNvPr>
          <p:cNvSpPr txBox="1"/>
          <p:nvPr/>
        </p:nvSpPr>
        <p:spPr>
          <a:xfrm>
            <a:off x="3884043" y="5960190"/>
            <a:ext cx="4732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Figure: Logic Diagram of D Flip-Flop</a:t>
            </a:r>
          </a:p>
          <a:p>
            <a:r>
              <a:rPr lang="en-US" sz="2400" b="1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1277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4" grpId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00AA9285-8B92-481C-BEA8-5CB767D89C6F}"/>
              </a:ext>
            </a:extLst>
          </p:cNvPr>
          <p:cNvSpPr/>
          <p:nvPr/>
        </p:nvSpPr>
        <p:spPr>
          <a:xfrm>
            <a:off x="328710" y="1692001"/>
            <a:ext cx="5223232" cy="3473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FC8F60-E50A-4F21-A8E2-096E2A10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42" y="126609"/>
            <a:ext cx="9404723" cy="1400530"/>
          </a:xfrm>
        </p:spPr>
        <p:txBody>
          <a:bodyPr/>
          <a:lstStyle/>
          <a:p>
            <a:r>
              <a:rPr lang="en-US" b="1" dirty="0"/>
              <a:t>D Flip-Flop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3CD3F0A-AC81-407B-B795-C7137806D89C}"/>
              </a:ext>
            </a:extLst>
          </p:cNvPr>
          <p:cNvCxnSpPr>
            <a:cxnSpLocks/>
          </p:cNvCxnSpPr>
          <p:nvPr/>
        </p:nvCxnSpPr>
        <p:spPr>
          <a:xfrm flipH="1">
            <a:off x="1657410" y="2698326"/>
            <a:ext cx="6608" cy="3727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152916A-D1F5-4390-B180-FEB1BA3A1A40}"/>
              </a:ext>
            </a:extLst>
          </p:cNvPr>
          <p:cNvSpPr/>
          <p:nvPr/>
        </p:nvSpPr>
        <p:spPr>
          <a:xfrm>
            <a:off x="1516734" y="3071049"/>
            <a:ext cx="214638" cy="146936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0ED9E9EF-5002-4415-8121-412DBFACE89C}"/>
              </a:ext>
            </a:extLst>
          </p:cNvPr>
          <p:cNvSpPr/>
          <p:nvPr/>
        </p:nvSpPr>
        <p:spPr>
          <a:xfrm>
            <a:off x="1390119" y="3217985"/>
            <a:ext cx="454536" cy="422031"/>
          </a:xfrm>
          <a:prstGeom prst="triangl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E2BDC7C-A72E-4650-96B7-A9BA09BA9066}"/>
              </a:ext>
            </a:extLst>
          </p:cNvPr>
          <p:cNvCxnSpPr>
            <a:cxnSpLocks/>
          </p:cNvCxnSpPr>
          <p:nvPr/>
        </p:nvCxnSpPr>
        <p:spPr>
          <a:xfrm>
            <a:off x="1636307" y="3640016"/>
            <a:ext cx="0" cy="5523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996984E-5F44-4032-A3D4-49E661758474}"/>
              </a:ext>
            </a:extLst>
          </p:cNvPr>
          <p:cNvSpPr txBox="1"/>
          <p:nvPr/>
        </p:nvSpPr>
        <p:spPr>
          <a:xfrm>
            <a:off x="925771" y="4011502"/>
            <a:ext cx="31105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B5176"/>
                </a:solidFill>
              </a:rPr>
              <a:t>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103165F-74C6-4948-80AC-C8EFB123A631}"/>
              </a:ext>
            </a:extLst>
          </p:cNvPr>
          <p:cNvSpPr/>
          <p:nvPr/>
        </p:nvSpPr>
        <p:spPr>
          <a:xfrm>
            <a:off x="2328684" y="2425997"/>
            <a:ext cx="1598404" cy="20746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C603AFDB-8A2B-49CE-BABC-501DDE277DB2}"/>
              </a:ext>
            </a:extLst>
          </p:cNvPr>
          <p:cNvCxnSpPr>
            <a:cxnSpLocks/>
          </p:cNvCxnSpPr>
          <p:nvPr/>
        </p:nvCxnSpPr>
        <p:spPr>
          <a:xfrm>
            <a:off x="1664018" y="2695421"/>
            <a:ext cx="6508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9948F7D-126A-4CB9-B1F9-C0506070416F}"/>
              </a:ext>
            </a:extLst>
          </p:cNvPr>
          <p:cNvCxnSpPr>
            <a:cxnSpLocks/>
          </p:cNvCxnSpPr>
          <p:nvPr/>
        </p:nvCxnSpPr>
        <p:spPr>
          <a:xfrm>
            <a:off x="1349619" y="4192385"/>
            <a:ext cx="9724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21146510-E701-4F08-9C75-639382EA221E}"/>
              </a:ext>
            </a:extLst>
          </p:cNvPr>
          <p:cNvCxnSpPr>
            <a:cxnSpLocks/>
          </p:cNvCxnSpPr>
          <p:nvPr/>
        </p:nvCxnSpPr>
        <p:spPr>
          <a:xfrm>
            <a:off x="3913265" y="2695421"/>
            <a:ext cx="9724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AAC278F-E816-48ED-B6B9-F347825A8BC2}"/>
              </a:ext>
            </a:extLst>
          </p:cNvPr>
          <p:cNvCxnSpPr>
            <a:cxnSpLocks/>
          </p:cNvCxnSpPr>
          <p:nvPr/>
        </p:nvCxnSpPr>
        <p:spPr>
          <a:xfrm>
            <a:off x="3920480" y="4192385"/>
            <a:ext cx="9724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696588A-4092-4F98-B28C-0899144648CD}"/>
              </a:ext>
            </a:extLst>
          </p:cNvPr>
          <p:cNvSpPr txBox="1"/>
          <p:nvPr/>
        </p:nvSpPr>
        <p:spPr>
          <a:xfrm>
            <a:off x="2269775" y="2644638"/>
            <a:ext cx="319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K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4B11B15-FC27-4EDF-9DB5-4983EE4F18B5}"/>
              </a:ext>
            </a:extLst>
          </p:cNvPr>
          <p:cNvSpPr txBox="1"/>
          <p:nvPr/>
        </p:nvSpPr>
        <p:spPr>
          <a:xfrm>
            <a:off x="3534635" y="2586145"/>
            <a:ext cx="378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Q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Q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AC69096D-444E-4055-AA29-8284EA3758BE}"/>
              </a:ext>
            </a:extLst>
          </p:cNvPr>
          <p:cNvCxnSpPr>
            <a:cxnSpLocks/>
          </p:cNvCxnSpPr>
          <p:nvPr/>
        </p:nvCxnSpPr>
        <p:spPr>
          <a:xfrm>
            <a:off x="3617773" y="4011502"/>
            <a:ext cx="2123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072FC9E-6EEB-4523-A1E6-92BB365FF683}"/>
              </a:ext>
            </a:extLst>
          </p:cNvPr>
          <p:cNvSpPr txBox="1"/>
          <p:nvPr/>
        </p:nvSpPr>
        <p:spPr>
          <a:xfrm>
            <a:off x="1287373" y="5221737"/>
            <a:ext cx="356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Block diagram of D Flip Flop</a:t>
            </a:r>
          </a:p>
        </p:txBody>
      </p:sp>
      <p:graphicFrame>
        <p:nvGraphicFramePr>
          <p:cNvPr id="44" name="Table 17">
            <a:extLst>
              <a:ext uri="{FF2B5EF4-FFF2-40B4-BE49-F238E27FC236}">
                <a16:creationId xmlns:a16="http://schemas.microsoft.com/office/drawing/2014/main" xmlns="" id="{4FA73E46-A54D-467D-8A6B-5EBF4D2C5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776425"/>
              </p:ext>
            </p:extLst>
          </p:nvPr>
        </p:nvGraphicFramePr>
        <p:xfrm>
          <a:off x="9489792" y="1885412"/>
          <a:ext cx="2373498" cy="54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3986">
                  <a:extLst>
                    <a:ext uri="{9D8B030D-6E8A-4147-A177-3AD203B41FA5}">
                      <a16:colId xmlns:a16="http://schemas.microsoft.com/office/drawing/2014/main" xmlns="" val="920354978"/>
                    </a:ext>
                  </a:extLst>
                </a:gridCol>
                <a:gridCol w="491477">
                  <a:extLst>
                    <a:ext uri="{9D8B030D-6E8A-4147-A177-3AD203B41FA5}">
                      <a16:colId xmlns:a16="http://schemas.microsoft.com/office/drawing/2014/main" xmlns="" val="3410232916"/>
                    </a:ext>
                  </a:extLst>
                </a:gridCol>
                <a:gridCol w="1388035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40466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45" name="Table 19">
            <a:extLst>
              <a:ext uri="{FF2B5EF4-FFF2-40B4-BE49-F238E27FC236}">
                <a16:creationId xmlns:a16="http://schemas.microsoft.com/office/drawing/2014/main" xmlns="" id="{E451D9A8-E1FB-42CB-8964-24B512B35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68920"/>
              </p:ext>
            </p:extLst>
          </p:nvPr>
        </p:nvGraphicFramePr>
        <p:xfrm>
          <a:off x="9489792" y="3601140"/>
          <a:ext cx="2373495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83744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501716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88035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0DDDE1E-0EE2-4497-A209-4C889AEBE841}"/>
              </a:ext>
            </a:extLst>
          </p:cNvPr>
          <p:cNvSpPr txBox="1"/>
          <p:nvPr/>
        </p:nvSpPr>
        <p:spPr>
          <a:xfrm>
            <a:off x="9278405" y="1162924"/>
            <a:ext cx="257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Characteristics table</a:t>
            </a:r>
          </a:p>
          <a:p>
            <a:pPr lvl="0"/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US" b="1" dirty="0">
                <a:solidFill>
                  <a:prstClr val="white"/>
                </a:solidFill>
              </a:rPr>
              <a:t>of J-K Flip-Flop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47" name="Table 19">
            <a:extLst>
              <a:ext uri="{FF2B5EF4-FFF2-40B4-BE49-F238E27FC236}">
                <a16:creationId xmlns:a16="http://schemas.microsoft.com/office/drawing/2014/main" xmlns="" id="{08FB98BD-7838-4FE0-9C35-79172C975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62961"/>
              </p:ext>
            </p:extLst>
          </p:nvPr>
        </p:nvGraphicFramePr>
        <p:xfrm>
          <a:off x="9489792" y="2542688"/>
          <a:ext cx="2373495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83744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9827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48" name="Table 19">
            <a:extLst>
              <a:ext uri="{FF2B5EF4-FFF2-40B4-BE49-F238E27FC236}">
                <a16:creationId xmlns:a16="http://schemas.microsoft.com/office/drawing/2014/main" xmlns="" id="{1B67E98C-9EC4-4465-A122-EB85E2558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930714"/>
              </p:ext>
            </p:extLst>
          </p:nvPr>
        </p:nvGraphicFramePr>
        <p:xfrm>
          <a:off x="9489792" y="3071914"/>
          <a:ext cx="2373498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93986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491477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88035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49" name="Table 19">
            <a:extLst>
              <a:ext uri="{FF2B5EF4-FFF2-40B4-BE49-F238E27FC236}">
                <a16:creationId xmlns:a16="http://schemas.microsoft.com/office/drawing/2014/main" xmlns="" id="{C28B2D60-97AC-4925-AB82-033B620E4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25632"/>
              </p:ext>
            </p:extLst>
          </p:nvPr>
        </p:nvGraphicFramePr>
        <p:xfrm>
          <a:off x="9489792" y="4130366"/>
          <a:ext cx="2373498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93986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491477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88035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50" name="Table 17">
            <a:extLst>
              <a:ext uri="{FF2B5EF4-FFF2-40B4-BE49-F238E27FC236}">
                <a16:creationId xmlns:a16="http://schemas.microsoft.com/office/drawing/2014/main" xmlns="" id="{265B905E-6EB8-40E7-BE36-8BA8C5933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421033"/>
              </p:ext>
            </p:extLst>
          </p:nvPr>
        </p:nvGraphicFramePr>
        <p:xfrm>
          <a:off x="6198901" y="3416342"/>
          <a:ext cx="1879512" cy="54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477">
                  <a:extLst>
                    <a:ext uri="{9D8B030D-6E8A-4147-A177-3AD203B41FA5}">
                      <a16:colId xmlns:a16="http://schemas.microsoft.com/office/drawing/2014/main" xmlns="" val="3410232916"/>
                    </a:ext>
                  </a:extLst>
                </a:gridCol>
                <a:gridCol w="1388035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40466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51" name="Table 19">
            <a:extLst>
              <a:ext uri="{FF2B5EF4-FFF2-40B4-BE49-F238E27FC236}">
                <a16:creationId xmlns:a16="http://schemas.microsoft.com/office/drawing/2014/main" xmlns="" id="{7A8D1E69-69D3-4580-9C6F-703234BEA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00424"/>
              </p:ext>
            </p:extLst>
          </p:nvPr>
        </p:nvGraphicFramePr>
        <p:xfrm>
          <a:off x="6211300" y="4136423"/>
          <a:ext cx="188975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91478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9827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52" name="Table 19">
            <a:extLst>
              <a:ext uri="{FF2B5EF4-FFF2-40B4-BE49-F238E27FC236}">
                <a16:creationId xmlns:a16="http://schemas.microsoft.com/office/drawing/2014/main" xmlns="" id="{2AAA7430-7627-4436-94E7-7DBA9ABAB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59051"/>
              </p:ext>
            </p:extLst>
          </p:nvPr>
        </p:nvGraphicFramePr>
        <p:xfrm>
          <a:off x="6211300" y="4705940"/>
          <a:ext cx="1879512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91477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88035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089CA0B-F3CF-4F7B-B0ED-7962AEBA7BFE}"/>
              </a:ext>
            </a:extLst>
          </p:cNvPr>
          <p:cNvSpPr txBox="1"/>
          <p:nvPr/>
        </p:nvSpPr>
        <p:spPr>
          <a:xfrm>
            <a:off x="1455062" y="4312128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E4915F8-9061-4489-B856-7BDEAE285C86}"/>
              </a:ext>
            </a:extLst>
          </p:cNvPr>
          <p:cNvSpPr txBox="1"/>
          <p:nvPr/>
        </p:nvSpPr>
        <p:spPr>
          <a:xfrm>
            <a:off x="1450760" y="2228436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2AD2F91-3739-491E-A882-7C02C0C68B7E}"/>
              </a:ext>
            </a:extLst>
          </p:cNvPr>
          <p:cNvSpPr txBox="1"/>
          <p:nvPr/>
        </p:nvSpPr>
        <p:spPr>
          <a:xfrm>
            <a:off x="2616223" y="3963444"/>
            <a:ext cx="319318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D924095-8286-4800-8DD5-5EA3BC50E6FA}"/>
              </a:ext>
            </a:extLst>
          </p:cNvPr>
          <p:cNvSpPr txBox="1"/>
          <p:nvPr/>
        </p:nvSpPr>
        <p:spPr>
          <a:xfrm>
            <a:off x="2618366" y="2572192"/>
            <a:ext cx="309133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DEFA3EA-7DC6-4C00-9D86-21113DA8F773}"/>
              </a:ext>
            </a:extLst>
          </p:cNvPr>
          <p:cNvSpPr/>
          <p:nvPr/>
        </p:nvSpPr>
        <p:spPr>
          <a:xfrm>
            <a:off x="9489792" y="3075595"/>
            <a:ext cx="2361099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29DD752-1E98-42D2-B8FB-4F8EFAED01FF}"/>
              </a:ext>
            </a:extLst>
          </p:cNvPr>
          <p:cNvSpPr txBox="1"/>
          <p:nvPr/>
        </p:nvSpPr>
        <p:spPr>
          <a:xfrm>
            <a:off x="4911623" y="2532389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1710D4B-66EF-4C5A-9DEC-B006611AC762}"/>
              </a:ext>
            </a:extLst>
          </p:cNvPr>
          <p:cNvSpPr txBox="1"/>
          <p:nvPr/>
        </p:nvSpPr>
        <p:spPr>
          <a:xfrm>
            <a:off x="4911623" y="405206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047EA6FA-E636-494A-8B64-37C190D5EA00}"/>
              </a:ext>
            </a:extLst>
          </p:cNvPr>
          <p:cNvSpPr txBox="1"/>
          <p:nvPr/>
        </p:nvSpPr>
        <p:spPr>
          <a:xfrm>
            <a:off x="1449910" y="4308396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F2D256-A168-42CD-B937-8F89C0790C28}"/>
              </a:ext>
            </a:extLst>
          </p:cNvPr>
          <p:cNvSpPr txBox="1"/>
          <p:nvPr/>
        </p:nvSpPr>
        <p:spPr>
          <a:xfrm>
            <a:off x="2575984" y="3954548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91A26FB-374F-4463-A004-8D0F4A88B61D}"/>
              </a:ext>
            </a:extLst>
          </p:cNvPr>
          <p:cNvSpPr txBox="1"/>
          <p:nvPr/>
        </p:nvSpPr>
        <p:spPr>
          <a:xfrm>
            <a:off x="1464583" y="2218272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3728F71-D850-49C2-A458-BF190FC63FEB}"/>
              </a:ext>
            </a:extLst>
          </p:cNvPr>
          <p:cNvSpPr txBox="1"/>
          <p:nvPr/>
        </p:nvSpPr>
        <p:spPr>
          <a:xfrm>
            <a:off x="2586633" y="258562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9599CCE3-1F26-4600-B0A3-D718B9CECBF2}"/>
              </a:ext>
            </a:extLst>
          </p:cNvPr>
          <p:cNvSpPr/>
          <p:nvPr/>
        </p:nvSpPr>
        <p:spPr>
          <a:xfrm>
            <a:off x="9489791" y="3597009"/>
            <a:ext cx="2361099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E50E183-E3B8-4E6C-8ECC-5B237CC2FF68}"/>
              </a:ext>
            </a:extLst>
          </p:cNvPr>
          <p:cNvSpPr txBox="1"/>
          <p:nvPr/>
        </p:nvSpPr>
        <p:spPr>
          <a:xfrm>
            <a:off x="4911622" y="2532389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5E91C9F-2C33-4C6B-B4F9-5AADB42A0A80}"/>
              </a:ext>
            </a:extLst>
          </p:cNvPr>
          <p:cNvSpPr txBox="1"/>
          <p:nvPr/>
        </p:nvSpPr>
        <p:spPr>
          <a:xfrm>
            <a:off x="4911622" y="405206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D93B7C6-722C-4B43-BBF1-D66400A98CE7}"/>
              </a:ext>
            </a:extLst>
          </p:cNvPr>
          <p:cNvSpPr txBox="1"/>
          <p:nvPr/>
        </p:nvSpPr>
        <p:spPr>
          <a:xfrm>
            <a:off x="6074252" y="2747882"/>
            <a:ext cx="271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Characteristics table </a:t>
            </a:r>
            <a:r>
              <a:rPr lang="en-US" b="1" dirty="0">
                <a:solidFill>
                  <a:prstClr val="white"/>
                </a:solidFill>
              </a:rPr>
              <a:t>of D Flip-Flop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B0B72A8-3687-4C27-A597-EA98E938B55B}"/>
              </a:ext>
            </a:extLst>
          </p:cNvPr>
          <p:cNvSpPr txBox="1"/>
          <p:nvPr/>
        </p:nvSpPr>
        <p:spPr>
          <a:xfrm>
            <a:off x="2717389" y="3140375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J-K </a:t>
            </a:r>
          </a:p>
          <a:p>
            <a:r>
              <a:rPr lang="en-US" dirty="0">
                <a:solidFill>
                  <a:srgbClr val="002060"/>
                </a:solidFill>
              </a:rPr>
              <a:t>Flip Flop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BA1DA29A-F64C-4A78-B163-8E9A75F92024}"/>
              </a:ext>
            </a:extLst>
          </p:cNvPr>
          <p:cNvCxnSpPr>
            <a:cxnSpLocks/>
          </p:cNvCxnSpPr>
          <p:nvPr/>
        </p:nvCxnSpPr>
        <p:spPr>
          <a:xfrm>
            <a:off x="2182818" y="3428999"/>
            <a:ext cx="32791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4CA186C7-2DB8-4100-BCE9-C788EE25B69F}"/>
              </a:ext>
            </a:extLst>
          </p:cNvPr>
          <p:cNvSpPr txBox="1"/>
          <p:nvPr/>
        </p:nvSpPr>
        <p:spPr>
          <a:xfrm>
            <a:off x="2435903" y="3282430"/>
            <a:ext cx="3568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2A2ECED1-9EE4-450F-A7C6-F2067526A578}"/>
              </a:ext>
            </a:extLst>
          </p:cNvPr>
          <p:cNvSpPr txBox="1"/>
          <p:nvPr/>
        </p:nvSpPr>
        <p:spPr>
          <a:xfrm>
            <a:off x="0" y="6382608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78D09907-54FC-4D1B-A3D1-186EA03F312D}"/>
              </a:ext>
            </a:extLst>
          </p:cNvPr>
          <p:cNvSpPr txBox="1"/>
          <p:nvPr/>
        </p:nvSpPr>
        <p:spPr>
          <a:xfrm>
            <a:off x="2799148" y="5890116"/>
            <a:ext cx="682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N.B. INPUT AND OUTPUT SAME SO ACTS AS A BUFFER CIRCUIT</a:t>
            </a:r>
          </a:p>
        </p:txBody>
      </p:sp>
    </p:spTree>
    <p:extLst>
      <p:ext uri="{BB962C8B-B14F-4D97-AF65-F5344CB8AC3E}">
        <p14:creationId xmlns:p14="http://schemas.microsoft.com/office/powerpoint/2010/main" val="26487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" grpId="0"/>
      <p:bldP spid="13" grpId="0" animBg="1"/>
      <p:bldP spid="14" grpId="0" animBg="1"/>
      <p:bldP spid="18" grpId="0"/>
      <p:bldP spid="29" grpId="0" animBg="1"/>
      <p:bldP spid="34" grpId="0"/>
      <p:bldP spid="35" grpId="0"/>
      <p:bldP spid="38" grpId="0"/>
      <p:bldP spid="46" grpId="0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70" grpId="0"/>
      <p:bldP spid="7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7CABC-5A81-48A3-82AB-A5DEE23F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366"/>
            <a:ext cx="9404723" cy="1400530"/>
          </a:xfrm>
        </p:spPr>
        <p:txBody>
          <a:bodyPr/>
          <a:lstStyle/>
          <a:p>
            <a:r>
              <a:rPr lang="en-US" b="1" dirty="0"/>
              <a:t>Characteristics of D Flip Flop</a:t>
            </a:r>
          </a:p>
        </p:txBody>
      </p:sp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xmlns="" id="{2C2BD88D-8AC0-487A-89BD-DC176E192F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481215"/>
              </p:ext>
            </p:extLst>
          </p:nvPr>
        </p:nvGraphicFramePr>
        <p:xfrm>
          <a:off x="352182" y="2359638"/>
          <a:ext cx="3241966" cy="6437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822">
                  <a:extLst>
                    <a:ext uri="{9D8B030D-6E8A-4147-A177-3AD203B41FA5}">
                      <a16:colId xmlns:a16="http://schemas.microsoft.com/office/drawing/2014/main" xmlns="" val="892192657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920354978"/>
                    </a:ext>
                  </a:extLst>
                </a:gridCol>
                <a:gridCol w="1651161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64372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xmlns="" id="{E64D2DFA-B26B-4A56-81A1-A1B073AD3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55219"/>
              </p:ext>
            </p:extLst>
          </p:nvPr>
        </p:nvGraphicFramePr>
        <p:xfrm>
          <a:off x="381437" y="3098275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0" name="Table 19">
            <a:extLst>
              <a:ext uri="{FF2B5EF4-FFF2-40B4-BE49-F238E27FC236}">
                <a16:creationId xmlns:a16="http://schemas.microsoft.com/office/drawing/2014/main" xmlns="" id="{E75569C6-44FA-4D15-A274-B6C91B9BD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59786"/>
              </p:ext>
            </p:extLst>
          </p:nvPr>
        </p:nvGraphicFramePr>
        <p:xfrm>
          <a:off x="381437" y="3591826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1" name="Table 19">
            <a:extLst>
              <a:ext uri="{FF2B5EF4-FFF2-40B4-BE49-F238E27FC236}">
                <a16:creationId xmlns:a16="http://schemas.microsoft.com/office/drawing/2014/main" xmlns="" id="{807DEE4E-007C-40F7-8678-318747AE7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95967"/>
              </p:ext>
            </p:extLst>
          </p:nvPr>
        </p:nvGraphicFramePr>
        <p:xfrm>
          <a:off x="381437" y="4093680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2" name="Table 19">
            <a:extLst>
              <a:ext uri="{FF2B5EF4-FFF2-40B4-BE49-F238E27FC236}">
                <a16:creationId xmlns:a16="http://schemas.microsoft.com/office/drawing/2014/main" xmlns="" id="{02EF48C3-A343-40B0-8E21-E5F2F2B3A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346061"/>
              </p:ext>
            </p:extLst>
          </p:nvPr>
        </p:nvGraphicFramePr>
        <p:xfrm>
          <a:off x="381437" y="4587231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xmlns="" id="{5200E419-A0CE-4C54-959B-DE5181E2F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59941"/>
              </p:ext>
            </p:extLst>
          </p:nvPr>
        </p:nvGraphicFramePr>
        <p:xfrm>
          <a:off x="1936918" y="3098275"/>
          <a:ext cx="1667402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2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681CCDF1-AD03-4F41-8636-413146DAB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54355"/>
              </p:ext>
            </p:extLst>
          </p:nvPr>
        </p:nvGraphicFramePr>
        <p:xfrm>
          <a:off x="1956000" y="3604135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xmlns="" id="{BAB1313E-29C9-4CDD-91BC-0E809C744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46212"/>
              </p:ext>
            </p:extLst>
          </p:nvPr>
        </p:nvGraphicFramePr>
        <p:xfrm>
          <a:off x="1956000" y="4086415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293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2" name="Table 19">
            <a:extLst>
              <a:ext uri="{FF2B5EF4-FFF2-40B4-BE49-F238E27FC236}">
                <a16:creationId xmlns:a16="http://schemas.microsoft.com/office/drawing/2014/main" xmlns="" id="{AC14EE3F-BA7E-4944-8804-2CD7E15B5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54259"/>
              </p:ext>
            </p:extLst>
          </p:nvPr>
        </p:nvGraphicFramePr>
        <p:xfrm>
          <a:off x="1956001" y="4584146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xmlns="" id="{29B3473B-899E-41A8-83DF-199F7E68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9572"/>
              </p:ext>
            </p:extLst>
          </p:nvPr>
        </p:nvGraphicFramePr>
        <p:xfrm>
          <a:off x="5906715" y="2464208"/>
          <a:ext cx="1230336" cy="10582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168">
                  <a:extLst>
                    <a:ext uri="{9D8B030D-6E8A-4147-A177-3AD203B41FA5}">
                      <a16:colId xmlns:a16="http://schemas.microsoft.com/office/drawing/2014/main" xmlns="" val="2858525783"/>
                    </a:ext>
                  </a:extLst>
                </a:gridCol>
                <a:gridCol w="615168">
                  <a:extLst>
                    <a:ext uri="{9D8B030D-6E8A-4147-A177-3AD203B41FA5}">
                      <a16:colId xmlns:a16="http://schemas.microsoft.com/office/drawing/2014/main" xmlns="" val="506831636"/>
                    </a:ext>
                  </a:extLst>
                </a:gridCol>
              </a:tblGrid>
              <a:tr h="5291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892563"/>
                  </a:ext>
                </a:extLst>
              </a:tr>
              <a:tr h="529144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8651503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9054612-1C98-40E7-B705-E21A445A3A7F}"/>
              </a:ext>
            </a:extLst>
          </p:cNvPr>
          <p:cNvSpPr/>
          <p:nvPr/>
        </p:nvSpPr>
        <p:spPr>
          <a:xfrm>
            <a:off x="6548315" y="2501684"/>
            <a:ext cx="455240" cy="9701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FD10014D-57A9-40E4-8785-F7643556AD09}"/>
              </a:ext>
            </a:extLst>
          </p:cNvPr>
          <p:cNvCxnSpPr/>
          <p:nvPr/>
        </p:nvCxnSpPr>
        <p:spPr>
          <a:xfrm>
            <a:off x="5561557" y="2069891"/>
            <a:ext cx="345158" cy="394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408AC68-8107-4BD4-BE0A-D77CC0568CD4}"/>
              </a:ext>
            </a:extLst>
          </p:cNvPr>
          <p:cNvSpPr txBox="1"/>
          <p:nvPr/>
        </p:nvSpPr>
        <p:spPr>
          <a:xfrm>
            <a:off x="5131934" y="21138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Q(t)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BA80B09-71ED-4D96-9969-4AAC4CCF1F77}"/>
              </a:ext>
            </a:extLst>
          </p:cNvPr>
          <p:cNvSpPr txBox="1"/>
          <p:nvPr/>
        </p:nvSpPr>
        <p:spPr>
          <a:xfrm>
            <a:off x="5677785" y="189283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85D3230-4E37-491B-9736-B3AFF57FE46F}"/>
              </a:ext>
            </a:extLst>
          </p:cNvPr>
          <p:cNvSpPr txBox="1"/>
          <p:nvPr/>
        </p:nvSpPr>
        <p:spPr>
          <a:xfrm>
            <a:off x="6146034" y="2224685"/>
            <a:ext cx="1127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 0               1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3B37D62-2D38-43FE-8D14-BC4F208950A5}"/>
              </a:ext>
            </a:extLst>
          </p:cNvPr>
          <p:cNvSpPr txBox="1"/>
          <p:nvPr/>
        </p:nvSpPr>
        <p:spPr>
          <a:xfrm>
            <a:off x="5700464" y="2666253"/>
            <a:ext cx="271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0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FDBF933-9796-4D22-BEEC-6017E801815B}"/>
              </a:ext>
            </a:extLst>
          </p:cNvPr>
          <p:cNvSpPr txBox="1"/>
          <p:nvPr/>
        </p:nvSpPr>
        <p:spPr>
          <a:xfrm>
            <a:off x="4706049" y="3832735"/>
            <a:ext cx="33329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Characteristics equation:</a:t>
            </a:r>
          </a:p>
          <a:p>
            <a:r>
              <a:rPr lang="en-US" sz="2400" b="1" dirty="0"/>
              <a:t>                     Q(t+1)=D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251E18C-B1DD-475A-9DBC-CC9A36C80B3E}"/>
              </a:ext>
            </a:extLst>
          </p:cNvPr>
          <p:cNvSpPr txBox="1"/>
          <p:nvPr/>
        </p:nvSpPr>
        <p:spPr>
          <a:xfrm>
            <a:off x="230503" y="1771173"/>
            <a:ext cx="2845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Characteristics Table:</a:t>
            </a:r>
          </a:p>
          <a:p>
            <a:r>
              <a:rPr lang="en-US" sz="2400" b="1" dirty="0"/>
              <a:t>                     </a:t>
            </a:r>
          </a:p>
        </p:txBody>
      </p:sp>
      <p:graphicFrame>
        <p:nvGraphicFramePr>
          <p:cNvPr id="52" name="Table 24">
            <a:extLst>
              <a:ext uri="{FF2B5EF4-FFF2-40B4-BE49-F238E27FC236}">
                <a16:creationId xmlns:a16="http://schemas.microsoft.com/office/drawing/2014/main" xmlns="" id="{818532D7-11F6-4BBC-99E0-3F35D0B1E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473633"/>
              </p:ext>
            </p:extLst>
          </p:nvPr>
        </p:nvGraphicFramePr>
        <p:xfrm>
          <a:off x="9036848" y="1823421"/>
          <a:ext cx="177428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753">
                  <a:extLst>
                    <a:ext uri="{9D8B030D-6E8A-4147-A177-3AD203B41FA5}">
                      <a16:colId xmlns:a16="http://schemas.microsoft.com/office/drawing/2014/main" xmlns="" val="178590881"/>
                    </a:ext>
                  </a:extLst>
                </a:gridCol>
                <a:gridCol w="1330529">
                  <a:extLst>
                    <a:ext uri="{9D8B030D-6E8A-4147-A177-3AD203B41FA5}">
                      <a16:colId xmlns:a16="http://schemas.microsoft.com/office/drawing/2014/main" xmlns="" val="1190588169"/>
                    </a:ext>
                  </a:extLst>
                </a:gridCol>
              </a:tblGrid>
              <a:tr h="35013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356902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9735857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10122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2F23BA-E786-48DB-AEBF-4CA73C4BA114}"/>
              </a:ext>
            </a:extLst>
          </p:cNvPr>
          <p:cNvSpPr txBox="1"/>
          <p:nvPr/>
        </p:nvSpPr>
        <p:spPr>
          <a:xfrm>
            <a:off x="8931674" y="1429923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 Flip Flop Characteristics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D0DE547-4401-4E05-8FAE-45B2F3356ECA}"/>
              </a:ext>
            </a:extLst>
          </p:cNvPr>
          <p:cNvSpPr txBox="1"/>
          <p:nvPr/>
        </p:nvSpPr>
        <p:spPr>
          <a:xfrm>
            <a:off x="0" y="6439859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35579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 animBg="1"/>
      <p:bldP spid="39" grpId="0"/>
      <p:bldP spid="40" grpId="0"/>
      <p:bldP spid="41" grpId="0"/>
      <p:bldP spid="44" grpId="0"/>
      <p:bldP spid="45" grpId="0"/>
      <p:bldP spid="51" grpId="0"/>
      <p:bldP spid="54" grpId="0"/>
      <p:bldP spid="5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D593F-F178-44CB-AB73-35D7EB0E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7" y="134877"/>
            <a:ext cx="9404723" cy="1400530"/>
          </a:xfrm>
        </p:spPr>
        <p:txBody>
          <a:bodyPr/>
          <a:lstStyle/>
          <a:p>
            <a:r>
              <a:rPr lang="en-US" b="1" dirty="0"/>
              <a:t>D Flip-Flop</a:t>
            </a:r>
          </a:p>
        </p:txBody>
      </p:sp>
      <p:graphicFrame>
        <p:nvGraphicFramePr>
          <p:cNvPr id="11" name="Table 17">
            <a:extLst>
              <a:ext uri="{FF2B5EF4-FFF2-40B4-BE49-F238E27FC236}">
                <a16:creationId xmlns:a16="http://schemas.microsoft.com/office/drawing/2014/main" xmlns="" id="{7DB345F3-ACF9-4520-BD80-FE539DD157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310831"/>
              </p:ext>
            </p:extLst>
          </p:nvPr>
        </p:nvGraphicFramePr>
        <p:xfrm>
          <a:off x="497079" y="4493749"/>
          <a:ext cx="1879512" cy="54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1477">
                  <a:extLst>
                    <a:ext uri="{9D8B030D-6E8A-4147-A177-3AD203B41FA5}">
                      <a16:colId xmlns:a16="http://schemas.microsoft.com/office/drawing/2014/main" xmlns="" val="3410232916"/>
                    </a:ext>
                  </a:extLst>
                </a:gridCol>
                <a:gridCol w="1388035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40466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12" name="Table 19">
            <a:extLst>
              <a:ext uri="{FF2B5EF4-FFF2-40B4-BE49-F238E27FC236}">
                <a16:creationId xmlns:a16="http://schemas.microsoft.com/office/drawing/2014/main" xmlns="" id="{6F9E6D78-0BE7-49D0-A7D3-B7AE067FC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68561"/>
              </p:ext>
            </p:extLst>
          </p:nvPr>
        </p:nvGraphicFramePr>
        <p:xfrm>
          <a:off x="509478" y="5213830"/>
          <a:ext cx="188975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91478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9827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3" name="Table 19">
            <a:extLst>
              <a:ext uri="{FF2B5EF4-FFF2-40B4-BE49-F238E27FC236}">
                <a16:creationId xmlns:a16="http://schemas.microsoft.com/office/drawing/2014/main" xmlns="" id="{CCA2F2F9-E76E-4895-84E5-481C60886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90242"/>
              </p:ext>
            </p:extLst>
          </p:nvPr>
        </p:nvGraphicFramePr>
        <p:xfrm>
          <a:off x="509478" y="5783347"/>
          <a:ext cx="1879512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91477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88035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893E503-C7E4-4FAA-86A9-B3012D9EC2A7}"/>
              </a:ext>
            </a:extLst>
          </p:cNvPr>
          <p:cNvSpPr txBox="1"/>
          <p:nvPr/>
        </p:nvSpPr>
        <p:spPr>
          <a:xfrm>
            <a:off x="-79298" y="4090329"/>
            <a:ext cx="444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Characteristics table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US" b="1" dirty="0">
                <a:solidFill>
                  <a:prstClr val="white"/>
                </a:solidFill>
              </a:rPr>
              <a:t>of D Flip-Flop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9708A9-D953-40AE-8413-EC4C20B77FD0}"/>
              </a:ext>
            </a:extLst>
          </p:cNvPr>
          <p:cNvSpPr txBox="1"/>
          <p:nvPr/>
        </p:nvSpPr>
        <p:spPr>
          <a:xfrm>
            <a:off x="0" y="6439859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A4F9E18-E356-4AB1-A0CD-0D89C641FB5B}"/>
              </a:ext>
            </a:extLst>
          </p:cNvPr>
          <p:cNvSpPr/>
          <p:nvPr/>
        </p:nvSpPr>
        <p:spPr>
          <a:xfrm>
            <a:off x="20841" y="975464"/>
            <a:ext cx="3568730" cy="23432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C90AB09-F77D-469A-A881-8FC072A24EC1}"/>
              </a:ext>
            </a:extLst>
          </p:cNvPr>
          <p:cNvSpPr/>
          <p:nvPr/>
        </p:nvSpPr>
        <p:spPr>
          <a:xfrm>
            <a:off x="963903" y="1066520"/>
            <a:ext cx="1598404" cy="20746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759475C9-305B-48D7-AD09-ACA8D2075E4B}"/>
              </a:ext>
            </a:extLst>
          </p:cNvPr>
          <p:cNvCxnSpPr>
            <a:cxnSpLocks/>
          </p:cNvCxnSpPr>
          <p:nvPr/>
        </p:nvCxnSpPr>
        <p:spPr>
          <a:xfrm>
            <a:off x="226024" y="1794930"/>
            <a:ext cx="73787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2105AE0F-9A94-4BA5-A770-07771B45C40B}"/>
              </a:ext>
            </a:extLst>
          </p:cNvPr>
          <p:cNvCxnSpPr>
            <a:cxnSpLocks/>
          </p:cNvCxnSpPr>
          <p:nvPr/>
        </p:nvCxnSpPr>
        <p:spPr>
          <a:xfrm>
            <a:off x="2587280" y="1470296"/>
            <a:ext cx="9724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E7CCDA4-B415-4D62-8A98-028A77654F6C}"/>
              </a:ext>
            </a:extLst>
          </p:cNvPr>
          <p:cNvCxnSpPr>
            <a:cxnSpLocks/>
          </p:cNvCxnSpPr>
          <p:nvPr/>
        </p:nvCxnSpPr>
        <p:spPr>
          <a:xfrm>
            <a:off x="2594495" y="2967260"/>
            <a:ext cx="9724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D18633C-1CB6-42A0-90E2-0533E8764F69}"/>
              </a:ext>
            </a:extLst>
          </p:cNvPr>
          <p:cNvSpPr txBox="1"/>
          <p:nvPr/>
        </p:nvSpPr>
        <p:spPr>
          <a:xfrm>
            <a:off x="930698" y="1621250"/>
            <a:ext cx="319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89EBDDC-06E3-4323-9EEE-6E721CDDEC76}"/>
              </a:ext>
            </a:extLst>
          </p:cNvPr>
          <p:cNvSpPr txBox="1"/>
          <p:nvPr/>
        </p:nvSpPr>
        <p:spPr>
          <a:xfrm>
            <a:off x="2208650" y="1361020"/>
            <a:ext cx="378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Q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Q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44317EA-DE26-48D9-923B-02ED0DE6A6A1}"/>
              </a:ext>
            </a:extLst>
          </p:cNvPr>
          <p:cNvSpPr txBox="1"/>
          <p:nvPr/>
        </p:nvSpPr>
        <p:spPr>
          <a:xfrm>
            <a:off x="55435" y="3392580"/>
            <a:ext cx="356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Block diagram of D Flip Flop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3081838-8AC7-4695-8BA8-2E00AB8EFAEF}"/>
              </a:ext>
            </a:extLst>
          </p:cNvPr>
          <p:cNvSpPr txBox="1"/>
          <p:nvPr/>
        </p:nvSpPr>
        <p:spPr>
          <a:xfrm>
            <a:off x="1250016" y="1780666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 </a:t>
            </a:r>
          </a:p>
          <a:p>
            <a:r>
              <a:rPr lang="en-US" dirty="0">
                <a:solidFill>
                  <a:srgbClr val="002060"/>
                </a:solidFill>
              </a:rPr>
              <a:t>Flip Flop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7FCB9F2-0788-4BD7-BB99-4BF981F4247B}"/>
              </a:ext>
            </a:extLst>
          </p:cNvPr>
          <p:cNvSpPr txBox="1"/>
          <p:nvPr/>
        </p:nvSpPr>
        <p:spPr>
          <a:xfrm>
            <a:off x="1701018" y="2765463"/>
            <a:ext cx="3568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3A915E62-AFA8-4118-8B01-C3CE1990DEF3}"/>
              </a:ext>
            </a:extLst>
          </p:cNvPr>
          <p:cNvCxnSpPr>
            <a:cxnSpLocks/>
          </p:cNvCxnSpPr>
          <p:nvPr/>
        </p:nvCxnSpPr>
        <p:spPr>
          <a:xfrm flipV="1">
            <a:off x="1713760" y="2967260"/>
            <a:ext cx="0" cy="25507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949988C-C45E-43FD-9AD1-F421C669AEED}"/>
              </a:ext>
            </a:extLst>
          </p:cNvPr>
          <p:cNvCxnSpPr>
            <a:cxnSpLocks/>
          </p:cNvCxnSpPr>
          <p:nvPr/>
        </p:nvCxnSpPr>
        <p:spPr>
          <a:xfrm>
            <a:off x="2329535" y="2787678"/>
            <a:ext cx="1137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CDF6F37-A265-48B4-9977-B37EDB868612}"/>
              </a:ext>
            </a:extLst>
          </p:cNvPr>
          <p:cNvSpPr/>
          <p:nvPr/>
        </p:nvSpPr>
        <p:spPr>
          <a:xfrm>
            <a:off x="3816530" y="1127404"/>
            <a:ext cx="8364064" cy="42824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B5A741E2-E389-48E5-9613-F08385F54317}"/>
              </a:ext>
            </a:extLst>
          </p:cNvPr>
          <p:cNvCxnSpPr>
            <a:cxnSpLocks/>
          </p:cNvCxnSpPr>
          <p:nvPr/>
        </p:nvCxnSpPr>
        <p:spPr>
          <a:xfrm flipH="1" flipV="1">
            <a:off x="4331291" y="1448163"/>
            <a:ext cx="8191" cy="38720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21F2CD9E-C415-439C-8675-81795F134387}"/>
              </a:ext>
            </a:extLst>
          </p:cNvPr>
          <p:cNvCxnSpPr>
            <a:cxnSpLocks/>
          </p:cNvCxnSpPr>
          <p:nvPr/>
        </p:nvCxnSpPr>
        <p:spPr>
          <a:xfrm flipH="1" flipV="1">
            <a:off x="9757130" y="1775464"/>
            <a:ext cx="18804" cy="2833059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06371126-7308-4433-8797-245BA1B3E135}"/>
              </a:ext>
            </a:extLst>
          </p:cNvPr>
          <p:cNvCxnSpPr>
            <a:cxnSpLocks/>
          </p:cNvCxnSpPr>
          <p:nvPr/>
        </p:nvCxnSpPr>
        <p:spPr>
          <a:xfrm flipH="1" flipV="1">
            <a:off x="7651788" y="1730851"/>
            <a:ext cx="38352" cy="2887546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C6DB342C-B568-4764-8FFF-8FB9394E2FA7}"/>
              </a:ext>
            </a:extLst>
          </p:cNvPr>
          <p:cNvCxnSpPr>
            <a:cxnSpLocks/>
          </p:cNvCxnSpPr>
          <p:nvPr/>
        </p:nvCxnSpPr>
        <p:spPr>
          <a:xfrm flipH="1" flipV="1">
            <a:off x="5619561" y="1888615"/>
            <a:ext cx="17174" cy="2738473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3E7FC524-4C1C-4C53-A2E6-47E484BE5072}"/>
              </a:ext>
            </a:extLst>
          </p:cNvPr>
          <p:cNvCxnSpPr>
            <a:cxnSpLocks/>
          </p:cNvCxnSpPr>
          <p:nvPr/>
        </p:nvCxnSpPr>
        <p:spPr>
          <a:xfrm>
            <a:off x="5637392" y="1751763"/>
            <a:ext cx="7766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E734D782-C226-4888-B282-BAB6236CEC81}"/>
              </a:ext>
            </a:extLst>
          </p:cNvPr>
          <p:cNvCxnSpPr>
            <a:cxnSpLocks/>
          </p:cNvCxnSpPr>
          <p:nvPr/>
        </p:nvCxnSpPr>
        <p:spPr>
          <a:xfrm flipV="1">
            <a:off x="5637392" y="1751763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742DE413-2F5F-4FF5-AE75-D5CB2CC2E6F5}"/>
              </a:ext>
            </a:extLst>
          </p:cNvPr>
          <p:cNvCxnSpPr>
            <a:cxnSpLocks/>
          </p:cNvCxnSpPr>
          <p:nvPr/>
        </p:nvCxnSpPr>
        <p:spPr>
          <a:xfrm>
            <a:off x="7112960" y="2902707"/>
            <a:ext cx="196899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0DD3F669-C28F-4D96-9A6D-0435B9C05AB3}"/>
              </a:ext>
            </a:extLst>
          </p:cNvPr>
          <p:cNvCxnSpPr>
            <a:cxnSpLocks/>
          </p:cNvCxnSpPr>
          <p:nvPr/>
        </p:nvCxnSpPr>
        <p:spPr>
          <a:xfrm flipV="1">
            <a:off x="9081959" y="2908522"/>
            <a:ext cx="0" cy="56694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5D0FAD38-DC30-4236-8832-7892B76E48BB}"/>
              </a:ext>
            </a:extLst>
          </p:cNvPr>
          <p:cNvCxnSpPr>
            <a:cxnSpLocks/>
          </p:cNvCxnSpPr>
          <p:nvPr/>
        </p:nvCxnSpPr>
        <p:spPr>
          <a:xfrm flipV="1">
            <a:off x="7112960" y="2902707"/>
            <a:ext cx="0" cy="54383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6742BE6D-27C5-4EAE-A016-DF5FE5488C9D}"/>
              </a:ext>
            </a:extLst>
          </p:cNvPr>
          <p:cNvCxnSpPr>
            <a:cxnSpLocks/>
          </p:cNvCxnSpPr>
          <p:nvPr/>
        </p:nvCxnSpPr>
        <p:spPr>
          <a:xfrm flipV="1">
            <a:off x="4331291" y="2273823"/>
            <a:ext cx="7792623" cy="2238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2CEAA575-C687-472A-98DD-46D9B073D057}"/>
              </a:ext>
            </a:extLst>
          </p:cNvPr>
          <p:cNvCxnSpPr>
            <a:cxnSpLocks/>
          </p:cNvCxnSpPr>
          <p:nvPr/>
        </p:nvCxnSpPr>
        <p:spPr>
          <a:xfrm>
            <a:off x="4382344" y="3480010"/>
            <a:ext cx="7690515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ABDEEC5-C4D1-423F-9D52-DEBAFA28C1CE}"/>
              </a:ext>
            </a:extLst>
          </p:cNvPr>
          <p:cNvSpPr txBox="1"/>
          <p:nvPr/>
        </p:nvSpPr>
        <p:spPr>
          <a:xfrm>
            <a:off x="3939417" y="2944494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464BB67-EB5C-4C72-AD60-8364F0F4DFDD}"/>
              </a:ext>
            </a:extLst>
          </p:cNvPr>
          <p:cNvSpPr txBox="1"/>
          <p:nvPr/>
        </p:nvSpPr>
        <p:spPr>
          <a:xfrm>
            <a:off x="3773835" y="1702470"/>
            <a:ext cx="78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clk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423BC252-A0A2-426E-9C04-999B6D46523D}"/>
              </a:ext>
            </a:extLst>
          </p:cNvPr>
          <p:cNvCxnSpPr>
            <a:cxnSpLocks/>
          </p:cNvCxnSpPr>
          <p:nvPr/>
        </p:nvCxnSpPr>
        <p:spPr>
          <a:xfrm flipH="1">
            <a:off x="11144371" y="2913456"/>
            <a:ext cx="726952" cy="2643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960CA83E-8C12-4393-897C-381E95D8C965}"/>
              </a:ext>
            </a:extLst>
          </p:cNvPr>
          <p:cNvCxnSpPr>
            <a:cxnSpLocks/>
          </p:cNvCxnSpPr>
          <p:nvPr/>
        </p:nvCxnSpPr>
        <p:spPr>
          <a:xfrm flipV="1">
            <a:off x="11144371" y="2913456"/>
            <a:ext cx="0" cy="529407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46FFF696-0B15-49B7-B6B0-6F653F1D79BF}"/>
              </a:ext>
            </a:extLst>
          </p:cNvPr>
          <p:cNvCxnSpPr>
            <a:cxnSpLocks/>
          </p:cNvCxnSpPr>
          <p:nvPr/>
        </p:nvCxnSpPr>
        <p:spPr>
          <a:xfrm flipV="1">
            <a:off x="4352119" y="2296207"/>
            <a:ext cx="1259235" cy="852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C7CD75AD-5337-41A3-941E-DC670EF53D73}"/>
              </a:ext>
            </a:extLst>
          </p:cNvPr>
          <p:cNvCxnSpPr>
            <a:cxnSpLocks/>
          </p:cNvCxnSpPr>
          <p:nvPr/>
        </p:nvCxnSpPr>
        <p:spPr>
          <a:xfrm flipH="1">
            <a:off x="4353293" y="3463758"/>
            <a:ext cx="27298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FE00B8-1BD2-449A-BF01-03C77F410419}"/>
              </a:ext>
            </a:extLst>
          </p:cNvPr>
          <p:cNvSpPr txBox="1"/>
          <p:nvPr/>
        </p:nvSpPr>
        <p:spPr>
          <a:xfrm>
            <a:off x="3857897" y="4012195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B62EC5DB-2C3C-4C3F-B892-8136B5421C3B}"/>
              </a:ext>
            </a:extLst>
          </p:cNvPr>
          <p:cNvCxnSpPr>
            <a:cxnSpLocks/>
          </p:cNvCxnSpPr>
          <p:nvPr/>
        </p:nvCxnSpPr>
        <p:spPr>
          <a:xfrm flipV="1">
            <a:off x="4367176" y="4621113"/>
            <a:ext cx="7703152" cy="1195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EAC59908-3559-4283-AD59-03235E0DAF37}"/>
              </a:ext>
            </a:extLst>
          </p:cNvPr>
          <p:cNvCxnSpPr>
            <a:cxnSpLocks/>
          </p:cNvCxnSpPr>
          <p:nvPr/>
        </p:nvCxnSpPr>
        <p:spPr>
          <a:xfrm flipH="1">
            <a:off x="7667434" y="4087778"/>
            <a:ext cx="2081440" cy="11255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344478FD-2970-44CD-8073-958DCB4396DD}"/>
              </a:ext>
            </a:extLst>
          </p:cNvPr>
          <p:cNvCxnSpPr>
            <a:cxnSpLocks/>
          </p:cNvCxnSpPr>
          <p:nvPr/>
        </p:nvCxnSpPr>
        <p:spPr>
          <a:xfrm flipV="1">
            <a:off x="7679279" y="4078844"/>
            <a:ext cx="2507" cy="55672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495D1DD8-6551-486F-98CF-95EC67FFBF43}"/>
              </a:ext>
            </a:extLst>
          </p:cNvPr>
          <p:cNvCxnSpPr>
            <a:cxnSpLocks/>
          </p:cNvCxnSpPr>
          <p:nvPr/>
        </p:nvCxnSpPr>
        <p:spPr>
          <a:xfrm flipV="1">
            <a:off x="4377654" y="4629150"/>
            <a:ext cx="3280446" cy="14288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DC4BCBD2-9120-4E3F-9AA4-D5905A66B975}"/>
              </a:ext>
            </a:extLst>
          </p:cNvPr>
          <p:cNvSpPr txBox="1"/>
          <p:nvPr/>
        </p:nvSpPr>
        <p:spPr>
          <a:xfrm>
            <a:off x="11520258" y="2284536"/>
            <a:ext cx="683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80494FFD-5226-48D1-93FD-CE0C4F762844}"/>
              </a:ext>
            </a:extLst>
          </p:cNvPr>
          <p:cNvSpPr txBox="1"/>
          <p:nvPr/>
        </p:nvSpPr>
        <p:spPr>
          <a:xfrm>
            <a:off x="11534993" y="3505785"/>
            <a:ext cx="67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79857CD5-8C22-4234-8BB6-6B4D16A6982F}"/>
              </a:ext>
            </a:extLst>
          </p:cNvPr>
          <p:cNvSpPr txBox="1"/>
          <p:nvPr/>
        </p:nvSpPr>
        <p:spPr>
          <a:xfrm>
            <a:off x="11508948" y="4682225"/>
            <a:ext cx="642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82506428-613D-4E8C-A7F0-6BDDE347DEEA}"/>
              </a:ext>
            </a:extLst>
          </p:cNvPr>
          <p:cNvCxnSpPr>
            <a:cxnSpLocks/>
          </p:cNvCxnSpPr>
          <p:nvPr/>
        </p:nvCxnSpPr>
        <p:spPr>
          <a:xfrm flipV="1">
            <a:off x="6413994" y="1751763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C26038A9-262B-478B-AE3F-12AAC9FF5725}"/>
              </a:ext>
            </a:extLst>
          </p:cNvPr>
          <p:cNvCxnSpPr>
            <a:cxnSpLocks/>
          </p:cNvCxnSpPr>
          <p:nvPr/>
        </p:nvCxnSpPr>
        <p:spPr>
          <a:xfrm flipV="1">
            <a:off x="6409977" y="2286536"/>
            <a:ext cx="1250151" cy="917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883FEDD1-AEF0-442A-9E9A-EE999C9FD524}"/>
              </a:ext>
            </a:extLst>
          </p:cNvPr>
          <p:cNvCxnSpPr>
            <a:cxnSpLocks/>
          </p:cNvCxnSpPr>
          <p:nvPr/>
        </p:nvCxnSpPr>
        <p:spPr>
          <a:xfrm>
            <a:off x="7651908" y="1730851"/>
            <a:ext cx="7766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80AC11F2-62F0-44E5-A880-EDD68CD66CA6}"/>
              </a:ext>
            </a:extLst>
          </p:cNvPr>
          <p:cNvCxnSpPr>
            <a:cxnSpLocks/>
          </p:cNvCxnSpPr>
          <p:nvPr/>
        </p:nvCxnSpPr>
        <p:spPr>
          <a:xfrm flipV="1">
            <a:off x="7651908" y="1730851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0FB810FA-1956-4340-87D8-108438D40B35}"/>
              </a:ext>
            </a:extLst>
          </p:cNvPr>
          <p:cNvCxnSpPr>
            <a:cxnSpLocks/>
          </p:cNvCxnSpPr>
          <p:nvPr/>
        </p:nvCxnSpPr>
        <p:spPr>
          <a:xfrm flipV="1">
            <a:off x="8428510" y="1730851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62C3538C-8F99-48E8-B81B-0AD9162FFE28}"/>
              </a:ext>
            </a:extLst>
          </p:cNvPr>
          <p:cNvCxnSpPr>
            <a:cxnSpLocks/>
          </p:cNvCxnSpPr>
          <p:nvPr/>
        </p:nvCxnSpPr>
        <p:spPr>
          <a:xfrm>
            <a:off x="8424493" y="2274795"/>
            <a:ext cx="1314933" cy="1595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35F66BFB-5E89-424B-9DB4-27F9BF46BBA9}"/>
              </a:ext>
            </a:extLst>
          </p:cNvPr>
          <p:cNvCxnSpPr>
            <a:cxnSpLocks/>
          </p:cNvCxnSpPr>
          <p:nvPr/>
        </p:nvCxnSpPr>
        <p:spPr>
          <a:xfrm>
            <a:off x="9757690" y="1720854"/>
            <a:ext cx="7766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12ED2B10-AE30-489F-9DEA-7B59FC947EBB}"/>
              </a:ext>
            </a:extLst>
          </p:cNvPr>
          <p:cNvCxnSpPr>
            <a:cxnSpLocks/>
          </p:cNvCxnSpPr>
          <p:nvPr/>
        </p:nvCxnSpPr>
        <p:spPr>
          <a:xfrm flipV="1">
            <a:off x="9757690" y="1720854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73B946B0-DE98-4B7B-8FC4-401EE03A3A23}"/>
              </a:ext>
            </a:extLst>
          </p:cNvPr>
          <p:cNvCxnSpPr>
            <a:cxnSpLocks/>
          </p:cNvCxnSpPr>
          <p:nvPr/>
        </p:nvCxnSpPr>
        <p:spPr>
          <a:xfrm flipV="1">
            <a:off x="10534292" y="1720854"/>
            <a:ext cx="0" cy="552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6C45CAE5-5C40-4822-9730-3458FF8D4320}"/>
              </a:ext>
            </a:extLst>
          </p:cNvPr>
          <p:cNvCxnSpPr>
            <a:cxnSpLocks/>
          </p:cNvCxnSpPr>
          <p:nvPr/>
        </p:nvCxnSpPr>
        <p:spPr>
          <a:xfrm>
            <a:off x="10530275" y="2264798"/>
            <a:ext cx="1314933" cy="1595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B9360346-CD75-4630-BECC-B27824696DAF}"/>
              </a:ext>
            </a:extLst>
          </p:cNvPr>
          <p:cNvCxnSpPr>
            <a:cxnSpLocks/>
          </p:cNvCxnSpPr>
          <p:nvPr/>
        </p:nvCxnSpPr>
        <p:spPr>
          <a:xfrm flipH="1">
            <a:off x="9799000" y="4613710"/>
            <a:ext cx="1948340" cy="434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BD9AB2F2-F983-419B-8594-172BB0FF041D}"/>
              </a:ext>
            </a:extLst>
          </p:cNvPr>
          <p:cNvCxnSpPr>
            <a:cxnSpLocks/>
          </p:cNvCxnSpPr>
          <p:nvPr/>
        </p:nvCxnSpPr>
        <p:spPr>
          <a:xfrm flipV="1">
            <a:off x="9775934" y="4083254"/>
            <a:ext cx="0" cy="54383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702BA86-7316-4A4C-802B-9A9519F9F19E}"/>
              </a:ext>
            </a:extLst>
          </p:cNvPr>
          <p:cNvSpPr txBox="1"/>
          <p:nvPr/>
        </p:nvSpPr>
        <p:spPr>
          <a:xfrm>
            <a:off x="5321828" y="4803789"/>
            <a:ext cx="6198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Timing diagram of a Gated D Flip-Flop</a:t>
            </a:r>
          </a:p>
        </p:txBody>
      </p:sp>
    </p:spTree>
    <p:extLst>
      <p:ext uri="{BB962C8B-B14F-4D97-AF65-F5344CB8AC3E}">
        <p14:creationId xmlns:p14="http://schemas.microsoft.com/office/powerpoint/2010/main" val="266893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23" grpId="0" animBg="1"/>
      <p:bldP spid="24" grpId="0" animBg="1"/>
      <p:bldP spid="28" grpId="0"/>
      <p:bldP spid="29" grpId="0"/>
      <p:bldP spid="30" grpId="0"/>
      <p:bldP spid="31" grpId="0"/>
      <p:bldP spid="32" grpId="0"/>
      <p:bldP spid="35" grpId="0" animBg="1"/>
      <p:bldP spid="52" grpId="0"/>
      <p:bldP spid="53" grpId="0"/>
      <p:bldP spid="61" grpId="0"/>
      <p:bldP spid="70" grpId="0"/>
      <p:bldP spid="71" grpId="0"/>
      <p:bldP spid="73" grpId="0"/>
      <p:bldP spid="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4D56B4-E639-4A24-BC42-4E9CD4B9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0" y="185890"/>
            <a:ext cx="9404723" cy="1400530"/>
          </a:xfrm>
        </p:spPr>
        <p:txBody>
          <a:bodyPr/>
          <a:lstStyle/>
          <a:p>
            <a:r>
              <a:rPr lang="en-US" b="1" dirty="0"/>
              <a:t>T Flip-Flop</a:t>
            </a:r>
          </a:p>
        </p:txBody>
      </p:sp>
      <p:pic>
        <p:nvPicPr>
          <p:cNvPr id="4" name="Content Placeholder 17">
            <a:extLst>
              <a:ext uri="{FF2B5EF4-FFF2-40B4-BE49-F238E27FC236}">
                <a16:creationId xmlns:a16="http://schemas.microsoft.com/office/drawing/2014/main" xmlns="" id="{054C51B3-E90B-4B4C-AF75-278616A01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258"/>
          <a:stretch/>
        </p:blipFill>
        <p:spPr>
          <a:xfrm>
            <a:off x="1246331" y="1130074"/>
            <a:ext cx="9699338" cy="45042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F38CBE3-DE28-4945-9165-87F94B43DD2E}"/>
              </a:ext>
            </a:extLst>
          </p:cNvPr>
          <p:cNvCxnSpPr>
            <a:cxnSpLocks/>
          </p:cNvCxnSpPr>
          <p:nvPr/>
        </p:nvCxnSpPr>
        <p:spPr>
          <a:xfrm>
            <a:off x="2141485" y="2409089"/>
            <a:ext cx="0" cy="21670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504CB8-4261-4CAE-B3E2-703A51A37B1A}"/>
              </a:ext>
            </a:extLst>
          </p:cNvPr>
          <p:cNvSpPr txBox="1"/>
          <p:nvPr/>
        </p:nvSpPr>
        <p:spPr>
          <a:xfrm>
            <a:off x="1860639" y="4576092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DB17A8-F9CB-45FD-936A-64376E36A360}"/>
              </a:ext>
            </a:extLst>
          </p:cNvPr>
          <p:cNvSpPr txBox="1"/>
          <p:nvPr/>
        </p:nvSpPr>
        <p:spPr>
          <a:xfrm>
            <a:off x="0" y="6439859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049950A-87EF-4202-B06C-02714D7B54BF}"/>
              </a:ext>
            </a:extLst>
          </p:cNvPr>
          <p:cNvSpPr txBox="1"/>
          <p:nvPr/>
        </p:nvSpPr>
        <p:spPr>
          <a:xfrm>
            <a:off x="3608986" y="5681115"/>
            <a:ext cx="44807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Figure: Logic Diagram of T Flip-Flop</a:t>
            </a:r>
          </a:p>
          <a:p>
            <a:r>
              <a:rPr lang="en-US" sz="2400" b="1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8297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CDAF2A-0A1E-495C-9D96-AA45A533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97" y="494311"/>
            <a:ext cx="9404723" cy="1400530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3A03B5-AA6C-40D4-976C-65725CFE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896" y="1427303"/>
            <a:ext cx="8946541" cy="4195481"/>
          </a:xfrm>
        </p:spPr>
        <p:txBody>
          <a:bodyPr>
            <a:noAutofit/>
          </a:bodyPr>
          <a:lstStyle/>
          <a:p>
            <a:r>
              <a:rPr lang="en-US" sz="3200" dirty="0"/>
              <a:t>Sequential circuit</a:t>
            </a:r>
          </a:p>
          <a:p>
            <a:r>
              <a:rPr lang="en-US" sz="3200" dirty="0"/>
              <a:t>Triggering of sequential circuit</a:t>
            </a:r>
          </a:p>
          <a:p>
            <a:r>
              <a:rPr lang="en-US" sz="3200" dirty="0"/>
              <a:t>SR latch</a:t>
            </a:r>
          </a:p>
          <a:p>
            <a:r>
              <a:rPr lang="en-US" sz="3200" dirty="0"/>
              <a:t>Gated SR latch</a:t>
            </a:r>
          </a:p>
          <a:p>
            <a:r>
              <a:rPr lang="en-US" sz="3200" dirty="0"/>
              <a:t>J-K flip-flop</a:t>
            </a:r>
          </a:p>
          <a:p>
            <a:r>
              <a:rPr lang="en-US" sz="3200" dirty="0"/>
              <a:t>D flip-flop</a:t>
            </a:r>
          </a:p>
          <a:p>
            <a:r>
              <a:rPr lang="en-US" sz="3200" dirty="0"/>
              <a:t>T flip-flop</a:t>
            </a:r>
          </a:p>
          <a:p>
            <a:r>
              <a:rPr lang="en-US" sz="3200" dirty="0"/>
              <a:t>Preset Clear JK flip-flop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9BBC91C-E3D2-4944-B4F4-A2FDC8038715}"/>
              </a:ext>
            </a:extLst>
          </p:cNvPr>
          <p:cNvSpPr txBox="1"/>
          <p:nvPr/>
        </p:nvSpPr>
        <p:spPr>
          <a:xfrm>
            <a:off x="0" y="6448069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35212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00AA9285-8B92-481C-BEA8-5CB767D89C6F}"/>
              </a:ext>
            </a:extLst>
          </p:cNvPr>
          <p:cNvSpPr/>
          <p:nvPr/>
        </p:nvSpPr>
        <p:spPr>
          <a:xfrm>
            <a:off x="328710" y="2131616"/>
            <a:ext cx="5223232" cy="3473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FC8F60-E50A-4F21-A8E2-096E2A10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42" y="126609"/>
            <a:ext cx="9404723" cy="1400530"/>
          </a:xfrm>
        </p:spPr>
        <p:txBody>
          <a:bodyPr/>
          <a:lstStyle/>
          <a:p>
            <a:r>
              <a:rPr lang="en-US" b="1" dirty="0"/>
              <a:t>T Flip-Flop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E2BDC7C-A72E-4650-96B7-A9BA09BA9066}"/>
              </a:ext>
            </a:extLst>
          </p:cNvPr>
          <p:cNvCxnSpPr>
            <a:cxnSpLocks/>
          </p:cNvCxnSpPr>
          <p:nvPr/>
        </p:nvCxnSpPr>
        <p:spPr>
          <a:xfrm flipH="1">
            <a:off x="1657410" y="3135036"/>
            <a:ext cx="6608" cy="14932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996984E-5F44-4032-A3D4-49E661758474}"/>
              </a:ext>
            </a:extLst>
          </p:cNvPr>
          <p:cNvSpPr txBox="1"/>
          <p:nvPr/>
        </p:nvSpPr>
        <p:spPr>
          <a:xfrm>
            <a:off x="925771" y="4451117"/>
            <a:ext cx="31271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B517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103165F-74C6-4948-80AC-C8EFB123A631}"/>
              </a:ext>
            </a:extLst>
          </p:cNvPr>
          <p:cNvSpPr/>
          <p:nvPr/>
        </p:nvSpPr>
        <p:spPr>
          <a:xfrm>
            <a:off x="2328684" y="2865612"/>
            <a:ext cx="1598404" cy="20746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C603AFDB-8A2B-49CE-BABC-501DDE277DB2}"/>
              </a:ext>
            </a:extLst>
          </p:cNvPr>
          <p:cNvCxnSpPr>
            <a:cxnSpLocks/>
          </p:cNvCxnSpPr>
          <p:nvPr/>
        </p:nvCxnSpPr>
        <p:spPr>
          <a:xfrm>
            <a:off x="1664018" y="3135036"/>
            <a:ext cx="6508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9948F7D-126A-4CB9-B1F9-C0506070416F}"/>
              </a:ext>
            </a:extLst>
          </p:cNvPr>
          <p:cNvCxnSpPr>
            <a:cxnSpLocks/>
          </p:cNvCxnSpPr>
          <p:nvPr/>
        </p:nvCxnSpPr>
        <p:spPr>
          <a:xfrm>
            <a:off x="1349619" y="4632000"/>
            <a:ext cx="9724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21146510-E701-4F08-9C75-639382EA221E}"/>
              </a:ext>
            </a:extLst>
          </p:cNvPr>
          <p:cNvCxnSpPr>
            <a:cxnSpLocks/>
          </p:cNvCxnSpPr>
          <p:nvPr/>
        </p:nvCxnSpPr>
        <p:spPr>
          <a:xfrm>
            <a:off x="3913265" y="3135036"/>
            <a:ext cx="9724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AAC278F-E816-48ED-B6B9-F347825A8BC2}"/>
              </a:ext>
            </a:extLst>
          </p:cNvPr>
          <p:cNvCxnSpPr>
            <a:cxnSpLocks/>
          </p:cNvCxnSpPr>
          <p:nvPr/>
        </p:nvCxnSpPr>
        <p:spPr>
          <a:xfrm>
            <a:off x="3920480" y="4632000"/>
            <a:ext cx="9724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696588A-4092-4F98-B28C-0899144648CD}"/>
              </a:ext>
            </a:extLst>
          </p:cNvPr>
          <p:cNvSpPr txBox="1"/>
          <p:nvPr/>
        </p:nvSpPr>
        <p:spPr>
          <a:xfrm>
            <a:off x="2269775" y="3084253"/>
            <a:ext cx="319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4B11B15-FC27-4EDF-9DB5-4983EE4F18B5}"/>
              </a:ext>
            </a:extLst>
          </p:cNvPr>
          <p:cNvSpPr txBox="1"/>
          <p:nvPr/>
        </p:nvSpPr>
        <p:spPr>
          <a:xfrm>
            <a:off x="3534635" y="3025760"/>
            <a:ext cx="378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AC69096D-444E-4055-AA29-8284EA3758BE}"/>
              </a:ext>
            </a:extLst>
          </p:cNvPr>
          <p:cNvCxnSpPr>
            <a:cxnSpLocks/>
          </p:cNvCxnSpPr>
          <p:nvPr/>
        </p:nvCxnSpPr>
        <p:spPr>
          <a:xfrm>
            <a:off x="3617773" y="4451117"/>
            <a:ext cx="2123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072FC9E-6EEB-4523-A1E6-92BB365FF683}"/>
              </a:ext>
            </a:extLst>
          </p:cNvPr>
          <p:cNvSpPr txBox="1"/>
          <p:nvPr/>
        </p:nvSpPr>
        <p:spPr>
          <a:xfrm>
            <a:off x="1287373" y="5661352"/>
            <a:ext cx="356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Block diagram of T Flip Flop</a:t>
            </a:r>
          </a:p>
        </p:txBody>
      </p:sp>
      <p:graphicFrame>
        <p:nvGraphicFramePr>
          <p:cNvPr id="44" name="Table 17">
            <a:extLst>
              <a:ext uri="{FF2B5EF4-FFF2-40B4-BE49-F238E27FC236}">
                <a16:creationId xmlns:a16="http://schemas.microsoft.com/office/drawing/2014/main" xmlns="" id="{4FA73E46-A54D-467D-8A6B-5EBF4D2C5C7F}"/>
              </a:ext>
            </a:extLst>
          </p:cNvPr>
          <p:cNvGraphicFramePr>
            <a:graphicFrameLocks/>
          </p:cNvGraphicFramePr>
          <p:nvPr/>
        </p:nvGraphicFramePr>
        <p:xfrm>
          <a:off x="9489792" y="1885412"/>
          <a:ext cx="2373498" cy="54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3986">
                  <a:extLst>
                    <a:ext uri="{9D8B030D-6E8A-4147-A177-3AD203B41FA5}">
                      <a16:colId xmlns:a16="http://schemas.microsoft.com/office/drawing/2014/main" xmlns="" val="920354978"/>
                    </a:ext>
                  </a:extLst>
                </a:gridCol>
                <a:gridCol w="491477">
                  <a:extLst>
                    <a:ext uri="{9D8B030D-6E8A-4147-A177-3AD203B41FA5}">
                      <a16:colId xmlns:a16="http://schemas.microsoft.com/office/drawing/2014/main" xmlns="" val="3410232916"/>
                    </a:ext>
                  </a:extLst>
                </a:gridCol>
                <a:gridCol w="1388035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40466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45" name="Table 19">
            <a:extLst>
              <a:ext uri="{FF2B5EF4-FFF2-40B4-BE49-F238E27FC236}">
                <a16:creationId xmlns:a16="http://schemas.microsoft.com/office/drawing/2014/main" xmlns="" id="{E451D9A8-E1FB-42CB-8964-24B512B35C81}"/>
              </a:ext>
            </a:extLst>
          </p:cNvPr>
          <p:cNvGraphicFramePr>
            <a:graphicFrameLocks noGrp="1"/>
          </p:cNvGraphicFramePr>
          <p:nvPr/>
        </p:nvGraphicFramePr>
        <p:xfrm>
          <a:off x="9489792" y="3601140"/>
          <a:ext cx="2373495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83744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501716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88035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0DDDE1E-0EE2-4497-A209-4C889AEBE841}"/>
              </a:ext>
            </a:extLst>
          </p:cNvPr>
          <p:cNvSpPr txBox="1"/>
          <p:nvPr/>
        </p:nvSpPr>
        <p:spPr>
          <a:xfrm>
            <a:off x="9278405" y="1162924"/>
            <a:ext cx="257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Characteristics table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J-K Flip-Flop</a:t>
            </a:r>
          </a:p>
        </p:txBody>
      </p:sp>
      <p:graphicFrame>
        <p:nvGraphicFramePr>
          <p:cNvPr id="47" name="Table 19">
            <a:extLst>
              <a:ext uri="{FF2B5EF4-FFF2-40B4-BE49-F238E27FC236}">
                <a16:creationId xmlns:a16="http://schemas.microsoft.com/office/drawing/2014/main" xmlns="" id="{08FB98BD-7838-4FE0-9C35-79172C975EE7}"/>
              </a:ext>
            </a:extLst>
          </p:cNvPr>
          <p:cNvGraphicFramePr>
            <a:graphicFrameLocks noGrp="1"/>
          </p:cNvGraphicFramePr>
          <p:nvPr/>
        </p:nvGraphicFramePr>
        <p:xfrm>
          <a:off x="9489792" y="2542688"/>
          <a:ext cx="2373495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83744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9827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48" name="Table 19">
            <a:extLst>
              <a:ext uri="{FF2B5EF4-FFF2-40B4-BE49-F238E27FC236}">
                <a16:creationId xmlns:a16="http://schemas.microsoft.com/office/drawing/2014/main" xmlns="" id="{1B67E98C-9EC4-4465-A122-EB85E25583BA}"/>
              </a:ext>
            </a:extLst>
          </p:cNvPr>
          <p:cNvGraphicFramePr>
            <a:graphicFrameLocks noGrp="1"/>
          </p:cNvGraphicFramePr>
          <p:nvPr/>
        </p:nvGraphicFramePr>
        <p:xfrm>
          <a:off x="9489792" y="3071914"/>
          <a:ext cx="2373498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93986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491477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88035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49" name="Table 19">
            <a:extLst>
              <a:ext uri="{FF2B5EF4-FFF2-40B4-BE49-F238E27FC236}">
                <a16:creationId xmlns:a16="http://schemas.microsoft.com/office/drawing/2014/main" xmlns="" id="{C28B2D60-97AC-4925-AB82-033B620E4BDA}"/>
              </a:ext>
            </a:extLst>
          </p:cNvPr>
          <p:cNvGraphicFramePr>
            <a:graphicFrameLocks noGrp="1"/>
          </p:cNvGraphicFramePr>
          <p:nvPr/>
        </p:nvGraphicFramePr>
        <p:xfrm>
          <a:off x="9489792" y="4130366"/>
          <a:ext cx="2373498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93986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491477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88035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50" name="Table 17">
            <a:extLst>
              <a:ext uri="{FF2B5EF4-FFF2-40B4-BE49-F238E27FC236}">
                <a16:creationId xmlns:a16="http://schemas.microsoft.com/office/drawing/2014/main" xmlns="" id="{265B905E-6EB8-40E7-BE36-8BA8C5933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374365"/>
              </p:ext>
            </p:extLst>
          </p:nvPr>
        </p:nvGraphicFramePr>
        <p:xfrm>
          <a:off x="6466672" y="3442336"/>
          <a:ext cx="1909811" cy="54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9400">
                  <a:extLst>
                    <a:ext uri="{9D8B030D-6E8A-4147-A177-3AD203B41FA5}">
                      <a16:colId xmlns:a16="http://schemas.microsoft.com/office/drawing/2014/main" xmlns="" val="3410232916"/>
                    </a:ext>
                  </a:extLst>
                </a:gridCol>
                <a:gridCol w="1410411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40466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51" name="Table 19">
            <a:extLst>
              <a:ext uri="{FF2B5EF4-FFF2-40B4-BE49-F238E27FC236}">
                <a16:creationId xmlns:a16="http://schemas.microsoft.com/office/drawing/2014/main" xmlns="" id="{7A8D1E69-69D3-4580-9C6F-703234BEA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07043"/>
              </p:ext>
            </p:extLst>
          </p:nvPr>
        </p:nvGraphicFramePr>
        <p:xfrm>
          <a:off x="6486733" y="4589999"/>
          <a:ext cx="188975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91478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9827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52" name="Table 19">
            <a:extLst>
              <a:ext uri="{FF2B5EF4-FFF2-40B4-BE49-F238E27FC236}">
                <a16:creationId xmlns:a16="http://schemas.microsoft.com/office/drawing/2014/main" xmlns="" id="{2AAA7430-7627-4436-94E7-7DBA9ABAB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12742"/>
              </p:ext>
            </p:extLst>
          </p:nvPr>
        </p:nvGraphicFramePr>
        <p:xfrm>
          <a:off x="6486733" y="4091345"/>
          <a:ext cx="1879512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91477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88035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089CA0B-F3CF-4F7B-B0ED-7962AEBA7BFE}"/>
              </a:ext>
            </a:extLst>
          </p:cNvPr>
          <p:cNvSpPr txBox="1"/>
          <p:nvPr/>
        </p:nvSpPr>
        <p:spPr>
          <a:xfrm>
            <a:off x="1455062" y="475174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E4915F8-9061-4489-B856-7BDEAE285C86}"/>
              </a:ext>
            </a:extLst>
          </p:cNvPr>
          <p:cNvSpPr txBox="1"/>
          <p:nvPr/>
        </p:nvSpPr>
        <p:spPr>
          <a:xfrm>
            <a:off x="2540349" y="3109004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DEFA3EA-7DC6-4C00-9D86-21113DA8F773}"/>
              </a:ext>
            </a:extLst>
          </p:cNvPr>
          <p:cNvSpPr/>
          <p:nvPr/>
        </p:nvSpPr>
        <p:spPr>
          <a:xfrm>
            <a:off x="9475146" y="2563454"/>
            <a:ext cx="2361099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F7A24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29DD752-1E98-42D2-B8FB-4F8EFAED01FF}"/>
              </a:ext>
            </a:extLst>
          </p:cNvPr>
          <p:cNvSpPr txBox="1"/>
          <p:nvPr/>
        </p:nvSpPr>
        <p:spPr>
          <a:xfrm>
            <a:off x="4911623" y="2934973"/>
            <a:ext cx="1059248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Toggle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D93B7C6-722C-4B43-BBF1-D66400A98CE7}"/>
              </a:ext>
            </a:extLst>
          </p:cNvPr>
          <p:cNvSpPr txBox="1"/>
          <p:nvPr/>
        </p:nvSpPr>
        <p:spPr>
          <a:xfrm>
            <a:off x="6347497" y="2785838"/>
            <a:ext cx="271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Characteristics table of T Flip-Flop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B0B72A8-3687-4C27-A597-EA98E938B55B}"/>
              </a:ext>
            </a:extLst>
          </p:cNvPr>
          <p:cNvSpPr txBox="1"/>
          <p:nvPr/>
        </p:nvSpPr>
        <p:spPr>
          <a:xfrm>
            <a:off x="2717389" y="3579990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J-K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Flip Flop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BA1DA29A-F64C-4A78-B163-8E9A75F92024}"/>
              </a:ext>
            </a:extLst>
          </p:cNvPr>
          <p:cNvCxnSpPr>
            <a:cxnSpLocks/>
          </p:cNvCxnSpPr>
          <p:nvPr/>
        </p:nvCxnSpPr>
        <p:spPr>
          <a:xfrm>
            <a:off x="2182818" y="3868614"/>
            <a:ext cx="32791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4CA186C7-2DB8-4100-BCE9-C788EE25B69F}"/>
              </a:ext>
            </a:extLst>
          </p:cNvPr>
          <p:cNvSpPr txBox="1"/>
          <p:nvPr/>
        </p:nvSpPr>
        <p:spPr>
          <a:xfrm>
            <a:off x="2435903" y="3722045"/>
            <a:ext cx="3568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7686B97D-5DB9-4EA0-99A7-9AEDEFF4AA6C}"/>
              </a:ext>
            </a:extLst>
          </p:cNvPr>
          <p:cNvSpPr txBox="1"/>
          <p:nvPr/>
        </p:nvSpPr>
        <p:spPr>
          <a:xfrm>
            <a:off x="2528443" y="4448038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806C327-CA50-4DFA-AC24-05310151D5DB}"/>
              </a:ext>
            </a:extLst>
          </p:cNvPr>
          <p:cNvSpPr txBox="1"/>
          <p:nvPr/>
        </p:nvSpPr>
        <p:spPr>
          <a:xfrm>
            <a:off x="1447847" y="4741785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9BDB7C5-CE28-4813-8588-4767DC982140}"/>
              </a:ext>
            </a:extLst>
          </p:cNvPr>
          <p:cNvSpPr txBox="1"/>
          <p:nvPr/>
        </p:nvSpPr>
        <p:spPr>
          <a:xfrm>
            <a:off x="2540980" y="444360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F84A8B1A-41B7-4301-966C-04D6DD06E790}"/>
              </a:ext>
            </a:extLst>
          </p:cNvPr>
          <p:cNvSpPr txBox="1"/>
          <p:nvPr/>
        </p:nvSpPr>
        <p:spPr>
          <a:xfrm>
            <a:off x="2538858" y="3101338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B9C789DF-A158-480D-9467-3FA4C8BFCF9F}"/>
              </a:ext>
            </a:extLst>
          </p:cNvPr>
          <p:cNvSpPr/>
          <p:nvPr/>
        </p:nvSpPr>
        <p:spPr>
          <a:xfrm>
            <a:off x="9475146" y="4130366"/>
            <a:ext cx="2361099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F7A24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708C9D24-6CA5-44E1-B788-7CB7C3925C68}"/>
              </a:ext>
            </a:extLst>
          </p:cNvPr>
          <p:cNvSpPr txBox="1"/>
          <p:nvPr/>
        </p:nvSpPr>
        <p:spPr>
          <a:xfrm>
            <a:off x="4906678" y="2931182"/>
            <a:ext cx="1059248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Hold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2F37724-D1DB-40BE-B1D3-0DB6E02A9336}"/>
              </a:ext>
            </a:extLst>
          </p:cNvPr>
          <p:cNvSpPr txBox="1"/>
          <p:nvPr/>
        </p:nvSpPr>
        <p:spPr>
          <a:xfrm>
            <a:off x="0" y="6439859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423619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9" grpId="0" animBg="1"/>
      <p:bldP spid="34" grpId="0"/>
      <p:bldP spid="35" grpId="0"/>
      <p:bldP spid="38" grpId="0"/>
      <p:bldP spid="46" grpId="0"/>
      <p:bldP spid="53" grpId="0" animBg="1"/>
      <p:bldP spid="53" grpId="1" animBg="1"/>
      <p:bldP spid="54" grpId="0" animBg="1"/>
      <p:bldP spid="54" grpId="1" animBg="1"/>
      <p:bldP spid="57" grpId="0" animBg="1"/>
      <p:bldP spid="58" grpId="0" animBg="1"/>
      <p:bldP spid="58" grpId="1" animBg="1"/>
      <p:bldP spid="67" grpId="0"/>
      <p:bldP spid="68" grpId="0"/>
      <p:bldP spid="70" grpId="0"/>
      <p:bldP spid="71" grpId="0" animBg="1"/>
      <p:bldP spid="71" grpId="1" animBg="1"/>
      <p:bldP spid="72" grpId="0" animBg="1"/>
      <p:bldP spid="73" grpId="0" animBg="1"/>
      <p:bldP spid="74" grpId="0" animBg="1"/>
      <p:bldP spid="75" grpId="0" animBg="1"/>
      <p:bldP spid="75" grpId="1" animBg="1"/>
      <p:bldP spid="7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7CABC-5A81-48A3-82AB-A5DEE23F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6" y="234099"/>
            <a:ext cx="7668607" cy="958599"/>
          </a:xfrm>
        </p:spPr>
        <p:txBody>
          <a:bodyPr/>
          <a:lstStyle/>
          <a:p>
            <a:r>
              <a:rPr lang="en-US" b="1" dirty="0"/>
              <a:t>Characteristics of T Flip Flop</a:t>
            </a:r>
          </a:p>
        </p:txBody>
      </p:sp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xmlns="" id="{2C2BD88D-8AC0-487A-89BD-DC176E192F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383338"/>
              </p:ext>
            </p:extLst>
          </p:nvPr>
        </p:nvGraphicFramePr>
        <p:xfrm>
          <a:off x="388302" y="2363184"/>
          <a:ext cx="3241966" cy="6437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822">
                  <a:extLst>
                    <a:ext uri="{9D8B030D-6E8A-4147-A177-3AD203B41FA5}">
                      <a16:colId xmlns:a16="http://schemas.microsoft.com/office/drawing/2014/main" xmlns="" val="892192657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920354978"/>
                    </a:ext>
                  </a:extLst>
                </a:gridCol>
                <a:gridCol w="1651161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64372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xmlns="" id="{E64D2DFA-B26B-4A56-81A1-A1B073AD3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98547"/>
              </p:ext>
            </p:extLst>
          </p:nvPr>
        </p:nvGraphicFramePr>
        <p:xfrm>
          <a:off x="381437" y="3098275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0" name="Table 19">
            <a:extLst>
              <a:ext uri="{FF2B5EF4-FFF2-40B4-BE49-F238E27FC236}">
                <a16:creationId xmlns:a16="http://schemas.microsoft.com/office/drawing/2014/main" xmlns="" id="{E75569C6-44FA-4D15-A274-B6C91B9BD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60876"/>
              </p:ext>
            </p:extLst>
          </p:nvPr>
        </p:nvGraphicFramePr>
        <p:xfrm>
          <a:off x="381437" y="3591826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1" name="Table 19">
            <a:extLst>
              <a:ext uri="{FF2B5EF4-FFF2-40B4-BE49-F238E27FC236}">
                <a16:creationId xmlns:a16="http://schemas.microsoft.com/office/drawing/2014/main" xmlns="" id="{807DEE4E-007C-40F7-8678-318747AE7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84376"/>
              </p:ext>
            </p:extLst>
          </p:nvPr>
        </p:nvGraphicFramePr>
        <p:xfrm>
          <a:off x="381437" y="4093680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2" name="Table 19">
            <a:extLst>
              <a:ext uri="{FF2B5EF4-FFF2-40B4-BE49-F238E27FC236}">
                <a16:creationId xmlns:a16="http://schemas.microsoft.com/office/drawing/2014/main" xmlns="" id="{02EF48C3-A343-40B0-8E21-E5F2F2B3A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16180"/>
              </p:ext>
            </p:extLst>
          </p:nvPr>
        </p:nvGraphicFramePr>
        <p:xfrm>
          <a:off x="381437" y="4587231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851770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67621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xmlns="" id="{5200E419-A0CE-4C54-959B-DE5181E2F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25317"/>
              </p:ext>
            </p:extLst>
          </p:nvPr>
        </p:nvGraphicFramePr>
        <p:xfrm>
          <a:off x="1936918" y="3098275"/>
          <a:ext cx="1667402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2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 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681CCDF1-AD03-4F41-8636-413146DAB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38012"/>
              </p:ext>
            </p:extLst>
          </p:nvPr>
        </p:nvGraphicFramePr>
        <p:xfrm>
          <a:off x="1956000" y="3604135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(TOGGLE)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xmlns="" id="{BAB1313E-29C9-4CDD-91BC-0E809C744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820347"/>
              </p:ext>
            </p:extLst>
          </p:nvPr>
        </p:nvGraphicFramePr>
        <p:xfrm>
          <a:off x="1956000" y="4086415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293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 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2" name="Table 19">
            <a:extLst>
              <a:ext uri="{FF2B5EF4-FFF2-40B4-BE49-F238E27FC236}">
                <a16:creationId xmlns:a16="http://schemas.microsoft.com/office/drawing/2014/main" xmlns="" id="{AC14EE3F-BA7E-4944-8804-2CD7E15B5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97297"/>
              </p:ext>
            </p:extLst>
          </p:nvPr>
        </p:nvGraphicFramePr>
        <p:xfrm>
          <a:off x="1956001" y="4584146"/>
          <a:ext cx="166740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66740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(TOGGLE)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xmlns="" id="{29B3473B-899E-41A8-83DF-199F7E68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91977"/>
              </p:ext>
            </p:extLst>
          </p:nvPr>
        </p:nvGraphicFramePr>
        <p:xfrm>
          <a:off x="5799762" y="2879850"/>
          <a:ext cx="1230336" cy="1058288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{D7AC3CCA-C797-4891-BE02-D94E43425B78}</a:tableStyleId>
              </a:tblPr>
              <a:tblGrid>
                <a:gridCol w="615168">
                  <a:extLst>
                    <a:ext uri="{9D8B030D-6E8A-4147-A177-3AD203B41FA5}">
                      <a16:colId xmlns:a16="http://schemas.microsoft.com/office/drawing/2014/main" xmlns="" val="2858525783"/>
                    </a:ext>
                  </a:extLst>
                </a:gridCol>
                <a:gridCol w="615168">
                  <a:extLst>
                    <a:ext uri="{9D8B030D-6E8A-4147-A177-3AD203B41FA5}">
                      <a16:colId xmlns:a16="http://schemas.microsoft.com/office/drawing/2014/main" xmlns="" val="506831636"/>
                    </a:ext>
                  </a:extLst>
                </a:gridCol>
              </a:tblGrid>
              <a:tr h="5291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892563"/>
                  </a:ext>
                </a:extLst>
              </a:tr>
              <a:tr h="52914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8651503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FD10014D-57A9-40E4-8785-F7643556AD09}"/>
              </a:ext>
            </a:extLst>
          </p:cNvPr>
          <p:cNvCxnSpPr/>
          <p:nvPr/>
        </p:nvCxnSpPr>
        <p:spPr>
          <a:xfrm>
            <a:off x="5454604" y="2485533"/>
            <a:ext cx="345158" cy="394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408AC68-8107-4BD4-BE0A-D77CC0568CD4}"/>
              </a:ext>
            </a:extLst>
          </p:cNvPr>
          <p:cNvSpPr txBox="1"/>
          <p:nvPr/>
        </p:nvSpPr>
        <p:spPr>
          <a:xfrm>
            <a:off x="5024981" y="252946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Q(t)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BA80B09-71ED-4D96-9969-4AAC4CCF1F77}"/>
              </a:ext>
            </a:extLst>
          </p:cNvPr>
          <p:cNvSpPr txBox="1"/>
          <p:nvPr/>
        </p:nvSpPr>
        <p:spPr>
          <a:xfrm>
            <a:off x="5570832" y="230847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85D3230-4E37-491B-9736-B3AFF57FE46F}"/>
              </a:ext>
            </a:extLst>
          </p:cNvPr>
          <p:cNvSpPr txBox="1"/>
          <p:nvPr/>
        </p:nvSpPr>
        <p:spPr>
          <a:xfrm>
            <a:off x="6039081" y="2640327"/>
            <a:ext cx="1127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 0               1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3B37D62-2D38-43FE-8D14-BC4F208950A5}"/>
              </a:ext>
            </a:extLst>
          </p:cNvPr>
          <p:cNvSpPr txBox="1"/>
          <p:nvPr/>
        </p:nvSpPr>
        <p:spPr>
          <a:xfrm>
            <a:off x="5593511" y="3081895"/>
            <a:ext cx="271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0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FDBF933-9796-4D22-BEEC-6017E801815B}"/>
              </a:ext>
            </a:extLst>
          </p:cNvPr>
          <p:cNvSpPr txBox="1"/>
          <p:nvPr/>
        </p:nvSpPr>
        <p:spPr>
          <a:xfrm>
            <a:off x="4221140" y="4543615"/>
            <a:ext cx="5436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Characteristics equation:</a:t>
            </a:r>
          </a:p>
          <a:p>
            <a:r>
              <a:rPr lang="en-US" sz="2400" b="1" dirty="0"/>
              <a:t>                     Q(t+1) = T Q(t)’ + T’ Q(t)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251E18C-B1DD-475A-9DBC-CC9A36C80B3E}"/>
              </a:ext>
            </a:extLst>
          </p:cNvPr>
          <p:cNvSpPr txBox="1"/>
          <p:nvPr/>
        </p:nvSpPr>
        <p:spPr>
          <a:xfrm>
            <a:off x="309503" y="1839965"/>
            <a:ext cx="2845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Characteristics Table:</a:t>
            </a:r>
          </a:p>
          <a:p>
            <a:r>
              <a:rPr lang="en-US" sz="2400" b="1" dirty="0"/>
              <a:t>                     </a:t>
            </a:r>
          </a:p>
        </p:txBody>
      </p:sp>
      <p:graphicFrame>
        <p:nvGraphicFramePr>
          <p:cNvPr id="52" name="Table 24">
            <a:extLst>
              <a:ext uri="{FF2B5EF4-FFF2-40B4-BE49-F238E27FC236}">
                <a16:creationId xmlns:a16="http://schemas.microsoft.com/office/drawing/2014/main" xmlns="" id="{818532D7-11F6-4BBC-99E0-3F35D0B1E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521322"/>
              </p:ext>
            </p:extLst>
          </p:nvPr>
        </p:nvGraphicFramePr>
        <p:xfrm>
          <a:off x="9036847" y="1823421"/>
          <a:ext cx="2129917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6026">
                  <a:extLst>
                    <a:ext uri="{9D8B030D-6E8A-4147-A177-3AD203B41FA5}">
                      <a16:colId xmlns:a16="http://schemas.microsoft.com/office/drawing/2014/main" xmlns="" val="178590881"/>
                    </a:ext>
                  </a:extLst>
                </a:gridCol>
                <a:gridCol w="1343891">
                  <a:extLst>
                    <a:ext uri="{9D8B030D-6E8A-4147-A177-3AD203B41FA5}">
                      <a16:colId xmlns:a16="http://schemas.microsoft.com/office/drawing/2014/main" xmlns="" val="1190588169"/>
                    </a:ext>
                  </a:extLst>
                </a:gridCol>
              </a:tblGrid>
              <a:tr h="350133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356902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9735857"/>
                  </a:ext>
                </a:extLst>
              </a:tr>
              <a:tr h="35013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10122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2F23BA-E786-48DB-AEBF-4CA73C4BA114}"/>
              </a:ext>
            </a:extLst>
          </p:cNvPr>
          <p:cNvSpPr txBox="1"/>
          <p:nvPr/>
        </p:nvSpPr>
        <p:spPr>
          <a:xfrm>
            <a:off x="8931674" y="1429923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 Flip Flop Characteristics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9DB2736-1F0A-4AF9-A6C0-66572A874892}"/>
              </a:ext>
            </a:extLst>
          </p:cNvPr>
          <p:cNvSpPr txBox="1"/>
          <p:nvPr/>
        </p:nvSpPr>
        <p:spPr>
          <a:xfrm>
            <a:off x="0" y="6439859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84651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40" grpId="0"/>
      <p:bldP spid="41" grpId="0"/>
      <p:bldP spid="44" grpId="0"/>
      <p:bldP spid="45" grpId="0"/>
      <p:bldP spid="51" grpId="0"/>
      <p:bldP spid="54" grpId="0"/>
      <p:bldP spid="5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D593F-F178-44CB-AB73-35D7EB0E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719" y="8625"/>
            <a:ext cx="9404723" cy="1400530"/>
          </a:xfrm>
        </p:spPr>
        <p:txBody>
          <a:bodyPr/>
          <a:lstStyle/>
          <a:p>
            <a:r>
              <a:rPr lang="en-US" b="1" dirty="0"/>
              <a:t>T Flip-Flop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9708A9-D953-40AE-8413-EC4C20B77FD0}"/>
              </a:ext>
            </a:extLst>
          </p:cNvPr>
          <p:cNvSpPr txBox="1"/>
          <p:nvPr/>
        </p:nvSpPr>
        <p:spPr>
          <a:xfrm>
            <a:off x="0" y="6439859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A4F9E18-E356-4AB1-A0CD-0D89C641FB5B}"/>
              </a:ext>
            </a:extLst>
          </p:cNvPr>
          <p:cNvSpPr/>
          <p:nvPr/>
        </p:nvSpPr>
        <p:spPr>
          <a:xfrm>
            <a:off x="9168" y="1399113"/>
            <a:ext cx="3568730" cy="23432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C90AB09-F77D-469A-A881-8FC072A24EC1}"/>
              </a:ext>
            </a:extLst>
          </p:cNvPr>
          <p:cNvSpPr/>
          <p:nvPr/>
        </p:nvSpPr>
        <p:spPr>
          <a:xfrm>
            <a:off x="952230" y="1490169"/>
            <a:ext cx="1598404" cy="20746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759475C9-305B-48D7-AD09-ACA8D2075E4B}"/>
              </a:ext>
            </a:extLst>
          </p:cNvPr>
          <p:cNvCxnSpPr>
            <a:cxnSpLocks/>
          </p:cNvCxnSpPr>
          <p:nvPr/>
        </p:nvCxnSpPr>
        <p:spPr>
          <a:xfrm>
            <a:off x="214351" y="2218579"/>
            <a:ext cx="73787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2105AE0F-9A94-4BA5-A770-07771B45C40B}"/>
              </a:ext>
            </a:extLst>
          </p:cNvPr>
          <p:cNvCxnSpPr>
            <a:cxnSpLocks/>
          </p:cNvCxnSpPr>
          <p:nvPr/>
        </p:nvCxnSpPr>
        <p:spPr>
          <a:xfrm>
            <a:off x="2575607" y="1893945"/>
            <a:ext cx="9724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E7CCDA4-B415-4D62-8A98-028A77654F6C}"/>
              </a:ext>
            </a:extLst>
          </p:cNvPr>
          <p:cNvCxnSpPr>
            <a:cxnSpLocks/>
          </p:cNvCxnSpPr>
          <p:nvPr/>
        </p:nvCxnSpPr>
        <p:spPr>
          <a:xfrm>
            <a:off x="2582822" y="3390909"/>
            <a:ext cx="9724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D18633C-1CB6-42A0-90E2-0533E8764F69}"/>
              </a:ext>
            </a:extLst>
          </p:cNvPr>
          <p:cNvSpPr txBox="1"/>
          <p:nvPr/>
        </p:nvSpPr>
        <p:spPr>
          <a:xfrm>
            <a:off x="919025" y="2044899"/>
            <a:ext cx="319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89EBDDC-06E3-4323-9EEE-6E721CDDEC76}"/>
              </a:ext>
            </a:extLst>
          </p:cNvPr>
          <p:cNvSpPr txBox="1"/>
          <p:nvPr/>
        </p:nvSpPr>
        <p:spPr>
          <a:xfrm>
            <a:off x="2196977" y="1784669"/>
            <a:ext cx="378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Q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Q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44317EA-DE26-48D9-923B-02ED0DE6A6A1}"/>
              </a:ext>
            </a:extLst>
          </p:cNvPr>
          <p:cNvSpPr txBox="1"/>
          <p:nvPr/>
        </p:nvSpPr>
        <p:spPr>
          <a:xfrm>
            <a:off x="20841" y="957056"/>
            <a:ext cx="356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Block diagram of T Flip Flop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3081838-8AC7-4695-8BA8-2E00AB8EFAEF}"/>
              </a:ext>
            </a:extLst>
          </p:cNvPr>
          <p:cNvSpPr txBox="1"/>
          <p:nvPr/>
        </p:nvSpPr>
        <p:spPr>
          <a:xfrm>
            <a:off x="1238343" y="2204315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 </a:t>
            </a:r>
          </a:p>
          <a:p>
            <a:r>
              <a:rPr lang="en-US" dirty="0">
                <a:solidFill>
                  <a:srgbClr val="002060"/>
                </a:solidFill>
              </a:rPr>
              <a:t>Flip Flop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7FCB9F2-0788-4BD7-BB99-4BF981F4247B}"/>
              </a:ext>
            </a:extLst>
          </p:cNvPr>
          <p:cNvSpPr txBox="1"/>
          <p:nvPr/>
        </p:nvSpPr>
        <p:spPr>
          <a:xfrm>
            <a:off x="1701018" y="2765463"/>
            <a:ext cx="3568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3A915E62-AFA8-4118-8B01-C3CE1990DEF3}"/>
              </a:ext>
            </a:extLst>
          </p:cNvPr>
          <p:cNvCxnSpPr>
            <a:cxnSpLocks/>
          </p:cNvCxnSpPr>
          <p:nvPr/>
        </p:nvCxnSpPr>
        <p:spPr>
          <a:xfrm flipV="1">
            <a:off x="1702087" y="3390909"/>
            <a:ext cx="0" cy="25507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949988C-C45E-43FD-9AD1-F421C669AEED}"/>
              </a:ext>
            </a:extLst>
          </p:cNvPr>
          <p:cNvCxnSpPr>
            <a:cxnSpLocks/>
          </p:cNvCxnSpPr>
          <p:nvPr/>
        </p:nvCxnSpPr>
        <p:spPr>
          <a:xfrm>
            <a:off x="2317862" y="3211327"/>
            <a:ext cx="1137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DC4BCBD2-9120-4E3F-9AA4-D5905A66B975}"/>
              </a:ext>
            </a:extLst>
          </p:cNvPr>
          <p:cNvSpPr txBox="1"/>
          <p:nvPr/>
        </p:nvSpPr>
        <p:spPr>
          <a:xfrm>
            <a:off x="11520258" y="2284536"/>
            <a:ext cx="683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80494FFD-5226-48D1-93FD-CE0C4F762844}"/>
              </a:ext>
            </a:extLst>
          </p:cNvPr>
          <p:cNvSpPr txBox="1"/>
          <p:nvPr/>
        </p:nvSpPr>
        <p:spPr>
          <a:xfrm>
            <a:off x="11534993" y="3505785"/>
            <a:ext cx="67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</a:t>
            </a:r>
          </a:p>
        </p:txBody>
      </p:sp>
      <p:graphicFrame>
        <p:nvGraphicFramePr>
          <p:cNvPr id="59" name="Table 17">
            <a:extLst>
              <a:ext uri="{FF2B5EF4-FFF2-40B4-BE49-F238E27FC236}">
                <a16:creationId xmlns:a16="http://schemas.microsoft.com/office/drawing/2014/main" xmlns="" id="{90165EBE-8D05-413E-95B2-380941270D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15580"/>
              </p:ext>
            </p:extLst>
          </p:nvPr>
        </p:nvGraphicFramePr>
        <p:xfrm>
          <a:off x="279916" y="4679754"/>
          <a:ext cx="1909811" cy="54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9400">
                  <a:extLst>
                    <a:ext uri="{9D8B030D-6E8A-4147-A177-3AD203B41FA5}">
                      <a16:colId xmlns:a16="http://schemas.microsoft.com/office/drawing/2014/main" xmlns="" val="3410232916"/>
                    </a:ext>
                  </a:extLst>
                </a:gridCol>
                <a:gridCol w="1410411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40466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60" name="Table 19">
            <a:extLst>
              <a:ext uri="{FF2B5EF4-FFF2-40B4-BE49-F238E27FC236}">
                <a16:creationId xmlns:a16="http://schemas.microsoft.com/office/drawing/2014/main" xmlns="" id="{590E0BA3-B352-4D46-908F-8D22B6E17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92995"/>
              </p:ext>
            </p:extLst>
          </p:nvPr>
        </p:nvGraphicFramePr>
        <p:xfrm>
          <a:off x="299977" y="5827417"/>
          <a:ext cx="1889751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91478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9827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62" name="Table 19">
            <a:extLst>
              <a:ext uri="{FF2B5EF4-FFF2-40B4-BE49-F238E27FC236}">
                <a16:creationId xmlns:a16="http://schemas.microsoft.com/office/drawing/2014/main" xmlns="" id="{4D77D47B-4167-4164-A4C1-57222E6EE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04879"/>
              </p:ext>
            </p:extLst>
          </p:nvPr>
        </p:nvGraphicFramePr>
        <p:xfrm>
          <a:off x="299977" y="5328763"/>
          <a:ext cx="1879512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91477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88035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337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5DB97F2-7151-4276-9E61-95C33FC32D79}"/>
              </a:ext>
            </a:extLst>
          </p:cNvPr>
          <p:cNvSpPr txBox="1"/>
          <p:nvPr/>
        </p:nvSpPr>
        <p:spPr>
          <a:xfrm>
            <a:off x="160741" y="4023256"/>
            <a:ext cx="271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Characteristics table of T Flip-Flop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2" t="-6085" r="-222" b="6085"/>
          <a:stretch/>
        </p:blipFill>
        <p:spPr>
          <a:xfrm>
            <a:off x="5313397" y="1035333"/>
            <a:ext cx="61436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24" grpId="0" animBg="1"/>
      <p:bldP spid="28" grpId="0"/>
      <p:bldP spid="29" grpId="0"/>
      <p:bldP spid="30" grpId="0"/>
      <p:bldP spid="31" grpId="0"/>
      <p:bldP spid="32" grpId="0"/>
      <p:bldP spid="70" grpId="0"/>
      <p:bldP spid="71" grpId="0"/>
      <p:bldP spid="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13CB25-08F2-4CC7-BE09-57AB03E8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592"/>
            <a:ext cx="9404723" cy="1400530"/>
          </a:xfrm>
        </p:spPr>
        <p:txBody>
          <a:bodyPr/>
          <a:lstStyle/>
          <a:p>
            <a:r>
              <a:rPr lang="en-US" b="1" dirty="0"/>
              <a:t>Preset Clear J-K Flip Flop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4330273-7CA8-4C8A-BE53-A35E1827E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768" y="1668521"/>
            <a:ext cx="8423563" cy="4195481"/>
          </a:xfrm>
        </p:spPr>
      </p:pic>
      <p:graphicFrame>
        <p:nvGraphicFramePr>
          <p:cNvPr id="7" name="Table 17">
            <a:extLst>
              <a:ext uri="{FF2B5EF4-FFF2-40B4-BE49-F238E27FC236}">
                <a16:creationId xmlns:a16="http://schemas.microsoft.com/office/drawing/2014/main" xmlns="" id="{9A159F91-B196-4AE8-A998-467C8850AE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327264"/>
              </p:ext>
            </p:extLst>
          </p:nvPr>
        </p:nvGraphicFramePr>
        <p:xfrm>
          <a:off x="8830339" y="1910602"/>
          <a:ext cx="3241966" cy="6437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279">
                  <a:extLst>
                    <a:ext uri="{9D8B030D-6E8A-4147-A177-3AD203B41FA5}">
                      <a16:colId xmlns:a16="http://schemas.microsoft.com/office/drawing/2014/main" xmlns="" val="892192657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xmlns="" val="920354978"/>
                    </a:ext>
                  </a:extLst>
                </a:gridCol>
                <a:gridCol w="1173396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6437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Preset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8" name="Table 19">
            <a:extLst>
              <a:ext uri="{FF2B5EF4-FFF2-40B4-BE49-F238E27FC236}">
                <a16:creationId xmlns:a16="http://schemas.microsoft.com/office/drawing/2014/main" xmlns="" id="{6E7C12E8-ED0D-40E7-9278-3D05105DE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56191"/>
              </p:ext>
            </p:extLst>
          </p:nvPr>
        </p:nvGraphicFramePr>
        <p:xfrm>
          <a:off x="8823474" y="2645693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068671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185004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9" name="Table 19">
            <a:extLst>
              <a:ext uri="{FF2B5EF4-FFF2-40B4-BE49-F238E27FC236}">
                <a16:creationId xmlns:a16="http://schemas.microsoft.com/office/drawing/2014/main" xmlns="" id="{D7AD330C-1BC7-431E-889B-02FE8FD7E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80077"/>
              </p:ext>
            </p:extLst>
          </p:nvPr>
        </p:nvGraphicFramePr>
        <p:xfrm>
          <a:off x="8823474" y="3139244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059435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185004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0" name="Table 19">
            <a:extLst>
              <a:ext uri="{FF2B5EF4-FFF2-40B4-BE49-F238E27FC236}">
                <a16:creationId xmlns:a16="http://schemas.microsoft.com/office/drawing/2014/main" xmlns="" id="{7F7F5C0A-7DDA-41E5-B7C7-2776E6F4F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99223"/>
              </p:ext>
            </p:extLst>
          </p:nvPr>
        </p:nvGraphicFramePr>
        <p:xfrm>
          <a:off x="8823474" y="3641098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040962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102312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17788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1" name="Table 19">
            <a:extLst>
              <a:ext uri="{FF2B5EF4-FFF2-40B4-BE49-F238E27FC236}">
                <a16:creationId xmlns:a16="http://schemas.microsoft.com/office/drawing/2014/main" xmlns="" id="{1DE557B8-F1B9-47A4-B535-882CC8F17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20314"/>
              </p:ext>
            </p:extLst>
          </p:nvPr>
        </p:nvGraphicFramePr>
        <p:xfrm>
          <a:off x="8823474" y="4134649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040962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1011500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189504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2" name="Table 19">
            <a:extLst>
              <a:ext uri="{FF2B5EF4-FFF2-40B4-BE49-F238E27FC236}">
                <a16:creationId xmlns:a16="http://schemas.microsoft.com/office/drawing/2014/main" xmlns="" id="{86077EE7-2559-47F6-A1EA-AA571CDA6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84873"/>
              </p:ext>
            </p:extLst>
          </p:nvPr>
        </p:nvGraphicFramePr>
        <p:xfrm>
          <a:off x="10880435" y="2645693"/>
          <a:ext cx="1191870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191870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(preset)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67D0F94F-42BA-47AE-BA33-F031EBECE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95947"/>
              </p:ext>
            </p:extLst>
          </p:nvPr>
        </p:nvGraphicFramePr>
        <p:xfrm>
          <a:off x="10887302" y="3134280"/>
          <a:ext cx="1185003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18500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(clear)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4" name="Table 19">
            <a:extLst>
              <a:ext uri="{FF2B5EF4-FFF2-40B4-BE49-F238E27FC236}">
                <a16:creationId xmlns:a16="http://schemas.microsoft.com/office/drawing/2014/main" xmlns="" id="{F49108FB-9B1C-476F-B4E3-893735FBD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314404"/>
              </p:ext>
            </p:extLst>
          </p:nvPr>
        </p:nvGraphicFramePr>
        <p:xfrm>
          <a:off x="10880435" y="3641098"/>
          <a:ext cx="1185003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18500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293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5" name="Table 19">
            <a:extLst>
              <a:ext uri="{FF2B5EF4-FFF2-40B4-BE49-F238E27FC236}">
                <a16:creationId xmlns:a16="http://schemas.microsoft.com/office/drawing/2014/main" xmlns="" id="{B1781651-356E-4233-A720-42352D64C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286790"/>
              </p:ext>
            </p:extLst>
          </p:nvPr>
        </p:nvGraphicFramePr>
        <p:xfrm>
          <a:off x="10880435" y="4135783"/>
          <a:ext cx="1185003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18500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EFE4EA5-0B1D-41F3-A456-4A21398ED9F5}"/>
              </a:ext>
            </a:extLst>
          </p:cNvPr>
          <p:cNvSpPr txBox="1"/>
          <p:nvPr/>
        </p:nvSpPr>
        <p:spPr>
          <a:xfrm>
            <a:off x="8721861" y="1387665"/>
            <a:ext cx="2845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Characteristics Table:</a:t>
            </a:r>
          </a:p>
          <a:p>
            <a:r>
              <a:rPr lang="en-US" sz="2400" b="1" dirty="0"/>
              <a:t>                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0F1542F-9C2F-4214-87E1-819365916ABE}"/>
              </a:ext>
            </a:extLst>
          </p:cNvPr>
          <p:cNvSpPr txBox="1"/>
          <p:nvPr/>
        </p:nvSpPr>
        <p:spPr>
          <a:xfrm>
            <a:off x="6472233" y="227636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458A089-07B4-4765-8549-F31811929EB4}"/>
              </a:ext>
            </a:extLst>
          </p:cNvPr>
          <p:cNvSpPr txBox="1"/>
          <p:nvPr/>
        </p:nvSpPr>
        <p:spPr>
          <a:xfrm>
            <a:off x="6472233" y="4820147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42334C7-12A3-47B6-B292-032D93F98988}"/>
              </a:ext>
            </a:extLst>
          </p:cNvPr>
          <p:cNvSpPr txBox="1"/>
          <p:nvPr/>
        </p:nvSpPr>
        <p:spPr>
          <a:xfrm>
            <a:off x="7943293" y="3077938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7E57553-8F8B-4BC4-91D6-42B47A661904}"/>
              </a:ext>
            </a:extLst>
          </p:cNvPr>
          <p:cNvSpPr txBox="1"/>
          <p:nvPr/>
        </p:nvSpPr>
        <p:spPr>
          <a:xfrm>
            <a:off x="6472233" y="227636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02A0CB1-DABA-47E1-88DF-C2FCCD98D8CA}"/>
              </a:ext>
            </a:extLst>
          </p:cNvPr>
          <p:cNvSpPr txBox="1"/>
          <p:nvPr/>
        </p:nvSpPr>
        <p:spPr>
          <a:xfrm>
            <a:off x="6472233" y="4820147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10946F6-C2F2-40F9-A83D-DFC03B72743B}"/>
              </a:ext>
            </a:extLst>
          </p:cNvPr>
          <p:cNvSpPr txBox="1"/>
          <p:nvPr/>
        </p:nvSpPr>
        <p:spPr>
          <a:xfrm>
            <a:off x="7943293" y="467202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E5A6883-7571-4F61-905E-C750097FC20D}"/>
              </a:ext>
            </a:extLst>
          </p:cNvPr>
          <p:cNvSpPr txBox="1"/>
          <p:nvPr/>
        </p:nvSpPr>
        <p:spPr>
          <a:xfrm>
            <a:off x="7943293" y="3077938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E599B78-701F-46ED-AD0C-8FAB553ABD22}"/>
              </a:ext>
            </a:extLst>
          </p:cNvPr>
          <p:cNvSpPr txBox="1"/>
          <p:nvPr/>
        </p:nvSpPr>
        <p:spPr>
          <a:xfrm>
            <a:off x="6472233" y="227636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9A3F054-EFCC-4673-97FB-DFF018670D8A}"/>
              </a:ext>
            </a:extLst>
          </p:cNvPr>
          <p:cNvSpPr txBox="1"/>
          <p:nvPr/>
        </p:nvSpPr>
        <p:spPr>
          <a:xfrm>
            <a:off x="6472233" y="4820147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89AE9FD-4B26-45D3-B88F-463598C78878}"/>
              </a:ext>
            </a:extLst>
          </p:cNvPr>
          <p:cNvSpPr txBox="1"/>
          <p:nvPr/>
        </p:nvSpPr>
        <p:spPr>
          <a:xfrm>
            <a:off x="6472233" y="2285744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CD5C986-C882-4C44-97AB-C041A5CB43A8}"/>
              </a:ext>
            </a:extLst>
          </p:cNvPr>
          <p:cNvSpPr txBox="1"/>
          <p:nvPr/>
        </p:nvSpPr>
        <p:spPr>
          <a:xfrm>
            <a:off x="6472233" y="482953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A7BD93D-CBE7-4F9C-899F-419149AF3209}"/>
              </a:ext>
            </a:extLst>
          </p:cNvPr>
          <p:cNvSpPr txBox="1"/>
          <p:nvPr/>
        </p:nvSpPr>
        <p:spPr>
          <a:xfrm>
            <a:off x="7936428" y="3077938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C1F7C7C-0647-40AE-8B40-56E0BA9C1E64}"/>
              </a:ext>
            </a:extLst>
          </p:cNvPr>
          <p:cNvSpPr txBox="1"/>
          <p:nvPr/>
        </p:nvSpPr>
        <p:spPr>
          <a:xfrm>
            <a:off x="7936427" y="4673447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8676FE6A-CFA4-4FCB-9EC4-D9EE21590B97}"/>
              </a:ext>
            </a:extLst>
          </p:cNvPr>
          <p:cNvCxnSpPr>
            <a:cxnSpLocks/>
          </p:cNvCxnSpPr>
          <p:nvPr/>
        </p:nvCxnSpPr>
        <p:spPr>
          <a:xfrm>
            <a:off x="8029845" y="3121285"/>
            <a:ext cx="202607" cy="242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2D09496D-EAE8-4963-8E6F-A52837F83DA8}"/>
              </a:ext>
            </a:extLst>
          </p:cNvPr>
          <p:cNvCxnSpPr>
            <a:cxnSpLocks/>
          </p:cNvCxnSpPr>
          <p:nvPr/>
        </p:nvCxnSpPr>
        <p:spPr>
          <a:xfrm flipV="1">
            <a:off x="8029845" y="3102893"/>
            <a:ext cx="202607" cy="2966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8A35D16A-83A0-4C72-850C-CEF031CAF463}"/>
              </a:ext>
            </a:extLst>
          </p:cNvPr>
          <p:cNvCxnSpPr>
            <a:cxnSpLocks/>
          </p:cNvCxnSpPr>
          <p:nvPr/>
        </p:nvCxnSpPr>
        <p:spPr>
          <a:xfrm>
            <a:off x="8036711" y="4699617"/>
            <a:ext cx="202607" cy="242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E796C232-EEDD-4D9A-BCC4-7617B4554B6C}"/>
              </a:ext>
            </a:extLst>
          </p:cNvPr>
          <p:cNvCxnSpPr>
            <a:cxnSpLocks/>
          </p:cNvCxnSpPr>
          <p:nvPr/>
        </p:nvCxnSpPr>
        <p:spPr>
          <a:xfrm flipV="1">
            <a:off x="8036711" y="4681225"/>
            <a:ext cx="202607" cy="2966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D30E2F5-82BE-454C-BB13-BB46425F58BF}"/>
              </a:ext>
            </a:extLst>
          </p:cNvPr>
          <p:cNvSpPr txBox="1"/>
          <p:nvPr/>
        </p:nvSpPr>
        <p:spPr>
          <a:xfrm>
            <a:off x="0" y="6439859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9E4BF23-ECA9-4925-A152-F2BA151095F8}"/>
              </a:ext>
            </a:extLst>
          </p:cNvPr>
          <p:cNvSpPr txBox="1"/>
          <p:nvPr/>
        </p:nvSpPr>
        <p:spPr>
          <a:xfrm>
            <a:off x="1622451" y="5873385"/>
            <a:ext cx="6280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Figure: Logic Diagram of preset clear J-K Flip-Flop</a:t>
            </a:r>
          </a:p>
          <a:p>
            <a:r>
              <a:rPr lang="en-US" sz="2400" b="1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6599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00AA9285-8B92-481C-BEA8-5CB767D89C6F}"/>
              </a:ext>
            </a:extLst>
          </p:cNvPr>
          <p:cNvSpPr/>
          <p:nvPr/>
        </p:nvSpPr>
        <p:spPr>
          <a:xfrm>
            <a:off x="398379" y="1612398"/>
            <a:ext cx="5223232" cy="3473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FC8F60-E50A-4F21-A8E2-096E2A10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380"/>
            <a:ext cx="9404723" cy="1400530"/>
          </a:xfrm>
        </p:spPr>
        <p:txBody>
          <a:bodyPr/>
          <a:lstStyle/>
          <a:p>
            <a:r>
              <a:rPr lang="en-US" b="1" dirty="0"/>
              <a:t>Preset Clear J-K Flip-Flop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996984E-5F44-4032-A3D4-49E661758474}"/>
              </a:ext>
            </a:extLst>
          </p:cNvPr>
          <p:cNvSpPr txBox="1"/>
          <p:nvPr/>
        </p:nvSpPr>
        <p:spPr>
          <a:xfrm>
            <a:off x="2817197" y="1681352"/>
            <a:ext cx="92571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103165F-74C6-4948-80AC-C8EFB123A631}"/>
              </a:ext>
            </a:extLst>
          </p:cNvPr>
          <p:cNvSpPr/>
          <p:nvPr/>
        </p:nvSpPr>
        <p:spPr>
          <a:xfrm>
            <a:off x="2398353" y="2346394"/>
            <a:ext cx="1598404" cy="20746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C603AFDB-8A2B-49CE-BABC-501DDE277DB2}"/>
              </a:ext>
            </a:extLst>
          </p:cNvPr>
          <p:cNvCxnSpPr>
            <a:cxnSpLocks/>
          </p:cNvCxnSpPr>
          <p:nvPr/>
        </p:nvCxnSpPr>
        <p:spPr>
          <a:xfrm>
            <a:off x="1828800" y="2601579"/>
            <a:ext cx="555730" cy="142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9948F7D-126A-4CB9-B1F9-C0506070416F}"/>
              </a:ext>
            </a:extLst>
          </p:cNvPr>
          <p:cNvCxnSpPr>
            <a:cxnSpLocks/>
          </p:cNvCxnSpPr>
          <p:nvPr/>
        </p:nvCxnSpPr>
        <p:spPr>
          <a:xfrm>
            <a:off x="1828800" y="4112782"/>
            <a:ext cx="56294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21146510-E701-4F08-9C75-639382EA221E}"/>
              </a:ext>
            </a:extLst>
          </p:cNvPr>
          <p:cNvCxnSpPr>
            <a:cxnSpLocks/>
          </p:cNvCxnSpPr>
          <p:nvPr/>
        </p:nvCxnSpPr>
        <p:spPr>
          <a:xfrm>
            <a:off x="3982934" y="2615818"/>
            <a:ext cx="9724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AAC278F-E816-48ED-B6B9-F347825A8BC2}"/>
              </a:ext>
            </a:extLst>
          </p:cNvPr>
          <p:cNvCxnSpPr>
            <a:cxnSpLocks/>
          </p:cNvCxnSpPr>
          <p:nvPr/>
        </p:nvCxnSpPr>
        <p:spPr>
          <a:xfrm>
            <a:off x="3990149" y="4112782"/>
            <a:ext cx="9724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696588A-4092-4F98-B28C-0899144648CD}"/>
              </a:ext>
            </a:extLst>
          </p:cNvPr>
          <p:cNvSpPr txBox="1"/>
          <p:nvPr/>
        </p:nvSpPr>
        <p:spPr>
          <a:xfrm>
            <a:off x="2339444" y="2565035"/>
            <a:ext cx="319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4B11B15-FC27-4EDF-9DB5-4983EE4F18B5}"/>
              </a:ext>
            </a:extLst>
          </p:cNvPr>
          <p:cNvSpPr txBox="1"/>
          <p:nvPr/>
        </p:nvSpPr>
        <p:spPr>
          <a:xfrm>
            <a:off x="3604304" y="2506542"/>
            <a:ext cx="378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AC69096D-444E-4055-AA29-8284EA3758BE}"/>
              </a:ext>
            </a:extLst>
          </p:cNvPr>
          <p:cNvCxnSpPr>
            <a:cxnSpLocks/>
          </p:cNvCxnSpPr>
          <p:nvPr/>
        </p:nvCxnSpPr>
        <p:spPr>
          <a:xfrm>
            <a:off x="3687442" y="3931899"/>
            <a:ext cx="2123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072FC9E-6EEB-4523-A1E6-92BB365FF683}"/>
              </a:ext>
            </a:extLst>
          </p:cNvPr>
          <p:cNvSpPr txBox="1"/>
          <p:nvPr/>
        </p:nvSpPr>
        <p:spPr>
          <a:xfrm>
            <a:off x="622462" y="5170625"/>
            <a:ext cx="511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Block diagram of Preset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Clear J-K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Flip-Flop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B0B72A8-3687-4C27-A597-EA98E938B55B}"/>
              </a:ext>
            </a:extLst>
          </p:cNvPr>
          <p:cNvSpPr txBox="1"/>
          <p:nvPr/>
        </p:nvSpPr>
        <p:spPr>
          <a:xfrm>
            <a:off x="2665370" y="2983329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J-K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Flip Flop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BA1DA29A-F64C-4A78-B163-8E9A75F92024}"/>
              </a:ext>
            </a:extLst>
          </p:cNvPr>
          <p:cNvCxnSpPr>
            <a:cxnSpLocks/>
          </p:cNvCxnSpPr>
          <p:nvPr/>
        </p:nvCxnSpPr>
        <p:spPr>
          <a:xfrm>
            <a:off x="2252487" y="3349396"/>
            <a:ext cx="32791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4CA186C7-2DB8-4100-BCE9-C788EE25B69F}"/>
              </a:ext>
            </a:extLst>
          </p:cNvPr>
          <p:cNvSpPr txBox="1"/>
          <p:nvPr/>
        </p:nvSpPr>
        <p:spPr>
          <a:xfrm>
            <a:off x="2344226" y="3416299"/>
            <a:ext cx="512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A53232D-B06C-4930-A217-80384E118613}"/>
              </a:ext>
            </a:extLst>
          </p:cNvPr>
          <p:cNvSpPr txBox="1"/>
          <p:nvPr/>
        </p:nvSpPr>
        <p:spPr>
          <a:xfrm>
            <a:off x="7445175" y="1530353"/>
            <a:ext cx="2845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Characteristics Table:</a:t>
            </a:r>
          </a:p>
          <a:p>
            <a:r>
              <a:rPr lang="en-US" sz="2400" b="1" dirty="0"/>
              <a:t>                     </a:t>
            </a:r>
          </a:p>
        </p:txBody>
      </p:sp>
      <p:graphicFrame>
        <p:nvGraphicFramePr>
          <p:cNvPr id="41" name="Table 17">
            <a:extLst>
              <a:ext uri="{FF2B5EF4-FFF2-40B4-BE49-F238E27FC236}">
                <a16:creationId xmlns:a16="http://schemas.microsoft.com/office/drawing/2014/main" xmlns="" id="{5C1BC917-A6EF-4050-914E-E3262B053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14515"/>
              </p:ext>
            </p:extLst>
          </p:nvPr>
        </p:nvGraphicFramePr>
        <p:xfrm>
          <a:off x="7648229" y="2157106"/>
          <a:ext cx="3241966" cy="6437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279">
                  <a:extLst>
                    <a:ext uri="{9D8B030D-6E8A-4147-A177-3AD203B41FA5}">
                      <a16:colId xmlns:a16="http://schemas.microsoft.com/office/drawing/2014/main" xmlns="" val="892192657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xmlns="" val="920354978"/>
                    </a:ext>
                  </a:extLst>
                </a:gridCol>
                <a:gridCol w="1173396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6437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Preset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42" name="Table 19">
            <a:extLst>
              <a:ext uri="{FF2B5EF4-FFF2-40B4-BE49-F238E27FC236}">
                <a16:creationId xmlns:a16="http://schemas.microsoft.com/office/drawing/2014/main" xmlns="" id="{38D47543-9F7E-4284-A699-C8C19D926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12865"/>
              </p:ext>
            </p:extLst>
          </p:nvPr>
        </p:nvGraphicFramePr>
        <p:xfrm>
          <a:off x="7641364" y="2892197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068671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185004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43" name="Table 19">
            <a:extLst>
              <a:ext uri="{FF2B5EF4-FFF2-40B4-BE49-F238E27FC236}">
                <a16:creationId xmlns:a16="http://schemas.microsoft.com/office/drawing/2014/main" xmlns="" id="{CAFFA0A2-91AB-4436-9C76-FF809348A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54057"/>
              </p:ext>
            </p:extLst>
          </p:nvPr>
        </p:nvGraphicFramePr>
        <p:xfrm>
          <a:off x="7641364" y="3385748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059435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185004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55" name="Table 19">
            <a:extLst>
              <a:ext uri="{FF2B5EF4-FFF2-40B4-BE49-F238E27FC236}">
                <a16:creationId xmlns:a16="http://schemas.microsoft.com/office/drawing/2014/main" xmlns="" id="{E18891BA-52F8-49E4-A093-2398E5951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32543"/>
              </p:ext>
            </p:extLst>
          </p:nvPr>
        </p:nvGraphicFramePr>
        <p:xfrm>
          <a:off x="7641364" y="3887602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040962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1023123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177881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56" name="Table 19">
            <a:extLst>
              <a:ext uri="{FF2B5EF4-FFF2-40B4-BE49-F238E27FC236}">
                <a16:creationId xmlns:a16="http://schemas.microsoft.com/office/drawing/2014/main" xmlns="" id="{E05AF8DE-91A1-441E-93B8-4C82CF493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86782"/>
              </p:ext>
            </p:extLst>
          </p:nvPr>
        </p:nvGraphicFramePr>
        <p:xfrm>
          <a:off x="7641364" y="4381153"/>
          <a:ext cx="324196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040962">
                  <a:extLst>
                    <a:ext uri="{9D8B030D-6E8A-4147-A177-3AD203B41FA5}">
                      <a16:colId xmlns:a16="http://schemas.microsoft.com/office/drawing/2014/main" xmlns="" val="2775412018"/>
                    </a:ext>
                  </a:extLst>
                </a:gridCol>
                <a:gridCol w="1011500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189504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59" name="Table 19">
            <a:extLst>
              <a:ext uri="{FF2B5EF4-FFF2-40B4-BE49-F238E27FC236}">
                <a16:creationId xmlns:a16="http://schemas.microsoft.com/office/drawing/2014/main" xmlns="" id="{7D912165-5D5B-4393-B554-8423346F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74120"/>
              </p:ext>
            </p:extLst>
          </p:nvPr>
        </p:nvGraphicFramePr>
        <p:xfrm>
          <a:off x="9698325" y="2892197"/>
          <a:ext cx="1191870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191870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(preset)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xmlns="" id="{41D4408A-A3EE-43C3-844F-1E1BA8260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019490"/>
              </p:ext>
            </p:extLst>
          </p:nvPr>
        </p:nvGraphicFramePr>
        <p:xfrm>
          <a:off x="9705192" y="3380784"/>
          <a:ext cx="1185003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18500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(clear)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61" name="Table 19">
            <a:extLst>
              <a:ext uri="{FF2B5EF4-FFF2-40B4-BE49-F238E27FC236}">
                <a16:creationId xmlns:a16="http://schemas.microsoft.com/office/drawing/2014/main" xmlns="" id="{F55D1FBB-47FF-4881-8DA3-FAB67AC49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16859"/>
              </p:ext>
            </p:extLst>
          </p:nvPr>
        </p:nvGraphicFramePr>
        <p:xfrm>
          <a:off x="9698325" y="3887602"/>
          <a:ext cx="1185003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18500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293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62" name="Table 19">
            <a:extLst>
              <a:ext uri="{FF2B5EF4-FFF2-40B4-BE49-F238E27FC236}">
                <a16:creationId xmlns:a16="http://schemas.microsoft.com/office/drawing/2014/main" xmlns="" id="{18E4985B-4F78-4756-BA02-EDB31A9A4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55883"/>
              </p:ext>
            </p:extLst>
          </p:nvPr>
        </p:nvGraphicFramePr>
        <p:xfrm>
          <a:off x="9698325" y="4382287"/>
          <a:ext cx="1185003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18500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F8C04C64-B777-4F52-83E0-96F43D496435}"/>
              </a:ext>
            </a:extLst>
          </p:cNvPr>
          <p:cNvCxnSpPr>
            <a:cxnSpLocks/>
          </p:cNvCxnSpPr>
          <p:nvPr/>
        </p:nvCxnSpPr>
        <p:spPr>
          <a:xfrm>
            <a:off x="3204139" y="2020228"/>
            <a:ext cx="0" cy="32616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198A887D-BB64-4B1E-9C3A-2F7AE8654128}"/>
              </a:ext>
            </a:extLst>
          </p:cNvPr>
          <p:cNvCxnSpPr>
            <a:cxnSpLocks/>
          </p:cNvCxnSpPr>
          <p:nvPr/>
        </p:nvCxnSpPr>
        <p:spPr>
          <a:xfrm flipH="1" flipV="1">
            <a:off x="3181647" y="4383648"/>
            <a:ext cx="6584" cy="30944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8ECDAD3-EB25-4509-B5E1-715E212B6C1E}"/>
              </a:ext>
            </a:extLst>
          </p:cNvPr>
          <p:cNvSpPr txBox="1"/>
          <p:nvPr/>
        </p:nvSpPr>
        <p:spPr>
          <a:xfrm>
            <a:off x="2782886" y="4801293"/>
            <a:ext cx="92571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B78D237-567B-4DEB-B6D8-8F699B2CC516}"/>
              </a:ext>
            </a:extLst>
          </p:cNvPr>
          <p:cNvCxnSpPr>
            <a:cxnSpLocks/>
          </p:cNvCxnSpPr>
          <p:nvPr/>
        </p:nvCxnSpPr>
        <p:spPr>
          <a:xfrm>
            <a:off x="2894985" y="4838353"/>
            <a:ext cx="5710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5168E3AB-4D21-48E7-9CC8-9940BA0D1335}"/>
              </a:ext>
            </a:extLst>
          </p:cNvPr>
          <p:cNvCxnSpPr>
            <a:cxnSpLocks/>
          </p:cNvCxnSpPr>
          <p:nvPr/>
        </p:nvCxnSpPr>
        <p:spPr>
          <a:xfrm>
            <a:off x="2875197" y="1690658"/>
            <a:ext cx="7080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CB1908B-7B4A-403B-B0F4-7C7D188D1CF8}"/>
              </a:ext>
            </a:extLst>
          </p:cNvPr>
          <p:cNvSpPr txBox="1"/>
          <p:nvPr/>
        </p:nvSpPr>
        <p:spPr>
          <a:xfrm>
            <a:off x="0" y="6439859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117597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" grpId="0"/>
      <p:bldP spid="18" grpId="0"/>
      <p:bldP spid="29" grpId="0" animBg="1"/>
      <p:bldP spid="34" grpId="0"/>
      <p:bldP spid="35" grpId="0"/>
      <p:bldP spid="38" grpId="0"/>
      <p:bldP spid="68" grpId="0"/>
      <p:bldP spid="70" grpId="0"/>
      <p:bldP spid="40" grpId="0"/>
      <p:bldP spid="6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336F76-64CD-4DC6-A34B-1B35696B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1" y="137675"/>
            <a:ext cx="10108504" cy="1400530"/>
          </a:xfrm>
        </p:spPr>
        <p:txBody>
          <a:bodyPr/>
          <a:lstStyle/>
          <a:p>
            <a:r>
              <a:rPr lang="en-US" b="1" dirty="0"/>
              <a:t>Race Around Condition of J-K flip-flop</a:t>
            </a:r>
          </a:p>
        </p:txBody>
      </p:sp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xmlns="" id="{60F831B3-0D96-4494-AB5E-5BEBCC12E5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436810"/>
              </p:ext>
            </p:extLst>
          </p:nvPr>
        </p:nvGraphicFramePr>
        <p:xfrm>
          <a:off x="9159262" y="1995822"/>
          <a:ext cx="2313389" cy="54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1474">
                  <a:extLst>
                    <a:ext uri="{9D8B030D-6E8A-4147-A177-3AD203B41FA5}">
                      <a16:colId xmlns:a16="http://schemas.microsoft.com/office/drawing/2014/main" xmlns="" val="920354978"/>
                    </a:ext>
                  </a:extLst>
                </a:gridCol>
                <a:gridCol w="479032">
                  <a:extLst>
                    <a:ext uri="{9D8B030D-6E8A-4147-A177-3AD203B41FA5}">
                      <a16:colId xmlns:a16="http://schemas.microsoft.com/office/drawing/2014/main" xmlns="" val="3410232916"/>
                    </a:ext>
                  </a:extLst>
                </a:gridCol>
                <a:gridCol w="1352883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46489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9CF4AC-B1E9-4BE3-A1D8-D26EB0D9C209}"/>
              </a:ext>
            </a:extLst>
          </p:cNvPr>
          <p:cNvSpPr txBox="1"/>
          <p:nvPr/>
        </p:nvSpPr>
        <p:spPr>
          <a:xfrm>
            <a:off x="9006943" y="1370182"/>
            <a:ext cx="2618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Characteristics table </a:t>
            </a:r>
            <a:r>
              <a:rPr lang="en-US" b="1" dirty="0">
                <a:solidFill>
                  <a:prstClr val="white"/>
                </a:solidFill>
                <a:latin typeface="Century Gothic" panose="020B0502020202020204"/>
              </a:rPr>
              <a:t> </a:t>
            </a:r>
          </a:p>
          <a:p>
            <a:pPr lvl="0"/>
            <a:r>
              <a:rPr lang="en-US" b="1" dirty="0">
                <a:solidFill>
                  <a:prstClr val="white"/>
                </a:solidFill>
              </a:rPr>
              <a:t>of J-K Flip Flop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9" name="Table 19">
            <a:extLst>
              <a:ext uri="{FF2B5EF4-FFF2-40B4-BE49-F238E27FC236}">
                <a16:creationId xmlns:a16="http://schemas.microsoft.com/office/drawing/2014/main" xmlns="" id="{1147D4AD-0C4A-4965-B351-26C3E09F0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26787"/>
              </p:ext>
            </p:extLst>
          </p:nvPr>
        </p:nvGraphicFramePr>
        <p:xfrm>
          <a:off x="9159261" y="2633715"/>
          <a:ext cx="2313389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481474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479032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52883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3874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pic>
        <p:nvPicPr>
          <p:cNvPr id="21" name="Content Placeholder 8">
            <a:extLst>
              <a:ext uri="{FF2B5EF4-FFF2-40B4-BE49-F238E27FC236}">
                <a16:creationId xmlns:a16="http://schemas.microsoft.com/office/drawing/2014/main" xmlns="" id="{886EA021-DE15-46BE-959E-43632EE20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0482" y="2028853"/>
            <a:ext cx="8373290" cy="3454533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2393600-AD64-46E0-B11E-2BE9F26B2D86}"/>
              </a:ext>
            </a:extLst>
          </p:cNvPr>
          <p:cNvSpPr txBox="1"/>
          <p:nvPr/>
        </p:nvSpPr>
        <p:spPr>
          <a:xfrm>
            <a:off x="7735625" y="2610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5E13663-4543-4AB8-8869-0DD0CFECB82C}"/>
              </a:ext>
            </a:extLst>
          </p:cNvPr>
          <p:cNvSpPr txBox="1"/>
          <p:nvPr/>
        </p:nvSpPr>
        <p:spPr>
          <a:xfrm>
            <a:off x="7742139" y="4597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A1304EF-6F69-408A-84C1-4232D77C449C}"/>
              </a:ext>
            </a:extLst>
          </p:cNvPr>
          <p:cNvSpPr txBox="1"/>
          <p:nvPr/>
        </p:nvSpPr>
        <p:spPr>
          <a:xfrm>
            <a:off x="1949515" y="4998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37AD6EC-4408-4017-80B5-C21B53AD0C7F}"/>
              </a:ext>
            </a:extLst>
          </p:cNvPr>
          <p:cNvSpPr txBox="1"/>
          <p:nvPr/>
        </p:nvSpPr>
        <p:spPr>
          <a:xfrm>
            <a:off x="1949515" y="22830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5070EB1-FD35-40EE-AE27-621BB54A74D3}"/>
              </a:ext>
            </a:extLst>
          </p:cNvPr>
          <p:cNvSpPr txBox="1"/>
          <p:nvPr/>
        </p:nvSpPr>
        <p:spPr>
          <a:xfrm>
            <a:off x="502752" y="47081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3F1FF5F-30B8-4417-9D3F-DC06B9E89D81}"/>
              </a:ext>
            </a:extLst>
          </p:cNvPr>
          <p:cNvSpPr txBox="1"/>
          <p:nvPr/>
        </p:nvSpPr>
        <p:spPr>
          <a:xfrm>
            <a:off x="493507" y="27136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6EB934A2-F7CB-44C3-99EF-84B6508C5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92" y="3770933"/>
            <a:ext cx="447675" cy="2857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B61A07C-1022-4C18-91E2-BCCEB719EC17}"/>
              </a:ext>
            </a:extLst>
          </p:cNvPr>
          <p:cNvSpPr txBox="1"/>
          <p:nvPr/>
        </p:nvSpPr>
        <p:spPr>
          <a:xfrm>
            <a:off x="815658" y="368735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B5176"/>
                </a:solidFill>
              </a:rPr>
              <a:t>clk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1643EA76-4F19-48F3-A55C-A996F4FC6502}"/>
              </a:ext>
            </a:extLst>
          </p:cNvPr>
          <p:cNvCxnSpPr>
            <a:cxnSpLocks/>
            <a:stCxn id="3" idx="0"/>
            <a:endCxn id="25" idx="3"/>
          </p:cNvCxnSpPr>
          <p:nvPr/>
        </p:nvCxnSpPr>
        <p:spPr>
          <a:xfrm rot="16200000" flipV="1">
            <a:off x="5005681" y="-275498"/>
            <a:ext cx="143138" cy="562965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CB2502F7-482B-44DC-B0ED-84DA55D8D947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4933179" y="2218101"/>
            <a:ext cx="216433" cy="571439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7F02D4B-E9B1-4E77-BD5A-0EFA03736C27}"/>
              </a:ext>
            </a:extLst>
          </p:cNvPr>
          <p:cNvSpPr txBox="1"/>
          <p:nvPr/>
        </p:nvSpPr>
        <p:spPr>
          <a:xfrm>
            <a:off x="1285455" y="38720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3BA9932-C056-4D6A-8DBC-EE7A4CBE7993}"/>
              </a:ext>
            </a:extLst>
          </p:cNvPr>
          <p:cNvSpPr txBox="1"/>
          <p:nvPr/>
        </p:nvSpPr>
        <p:spPr>
          <a:xfrm>
            <a:off x="4750225" y="274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E052A88-B00E-4D31-9ED7-ED6668FDD506}"/>
              </a:ext>
            </a:extLst>
          </p:cNvPr>
          <p:cNvSpPr txBox="1"/>
          <p:nvPr/>
        </p:nvSpPr>
        <p:spPr>
          <a:xfrm>
            <a:off x="4789337" y="4629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graphicFrame>
        <p:nvGraphicFramePr>
          <p:cNvPr id="43" name="Table 24">
            <a:extLst>
              <a:ext uri="{FF2B5EF4-FFF2-40B4-BE49-F238E27FC236}">
                <a16:creationId xmlns:a16="http://schemas.microsoft.com/office/drawing/2014/main" xmlns="" id="{BF745C24-2B0F-4266-8465-3EDEC4696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157425"/>
              </p:ext>
            </p:extLst>
          </p:nvPr>
        </p:nvGraphicFramePr>
        <p:xfrm>
          <a:off x="9183350" y="4090251"/>
          <a:ext cx="2331744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6207">
                  <a:extLst>
                    <a:ext uri="{9D8B030D-6E8A-4147-A177-3AD203B41FA5}">
                      <a16:colId xmlns:a16="http://schemas.microsoft.com/office/drawing/2014/main" xmlns="" val="1662631727"/>
                    </a:ext>
                  </a:extLst>
                </a:gridCol>
                <a:gridCol w="459073">
                  <a:extLst>
                    <a:ext uri="{9D8B030D-6E8A-4147-A177-3AD203B41FA5}">
                      <a16:colId xmlns:a16="http://schemas.microsoft.com/office/drawing/2014/main" xmlns="" val="178590881"/>
                    </a:ext>
                  </a:extLst>
                </a:gridCol>
                <a:gridCol w="1376464">
                  <a:extLst>
                    <a:ext uri="{9D8B030D-6E8A-4147-A177-3AD203B41FA5}">
                      <a16:colId xmlns:a16="http://schemas.microsoft.com/office/drawing/2014/main" xmlns="" val="1190588169"/>
                    </a:ext>
                  </a:extLst>
                </a:gridCol>
              </a:tblGrid>
              <a:tr h="340614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356902"/>
                  </a:ext>
                </a:extLst>
              </a:tr>
              <a:tr h="340614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9735857"/>
                  </a:ext>
                </a:extLst>
              </a:tr>
              <a:tr h="340614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 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5423875"/>
                  </a:ext>
                </a:extLst>
              </a:tr>
              <a:tr h="340614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 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996919"/>
                  </a:ext>
                </a:extLst>
              </a:tr>
              <a:tr h="340614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101223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D9FFCDA-BB11-4496-9578-47BB94245672}"/>
              </a:ext>
            </a:extLst>
          </p:cNvPr>
          <p:cNvSpPr txBox="1"/>
          <p:nvPr/>
        </p:nvSpPr>
        <p:spPr>
          <a:xfrm>
            <a:off x="9072785" y="3443920"/>
            <a:ext cx="258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Characteristics Table </a:t>
            </a:r>
          </a:p>
          <a:p>
            <a:r>
              <a:rPr lang="en-US" b="1" dirty="0"/>
              <a:t>of SR Flip Flop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E59809C4-3296-430B-B617-7CE6A3294CCD}"/>
              </a:ext>
            </a:extLst>
          </p:cNvPr>
          <p:cNvCxnSpPr>
            <a:cxnSpLocks/>
          </p:cNvCxnSpPr>
          <p:nvPr/>
        </p:nvCxnSpPr>
        <p:spPr>
          <a:xfrm flipV="1">
            <a:off x="7735625" y="2755948"/>
            <a:ext cx="312906" cy="792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9143BE0B-E2A8-45AB-AE54-35212E14A93A}"/>
              </a:ext>
            </a:extLst>
          </p:cNvPr>
          <p:cNvCxnSpPr>
            <a:cxnSpLocks/>
          </p:cNvCxnSpPr>
          <p:nvPr/>
        </p:nvCxnSpPr>
        <p:spPr>
          <a:xfrm flipV="1">
            <a:off x="7728474" y="4753113"/>
            <a:ext cx="312906" cy="792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64994C6-6187-4617-B2A6-594C086DD917}"/>
              </a:ext>
            </a:extLst>
          </p:cNvPr>
          <p:cNvSpPr txBox="1"/>
          <p:nvPr/>
        </p:nvSpPr>
        <p:spPr>
          <a:xfrm>
            <a:off x="7989934" y="2610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7131956-94A4-4452-9D10-6C01204E467E}"/>
              </a:ext>
            </a:extLst>
          </p:cNvPr>
          <p:cNvSpPr txBox="1"/>
          <p:nvPr/>
        </p:nvSpPr>
        <p:spPr>
          <a:xfrm>
            <a:off x="8020293" y="45848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B192873-612A-4702-9708-7BE48E057867}"/>
              </a:ext>
            </a:extLst>
          </p:cNvPr>
          <p:cNvCxnSpPr>
            <a:cxnSpLocks/>
          </p:cNvCxnSpPr>
          <p:nvPr/>
        </p:nvCxnSpPr>
        <p:spPr>
          <a:xfrm flipV="1">
            <a:off x="1947400" y="2399579"/>
            <a:ext cx="312906" cy="792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BC470C4-1C58-4849-871D-D4F6FB052F29}"/>
              </a:ext>
            </a:extLst>
          </p:cNvPr>
          <p:cNvSpPr txBox="1"/>
          <p:nvPr/>
        </p:nvSpPr>
        <p:spPr>
          <a:xfrm>
            <a:off x="2191252" y="22694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D35B5ACC-80B1-4595-9759-78F2AC112172}"/>
              </a:ext>
            </a:extLst>
          </p:cNvPr>
          <p:cNvCxnSpPr>
            <a:cxnSpLocks/>
          </p:cNvCxnSpPr>
          <p:nvPr/>
        </p:nvCxnSpPr>
        <p:spPr>
          <a:xfrm flipV="1">
            <a:off x="2004031" y="5109245"/>
            <a:ext cx="234911" cy="1240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7CFCFDB0-0879-4248-94A1-E9720FF6EAA8}"/>
              </a:ext>
            </a:extLst>
          </p:cNvPr>
          <p:cNvSpPr txBox="1"/>
          <p:nvPr/>
        </p:nvSpPr>
        <p:spPr>
          <a:xfrm>
            <a:off x="2271785" y="49940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72284ADC-B9F1-4D6D-A605-50F343D1DADD}"/>
              </a:ext>
            </a:extLst>
          </p:cNvPr>
          <p:cNvCxnSpPr>
            <a:cxnSpLocks/>
          </p:cNvCxnSpPr>
          <p:nvPr/>
        </p:nvCxnSpPr>
        <p:spPr>
          <a:xfrm flipV="1">
            <a:off x="4782285" y="2872562"/>
            <a:ext cx="312906" cy="792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8202988-D0D2-4473-B0D3-ED3363C2AD45}"/>
              </a:ext>
            </a:extLst>
          </p:cNvPr>
          <p:cNvSpPr txBox="1"/>
          <p:nvPr/>
        </p:nvSpPr>
        <p:spPr>
          <a:xfrm>
            <a:off x="5037936" y="2727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93033FFF-931A-45BB-BA5B-F6E18AF34052}"/>
              </a:ext>
            </a:extLst>
          </p:cNvPr>
          <p:cNvCxnSpPr>
            <a:cxnSpLocks/>
          </p:cNvCxnSpPr>
          <p:nvPr/>
        </p:nvCxnSpPr>
        <p:spPr>
          <a:xfrm flipV="1">
            <a:off x="4818427" y="4776063"/>
            <a:ext cx="312906" cy="792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D91263B-503D-4721-BB06-BA3DC41ED5FD}"/>
              </a:ext>
            </a:extLst>
          </p:cNvPr>
          <p:cNvSpPr txBox="1"/>
          <p:nvPr/>
        </p:nvSpPr>
        <p:spPr>
          <a:xfrm>
            <a:off x="5063131" y="46322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D9AC99EC-7292-4975-A7C8-243254C6835D}"/>
              </a:ext>
            </a:extLst>
          </p:cNvPr>
          <p:cNvCxnSpPr/>
          <p:nvPr/>
        </p:nvCxnSpPr>
        <p:spPr>
          <a:xfrm flipV="1">
            <a:off x="7989934" y="2759898"/>
            <a:ext cx="312906" cy="792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B30E372-AB67-4FD9-A6F2-40312BFAAB8A}"/>
              </a:ext>
            </a:extLst>
          </p:cNvPr>
          <p:cNvSpPr txBox="1"/>
          <p:nvPr/>
        </p:nvSpPr>
        <p:spPr>
          <a:xfrm>
            <a:off x="8283305" y="25938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25B3565-98D9-4E20-BCD6-D4FBAAC02DEC}"/>
              </a:ext>
            </a:extLst>
          </p:cNvPr>
          <p:cNvCxnSpPr/>
          <p:nvPr/>
        </p:nvCxnSpPr>
        <p:spPr>
          <a:xfrm flipV="1">
            <a:off x="8025378" y="4740238"/>
            <a:ext cx="312906" cy="792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E8C39C9-8311-4AAA-93D9-04EA61DECA87}"/>
              </a:ext>
            </a:extLst>
          </p:cNvPr>
          <p:cNvSpPr txBox="1"/>
          <p:nvPr/>
        </p:nvSpPr>
        <p:spPr>
          <a:xfrm>
            <a:off x="8283305" y="45848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9E69158E-0D8F-4BEA-AAB4-191C943963FB}"/>
              </a:ext>
            </a:extLst>
          </p:cNvPr>
          <p:cNvCxnSpPr/>
          <p:nvPr/>
        </p:nvCxnSpPr>
        <p:spPr>
          <a:xfrm flipV="1">
            <a:off x="2282304" y="5122264"/>
            <a:ext cx="312906" cy="792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EDDB2CF-22CF-4D49-8D34-7FD9F69953EF}"/>
              </a:ext>
            </a:extLst>
          </p:cNvPr>
          <p:cNvSpPr txBox="1"/>
          <p:nvPr/>
        </p:nvSpPr>
        <p:spPr>
          <a:xfrm>
            <a:off x="2539652" y="49741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A7BA0D5-4354-437C-A1FC-FF0C2A09C1E6}"/>
              </a:ext>
            </a:extLst>
          </p:cNvPr>
          <p:cNvCxnSpPr>
            <a:cxnSpLocks/>
          </p:cNvCxnSpPr>
          <p:nvPr/>
        </p:nvCxnSpPr>
        <p:spPr>
          <a:xfrm flipV="1">
            <a:off x="2175085" y="2415265"/>
            <a:ext cx="312906" cy="792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B88C7C3-2134-42C3-8C50-42D7B3C98157}"/>
              </a:ext>
            </a:extLst>
          </p:cNvPr>
          <p:cNvSpPr txBox="1"/>
          <p:nvPr/>
        </p:nvSpPr>
        <p:spPr>
          <a:xfrm>
            <a:off x="2456360" y="22694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A10961B2-56A9-4327-8411-83E3CECB4CC3}"/>
              </a:ext>
            </a:extLst>
          </p:cNvPr>
          <p:cNvCxnSpPr/>
          <p:nvPr/>
        </p:nvCxnSpPr>
        <p:spPr>
          <a:xfrm flipV="1">
            <a:off x="5043596" y="2882231"/>
            <a:ext cx="312906" cy="792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D318E5DC-9E49-4EF5-8B11-498D22B078F4}"/>
              </a:ext>
            </a:extLst>
          </p:cNvPr>
          <p:cNvSpPr txBox="1"/>
          <p:nvPr/>
        </p:nvSpPr>
        <p:spPr>
          <a:xfrm>
            <a:off x="5317436" y="2727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8B8EC97D-B7C8-4F79-92A0-2CF86BD4C386}"/>
              </a:ext>
            </a:extLst>
          </p:cNvPr>
          <p:cNvCxnSpPr/>
          <p:nvPr/>
        </p:nvCxnSpPr>
        <p:spPr>
          <a:xfrm flipV="1">
            <a:off x="5081584" y="4776063"/>
            <a:ext cx="312906" cy="792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3E83BDF-89A3-417B-AB8D-4E98028D53CC}"/>
              </a:ext>
            </a:extLst>
          </p:cNvPr>
          <p:cNvSpPr txBox="1"/>
          <p:nvPr/>
        </p:nvSpPr>
        <p:spPr>
          <a:xfrm>
            <a:off x="5358934" y="461830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5E2F3A43-CAFD-4E97-85A1-E3107C9AEC5F}"/>
              </a:ext>
            </a:extLst>
          </p:cNvPr>
          <p:cNvCxnSpPr>
            <a:cxnSpLocks/>
          </p:cNvCxnSpPr>
          <p:nvPr/>
        </p:nvCxnSpPr>
        <p:spPr>
          <a:xfrm flipV="1">
            <a:off x="8280430" y="2749423"/>
            <a:ext cx="315781" cy="775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2E91494-6CA4-4EB0-8195-173F9DBD60DF}"/>
              </a:ext>
            </a:extLst>
          </p:cNvPr>
          <p:cNvSpPr txBox="1"/>
          <p:nvPr/>
        </p:nvSpPr>
        <p:spPr>
          <a:xfrm>
            <a:off x="8280430" y="2816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7B2F6AEE-338C-4437-99C6-3070E7E9C8F8}"/>
              </a:ext>
            </a:extLst>
          </p:cNvPr>
          <p:cNvCxnSpPr>
            <a:cxnSpLocks/>
          </p:cNvCxnSpPr>
          <p:nvPr/>
        </p:nvCxnSpPr>
        <p:spPr>
          <a:xfrm flipV="1">
            <a:off x="8265048" y="4696074"/>
            <a:ext cx="306980" cy="15997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56B4564F-32E7-44B0-B784-0CD8BF42541C}"/>
              </a:ext>
            </a:extLst>
          </p:cNvPr>
          <p:cNvSpPr txBox="1"/>
          <p:nvPr/>
        </p:nvSpPr>
        <p:spPr>
          <a:xfrm>
            <a:off x="8262086" y="4816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32EA330E-7B33-48DA-8BFC-AEA3AE84F747}"/>
              </a:ext>
            </a:extLst>
          </p:cNvPr>
          <p:cNvSpPr/>
          <p:nvPr/>
        </p:nvSpPr>
        <p:spPr>
          <a:xfrm>
            <a:off x="9183350" y="4803109"/>
            <a:ext cx="2331744" cy="41671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B7412A52-2569-4253-94D4-17867E839D1B}"/>
              </a:ext>
            </a:extLst>
          </p:cNvPr>
          <p:cNvSpPr/>
          <p:nvPr/>
        </p:nvSpPr>
        <p:spPr>
          <a:xfrm>
            <a:off x="9183350" y="5185316"/>
            <a:ext cx="2331744" cy="41671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C64B9C08-8D88-4C78-BC4E-D3A40A6FC87B}"/>
              </a:ext>
            </a:extLst>
          </p:cNvPr>
          <p:cNvSpPr/>
          <p:nvPr/>
        </p:nvSpPr>
        <p:spPr>
          <a:xfrm>
            <a:off x="9183350" y="4775627"/>
            <a:ext cx="2331744" cy="41671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553BB20-E736-43A2-BEF0-4DF177569BB1}"/>
              </a:ext>
            </a:extLst>
          </p:cNvPr>
          <p:cNvSpPr txBox="1"/>
          <p:nvPr/>
        </p:nvSpPr>
        <p:spPr>
          <a:xfrm>
            <a:off x="3058376" y="5779848"/>
            <a:ext cx="511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J-K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Flip-Flop</a:t>
            </a:r>
          </a:p>
        </p:txBody>
      </p:sp>
    </p:spTree>
    <p:extLst>
      <p:ext uri="{BB962C8B-B14F-4D97-AF65-F5344CB8AC3E}">
        <p14:creationId xmlns:p14="http://schemas.microsoft.com/office/powerpoint/2010/main" val="36222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23" grpId="0"/>
      <p:bldP spid="24" grpId="0"/>
      <p:bldP spid="25" grpId="0"/>
      <p:bldP spid="26" grpId="0"/>
      <p:bldP spid="27" grpId="0"/>
      <p:bldP spid="30" grpId="0"/>
      <p:bldP spid="39" grpId="0"/>
      <p:bldP spid="41" grpId="0"/>
      <p:bldP spid="42" grpId="0"/>
      <p:bldP spid="44" grpId="0"/>
      <p:bldP spid="48" grpId="0"/>
      <p:bldP spid="50" grpId="0"/>
      <p:bldP spid="53" grpId="0"/>
      <p:bldP spid="55" grpId="0"/>
      <p:bldP spid="59" grpId="0"/>
      <p:bldP spid="61" grpId="0"/>
      <p:bldP spid="63" grpId="0"/>
      <p:bldP spid="66" grpId="0"/>
      <p:bldP spid="68" grpId="0"/>
      <p:bldP spid="71" grpId="0"/>
      <p:bldP spid="73" grpId="0"/>
      <p:bldP spid="75" grpId="0"/>
      <p:bldP spid="77" grpId="0"/>
      <p:bldP spid="80" grpId="0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5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3FC4D4-61E3-415B-9F32-82A7224A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5176"/>
            <a:ext cx="9404723" cy="1400530"/>
          </a:xfrm>
        </p:spPr>
        <p:txBody>
          <a:bodyPr/>
          <a:lstStyle/>
          <a:p>
            <a:r>
              <a:rPr lang="en-US" b="1" dirty="0"/>
              <a:t>Race Around Condition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E590982-177D-44CE-9196-791B4EA5E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18097" y="1857216"/>
            <a:ext cx="8025660" cy="2577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D3BA306-45F2-4E21-A496-D9BCF3355183}"/>
              </a:ext>
            </a:extLst>
          </p:cNvPr>
          <p:cNvSpPr txBox="1"/>
          <p:nvPr/>
        </p:nvSpPr>
        <p:spPr>
          <a:xfrm>
            <a:off x="0" y="6439859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D55FF40-6EDA-4972-89D7-9F1E4DAB6490}"/>
              </a:ext>
            </a:extLst>
          </p:cNvPr>
          <p:cNvSpPr txBox="1"/>
          <p:nvPr/>
        </p:nvSpPr>
        <p:spPr>
          <a:xfrm>
            <a:off x="2979364" y="5252420"/>
            <a:ext cx="598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Century Gothic" panose="020B0502020202020204"/>
              </a:rPr>
              <a:t>Timing diagram showing race around condition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80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6D09E-2C3B-45C7-9CEC-3F4B0D04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910"/>
            <a:ext cx="9404723" cy="770542"/>
          </a:xfrm>
        </p:spPr>
        <p:txBody>
          <a:bodyPr/>
          <a:lstStyle/>
          <a:p>
            <a:r>
              <a:rPr lang="en-US" b="1" dirty="0"/>
              <a:t>Master Slave Flip-Flop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5DB2660-DF72-4F69-8D80-1A47BC255FD3}"/>
              </a:ext>
            </a:extLst>
          </p:cNvPr>
          <p:cNvSpPr/>
          <p:nvPr/>
        </p:nvSpPr>
        <p:spPr>
          <a:xfrm>
            <a:off x="586097" y="2739879"/>
            <a:ext cx="10403207" cy="3773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3BD5AFF-0532-4914-B3FB-A62E83CD537F}"/>
              </a:ext>
            </a:extLst>
          </p:cNvPr>
          <p:cNvSpPr/>
          <p:nvPr/>
        </p:nvSpPr>
        <p:spPr>
          <a:xfrm>
            <a:off x="2670818" y="3421021"/>
            <a:ext cx="1598404" cy="18833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63CDFD5-DE93-4996-8B08-5EBFE11C3845}"/>
              </a:ext>
            </a:extLst>
          </p:cNvPr>
          <p:cNvCxnSpPr>
            <a:cxnSpLocks/>
          </p:cNvCxnSpPr>
          <p:nvPr/>
        </p:nvCxnSpPr>
        <p:spPr>
          <a:xfrm>
            <a:off x="2101265" y="3573943"/>
            <a:ext cx="54118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6BB1AF97-5314-409D-BD09-3F378E6F2F86}"/>
              </a:ext>
            </a:extLst>
          </p:cNvPr>
          <p:cNvCxnSpPr>
            <a:cxnSpLocks/>
          </p:cNvCxnSpPr>
          <p:nvPr/>
        </p:nvCxnSpPr>
        <p:spPr>
          <a:xfrm>
            <a:off x="2101265" y="5085146"/>
            <a:ext cx="56294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5F3C09F-2848-47A6-A4A2-0E044F768FEF}"/>
              </a:ext>
            </a:extLst>
          </p:cNvPr>
          <p:cNvSpPr txBox="1"/>
          <p:nvPr/>
        </p:nvSpPr>
        <p:spPr>
          <a:xfrm>
            <a:off x="2611909" y="3537399"/>
            <a:ext cx="319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BE0D453-C7EC-40D2-9586-1E78CD88EB8F}"/>
              </a:ext>
            </a:extLst>
          </p:cNvPr>
          <p:cNvSpPr txBox="1"/>
          <p:nvPr/>
        </p:nvSpPr>
        <p:spPr>
          <a:xfrm>
            <a:off x="3876769" y="3478906"/>
            <a:ext cx="378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EEC5776-BD85-4FF5-BCC3-AE335BF56EBC}"/>
              </a:ext>
            </a:extLst>
          </p:cNvPr>
          <p:cNvCxnSpPr>
            <a:cxnSpLocks/>
          </p:cNvCxnSpPr>
          <p:nvPr/>
        </p:nvCxnSpPr>
        <p:spPr>
          <a:xfrm>
            <a:off x="3959907" y="4904263"/>
            <a:ext cx="2123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CF07C0C-1B25-4BED-BD61-0691597F19FB}"/>
              </a:ext>
            </a:extLst>
          </p:cNvPr>
          <p:cNvSpPr txBox="1"/>
          <p:nvPr/>
        </p:nvSpPr>
        <p:spPr>
          <a:xfrm>
            <a:off x="3588965" y="6003491"/>
            <a:ext cx="511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Block diagram of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master-slave J-K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flip-flop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67AF999-A599-4FE0-987E-44309FC6DDE4}"/>
              </a:ext>
            </a:extLst>
          </p:cNvPr>
          <p:cNvSpPr txBox="1"/>
          <p:nvPr/>
        </p:nvSpPr>
        <p:spPr>
          <a:xfrm>
            <a:off x="2937835" y="3955693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J-K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Flip Flop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40D35EE-9F5D-4D3A-A93A-D7A18D29BE5B}"/>
              </a:ext>
            </a:extLst>
          </p:cNvPr>
          <p:cNvCxnSpPr>
            <a:cxnSpLocks/>
          </p:cNvCxnSpPr>
          <p:nvPr/>
        </p:nvCxnSpPr>
        <p:spPr>
          <a:xfrm>
            <a:off x="2506859" y="4319211"/>
            <a:ext cx="32791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38C5406-8257-4CF1-9608-D18B3425B113}"/>
              </a:ext>
            </a:extLst>
          </p:cNvPr>
          <p:cNvSpPr txBox="1"/>
          <p:nvPr/>
        </p:nvSpPr>
        <p:spPr>
          <a:xfrm>
            <a:off x="2616691" y="4388663"/>
            <a:ext cx="512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3307CBE-EF32-47F4-90CB-A30843033941}"/>
              </a:ext>
            </a:extLst>
          </p:cNvPr>
          <p:cNvSpPr/>
          <p:nvPr/>
        </p:nvSpPr>
        <p:spPr>
          <a:xfrm>
            <a:off x="8060167" y="3421021"/>
            <a:ext cx="1598404" cy="18833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1B541200-AF98-41C6-A16F-A9B9726D486D}"/>
              </a:ext>
            </a:extLst>
          </p:cNvPr>
          <p:cNvCxnSpPr>
            <a:cxnSpLocks/>
          </p:cNvCxnSpPr>
          <p:nvPr/>
        </p:nvCxnSpPr>
        <p:spPr>
          <a:xfrm>
            <a:off x="7536711" y="3621162"/>
            <a:ext cx="54154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0794A1AD-B4DA-4D82-87E3-7B79E31E4F11}"/>
              </a:ext>
            </a:extLst>
          </p:cNvPr>
          <p:cNvCxnSpPr>
            <a:cxnSpLocks/>
          </p:cNvCxnSpPr>
          <p:nvPr/>
        </p:nvCxnSpPr>
        <p:spPr>
          <a:xfrm>
            <a:off x="7497222" y="5081803"/>
            <a:ext cx="56294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23AB30FA-2746-40D4-B71C-8334BE0264B9}"/>
              </a:ext>
            </a:extLst>
          </p:cNvPr>
          <p:cNvCxnSpPr>
            <a:cxnSpLocks/>
          </p:cNvCxnSpPr>
          <p:nvPr/>
        </p:nvCxnSpPr>
        <p:spPr>
          <a:xfrm>
            <a:off x="9644748" y="3588182"/>
            <a:ext cx="9724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C4B0F656-0BD0-4DE3-9C28-0AACC23A4955}"/>
              </a:ext>
            </a:extLst>
          </p:cNvPr>
          <p:cNvCxnSpPr>
            <a:cxnSpLocks/>
          </p:cNvCxnSpPr>
          <p:nvPr/>
        </p:nvCxnSpPr>
        <p:spPr>
          <a:xfrm>
            <a:off x="9651963" y="5085146"/>
            <a:ext cx="97245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DFA6ADC-3526-4802-B378-DB5A2D72266C}"/>
              </a:ext>
            </a:extLst>
          </p:cNvPr>
          <p:cNvSpPr txBox="1"/>
          <p:nvPr/>
        </p:nvSpPr>
        <p:spPr>
          <a:xfrm>
            <a:off x="8001258" y="3537399"/>
            <a:ext cx="319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8343654-EAFF-4E80-AAD9-0B04A9B4BE22}"/>
              </a:ext>
            </a:extLst>
          </p:cNvPr>
          <p:cNvSpPr txBox="1"/>
          <p:nvPr/>
        </p:nvSpPr>
        <p:spPr>
          <a:xfrm>
            <a:off x="9266118" y="3478906"/>
            <a:ext cx="378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69A87519-E9AF-4CCA-B077-242F1A38BD67}"/>
              </a:ext>
            </a:extLst>
          </p:cNvPr>
          <p:cNvCxnSpPr>
            <a:cxnSpLocks/>
          </p:cNvCxnSpPr>
          <p:nvPr/>
        </p:nvCxnSpPr>
        <p:spPr>
          <a:xfrm>
            <a:off x="9349256" y="4904263"/>
            <a:ext cx="2123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8234CDA-E01F-4E70-B96B-CBBA6BC31DCA}"/>
              </a:ext>
            </a:extLst>
          </p:cNvPr>
          <p:cNvSpPr txBox="1"/>
          <p:nvPr/>
        </p:nvSpPr>
        <p:spPr>
          <a:xfrm>
            <a:off x="8327184" y="3955693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J-K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Flip Flop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7BA36C8D-8D33-4E64-8F5E-3F3856C5D749}"/>
              </a:ext>
            </a:extLst>
          </p:cNvPr>
          <p:cNvCxnSpPr>
            <a:cxnSpLocks/>
          </p:cNvCxnSpPr>
          <p:nvPr/>
        </p:nvCxnSpPr>
        <p:spPr>
          <a:xfrm>
            <a:off x="7896208" y="4319211"/>
            <a:ext cx="32791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7150AA3-DE6A-4073-856D-4698E7E20AD4}"/>
              </a:ext>
            </a:extLst>
          </p:cNvPr>
          <p:cNvSpPr txBox="1"/>
          <p:nvPr/>
        </p:nvSpPr>
        <p:spPr>
          <a:xfrm>
            <a:off x="8006040" y="4388663"/>
            <a:ext cx="512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clk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A01B81AA-29B7-4EED-8DDB-11444849402E}"/>
              </a:ext>
            </a:extLst>
          </p:cNvPr>
          <p:cNvSpPr/>
          <p:nvPr/>
        </p:nvSpPr>
        <p:spPr>
          <a:xfrm>
            <a:off x="3812561" y="5813670"/>
            <a:ext cx="202813" cy="14824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1CC48B68-1829-48CC-B6F8-A1B39434EE6B}"/>
              </a:ext>
            </a:extLst>
          </p:cNvPr>
          <p:cNvSpPr/>
          <p:nvPr/>
        </p:nvSpPr>
        <p:spPr>
          <a:xfrm rot="5400000">
            <a:off x="3401722" y="5659276"/>
            <a:ext cx="374486" cy="447191"/>
          </a:xfrm>
          <a:prstGeom prst="triangle">
            <a:avLst>
              <a:gd name="adj" fmla="val 53832"/>
            </a:avLst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6425DA2F-B052-4F6C-883D-428C5D87BE76}"/>
              </a:ext>
            </a:extLst>
          </p:cNvPr>
          <p:cNvCxnSpPr>
            <a:cxnSpLocks/>
          </p:cNvCxnSpPr>
          <p:nvPr/>
        </p:nvCxnSpPr>
        <p:spPr>
          <a:xfrm flipH="1">
            <a:off x="1204282" y="4321760"/>
            <a:ext cx="132067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6E09E684-6810-4445-84B0-2CE37D6B0CE9}"/>
              </a:ext>
            </a:extLst>
          </p:cNvPr>
          <p:cNvCxnSpPr>
            <a:cxnSpLocks/>
          </p:cNvCxnSpPr>
          <p:nvPr/>
        </p:nvCxnSpPr>
        <p:spPr>
          <a:xfrm flipH="1">
            <a:off x="1204284" y="5876240"/>
            <a:ext cx="212687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57F3BD36-697F-45B5-AAA9-0E6042538FF8}"/>
              </a:ext>
            </a:extLst>
          </p:cNvPr>
          <p:cNvCxnSpPr>
            <a:cxnSpLocks/>
          </p:cNvCxnSpPr>
          <p:nvPr/>
        </p:nvCxnSpPr>
        <p:spPr>
          <a:xfrm flipH="1">
            <a:off x="4015376" y="5876240"/>
            <a:ext cx="271885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CFF37996-477E-419F-A6F5-BE93DFDD5D4F}"/>
              </a:ext>
            </a:extLst>
          </p:cNvPr>
          <p:cNvCxnSpPr>
            <a:cxnSpLocks/>
          </p:cNvCxnSpPr>
          <p:nvPr/>
        </p:nvCxnSpPr>
        <p:spPr>
          <a:xfrm flipH="1">
            <a:off x="6725674" y="4321760"/>
            <a:ext cx="132067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9C5BD6F-18CB-4824-B9D5-B98673EFFD69}"/>
              </a:ext>
            </a:extLst>
          </p:cNvPr>
          <p:cNvCxnSpPr>
            <a:cxnSpLocks/>
          </p:cNvCxnSpPr>
          <p:nvPr/>
        </p:nvCxnSpPr>
        <p:spPr>
          <a:xfrm>
            <a:off x="6725674" y="4356069"/>
            <a:ext cx="0" cy="152017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6CA06088-A2DA-4AA4-B277-371EDC1946EA}"/>
              </a:ext>
            </a:extLst>
          </p:cNvPr>
          <p:cNvCxnSpPr>
            <a:cxnSpLocks/>
          </p:cNvCxnSpPr>
          <p:nvPr/>
        </p:nvCxnSpPr>
        <p:spPr>
          <a:xfrm flipH="1">
            <a:off x="4297586" y="3621162"/>
            <a:ext cx="3347326" cy="712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B17185A9-3DC1-4102-9131-A6E66ABF3716}"/>
              </a:ext>
            </a:extLst>
          </p:cNvPr>
          <p:cNvCxnSpPr>
            <a:cxnSpLocks/>
          </p:cNvCxnSpPr>
          <p:nvPr/>
        </p:nvCxnSpPr>
        <p:spPr>
          <a:xfrm flipH="1">
            <a:off x="4283047" y="5081803"/>
            <a:ext cx="33335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222BA26A-68CB-474E-92E6-15360A7B3233}"/>
              </a:ext>
            </a:extLst>
          </p:cNvPr>
          <p:cNvCxnSpPr>
            <a:cxnSpLocks/>
          </p:cNvCxnSpPr>
          <p:nvPr/>
        </p:nvCxnSpPr>
        <p:spPr>
          <a:xfrm>
            <a:off x="1210391" y="4319211"/>
            <a:ext cx="20885" cy="15570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C294BE7-1715-495E-AE01-B2E5198D471F}"/>
              </a:ext>
            </a:extLst>
          </p:cNvPr>
          <p:cNvSpPr txBox="1"/>
          <p:nvPr/>
        </p:nvSpPr>
        <p:spPr>
          <a:xfrm>
            <a:off x="8327184" y="2958455"/>
            <a:ext cx="107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Slave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EAB2953-4B08-4B41-ABFD-D4FD9530E65E}"/>
              </a:ext>
            </a:extLst>
          </p:cNvPr>
          <p:cNvSpPr txBox="1"/>
          <p:nvPr/>
        </p:nvSpPr>
        <p:spPr>
          <a:xfrm>
            <a:off x="2923897" y="2961688"/>
            <a:ext cx="107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Master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A1CFD86-9ACA-4FFF-BFFF-6AA4B8655784}"/>
              </a:ext>
            </a:extLst>
          </p:cNvPr>
          <p:cNvSpPr txBox="1"/>
          <p:nvPr/>
        </p:nvSpPr>
        <p:spPr>
          <a:xfrm>
            <a:off x="1790917" y="3193384"/>
            <a:ext cx="301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B517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B517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B517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B517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B517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B517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B517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DD94499-23FE-413E-97F0-7F6839DCA1BC}"/>
              </a:ext>
            </a:extLst>
          </p:cNvPr>
          <p:cNvSpPr txBox="1"/>
          <p:nvPr/>
        </p:nvSpPr>
        <p:spPr>
          <a:xfrm>
            <a:off x="10610674" y="3351175"/>
            <a:ext cx="378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B517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B517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B517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B517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B517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B517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B517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84B6029C-4A6E-4201-84A4-103B445C0595}"/>
              </a:ext>
            </a:extLst>
          </p:cNvPr>
          <p:cNvCxnSpPr>
            <a:cxnSpLocks/>
          </p:cNvCxnSpPr>
          <p:nvPr/>
        </p:nvCxnSpPr>
        <p:spPr>
          <a:xfrm>
            <a:off x="10705670" y="5031404"/>
            <a:ext cx="212353" cy="0"/>
          </a:xfrm>
          <a:prstGeom prst="line">
            <a:avLst/>
          </a:prstGeom>
          <a:ln w="28575">
            <a:solidFill>
              <a:srgbClr val="1B517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2ECC174-A0F6-4B13-8C14-2D117DE2FBAE}"/>
              </a:ext>
            </a:extLst>
          </p:cNvPr>
          <p:cNvCxnSpPr>
            <a:cxnSpLocks/>
          </p:cNvCxnSpPr>
          <p:nvPr/>
        </p:nvCxnSpPr>
        <p:spPr>
          <a:xfrm>
            <a:off x="2245511" y="5097725"/>
            <a:ext cx="0" cy="131417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DE234E89-2975-4EFA-A626-31149A975152}"/>
              </a:ext>
            </a:extLst>
          </p:cNvPr>
          <p:cNvCxnSpPr>
            <a:cxnSpLocks/>
          </p:cNvCxnSpPr>
          <p:nvPr/>
        </p:nvCxnSpPr>
        <p:spPr>
          <a:xfrm>
            <a:off x="2257847" y="6411901"/>
            <a:ext cx="8003053" cy="297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1A588281-8695-478A-8891-CFD141422BBB}"/>
              </a:ext>
            </a:extLst>
          </p:cNvPr>
          <p:cNvCxnSpPr>
            <a:cxnSpLocks/>
          </p:cNvCxnSpPr>
          <p:nvPr/>
        </p:nvCxnSpPr>
        <p:spPr>
          <a:xfrm>
            <a:off x="10260900" y="5111035"/>
            <a:ext cx="0" cy="130086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14F4D210-7CA7-46B8-ADFC-186BC1E301A4}"/>
              </a:ext>
            </a:extLst>
          </p:cNvPr>
          <p:cNvCxnSpPr>
            <a:cxnSpLocks/>
          </p:cNvCxnSpPr>
          <p:nvPr/>
        </p:nvCxnSpPr>
        <p:spPr>
          <a:xfrm>
            <a:off x="2272857" y="2852843"/>
            <a:ext cx="8003053" cy="297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0A532921-CE5E-4302-8CB3-F36F199430BA}"/>
              </a:ext>
            </a:extLst>
          </p:cNvPr>
          <p:cNvCxnSpPr>
            <a:cxnSpLocks/>
          </p:cNvCxnSpPr>
          <p:nvPr/>
        </p:nvCxnSpPr>
        <p:spPr>
          <a:xfrm>
            <a:off x="2267719" y="2852843"/>
            <a:ext cx="5138" cy="7236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FC6D9CDD-B944-4093-B07E-1C9B785718C8}"/>
              </a:ext>
            </a:extLst>
          </p:cNvPr>
          <p:cNvCxnSpPr>
            <a:cxnSpLocks/>
          </p:cNvCxnSpPr>
          <p:nvPr/>
        </p:nvCxnSpPr>
        <p:spPr>
          <a:xfrm>
            <a:off x="10274818" y="2928230"/>
            <a:ext cx="3300" cy="61865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2">
            <a:extLst>
              <a:ext uri="{FF2B5EF4-FFF2-40B4-BE49-F238E27FC236}">
                <a16:creationId xmlns:a16="http://schemas.microsoft.com/office/drawing/2014/main" xmlns="" id="{741DFFEB-7BA8-4C6D-89B8-03D86D13D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2" y="790423"/>
            <a:ext cx="11900655" cy="1949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Master Slave Flip-Flop is constructed from two separate flip-flop. One serves as master another as slave.</a:t>
            </a:r>
          </a:p>
          <a:p>
            <a:r>
              <a:rPr lang="en-US" dirty="0"/>
              <a:t>It is used to achieve the edge trigger</a:t>
            </a:r>
          </a:p>
          <a:p>
            <a:r>
              <a:rPr lang="en-US" dirty="0"/>
              <a:t>It can remove the “Race Around” condition of JK flip-flop</a:t>
            </a:r>
          </a:p>
          <a:p>
            <a:r>
              <a:rPr lang="en-US" dirty="0"/>
              <a:t>During positive clock the Master activates and during negative clock the Slave is activated.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B06B6DF-F2BD-49F5-8979-5A82CEF82A8B}"/>
              </a:ext>
            </a:extLst>
          </p:cNvPr>
          <p:cNvSpPr txBox="1"/>
          <p:nvPr/>
        </p:nvSpPr>
        <p:spPr>
          <a:xfrm>
            <a:off x="0" y="6524968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426137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uiExpand="1" animBg="1"/>
      <p:bldP spid="11" grpId="0" uiExpand="1"/>
      <p:bldP spid="12" grpId="0" uiExpand="1"/>
      <p:bldP spid="14" grpId="0" uiExpand="1"/>
      <p:bldP spid="15" grpId="0" uiExpand="1"/>
      <p:bldP spid="17" grpId="0" uiExpand="1"/>
      <p:bldP spid="23" grpId="0" uiExpand="1" animBg="1"/>
      <p:bldP spid="28" grpId="0" uiExpand="1"/>
      <p:bldP spid="29" grpId="0" uiExpand="1"/>
      <p:bldP spid="31" grpId="0" uiExpand="1"/>
      <p:bldP spid="33" grpId="0" uiExpand="1"/>
      <p:bldP spid="34" grpId="0" uiExpand="1" animBg="1"/>
      <p:bldP spid="35" grpId="0" uiExpand="1" animBg="1"/>
      <p:bldP spid="58" grpId="0" uiExpand="1"/>
      <p:bldP spid="59" grpId="0" uiExpand="1"/>
      <p:bldP spid="60" grpId="0" uiExpand="1"/>
      <p:bldP spid="62" grpId="0" uiExpand="1"/>
      <p:bldP spid="12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181">
            <a:extLst>
              <a:ext uri="{FF2B5EF4-FFF2-40B4-BE49-F238E27FC236}">
                <a16:creationId xmlns:a16="http://schemas.microsoft.com/office/drawing/2014/main" xmlns="" id="{1C057FB5-BD32-4744-AE0A-39481405F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189" y="763373"/>
            <a:ext cx="11275182" cy="56483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77912818-ECBA-4EF2-8E93-2AD189FC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0" y="-1481"/>
            <a:ext cx="8417793" cy="1400175"/>
          </a:xfrm>
        </p:spPr>
        <p:txBody>
          <a:bodyPr/>
          <a:lstStyle/>
          <a:p>
            <a:r>
              <a:rPr lang="en-US" b="1" dirty="0"/>
              <a:t>Master Slave J-K Flip-Flop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42938E9-8373-464E-A474-F28C81DB91AC}"/>
              </a:ext>
            </a:extLst>
          </p:cNvPr>
          <p:cNvSpPr txBox="1"/>
          <p:nvPr/>
        </p:nvSpPr>
        <p:spPr>
          <a:xfrm>
            <a:off x="10644306" y="3578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8C90C9FD-6811-4D87-82C6-E3468D61B3ED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5925462" y="-1296717"/>
            <a:ext cx="2104839" cy="764575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D715093-FFCB-471E-9594-2CB0A55E7DAA}"/>
              </a:ext>
            </a:extLst>
          </p:cNvPr>
          <p:cNvSpPr txBox="1"/>
          <p:nvPr/>
        </p:nvSpPr>
        <p:spPr>
          <a:xfrm>
            <a:off x="11088079" y="2409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0C632B8-5261-492A-A8AB-AF344A356BAC}"/>
              </a:ext>
            </a:extLst>
          </p:cNvPr>
          <p:cNvSpPr txBox="1"/>
          <p:nvPr/>
        </p:nvSpPr>
        <p:spPr>
          <a:xfrm>
            <a:off x="2803702" y="1307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C316B6F8-E79C-4E8B-8D41-EE338BB0B1FB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3084799" y="2785580"/>
            <a:ext cx="8168131" cy="2267556"/>
          </a:xfrm>
          <a:prstGeom prst="bentConnector3">
            <a:avLst>
              <a:gd name="adj1" fmla="val 4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8C9C9FE-AE96-4A4A-9726-EB1A344EF33B}"/>
              </a:ext>
            </a:extLst>
          </p:cNvPr>
          <p:cNvSpPr txBox="1"/>
          <p:nvPr/>
        </p:nvSpPr>
        <p:spPr>
          <a:xfrm>
            <a:off x="2771892" y="4868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E44F362-78AA-4C22-9E64-C84D1ADAE099}"/>
              </a:ext>
            </a:extLst>
          </p:cNvPr>
          <p:cNvSpPr txBox="1"/>
          <p:nvPr/>
        </p:nvSpPr>
        <p:spPr>
          <a:xfrm>
            <a:off x="4597034" y="89665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Active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621935B-C3A3-40E1-A27E-740EE7E1F9B1}"/>
              </a:ext>
            </a:extLst>
          </p:cNvPr>
          <p:cNvSpPr txBox="1"/>
          <p:nvPr/>
        </p:nvSpPr>
        <p:spPr>
          <a:xfrm>
            <a:off x="6182086" y="3220428"/>
            <a:ext cx="3129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FA4228F-DB25-4029-87D2-292ECB078681}"/>
              </a:ext>
            </a:extLst>
          </p:cNvPr>
          <p:cNvSpPr txBox="1"/>
          <p:nvPr/>
        </p:nvSpPr>
        <p:spPr>
          <a:xfrm>
            <a:off x="8451940" y="918945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Deactivate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D58FB0CC-916F-412B-B1B3-37E30E38843B}"/>
              </a:ext>
            </a:extLst>
          </p:cNvPr>
          <p:cNvSpPr txBox="1"/>
          <p:nvPr/>
        </p:nvSpPr>
        <p:spPr>
          <a:xfrm>
            <a:off x="1042608" y="1684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A6C6BC96-2FA0-4B59-979C-4E85972525EF}"/>
              </a:ext>
            </a:extLst>
          </p:cNvPr>
          <p:cNvSpPr txBox="1"/>
          <p:nvPr/>
        </p:nvSpPr>
        <p:spPr>
          <a:xfrm>
            <a:off x="1012986" y="42564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A68AA440-DE8D-41C4-B30A-676FBEBD4B3E}"/>
              </a:ext>
            </a:extLst>
          </p:cNvPr>
          <p:cNvSpPr txBox="1"/>
          <p:nvPr/>
        </p:nvSpPr>
        <p:spPr>
          <a:xfrm>
            <a:off x="3984770" y="1671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A878E4D-1C45-450A-9E46-50EB3BB8972F}"/>
              </a:ext>
            </a:extLst>
          </p:cNvPr>
          <p:cNvSpPr txBox="1"/>
          <p:nvPr/>
        </p:nvSpPr>
        <p:spPr>
          <a:xfrm>
            <a:off x="3949507" y="43372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D947FD25-461B-41D1-8765-8186FF6B7B01}"/>
              </a:ext>
            </a:extLst>
          </p:cNvPr>
          <p:cNvSpPr txBox="1"/>
          <p:nvPr/>
        </p:nvSpPr>
        <p:spPr>
          <a:xfrm>
            <a:off x="5865762" y="4120888"/>
            <a:ext cx="31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F79BDB1D-3C3E-4D68-94C2-987246D1ABBA}"/>
              </a:ext>
            </a:extLst>
          </p:cNvPr>
          <p:cNvSpPr txBox="1"/>
          <p:nvPr/>
        </p:nvSpPr>
        <p:spPr>
          <a:xfrm>
            <a:off x="6173568" y="3220428"/>
            <a:ext cx="3129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E03A448D-EC5F-41EF-ACCC-CD4E37CBDA8B}"/>
              </a:ext>
            </a:extLst>
          </p:cNvPr>
          <p:cNvSpPr txBox="1"/>
          <p:nvPr/>
        </p:nvSpPr>
        <p:spPr>
          <a:xfrm>
            <a:off x="4375103" y="88844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Deactivate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14F3CC4C-8632-48C0-9E3A-654A6E9EFD80}"/>
              </a:ext>
            </a:extLst>
          </p:cNvPr>
          <p:cNvSpPr txBox="1"/>
          <p:nvPr/>
        </p:nvSpPr>
        <p:spPr>
          <a:xfrm>
            <a:off x="8640229" y="918945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Active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13DDDBB6-EC00-4B88-9CCC-FDDA4AEC4D55}"/>
              </a:ext>
            </a:extLst>
          </p:cNvPr>
          <p:cNvSpPr txBox="1"/>
          <p:nvPr/>
        </p:nvSpPr>
        <p:spPr>
          <a:xfrm>
            <a:off x="7162282" y="200703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DD8385A8-B1AC-43F3-825A-65A3820C25FB}"/>
              </a:ext>
            </a:extLst>
          </p:cNvPr>
          <p:cNvSpPr txBox="1"/>
          <p:nvPr/>
        </p:nvSpPr>
        <p:spPr>
          <a:xfrm>
            <a:off x="7220539" y="424940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xmlns="" id="{E8A3C45E-C527-46A5-AD4B-8F5C262229F1}"/>
              </a:ext>
            </a:extLst>
          </p:cNvPr>
          <p:cNvCxnSpPr>
            <a:cxnSpLocks/>
          </p:cNvCxnSpPr>
          <p:nvPr/>
        </p:nvCxnSpPr>
        <p:spPr>
          <a:xfrm flipV="1">
            <a:off x="11130581" y="2471334"/>
            <a:ext cx="244690" cy="2313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xmlns="" id="{8CD94A85-B0A4-44B6-A1BC-989A6863B486}"/>
              </a:ext>
            </a:extLst>
          </p:cNvPr>
          <p:cNvCxnSpPr/>
          <p:nvPr/>
        </p:nvCxnSpPr>
        <p:spPr>
          <a:xfrm flipV="1">
            <a:off x="10634060" y="3675180"/>
            <a:ext cx="313659" cy="1615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C18A1B0B-44B9-453D-80AB-17D79A0683AB}"/>
              </a:ext>
            </a:extLst>
          </p:cNvPr>
          <p:cNvSpPr txBox="1"/>
          <p:nvPr/>
        </p:nvSpPr>
        <p:spPr>
          <a:xfrm>
            <a:off x="11096473" y="272110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98FA901F-EED3-4274-B894-79A25DA5FE68}"/>
              </a:ext>
            </a:extLst>
          </p:cNvPr>
          <p:cNvSpPr txBox="1"/>
          <p:nvPr/>
        </p:nvSpPr>
        <p:spPr>
          <a:xfrm>
            <a:off x="10947719" y="356921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graphicFrame>
        <p:nvGraphicFramePr>
          <p:cNvPr id="178" name="Table 24">
            <a:extLst>
              <a:ext uri="{FF2B5EF4-FFF2-40B4-BE49-F238E27FC236}">
                <a16:creationId xmlns:a16="http://schemas.microsoft.com/office/drawing/2014/main" xmlns="" id="{F87DECD3-A76C-4519-8758-B15E86074F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164590"/>
              </p:ext>
            </p:extLst>
          </p:nvPr>
        </p:nvGraphicFramePr>
        <p:xfrm>
          <a:off x="-134909" y="2661420"/>
          <a:ext cx="128707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284">
                  <a:extLst>
                    <a:ext uri="{9D8B030D-6E8A-4147-A177-3AD203B41FA5}">
                      <a16:colId xmlns:a16="http://schemas.microsoft.com/office/drawing/2014/main" xmlns="" val="1662631727"/>
                    </a:ext>
                  </a:extLst>
                </a:gridCol>
                <a:gridCol w="443934">
                  <a:extLst>
                    <a:ext uri="{9D8B030D-6E8A-4147-A177-3AD203B41FA5}">
                      <a16:colId xmlns:a16="http://schemas.microsoft.com/office/drawing/2014/main" xmlns="" val="178590881"/>
                    </a:ext>
                  </a:extLst>
                </a:gridCol>
                <a:gridCol w="426860">
                  <a:extLst>
                    <a:ext uri="{9D8B030D-6E8A-4147-A177-3AD203B41FA5}">
                      <a16:colId xmlns:a16="http://schemas.microsoft.com/office/drawing/2014/main" xmlns="" val="1190588169"/>
                    </a:ext>
                  </a:extLst>
                </a:gridCol>
              </a:tblGrid>
              <a:tr h="3405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356902"/>
                  </a:ext>
                </a:extLst>
              </a:tr>
              <a:tr h="34052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9735857"/>
                  </a:ext>
                </a:extLst>
              </a:tr>
              <a:tr h="34052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5423875"/>
                  </a:ext>
                </a:extLst>
              </a:tr>
              <a:tr h="34052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996919"/>
                  </a:ext>
                </a:extLst>
              </a:tr>
              <a:tr h="34052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101223"/>
                  </a:ext>
                </a:extLst>
              </a:tr>
            </a:tbl>
          </a:graphicData>
        </a:graphic>
      </p:graphicFrame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2F803799-96CB-4CA0-B964-7E60CAED6F59}"/>
              </a:ext>
            </a:extLst>
          </p:cNvPr>
          <p:cNvCxnSpPr>
            <a:cxnSpLocks/>
          </p:cNvCxnSpPr>
          <p:nvPr/>
        </p:nvCxnSpPr>
        <p:spPr>
          <a:xfrm>
            <a:off x="949486" y="5702053"/>
            <a:ext cx="127000" cy="0"/>
          </a:xfrm>
          <a:prstGeom prst="line">
            <a:avLst/>
          </a:prstGeom>
          <a:ln w="38100">
            <a:solidFill>
              <a:srgbClr val="1B5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xmlns="" id="{AE17A5BD-E582-460D-BBA1-DCAE58F89DFB}"/>
              </a:ext>
            </a:extLst>
          </p:cNvPr>
          <p:cNvCxnSpPr>
            <a:cxnSpLocks/>
          </p:cNvCxnSpPr>
          <p:nvPr/>
        </p:nvCxnSpPr>
        <p:spPr>
          <a:xfrm flipV="1">
            <a:off x="1060859" y="5395388"/>
            <a:ext cx="0" cy="306666"/>
          </a:xfrm>
          <a:prstGeom prst="line">
            <a:avLst/>
          </a:prstGeom>
          <a:ln w="38100">
            <a:solidFill>
              <a:srgbClr val="1B5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xmlns="" id="{13F21040-7C39-4469-826D-2FFC2A760D9D}"/>
              </a:ext>
            </a:extLst>
          </p:cNvPr>
          <p:cNvCxnSpPr>
            <a:cxnSpLocks/>
          </p:cNvCxnSpPr>
          <p:nvPr/>
        </p:nvCxnSpPr>
        <p:spPr>
          <a:xfrm>
            <a:off x="1060859" y="5385585"/>
            <a:ext cx="50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xmlns="" id="{DC39A871-FAB3-4B0D-9BAC-8CCA721F2194}"/>
              </a:ext>
            </a:extLst>
          </p:cNvPr>
          <p:cNvCxnSpPr>
            <a:cxnSpLocks/>
          </p:cNvCxnSpPr>
          <p:nvPr/>
        </p:nvCxnSpPr>
        <p:spPr>
          <a:xfrm>
            <a:off x="1568859" y="5702053"/>
            <a:ext cx="444500" cy="0"/>
          </a:xfrm>
          <a:prstGeom prst="line">
            <a:avLst/>
          </a:prstGeom>
          <a:ln w="38100">
            <a:solidFill>
              <a:srgbClr val="1B5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xmlns="" id="{AD23BC73-8BDF-427F-BC06-39D363A527CC}"/>
              </a:ext>
            </a:extLst>
          </p:cNvPr>
          <p:cNvCxnSpPr>
            <a:cxnSpLocks/>
          </p:cNvCxnSpPr>
          <p:nvPr/>
        </p:nvCxnSpPr>
        <p:spPr>
          <a:xfrm flipV="1">
            <a:off x="1568859" y="5385585"/>
            <a:ext cx="0" cy="306666"/>
          </a:xfrm>
          <a:prstGeom prst="line">
            <a:avLst/>
          </a:prstGeom>
          <a:ln w="38100">
            <a:solidFill>
              <a:srgbClr val="1B5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xmlns="" id="{6B164579-204F-4D73-8821-B1001B6D45B7}"/>
              </a:ext>
            </a:extLst>
          </p:cNvPr>
          <p:cNvCxnSpPr>
            <a:cxnSpLocks/>
          </p:cNvCxnSpPr>
          <p:nvPr/>
        </p:nvCxnSpPr>
        <p:spPr>
          <a:xfrm flipV="1">
            <a:off x="2013359" y="5395388"/>
            <a:ext cx="0" cy="306666"/>
          </a:xfrm>
          <a:prstGeom prst="line">
            <a:avLst/>
          </a:prstGeom>
          <a:ln w="38100">
            <a:solidFill>
              <a:srgbClr val="1B5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14B19A7B-9763-4172-BCED-CAAA9A1031AC}"/>
              </a:ext>
            </a:extLst>
          </p:cNvPr>
          <p:cNvSpPr txBox="1"/>
          <p:nvPr/>
        </p:nvSpPr>
        <p:spPr>
          <a:xfrm>
            <a:off x="1124360" y="5402529"/>
            <a:ext cx="25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xmlns="" id="{23945576-502B-4EFE-BD2A-D56D20261516}"/>
              </a:ext>
            </a:extLst>
          </p:cNvPr>
          <p:cNvCxnSpPr>
            <a:stCxn id="200" idx="2"/>
          </p:cNvCxnSpPr>
          <p:nvPr/>
        </p:nvCxnSpPr>
        <p:spPr>
          <a:xfrm>
            <a:off x="1254115" y="5771861"/>
            <a:ext cx="142665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xmlns="" id="{0E306A7A-8FC3-49E3-88D8-35F9C6CB0F5A}"/>
              </a:ext>
            </a:extLst>
          </p:cNvPr>
          <p:cNvCxnSpPr>
            <a:cxnSpLocks/>
          </p:cNvCxnSpPr>
          <p:nvPr/>
        </p:nvCxnSpPr>
        <p:spPr>
          <a:xfrm>
            <a:off x="1568858" y="5696645"/>
            <a:ext cx="4445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xmlns="" id="{7ED63A3C-1263-4C44-AA0A-345D28C01D6F}"/>
              </a:ext>
            </a:extLst>
          </p:cNvPr>
          <p:cNvCxnSpPr>
            <a:cxnSpLocks/>
          </p:cNvCxnSpPr>
          <p:nvPr/>
        </p:nvCxnSpPr>
        <p:spPr>
          <a:xfrm>
            <a:off x="1060859" y="5385585"/>
            <a:ext cx="492374" cy="0"/>
          </a:xfrm>
          <a:prstGeom prst="line">
            <a:avLst/>
          </a:prstGeom>
          <a:ln w="38100">
            <a:solidFill>
              <a:srgbClr val="1B5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11AD2771-F600-4370-B01A-2DC58AC11EFD}"/>
              </a:ext>
            </a:extLst>
          </p:cNvPr>
          <p:cNvSpPr txBox="1"/>
          <p:nvPr/>
        </p:nvSpPr>
        <p:spPr>
          <a:xfrm>
            <a:off x="1622837" y="5332721"/>
            <a:ext cx="25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xmlns="" id="{501AC1A3-B147-4510-8B09-10CCBE1BFAD1}"/>
              </a:ext>
            </a:extLst>
          </p:cNvPr>
          <p:cNvCxnSpPr>
            <a:cxnSpLocks/>
          </p:cNvCxnSpPr>
          <p:nvPr/>
        </p:nvCxnSpPr>
        <p:spPr>
          <a:xfrm flipH="1">
            <a:off x="1683119" y="5738668"/>
            <a:ext cx="171950" cy="243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xmlns="" id="{4BA77669-7716-48B4-B17B-73EB3E10FB7B}"/>
              </a:ext>
            </a:extLst>
          </p:cNvPr>
          <p:cNvCxnSpPr>
            <a:cxnSpLocks/>
          </p:cNvCxnSpPr>
          <p:nvPr/>
        </p:nvCxnSpPr>
        <p:spPr>
          <a:xfrm>
            <a:off x="3634896" y="5994073"/>
            <a:ext cx="566319" cy="188677"/>
          </a:xfrm>
          <a:prstGeom prst="bentConnector3">
            <a:avLst>
              <a:gd name="adj1" fmla="val -5004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xmlns="" id="{46B9F0E4-133C-45DA-B2EA-58CBEE16D27E}"/>
              </a:ext>
            </a:extLst>
          </p:cNvPr>
          <p:cNvSpPr/>
          <p:nvPr/>
        </p:nvSpPr>
        <p:spPr>
          <a:xfrm>
            <a:off x="6155253" y="901814"/>
            <a:ext cx="3802299" cy="4686376"/>
          </a:xfrm>
          <a:prstGeom prst="rect">
            <a:avLst/>
          </a:prstGeom>
          <a:noFill/>
          <a:ln w="38100" cap="flat" cmpd="sng" algn="ctr">
            <a:solidFill>
              <a:srgbClr val="1B517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D63442C5-2AAC-45B8-AC2A-DB2BAAB4EF9C}"/>
              </a:ext>
            </a:extLst>
          </p:cNvPr>
          <p:cNvSpPr txBox="1"/>
          <p:nvPr/>
        </p:nvSpPr>
        <p:spPr>
          <a:xfrm>
            <a:off x="6590517" y="92024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SLAVE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xmlns="" id="{84949684-193A-44A0-8AF6-CA2B5154A9FC}"/>
              </a:ext>
            </a:extLst>
          </p:cNvPr>
          <p:cNvSpPr txBox="1"/>
          <p:nvPr/>
        </p:nvSpPr>
        <p:spPr>
          <a:xfrm>
            <a:off x="2547322" y="928777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xmlns="" id="{386A4FA7-31D5-4AD4-B156-9D10A60478FE}"/>
              </a:ext>
            </a:extLst>
          </p:cNvPr>
          <p:cNvSpPr/>
          <p:nvPr/>
        </p:nvSpPr>
        <p:spPr>
          <a:xfrm>
            <a:off x="5836403" y="1802789"/>
            <a:ext cx="179153" cy="3240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058E35F-4E7E-4762-A11B-76CB6E86567C}"/>
              </a:ext>
            </a:extLst>
          </p:cNvPr>
          <p:cNvSpPr txBox="1"/>
          <p:nvPr/>
        </p:nvSpPr>
        <p:spPr>
          <a:xfrm>
            <a:off x="5842347" y="1856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xmlns="" id="{80568B75-87C3-4B7A-8A5B-D14F2015165D}"/>
              </a:ext>
            </a:extLst>
          </p:cNvPr>
          <p:cNvSpPr/>
          <p:nvPr/>
        </p:nvSpPr>
        <p:spPr>
          <a:xfrm>
            <a:off x="5689513" y="4087368"/>
            <a:ext cx="178421" cy="3240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xmlns="" id="{52A9F8B4-E40C-4718-AA7F-F95E8692B53F}"/>
              </a:ext>
            </a:extLst>
          </p:cNvPr>
          <p:cNvSpPr/>
          <p:nvPr/>
        </p:nvSpPr>
        <p:spPr>
          <a:xfrm>
            <a:off x="2520422" y="877240"/>
            <a:ext cx="3273017" cy="4686376"/>
          </a:xfrm>
          <a:prstGeom prst="rect">
            <a:avLst/>
          </a:prstGeom>
          <a:noFill/>
          <a:ln w="38100" cap="flat" cmpd="sng" algn="ctr">
            <a:solidFill>
              <a:srgbClr val="1B517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4476BE70-E63C-4B25-8FCA-CA09D02C0DAE}"/>
              </a:ext>
            </a:extLst>
          </p:cNvPr>
          <p:cNvSpPr txBox="1"/>
          <p:nvPr/>
        </p:nvSpPr>
        <p:spPr>
          <a:xfrm>
            <a:off x="-159374" y="2199755"/>
            <a:ext cx="1184940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Truth table of </a:t>
            </a:r>
          </a:p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NAND gate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xmlns="" id="{EA953DA3-3E5A-4A21-9994-BAEB120C3688}"/>
              </a:ext>
            </a:extLst>
          </p:cNvPr>
          <p:cNvCxnSpPr>
            <a:cxnSpLocks/>
          </p:cNvCxnSpPr>
          <p:nvPr/>
        </p:nvCxnSpPr>
        <p:spPr>
          <a:xfrm>
            <a:off x="6217064" y="964954"/>
            <a:ext cx="3674694" cy="45986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xmlns="" id="{FADC7DA7-02F6-45C0-9FC3-F07236F603A6}"/>
              </a:ext>
            </a:extLst>
          </p:cNvPr>
          <p:cNvCxnSpPr>
            <a:cxnSpLocks/>
          </p:cNvCxnSpPr>
          <p:nvPr/>
        </p:nvCxnSpPr>
        <p:spPr>
          <a:xfrm>
            <a:off x="2577737" y="928777"/>
            <a:ext cx="3184899" cy="46015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C81F2F5-BB7C-40E5-AC19-1936056AF545}"/>
              </a:ext>
            </a:extLst>
          </p:cNvPr>
          <p:cNvSpPr txBox="1"/>
          <p:nvPr/>
        </p:nvSpPr>
        <p:spPr>
          <a:xfrm>
            <a:off x="0" y="6411725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81262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3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500"/>
                            </p:stCondLst>
                            <p:childTnLst>
                              <p:par>
                                <p:cTn id="2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000"/>
                            </p:stCondLst>
                            <p:childTnLst>
                              <p:par>
                                <p:cTn id="2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4" grpId="0"/>
      <p:bldP spid="36" grpId="0"/>
      <p:bldP spid="40" grpId="0"/>
      <p:bldP spid="59" grpId="0"/>
      <p:bldP spid="59" grpId="1"/>
      <p:bldP spid="60" grpId="0" animBg="1"/>
      <p:bldP spid="60" grpId="1" animBg="1"/>
      <p:bldP spid="61" grpId="0"/>
      <p:bldP spid="61" grpId="1"/>
      <p:bldP spid="97" grpId="0"/>
      <p:bldP spid="98" grpId="0"/>
      <p:bldP spid="99" grpId="0"/>
      <p:bldP spid="100" grpId="0"/>
      <p:bldP spid="101" grpId="0"/>
      <p:bldP spid="123" grpId="0" animBg="1"/>
      <p:bldP spid="124" grpId="0"/>
      <p:bldP spid="125" grpId="0"/>
      <p:bldP spid="126" grpId="0"/>
      <p:bldP spid="127" grpId="0"/>
      <p:bldP spid="132" grpId="0"/>
      <p:bldP spid="133" grpId="0"/>
      <p:bldP spid="200" grpId="0"/>
      <p:bldP spid="200" grpId="1"/>
      <p:bldP spid="204" grpId="0"/>
      <p:bldP spid="232" grpId="0" animBg="1"/>
      <p:bldP spid="233" grpId="0"/>
      <p:bldP spid="234" grpId="0"/>
      <p:bldP spid="235" grpId="0" animBg="1"/>
      <p:bldP spid="102" grpId="0"/>
      <p:bldP spid="237" grpId="0" animBg="1"/>
      <p:bldP spid="231" grpId="0" animBg="1"/>
      <p:bldP spid="2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C81F2F5-BB7C-40E5-AC19-1936056AF545}"/>
              </a:ext>
            </a:extLst>
          </p:cNvPr>
          <p:cNvSpPr txBox="1"/>
          <p:nvPr/>
        </p:nvSpPr>
        <p:spPr>
          <a:xfrm>
            <a:off x="0" y="6411725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  <p:pic>
        <p:nvPicPr>
          <p:cNvPr id="1032" name="Picture 8" descr="Ask me a question | ask.fm/Navneeet | Funny gif, Funny, Flight attendant  humor">
            <a:extLst>
              <a:ext uri="{FF2B5EF4-FFF2-40B4-BE49-F238E27FC236}">
                <a16:creationId xmlns:a16="http://schemas.microsoft.com/office/drawing/2014/main" xmlns="" id="{FA084C35-3983-4591-81A2-9442D1B16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 Question Mark Gif, Download Free Question Mark Gif png images, Free  ClipArts on Clipart Library">
            <a:extLst>
              <a:ext uri="{FF2B5EF4-FFF2-40B4-BE49-F238E27FC236}">
                <a16:creationId xmlns:a16="http://schemas.microsoft.com/office/drawing/2014/main" xmlns="" id="{74BBAE62-F94D-4F8E-AF47-30661AC057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805" y="884938"/>
            <a:ext cx="1987550" cy="19875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9A942F3-1996-4394-8E99-F0E368126FA4}"/>
              </a:ext>
            </a:extLst>
          </p:cNvPr>
          <p:cNvSpPr/>
          <p:nvPr/>
        </p:nvSpPr>
        <p:spPr>
          <a:xfrm rot="19646700">
            <a:off x="-627510" y="2499975"/>
            <a:ext cx="54535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</a:rPr>
              <a:t>Any Question</a:t>
            </a:r>
          </a:p>
        </p:txBody>
      </p:sp>
    </p:spTree>
    <p:extLst>
      <p:ext uri="{BB962C8B-B14F-4D97-AF65-F5344CB8AC3E}">
        <p14:creationId xmlns:p14="http://schemas.microsoft.com/office/powerpoint/2010/main" val="20333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FCF39F0-5F7F-4579-8713-62F356E42F23}"/>
              </a:ext>
            </a:extLst>
          </p:cNvPr>
          <p:cNvSpPr/>
          <p:nvPr/>
        </p:nvSpPr>
        <p:spPr>
          <a:xfrm>
            <a:off x="1544319" y="965199"/>
            <a:ext cx="8048173" cy="25855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053B3A-05FA-45AC-8D38-B0E8B650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9942"/>
            <a:ext cx="5151120" cy="774585"/>
          </a:xfrm>
        </p:spPr>
        <p:txBody>
          <a:bodyPr/>
          <a:lstStyle/>
          <a:p>
            <a:r>
              <a:rPr lang="en-US" b="1" dirty="0"/>
              <a:t>Sequential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5782C6-E74F-46AD-B06D-E49B240C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78" y="3661078"/>
            <a:ext cx="10773922" cy="270620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Output depends on present input and past history of the system</a:t>
            </a:r>
          </a:p>
          <a:p>
            <a:r>
              <a:rPr lang="en-US" b="1" dirty="0"/>
              <a:t>Temporary storage device and it has two stable state.</a:t>
            </a:r>
          </a:p>
          <a:p>
            <a:r>
              <a:rPr lang="en-US" b="1" dirty="0"/>
              <a:t>Two type of sequential circuit :   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a) Asynchronous  : Output changes any time 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b) Synchronous    : Output changes with clock</a:t>
            </a:r>
          </a:p>
          <a:p>
            <a:r>
              <a:rPr lang="en-US" b="1" dirty="0"/>
              <a:t>Level sensitive (Latch)</a:t>
            </a:r>
          </a:p>
          <a:p>
            <a:r>
              <a:rPr lang="en-US" b="1" dirty="0"/>
              <a:t>Edge triggered (Flip-Flop)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7632275-6138-4964-9F64-50552EBB2113}"/>
              </a:ext>
            </a:extLst>
          </p:cNvPr>
          <p:cNvSpPr/>
          <p:nvPr/>
        </p:nvSpPr>
        <p:spPr>
          <a:xfrm>
            <a:off x="4062549" y="1131270"/>
            <a:ext cx="1889760" cy="90569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Combinational</a:t>
            </a:r>
          </a:p>
          <a:p>
            <a:pPr algn="ctr"/>
            <a:r>
              <a:rPr lang="en-US" b="1" dirty="0"/>
              <a:t>Circuit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414CBC6-2499-44AF-97B9-E73A8DA4FB47}"/>
              </a:ext>
            </a:extLst>
          </p:cNvPr>
          <p:cNvSpPr/>
          <p:nvPr/>
        </p:nvSpPr>
        <p:spPr>
          <a:xfrm>
            <a:off x="6625618" y="1740556"/>
            <a:ext cx="1275806" cy="61830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23201DEF-7553-4E00-96FF-67AA349820A1}"/>
              </a:ext>
            </a:extLst>
          </p:cNvPr>
          <p:cNvCxnSpPr>
            <a:cxnSpLocks/>
          </p:cNvCxnSpPr>
          <p:nvPr/>
        </p:nvCxnSpPr>
        <p:spPr>
          <a:xfrm>
            <a:off x="5952309" y="1376500"/>
            <a:ext cx="2055222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5BEE4E89-03C7-4C8C-A5A2-022BFF23CFC5}"/>
              </a:ext>
            </a:extLst>
          </p:cNvPr>
          <p:cNvCxnSpPr>
            <a:cxnSpLocks/>
          </p:cNvCxnSpPr>
          <p:nvPr/>
        </p:nvCxnSpPr>
        <p:spPr>
          <a:xfrm>
            <a:off x="2651760" y="1376500"/>
            <a:ext cx="1410789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F4DA450-CFD1-45F6-983D-8F010E67A241}"/>
              </a:ext>
            </a:extLst>
          </p:cNvPr>
          <p:cNvSpPr txBox="1"/>
          <p:nvPr/>
        </p:nvSpPr>
        <p:spPr>
          <a:xfrm>
            <a:off x="1776902" y="1176093"/>
            <a:ext cx="838691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B6CE585-9A1B-4B79-9E98-A566752508FE}"/>
              </a:ext>
            </a:extLst>
          </p:cNvPr>
          <p:cNvSpPr txBox="1"/>
          <p:nvPr/>
        </p:nvSpPr>
        <p:spPr>
          <a:xfrm>
            <a:off x="8007531" y="1176093"/>
            <a:ext cx="1045479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Outputs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DFAFF72-C0BF-4324-A8AE-64BD49603EB0}"/>
              </a:ext>
            </a:extLst>
          </p:cNvPr>
          <p:cNvCxnSpPr>
            <a:cxnSpLocks/>
          </p:cNvCxnSpPr>
          <p:nvPr/>
        </p:nvCxnSpPr>
        <p:spPr>
          <a:xfrm>
            <a:off x="5952309" y="1859248"/>
            <a:ext cx="674914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2BE74F45-9245-439F-AE46-D8549983FF3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263521" y="2358864"/>
            <a:ext cx="1605" cy="625944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1D85224-B692-4DCC-A895-833E545BDCE2}"/>
              </a:ext>
            </a:extLst>
          </p:cNvPr>
          <p:cNvCxnSpPr>
            <a:cxnSpLocks/>
          </p:cNvCxnSpPr>
          <p:nvPr/>
        </p:nvCxnSpPr>
        <p:spPr>
          <a:xfrm flipH="1">
            <a:off x="3270068" y="2984808"/>
            <a:ext cx="3995058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0AB6B14-137D-4DDE-8E2C-C65AC28F7D45}"/>
              </a:ext>
            </a:extLst>
          </p:cNvPr>
          <p:cNvCxnSpPr>
            <a:cxnSpLocks/>
          </p:cNvCxnSpPr>
          <p:nvPr/>
        </p:nvCxnSpPr>
        <p:spPr>
          <a:xfrm flipV="1">
            <a:off x="3270068" y="1836088"/>
            <a:ext cx="0" cy="115714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B0B91D9-304B-4FB7-A6C0-F35B01BEA743}"/>
              </a:ext>
            </a:extLst>
          </p:cNvPr>
          <p:cNvCxnSpPr>
            <a:cxnSpLocks/>
          </p:cNvCxnSpPr>
          <p:nvPr/>
        </p:nvCxnSpPr>
        <p:spPr>
          <a:xfrm>
            <a:off x="3270068" y="1827668"/>
            <a:ext cx="792481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6097319A-305D-4A14-AD28-3F15E3A49C47}"/>
              </a:ext>
            </a:extLst>
          </p:cNvPr>
          <p:cNvCxnSpPr>
            <a:cxnSpLocks/>
          </p:cNvCxnSpPr>
          <p:nvPr/>
        </p:nvCxnSpPr>
        <p:spPr>
          <a:xfrm>
            <a:off x="6187440" y="2279739"/>
            <a:ext cx="438178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9819B98-B2E8-4273-8235-46D2E8C8730E}"/>
              </a:ext>
            </a:extLst>
          </p:cNvPr>
          <p:cNvSpPr txBox="1"/>
          <p:nvPr/>
        </p:nvSpPr>
        <p:spPr>
          <a:xfrm>
            <a:off x="5369587" y="2123308"/>
            <a:ext cx="817853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clock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71D4F21-370A-4846-A0EA-F8BE10B68AA2}"/>
              </a:ext>
            </a:extLst>
          </p:cNvPr>
          <p:cNvSpPr txBox="1"/>
          <p:nvPr/>
        </p:nvSpPr>
        <p:spPr>
          <a:xfrm>
            <a:off x="3357154" y="3122129"/>
            <a:ext cx="5118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Figure: Block diagram of a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sequential circuit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0812002-4E63-431C-A4B4-CF1B44F87626}"/>
              </a:ext>
            </a:extLst>
          </p:cNvPr>
          <p:cNvSpPr txBox="1"/>
          <p:nvPr/>
        </p:nvSpPr>
        <p:spPr>
          <a:xfrm>
            <a:off x="0" y="6367287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301855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3" grpId="0" uiExpand="1" build="p"/>
      <p:bldP spid="4" grpId="0" animBg="1"/>
      <p:bldP spid="5" grpId="0" animBg="1"/>
      <p:bldP spid="11" grpId="0"/>
      <p:bldP spid="12" grpId="0"/>
      <p:bldP spid="34" grpId="0"/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0773D4-B60F-4DC1-9D04-73D8EEE2986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328228">
            <a:off x="4101688" y="2275834"/>
            <a:ext cx="3118939" cy="22645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b="1" dirty="0"/>
              <a:t>The </a:t>
            </a:r>
          </a:p>
          <a:p>
            <a:pPr marL="0" indent="0" algn="r">
              <a:buNone/>
            </a:pPr>
            <a:r>
              <a:rPr lang="en-US" sz="7200" b="1" dirty="0"/>
              <a:t>End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xmlns="" id="{788587F2-82B2-4636-896F-06CED02CED57}"/>
              </a:ext>
            </a:extLst>
          </p:cNvPr>
          <p:cNvSpPr/>
          <p:nvPr/>
        </p:nvSpPr>
        <p:spPr>
          <a:xfrm rot="18546616">
            <a:off x="-1781359" y="1085715"/>
            <a:ext cx="6097835" cy="1564395"/>
          </a:xfrm>
          <a:prstGeom prst="triangle">
            <a:avLst>
              <a:gd name="adj" fmla="val 50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64B06B1F-0029-43F3-9555-0CF4E11A8FB6}"/>
              </a:ext>
            </a:extLst>
          </p:cNvPr>
          <p:cNvSpPr/>
          <p:nvPr/>
        </p:nvSpPr>
        <p:spPr>
          <a:xfrm rot="7866410">
            <a:off x="7301766" y="3968763"/>
            <a:ext cx="6765517" cy="1913263"/>
          </a:xfrm>
          <a:prstGeom prst="triangle">
            <a:avLst>
              <a:gd name="adj" fmla="val 50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73AA439-29F3-4EB8-B78B-9416DA06B125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268974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BB032-878C-409A-BB20-3C70469A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3" y="101736"/>
            <a:ext cx="13013875" cy="1400530"/>
          </a:xfrm>
        </p:spPr>
        <p:txBody>
          <a:bodyPr/>
          <a:lstStyle/>
          <a:p>
            <a:r>
              <a:rPr lang="en-US" dirty="0"/>
              <a:t>Difference Between level </a:t>
            </a:r>
            <a:br>
              <a:rPr lang="en-US" dirty="0"/>
            </a:br>
            <a:r>
              <a:rPr lang="en-US" dirty="0"/>
              <a:t>&amp; Edge Triggering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D3266-D579-4FB8-A38A-82F050BE6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76" y="1754847"/>
            <a:ext cx="8946541" cy="1400530"/>
          </a:xfrm>
        </p:spPr>
        <p:txBody>
          <a:bodyPr>
            <a:normAutofit/>
          </a:bodyPr>
          <a:lstStyle/>
          <a:p>
            <a:r>
              <a:rPr lang="en-US" dirty="0"/>
              <a:t>The state of a flip flop is switched by a momentary change in the input signal. This momentary change is called trigger. </a:t>
            </a:r>
          </a:p>
          <a:p>
            <a:r>
              <a:rPr lang="en-US" dirty="0"/>
              <a:t>There are two type of trigger possible. a)level Tigger b) edge trigger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CEB4641-5B16-4D47-89D9-915EC50CE23C}"/>
              </a:ext>
            </a:extLst>
          </p:cNvPr>
          <p:cNvCxnSpPr>
            <a:cxnSpLocks/>
          </p:cNvCxnSpPr>
          <p:nvPr/>
        </p:nvCxnSpPr>
        <p:spPr>
          <a:xfrm>
            <a:off x="2243022" y="4099196"/>
            <a:ext cx="0" cy="92581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222E6B21-4ED9-4B14-BA83-9548C4DCB357}"/>
              </a:ext>
            </a:extLst>
          </p:cNvPr>
          <p:cNvCxnSpPr>
            <a:cxnSpLocks/>
          </p:cNvCxnSpPr>
          <p:nvPr/>
        </p:nvCxnSpPr>
        <p:spPr>
          <a:xfrm flipH="1">
            <a:off x="2243022" y="4099196"/>
            <a:ext cx="85898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C697D69-BEF7-4DC1-B357-8068EA0DA72B}"/>
              </a:ext>
            </a:extLst>
          </p:cNvPr>
          <p:cNvCxnSpPr>
            <a:cxnSpLocks/>
          </p:cNvCxnSpPr>
          <p:nvPr/>
        </p:nvCxnSpPr>
        <p:spPr>
          <a:xfrm>
            <a:off x="3102003" y="4099196"/>
            <a:ext cx="0" cy="92581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2494F0B-AF40-4FEA-A809-DF5D86155F45}"/>
              </a:ext>
            </a:extLst>
          </p:cNvPr>
          <p:cNvCxnSpPr>
            <a:cxnSpLocks/>
          </p:cNvCxnSpPr>
          <p:nvPr/>
        </p:nvCxnSpPr>
        <p:spPr>
          <a:xfrm flipH="1">
            <a:off x="1250112" y="5025006"/>
            <a:ext cx="992910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DD2F549-66B2-4D80-8848-82596CC6DE75}"/>
              </a:ext>
            </a:extLst>
          </p:cNvPr>
          <p:cNvCxnSpPr>
            <a:cxnSpLocks/>
          </p:cNvCxnSpPr>
          <p:nvPr/>
        </p:nvCxnSpPr>
        <p:spPr>
          <a:xfrm flipH="1">
            <a:off x="3102003" y="5029624"/>
            <a:ext cx="1002145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D06B81D5-303D-40F6-AD76-0170ACB6380B}"/>
              </a:ext>
            </a:extLst>
          </p:cNvPr>
          <p:cNvCxnSpPr>
            <a:cxnSpLocks/>
          </p:cNvCxnSpPr>
          <p:nvPr/>
        </p:nvCxnSpPr>
        <p:spPr>
          <a:xfrm>
            <a:off x="8100582" y="3846389"/>
            <a:ext cx="0" cy="92581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A33BFA1-BD06-40DF-AFE4-2CD69724132F}"/>
              </a:ext>
            </a:extLst>
          </p:cNvPr>
          <p:cNvCxnSpPr>
            <a:cxnSpLocks/>
          </p:cNvCxnSpPr>
          <p:nvPr/>
        </p:nvCxnSpPr>
        <p:spPr>
          <a:xfrm flipH="1">
            <a:off x="8100582" y="4772199"/>
            <a:ext cx="85898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43D5A89-E766-4B82-B987-1E9DDEC15288}"/>
              </a:ext>
            </a:extLst>
          </p:cNvPr>
          <p:cNvCxnSpPr>
            <a:cxnSpLocks/>
          </p:cNvCxnSpPr>
          <p:nvPr/>
        </p:nvCxnSpPr>
        <p:spPr>
          <a:xfrm>
            <a:off x="8959563" y="3846389"/>
            <a:ext cx="0" cy="92581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06F935C-D332-47CD-A238-EF16703B3258}"/>
              </a:ext>
            </a:extLst>
          </p:cNvPr>
          <p:cNvCxnSpPr>
            <a:cxnSpLocks/>
          </p:cNvCxnSpPr>
          <p:nvPr/>
        </p:nvCxnSpPr>
        <p:spPr>
          <a:xfrm flipH="1">
            <a:off x="7107672" y="3846389"/>
            <a:ext cx="992910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FECF156-CEC6-44A3-8CF7-FCDD7490999B}"/>
              </a:ext>
            </a:extLst>
          </p:cNvPr>
          <p:cNvCxnSpPr>
            <a:cxnSpLocks/>
          </p:cNvCxnSpPr>
          <p:nvPr/>
        </p:nvCxnSpPr>
        <p:spPr>
          <a:xfrm flipH="1">
            <a:off x="8959563" y="3846389"/>
            <a:ext cx="1002145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31BE1BE-7A7C-4570-BDC8-B755E0C27FEB}"/>
              </a:ext>
            </a:extLst>
          </p:cNvPr>
          <p:cNvSpPr txBox="1"/>
          <p:nvPr/>
        </p:nvSpPr>
        <p:spPr>
          <a:xfrm>
            <a:off x="877171" y="4846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B1AAA0B-9F64-4F61-AEA0-C2D3477284AE}"/>
              </a:ext>
            </a:extLst>
          </p:cNvPr>
          <p:cNvSpPr txBox="1"/>
          <p:nvPr/>
        </p:nvSpPr>
        <p:spPr>
          <a:xfrm>
            <a:off x="1786953" y="3884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A9FF641-172C-4314-8319-C0E735D3E1D6}"/>
              </a:ext>
            </a:extLst>
          </p:cNvPr>
          <p:cNvSpPr txBox="1"/>
          <p:nvPr/>
        </p:nvSpPr>
        <p:spPr>
          <a:xfrm>
            <a:off x="7663552" y="45645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D6DFB12-A785-4853-ABCF-592382FAB016}"/>
              </a:ext>
            </a:extLst>
          </p:cNvPr>
          <p:cNvSpPr txBox="1"/>
          <p:nvPr/>
        </p:nvSpPr>
        <p:spPr>
          <a:xfrm>
            <a:off x="6732704" y="36617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Callout: Line 35">
            <a:extLst>
              <a:ext uri="{FF2B5EF4-FFF2-40B4-BE49-F238E27FC236}">
                <a16:creationId xmlns:a16="http://schemas.microsoft.com/office/drawing/2014/main" xmlns="" id="{00233E33-6CF1-437F-AAAA-D7F24FB1E294}"/>
              </a:ext>
            </a:extLst>
          </p:cNvPr>
          <p:cNvSpPr/>
          <p:nvPr/>
        </p:nvSpPr>
        <p:spPr>
          <a:xfrm>
            <a:off x="1641213" y="3292454"/>
            <a:ext cx="1879533" cy="554161"/>
          </a:xfrm>
          <a:prstGeom prst="borderCallout1">
            <a:avLst>
              <a:gd name="adj1" fmla="val 145912"/>
              <a:gd name="adj2" fmla="val 51671"/>
              <a:gd name="adj3" fmla="val 102688"/>
              <a:gd name="adj4" fmla="val 49964"/>
            </a:avLst>
          </a:prstGeom>
          <a:noFill/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Positive Level</a:t>
            </a:r>
          </a:p>
        </p:txBody>
      </p:sp>
      <p:sp>
        <p:nvSpPr>
          <p:cNvPr id="37" name="Callout: Line 36">
            <a:extLst>
              <a:ext uri="{FF2B5EF4-FFF2-40B4-BE49-F238E27FC236}">
                <a16:creationId xmlns:a16="http://schemas.microsoft.com/office/drawing/2014/main" xmlns="" id="{766C1A1A-B442-4E25-B566-9F4F10F3781F}"/>
              </a:ext>
            </a:extLst>
          </p:cNvPr>
          <p:cNvSpPr/>
          <p:nvPr/>
        </p:nvSpPr>
        <p:spPr>
          <a:xfrm>
            <a:off x="8327746" y="5025006"/>
            <a:ext cx="2077301" cy="554161"/>
          </a:xfrm>
          <a:prstGeom prst="borderCallout1">
            <a:avLst>
              <a:gd name="adj1" fmla="val -45762"/>
              <a:gd name="adj2" fmla="val 8660"/>
              <a:gd name="adj3" fmla="val -2316"/>
              <a:gd name="adj4" fmla="val 34175"/>
            </a:avLst>
          </a:prstGeom>
          <a:noFill/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Negative Level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ED0E759-CA78-4392-B149-30D5A67B6F13}"/>
              </a:ext>
            </a:extLst>
          </p:cNvPr>
          <p:cNvSpPr txBox="1"/>
          <p:nvPr/>
        </p:nvSpPr>
        <p:spPr>
          <a:xfrm>
            <a:off x="4529216" y="5761799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Level trigger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61BC53B-14CF-441C-87A8-3FCBBD06D8D0}"/>
              </a:ext>
            </a:extLst>
          </p:cNvPr>
          <p:cNvSpPr txBox="1"/>
          <p:nvPr/>
        </p:nvSpPr>
        <p:spPr>
          <a:xfrm>
            <a:off x="0" y="6433749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372825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6099A6-A851-4F62-804D-1A110AA75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21" y="1143079"/>
            <a:ext cx="9656560" cy="25422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type of edge trigger. </a:t>
            </a:r>
          </a:p>
          <a:p>
            <a:pPr marL="0" indent="0">
              <a:buNone/>
            </a:pPr>
            <a:r>
              <a:rPr lang="en-US" dirty="0"/>
              <a:t>                            a) positive edge </a:t>
            </a:r>
          </a:p>
          <a:p>
            <a:pPr marL="0" indent="0">
              <a:buNone/>
            </a:pPr>
            <a:r>
              <a:rPr lang="en-US" dirty="0"/>
              <a:t>                            b) negative edge</a:t>
            </a:r>
          </a:p>
          <a:p>
            <a:r>
              <a:rPr lang="en-US" dirty="0"/>
              <a:t>Positive edge means 0 to 1 transition</a:t>
            </a:r>
          </a:p>
          <a:p>
            <a:r>
              <a:rPr lang="en-US" dirty="0"/>
              <a:t>Negative edge means 1 to 0 transition</a:t>
            </a:r>
          </a:p>
          <a:p>
            <a:r>
              <a:rPr lang="en-US" dirty="0"/>
              <a:t>Can implement edge trigger by using capacitive coupling (RC circuit is inserted in clock) and Master Slave flip-flop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0E3A65F-F76C-463F-B622-9B614703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9" y="89613"/>
            <a:ext cx="9404350" cy="997224"/>
          </a:xfrm>
        </p:spPr>
        <p:txBody>
          <a:bodyPr/>
          <a:lstStyle/>
          <a:p>
            <a:r>
              <a:rPr lang="en-US" b="1" dirty="0"/>
              <a:t>Edge Triggering of Flip-Flops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BBC9BFE-2E49-44BC-90F2-32AFC3A82252}"/>
              </a:ext>
            </a:extLst>
          </p:cNvPr>
          <p:cNvCxnSpPr>
            <a:cxnSpLocks/>
          </p:cNvCxnSpPr>
          <p:nvPr/>
        </p:nvCxnSpPr>
        <p:spPr>
          <a:xfrm>
            <a:off x="2616302" y="3974672"/>
            <a:ext cx="0" cy="92581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46043BE-0AF1-493E-A275-E38AE0066CA9}"/>
              </a:ext>
            </a:extLst>
          </p:cNvPr>
          <p:cNvCxnSpPr>
            <a:cxnSpLocks/>
          </p:cNvCxnSpPr>
          <p:nvPr/>
        </p:nvCxnSpPr>
        <p:spPr>
          <a:xfrm flipH="1">
            <a:off x="2616302" y="3974672"/>
            <a:ext cx="85898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BA554A3C-4820-43CE-90D4-A018A47AC544}"/>
              </a:ext>
            </a:extLst>
          </p:cNvPr>
          <p:cNvCxnSpPr>
            <a:cxnSpLocks/>
          </p:cNvCxnSpPr>
          <p:nvPr/>
        </p:nvCxnSpPr>
        <p:spPr>
          <a:xfrm>
            <a:off x="3475283" y="3974672"/>
            <a:ext cx="0" cy="92581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786EE4F-F92F-4639-A754-B35EA09068CC}"/>
              </a:ext>
            </a:extLst>
          </p:cNvPr>
          <p:cNvCxnSpPr>
            <a:cxnSpLocks/>
          </p:cNvCxnSpPr>
          <p:nvPr/>
        </p:nvCxnSpPr>
        <p:spPr>
          <a:xfrm flipH="1">
            <a:off x="1623392" y="4900482"/>
            <a:ext cx="992910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D1A58B1-C673-49D6-86B5-6646D698BFAB}"/>
              </a:ext>
            </a:extLst>
          </p:cNvPr>
          <p:cNvCxnSpPr>
            <a:cxnSpLocks/>
          </p:cNvCxnSpPr>
          <p:nvPr/>
        </p:nvCxnSpPr>
        <p:spPr>
          <a:xfrm flipH="1">
            <a:off x="3475283" y="4905100"/>
            <a:ext cx="1002145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94B209F-9BF0-4576-B4B7-38C4760EBB57}"/>
              </a:ext>
            </a:extLst>
          </p:cNvPr>
          <p:cNvSpPr txBox="1"/>
          <p:nvPr/>
        </p:nvSpPr>
        <p:spPr>
          <a:xfrm>
            <a:off x="1250451" y="47215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05AACC-540A-4A64-8BCF-6E19E2402C4D}"/>
              </a:ext>
            </a:extLst>
          </p:cNvPr>
          <p:cNvSpPr txBox="1"/>
          <p:nvPr/>
        </p:nvSpPr>
        <p:spPr>
          <a:xfrm>
            <a:off x="2160233" y="3759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xmlns="" id="{89AB0B64-EDFD-497A-B89A-088051F80966}"/>
              </a:ext>
            </a:extLst>
          </p:cNvPr>
          <p:cNvSpPr/>
          <p:nvPr/>
        </p:nvSpPr>
        <p:spPr>
          <a:xfrm>
            <a:off x="1296749" y="5272131"/>
            <a:ext cx="1066235" cy="554161"/>
          </a:xfrm>
          <a:prstGeom prst="borderCallout1">
            <a:avLst>
              <a:gd name="adj1" fmla="val -178885"/>
              <a:gd name="adj2" fmla="val 121957"/>
              <a:gd name="adj3" fmla="val 54353"/>
              <a:gd name="adj4" fmla="val 101245"/>
            </a:avLst>
          </a:prstGeom>
          <a:noFill/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Positive Edge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xmlns="" id="{6AF9A225-D2BE-4B0B-8E49-058FD1F4C770}"/>
              </a:ext>
            </a:extLst>
          </p:cNvPr>
          <p:cNvSpPr/>
          <p:nvPr/>
        </p:nvSpPr>
        <p:spPr>
          <a:xfrm>
            <a:off x="4104291" y="5143743"/>
            <a:ext cx="1205130" cy="554161"/>
          </a:xfrm>
          <a:prstGeom prst="borderCallout1">
            <a:avLst>
              <a:gd name="adj1" fmla="val -117431"/>
              <a:gd name="adj2" fmla="val -51234"/>
              <a:gd name="adj3" fmla="val 61020"/>
              <a:gd name="adj4" fmla="val 338"/>
            </a:avLst>
          </a:prstGeom>
          <a:noFill/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Negative Edge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56CAD45C-7985-4771-BD6D-70B705E91111}"/>
              </a:ext>
            </a:extLst>
          </p:cNvPr>
          <p:cNvCxnSpPr>
            <a:cxnSpLocks/>
          </p:cNvCxnSpPr>
          <p:nvPr/>
        </p:nvCxnSpPr>
        <p:spPr>
          <a:xfrm>
            <a:off x="8930137" y="4087156"/>
            <a:ext cx="0" cy="92581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B02F8B1-F448-430A-855A-FFA694D732CA}"/>
              </a:ext>
            </a:extLst>
          </p:cNvPr>
          <p:cNvCxnSpPr>
            <a:cxnSpLocks/>
          </p:cNvCxnSpPr>
          <p:nvPr/>
        </p:nvCxnSpPr>
        <p:spPr>
          <a:xfrm flipH="1">
            <a:off x="8930137" y="5012966"/>
            <a:ext cx="85898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AEDFB38-64E7-4CEE-B58B-98689694A157}"/>
              </a:ext>
            </a:extLst>
          </p:cNvPr>
          <p:cNvCxnSpPr>
            <a:cxnSpLocks/>
          </p:cNvCxnSpPr>
          <p:nvPr/>
        </p:nvCxnSpPr>
        <p:spPr>
          <a:xfrm>
            <a:off x="9789118" y="4087156"/>
            <a:ext cx="0" cy="92581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8932738-4302-4624-A598-FE73C58A84D6}"/>
              </a:ext>
            </a:extLst>
          </p:cNvPr>
          <p:cNvCxnSpPr>
            <a:cxnSpLocks/>
          </p:cNvCxnSpPr>
          <p:nvPr/>
        </p:nvCxnSpPr>
        <p:spPr>
          <a:xfrm flipH="1">
            <a:off x="7937227" y="4087156"/>
            <a:ext cx="992910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6A543B48-BCEA-4658-9047-78AB14A161EE}"/>
              </a:ext>
            </a:extLst>
          </p:cNvPr>
          <p:cNvCxnSpPr>
            <a:cxnSpLocks/>
          </p:cNvCxnSpPr>
          <p:nvPr/>
        </p:nvCxnSpPr>
        <p:spPr>
          <a:xfrm flipH="1">
            <a:off x="9789118" y="4087156"/>
            <a:ext cx="1002145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1C5C98-6509-4104-B596-21A4F212F4CE}"/>
              </a:ext>
            </a:extLst>
          </p:cNvPr>
          <p:cNvSpPr txBox="1"/>
          <p:nvPr/>
        </p:nvSpPr>
        <p:spPr>
          <a:xfrm>
            <a:off x="8493107" y="48052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96B4615-F26F-47FB-8DFC-638A86C28511}"/>
              </a:ext>
            </a:extLst>
          </p:cNvPr>
          <p:cNvSpPr txBox="1"/>
          <p:nvPr/>
        </p:nvSpPr>
        <p:spPr>
          <a:xfrm>
            <a:off x="7640807" y="39746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7BA3D51-BE25-476E-BE28-F1662D6B032B}"/>
              </a:ext>
            </a:extLst>
          </p:cNvPr>
          <p:cNvSpPr txBox="1"/>
          <p:nvPr/>
        </p:nvSpPr>
        <p:spPr>
          <a:xfrm>
            <a:off x="5451401" y="5826292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Edge trigger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xmlns="" id="{F7133C08-85E7-4267-91FE-1773BF7EECB6}"/>
              </a:ext>
            </a:extLst>
          </p:cNvPr>
          <p:cNvSpPr/>
          <p:nvPr/>
        </p:nvSpPr>
        <p:spPr>
          <a:xfrm>
            <a:off x="7050728" y="4813835"/>
            <a:ext cx="1205130" cy="554161"/>
          </a:xfrm>
          <a:prstGeom prst="borderCallout1">
            <a:avLst>
              <a:gd name="adj1" fmla="val -57106"/>
              <a:gd name="adj2" fmla="val 151101"/>
              <a:gd name="adj3" fmla="val 37954"/>
              <a:gd name="adj4" fmla="val 99873"/>
            </a:avLst>
          </a:prstGeom>
          <a:noFill/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Negative Edge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xmlns="" id="{4978ED28-C4EE-408C-B11F-452E1E71C90F}"/>
              </a:ext>
            </a:extLst>
          </p:cNvPr>
          <p:cNvSpPr/>
          <p:nvPr/>
        </p:nvSpPr>
        <p:spPr>
          <a:xfrm>
            <a:off x="10296040" y="4805273"/>
            <a:ext cx="1066235" cy="554161"/>
          </a:xfrm>
          <a:prstGeom prst="borderCallout1">
            <a:avLst>
              <a:gd name="adj1" fmla="val -40493"/>
              <a:gd name="adj2" fmla="val -44952"/>
              <a:gd name="adj3" fmla="val 47256"/>
              <a:gd name="adj4" fmla="val -3880"/>
            </a:avLst>
          </a:prstGeom>
          <a:noFill/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Positive Edge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8E4927F-1234-45C5-BF81-368F0BA3B4C0}"/>
              </a:ext>
            </a:extLst>
          </p:cNvPr>
          <p:cNvSpPr txBox="1"/>
          <p:nvPr/>
        </p:nvSpPr>
        <p:spPr>
          <a:xfrm>
            <a:off x="0" y="6423462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330659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0" grpId="0"/>
      <p:bldP spid="11" grpId="0"/>
      <p:bldP spid="12" grpId="0" uiExpand="1" animBg="1"/>
      <p:bldP spid="13" grpId="0" animBg="1"/>
      <p:bldP spid="20" grpId="0"/>
      <p:bldP spid="21" grpId="0"/>
      <p:bldP spid="23" grpId="0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001DD0-134C-4AE5-9C9A-07DD6946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97" y="176795"/>
            <a:ext cx="9404723" cy="1400530"/>
          </a:xfrm>
        </p:spPr>
        <p:txBody>
          <a:bodyPr/>
          <a:lstStyle/>
          <a:p>
            <a:r>
              <a:rPr lang="en-US" b="1" dirty="0"/>
              <a:t>Observation of NOR Gate</a:t>
            </a:r>
          </a:p>
        </p:txBody>
      </p:sp>
      <p:graphicFrame>
        <p:nvGraphicFramePr>
          <p:cNvPr id="9" name="Table 17">
            <a:extLst>
              <a:ext uri="{FF2B5EF4-FFF2-40B4-BE49-F238E27FC236}">
                <a16:creationId xmlns:a16="http://schemas.microsoft.com/office/drawing/2014/main" xmlns="" id="{BE2B49AE-9CB9-4798-BC48-5B0F586C6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871285"/>
              </p:ext>
            </p:extLst>
          </p:nvPr>
        </p:nvGraphicFramePr>
        <p:xfrm>
          <a:off x="8294796" y="2097960"/>
          <a:ext cx="3222366" cy="10497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4122">
                  <a:extLst>
                    <a:ext uri="{9D8B030D-6E8A-4147-A177-3AD203B41FA5}">
                      <a16:colId xmlns:a16="http://schemas.microsoft.com/office/drawing/2014/main" xmlns="" val="920354978"/>
                    </a:ext>
                  </a:extLst>
                </a:gridCol>
                <a:gridCol w="1074122">
                  <a:extLst>
                    <a:ext uri="{9D8B030D-6E8A-4147-A177-3AD203B41FA5}">
                      <a16:colId xmlns:a16="http://schemas.microsoft.com/office/drawing/2014/main" xmlns="" val="3410232916"/>
                    </a:ext>
                  </a:extLst>
                </a:gridCol>
                <a:gridCol w="1074122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104970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10" name="Table 19">
            <a:extLst>
              <a:ext uri="{FF2B5EF4-FFF2-40B4-BE49-F238E27FC236}">
                <a16:creationId xmlns:a16="http://schemas.microsoft.com/office/drawing/2014/main" xmlns="" id="{E2D92D49-DBA4-420D-B8D5-63F0D0EA5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663299"/>
              </p:ext>
            </p:extLst>
          </p:nvPr>
        </p:nvGraphicFramePr>
        <p:xfrm>
          <a:off x="8294795" y="3244266"/>
          <a:ext cx="3222366" cy="68857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074122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074122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074122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6885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FC14A7DA-2632-4ABB-908C-BE0556F71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21307"/>
              </p:ext>
            </p:extLst>
          </p:nvPr>
        </p:nvGraphicFramePr>
        <p:xfrm>
          <a:off x="8294796" y="3987979"/>
          <a:ext cx="3222366" cy="68857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074122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074122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074122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6885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xmlns="" id="{4A90A290-2950-4806-AD72-BD493C14F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397"/>
              </p:ext>
            </p:extLst>
          </p:nvPr>
        </p:nvGraphicFramePr>
        <p:xfrm>
          <a:off x="8294795" y="4735854"/>
          <a:ext cx="3222366" cy="68857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074122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074122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074122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6885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graphicFrame>
        <p:nvGraphicFramePr>
          <p:cNvPr id="22" name="Table 19">
            <a:extLst>
              <a:ext uri="{FF2B5EF4-FFF2-40B4-BE49-F238E27FC236}">
                <a16:creationId xmlns:a16="http://schemas.microsoft.com/office/drawing/2014/main" xmlns="" id="{47E48E0E-A391-4885-91E8-2A234AD1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76852"/>
              </p:ext>
            </p:extLst>
          </p:nvPr>
        </p:nvGraphicFramePr>
        <p:xfrm>
          <a:off x="8294795" y="5483729"/>
          <a:ext cx="3222366" cy="68857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074122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074122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074122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6885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xmlns="" id="{67D9E644-AAF1-440A-9A3A-6D8EFA86C0CC}"/>
              </a:ext>
            </a:extLst>
          </p:cNvPr>
          <p:cNvSpPr/>
          <p:nvPr/>
        </p:nvSpPr>
        <p:spPr>
          <a:xfrm>
            <a:off x="9582421" y="3953715"/>
            <a:ext cx="647114" cy="731521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8639DF5F-B4B8-4E68-8636-807CF48B6890}"/>
              </a:ext>
            </a:extLst>
          </p:cNvPr>
          <p:cNvSpPr/>
          <p:nvPr/>
        </p:nvSpPr>
        <p:spPr>
          <a:xfrm>
            <a:off x="8511864" y="4680862"/>
            <a:ext cx="647114" cy="731521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FDCFAC77-65AC-4C44-A08E-7C7A9AE3EEC8}"/>
              </a:ext>
            </a:extLst>
          </p:cNvPr>
          <p:cNvSpPr/>
          <p:nvPr/>
        </p:nvSpPr>
        <p:spPr>
          <a:xfrm>
            <a:off x="9582421" y="5449465"/>
            <a:ext cx="647114" cy="731521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7FA1408-C29B-4E2D-94AC-CF2A176A1B41}"/>
              </a:ext>
            </a:extLst>
          </p:cNvPr>
          <p:cNvSpPr/>
          <p:nvPr/>
        </p:nvSpPr>
        <p:spPr>
          <a:xfrm>
            <a:off x="10446603" y="4007709"/>
            <a:ext cx="1055075" cy="216877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A261BFD-E2BC-4D47-8A64-63183B1369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64191" y="2637041"/>
            <a:ext cx="4016467" cy="2651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1762FE6-ED8D-4B17-9E6E-47D7AAABE1D1}"/>
              </a:ext>
            </a:extLst>
          </p:cNvPr>
          <p:cNvSpPr txBox="1"/>
          <p:nvPr/>
        </p:nvSpPr>
        <p:spPr>
          <a:xfrm>
            <a:off x="1948707" y="3510718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B5176"/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322916C-92C3-42C4-8FF9-491327332968}"/>
              </a:ext>
            </a:extLst>
          </p:cNvPr>
          <p:cNvSpPr txBox="1"/>
          <p:nvPr/>
        </p:nvSpPr>
        <p:spPr>
          <a:xfrm>
            <a:off x="1977561" y="4135411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B5176"/>
                </a:solidFill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97FCA57-3B9E-4F8E-AE07-04F24AE9E61C}"/>
              </a:ext>
            </a:extLst>
          </p:cNvPr>
          <p:cNvSpPr txBox="1"/>
          <p:nvPr/>
        </p:nvSpPr>
        <p:spPr>
          <a:xfrm>
            <a:off x="5208577" y="3824302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B5176"/>
                </a:solidFill>
              </a:rPr>
              <a:t>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33B2F66-745B-4C45-8193-557B04A1712A}"/>
              </a:ext>
            </a:extLst>
          </p:cNvPr>
          <p:cNvSpPr txBox="1"/>
          <p:nvPr/>
        </p:nvSpPr>
        <p:spPr>
          <a:xfrm>
            <a:off x="466793" y="1572720"/>
            <a:ext cx="6433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Whenever an input is ‘1’ the output Y is ‘0’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2EFE6AB-27F4-4F10-9AED-C98B69B51098}"/>
              </a:ext>
            </a:extLst>
          </p:cNvPr>
          <p:cNvSpPr txBox="1"/>
          <p:nvPr/>
        </p:nvSpPr>
        <p:spPr>
          <a:xfrm>
            <a:off x="2803461" y="5465096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NOR GATE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A5CB635-6AB3-40E9-B9B1-297A2F523231}"/>
              </a:ext>
            </a:extLst>
          </p:cNvPr>
          <p:cNvSpPr txBox="1"/>
          <p:nvPr/>
        </p:nvSpPr>
        <p:spPr>
          <a:xfrm>
            <a:off x="8132344" y="1656070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Truth Table of NOR Gate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9272AB-02FD-4187-8845-99837E08AAA8}"/>
              </a:ext>
            </a:extLst>
          </p:cNvPr>
          <p:cNvSpPr txBox="1"/>
          <p:nvPr/>
        </p:nvSpPr>
        <p:spPr>
          <a:xfrm>
            <a:off x="0" y="6475739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6256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24" grpId="0" animBg="1"/>
      <p:bldP spid="25" grpId="0" animBg="1"/>
      <p:bldP spid="8" grpId="0" animBg="1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4BB6E-619A-45E3-8D7B-95CA2F20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049"/>
            <a:ext cx="9404723" cy="1400530"/>
          </a:xfrm>
        </p:spPr>
        <p:txBody>
          <a:bodyPr/>
          <a:lstStyle/>
          <a:p>
            <a:r>
              <a:rPr lang="en-US" b="1" dirty="0"/>
              <a:t>Set-Reset(S-R) Latch (NOR)</a:t>
            </a:r>
          </a:p>
        </p:txBody>
      </p:sp>
      <p:graphicFrame>
        <p:nvGraphicFramePr>
          <p:cNvPr id="8" name="Table 17">
            <a:extLst>
              <a:ext uri="{FF2B5EF4-FFF2-40B4-BE49-F238E27FC236}">
                <a16:creationId xmlns:a16="http://schemas.microsoft.com/office/drawing/2014/main" xmlns="" id="{947F6374-08A6-4AEB-B6B1-BAD72A799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799248"/>
              </p:ext>
            </p:extLst>
          </p:nvPr>
        </p:nvGraphicFramePr>
        <p:xfrm>
          <a:off x="8551723" y="4730330"/>
          <a:ext cx="3364506" cy="6437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1502">
                  <a:extLst>
                    <a:ext uri="{9D8B030D-6E8A-4147-A177-3AD203B41FA5}">
                      <a16:colId xmlns:a16="http://schemas.microsoft.com/office/drawing/2014/main" xmlns="" val="920354978"/>
                    </a:ext>
                  </a:extLst>
                </a:gridCol>
                <a:gridCol w="1121502">
                  <a:extLst>
                    <a:ext uri="{9D8B030D-6E8A-4147-A177-3AD203B41FA5}">
                      <a16:colId xmlns:a16="http://schemas.microsoft.com/office/drawing/2014/main" xmlns="" val="3410232916"/>
                    </a:ext>
                  </a:extLst>
                </a:gridCol>
                <a:gridCol w="1121502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64372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9" name="Table 19">
            <a:extLst>
              <a:ext uri="{FF2B5EF4-FFF2-40B4-BE49-F238E27FC236}">
                <a16:creationId xmlns:a16="http://schemas.microsoft.com/office/drawing/2014/main" xmlns="" id="{5978E2E3-ECD4-41B0-A87E-91B94A19B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70397"/>
              </p:ext>
            </p:extLst>
          </p:nvPr>
        </p:nvGraphicFramePr>
        <p:xfrm>
          <a:off x="8551723" y="5505095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121502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1121502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121502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0FE98DD-1FE6-470B-90E6-06CEECCE5013}"/>
              </a:ext>
            </a:extLst>
          </p:cNvPr>
          <p:cNvSpPr txBox="1"/>
          <p:nvPr/>
        </p:nvSpPr>
        <p:spPr>
          <a:xfrm>
            <a:off x="8427544" y="4297205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Characteristics</a:t>
            </a:r>
            <a:r>
              <a:rPr lang="en-US" b="1" dirty="0"/>
              <a:t> Table of SR Latch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xmlns="" id="{12E54A94-7506-467F-95E6-1AC979C54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39646" y="1993029"/>
            <a:ext cx="7495082" cy="3763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9F01948-C970-46F9-9920-544DB4B48785}"/>
              </a:ext>
            </a:extLst>
          </p:cNvPr>
          <p:cNvSpPr txBox="1"/>
          <p:nvPr/>
        </p:nvSpPr>
        <p:spPr>
          <a:xfrm>
            <a:off x="3349269" y="591584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S-R Latch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417CD70-877E-4B49-BE20-1F51408AB0CD}"/>
              </a:ext>
            </a:extLst>
          </p:cNvPr>
          <p:cNvSpPr txBox="1"/>
          <p:nvPr/>
        </p:nvSpPr>
        <p:spPr>
          <a:xfrm>
            <a:off x="347235" y="1480874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S=1, R=0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1A095DD-BABE-4D36-A76A-81EE8A192EA3}"/>
              </a:ext>
            </a:extLst>
          </p:cNvPr>
          <p:cNvSpPr txBox="1"/>
          <p:nvPr/>
        </p:nvSpPr>
        <p:spPr>
          <a:xfrm>
            <a:off x="1099204" y="535375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3093C3F0-5F0E-4198-90EC-83A105BFED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395189"/>
              </p:ext>
            </p:extLst>
          </p:nvPr>
        </p:nvGraphicFramePr>
        <p:xfrm>
          <a:off x="9087648" y="1917350"/>
          <a:ext cx="150393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74">
                  <a:extLst>
                    <a:ext uri="{9D8B030D-6E8A-4147-A177-3AD203B41FA5}">
                      <a16:colId xmlns:a16="http://schemas.microsoft.com/office/drawing/2014/main" xmlns="" val="1662631727"/>
                    </a:ext>
                  </a:extLst>
                </a:gridCol>
                <a:gridCol w="496130">
                  <a:extLst>
                    <a:ext uri="{9D8B030D-6E8A-4147-A177-3AD203B41FA5}">
                      <a16:colId xmlns:a16="http://schemas.microsoft.com/office/drawing/2014/main" xmlns="" val="178590881"/>
                    </a:ext>
                  </a:extLst>
                </a:gridCol>
                <a:gridCol w="565634">
                  <a:extLst>
                    <a:ext uri="{9D8B030D-6E8A-4147-A177-3AD203B41FA5}">
                      <a16:colId xmlns:a16="http://schemas.microsoft.com/office/drawing/2014/main" xmlns="" val="1190588169"/>
                    </a:ext>
                  </a:extLst>
                </a:gridCol>
              </a:tblGrid>
              <a:tr h="33582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356902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9735857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5423875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996919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101223"/>
                  </a:ext>
                </a:extLst>
              </a:tr>
            </a:tbl>
          </a:graphicData>
        </a:graphic>
      </p:graphicFrame>
      <p:sp>
        <p:nvSpPr>
          <p:cNvPr id="30" name="Oval 29">
            <a:extLst>
              <a:ext uri="{FF2B5EF4-FFF2-40B4-BE49-F238E27FC236}">
                <a16:creationId xmlns:a16="http://schemas.microsoft.com/office/drawing/2014/main" xmlns="" id="{5C7D865F-825C-4FFD-9CCD-737CC1855604}"/>
              </a:ext>
            </a:extLst>
          </p:cNvPr>
          <p:cNvSpPr/>
          <p:nvPr/>
        </p:nvSpPr>
        <p:spPr>
          <a:xfrm>
            <a:off x="9540501" y="3377160"/>
            <a:ext cx="333828" cy="31931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C5A59DEE-883F-42B9-95A5-35F200A1EE39}"/>
              </a:ext>
            </a:extLst>
          </p:cNvPr>
          <p:cNvSpPr/>
          <p:nvPr/>
        </p:nvSpPr>
        <p:spPr>
          <a:xfrm>
            <a:off x="9087648" y="3024364"/>
            <a:ext cx="333828" cy="31931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BC62108A-A523-4897-9243-690350DC964B}"/>
              </a:ext>
            </a:extLst>
          </p:cNvPr>
          <p:cNvSpPr/>
          <p:nvPr/>
        </p:nvSpPr>
        <p:spPr>
          <a:xfrm>
            <a:off x="9540501" y="2664836"/>
            <a:ext cx="333828" cy="31931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F0F2561-DD8F-4EF6-BFC2-BCA03A3C59B5}"/>
              </a:ext>
            </a:extLst>
          </p:cNvPr>
          <p:cNvSpPr txBox="1"/>
          <p:nvPr/>
        </p:nvSpPr>
        <p:spPr>
          <a:xfrm>
            <a:off x="8311039" y="1491233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Truth Table of NOR gate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627478C-EA51-48A4-A2D4-3839DF7F69E3}"/>
              </a:ext>
            </a:extLst>
          </p:cNvPr>
          <p:cNvSpPr/>
          <p:nvPr/>
        </p:nvSpPr>
        <p:spPr>
          <a:xfrm>
            <a:off x="10118224" y="2664836"/>
            <a:ext cx="403595" cy="1081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BC2EEB1-D995-477E-98A2-5D0015CD8F69}"/>
              </a:ext>
            </a:extLst>
          </p:cNvPr>
          <p:cNvSpPr txBox="1"/>
          <p:nvPr/>
        </p:nvSpPr>
        <p:spPr>
          <a:xfrm>
            <a:off x="6920617" y="508364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28876ADC-3B6E-4B08-9116-969307D03CA8}"/>
              </a:ext>
            </a:extLst>
          </p:cNvPr>
          <p:cNvCxnSpPr>
            <a:cxnSpLocks/>
          </p:cNvCxnSpPr>
          <p:nvPr/>
        </p:nvCxnSpPr>
        <p:spPr>
          <a:xfrm flipH="1" flipV="1">
            <a:off x="3605561" y="3201082"/>
            <a:ext cx="3292046" cy="1992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A7717A1-8021-49AE-8140-B0E731578722}"/>
              </a:ext>
            </a:extLst>
          </p:cNvPr>
          <p:cNvSpPr txBox="1"/>
          <p:nvPr/>
        </p:nvSpPr>
        <p:spPr>
          <a:xfrm>
            <a:off x="3211666" y="2945005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08A3C16-D9B8-4C38-8935-9D95E07CE5C0}"/>
              </a:ext>
            </a:extLst>
          </p:cNvPr>
          <p:cNvSpPr txBox="1"/>
          <p:nvPr/>
        </p:nvSpPr>
        <p:spPr>
          <a:xfrm>
            <a:off x="1099203" y="283175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35D0D4F-6F6C-4E2A-8B15-219191932C67}"/>
              </a:ext>
            </a:extLst>
          </p:cNvPr>
          <p:cNvSpPr/>
          <p:nvPr/>
        </p:nvSpPr>
        <p:spPr>
          <a:xfrm>
            <a:off x="9087648" y="2271826"/>
            <a:ext cx="1503938" cy="3144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5987413-CDD0-400F-A210-4091FDB0AED0}"/>
              </a:ext>
            </a:extLst>
          </p:cNvPr>
          <p:cNvSpPr txBox="1"/>
          <p:nvPr/>
        </p:nvSpPr>
        <p:spPr>
          <a:xfrm>
            <a:off x="6964966" y="312967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711BF1B-B4C7-4300-B72F-4DD605A4BE5D}"/>
              </a:ext>
            </a:extLst>
          </p:cNvPr>
          <p:cNvSpPr txBox="1"/>
          <p:nvPr/>
        </p:nvSpPr>
        <p:spPr>
          <a:xfrm>
            <a:off x="3164718" y="4632112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E0C50703-64EB-438A-BDEF-EB58EF51D7EC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3557534" y="3314337"/>
            <a:ext cx="3407432" cy="1584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D577CC0-9ABC-4048-9098-C05E11A250E4}"/>
              </a:ext>
            </a:extLst>
          </p:cNvPr>
          <p:cNvSpPr txBox="1"/>
          <p:nvPr/>
        </p:nvSpPr>
        <p:spPr>
          <a:xfrm>
            <a:off x="0" y="6379069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239429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22" grpId="0"/>
      <p:bldP spid="23" grpId="0"/>
      <p:bldP spid="24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/>
      <p:bldP spid="35" grpId="0" animBg="1"/>
      <p:bldP spid="35" grpId="1" animBg="1"/>
      <p:bldP spid="36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4BB6E-619A-45E3-8D7B-95CA2F20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314"/>
            <a:ext cx="9404723" cy="949727"/>
          </a:xfrm>
        </p:spPr>
        <p:txBody>
          <a:bodyPr/>
          <a:lstStyle/>
          <a:p>
            <a:r>
              <a:rPr lang="en-US" b="1" dirty="0"/>
              <a:t>Set-Reset(S-R) Latch (NOR)</a:t>
            </a:r>
          </a:p>
        </p:txBody>
      </p:sp>
      <p:graphicFrame>
        <p:nvGraphicFramePr>
          <p:cNvPr id="8" name="Table 17">
            <a:extLst>
              <a:ext uri="{FF2B5EF4-FFF2-40B4-BE49-F238E27FC236}">
                <a16:creationId xmlns:a16="http://schemas.microsoft.com/office/drawing/2014/main" xmlns="" id="{947F6374-08A6-4AEB-B6B1-BAD72A799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447993"/>
              </p:ext>
            </p:extLst>
          </p:nvPr>
        </p:nvGraphicFramePr>
        <p:xfrm>
          <a:off x="8472791" y="4308671"/>
          <a:ext cx="3364506" cy="6437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1502">
                  <a:extLst>
                    <a:ext uri="{9D8B030D-6E8A-4147-A177-3AD203B41FA5}">
                      <a16:colId xmlns:a16="http://schemas.microsoft.com/office/drawing/2014/main" xmlns="" val="920354978"/>
                    </a:ext>
                  </a:extLst>
                </a:gridCol>
                <a:gridCol w="881202">
                  <a:extLst>
                    <a:ext uri="{9D8B030D-6E8A-4147-A177-3AD203B41FA5}">
                      <a16:colId xmlns:a16="http://schemas.microsoft.com/office/drawing/2014/main" xmlns="" val="3410232916"/>
                    </a:ext>
                  </a:extLst>
                </a:gridCol>
                <a:gridCol w="1361802">
                  <a:extLst>
                    <a:ext uri="{9D8B030D-6E8A-4147-A177-3AD203B41FA5}">
                      <a16:colId xmlns:a16="http://schemas.microsoft.com/office/drawing/2014/main" xmlns="" val="1077999508"/>
                    </a:ext>
                  </a:extLst>
                </a:gridCol>
              </a:tblGrid>
              <a:tr h="64372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9490"/>
                  </a:ext>
                </a:extLst>
              </a:tr>
            </a:tbl>
          </a:graphicData>
        </a:graphic>
      </p:graphicFrame>
      <p:graphicFrame>
        <p:nvGraphicFramePr>
          <p:cNvPr id="9" name="Table 19">
            <a:extLst>
              <a:ext uri="{FF2B5EF4-FFF2-40B4-BE49-F238E27FC236}">
                <a16:creationId xmlns:a16="http://schemas.microsoft.com/office/drawing/2014/main" xmlns="" id="{5978E2E3-ECD4-41B0-A87E-91B94A19B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58939"/>
              </p:ext>
            </p:extLst>
          </p:nvPr>
        </p:nvGraphicFramePr>
        <p:xfrm>
          <a:off x="8472791" y="5039709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121502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897244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45760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1(set)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0FE98DD-1FE6-470B-90E6-06CEECCE5013}"/>
              </a:ext>
            </a:extLst>
          </p:cNvPr>
          <p:cNvSpPr txBox="1"/>
          <p:nvPr/>
        </p:nvSpPr>
        <p:spPr>
          <a:xfrm>
            <a:off x="8380596" y="3904818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prstClr val="white"/>
                </a:solidFill>
              </a:rPr>
              <a:t>Characteristics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Table of SR Latch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xmlns="" id="{12E54A94-7506-467F-95E6-1AC979C54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39646" y="1993029"/>
            <a:ext cx="7495082" cy="3763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9F01948-C970-46F9-9920-544DB4B48785}"/>
              </a:ext>
            </a:extLst>
          </p:cNvPr>
          <p:cNvSpPr txBox="1"/>
          <p:nvPr/>
        </p:nvSpPr>
        <p:spPr>
          <a:xfrm>
            <a:off x="3349269" y="591584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Figure: S-R Latch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417CD70-877E-4B49-BE20-1F51408AB0CD}"/>
              </a:ext>
            </a:extLst>
          </p:cNvPr>
          <p:cNvSpPr txBox="1"/>
          <p:nvPr/>
        </p:nvSpPr>
        <p:spPr>
          <a:xfrm>
            <a:off x="347235" y="1480874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Previously </a:t>
            </a: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=1, Q’=</a:t>
            </a: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1A095DD-BABE-4D36-A76A-81EE8A192EA3}"/>
              </a:ext>
            </a:extLst>
          </p:cNvPr>
          <p:cNvSpPr txBox="1"/>
          <p:nvPr/>
        </p:nvSpPr>
        <p:spPr>
          <a:xfrm>
            <a:off x="1099204" y="535375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3093C3F0-5F0E-4198-90EC-83A105BFED10}"/>
              </a:ext>
            </a:extLst>
          </p:cNvPr>
          <p:cNvGraphicFramePr>
            <a:graphicFrameLocks/>
          </p:cNvGraphicFramePr>
          <p:nvPr/>
        </p:nvGraphicFramePr>
        <p:xfrm>
          <a:off x="9087648" y="1917350"/>
          <a:ext cx="150393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74">
                  <a:extLst>
                    <a:ext uri="{9D8B030D-6E8A-4147-A177-3AD203B41FA5}">
                      <a16:colId xmlns:a16="http://schemas.microsoft.com/office/drawing/2014/main" xmlns="" val="1662631727"/>
                    </a:ext>
                  </a:extLst>
                </a:gridCol>
                <a:gridCol w="496130">
                  <a:extLst>
                    <a:ext uri="{9D8B030D-6E8A-4147-A177-3AD203B41FA5}">
                      <a16:colId xmlns:a16="http://schemas.microsoft.com/office/drawing/2014/main" xmlns="" val="178590881"/>
                    </a:ext>
                  </a:extLst>
                </a:gridCol>
                <a:gridCol w="565634">
                  <a:extLst>
                    <a:ext uri="{9D8B030D-6E8A-4147-A177-3AD203B41FA5}">
                      <a16:colId xmlns:a16="http://schemas.microsoft.com/office/drawing/2014/main" xmlns="" val="1190588169"/>
                    </a:ext>
                  </a:extLst>
                </a:gridCol>
              </a:tblGrid>
              <a:tr h="33582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356902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9735857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5423875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996919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10122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F0F2561-DD8F-4EF6-BFC2-BCA03A3C59B5}"/>
              </a:ext>
            </a:extLst>
          </p:cNvPr>
          <p:cNvSpPr txBox="1"/>
          <p:nvPr/>
        </p:nvSpPr>
        <p:spPr>
          <a:xfrm>
            <a:off x="8311039" y="1491233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Truth Table of NOR gate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BC2EEB1-D995-477E-98A2-5D0015CD8F69}"/>
              </a:ext>
            </a:extLst>
          </p:cNvPr>
          <p:cNvSpPr txBox="1"/>
          <p:nvPr/>
        </p:nvSpPr>
        <p:spPr>
          <a:xfrm>
            <a:off x="6920617" y="5083643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28876ADC-3B6E-4B08-9116-969307D03CA8}"/>
              </a:ext>
            </a:extLst>
          </p:cNvPr>
          <p:cNvCxnSpPr>
            <a:cxnSpLocks/>
          </p:cNvCxnSpPr>
          <p:nvPr/>
        </p:nvCxnSpPr>
        <p:spPr>
          <a:xfrm flipH="1" flipV="1">
            <a:off x="3605561" y="3201082"/>
            <a:ext cx="3292046" cy="1992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A7717A1-8021-49AE-8140-B0E731578722}"/>
              </a:ext>
            </a:extLst>
          </p:cNvPr>
          <p:cNvSpPr txBox="1"/>
          <p:nvPr/>
        </p:nvSpPr>
        <p:spPr>
          <a:xfrm>
            <a:off x="3211666" y="2945005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08A3C16-D9B8-4C38-8935-9D95E07CE5C0}"/>
              </a:ext>
            </a:extLst>
          </p:cNvPr>
          <p:cNvSpPr txBox="1"/>
          <p:nvPr/>
        </p:nvSpPr>
        <p:spPr>
          <a:xfrm>
            <a:off x="1099203" y="2831750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35D0D4F-6F6C-4E2A-8B15-219191932C67}"/>
              </a:ext>
            </a:extLst>
          </p:cNvPr>
          <p:cNvSpPr/>
          <p:nvPr/>
        </p:nvSpPr>
        <p:spPr>
          <a:xfrm>
            <a:off x="9087648" y="2664681"/>
            <a:ext cx="1503938" cy="3144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F7A24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5987413-CDD0-400F-A210-4091FDB0AED0}"/>
              </a:ext>
            </a:extLst>
          </p:cNvPr>
          <p:cNvSpPr txBox="1"/>
          <p:nvPr/>
        </p:nvSpPr>
        <p:spPr>
          <a:xfrm>
            <a:off x="6964966" y="3129671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711BF1B-B4C7-4300-B72F-4DD605A4BE5D}"/>
              </a:ext>
            </a:extLst>
          </p:cNvPr>
          <p:cNvSpPr txBox="1"/>
          <p:nvPr/>
        </p:nvSpPr>
        <p:spPr>
          <a:xfrm>
            <a:off x="3164718" y="4632112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E0C50703-64EB-438A-BDEF-EB58EF51D7EC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3557534" y="3314337"/>
            <a:ext cx="3407432" cy="1584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19">
            <a:extLst>
              <a:ext uri="{FF2B5EF4-FFF2-40B4-BE49-F238E27FC236}">
                <a16:creationId xmlns:a16="http://schemas.microsoft.com/office/drawing/2014/main" xmlns="" id="{AA1FE6A8-EACA-4B36-8C0D-20B979281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91782"/>
              </p:ext>
            </p:extLst>
          </p:nvPr>
        </p:nvGraphicFramePr>
        <p:xfrm>
          <a:off x="8472791" y="5584224"/>
          <a:ext cx="3364506" cy="457200"/>
        </p:xfrm>
        <a:graphic>
          <a:graphicData uri="http://schemas.openxmlformats.org/drawingml/2006/table">
            <a:tbl>
              <a:tblPr lastRow="1" bandRow="1">
                <a:tableStyleId>{16D9F66E-5EB9-4882-86FB-DCBF35E3C3E4}</a:tableStyleId>
              </a:tblPr>
              <a:tblGrid>
                <a:gridCol w="1121502">
                  <a:extLst>
                    <a:ext uri="{9D8B030D-6E8A-4147-A177-3AD203B41FA5}">
                      <a16:colId xmlns:a16="http://schemas.microsoft.com/office/drawing/2014/main" xmlns="" val="3305294478"/>
                    </a:ext>
                  </a:extLst>
                </a:gridCol>
                <a:gridCol w="914050">
                  <a:extLst>
                    <a:ext uri="{9D8B030D-6E8A-4147-A177-3AD203B41FA5}">
                      <a16:colId xmlns:a16="http://schemas.microsoft.com/office/drawing/2014/main" xmlns="" val="1582345406"/>
                    </a:ext>
                  </a:extLst>
                </a:gridCol>
                <a:gridCol w="1328954">
                  <a:extLst>
                    <a:ext uri="{9D8B030D-6E8A-4147-A177-3AD203B41FA5}">
                      <a16:colId xmlns:a16="http://schemas.microsoft.com/office/drawing/2014/main" xmlns="" val="2014470898"/>
                    </a:ext>
                  </a:extLst>
                </a:gridCol>
              </a:tblGrid>
              <a:tr h="438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1(hold)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77212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9208D65-FD8B-4B5D-875D-D93D4A22BF9D}"/>
              </a:ext>
            </a:extLst>
          </p:cNvPr>
          <p:cNvSpPr txBox="1"/>
          <p:nvPr/>
        </p:nvSpPr>
        <p:spPr>
          <a:xfrm>
            <a:off x="6920735" y="5070417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F2193C17-FF9F-4C4A-B795-4A317F05ED4C}"/>
              </a:ext>
            </a:extLst>
          </p:cNvPr>
          <p:cNvCxnSpPr>
            <a:cxnSpLocks/>
          </p:cNvCxnSpPr>
          <p:nvPr/>
        </p:nvCxnSpPr>
        <p:spPr>
          <a:xfrm flipH="1" flipV="1">
            <a:off x="3581623" y="3269825"/>
            <a:ext cx="3292046" cy="1992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601A2B0-70A5-47AD-A324-C347A0C5B403}"/>
              </a:ext>
            </a:extLst>
          </p:cNvPr>
          <p:cNvSpPr/>
          <p:nvPr/>
        </p:nvSpPr>
        <p:spPr>
          <a:xfrm>
            <a:off x="9087648" y="2293442"/>
            <a:ext cx="1503938" cy="3144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F7A24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B42E1DB-5A75-455A-95A6-1E182C184289}"/>
              </a:ext>
            </a:extLst>
          </p:cNvPr>
          <p:cNvSpPr txBox="1"/>
          <p:nvPr/>
        </p:nvSpPr>
        <p:spPr>
          <a:xfrm>
            <a:off x="6963887" y="3107415"/>
            <a:ext cx="3938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E46EE994-017D-4E1E-BB8B-65CEA8DEC999}"/>
              </a:ext>
            </a:extLst>
          </p:cNvPr>
          <p:cNvCxnSpPr>
            <a:cxnSpLocks/>
          </p:cNvCxnSpPr>
          <p:nvPr/>
        </p:nvCxnSpPr>
        <p:spPr>
          <a:xfrm flipH="1">
            <a:off x="3547868" y="3406670"/>
            <a:ext cx="3407432" cy="1584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DBBE087-C98B-456A-8281-3745BB79EE40}"/>
              </a:ext>
            </a:extLst>
          </p:cNvPr>
          <p:cNvSpPr txBox="1"/>
          <p:nvPr/>
        </p:nvSpPr>
        <p:spPr>
          <a:xfrm>
            <a:off x="0" y="6431200"/>
            <a:ext cx="12192000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©</a:t>
            </a:r>
            <a:r>
              <a:rPr lang="en-US" dirty="0"/>
              <a:t> </a:t>
            </a:r>
            <a:r>
              <a:rPr lang="en-US" b="1" dirty="0"/>
              <a:t>Adnan Amin Siddiquee</a:t>
            </a:r>
          </a:p>
        </p:txBody>
      </p:sp>
    </p:spTree>
    <p:extLst>
      <p:ext uri="{BB962C8B-B14F-4D97-AF65-F5344CB8AC3E}">
        <p14:creationId xmlns:p14="http://schemas.microsoft.com/office/powerpoint/2010/main" val="131773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22" grpId="0"/>
      <p:bldP spid="23" grpId="0"/>
      <p:bldP spid="24" grpId="0" animBg="1"/>
      <p:bldP spid="33" grpId="0"/>
      <p:bldP spid="36" grpId="0" animBg="1"/>
      <p:bldP spid="36" grpId="1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27" grpId="0" animBg="1"/>
      <p:bldP spid="37" grpId="0" animBg="1"/>
      <p:bldP spid="3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1943</TotalTime>
  <Words>2163</Words>
  <Application>Microsoft Office PowerPoint</Application>
  <PresentationFormat>Widescreen</PresentationFormat>
  <Paragraphs>1195</Paragraphs>
  <Slides>40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Adobe Fangsong Std R</vt:lpstr>
      <vt:lpstr>Adobe Kaiti Std R</vt:lpstr>
      <vt:lpstr>Arial</vt:lpstr>
      <vt:lpstr>Calibri</vt:lpstr>
      <vt:lpstr>Century Gothic</vt:lpstr>
      <vt:lpstr>Wingdings 3</vt:lpstr>
      <vt:lpstr>Ion</vt:lpstr>
      <vt:lpstr>Sequential Circuit Latches and Flip-Flops</vt:lpstr>
      <vt:lpstr>Difference between Combinational Circuit and Sequential circuit</vt:lpstr>
      <vt:lpstr>Contents</vt:lpstr>
      <vt:lpstr>Sequential Circuit</vt:lpstr>
      <vt:lpstr>Difference Between level  &amp; Edge Triggering</vt:lpstr>
      <vt:lpstr>Edge Triggering of Flip-Flops</vt:lpstr>
      <vt:lpstr>Observation of NOR Gate</vt:lpstr>
      <vt:lpstr>Set-Reset(S-R) Latch (NOR)</vt:lpstr>
      <vt:lpstr>Set-Reset(S-R) Latch (NOR)</vt:lpstr>
      <vt:lpstr>Set-Reset(S-R) Latch (NOR)</vt:lpstr>
      <vt:lpstr>Set-Reset(S-R) Latch (NOR)</vt:lpstr>
      <vt:lpstr>Set-Reset(S-R) Latch (NOR)</vt:lpstr>
      <vt:lpstr>Set-Reset(S-R) Latch (NOR)</vt:lpstr>
      <vt:lpstr>Gated Set-Reset(S-R) Latch (NOR)</vt:lpstr>
      <vt:lpstr>Characteristics of S-R Flip-Flop</vt:lpstr>
      <vt:lpstr>Gated Set-Reset(S-R) Latch (NOR)</vt:lpstr>
      <vt:lpstr>J-K Flip-Flop </vt:lpstr>
      <vt:lpstr>JK Flip Flop</vt:lpstr>
      <vt:lpstr>J-K Flip-Flop (SET condition) let Q’=1 </vt:lpstr>
      <vt:lpstr>J-K Flip-Flop (HOLD condition) previously Q=1 Q’=0</vt:lpstr>
      <vt:lpstr>J-K Flip-Flop (RESET condition)  previously Q=1 Q’=0</vt:lpstr>
      <vt:lpstr>J-K Flip-Flop (Toggle condition) previously Q=0 Q’=1</vt:lpstr>
      <vt:lpstr>Characteristics of J-K Flip-Flop</vt:lpstr>
      <vt:lpstr>J-K Flip Flop</vt:lpstr>
      <vt:lpstr>D Flip-Flop</vt:lpstr>
      <vt:lpstr>D Flip-Flop</vt:lpstr>
      <vt:lpstr>Characteristics of D Flip Flop</vt:lpstr>
      <vt:lpstr>D Flip-Flop</vt:lpstr>
      <vt:lpstr>T Flip-Flop</vt:lpstr>
      <vt:lpstr>T Flip-Flop</vt:lpstr>
      <vt:lpstr>Characteristics of T Flip Flop</vt:lpstr>
      <vt:lpstr>T Flip-Flop</vt:lpstr>
      <vt:lpstr>Preset Clear J-K Flip Flop</vt:lpstr>
      <vt:lpstr>Preset Clear J-K Flip-Flop</vt:lpstr>
      <vt:lpstr>Race Around Condition of J-K flip-flop</vt:lpstr>
      <vt:lpstr>Race Around Condition</vt:lpstr>
      <vt:lpstr>Master Slave Flip-Flop </vt:lpstr>
      <vt:lpstr>Master Slave J-K Flip-Flop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 Flop</dc:title>
  <dc:creator>Adnan Amin Siddiquee</dc:creator>
  <cp:lastModifiedBy>Microsoft account</cp:lastModifiedBy>
  <cp:revision>180</cp:revision>
  <dcterms:created xsi:type="dcterms:W3CDTF">2021-04-16T20:01:32Z</dcterms:created>
  <dcterms:modified xsi:type="dcterms:W3CDTF">2021-12-27T17:41:55Z</dcterms:modified>
</cp:coreProperties>
</file>