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58" r:id="rId4"/>
    <p:sldId id="283" r:id="rId5"/>
    <p:sldId id="290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364D"/>
    <a:srgbClr val="573C4B"/>
    <a:srgbClr val="FCBF8E"/>
    <a:srgbClr val="7EA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05D04-981A-4E40-9724-EE100199F2F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73C4A-CF5D-454F-B236-02DC392E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6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3B9-661B-4167-BF08-B0A353E158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AD19-EE93-4669-98D2-403EED3E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3B9-661B-4167-BF08-B0A353E158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AD19-EE93-4669-98D2-403EED3E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3B9-661B-4167-BF08-B0A353E158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AD19-EE93-4669-98D2-403EED3E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1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3B9-661B-4167-BF08-B0A353E158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AD19-EE93-4669-98D2-403EED3E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5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3B9-661B-4167-BF08-B0A353E158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AD19-EE93-4669-98D2-403EED3E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2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3B9-661B-4167-BF08-B0A353E158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AD19-EE93-4669-98D2-403EED3E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4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3B9-661B-4167-BF08-B0A353E158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AD19-EE93-4669-98D2-403EED3E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8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3B9-661B-4167-BF08-B0A353E158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AD19-EE93-4669-98D2-403EED3E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3B9-661B-4167-BF08-B0A353E158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AD19-EE93-4669-98D2-403EED3E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3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3B9-661B-4167-BF08-B0A353E158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AD19-EE93-4669-98D2-403EED3E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0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3B9-661B-4167-BF08-B0A353E158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AD19-EE93-4669-98D2-403EED3E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3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FC3B9-661B-4167-BF08-B0A353E158A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2AD19-EE93-4669-98D2-403EED3E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7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3142963"/>
            <a:ext cx="12191999" cy="1929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864302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84232" y="1259674"/>
            <a:ext cx="679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University of Bangladesh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9946" y="851390"/>
            <a:ext cx="6517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Engineering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3308" y="3348022"/>
            <a:ext cx="9575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Circuit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reen University of Banglade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01" y="790924"/>
            <a:ext cx="2592945" cy="86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41027" y="5345400"/>
            <a:ext cx="3361738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Prepared by</a:t>
            </a:r>
            <a:r>
              <a:rPr lang="en-US" dirty="0" smtClean="0"/>
              <a:t> </a:t>
            </a:r>
          </a:p>
          <a:p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Rukhshana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Parvin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68847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8" y="196576"/>
            <a:ext cx="8393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rebuchet MS" panose="020B0603020202020204" pitchFamily="34" charset="0"/>
              </a:rPr>
              <a:t>SR Flip Flop - NOR GATE LATCH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975" y="1558957"/>
            <a:ext cx="1102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0375" y="1478440"/>
            <a:ext cx="301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A364D"/>
                </a:solidFill>
              </a:rPr>
              <a:t>Case 1: R = </a:t>
            </a:r>
            <a:r>
              <a:rPr lang="en-US" sz="2400" b="1" dirty="0" smtClean="0">
                <a:solidFill>
                  <a:srgbClr val="BA364D"/>
                </a:solidFill>
              </a:rPr>
              <a:t>1 </a:t>
            </a:r>
            <a:r>
              <a:rPr lang="en-US" sz="2400" b="1" dirty="0">
                <a:solidFill>
                  <a:srgbClr val="BA364D"/>
                </a:solidFill>
              </a:rPr>
              <a:t>and S = 0</a:t>
            </a:r>
            <a:endParaRPr lang="en-US" sz="2400" dirty="0">
              <a:solidFill>
                <a:srgbClr val="BA364D"/>
              </a:solidFill>
            </a:endParaRPr>
          </a:p>
        </p:txBody>
      </p:sp>
      <p:pic>
        <p:nvPicPr>
          <p:cNvPr id="21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7834229" y="1736220"/>
            <a:ext cx="3288145" cy="2381846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86" y="2234577"/>
            <a:ext cx="3579495" cy="20163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34229" y="1347524"/>
            <a:ext cx="2490233" cy="388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Truth Table of NOR gate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5175" y="1899207"/>
            <a:ext cx="1879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A364D"/>
                </a:solidFill>
              </a:rPr>
              <a:t>Q=0      Q’= 1</a:t>
            </a:r>
            <a:endParaRPr lang="en-US" sz="2000" dirty="0">
              <a:solidFill>
                <a:srgbClr val="BA364D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673" y="2522867"/>
            <a:ext cx="28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A364D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85673" y="3540873"/>
            <a:ext cx="2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BA364D"/>
                </a:solidFill>
              </a:rPr>
              <a:t>0</a:t>
            </a:r>
            <a:endParaRPr lang="en-US" sz="2400" dirty="0">
              <a:solidFill>
                <a:srgbClr val="BA364D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8238836" y="3011055"/>
            <a:ext cx="435180" cy="698196"/>
          </a:xfrm>
          <a:custGeom>
            <a:avLst/>
            <a:gdLst>
              <a:gd name="connsiteX0" fmla="*/ 406400 w 435180"/>
              <a:gd name="connsiteY0" fmla="*/ 489527 h 698196"/>
              <a:gd name="connsiteX1" fmla="*/ 397164 w 435180"/>
              <a:gd name="connsiteY1" fmla="*/ 378690 h 698196"/>
              <a:gd name="connsiteX2" fmla="*/ 387928 w 435180"/>
              <a:gd name="connsiteY2" fmla="*/ 350981 h 698196"/>
              <a:gd name="connsiteX3" fmla="*/ 378691 w 435180"/>
              <a:gd name="connsiteY3" fmla="*/ 314036 h 698196"/>
              <a:gd name="connsiteX4" fmla="*/ 360219 w 435180"/>
              <a:gd name="connsiteY4" fmla="*/ 286327 h 698196"/>
              <a:gd name="connsiteX5" fmla="*/ 350982 w 435180"/>
              <a:gd name="connsiteY5" fmla="*/ 258618 h 698196"/>
              <a:gd name="connsiteX6" fmla="*/ 304800 w 435180"/>
              <a:gd name="connsiteY6" fmla="*/ 193963 h 698196"/>
              <a:gd name="connsiteX7" fmla="*/ 286328 w 435180"/>
              <a:gd name="connsiteY7" fmla="*/ 129309 h 698196"/>
              <a:gd name="connsiteX8" fmla="*/ 203200 w 435180"/>
              <a:gd name="connsiteY8" fmla="*/ 36945 h 698196"/>
              <a:gd name="connsiteX9" fmla="*/ 157019 w 435180"/>
              <a:gd name="connsiteY9" fmla="*/ 9236 h 698196"/>
              <a:gd name="connsiteX10" fmla="*/ 83128 w 435180"/>
              <a:gd name="connsiteY10" fmla="*/ 0 h 698196"/>
              <a:gd name="connsiteX11" fmla="*/ 27709 w 435180"/>
              <a:gd name="connsiteY11" fmla="*/ 9236 h 698196"/>
              <a:gd name="connsiteX12" fmla="*/ 0 w 435180"/>
              <a:gd name="connsiteY12" fmla="*/ 92363 h 698196"/>
              <a:gd name="connsiteX13" fmla="*/ 36946 w 435180"/>
              <a:gd name="connsiteY13" fmla="*/ 397163 h 698196"/>
              <a:gd name="connsiteX14" fmla="*/ 55419 w 435180"/>
              <a:gd name="connsiteY14" fmla="*/ 452581 h 698196"/>
              <a:gd name="connsiteX15" fmla="*/ 73891 w 435180"/>
              <a:gd name="connsiteY15" fmla="*/ 480290 h 698196"/>
              <a:gd name="connsiteX16" fmla="*/ 83128 w 435180"/>
              <a:gd name="connsiteY16" fmla="*/ 508000 h 698196"/>
              <a:gd name="connsiteX17" fmla="*/ 101600 w 435180"/>
              <a:gd name="connsiteY17" fmla="*/ 535709 h 698196"/>
              <a:gd name="connsiteX18" fmla="*/ 120073 w 435180"/>
              <a:gd name="connsiteY18" fmla="*/ 572654 h 698196"/>
              <a:gd name="connsiteX19" fmla="*/ 129309 w 435180"/>
              <a:gd name="connsiteY19" fmla="*/ 600363 h 698196"/>
              <a:gd name="connsiteX20" fmla="*/ 157019 w 435180"/>
              <a:gd name="connsiteY20" fmla="*/ 628072 h 698196"/>
              <a:gd name="connsiteX21" fmla="*/ 166255 w 435180"/>
              <a:gd name="connsiteY21" fmla="*/ 655781 h 698196"/>
              <a:gd name="connsiteX22" fmla="*/ 332509 w 435180"/>
              <a:gd name="connsiteY22" fmla="*/ 683490 h 698196"/>
              <a:gd name="connsiteX23" fmla="*/ 369455 w 435180"/>
              <a:gd name="connsiteY23" fmla="*/ 674254 h 698196"/>
              <a:gd name="connsiteX24" fmla="*/ 424873 w 435180"/>
              <a:gd name="connsiteY24" fmla="*/ 424872 h 69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5180" h="698196">
                <a:moveTo>
                  <a:pt x="406400" y="489527"/>
                </a:moveTo>
                <a:cubicBezTo>
                  <a:pt x="403321" y="452581"/>
                  <a:pt x="402064" y="415439"/>
                  <a:pt x="397164" y="378690"/>
                </a:cubicBezTo>
                <a:cubicBezTo>
                  <a:pt x="395877" y="369039"/>
                  <a:pt x="390603" y="360342"/>
                  <a:pt x="387928" y="350981"/>
                </a:cubicBezTo>
                <a:cubicBezTo>
                  <a:pt x="384441" y="338775"/>
                  <a:pt x="383691" y="325704"/>
                  <a:pt x="378691" y="314036"/>
                </a:cubicBezTo>
                <a:cubicBezTo>
                  <a:pt x="374318" y="303833"/>
                  <a:pt x="365183" y="296256"/>
                  <a:pt x="360219" y="286327"/>
                </a:cubicBezTo>
                <a:cubicBezTo>
                  <a:pt x="355865" y="277619"/>
                  <a:pt x="355336" y="267326"/>
                  <a:pt x="350982" y="258618"/>
                </a:cubicBezTo>
                <a:cubicBezTo>
                  <a:pt x="344230" y="245115"/>
                  <a:pt x="311073" y="202328"/>
                  <a:pt x="304800" y="193963"/>
                </a:cubicBezTo>
                <a:cubicBezTo>
                  <a:pt x="301841" y="182127"/>
                  <a:pt x="292953" y="142558"/>
                  <a:pt x="286328" y="129309"/>
                </a:cubicBezTo>
                <a:cubicBezTo>
                  <a:pt x="271129" y="98912"/>
                  <a:pt x="220294" y="47202"/>
                  <a:pt x="203200" y="36945"/>
                </a:cubicBezTo>
                <a:cubicBezTo>
                  <a:pt x="187806" y="27709"/>
                  <a:pt x="174177" y="14515"/>
                  <a:pt x="157019" y="9236"/>
                </a:cubicBezTo>
                <a:cubicBezTo>
                  <a:pt x="133295" y="1936"/>
                  <a:pt x="107758" y="3079"/>
                  <a:pt x="83128" y="0"/>
                </a:cubicBezTo>
                <a:cubicBezTo>
                  <a:pt x="64655" y="3079"/>
                  <a:pt x="43590" y="-690"/>
                  <a:pt x="27709" y="9236"/>
                </a:cubicBezTo>
                <a:cubicBezTo>
                  <a:pt x="10229" y="20161"/>
                  <a:pt x="2801" y="78359"/>
                  <a:pt x="0" y="92363"/>
                </a:cubicBezTo>
                <a:cubicBezTo>
                  <a:pt x="758" y="99566"/>
                  <a:pt x="26642" y="366250"/>
                  <a:pt x="36946" y="397163"/>
                </a:cubicBezTo>
                <a:cubicBezTo>
                  <a:pt x="43104" y="415636"/>
                  <a:pt x="47511" y="434787"/>
                  <a:pt x="55419" y="452581"/>
                </a:cubicBezTo>
                <a:cubicBezTo>
                  <a:pt x="59927" y="462725"/>
                  <a:pt x="68927" y="470361"/>
                  <a:pt x="73891" y="480290"/>
                </a:cubicBezTo>
                <a:cubicBezTo>
                  <a:pt x="78245" y="488998"/>
                  <a:pt x="78774" y="499292"/>
                  <a:pt x="83128" y="508000"/>
                </a:cubicBezTo>
                <a:cubicBezTo>
                  <a:pt x="88092" y="517929"/>
                  <a:pt x="96093" y="526071"/>
                  <a:pt x="101600" y="535709"/>
                </a:cubicBezTo>
                <a:cubicBezTo>
                  <a:pt x="108431" y="547664"/>
                  <a:pt x="114649" y="559999"/>
                  <a:pt x="120073" y="572654"/>
                </a:cubicBezTo>
                <a:cubicBezTo>
                  <a:pt x="123908" y="581603"/>
                  <a:pt x="123908" y="592262"/>
                  <a:pt x="129309" y="600363"/>
                </a:cubicBezTo>
                <a:cubicBezTo>
                  <a:pt x="136555" y="611231"/>
                  <a:pt x="147782" y="618836"/>
                  <a:pt x="157019" y="628072"/>
                </a:cubicBezTo>
                <a:cubicBezTo>
                  <a:pt x="160098" y="637308"/>
                  <a:pt x="160596" y="647858"/>
                  <a:pt x="166255" y="655781"/>
                </a:cubicBezTo>
                <a:cubicBezTo>
                  <a:pt x="215406" y="724594"/>
                  <a:pt x="231356" y="690716"/>
                  <a:pt x="332509" y="683490"/>
                </a:cubicBezTo>
                <a:cubicBezTo>
                  <a:pt x="344824" y="680411"/>
                  <a:pt x="359055" y="681534"/>
                  <a:pt x="369455" y="674254"/>
                </a:cubicBezTo>
                <a:cubicBezTo>
                  <a:pt x="470591" y="603460"/>
                  <a:pt x="424873" y="569868"/>
                  <a:pt x="424873" y="424872"/>
                </a:cubicBezTo>
              </a:path>
            </a:pathLst>
          </a:custGeom>
          <a:noFill/>
          <a:ln w="28575">
            <a:solidFill>
              <a:srgbClr val="BA3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938327" y="3029527"/>
            <a:ext cx="461818" cy="794484"/>
          </a:xfrm>
          <a:custGeom>
            <a:avLst/>
            <a:gdLst>
              <a:gd name="connsiteX0" fmla="*/ 323273 w 461818"/>
              <a:gd name="connsiteY0" fmla="*/ 628073 h 794484"/>
              <a:gd name="connsiteX1" fmla="*/ 341746 w 461818"/>
              <a:gd name="connsiteY1" fmla="*/ 563418 h 794484"/>
              <a:gd name="connsiteX2" fmla="*/ 360218 w 461818"/>
              <a:gd name="connsiteY2" fmla="*/ 526473 h 794484"/>
              <a:gd name="connsiteX3" fmla="*/ 369455 w 461818"/>
              <a:gd name="connsiteY3" fmla="*/ 286328 h 794484"/>
              <a:gd name="connsiteX4" fmla="*/ 360218 w 461818"/>
              <a:gd name="connsiteY4" fmla="*/ 175491 h 794484"/>
              <a:gd name="connsiteX5" fmla="*/ 332509 w 461818"/>
              <a:gd name="connsiteY5" fmla="*/ 138546 h 794484"/>
              <a:gd name="connsiteX6" fmla="*/ 323273 w 461818"/>
              <a:gd name="connsiteY6" fmla="*/ 101600 h 794484"/>
              <a:gd name="connsiteX7" fmla="*/ 295564 w 461818"/>
              <a:gd name="connsiteY7" fmla="*/ 73891 h 794484"/>
              <a:gd name="connsiteX8" fmla="*/ 277091 w 461818"/>
              <a:gd name="connsiteY8" fmla="*/ 36946 h 794484"/>
              <a:gd name="connsiteX9" fmla="*/ 267855 w 461818"/>
              <a:gd name="connsiteY9" fmla="*/ 9237 h 794484"/>
              <a:gd name="connsiteX10" fmla="*/ 230909 w 461818"/>
              <a:gd name="connsiteY10" fmla="*/ 0 h 794484"/>
              <a:gd name="connsiteX11" fmla="*/ 120073 w 461818"/>
              <a:gd name="connsiteY11" fmla="*/ 9237 h 794484"/>
              <a:gd name="connsiteX12" fmla="*/ 92364 w 461818"/>
              <a:gd name="connsiteY12" fmla="*/ 73891 h 794484"/>
              <a:gd name="connsiteX13" fmla="*/ 73891 w 461818"/>
              <a:gd name="connsiteY13" fmla="*/ 120073 h 794484"/>
              <a:gd name="connsiteX14" fmla="*/ 64655 w 461818"/>
              <a:gd name="connsiteY14" fmla="*/ 147782 h 794484"/>
              <a:gd name="connsiteX15" fmla="*/ 46182 w 461818"/>
              <a:gd name="connsiteY15" fmla="*/ 184728 h 794484"/>
              <a:gd name="connsiteX16" fmla="*/ 9237 w 461818"/>
              <a:gd name="connsiteY16" fmla="*/ 314037 h 794484"/>
              <a:gd name="connsiteX17" fmla="*/ 0 w 461818"/>
              <a:gd name="connsiteY17" fmla="*/ 369455 h 794484"/>
              <a:gd name="connsiteX18" fmla="*/ 9237 w 461818"/>
              <a:gd name="connsiteY18" fmla="*/ 526473 h 794484"/>
              <a:gd name="connsiteX19" fmla="*/ 27709 w 461818"/>
              <a:gd name="connsiteY19" fmla="*/ 554182 h 794484"/>
              <a:gd name="connsiteX20" fmla="*/ 64655 w 461818"/>
              <a:gd name="connsiteY20" fmla="*/ 600364 h 794484"/>
              <a:gd name="connsiteX21" fmla="*/ 147782 w 461818"/>
              <a:gd name="connsiteY21" fmla="*/ 674255 h 794484"/>
              <a:gd name="connsiteX22" fmla="*/ 267855 w 461818"/>
              <a:gd name="connsiteY22" fmla="*/ 729673 h 794484"/>
              <a:gd name="connsiteX23" fmla="*/ 341746 w 461818"/>
              <a:gd name="connsiteY23" fmla="*/ 738909 h 794484"/>
              <a:gd name="connsiteX24" fmla="*/ 406400 w 461818"/>
              <a:gd name="connsiteY24" fmla="*/ 775855 h 794484"/>
              <a:gd name="connsiteX25" fmla="*/ 434109 w 461818"/>
              <a:gd name="connsiteY25" fmla="*/ 794328 h 794484"/>
              <a:gd name="connsiteX26" fmla="*/ 461818 w 461818"/>
              <a:gd name="connsiteY26" fmla="*/ 766618 h 794484"/>
              <a:gd name="connsiteX27" fmla="*/ 443346 w 461818"/>
              <a:gd name="connsiteY27" fmla="*/ 637309 h 794484"/>
              <a:gd name="connsiteX28" fmla="*/ 424873 w 461818"/>
              <a:gd name="connsiteY28" fmla="*/ 609600 h 794484"/>
              <a:gd name="connsiteX29" fmla="*/ 397164 w 461818"/>
              <a:gd name="connsiteY29" fmla="*/ 526473 h 794484"/>
              <a:gd name="connsiteX30" fmla="*/ 378691 w 461818"/>
              <a:gd name="connsiteY30" fmla="*/ 461818 h 794484"/>
              <a:gd name="connsiteX31" fmla="*/ 332509 w 461818"/>
              <a:gd name="connsiteY31" fmla="*/ 397164 h 794484"/>
              <a:gd name="connsiteX32" fmla="*/ 295564 w 461818"/>
              <a:gd name="connsiteY32" fmla="*/ 350982 h 79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1818" h="794484">
                <a:moveTo>
                  <a:pt x="323273" y="628073"/>
                </a:moveTo>
                <a:cubicBezTo>
                  <a:pt x="329431" y="606521"/>
                  <a:pt x="334086" y="584483"/>
                  <a:pt x="341746" y="563418"/>
                </a:cubicBezTo>
                <a:cubicBezTo>
                  <a:pt x="346451" y="550478"/>
                  <a:pt x="358848" y="540173"/>
                  <a:pt x="360218" y="526473"/>
                </a:cubicBezTo>
                <a:cubicBezTo>
                  <a:pt x="368189" y="446763"/>
                  <a:pt x="366376" y="366376"/>
                  <a:pt x="369455" y="286328"/>
                </a:cubicBezTo>
                <a:cubicBezTo>
                  <a:pt x="366376" y="249382"/>
                  <a:pt x="369210" y="211458"/>
                  <a:pt x="360218" y="175491"/>
                </a:cubicBezTo>
                <a:cubicBezTo>
                  <a:pt x="356484" y="160557"/>
                  <a:pt x="339393" y="152315"/>
                  <a:pt x="332509" y="138546"/>
                </a:cubicBezTo>
                <a:cubicBezTo>
                  <a:pt x="326832" y="127192"/>
                  <a:pt x="329571" y="112622"/>
                  <a:pt x="323273" y="101600"/>
                </a:cubicBezTo>
                <a:cubicBezTo>
                  <a:pt x="316792" y="90259"/>
                  <a:pt x="303156" y="84520"/>
                  <a:pt x="295564" y="73891"/>
                </a:cubicBezTo>
                <a:cubicBezTo>
                  <a:pt x="287561" y="62687"/>
                  <a:pt x="282515" y="49601"/>
                  <a:pt x="277091" y="36946"/>
                </a:cubicBezTo>
                <a:cubicBezTo>
                  <a:pt x="273256" y="27997"/>
                  <a:pt x="275457" y="15319"/>
                  <a:pt x="267855" y="9237"/>
                </a:cubicBezTo>
                <a:cubicBezTo>
                  <a:pt x="257942" y="1307"/>
                  <a:pt x="243224" y="3079"/>
                  <a:pt x="230909" y="0"/>
                </a:cubicBezTo>
                <a:cubicBezTo>
                  <a:pt x="193964" y="3079"/>
                  <a:pt x="154987" y="-3232"/>
                  <a:pt x="120073" y="9237"/>
                </a:cubicBezTo>
                <a:cubicBezTo>
                  <a:pt x="110708" y="12582"/>
                  <a:pt x="96434" y="63036"/>
                  <a:pt x="92364" y="73891"/>
                </a:cubicBezTo>
                <a:cubicBezTo>
                  <a:pt x="86542" y="89415"/>
                  <a:pt x="79713" y="104549"/>
                  <a:pt x="73891" y="120073"/>
                </a:cubicBezTo>
                <a:cubicBezTo>
                  <a:pt x="70473" y="129189"/>
                  <a:pt x="68490" y="138833"/>
                  <a:pt x="64655" y="147782"/>
                </a:cubicBezTo>
                <a:cubicBezTo>
                  <a:pt x="59231" y="160438"/>
                  <a:pt x="51296" y="171944"/>
                  <a:pt x="46182" y="184728"/>
                </a:cubicBezTo>
                <a:cubicBezTo>
                  <a:pt x="33630" y="216108"/>
                  <a:pt x="14243" y="284001"/>
                  <a:pt x="9237" y="314037"/>
                </a:cubicBezTo>
                <a:lnTo>
                  <a:pt x="0" y="369455"/>
                </a:lnTo>
                <a:cubicBezTo>
                  <a:pt x="3079" y="421794"/>
                  <a:pt x="1460" y="474623"/>
                  <a:pt x="9237" y="526473"/>
                </a:cubicBezTo>
                <a:cubicBezTo>
                  <a:pt x="10884" y="537451"/>
                  <a:pt x="21049" y="545302"/>
                  <a:pt x="27709" y="554182"/>
                </a:cubicBezTo>
                <a:cubicBezTo>
                  <a:pt x="39537" y="569953"/>
                  <a:pt x="51558" y="585630"/>
                  <a:pt x="64655" y="600364"/>
                </a:cubicBezTo>
                <a:cubicBezTo>
                  <a:pt x="86297" y="624712"/>
                  <a:pt x="121101" y="656468"/>
                  <a:pt x="147782" y="674255"/>
                </a:cubicBezTo>
                <a:cubicBezTo>
                  <a:pt x="185679" y="699520"/>
                  <a:pt x="223142" y="720092"/>
                  <a:pt x="267855" y="729673"/>
                </a:cubicBezTo>
                <a:cubicBezTo>
                  <a:pt x="292126" y="734874"/>
                  <a:pt x="317116" y="735830"/>
                  <a:pt x="341746" y="738909"/>
                </a:cubicBezTo>
                <a:cubicBezTo>
                  <a:pt x="363297" y="751224"/>
                  <a:pt x="385116" y="763084"/>
                  <a:pt x="406400" y="775855"/>
                </a:cubicBezTo>
                <a:cubicBezTo>
                  <a:pt x="415919" y="781566"/>
                  <a:pt x="423159" y="796153"/>
                  <a:pt x="434109" y="794328"/>
                </a:cubicBezTo>
                <a:cubicBezTo>
                  <a:pt x="446994" y="792180"/>
                  <a:pt x="452582" y="775855"/>
                  <a:pt x="461818" y="766618"/>
                </a:cubicBezTo>
                <a:cubicBezTo>
                  <a:pt x="459459" y="740667"/>
                  <a:pt x="461114" y="672845"/>
                  <a:pt x="443346" y="637309"/>
                </a:cubicBezTo>
                <a:cubicBezTo>
                  <a:pt x="438382" y="627380"/>
                  <a:pt x="431031" y="618836"/>
                  <a:pt x="424873" y="609600"/>
                </a:cubicBezTo>
                <a:cubicBezTo>
                  <a:pt x="407726" y="506713"/>
                  <a:pt x="429633" y="591411"/>
                  <a:pt x="397164" y="526473"/>
                </a:cubicBezTo>
                <a:cubicBezTo>
                  <a:pt x="386003" y="504150"/>
                  <a:pt x="387566" y="485484"/>
                  <a:pt x="378691" y="461818"/>
                </a:cubicBezTo>
                <a:cubicBezTo>
                  <a:pt x="360046" y="412098"/>
                  <a:pt x="364576" y="435644"/>
                  <a:pt x="332509" y="397164"/>
                </a:cubicBezTo>
                <a:cubicBezTo>
                  <a:pt x="274252" y="327254"/>
                  <a:pt x="349308" y="404726"/>
                  <a:pt x="295564" y="350982"/>
                </a:cubicBezTo>
              </a:path>
            </a:pathLst>
          </a:custGeom>
          <a:noFill/>
          <a:ln w="28575">
            <a:solidFill>
              <a:srgbClr val="BA3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5283803" y="2179782"/>
            <a:ext cx="914003" cy="803563"/>
          </a:xfrm>
          <a:custGeom>
            <a:avLst/>
            <a:gdLst>
              <a:gd name="connsiteX0" fmla="*/ 904561 w 914003"/>
              <a:gd name="connsiteY0" fmla="*/ 387927 h 803563"/>
              <a:gd name="connsiteX1" fmla="*/ 886088 w 914003"/>
              <a:gd name="connsiteY1" fmla="*/ 286327 h 803563"/>
              <a:gd name="connsiteX2" fmla="*/ 830670 w 914003"/>
              <a:gd name="connsiteY2" fmla="*/ 277091 h 803563"/>
              <a:gd name="connsiteX3" fmla="*/ 766015 w 914003"/>
              <a:gd name="connsiteY3" fmla="*/ 230909 h 803563"/>
              <a:gd name="connsiteX4" fmla="*/ 756779 w 914003"/>
              <a:gd name="connsiteY4" fmla="*/ 203200 h 803563"/>
              <a:gd name="connsiteX5" fmla="*/ 729070 w 914003"/>
              <a:gd name="connsiteY5" fmla="*/ 175491 h 803563"/>
              <a:gd name="connsiteX6" fmla="*/ 599761 w 914003"/>
              <a:gd name="connsiteY6" fmla="*/ 92363 h 803563"/>
              <a:gd name="connsiteX7" fmla="*/ 572052 w 914003"/>
              <a:gd name="connsiteY7" fmla="*/ 64654 h 803563"/>
              <a:gd name="connsiteX8" fmla="*/ 442742 w 914003"/>
              <a:gd name="connsiteY8" fmla="*/ 46182 h 803563"/>
              <a:gd name="connsiteX9" fmla="*/ 396561 w 914003"/>
              <a:gd name="connsiteY9" fmla="*/ 36945 h 803563"/>
              <a:gd name="connsiteX10" fmla="*/ 368852 w 914003"/>
              <a:gd name="connsiteY10" fmla="*/ 9236 h 803563"/>
              <a:gd name="connsiteX11" fmla="*/ 341142 w 914003"/>
              <a:gd name="connsiteY11" fmla="*/ 0 h 803563"/>
              <a:gd name="connsiteX12" fmla="*/ 110233 w 914003"/>
              <a:gd name="connsiteY12" fmla="*/ 9236 h 803563"/>
              <a:gd name="connsiteX13" fmla="*/ 91761 w 914003"/>
              <a:gd name="connsiteY13" fmla="*/ 36945 h 803563"/>
              <a:gd name="connsiteX14" fmla="*/ 45579 w 914003"/>
              <a:gd name="connsiteY14" fmla="*/ 46182 h 803563"/>
              <a:gd name="connsiteX15" fmla="*/ 17870 w 914003"/>
              <a:gd name="connsiteY15" fmla="*/ 138545 h 803563"/>
              <a:gd name="connsiteX16" fmla="*/ 45579 w 914003"/>
              <a:gd name="connsiteY16" fmla="*/ 618836 h 803563"/>
              <a:gd name="connsiteX17" fmla="*/ 73288 w 914003"/>
              <a:gd name="connsiteY17" fmla="*/ 655782 h 803563"/>
              <a:gd name="connsiteX18" fmla="*/ 82524 w 914003"/>
              <a:gd name="connsiteY18" fmla="*/ 683491 h 803563"/>
              <a:gd name="connsiteX19" fmla="*/ 165652 w 914003"/>
              <a:gd name="connsiteY19" fmla="*/ 757382 h 803563"/>
              <a:gd name="connsiteX20" fmla="*/ 211833 w 914003"/>
              <a:gd name="connsiteY20" fmla="*/ 775854 h 803563"/>
              <a:gd name="connsiteX21" fmla="*/ 248779 w 914003"/>
              <a:gd name="connsiteY21" fmla="*/ 785091 h 803563"/>
              <a:gd name="connsiteX22" fmla="*/ 368852 w 914003"/>
              <a:gd name="connsiteY22" fmla="*/ 794327 h 803563"/>
              <a:gd name="connsiteX23" fmla="*/ 396561 w 914003"/>
              <a:gd name="connsiteY23" fmla="*/ 803563 h 803563"/>
              <a:gd name="connsiteX24" fmla="*/ 498161 w 914003"/>
              <a:gd name="connsiteY24" fmla="*/ 775854 h 803563"/>
              <a:gd name="connsiteX25" fmla="*/ 535106 w 914003"/>
              <a:gd name="connsiteY25" fmla="*/ 766618 h 803563"/>
              <a:gd name="connsiteX26" fmla="*/ 627470 w 914003"/>
              <a:gd name="connsiteY26" fmla="*/ 720436 h 803563"/>
              <a:gd name="connsiteX27" fmla="*/ 655179 w 914003"/>
              <a:gd name="connsiteY27" fmla="*/ 701963 h 803563"/>
              <a:gd name="connsiteX28" fmla="*/ 682888 w 914003"/>
              <a:gd name="connsiteY28" fmla="*/ 692727 h 803563"/>
              <a:gd name="connsiteX29" fmla="*/ 692124 w 914003"/>
              <a:gd name="connsiteY29" fmla="*/ 665018 h 803563"/>
              <a:gd name="connsiteX30" fmla="*/ 719833 w 914003"/>
              <a:gd name="connsiteY30" fmla="*/ 628073 h 803563"/>
              <a:gd name="connsiteX31" fmla="*/ 738306 w 914003"/>
              <a:gd name="connsiteY31" fmla="*/ 591127 h 803563"/>
              <a:gd name="connsiteX32" fmla="*/ 756779 w 914003"/>
              <a:gd name="connsiteY32" fmla="*/ 517236 h 803563"/>
              <a:gd name="connsiteX33" fmla="*/ 775252 w 914003"/>
              <a:gd name="connsiteY33" fmla="*/ 489527 h 803563"/>
              <a:gd name="connsiteX34" fmla="*/ 821433 w 914003"/>
              <a:gd name="connsiteY34" fmla="*/ 397163 h 803563"/>
              <a:gd name="connsiteX35" fmla="*/ 849142 w 914003"/>
              <a:gd name="connsiteY35" fmla="*/ 258618 h 803563"/>
              <a:gd name="connsiteX36" fmla="*/ 858379 w 914003"/>
              <a:gd name="connsiteY36" fmla="*/ 240145 h 80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14003" h="803563">
                <a:moveTo>
                  <a:pt x="904561" y="387927"/>
                </a:moveTo>
                <a:cubicBezTo>
                  <a:pt x="912263" y="349415"/>
                  <a:pt x="928164" y="319053"/>
                  <a:pt x="886088" y="286327"/>
                </a:cubicBezTo>
                <a:cubicBezTo>
                  <a:pt x="871305" y="274829"/>
                  <a:pt x="849143" y="280170"/>
                  <a:pt x="830670" y="277091"/>
                </a:cubicBezTo>
                <a:cubicBezTo>
                  <a:pt x="801777" y="262644"/>
                  <a:pt x="784737" y="258993"/>
                  <a:pt x="766015" y="230909"/>
                </a:cubicBezTo>
                <a:cubicBezTo>
                  <a:pt x="760615" y="222808"/>
                  <a:pt x="762179" y="211301"/>
                  <a:pt x="756779" y="203200"/>
                </a:cubicBezTo>
                <a:cubicBezTo>
                  <a:pt x="749533" y="192332"/>
                  <a:pt x="739041" y="183928"/>
                  <a:pt x="729070" y="175491"/>
                </a:cubicBezTo>
                <a:cubicBezTo>
                  <a:pt x="634712" y="95650"/>
                  <a:pt x="672407" y="110526"/>
                  <a:pt x="599761" y="92363"/>
                </a:cubicBezTo>
                <a:cubicBezTo>
                  <a:pt x="590525" y="83127"/>
                  <a:pt x="584583" y="68340"/>
                  <a:pt x="572052" y="64654"/>
                </a:cubicBezTo>
                <a:cubicBezTo>
                  <a:pt x="530280" y="52368"/>
                  <a:pt x="485750" y="52973"/>
                  <a:pt x="442742" y="46182"/>
                </a:cubicBezTo>
                <a:cubicBezTo>
                  <a:pt x="427236" y="43734"/>
                  <a:pt x="411955" y="40024"/>
                  <a:pt x="396561" y="36945"/>
                </a:cubicBezTo>
                <a:cubicBezTo>
                  <a:pt x="387325" y="27709"/>
                  <a:pt x="379720" y="16481"/>
                  <a:pt x="368852" y="9236"/>
                </a:cubicBezTo>
                <a:cubicBezTo>
                  <a:pt x="360751" y="3835"/>
                  <a:pt x="350878" y="0"/>
                  <a:pt x="341142" y="0"/>
                </a:cubicBezTo>
                <a:cubicBezTo>
                  <a:pt x="264111" y="0"/>
                  <a:pt x="187203" y="6157"/>
                  <a:pt x="110233" y="9236"/>
                </a:cubicBezTo>
                <a:cubicBezTo>
                  <a:pt x="104076" y="18472"/>
                  <a:pt x="101399" y="31437"/>
                  <a:pt x="91761" y="36945"/>
                </a:cubicBezTo>
                <a:cubicBezTo>
                  <a:pt x="78131" y="44734"/>
                  <a:pt x="56680" y="35081"/>
                  <a:pt x="45579" y="46182"/>
                </a:cubicBezTo>
                <a:cubicBezTo>
                  <a:pt x="38082" y="53679"/>
                  <a:pt x="22056" y="121801"/>
                  <a:pt x="17870" y="138545"/>
                </a:cubicBezTo>
                <a:cubicBezTo>
                  <a:pt x="19566" y="219980"/>
                  <a:pt x="-38271" y="484677"/>
                  <a:pt x="45579" y="618836"/>
                </a:cubicBezTo>
                <a:cubicBezTo>
                  <a:pt x="53738" y="631890"/>
                  <a:pt x="64052" y="643467"/>
                  <a:pt x="73288" y="655782"/>
                </a:cubicBezTo>
                <a:cubicBezTo>
                  <a:pt x="76367" y="665018"/>
                  <a:pt x="76547" y="675806"/>
                  <a:pt x="82524" y="683491"/>
                </a:cubicBezTo>
                <a:cubicBezTo>
                  <a:pt x="98103" y="703521"/>
                  <a:pt x="136470" y="742791"/>
                  <a:pt x="165652" y="757382"/>
                </a:cubicBezTo>
                <a:cubicBezTo>
                  <a:pt x="180481" y="764796"/>
                  <a:pt x="196104" y="770611"/>
                  <a:pt x="211833" y="775854"/>
                </a:cubicBezTo>
                <a:cubicBezTo>
                  <a:pt x="223876" y="779868"/>
                  <a:pt x="236172" y="783608"/>
                  <a:pt x="248779" y="785091"/>
                </a:cubicBezTo>
                <a:cubicBezTo>
                  <a:pt x="288647" y="789781"/>
                  <a:pt x="328828" y="791248"/>
                  <a:pt x="368852" y="794327"/>
                </a:cubicBezTo>
                <a:cubicBezTo>
                  <a:pt x="378088" y="797406"/>
                  <a:pt x="386825" y="803563"/>
                  <a:pt x="396561" y="803563"/>
                </a:cubicBezTo>
                <a:cubicBezTo>
                  <a:pt x="446810" y="803563"/>
                  <a:pt x="453646" y="790692"/>
                  <a:pt x="498161" y="775854"/>
                </a:cubicBezTo>
                <a:cubicBezTo>
                  <a:pt x="510204" y="771840"/>
                  <a:pt x="522791" y="769697"/>
                  <a:pt x="535106" y="766618"/>
                </a:cubicBezTo>
                <a:cubicBezTo>
                  <a:pt x="601086" y="722631"/>
                  <a:pt x="568986" y="735058"/>
                  <a:pt x="627470" y="720436"/>
                </a:cubicBezTo>
                <a:cubicBezTo>
                  <a:pt x="636706" y="714278"/>
                  <a:pt x="645250" y="706927"/>
                  <a:pt x="655179" y="701963"/>
                </a:cubicBezTo>
                <a:cubicBezTo>
                  <a:pt x="663887" y="697609"/>
                  <a:pt x="676004" y="699611"/>
                  <a:pt x="682888" y="692727"/>
                </a:cubicBezTo>
                <a:cubicBezTo>
                  <a:pt x="689772" y="685843"/>
                  <a:pt x="687294" y="673471"/>
                  <a:pt x="692124" y="665018"/>
                </a:cubicBezTo>
                <a:cubicBezTo>
                  <a:pt x="699761" y="651652"/>
                  <a:pt x="711674" y="641127"/>
                  <a:pt x="719833" y="628073"/>
                </a:cubicBezTo>
                <a:cubicBezTo>
                  <a:pt x="727131" y="616397"/>
                  <a:pt x="732148" y="603442"/>
                  <a:pt x="738306" y="591127"/>
                </a:cubicBezTo>
                <a:cubicBezTo>
                  <a:pt x="741820" y="573556"/>
                  <a:pt x="747310" y="536173"/>
                  <a:pt x="756779" y="517236"/>
                </a:cubicBezTo>
                <a:cubicBezTo>
                  <a:pt x="761744" y="507307"/>
                  <a:pt x="770288" y="499456"/>
                  <a:pt x="775252" y="489527"/>
                </a:cubicBezTo>
                <a:cubicBezTo>
                  <a:pt x="828728" y="382576"/>
                  <a:pt x="779827" y="459577"/>
                  <a:pt x="821433" y="397163"/>
                </a:cubicBezTo>
                <a:cubicBezTo>
                  <a:pt x="830025" y="345615"/>
                  <a:pt x="834659" y="311724"/>
                  <a:pt x="849142" y="258618"/>
                </a:cubicBezTo>
                <a:cubicBezTo>
                  <a:pt x="850953" y="251976"/>
                  <a:pt x="855300" y="246303"/>
                  <a:pt x="858379" y="240145"/>
                </a:cubicBezTo>
              </a:path>
            </a:pathLst>
          </a:custGeom>
          <a:noFill/>
          <a:ln w="28575">
            <a:solidFill>
              <a:srgbClr val="BA3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11534" y="2293609"/>
            <a:ext cx="4588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A364D"/>
                </a:solidFill>
              </a:rPr>
              <a:t>0</a:t>
            </a:r>
          </a:p>
          <a:p>
            <a:endParaRPr lang="en-US" sz="2800" dirty="0">
              <a:solidFill>
                <a:srgbClr val="BA364D"/>
              </a:solidFill>
            </a:endParaRPr>
          </a:p>
          <a:p>
            <a:endParaRPr lang="en-US" sz="2800" dirty="0" smtClean="0">
              <a:solidFill>
                <a:srgbClr val="BA364D"/>
              </a:solidFill>
            </a:endParaRPr>
          </a:p>
          <a:p>
            <a:r>
              <a:rPr lang="en-US" sz="2800" dirty="0" smtClean="0">
                <a:solidFill>
                  <a:srgbClr val="BA364D"/>
                </a:solidFill>
              </a:rPr>
              <a:t> 1</a:t>
            </a:r>
            <a:endParaRPr lang="en-US" sz="2800" dirty="0">
              <a:solidFill>
                <a:srgbClr val="BA36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90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7937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8" y="196576"/>
            <a:ext cx="8393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rebuchet MS" panose="020B0603020202020204" pitchFamily="34" charset="0"/>
              </a:rPr>
              <a:t>SR Flip Flop - NOR GATE LATCH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975" y="1558957"/>
            <a:ext cx="1102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0375" y="1478440"/>
            <a:ext cx="301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A364D"/>
                </a:solidFill>
              </a:rPr>
              <a:t>Case </a:t>
            </a:r>
            <a:r>
              <a:rPr lang="en-US" sz="2400" b="1" dirty="0" smtClean="0">
                <a:solidFill>
                  <a:srgbClr val="BA364D"/>
                </a:solidFill>
              </a:rPr>
              <a:t>2: </a:t>
            </a:r>
            <a:r>
              <a:rPr lang="en-US" sz="2400" b="1" dirty="0">
                <a:solidFill>
                  <a:srgbClr val="BA364D"/>
                </a:solidFill>
              </a:rPr>
              <a:t>R = 0</a:t>
            </a:r>
            <a:r>
              <a:rPr lang="en-US" sz="2400" b="1" dirty="0" smtClean="0">
                <a:solidFill>
                  <a:srgbClr val="BA364D"/>
                </a:solidFill>
              </a:rPr>
              <a:t> </a:t>
            </a:r>
            <a:r>
              <a:rPr lang="en-US" sz="2400" b="1" dirty="0">
                <a:solidFill>
                  <a:srgbClr val="BA364D"/>
                </a:solidFill>
              </a:rPr>
              <a:t>and S = 0</a:t>
            </a:r>
            <a:endParaRPr lang="en-US" sz="2400" dirty="0">
              <a:solidFill>
                <a:srgbClr val="BA364D"/>
              </a:solidFill>
            </a:endParaRPr>
          </a:p>
        </p:txBody>
      </p:sp>
      <p:pic>
        <p:nvPicPr>
          <p:cNvPr id="21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7862218" y="1697012"/>
            <a:ext cx="4117626" cy="2514664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886" y="2044184"/>
            <a:ext cx="4187959" cy="27683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34229" y="1347524"/>
            <a:ext cx="2490233" cy="388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Truth Table of NOR gate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5175" y="1899207"/>
            <a:ext cx="1879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A364D"/>
                </a:solidFill>
              </a:rPr>
              <a:t>Q=0      Q’= 1</a:t>
            </a:r>
            <a:endParaRPr lang="en-US" sz="2000" dirty="0">
              <a:solidFill>
                <a:srgbClr val="BA364D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4557" y="2118293"/>
            <a:ext cx="240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BA364D"/>
                </a:solidFill>
              </a:rPr>
              <a:t>0</a:t>
            </a:r>
            <a:endParaRPr lang="en-US" sz="2400" dirty="0">
              <a:solidFill>
                <a:srgbClr val="BA364D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4651" y="4070610"/>
            <a:ext cx="2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BA364D"/>
                </a:solidFill>
              </a:rPr>
              <a:t>0</a:t>
            </a:r>
            <a:endParaRPr lang="en-US" sz="2400" dirty="0">
              <a:solidFill>
                <a:srgbClr val="BA364D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387470" y="2143639"/>
            <a:ext cx="914003" cy="803563"/>
          </a:xfrm>
          <a:custGeom>
            <a:avLst/>
            <a:gdLst>
              <a:gd name="connsiteX0" fmla="*/ 904561 w 914003"/>
              <a:gd name="connsiteY0" fmla="*/ 387927 h 803563"/>
              <a:gd name="connsiteX1" fmla="*/ 886088 w 914003"/>
              <a:gd name="connsiteY1" fmla="*/ 286327 h 803563"/>
              <a:gd name="connsiteX2" fmla="*/ 830670 w 914003"/>
              <a:gd name="connsiteY2" fmla="*/ 277091 h 803563"/>
              <a:gd name="connsiteX3" fmla="*/ 766015 w 914003"/>
              <a:gd name="connsiteY3" fmla="*/ 230909 h 803563"/>
              <a:gd name="connsiteX4" fmla="*/ 756779 w 914003"/>
              <a:gd name="connsiteY4" fmla="*/ 203200 h 803563"/>
              <a:gd name="connsiteX5" fmla="*/ 729070 w 914003"/>
              <a:gd name="connsiteY5" fmla="*/ 175491 h 803563"/>
              <a:gd name="connsiteX6" fmla="*/ 599761 w 914003"/>
              <a:gd name="connsiteY6" fmla="*/ 92363 h 803563"/>
              <a:gd name="connsiteX7" fmla="*/ 572052 w 914003"/>
              <a:gd name="connsiteY7" fmla="*/ 64654 h 803563"/>
              <a:gd name="connsiteX8" fmla="*/ 442742 w 914003"/>
              <a:gd name="connsiteY8" fmla="*/ 46182 h 803563"/>
              <a:gd name="connsiteX9" fmla="*/ 396561 w 914003"/>
              <a:gd name="connsiteY9" fmla="*/ 36945 h 803563"/>
              <a:gd name="connsiteX10" fmla="*/ 368852 w 914003"/>
              <a:gd name="connsiteY10" fmla="*/ 9236 h 803563"/>
              <a:gd name="connsiteX11" fmla="*/ 341142 w 914003"/>
              <a:gd name="connsiteY11" fmla="*/ 0 h 803563"/>
              <a:gd name="connsiteX12" fmla="*/ 110233 w 914003"/>
              <a:gd name="connsiteY12" fmla="*/ 9236 h 803563"/>
              <a:gd name="connsiteX13" fmla="*/ 91761 w 914003"/>
              <a:gd name="connsiteY13" fmla="*/ 36945 h 803563"/>
              <a:gd name="connsiteX14" fmla="*/ 45579 w 914003"/>
              <a:gd name="connsiteY14" fmla="*/ 46182 h 803563"/>
              <a:gd name="connsiteX15" fmla="*/ 17870 w 914003"/>
              <a:gd name="connsiteY15" fmla="*/ 138545 h 803563"/>
              <a:gd name="connsiteX16" fmla="*/ 45579 w 914003"/>
              <a:gd name="connsiteY16" fmla="*/ 618836 h 803563"/>
              <a:gd name="connsiteX17" fmla="*/ 73288 w 914003"/>
              <a:gd name="connsiteY17" fmla="*/ 655782 h 803563"/>
              <a:gd name="connsiteX18" fmla="*/ 82524 w 914003"/>
              <a:gd name="connsiteY18" fmla="*/ 683491 h 803563"/>
              <a:gd name="connsiteX19" fmla="*/ 165652 w 914003"/>
              <a:gd name="connsiteY19" fmla="*/ 757382 h 803563"/>
              <a:gd name="connsiteX20" fmla="*/ 211833 w 914003"/>
              <a:gd name="connsiteY20" fmla="*/ 775854 h 803563"/>
              <a:gd name="connsiteX21" fmla="*/ 248779 w 914003"/>
              <a:gd name="connsiteY21" fmla="*/ 785091 h 803563"/>
              <a:gd name="connsiteX22" fmla="*/ 368852 w 914003"/>
              <a:gd name="connsiteY22" fmla="*/ 794327 h 803563"/>
              <a:gd name="connsiteX23" fmla="*/ 396561 w 914003"/>
              <a:gd name="connsiteY23" fmla="*/ 803563 h 803563"/>
              <a:gd name="connsiteX24" fmla="*/ 498161 w 914003"/>
              <a:gd name="connsiteY24" fmla="*/ 775854 h 803563"/>
              <a:gd name="connsiteX25" fmla="*/ 535106 w 914003"/>
              <a:gd name="connsiteY25" fmla="*/ 766618 h 803563"/>
              <a:gd name="connsiteX26" fmla="*/ 627470 w 914003"/>
              <a:gd name="connsiteY26" fmla="*/ 720436 h 803563"/>
              <a:gd name="connsiteX27" fmla="*/ 655179 w 914003"/>
              <a:gd name="connsiteY27" fmla="*/ 701963 h 803563"/>
              <a:gd name="connsiteX28" fmla="*/ 682888 w 914003"/>
              <a:gd name="connsiteY28" fmla="*/ 692727 h 803563"/>
              <a:gd name="connsiteX29" fmla="*/ 692124 w 914003"/>
              <a:gd name="connsiteY29" fmla="*/ 665018 h 803563"/>
              <a:gd name="connsiteX30" fmla="*/ 719833 w 914003"/>
              <a:gd name="connsiteY30" fmla="*/ 628073 h 803563"/>
              <a:gd name="connsiteX31" fmla="*/ 738306 w 914003"/>
              <a:gd name="connsiteY31" fmla="*/ 591127 h 803563"/>
              <a:gd name="connsiteX32" fmla="*/ 756779 w 914003"/>
              <a:gd name="connsiteY32" fmla="*/ 517236 h 803563"/>
              <a:gd name="connsiteX33" fmla="*/ 775252 w 914003"/>
              <a:gd name="connsiteY33" fmla="*/ 489527 h 803563"/>
              <a:gd name="connsiteX34" fmla="*/ 821433 w 914003"/>
              <a:gd name="connsiteY34" fmla="*/ 397163 h 803563"/>
              <a:gd name="connsiteX35" fmla="*/ 849142 w 914003"/>
              <a:gd name="connsiteY35" fmla="*/ 258618 h 803563"/>
              <a:gd name="connsiteX36" fmla="*/ 858379 w 914003"/>
              <a:gd name="connsiteY36" fmla="*/ 240145 h 80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14003" h="803563">
                <a:moveTo>
                  <a:pt x="904561" y="387927"/>
                </a:moveTo>
                <a:cubicBezTo>
                  <a:pt x="912263" y="349415"/>
                  <a:pt x="928164" y="319053"/>
                  <a:pt x="886088" y="286327"/>
                </a:cubicBezTo>
                <a:cubicBezTo>
                  <a:pt x="871305" y="274829"/>
                  <a:pt x="849143" y="280170"/>
                  <a:pt x="830670" y="277091"/>
                </a:cubicBezTo>
                <a:cubicBezTo>
                  <a:pt x="801777" y="262644"/>
                  <a:pt x="784737" y="258993"/>
                  <a:pt x="766015" y="230909"/>
                </a:cubicBezTo>
                <a:cubicBezTo>
                  <a:pt x="760615" y="222808"/>
                  <a:pt x="762179" y="211301"/>
                  <a:pt x="756779" y="203200"/>
                </a:cubicBezTo>
                <a:cubicBezTo>
                  <a:pt x="749533" y="192332"/>
                  <a:pt x="739041" y="183928"/>
                  <a:pt x="729070" y="175491"/>
                </a:cubicBezTo>
                <a:cubicBezTo>
                  <a:pt x="634712" y="95650"/>
                  <a:pt x="672407" y="110526"/>
                  <a:pt x="599761" y="92363"/>
                </a:cubicBezTo>
                <a:cubicBezTo>
                  <a:pt x="590525" y="83127"/>
                  <a:pt x="584583" y="68340"/>
                  <a:pt x="572052" y="64654"/>
                </a:cubicBezTo>
                <a:cubicBezTo>
                  <a:pt x="530280" y="52368"/>
                  <a:pt x="485750" y="52973"/>
                  <a:pt x="442742" y="46182"/>
                </a:cubicBezTo>
                <a:cubicBezTo>
                  <a:pt x="427236" y="43734"/>
                  <a:pt x="411955" y="40024"/>
                  <a:pt x="396561" y="36945"/>
                </a:cubicBezTo>
                <a:cubicBezTo>
                  <a:pt x="387325" y="27709"/>
                  <a:pt x="379720" y="16481"/>
                  <a:pt x="368852" y="9236"/>
                </a:cubicBezTo>
                <a:cubicBezTo>
                  <a:pt x="360751" y="3835"/>
                  <a:pt x="350878" y="0"/>
                  <a:pt x="341142" y="0"/>
                </a:cubicBezTo>
                <a:cubicBezTo>
                  <a:pt x="264111" y="0"/>
                  <a:pt x="187203" y="6157"/>
                  <a:pt x="110233" y="9236"/>
                </a:cubicBezTo>
                <a:cubicBezTo>
                  <a:pt x="104076" y="18472"/>
                  <a:pt x="101399" y="31437"/>
                  <a:pt x="91761" y="36945"/>
                </a:cubicBezTo>
                <a:cubicBezTo>
                  <a:pt x="78131" y="44734"/>
                  <a:pt x="56680" y="35081"/>
                  <a:pt x="45579" y="46182"/>
                </a:cubicBezTo>
                <a:cubicBezTo>
                  <a:pt x="38082" y="53679"/>
                  <a:pt x="22056" y="121801"/>
                  <a:pt x="17870" y="138545"/>
                </a:cubicBezTo>
                <a:cubicBezTo>
                  <a:pt x="19566" y="219980"/>
                  <a:pt x="-38271" y="484677"/>
                  <a:pt x="45579" y="618836"/>
                </a:cubicBezTo>
                <a:cubicBezTo>
                  <a:pt x="53738" y="631890"/>
                  <a:pt x="64052" y="643467"/>
                  <a:pt x="73288" y="655782"/>
                </a:cubicBezTo>
                <a:cubicBezTo>
                  <a:pt x="76367" y="665018"/>
                  <a:pt x="76547" y="675806"/>
                  <a:pt x="82524" y="683491"/>
                </a:cubicBezTo>
                <a:cubicBezTo>
                  <a:pt x="98103" y="703521"/>
                  <a:pt x="136470" y="742791"/>
                  <a:pt x="165652" y="757382"/>
                </a:cubicBezTo>
                <a:cubicBezTo>
                  <a:pt x="180481" y="764796"/>
                  <a:pt x="196104" y="770611"/>
                  <a:pt x="211833" y="775854"/>
                </a:cubicBezTo>
                <a:cubicBezTo>
                  <a:pt x="223876" y="779868"/>
                  <a:pt x="236172" y="783608"/>
                  <a:pt x="248779" y="785091"/>
                </a:cubicBezTo>
                <a:cubicBezTo>
                  <a:pt x="288647" y="789781"/>
                  <a:pt x="328828" y="791248"/>
                  <a:pt x="368852" y="794327"/>
                </a:cubicBezTo>
                <a:cubicBezTo>
                  <a:pt x="378088" y="797406"/>
                  <a:pt x="386825" y="803563"/>
                  <a:pt x="396561" y="803563"/>
                </a:cubicBezTo>
                <a:cubicBezTo>
                  <a:pt x="446810" y="803563"/>
                  <a:pt x="453646" y="790692"/>
                  <a:pt x="498161" y="775854"/>
                </a:cubicBezTo>
                <a:cubicBezTo>
                  <a:pt x="510204" y="771840"/>
                  <a:pt x="522791" y="769697"/>
                  <a:pt x="535106" y="766618"/>
                </a:cubicBezTo>
                <a:cubicBezTo>
                  <a:pt x="601086" y="722631"/>
                  <a:pt x="568986" y="735058"/>
                  <a:pt x="627470" y="720436"/>
                </a:cubicBezTo>
                <a:cubicBezTo>
                  <a:pt x="636706" y="714278"/>
                  <a:pt x="645250" y="706927"/>
                  <a:pt x="655179" y="701963"/>
                </a:cubicBezTo>
                <a:cubicBezTo>
                  <a:pt x="663887" y="697609"/>
                  <a:pt x="676004" y="699611"/>
                  <a:pt x="682888" y="692727"/>
                </a:cubicBezTo>
                <a:cubicBezTo>
                  <a:pt x="689772" y="685843"/>
                  <a:pt x="687294" y="673471"/>
                  <a:pt x="692124" y="665018"/>
                </a:cubicBezTo>
                <a:cubicBezTo>
                  <a:pt x="699761" y="651652"/>
                  <a:pt x="711674" y="641127"/>
                  <a:pt x="719833" y="628073"/>
                </a:cubicBezTo>
                <a:cubicBezTo>
                  <a:pt x="727131" y="616397"/>
                  <a:pt x="732148" y="603442"/>
                  <a:pt x="738306" y="591127"/>
                </a:cubicBezTo>
                <a:cubicBezTo>
                  <a:pt x="741820" y="573556"/>
                  <a:pt x="747310" y="536173"/>
                  <a:pt x="756779" y="517236"/>
                </a:cubicBezTo>
                <a:cubicBezTo>
                  <a:pt x="761744" y="507307"/>
                  <a:pt x="770288" y="499456"/>
                  <a:pt x="775252" y="489527"/>
                </a:cubicBezTo>
                <a:cubicBezTo>
                  <a:pt x="828728" y="382576"/>
                  <a:pt x="779827" y="459577"/>
                  <a:pt x="821433" y="397163"/>
                </a:cubicBezTo>
                <a:cubicBezTo>
                  <a:pt x="830025" y="345615"/>
                  <a:pt x="834659" y="311724"/>
                  <a:pt x="849142" y="258618"/>
                </a:cubicBezTo>
                <a:cubicBezTo>
                  <a:pt x="850953" y="251976"/>
                  <a:pt x="855300" y="246303"/>
                  <a:pt x="858379" y="240145"/>
                </a:cubicBezTo>
              </a:path>
            </a:pathLst>
          </a:custGeom>
          <a:noFill/>
          <a:ln w="28575">
            <a:solidFill>
              <a:srgbClr val="BA3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864161" y="2447032"/>
            <a:ext cx="355307" cy="1815882"/>
          </a:xfrm>
          <a:prstGeom prst="rect">
            <a:avLst/>
          </a:prstGeom>
          <a:noFill/>
          <a:ln w="28575">
            <a:solidFill>
              <a:srgbClr val="573C4B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A364D"/>
                </a:solidFill>
              </a:rPr>
              <a:t>0</a:t>
            </a:r>
          </a:p>
          <a:p>
            <a:endParaRPr lang="en-US" sz="2800" dirty="0" smtClean="0">
              <a:solidFill>
                <a:srgbClr val="BA364D"/>
              </a:solidFill>
            </a:endParaRPr>
          </a:p>
          <a:p>
            <a:endParaRPr lang="en-US" sz="2800" dirty="0" smtClean="0">
              <a:solidFill>
                <a:srgbClr val="BA364D"/>
              </a:solidFill>
            </a:endParaRPr>
          </a:p>
          <a:p>
            <a:r>
              <a:rPr lang="en-US" sz="2800" dirty="0" smtClean="0">
                <a:solidFill>
                  <a:srgbClr val="BA364D"/>
                </a:solidFill>
              </a:rPr>
              <a:t>1</a:t>
            </a:r>
            <a:endParaRPr lang="en-US" sz="2800" dirty="0">
              <a:solidFill>
                <a:srgbClr val="BA364D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6674346" y="3757553"/>
            <a:ext cx="617807" cy="489972"/>
          </a:xfrm>
          <a:custGeom>
            <a:avLst/>
            <a:gdLst>
              <a:gd name="connsiteX0" fmla="*/ 386889 w 617807"/>
              <a:gd name="connsiteY0" fmla="*/ 37390 h 489972"/>
              <a:gd name="connsiteX1" fmla="*/ 331471 w 617807"/>
              <a:gd name="connsiteY1" fmla="*/ 18918 h 489972"/>
              <a:gd name="connsiteX2" fmla="*/ 294526 w 617807"/>
              <a:gd name="connsiteY2" fmla="*/ 445 h 489972"/>
              <a:gd name="connsiteX3" fmla="*/ 137508 w 617807"/>
              <a:gd name="connsiteY3" fmla="*/ 9681 h 489972"/>
              <a:gd name="connsiteX4" fmla="*/ 45144 w 617807"/>
              <a:gd name="connsiteY4" fmla="*/ 111281 h 489972"/>
              <a:gd name="connsiteX5" fmla="*/ 17435 w 617807"/>
              <a:gd name="connsiteY5" fmla="*/ 166700 h 489972"/>
              <a:gd name="connsiteX6" fmla="*/ 8199 w 617807"/>
              <a:gd name="connsiteY6" fmla="*/ 194409 h 489972"/>
              <a:gd name="connsiteX7" fmla="*/ 54380 w 617807"/>
              <a:gd name="connsiteY7" fmla="*/ 462263 h 489972"/>
              <a:gd name="connsiteX8" fmla="*/ 82089 w 617807"/>
              <a:gd name="connsiteY8" fmla="*/ 480736 h 489972"/>
              <a:gd name="connsiteX9" fmla="*/ 137508 w 617807"/>
              <a:gd name="connsiteY9" fmla="*/ 489972 h 489972"/>
              <a:gd name="connsiteX10" fmla="*/ 599326 w 617807"/>
              <a:gd name="connsiteY10" fmla="*/ 480736 h 489972"/>
              <a:gd name="connsiteX11" fmla="*/ 617799 w 617807"/>
              <a:gd name="connsiteY11" fmla="*/ 453027 h 489972"/>
              <a:gd name="connsiteX12" fmla="*/ 590089 w 617807"/>
              <a:gd name="connsiteY12" fmla="*/ 148227 h 489972"/>
              <a:gd name="connsiteX13" fmla="*/ 580853 w 617807"/>
              <a:gd name="connsiteY13" fmla="*/ 120518 h 489972"/>
              <a:gd name="connsiteX14" fmla="*/ 470017 w 617807"/>
              <a:gd name="connsiteY14" fmla="*/ 74336 h 489972"/>
              <a:gd name="connsiteX15" fmla="*/ 442308 w 617807"/>
              <a:gd name="connsiteY15" fmla="*/ 55863 h 489972"/>
              <a:gd name="connsiteX16" fmla="*/ 414599 w 617807"/>
              <a:gd name="connsiteY16" fmla="*/ 28154 h 489972"/>
              <a:gd name="connsiteX17" fmla="*/ 386889 w 617807"/>
              <a:gd name="connsiteY17" fmla="*/ 18918 h 489972"/>
              <a:gd name="connsiteX18" fmla="*/ 349944 w 617807"/>
              <a:gd name="connsiteY18" fmla="*/ 445 h 48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7807" h="489972">
                <a:moveTo>
                  <a:pt x="386889" y="37390"/>
                </a:moveTo>
                <a:cubicBezTo>
                  <a:pt x="368416" y="31233"/>
                  <a:pt x="349550" y="26150"/>
                  <a:pt x="331471" y="18918"/>
                </a:cubicBezTo>
                <a:cubicBezTo>
                  <a:pt x="318687" y="13804"/>
                  <a:pt x="308279" y="1100"/>
                  <a:pt x="294526" y="445"/>
                </a:cubicBezTo>
                <a:cubicBezTo>
                  <a:pt x="242156" y="-2049"/>
                  <a:pt x="189847" y="6602"/>
                  <a:pt x="137508" y="9681"/>
                </a:cubicBezTo>
                <a:cubicBezTo>
                  <a:pt x="61968" y="85221"/>
                  <a:pt x="91140" y="49953"/>
                  <a:pt x="45144" y="111281"/>
                </a:cubicBezTo>
                <a:cubicBezTo>
                  <a:pt x="21929" y="180927"/>
                  <a:pt x="53245" y="95080"/>
                  <a:pt x="17435" y="166700"/>
                </a:cubicBezTo>
                <a:cubicBezTo>
                  <a:pt x="13081" y="175408"/>
                  <a:pt x="11278" y="185173"/>
                  <a:pt x="8199" y="194409"/>
                </a:cubicBezTo>
                <a:cubicBezTo>
                  <a:pt x="15739" y="382911"/>
                  <a:pt x="-36493" y="384371"/>
                  <a:pt x="54380" y="462263"/>
                </a:cubicBezTo>
                <a:cubicBezTo>
                  <a:pt x="62808" y="469487"/>
                  <a:pt x="71558" y="477226"/>
                  <a:pt x="82089" y="480736"/>
                </a:cubicBezTo>
                <a:cubicBezTo>
                  <a:pt x="99856" y="486658"/>
                  <a:pt x="119035" y="486893"/>
                  <a:pt x="137508" y="489972"/>
                </a:cubicBezTo>
                <a:cubicBezTo>
                  <a:pt x="291447" y="486893"/>
                  <a:pt x="445809" y="492545"/>
                  <a:pt x="599326" y="480736"/>
                </a:cubicBezTo>
                <a:cubicBezTo>
                  <a:pt x="610394" y="479885"/>
                  <a:pt x="618107" y="464123"/>
                  <a:pt x="617799" y="453027"/>
                </a:cubicBezTo>
                <a:cubicBezTo>
                  <a:pt x="614966" y="351047"/>
                  <a:pt x="601355" y="249622"/>
                  <a:pt x="590089" y="148227"/>
                </a:cubicBezTo>
                <a:cubicBezTo>
                  <a:pt x="589014" y="138551"/>
                  <a:pt x="588538" y="126495"/>
                  <a:pt x="580853" y="120518"/>
                </a:cubicBezTo>
                <a:cubicBezTo>
                  <a:pt x="540473" y="89111"/>
                  <a:pt x="512996" y="85081"/>
                  <a:pt x="470017" y="74336"/>
                </a:cubicBezTo>
                <a:cubicBezTo>
                  <a:pt x="460781" y="68178"/>
                  <a:pt x="450836" y="62970"/>
                  <a:pt x="442308" y="55863"/>
                </a:cubicBezTo>
                <a:cubicBezTo>
                  <a:pt x="432273" y="47501"/>
                  <a:pt x="425467" y="35399"/>
                  <a:pt x="414599" y="28154"/>
                </a:cubicBezTo>
                <a:cubicBezTo>
                  <a:pt x="406498" y="22753"/>
                  <a:pt x="396126" y="21997"/>
                  <a:pt x="386889" y="18918"/>
                </a:cubicBezTo>
                <a:cubicBezTo>
                  <a:pt x="356618" y="-1263"/>
                  <a:pt x="370281" y="445"/>
                  <a:pt x="349944" y="445"/>
                </a:cubicBezTo>
              </a:path>
            </a:pathLst>
          </a:custGeom>
          <a:noFill/>
          <a:ln w="28575">
            <a:solidFill>
              <a:srgbClr val="BA3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3707640" y="2629330"/>
            <a:ext cx="3371272" cy="1152978"/>
          </a:xfrm>
          <a:custGeom>
            <a:avLst/>
            <a:gdLst>
              <a:gd name="connsiteX0" fmla="*/ 2748671 w 2758111"/>
              <a:gd name="connsiteY0" fmla="*/ 979089 h 979089"/>
              <a:gd name="connsiteX1" fmla="*/ 2757907 w 2758111"/>
              <a:gd name="connsiteY1" fmla="*/ 923671 h 979089"/>
              <a:gd name="connsiteX2" fmla="*/ 2702489 w 2758111"/>
              <a:gd name="connsiteY2" fmla="*/ 812835 h 979089"/>
              <a:gd name="connsiteX3" fmla="*/ 2693253 w 2758111"/>
              <a:gd name="connsiteY3" fmla="*/ 766653 h 979089"/>
              <a:gd name="connsiteX4" fmla="*/ 2665544 w 2758111"/>
              <a:gd name="connsiteY4" fmla="*/ 738944 h 979089"/>
              <a:gd name="connsiteX5" fmla="*/ 2637835 w 2758111"/>
              <a:gd name="connsiteY5" fmla="*/ 701998 h 979089"/>
              <a:gd name="connsiteX6" fmla="*/ 2628598 w 2758111"/>
              <a:gd name="connsiteY6" fmla="*/ 665053 h 979089"/>
              <a:gd name="connsiteX7" fmla="*/ 2600889 w 2758111"/>
              <a:gd name="connsiteY7" fmla="*/ 655817 h 979089"/>
              <a:gd name="connsiteX8" fmla="*/ 2563944 w 2758111"/>
              <a:gd name="connsiteY8" fmla="*/ 646580 h 979089"/>
              <a:gd name="connsiteX9" fmla="*/ 2526998 w 2758111"/>
              <a:gd name="connsiteY9" fmla="*/ 628108 h 979089"/>
              <a:gd name="connsiteX10" fmla="*/ 2425398 w 2758111"/>
              <a:gd name="connsiteY10" fmla="*/ 618871 h 979089"/>
              <a:gd name="connsiteX11" fmla="*/ 2351507 w 2758111"/>
              <a:gd name="connsiteY11" fmla="*/ 609635 h 979089"/>
              <a:gd name="connsiteX12" fmla="*/ 1991289 w 2758111"/>
              <a:gd name="connsiteY12" fmla="*/ 581926 h 979089"/>
              <a:gd name="connsiteX13" fmla="*/ 1935871 w 2758111"/>
              <a:gd name="connsiteY13" fmla="*/ 563453 h 979089"/>
              <a:gd name="connsiteX14" fmla="*/ 1741907 w 2758111"/>
              <a:gd name="connsiteY14" fmla="*/ 526508 h 979089"/>
              <a:gd name="connsiteX15" fmla="*/ 698198 w 2758111"/>
              <a:gd name="connsiteY15" fmla="*/ 489562 h 979089"/>
              <a:gd name="connsiteX16" fmla="*/ 347216 w 2758111"/>
              <a:gd name="connsiteY16" fmla="*/ 461853 h 979089"/>
              <a:gd name="connsiteX17" fmla="*/ 301035 w 2758111"/>
              <a:gd name="connsiteY17" fmla="*/ 443380 h 979089"/>
              <a:gd name="connsiteX18" fmla="*/ 51653 w 2758111"/>
              <a:gd name="connsiteY18" fmla="*/ 434144 h 979089"/>
              <a:gd name="connsiteX19" fmla="*/ 23944 w 2758111"/>
              <a:gd name="connsiteY19" fmla="*/ 415671 h 979089"/>
              <a:gd name="connsiteX20" fmla="*/ 14707 w 2758111"/>
              <a:gd name="connsiteY20" fmla="*/ 258653 h 979089"/>
              <a:gd name="connsiteX21" fmla="*/ 33180 w 2758111"/>
              <a:gd name="connsiteY21" fmla="*/ 193998 h 979089"/>
              <a:gd name="connsiteX22" fmla="*/ 79362 w 2758111"/>
              <a:gd name="connsiteY22" fmla="*/ 120108 h 979089"/>
              <a:gd name="connsiteX23" fmla="*/ 116307 w 2758111"/>
              <a:gd name="connsiteY23" fmla="*/ 36980 h 979089"/>
              <a:gd name="connsiteX24" fmla="*/ 144016 w 2758111"/>
              <a:gd name="connsiteY24" fmla="*/ 27744 h 979089"/>
              <a:gd name="connsiteX25" fmla="*/ 208671 w 2758111"/>
              <a:gd name="connsiteY25" fmla="*/ 18508 h 979089"/>
              <a:gd name="connsiteX26" fmla="*/ 245616 w 2758111"/>
              <a:gd name="connsiteY26" fmla="*/ 35 h 9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58111" h="979089">
                <a:moveTo>
                  <a:pt x="2748671" y="979089"/>
                </a:moveTo>
                <a:cubicBezTo>
                  <a:pt x="2751750" y="960616"/>
                  <a:pt x="2759462" y="942334"/>
                  <a:pt x="2757907" y="923671"/>
                </a:cubicBezTo>
                <a:cubicBezTo>
                  <a:pt x="2754265" y="879966"/>
                  <a:pt x="2725322" y="847085"/>
                  <a:pt x="2702489" y="812835"/>
                </a:cubicBezTo>
                <a:cubicBezTo>
                  <a:pt x="2699410" y="797441"/>
                  <a:pt x="2700274" y="780695"/>
                  <a:pt x="2693253" y="766653"/>
                </a:cubicBezTo>
                <a:cubicBezTo>
                  <a:pt x="2687411" y="754970"/>
                  <a:pt x="2674045" y="748862"/>
                  <a:pt x="2665544" y="738944"/>
                </a:cubicBezTo>
                <a:cubicBezTo>
                  <a:pt x="2655526" y="727256"/>
                  <a:pt x="2647071" y="714313"/>
                  <a:pt x="2637835" y="701998"/>
                </a:cubicBezTo>
                <a:cubicBezTo>
                  <a:pt x="2634756" y="689683"/>
                  <a:pt x="2636528" y="674965"/>
                  <a:pt x="2628598" y="665053"/>
                </a:cubicBezTo>
                <a:cubicBezTo>
                  <a:pt x="2622516" y="657451"/>
                  <a:pt x="2610250" y="658492"/>
                  <a:pt x="2600889" y="655817"/>
                </a:cubicBezTo>
                <a:cubicBezTo>
                  <a:pt x="2588683" y="652330"/>
                  <a:pt x="2575830" y="651037"/>
                  <a:pt x="2563944" y="646580"/>
                </a:cubicBezTo>
                <a:cubicBezTo>
                  <a:pt x="2551052" y="641745"/>
                  <a:pt x="2540499" y="630808"/>
                  <a:pt x="2526998" y="628108"/>
                </a:cubicBezTo>
                <a:cubicBezTo>
                  <a:pt x="2493652" y="621439"/>
                  <a:pt x="2459217" y="622431"/>
                  <a:pt x="2425398" y="618871"/>
                </a:cubicBezTo>
                <a:cubicBezTo>
                  <a:pt x="2400712" y="616272"/>
                  <a:pt x="2376137" y="612714"/>
                  <a:pt x="2351507" y="609635"/>
                </a:cubicBezTo>
                <a:cubicBezTo>
                  <a:pt x="2199377" y="571599"/>
                  <a:pt x="2416299" y="623390"/>
                  <a:pt x="1991289" y="581926"/>
                </a:cubicBezTo>
                <a:cubicBezTo>
                  <a:pt x="1971909" y="580035"/>
                  <a:pt x="1954911" y="567533"/>
                  <a:pt x="1935871" y="563453"/>
                </a:cubicBezTo>
                <a:cubicBezTo>
                  <a:pt x="1879634" y="551402"/>
                  <a:pt x="1803599" y="531992"/>
                  <a:pt x="1741907" y="526508"/>
                </a:cubicBezTo>
                <a:cubicBezTo>
                  <a:pt x="1237173" y="481642"/>
                  <a:pt x="1357818" y="498357"/>
                  <a:pt x="698198" y="489562"/>
                </a:cubicBezTo>
                <a:cubicBezTo>
                  <a:pt x="536975" y="435820"/>
                  <a:pt x="724474" y="492441"/>
                  <a:pt x="347216" y="461853"/>
                </a:cubicBezTo>
                <a:cubicBezTo>
                  <a:pt x="330691" y="460513"/>
                  <a:pt x="317542" y="444928"/>
                  <a:pt x="301035" y="443380"/>
                </a:cubicBezTo>
                <a:cubicBezTo>
                  <a:pt x="218214" y="435616"/>
                  <a:pt x="134780" y="437223"/>
                  <a:pt x="51653" y="434144"/>
                </a:cubicBezTo>
                <a:cubicBezTo>
                  <a:pt x="42417" y="427986"/>
                  <a:pt x="31793" y="423520"/>
                  <a:pt x="23944" y="415671"/>
                </a:cubicBezTo>
                <a:cubicBezTo>
                  <a:pt x="-19333" y="372394"/>
                  <a:pt x="7927" y="319674"/>
                  <a:pt x="14707" y="258653"/>
                </a:cubicBezTo>
                <a:cubicBezTo>
                  <a:pt x="15327" y="253072"/>
                  <a:pt x="28350" y="202450"/>
                  <a:pt x="33180" y="193998"/>
                </a:cubicBezTo>
                <a:cubicBezTo>
                  <a:pt x="70235" y="129151"/>
                  <a:pt x="53035" y="185926"/>
                  <a:pt x="79362" y="120108"/>
                </a:cubicBezTo>
                <a:cubicBezTo>
                  <a:pt x="86666" y="101849"/>
                  <a:pt x="95403" y="53704"/>
                  <a:pt x="116307" y="36980"/>
                </a:cubicBezTo>
                <a:cubicBezTo>
                  <a:pt x="123909" y="30898"/>
                  <a:pt x="134469" y="29653"/>
                  <a:pt x="144016" y="27744"/>
                </a:cubicBezTo>
                <a:cubicBezTo>
                  <a:pt x="165364" y="23475"/>
                  <a:pt x="187119" y="21587"/>
                  <a:pt x="208671" y="18508"/>
                </a:cubicBezTo>
                <a:cubicBezTo>
                  <a:pt x="238942" y="-1673"/>
                  <a:pt x="225279" y="35"/>
                  <a:pt x="245616" y="35"/>
                </a:cubicBezTo>
              </a:path>
            </a:pathLst>
          </a:custGeom>
          <a:noFill/>
          <a:ln w="28575">
            <a:solidFill>
              <a:srgbClr val="BA3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465932" y="2465345"/>
            <a:ext cx="485509" cy="1508105"/>
          </a:xfrm>
          <a:prstGeom prst="rect">
            <a:avLst/>
          </a:prstGeom>
          <a:noFill/>
          <a:ln w="28575">
            <a:solidFill>
              <a:srgbClr val="573C4B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0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>
                <a:solidFill>
                  <a:srgbClr val="BA364D"/>
                </a:solidFill>
              </a:rPr>
              <a:t>1</a:t>
            </a:r>
            <a:endParaRPr lang="en-US" sz="2800" dirty="0">
              <a:solidFill>
                <a:srgbClr val="BA364D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8185202" y="2900218"/>
            <a:ext cx="2787599" cy="360218"/>
          </a:xfrm>
          <a:custGeom>
            <a:avLst/>
            <a:gdLst>
              <a:gd name="connsiteX0" fmla="*/ 184727 w 2142853"/>
              <a:gd name="connsiteY0" fmla="*/ 73891 h 360218"/>
              <a:gd name="connsiteX1" fmla="*/ 129309 w 2142853"/>
              <a:gd name="connsiteY1" fmla="*/ 83127 h 360218"/>
              <a:gd name="connsiteX2" fmla="*/ 64654 w 2142853"/>
              <a:gd name="connsiteY2" fmla="*/ 120073 h 360218"/>
              <a:gd name="connsiteX3" fmla="*/ 36945 w 2142853"/>
              <a:gd name="connsiteY3" fmla="*/ 129309 h 360218"/>
              <a:gd name="connsiteX4" fmla="*/ 9236 w 2142853"/>
              <a:gd name="connsiteY4" fmla="*/ 184727 h 360218"/>
              <a:gd name="connsiteX5" fmla="*/ 0 w 2142853"/>
              <a:gd name="connsiteY5" fmla="*/ 212437 h 360218"/>
              <a:gd name="connsiteX6" fmla="*/ 9236 w 2142853"/>
              <a:gd name="connsiteY6" fmla="*/ 258618 h 360218"/>
              <a:gd name="connsiteX7" fmla="*/ 46182 w 2142853"/>
              <a:gd name="connsiteY7" fmla="*/ 267855 h 360218"/>
              <a:gd name="connsiteX8" fmla="*/ 110836 w 2142853"/>
              <a:gd name="connsiteY8" fmla="*/ 286327 h 360218"/>
              <a:gd name="connsiteX9" fmla="*/ 230909 w 2142853"/>
              <a:gd name="connsiteY9" fmla="*/ 277091 h 360218"/>
              <a:gd name="connsiteX10" fmla="*/ 258618 w 2142853"/>
              <a:gd name="connsiteY10" fmla="*/ 267855 h 360218"/>
              <a:gd name="connsiteX11" fmla="*/ 323273 w 2142853"/>
              <a:gd name="connsiteY11" fmla="*/ 258618 h 360218"/>
              <a:gd name="connsiteX12" fmla="*/ 360218 w 2142853"/>
              <a:gd name="connsiteY12" fmla="*/ 249382 h 360218"/>
              <a:gd name="connsiteX13" fmla="*/ 424873 w 2142853"/>
              <a:gd name="connsiteY13" fmla="*/ 240146 h 360218"/>
              <a:gd name="connsiteX14" fmla="*/ 480291 w 2142853"/>
              <a:gd name="connsiteY14" fmla="*/ 230909 h 360218"/>
              <a:gd name="connsiteX15" fmla="*/ 637309 w 2142853"/>
              <a:gd name="connsiteY15" fmla="*/ 240146 h 360218"/>
              <a:gd name="connsiteX16" fmla="*/ 665018 w 2142853"/>
              <a:gd name="connsiteY16" fmla="*/ 249382 h 360218"/>
              <a:gd name="connsiteX17" fmla="*/ 766618 w 2142853"/>
              <a:gd name="connsiteY17" fmla="*/ 258618 h 360218"/>
              <a:gd name="connsiteX18" fmla="*/ 877454 w 2142853"/>
              <a:gd name="connsiteY18" fmla="*/ 277091 h 360218"/>
              <a:gd name="connsiteX19" fmla="*/ 1043709 w 2142853"/>
              <a:gd name="connsiteY19" fmla="*/ 314037 h 360218"/>
              <a:gd name="connsiteX20" fmla="*/ 1071418 w 2142853"/>
              <a:gd name="connsiteY20" fmla="*/ 323273 h 360218"/>
              <a:gd name="connsiteX21" fmla="*/ 1173018 w 2142853"/>
              <a:gd name="connsiteY21" fmla="*/ 332509 h 360218"/>
              <a:gd name="connsiteX22" fmla="*/ 1348509 w 2142853"/>
              <a:gd name="connsiteY22" fmla="*/ 360218 h 360218"/>
              <a:gd name="connsiteX23" fmla="*/ 1616363 w 2142853"/>
              <a:gd name="connsiteY23" fmla="*/ 350982 h 360218"/>
              <a:gd name="connsiteX24" fmla="*/ 1653309 w 2142853"/>
              <a:gd name="connsiteY24" fmla="*/ 332509 h 360218"/>
              <a:gd name="connsiteX25" fmla="*/ 1810327 w 2142853"/>
              <a:gd name="connsiteY25" fmla="*/ 295564 h 360218"/>
              <a:gd name="connsiteX26" fmla="*/ 1838036 w 2142853"/>
              <a:gd name="connsiteY26" fmla="*/ 267855 h 360218"/>
              <a:gd name="connsiteX27" fmla="*/ 1874982 w 2142853"/>
              <a:gd name="connsiteY27" fmla="*/ 258618 h 360218"/>
              <a:gd name="connsiteX28" fmla="*/ 1902691 w 2142853"/>
              <a:gd name="connsiteY28" fmla="*/ 249382 h 360218"/>
              <a:gd name="connsiteX29" fmla="*/ 2133600 w 2142853"/>
              <a:gd name="connsiteY29" fmla="*/ 221673 h 360218"/>
              <a:gd name="connsiteX30" fmla="*/ 2142836 w 2142853"/>
              <a:gd name="connsiteY30" fmla="*/ 193964 h 360218"/>
              <a:gd name="connsiteX31" fmla="*/ 2013527 w 2142853"/>
              <a:gd name="connsiteY31" fmla="*/ 92364 h 360218"/>
              <a:gd name="connsiteX32" fmla="*/ 1948873 w 2142853"/>
              <a:gd name="connsiteY32" fmla="*/ 73891 h 360218"/>
              <a:gd name="connsiteX33" fmla="*/ 1911927 w 2142853"/>
              <a:gd name="connsiteY33" fmla="*/ 64655 h 360218"/>
              <a:gd name="connsiteX34" fmla="*/ 1884218 w 2142853"/>
              <a:gd name="connsiteY34" fmla="*/ 55418 h 360218"/>
              <a:gd name="connsiteX35" fmla="*/ 1671782 w 2142853"/>
              <a:gd name="connsiteY35" fmla="*/ 36946 h 360218"/>
              <a:gd name="connsiteX36" fmla="*/ 1422400 w 2142853"/>
              <a:gd name="connsiteY36" fmla="*/ 9237 h 360218"/>
              <a:gd name="connsiteX37" fmla="*/ 1385454 w 2142853"/>
              <a:gd name="connsiteY37" fmla="*/ 0 h 360218"/>
              <a:gd name="connsiteX38" fmla="*/ 1330036 w 2142853"/>
              <a:gd name="connsiteY38" fmla="*/ 9237 h 360218"/>
              <a:gd name="connsiteX39" fmla="*/ 1302327 w 2142853"/>
              <a:gd name="connsiteY39" fmla="*/ 18473 h 360218"/>
              <a:gd name="connsiteX40" fmla="*/ 1256145 w 2142853"/>
              <a:gd name="connsiteY40" fmla="*/ 27709 h 360218"/>
              <a:gd name="connsiteX41" fmla="*/ 1219200 w 2142853"/>
              <a:gd name="connsiteY41" fmla="*/ 46182 h 360218"/>
              <a:gd name="connsiteX42" fmla="*/ 1191491 w 2142853"/>
              <a:gd name="connsiteY42" fmla="*/ 55418 h 360218"/>
              <a:gd name="connsiteX43" fmla="*/ 1163782 w 2142853"/>
              <a:gd name="connsiteY43" fmla="*/ 73891 h 360218"/>
              <a:gd name="connsiteX44" fmla="*/ 1080654 w 2142853"/>
              <a:gd name="connsiteY44" fmla="*/ 83127 h 360218"/>
              <a:gd name="connsiteX45" fmla="*/ 1052945 w 2142853"/>
              <a:gd name="connsiteY45" fmla="*/ 92364 h 360218"/>
              <a:gd name="connsiteX46" fmla="*/ 932873 w 2142853"/>
              <a:gd name="connsiteY46" fmla="*/ 110837 h 360218"/>
              <a:gd name="connsiteX47" fmla="*/ 905163 w 2142853"/>
              <a:gd name="connsiteY47" fmla="*/ 120073 h 360218"/>
              <a:gd name="connsiteX48" fmla="*/ 868218 w 2142853"/>
              <a:gd name="connsiteY48" fmla="*/ 129309 h 360218"/>
              <a:gd name="connsiteX49" fmla="*/ 840509 w 2142853"/>
              <a:gd name="connsiteY49" fmla="*/ 147782 h 360218"/>
              <a:gd name="connsiteX50" fmla="*/ 646545 w 2142853"/>
              <a:gd name="connsiteY50" fmla="*/ 138546 h 360218"/>
              <a:gd name="connsiteX51" fmla="*/ 591127 w 2142853"/>
              <a:gd name="connsiteY51" fmla="*/ 101600 h 360218"/>
              <a:gd name="connsiteX52" fmla="*/ 471054 w 2142853"/>
              <a:gd name="connsiteY52" fmla="*/ 73891 h 360218"/>
              <a:gd name="connsiteX53" fmla="*/ 434109 w 2142853"/>
              <a:gd name="connsiteY53" fmla="*/ 64655 h 360218"/>
              <a:gd name="connsiteX54" fmla="*/ 406400 w 2142853"/>
              <a:gd name="connsiteY54" fmla="*/ 55418 h 360218"/>
              <a:gd name="connsiteX55" fmla="*/ 184727 w 2142853"/>
              <a:gd name="connsiteY55" fmla="*/ 73891 h 36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42853" h="360218">
                <a:moveTo>
                  <a:pt x="184727" y="73891"/>
                </a:moveTo>
                <a:cubicBezTo>
                  <a:pt x="138545" y="78509"/>
                  <a:pt x="147247" y="77746"/>
                  <a:pt x="129309" y="83127"/>
                </a:cubicBezTo>
                <a:cubicBezTo>
                  <a:pt x="88824" y="95272"/>
                  <a:pt x="98668" y="103066"/>
                  <a:pt x="64654" y="120073"/>
                </a:cubicBezTo>
                <a:cubicBezTo>
                  <a:pt x="55946" y="124427"/>
                  <a:pt x="46181" y="126230"/>
                  <a:pt x="36945" y="129309"/>
                </a:cubicBezTo>
                <a:cubicBezTo>
                  <a:pt x="13729" y="198959"/>
                  <a:pt x="45047" y="113104"/>
                  <a:pt x="9236" y="184727"/>
                </a:cubicBezTo>
                <a:cubicBezTo>
                  <a:pt x="4882" y="193435"/>
                  <a:pt x="3079" y="203200"/>
                  <a:pt x="0" y="212437"/>
                </a:cubicBezTo>
                <a:cubicBezTo>
                  <a:pt x="3079" y="227831"/>
                  <a:pt x="-814" y="246558"/>
                  <a:pt x="9236" y="258618"/>
                </a:cubicBezTo>
                <a:cubicBezTo>
                  <a:pt x="17363" y="268370"/>
                  <a:pt x="33976" y="264368"/>
                  <a:pt x="46182" y="267855"/>
                </a:cubicBezTo>
                <a:cubicBezTo>
                  <a:pt x="138907" y="294348"/>
                  <a:pt x="-4622" y="257463"/>
                  <a:pt x="110836" y="286327"/>
                </a:cubicBezTo>
                <a:cubicBezTo>
                  <a:pt x="150860" y="283248"/>
                  <a:pt x="191076" y="282070"/>
                  <a:pt x="230909" y="277091"/>
                </a:cubicBezTo>
                <a:cubicBezTo>
                  <a:pt x="240570" y="275883"/>
                  <a:pt x="249071" y="269764"/>
                  <a:pt x="258618" y="267855"/>
                </a:cubicBezTo>
                <a:cubicBezTo>
                  <a:pt x="279966" y="263585"/>
                  <a:pt x="301854" y="262512"/>
                  <a:pt x="323273" y="258618"/>
                </a:cubicBezTo>
                <a:cubicBezTo>
                  <a:pt x="335762" y="256347"/>
                  <a:pt x="347729" y="251653"/>
                  <a:pt x="360218" y="249382"/>
                </a:cubicBezTo>
                <a:cubicBezTo>
                  <a:pt x="381637" y="245488"/>
                  <a:pt x="403356" y="243456"/>
                  <a:pt x="424873" y="240146"/>
                </a:cubicBezTo>
                <a:cubicBezTo>
                  <a:pt x="443383" y="237298"/>
                  <a:pt x="461818" y="233988"/>
                  <a:pt x="480291" y="230909"/>
                </a:cubicBezTo>
                <a:cubicBezTo>
                  <a:pt x="532630" y="233988"/>
                  <a:pt x="585139" y="234929"/>
                  <a:pt x="637309" y="240146"/>
                </a:cubicBezTo>
                <a:cubicBezTo>
                  <a:pt x="646997" y="241115"/>
                  <a:pt x="655380" y="248005"/>
                  <a:pt x="665018" y="249382"/>
                </a:cubicBezTo>
                <a:cubicBezTo>
                  <a:pt x="698683" y="254191"/>
                  <a:pt x="732751" y="255539"/>
                  <a:pt x="766618" y="258618"/>
                </a:cubicBezTo>
                <a:cubicBezTo>
                  <a:pt x="829417" y="279553"/>
                  <a:pt x="759905" y="258531"/>
                  <a:pt x="877454" y="277091"/>
                </a:cubicBezTo>
                <a:cubicBezTo>
                  <a:pt x="926179" y="284784"/>
                  <a:pt x="994775" y="300691"/>
                  <a:pt x="1043709" y="314037"/>
                </a:cubicBezTo>
                <a:cubicBezTo>
                  <a:pt x="1053102" y="316599"/>
                  <a:pt x="1061780" y="321896"/>
                  <a:pt x="1071418" y="323273"/>
                </a:cubicBezTo>
                <a:cubicBezTo>
                  <a:pt x="1105083" y="328082"/>
                  <a:pt x="1139254" y="328457"/>
                  <a:pt x="1173018" y="332509"/>
                </a:cubicBezTo>
                <a:cubicBezTo>
                  <a:pt x="1276473" y="344924"/>
                  <a:pt x="1274557" y="345428"/>
                  <a:pt x="1348509" y="360218"/>
                </a:cubicBezTo>
                <a:cubicBezTo>
                  <a:pt x="1437794" y="357139"/>
                  <a:pt x="1527392" y="359070"/>
                  <a:pt x="1616363" y="350982"/>
                </a:cubicBezTo>
                <a:cubicBezTo>
                  <a:pt x="1630075" y="349735"/>
                  <a:pt x="1640247" y="336863"/>
                  <a:pt x="1653309" y="332509"/>
                </a:cubicBezTo>
                <a:cubicBezTo>
                  <a:pt x="1729462" y="307125"/>
                  <a:pt x="1743498" y="306702"/>
                  <a:pt x="1810327" y="295564"/>
                </a:cubicBezTo>
                <a:cubicBezTo>
                  <a:pt x="1819563" y="286328"/>
                  <a:pt x="1826695" y="274336"/>
                  <a:pt x="1838036" y="267855"/>
                </a:cubicBezTo>
                <a:cubicBezTo>
                  <a:pt x="1849058" y="261557"/>
                  <a:pt x="1862776" y="262105"/>
                  <a:pt x="1874982" y="258618"/>
                </a:cubicBezTo>
                <a:cubicBezTo>
                  <a:pt x="1884343" y="255943"/>
                  <a:pt x="1893742" y="253217"/>
                  <a:pt x="1902691" y="249382"/>
                </a:cubicBezTo>
                <a:cubicBezTo>
                  <a:pt x="2015315" y="201114"/>
                  <a:pt x="1842274" y="235545"/>
                  <a:pt x="2133600" y="221673"/>
                </a:cubicBezTo>
                <a:cubicBezTo>
                  <a:pt x="2136679" y="212437"/>
                  <a:pt x="2142836" y="203700"/>
                  <a:pt x="2142836" y="193964"/>
                </a:cubicBezTo>
                <a:cubicBezTo>
                  <a:pt x="2142836" y="62674"/>
                  <a:pt x="2147286" y="102653"/>
                  <a:pt x="2013527" y="92364"/>
                </a:cubicBezTo>
                <a:cubicBezTo>
                  <a:pt x="1897964" y="63471"/>
                  <a:pt x="2041678" y="100406"/>
                  <a:pt x="1948873" y="73891"/>
                </a:cubicBezTo>
                <a:cubicBezTo>
                  <a:pt x="1936667" y="70404"/>
                  <a:pt x="1924133" y="68142"/>
                  <a:pt x="1911927" y="64655"/>
                </a:cubicBezTo>
                <a:cubicBezTo>
                  <a:pt x="1902566" y="61980"/>
                  <a:pt x="1893890" y="56534"/>
                  <a:pt x="1884218" y="55418"/>
                </a:cubicBezTo>
                <a:cubicBezTo>
                  <a:pt x="1813607" y="47271"/>
                  <a:pt x="1742594" y="43103"/>
                  <a:pt x="1671782" y="36946"/>
                </a:cubicBezTo>
                <a:cubicBezTo>
                  <a:pt x="1558888" y="8721"/>
                  <a:pt x="1686628" y="38596"/>
                  <a:pt x="1422400" y="9237"/>
                </a:cubicBezTo>
                <a:cubicBezTo>
                  <a:pt x="1409783" y="7835"/>
                  <a:pt x="1397769" y="3079"/>
                  <a:pt x="1385454" y="0"/>
                </a:cubicBezTo>
                <a:cubicBezTo>
                  <a:pt x="1366981" y="3079"/>
                  <a:pt x="1348318" y="5174"/>
                  <a:pt x="1330036" y="9237"/>
                </a:cubicBezTo>
                <a:cubicBezTo>
                  <a:pt x="1320532" y="11349"/>
                  <a:pt x="1311772" y="16112"/>
                  <a:pt x="1302327" y="18473"/>
                </a:cubicBezTo>
                <a:cubicBezTo>
                  <a:pt x="1287097" y="22280"/>
                  <a:pt x="1271539" y="24630"/>
                  <a:pt x="1256145" y="27709"/>
                </a:cubicBezTo>
                <a:cubicBezTo>
                  <a:pt x="1243830" y="33867"/>
                  <a:pt x="1231855" y="40758"/>
                  <a:pt x="1219200" y="46182"/>
                </a:cubicBezTo>
                <a:cubicBezTo>
                  <a:pt x="1210251" y="50017"/>
                  <a:pt x="1200199" y="51064"/>
                  <a:pt x="1191491" y="55418"/>
                </a:cubicBezTo>
                <a:cubicBezTo>
                  <a:pt x="1181562" y="60382"/>
                  <a:pt x="1174551" y="71199"/>
                  <a:pt x="1163782" y="73891"/>
                </a:cubicBezTo>
                <a:cubicBezTo>
                  <a:pt x="1136735" y="80653"/>
                  <a:pt x="1108363" y="80048"/>
                  <a:pt x="1080654" y="83127"/>
                </a:cubicBezTo>
                <a:cubicBezTo>
                  <a:pt x="1071418" y="86206"/>
                  <a:pt x="1062390" y="90003"/>
                  <a:pt x="1052945" y="92364"/>
                </a:cubicBezTo>
                <a:cubicBezTo>
                  <a:pt x="1010640" y="102940"/>
                  <a:pt x="977726" y="105230"/>
                  <a:pt x="932873" y="110837"/>
                </a:cubicBezTo>
                <a:cubicBezTo>
                  <a:pt x="923636" y="113916"/>
                  <a:pt x="914525" y="117398"/>
                  <a:pt x="905163" y="120073"/>
                </a:cubicBezTo>
                <a:cubicBezTo>
                  <a:pt x="892957" y="123560"/>
                  <a:pt x="879886" y="124309"/>
                  <a:pt x="868218" y="129309"/>
                </a:cubicBezTo>
                <a:cubicBezTo>
                  <a:pt x="858015" y="133682"/>
                  <a:pt x="849745" y="141624"/>
                  <a:pt x="840509" y="147782"/>
                </a:cubicBezTo>
                <a:cubicBezTo>
                  <a:pt x="775854" y="144703"/>
                  <a:pt x="711049" y="143921"/>
                  <a:pt x="646545" y="138546"/>
                </a:cubicBezTo>
                <a:cubicBezTo>
                  <a:pt x="603408" y="134951"/>
                  <a:pt x="629793" y="123081"/>
                  <a:pt x="591127" y="101600"/>
                </a:cubicBezTo>
                <a:cubicBezTo>
                  <a:pt x="552460" y="80118"/>
                  <a:pt x="513166" y="81547"/>
                  <a:pt x="471054" y="73891"/>
                </a:cubicBezTo>
                <a:cubicBezTo>
                  <a:pt x="458565" y="71620"/>
                  <a:pt x="446315" y="68142"/>
                  <a:pt x="434109" y="64655"/>
                </a:cubicBezTo>
                <a:cubicBezTo>
                  <a:pt x="424748" y="61980"/>
                  <a:pt x="416004" y="57019"/>
                  <a:pt x="406400" y="55418"/>
                </a:cubicBezTo>
                <a:cubicBezTo>
                  <a:pt x="316307" y="40402"/>
                  <a:pt x="230909" y="69273"/>
                  <a:pt x="184727" y="73891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10800000" flipV="1">
            <a:off x="4021713" y="2742147"/>
            <a:ext cx="2814069" cy="117964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8236474" y="2595418"/>
            <a:ext cx="2727090" cy="415637"/>
          </a:xfrm>
          <a:custGeom>
            <a:avLst/>
            <a:gdLst>
              <a:gd name="connsiteX0" fmla="*/ 2362 w 2727090"/>
              <a:gd name="connsiteY0" fmla="*/ 83127 h 415637"/>
              <a:gd name="connsiteX1" fmla="*/ 11599 w 2727090"/>
              <a:gd name="connsiteY1" fmla="*/ 138546 h 415637"/>
              <a:gd name="connsiteX2" fmla="*/ 20835 w 2727090"/>
              <a:gd name="connsiteY2" fmla="*/ 175491 h 415637"/>
              <a:gd name="connsiteX3" fmla="*/ 30071 w 2727090"/>
              <a:gd name="connsiteY3" fmla="*/ 240146 h 415637"/>
              <a:gd name="connsiteX4" fmla="*/ 122435 w 2727090"/>
              <a:gd name="connsiteY4" fmla="*/ 249382 h 415637"/>
              <a:gd name="connsiteX5" fmla="*/ 187090 w 2727090"/>
              <a:gd name="connsiteY5" fmla="*/ 277091 h 415637"/>
              <a:gd name="connsiteX6" fmla="*/ 214799 w 2727090"/>
              <a:gd name="connsiteY6" fmla="*/ 295564 h 415637"/>
              <a:gd name="connsiteX7" fmla="*/ 251744 w 2727090"/>
              <a:gd name="connsiteY7" fmla="*/ 304800 h 415637"/>
              <a:gd name="connsiteX8" fmla="*/ 279453 w 2727090"/>
              <a:gd name="connsiteY8" fmla="*/ 314037 h 415637"/>
              <a:gd name="connsiteX9" fmla="*/ 307162 w 2727090"/>
              <a:gd name="connsiteY9" fmla="*/ 341746 h 415637"/>
              <a:gd name="connsiteX10" fmla="*/ 362581 w 2727090"/>
              <a:gd name="connsiteY10" fmla="*/ 350982 h 415637"/>
              <a:gd name="connsiteX11" fmla="*/ 390290 w 2727090"/>
              <a:gd name="connsiteY11" fmla="*/ 360218 h 415637"/>
              <a:gd name="connsiteX12" fmla="*/ 547308 w 2727090"/>
              <a:gd name="connsiteY12" fmla="*/ 369455 h 415637"/>
              <a:gd name="connsiteX13" fmla="*/ 639671 w 2727090"/>
              <a:gd name="connsiteY13" fmla="*/ 387927 h 415637"/>
              <a:gd name="connsiteX14" fmla="*/ 815162 w 2727090"/>
              <a:gd name="connsiteY14" fmla="*/ 415637 h 415637"/>
              <a:gd name="connsiteX15" fmla="*/ 1397053 w 2727090"/>
              <a:gd name="connsiteY15" fmla="*/ 406400 h 415637"/>
              <a:gd name="connsiteX16" fmla="*/ 1452471 w 2727090"/>
              <a:gd name="connsiteY16" fmla="*/ 369455 h 415637"/>
              <a:gd name="connsiteX17" fmla="*/ 1535599 w 2727090"/>
              <a:gd name="connsiteY17" fmla="*/ 360218 h 415637"/>
              <a:gd name="connsiteX18" fmla="*/ 2588544 w 2727090"/>
              <a:gd name="connsiteY18" fmla="*/ 350982 h 415637"/>
              <a:gd name="connsiteX19" fmla="*/ 2653199 w 2727090"/>
              <a:gd name="connsiteY19" fmla="*/ 295564 h 415637"/>
              <a:gd name="connsiteX20" fmla="*/ 2690144 w 2727090"/>
              <a:gd name="connsiteY20" fmla="*/ 221673 h 415637"/>
              <a:gd name="connsiteX21" fmla="*/ 2727090 w 2727090"/>
              <a:gd name="connsiteY21" fmla="*/ 166255 h 415637"/>
              <a:gd name="connsiteX22" fmla="*/ 2699381 w 2727090"/>
              <a:gd name="connsiteY22" fmla="*/ 157018 h 415637"/>
              <a:gd name="connsiteX23" fmla="*/ 2662435 w 2727090"/>
              <a:gd name="connsiteY23" fmla="*/ 147782 h 415637"/>
              <a:gd name="connsiteX24" fmla="*/ 2625490 w 2727090"/>
              <a:gd name="connsiteY24" fmla="*/ 129309 h 415637"/>
              <a:gd name="connsiteX25" fmla="*/ 2542362 w 2727090"/>
              <a:gd name="connsiteY25" fmla="*/ 120073 h 415637"/>
              <a:gd name="connsiteX26" fmla="*/ 2468471 w 2727090"/>
              <a:gd name="connsiteY26" fmla="*/ 92364 h 415637"/>
              <a:gd name="connsiteX27" fmla="*/ 2440762 w 2727090"/>
              <a:gd name="connsiteY27" fmla="*/ 73891 h 415637"/>
              <a:gd name="connsiteX28" fmla="*/ 2172908 w 2727090"/>
              <a:gd name="connsiteY28" fmla="*/ 64655 h 415637"/>
              <a:gd name="connsiteX29" fmla="*/ 1637199 w 2727090"/>
              <a:gd name="connsiteY29" fmla="*/ 36946 h 415637"/>
              <a:gd name="connsiteX30" fmla="*/ 1591017 w 2727090"/>
              <a:gd name="connsiteY30" fmla="*/ 27709 h 415637"/>
              <a:gd name="connsiteX31" fmla="*/ 1424762 w 2727090"/>
              <a:gd name="connsiteY31" fmla="*/ 18473 h 415637"/>
              <a:gd name="connsiteX32" fmla="*/ 1203090 w 2727090"/>
              <a:gd name="connsiteY32" fmla="*/ 0 h 415637"/>
              <a:gd name="connsiteX33" fmla="*/ 861344 w 2727090"/>
              <a:gd name="connsiteY33" fmla="*/ 9237 h 415637"/>
              <a:gd name="connsiteX34" fmla="*/ 824399 w 2727090"/>
              <a:gd name="connsiteY34" fmla="*/ 27709 h 415637"/>
              <a:gd name="connsiteX35" fmla="*/ 325635 w 2727090"/>
              <a:gd name="connsiteY35" fmla="*/ 36946 h 415637"/>
              <a:gd name="connsiteX36" fmla="*/ 224035 w 2727090"/>
              <a:gd name="connsiteY36" fmla="*/ 73891 h 415637"/>
              <a:gd name="connsiteX37" fmla="*/ 85490 w 2727090"/>
              <a:gd name="connsiteY37" fmla="*/ 101600 h 415637"/>
              <a:gd name="connsiteX38" fmla="*/ 57781 w 2727090"/>
              <a:gd name="connsiteY38" fmla="*/ 110837 h 415637"/>
              <a:gd name="connsiteX39" fmla="*/ 2362 w 2727090"/>
              <a:gd name="connsiteY39" fmla="*/ 83127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727090" h="415637">
                <a:moveTo>
                  <a:pt x="2362" y="83127"/>
                </a:moveTo>
                <a:cubicBezTo>
                  <a:pt x="-5335" y="87745"/>
                  <a:pt x="7926" y="120182"/>
                  <a:pt x="11599" y="138546"/>
                </a:cubicBezTo>
                <a:cubicBezTo>
                  <a:pt x="14089" y="150993"/>
                  <a:pt x="18564" y="163002"/>
                  <a:pt x="20835" y="175491"/>
                </a:cubicBezTo>
                <a:cubicBezTo>
                  <a:pt x="24729" y="196910"/>
                  <a:pt x="12464" y="227341"/>
                  <a:pt x="30071" y="240146"/>
                </a:cubicBezTo>
                <a:cubicBezTo>
                  <a:pt x="55095" y="258345"/>
                  <a:pt x="91647" y="246303"/>
                  <a:pt x="122435" y="249382"/>
                </a:cubicBezTo>
                <a:cubicBezTo>
                  <a:pt x="192000" y="295759"/>
                  <a:pt x="103589" y="241305"/>
                  <a:pt x="187090" y="277091"/>
                </a:cubicBezTo>
                <a:cubicBezTo>
                  <a:pt x="197293" y="281464"/>
                  <a:pt x="204596" y="291191"/>
                  <a:pt x="214799" y="295564"/>
                </a:cubicBezTo>
                <a:cubicBezTo>
                  <a:pt x="226467" y="300564"/>
                  <a:pt x="239538" y="301313"/>
                  <a:pt x="251744" y="304800"/>
                </a:cubicBezTo>
                <a:cubicBezTo>
                  <a:pt x="261105" y="307475"/>
                  <a:pt x="270217" y="310958"/>
                  <a:pt x="279453" y="314037"/>
                </a:cubicBezTo>
                <a:cubicBezTo>
                  <a:pt x="288689" y="323273"/>
                  <a:pt x="295226" y="336441"/>
                  <a:pt x="307162" y="341746"/>
                </a:cubicBezTo>
                <a:cubicBezTo>
                  <a:pt x="324276" y="349352"/>
                  <a:pt x="344299" y="346920"/>
                  <a:pt x="362581" y="350982"/>
                </a:cubicBezTo>
                <a:cubicBezTo>
                  <a:pt x="372085" y="353094"/>
                  <a:pt x="380602" y="359249"/>
                  <a:pt x="390290" y="360218"/>
                </a:cubicBezTo>
                <a:cubicBezTo>
                  <a:pt x="442460" y="365435"/>
                  <a:pt x="494969" y="366376"/>
                  <a:pt x="547308" y="369455"/>
                </a:cubicBezTo>
                <a:cubicBezTo>
                  <a:pt x="605842" y="388966"/>
                  <a:pt x="542633" y="369732"/>
                  <a:pt x="639671" y="387927"/>
                </a:cubicBezTo>
                <a:cubicBezTo>
                  <a:pt x="797984" y="417611"/>
                  <a:pt x="645524" y="398672"/>
                  <a:pt x="815162" y="415637"/>
                </a:cubicBezTo>
                <a:lnTo>
                  <a:pt x="1397053" y="406400"/>
                </a:lnTo>
                <a:cubicBezTo>
                  <a:pt x="1419196" y="404795"/>
                  <a:pt x="1430405" y="371907"/>
                  <a:pt x="1452471" y="369455"/>
                </a:cubicBezTo>
                <a:cubicBezTo>
                  <a:pt x="1480180" y="366376"/>
                  <a:pt x="1507723" y="360671"/>
                  <a:pt x="1535599" y="360218"/>
                </a:cubicBezTo>
                <a:lnTo>
                  <a:pt x="2588544" y="350982"/>
                </a:lnTo>
                <a:cubicBezTo>
                  <a:pt x="2613612" y="334270"/>
                  <a:pt x="2635282" y="322439"/>
                  <a:pt x="2653199" y="295564"/>
                </a:cubicBezTo>
                <a:cubicBezTo>
                  <a:pt x="2668474" y="272651"/>
                  <a:pt x="2674869" y="244585"/>
                  <a:pt x="2690144" y="221673"/>
                </a:cubicBezTo>
                <a:lnTo>
                  <a:pt x="2727090" y="166255"/>
                </a:lnTo>
                <a:cubicBezTo>
                  <a:pt x="2717854" y="163176"/>
                  <a:pt x="2708742" y="159693"/>
                  <a:pt x="2699381" y="157018"/>
                </a:cubicBezTo>
                <a:cubicBezTo>
                  <a:pt x="2687175" y="153531"/>
                  <a:pt x="2674321" y="152239"/>
                  <a:pt x="2662435" y="147782"/>
                </a:cubicBezTo>
                <a:cubicBezTo>
                  <a:pt x="2649543" y="142948"/>
                  <a:pt x="2638906" y="132405"/>
                  <a:pt x="2625490" y="129309"/>
                </a:cubicBezTo>
                <a:cubicBezTo>
                  <a:pt x="2598324" y="123040"/>
                  <a:pt x="2570071" y="123152"/>
                  <a:pt x="2542362" y="120073"/>
                </a:cubicBezTo>
                <a:cubicBezTo>
                  <a:pt x="2357688" y="27733"/>
                  <a:pt x="2644508" y="167808"/>
                  <a:pt x="2468471" y="92364"/>
                </a:cubicBezTo>
                <a:cubicBezTo>
                  <a:pt x="2458268" y="87991"/>
                  <a:pt x="2451814" y="74927"/>
                  <a:pt x="2440762" y="73891"/>
                </a:cubicBezTo>
                <a:cubicBezTo>
                  <a:pt x="2351814" y="65552"/>
                  <a:pt x="2262193" y="67734"/>
                  <a:pt x="2172908" y="64655"/>
                </a:cubicBezTo>
                <a:cubicBezTo>
                  <a:pt x="1983019" y="1354"/>
                  <a:pt x="2179846" y="64078"/>
                  <a:pt x="1637199" y="36946"/>
                </a:cubicBezTo>
                <a:cubicBezTo>
                  <a:pt x="1621520" y="36162"/>
                  <a:pt x="1606657" y="29069"/>
                  <a:pt x="1591017" y="27709"/>
                </a:cubicBezTo>
                <a:cubicBezTo>
                  <a:pt x="1535722" y="22901"/>
                  <a:pt x="1480125" y="22427"/>
                  <a:pt x="1424762" y="18473"/>
                </a:cubicBezTo>
                <a:cubicBezTo>
                  <a:pt x="1350804" y="13190"/>
                  <a:pt x="1276981" y="6158"/>
                  <a:pt x="1203090" y="0"/>
                </a:cubicBezTo>
                <a:cubicBezTo>
                  <a:pt x="1089175" y="3079"/>
                  <a:pt x="974997" y="921"/>
                  <a:pt x="861344" y="9237"/>
                </a:cubicBezTo>
                <a:cubicBezTo>
                  <a:pt x="847612" y="10242"/>
                  <a:pt x="838149" y="26998"/>
                  <a:pt x="824399" y="27709"/>
                </a:cubicBezTo>
                <a:cubicBezTo>
                  <a:pt x="658338" y="36298"/>
                  <a:pt x="491890" y="33867"/>
                  <a:pt x="325635" y="36946"/>
                </a:cubicBezTo>
                <a:cubicBezTo>
                  <a:pt x="280768" y="66856"/>
                  <a:pt x="299623" y="58773"/>
                  <a:pt x="224035" y="73891"/>
                </a:cubicBezTo>
                <a:cubicBezTo>
                  <a:pt x="177853" y="83127"/>
                  <a:pt x="130169" y="86706"/>
                  <a:pt x="85490" y="101600"/>
                </a:cubicBezTo>
                <a:cubicBezTo>
                  <a:pt x="76254" y="104679"/>
                  <a:pt x="67419" y="109460"/>
                  <a:pt x="57781" y="110837"/>
                </a:cubicBezTo>
                <a:cubicBezTo>
                  <a:pt x="45589" y="112579"/>
                  <a:pt x="10059" y="78509"/>
                  <a:pt x="2362" y="83127"/>
                </a:cubicBezTo>
                <a:close/>
              </a:path>
            </a:pathLst>
          </a:custGeom>
          <a:noFill/>
          <a:ln w="38100">
            <a:solidFill>
              <a:srgbClr val="BA3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86188" y="5131056"/>
            <a:ext cx="5182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BA364D"/>
                </a:solidFill>
              </a:rPr>
              <a:t>The output is unchanged</a:t>
            </a:r>
            <a:endParaRPr lang="en-US" sz="3200" dirty="0">
              <a:solidFill>
                <a:srgbClr val="BA36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99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31" grpId="0" animBg="1"/>
      <p:bldP spid="33" grpId="0" animBg="1"/>
      <p:bldP spid="35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7937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8" y="196576"/>
            <a:ext cx="8393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rebuchet MS" panose="020B0603020202020204" pitchFamily="34" charset="0"/>
              </a:rPr>
              <a:t>SR Flip Flop - NOR GATE LATCH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975" y="1558957"/>
            <a:ext cx="1102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0375" y="1478440"/>
            <a:ext cx="301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A364D"/>
                </a:solidFill>
              </a:rPr>
              <a:t>Case 3</a:t>
            </a:r>
            <a:r>
              <a:rPr lang="en-US" sz="2400" b="1" dirty="0" smtClean="0">
                <a:solidFill>
                  <a:srgbClr val="BA364D"/>
                </a:solidFill>
              </a:rPr>
              <a:t>: </a:t>
            </a:r>
            <a:r>
              <a:rPr lang="en-US" sz="2400" b="1" dirty="0">
                <a:solidFill>
                  <a:srgbClr val="BA364D"/>
                </a:solidFill>
              </a:rPr>
              <a:t>R = 0</a:t>
            </a:r>
            <a:r>
              <a:rPr lang="en-US" sz="2400" b="1" dirty="0" smtClean="0">
                <a:solidFill>
                  <a:srgbClr val="BA364D"/>
                </a:solidFill>
              </a:rPr>
              <a:t> </a:t>
            </a:r>
            <a:r>
              <a:rPr lang="en-US" sz="2400" b="1" dirty="0">
                <a:solidFill>
                  <a:srgbClr val="BA364D"/>
                </a:solidFill>
              </a:rPr>
              <a:t>and S = </a:t>
            </a:r>
            <a:r>
              <a:rPr lang="en-US" sz="2400" b="1" dirty="0" smtClean="0">
                <a:solidFill>
                  <a:srgbClr val="BA364D"/>
                </a:solidFill>
              </a:rPr>
              <a:t>1</a:t>
            </a:r>
            <a:endParaRPr lang="en-US" sz="2400" dirty="0">
              <a:solidFill>
                <a:srgbClr val="BA364D"/>
              </a:solidFill>
            </a:endParaRPr>
          </a:p>
        </p:txBody>
      </p:sp>
      <p:pic>
        <p:nvPicPr>
          <p:cNvPr id="21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7862218" y="1697012"/>
            <a:ext cx="4117626" cy="2514664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886" y="2044184"/>
            <a:ext cx="4187959" cy="27683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34229" y="1347524"/>
            <a:ext cx="2490233" cy="388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Truth Table of NOR gate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5175" y="1899207"/>
            <a:ext cx="1879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A364D"/>
                </a:solidFill>
              </a:rPr>
              <a:t>Q=1      Q’= 0</a:t>
            </a:r>
            <a:endParaRPr lang="en-US" sz="2000" dirty="0">
              <a:solidFill>
                <a:srgbClr val="BA364D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4557" y="2118293"/>
            <a:ext cx="240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BA364D"/>
                </a:solidFill>
              </a:rPr>
              <a:t>0</a:t>
            </a:r>
            <a:endParaRPr lang="en-US" sz="2400" dirty="0">
              <a:solidFill>
                <a:srgbClr val="BA364D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4651" y="4070610"/>
            <a:ext cx="2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A364D"/>
                </a:solidFill>
              </a:rPr>
              <a:t>1</a:t>
            </a:r>
          </a:p>
        </p:txBody>
      </p:sp>
      <p:sp>
        <p:nvSpPr>
          <p:cNvPr id="28" name="Freeform 27"/>
          <p:cNvSpPr/>
          <p:nvPr/>
        </p:nvSpPr>
        <p:spPr>
          <a:xfrm>
            <a:off x="4387470" y="2143639"/>
            <a:ext cx="914003" cy="803563"/>
          </a:xfrm>
          <a:custGeom>
            <a:avLst/>
            <a:gdLst>
              <a:gd name="connsiteX0" fmla="*/ 904561 w 914003"/>
              <a:gd name="connsiteY0" fmla="*/ 387927 h 803563"/>
              <a:gd name="connsiteX1" fmla="*/ 886088 w 914003"/>
              <a:gd name="connsiteY1" fmla="*/ 286327 h 803563"/>
              <a:gd name="connsiteX2" fmla="*/ 830670 w 914003"/>
              <a:gd name="connsiteY2" fmla="*/ 277091 h 803563"/>
              <a:gd name="connsiteX3" fmla="*/ 766015 w 914003"/>
              <a:gd name="connsiteY3" fmla="*/ 230909 h 803563"/>
              <a:gd name="connsiteX4" fmla="*/ 756779 w 914003"/>
              <a:gd name="connsiteY4" fmla="*/ 203200 h 803563"/>
              <a:gd name="connsiteX5" fmla="*/ 729070 w 914003"/>
              <a:gd name="connsiteY5" fmla="*/ 175491 h 803563"/>
              <a:gd name="connsiteX6" fmla="*/ 599761 w 914003"/>
              <a:gd name="connsiteY6" fmla="*/ 92363 h 803563"/>
              <a:gd name="connsiteX7" fmla="*/ 572052 w 914003"/>
              <a:gd name="connsiteY7" fmla="*/ 64654 h 803563"/>
              <a:gd name="connsiteX8" fmla="*/ 442742 w 914003"/>
              <a:gd name="connsiteY8" fmla="*/ 46182 h 803563"/>
              <a:gd name="connsiteX9" fmla="*/ 396561 w 914003"/>
              <a:gd name="connsiteY9" fmla="*/ 36945 h 803563"/>
              <a:gd name="connsiteX10" fmla="*/ 368852 w 914003"/>
              <a:gd name="connsiteY10" fmla="*/ 9236 h 803563"/>
              <a:gd name="connsiteX11" fmla="*/ 341142 w 914003"/>
              <a:gd name="connsiteY11" fmla="*/ 0 h 803563"/>
              <a:gd name="connsiteX12" fmla="*/ 110233 w 914003"/>
              <a:gd name="connsiteY12" fmla="*/ 9236 h 803563"/>
              <a:gd name="connsiteX13" fmla="*/ 91761 w 914003"/>
              <a:gd name="connsiteY13" fmla="*/ 36945 h 803563"/>
              <a:gd name="connsiteX14" fmla="*/ 45579 w 914003"/>
              <a:gd name="connsiteY14" fmla="*/ 46182 h 803563"/>
              <a:gd name="connsiteX15" fmla="*/ 17870 w 914003"/>
              <a:gd name="connsiteY15" fmla="*/ 138545 h 803563"/>
              <a:gd name="connsiteX16" fmla="*/ 45579 w 914003"/>
              <a:gd name="connsiteY16" fmla="*/ 618836 h 803563"/>
              <a:gd name="connsiteX17" fmla="*/ 73288 w 914003"/>
              <a:gd name="connsiteY17" fmla="*/ 655782 h 803563"/>
              <a:gd name="connsiteX18" fmla="*/ 82524 w 914003"/>
              <a:gd name="connsiteY18" fmla="*/ 683491 h 803563"/>
              <a:gd name="connsiteX19" fmla="*/ 165652 w 914003"/>
              <a:gd name="connsiteY19" fmla="*/ 757382 h 803563"/>
              <a:gd name="connsiteX20" fmla="*/ 211833 w 914003"/>
              <a:gd name="connsiteY20" fmla="*/ 775854 h 803563"/>
              <a:gd name="connsiteX21" fmla="*/ 248779 w 914003"/>
              <a:gd name="connsiteY21" fmla="*/ 785091 h 803563"/>
              <a:gd name="connsiteX22" fmla="*/ 368852 w 914003"/>
              <a:gd name="connsiteY22" fmla="*/ 794327 h 803563"/>
              <a:gd name="connsiteX23" fmla="*/ 396561 w 914003"/>
              <a:gd name="connsiteY23" fmla="*/ 803563 h 803563"/>
              <a:gd name="connsiteX24" fmla="*/ 498161 w 914003"/>
              <a:gd name="connsiteY24" fmla="*/ 775854 h 803563"/>
              <a:gd name="connsiteX25" fmla="*/ 535106 w 914003"/>
              <a:gd name="connsiteY25" fmla="*/ 766618 h 803563"/>
              <a:gd name="connsiteX26" fmla="*/ 627470 w 914003"/>
              <a:gd name="connsiteY26" fmla="*/ 720436 h 803563"/>
              <a:gd name="connsiteX27" fmla="*/ 655179 w 914003"/>
              <a:gd name="connsiteY27" fmla="*/ 701963 h 803563"/>
              <a:gd name="connsiteX28" fmla="*/ 682888 w 914003"/>
              <a:gd name="connsiteY28" fmla="*/ 692727 h 803563"/>
              <a:gd name="connsiteX29" fmla="*/ 692124 w 914003"/>
              <a:gd name="connsiteY29" fmla="*/ 665018 h 803563"/>
              <a:gd name="connsiteX30" fmla="*/ 719833 w 914003"/>
              <a:gd name="connsiteY30" fmla="*/ 628073 h 803563"/>
              <a:gd name="connsiteX31" fmla="*/ 738306 w 914003"/>
              <a:gd name="connsiteY31" fmla="*/ 591127 h 803563"/>
              <a:gd name="connsiteX32" fmla="*/ 756779 w 914003"/>
              <a:gd name="connsiteY32" fmla="*/ 517236 h 803563"/>
              <a:gd name="connsiteX33" fmla="*/ 775252 w 914003"/>
              <a:gd name="connsiteY33" fmla="*/ 489527 h 803563"/>
              <a:gd name="connsiteX34" fmla="*/ 821433 w 914003"/>
              <a:gd name="connsiteY34" fmla="*/ 397163 h 803563"/>
              <a:gd name="connsiteX35" fmla="*/ 849142 w 914003"/>
              <a:gd name="connsiteY35" fmla="*/ 258618 h 803563"/>
              <a:gd name="connsiteX36" fmla="*/ 858379 w 914003"/>
              <a:gd name="connsiteY36" fmla="*/ 240145 h 80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14003" h="803563">
                <a:moveTo>
                  <a:pt x="904561" y="387927"/>
                </a:moveTo>
                <a:cubicBezTo>
                  <a:pt x="912263" y="349415"/>
                  <a:pt x="928164" y="319053"/>
                  <a:pt x="886088" y="286327"/>
                </a:cubicBezTo>
                <a:cubicBezTo>
                  <a:pt x="871305" y="274829"/>
                  <a:pt x="849143" y="280170"/>
                  <a:pt x="830670" y="277091"/>
                </a:cubicBezTo>
                <a:cubicBezTo>
                  <a:pt x="801777" y="262644"/>
                  <a:pt x="784737" y="258993"/>
                  <a:pt x="766015" y="230909"/>
                </a:cubicBezTo>
                <a:cubicBezTo>
                  <a:pt x="760615" y="222808"/>
                  <a:pt x="762179" y="211301"/>
                  <a:pt x="756779" y="203200"/>
                </a:cubicBezTo>
                <a:cubicBezTo>
                  <a:pt x="749533" y="192332"/>
                  <a:pt x="739041" y="183928"/>
                  <a:pt x="729070" y="175491"/>
                </a:cubicBezTo>
                <a:cubicBezTo>
                  <a:pt x="634712" y="95650"/>
                  <a:pt x="672407" y="110526"/>
                  <a:pt x="599761" y="92363"/>
                </a:cubicBezTo>
                <a:cubicBezTo>
                  <a:pt x="590525" y="83127"/>
                  <a:pt x="584583" y="68340"/>
                  <a:pt x="572052" y="64654"/>
                </a:cubicBezTo>
                <a:cubicBezTo>
                  <a:pt x="530280" y="52368"/>
                  <a:pt x="485750" y="52973"/>
                  <a:pt x="442742" y="46182"/>
                </a:cubicBezTo>
                <a:cubicBezTo>
                  <a:pt x="427236" y="43734"/>
                  <a:pt x="411955" y="40024"/>
                  <a:pt x="396561" y="36945"/>
                </a:cubicBezTo>
                <a:cubicBezTo>
                  <a:pt x="387325" y="27709"/>
                  <a:pt x="379720" y="16481"/>
                  <a:pt x="368852" y="9236"/>
                </a:cubicBezTo>
                <a:cubicBezTo>
                  <a:pt x="360751" y="3835"/>
                  <a:pt x="350878" y="0"/>
                  <a:pt x="341142" y="0"/>
                </a:cubicBezTo>
                <a:cubicBezTo>
                  <a:pt x="264111" y="0"/>
                  <a:pt x="187203" y="6157"/>
                  <a:pt x="110233" y="9236"/>
                </a:cubicBezTo>
                <a:cubicBezTo>
                  <a:pt x="104076" y="18472"/>
                  <a:pt x="101399" y="31437"/>
                  <a:pt x="91761" y="36945"/>
                </a:cubicBezTo>
                <a:cubicBezTo>
                  <a:pt x="78131" y="44734"/>
                  <a:pt x="56680" y="35081"/>
                  <a:pt x="45579" y="46182"/>
                </a:cubicBezTo>
                <a:cubicBezTo>
                  <a:pt x="38082" y="53679"/>
                  <a:pt x="22056" y="121801"/>
                  <a:pt x="17870" y="138545"/>
                </a:cubicBezTo>
                <a:cubicBezTo>
                  <a:pt x="19566" y="219980"/>
                  <a:pt x="-38271" y="484677"/>
                  <a:pt x="45579" y="618836"/>
                </a:cubicBezTo>
                <a:cubicBezTo>
                  <a:pt x="53738" y="631890"/>
                  <a:pt x="64052" y="643467"/>
                  <a:pt x="73288" y="655782"/>
                </a:cubicBezTo>
                <a:cubicBezTo>
                  <a:pt x="76367" y="665018"/>
                  <a:pt x="76547" y="675806"/>
                  <a:pt x="82524" y="683491"/>
                </a:cubicBezTo>
                <a:cubicBezTo>
                  <a:pt x="98103" y="703521"/>
                  <a:pt x="136470" y="742791"/>
                  <a:pt x="165652" y="757382"/>
                </a:cubicBezTo>
                <a:cubicBezTo>
                  <a:pt x="180481" y="764796"/>
                  <a:pt x="196104" y="770611"/>
                  <a:pt x="211833" y="775854"/>
                </a:cubicBezTo>
                <a:cubicBezTo>
                  <a:pt x="223876" y="779868"/>
                  <a:pt x="236172" y="783608"/>
                  <a:pt x="248779" y="785091"/>
                </a:cubicBezTo>
                <a:cubicBezTo>
                  <a:pt x="288647" y="789781"/>
                  <a:pt x="328828" y="791248"/>
                  <a:pt x="368852" y="794327"/>
                </a:cubicBezTo>
                <a:cubicBezTo>
                  <a:pt x="378088" y="797406"/>
                  <a:pt x="386825" y="803563"/>
                  <a:pt x="396561" y="803563"/>
                </a:cubicBezTo>
                <a:cubicBezTo>
                  <a:pt x="446810" y="803563"/>
                  <a:pt x="453646" y="790692"/>
                  <a:pt x="498161" y="775854"/>
                </a:cubicBezTo>
                <a:cubicBezTo>
                  <a:pt x="510204" y="771840"/>
                  <a:pt x="522791" y="769697"/>
                  <a:pt x="535106" y="766618"/>
                </a:cubicBezTo>
                <a:cubicBezTo>
                  <a:pt x="601086" y="722631"/>
                  <a:pt x="568986" y="735058"/>
                  <a:pt x="627470" y="720436"/>
                </a:cubicBezTo>
                <a:cubicBezTo>
                  <a:pt x="636706" y="714278"/>
                  <a:pt x="645250" y="706927"/>
                  <a:pt x="655179" y="701963"/>
                </a:cubicBezTo>
                <a:cubicBezTo>
                  <a:pt x="663887" y="697609"/>
                  <a:pt x="676004" y="699611"/>
                  <a:pt x="682888" y="692727"/>
                </a:cubicBezTo>
                <a:cubicBezTo>
                  <a:pt x="689772" y="685843"/>
                  <a:pt x="687294" y="673471"/>
                  <a:pt x="692124" y="665018"/>
                </a:cubicBezTo>
                <a:cubicBezTo>
                  <a:pt x="699761" y="651652"/>
                  <a:pt x="711674" y="641127"/>
                  <a:pt x="719833" y="628073"/>
                </a:cubicBezTo>
                <a:cubicBezTo>
                  <a:pt x="727131" y="616397"/>
                  <a:pt x="732148" y="603442"/>
                  <a:pt x="738306" y="591127"/>
                </a:cubicBezTo>
                <a:cubicBezTo>
                  <a:pt x="741820" y="573556"/>
                  <a:pt x="747310" y="536173"/>
                  <a:pt x="756779" y="517236"/>
                </a:cubicBezTo>
                <a:cubicBezTo>
                  <a:pt x="761744" y="507307"/>
                  <a:pt x="770288" y="499456"/>
                  <a:pt x="775252" y="489527"/>
                </a:cubicBezTo>
                <a:cubicBezTo>
                  <a:pt x="828728" y="382576"/>
                  <a:pt x="779827" y="459577"/>
                  <a:pt x="821433" y="397163"/>
                </a:cubicBezTo>
                <a:cubicBezTo>
                  <a:pt x="830025" y="345615"/>
                  <a:pt x="834659" y="311724"/>
                  <a:pt x="849142" y="258618"/>
                </a:cubicBezTo>
                <a:cubicBezTo>
                  <a:pt x="850953" y="251976"/>
                  <a:pt x="855300" y="246303"/>
                  <a:pt x="858379" y="240145"/>
                </a:cubicBezTo>
              </a:path>
            </a:pathLst>
          </a:custGeom>
          <a:noFill/>
          <a:ln w="28575">
            <a:solidFill>
              <a:srgbClr val="BA3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864161" y="2447032"/>
            <a:ext cx="355307" cy="1815882"/>
          </a:xfrm>
          <a:prstGeom prst="rect">
            <a:avLst/>
          </a:prstGeom>
          <a:noFill/>
          <a:ln w="28575">
            <a:solidFill>
              <a:srgbClr val="573C4B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64D"/>
                </a:solidFill>
              </a:rPr>
              <a:t>1</a:t>
            </a:r>
            <a:endParaRPr lang="en-US" sz="2800" dirty="0" smtClean="0">
              <a:solidFill>
                <a:srgbClr val="BA364D"/>
              </a:solidFill>
            </a:endParaRPr>
          </a:p>
          <a:p>
            <a:endParaRPr lang="en-US" sz="2800" dirty="0">
              <a:solidFill>
                <a:srgbClr val="BA364D"/>
              </a:solidFill>
            </a:endParaRPr>
          </a:p>
          <a:p>
            <a:endParaRPr lang="en-US" sz="2800" dirty="0" smtClean="0">
              <a:solidFill>
                <a:srgbClr val="BA364D"/>
              </a:solidFill>
            </a:endParaRPr>
          </a:p>
          <a:p>
            <a:r>
              <a:rPr lang="en-US" sz="2800" dirty="0">
                <a:solidFill>
                  <a:srgbClr val="BA364D"/>
                </a:solidFill>
              </a:rPr>
              <a:t>0</a:t>
            </a:r>
          </a:p>
        </p:txBody>
      </p:sp>
      <p:sp>
        <p:nvSpPr>
          <p:cNvPr id="17" name="Freeform 16"/>
          <p:cNvSpPr/>
          <p:nvPr/>
        </p:nvSpPr>
        <p:spPr>
          <a:xfrm>
            <a:off x="6674346" y="3757553"/>
            <a:ext cx="617807" cy="489972"/>
          </a:xfrm>
          <a:custGeom>
            <a:avLst/>
            <a:gdLst>
              <a:gd name="connsiteX0" fmla="*/ 386889 w 617807"/>
              <a:gd name="connsiteY0" fmla="*/ 37390 h 489972"/>
              <a:gd name="connsiteX1" fmla="*/ 331471 w 617807"/>
              <a:gd name="connsiteY1" fmla="*/ 18918 h 489972"/>
              <a:gd name="connsiteX2" fmla="*/ 294526 w 617807"/>
              <a:gd name="connsiteY2" fmla="*/ 445 h 489972"/>
              <a:gd name="connsiteX3" fmla="*/ 137508 w 617807"/>
              <a:gd name="connsiteY3" fmla="*/ 9681 h 489972"/>
              <a:gd name="connsiteX4" fmla="*/ 45144 w 617807"/>
              <a:gd name="connsiteY4" fmla="*/ 111281 h 489972"/>
              <a:gd name="connsiteX5" fmla="*/ 17435 w 617807"/>
              <a:gd name="connsiteY5" fmla="*/ 166700 h 489972"/>
              <a:gd name="connsiteX6" fmla="*/ 8199 w 617807"/>
              <a:gd name="connsiteY6" fmla="*/ 194409 h 489972"/>
              <a:gd name="connsiteX7" fmla="*/ 54380 w 617807"/>
              <a:gd name="connsiteY7" fmla="*/ 462263 h 489972"/>
              <a:gd name="connsiteX8" fmla="*/ 82089 w 617807"/>
              <a:gd name="connsiteY8" fmla="*/ 480736 h 489972"/>
              <a:gd name="connsiteX9" fmla="*/ 137508 w 617807"/>
              <a:gd name="connsiteY9" fmla="*/ 489972 h 489972"/>
              <a:gd name="connsiteX10" fmla="*/ 599326 w 617807"/>
              <a:gd name="connsiteY10" fmla="*/ 480736 h 489972"/>
              <a:gd name="connsiteX11" fmla="*/ 617799 w 617807"/>
              <a:gd name="connsiteY11" fmla="*/ 453027 h 489972"/>
              <a:gd name="connsiteX12" fmla="*/ 590089 w 617807"/>
              <a:gd name="connsiteY12" fmla="*/ 148227 h 489972"/>
              <a:gd name="connsiteX13" fmla="*/ 580853 w 617807"/>
              <a:gd name="connsiteY13" fmla="*/ 120518 h 489972"/>
              <a:gd name="connsiteX14" fmla="*/ 470017 w 617807"/>
              <a:gd name="connsiteY14" fmla="*/ 74336 h 489972"/>
              <a:gd name="connsiteX15" fmla="*/ 442308 w 617807"/>
              <a:gd name="connsiteY15" fmla="*/ 55863 h 489972"/>
              <a:gd name="connsiteX16" fmla="*/ 414599 w 617807"/>
              <a:gd name="connsiteY16" fmla="*/ 28154 h 489972"/>
              <a:gd name="connsiteX17" fmla="*/ 386889 w 617807"/>
              <a:gd name="connsiteY17" fmla="*/ 18918 h 489972"/>
              <a:gd name="connsiteX18" fmla="*/ 349944 w 617807"/>
              <a:gd name="connsiteY18" fmla="*/ 445 h 48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7807" h="489972">
                <a:moveTo>
                  <a:pt x="386889" y="37390"/>
                </a:moveTo>
                <a:cubicBezTo>
                  <a:pt x="368416" y="31233"/>
                  <a:pt x="349550" y="26150"/>
                  <a:pt x="331471" y="18918"/>
                </a:cubicBezTo>
                <a:cubicBezTo>
                  <a:pt x="318687" y="13804"/>
                  <a:pt x="308279" y="1100"/>
                  <a:pt x="294526" y="445"/>
                </a:cubicBezTo>
                <a:cubicBezTo>
                  <a:pt x="242156" y="-2049"/>
                  <a:pt x="189847" y="6602"/>
                  <a:pt x="137508" y="9681"/>
                </a:cubicBezTo>
                <a:cubicBezTo>
                  <a:pt x="61968" y="85221"/>
                  <a:pt x="91140" y="49953"/>
                  <a:pt x="45144" y="111281"/>
                </a:cubicBezTo>
                <a:cubicBezTo>
                  <a:pt x="21929" y="180927"/>
                  <a:pt x="53245" y="95080"/>
                  <a:pt x="17435" y="166700"/>
                </a:cubicBezTo>
                <a:cubicBezTo>
                  <a:pt x="13081" y="175408"/>
                  <a:pt x="11278" y="185173"/>
                  <a:pt x="8199" y="194409"/>
                </a:cubicBezTo>
                <a:cubicBezTo>
                  <a:pt x="15739" y="382911"/>
                  <a:pt x="-36493" y="384371"/>
                  <a:pt x="54380" y="462263"/>
                </a:cubicBezTo>
                <a:cubicBezTo>
                  <a:pt x="62808" y="469487"/>
                  <a:pt x="71558" y="477226"/>
                  <a:pt x="82089" y="480736"/>
                </a:cubicBezTo>
                <a:cubicBezTo>
                  <a:pt x="99856" y="486658"/>
                  <a:pt x="119035" y="486893"/>
                  <a:pt x="137508" y="489972"/>
                </a:cubicBezTo>
                <a:cubicBezTo>
                  <a:pt x="291447" y="486893"/>
                  <a:pt x="445809" y="492545"/>
                  <a:pt x="599326" y="480736"/>
                </a:cubicBezTo>
                <a:cubicBezTo>
                  <a:pt x="610394" y="479885"/>
                  <a:pt x="618107" y="464123"/>
                  <a:pt x="617799" y="453027"/>
                </a:cubicBezTo>
                <a:cubicBezTo>
                  <a:pt x="614966" y="351047"/>
                  <a:pt x="601355" y="249622"/>
                  <a:pt x="590089" y="148227"/>
                </a:cubicBezTo>
                <a:cubicBezTo>
                  <a:pt x="589014" y="138551"/>
                  <a:pt x="588538" y="126495"/>
                  <a:pt x="580853" y="120518"/>
                </a:cubicBezTo>
                <a:cubicBezTo>
                  <a:pt x="540473" y="89111"/>
                  <a:pt x="512996" y="85081"/>
                  <a:pt x="470017" y="74336"/>
                </a:cubicBezTo>
                <a:cubicBezTo>
                  <a:pt x="460781" y="68178"/>
                  <a:pt x="450836" y="62970"/>
                  <a:pt x="442308" y="55863"/>
                </a:cubicBezTo>
                <a:cubicBezTo>
                  <a:pt x="432273" y="47501"/>
                  <a:pt x="425467" y="35399"/>
                  <a:pt x="414599" y="28154"/>
                </a:cubicBezTo>
                <a:cubicBezTo>
                  <a:pt x="406498" y="22753"/>
                  <a:pt x="396126" y="21997"/>
                  <a:pt x="386889" y="18918"/>
                </a:cubicBezTo>
                <a:cubicBezTo>
                  <a:pt x="356618" y="-1263"/>
                  <a:pt x="370281" y="445"/>
                  <a:pt x="349944" y="445"/>
                </a:cubicBezTo>
              </a:path>
            </a:pathLst>
          </a:custGeom>
          <a:noFill/>
          <a:ln w="28575">
            <a:solidFill>
              <a:srgbClr val="BA3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3707640" y="2629330"/>
            <a:ext cx="3371272" cy="1152978"/>
          </a:xfrm>
          <a:custGeom>
            <a:avLst/>
            <a:gdLst>
              <a:gd name="connsiteX0" fmla="*/ 2748671 w 2758111"/>
              <a:gd name="connsiteY0" fmla="*/ 979089 h 979089"/>
              <a:gd name="connsiteX1" fmla="*/ 2757907 w 2758111"/>
              <a:gd name="connsiteY1" fmla="*/ 923671 h 979089"/>
              <a:gd name="connsiteX2" fmla="*/ 2702489 w 2758111"/>
              <a:gd name="connsiteY2" fmla="*/ 812835 h 979089"/>
              <a:gd name="connsiteX3" fmla="*/ 2693253 w 2758111"/>
              <a:gd name="connsiteY3" fmla="*/ 766653 h 979089"/>
              <a:gd name="connsiteX4" fmla="*/ 2665544 w 2758111"/>
              <a:gd name="connsiteY4" fmla="*/ 738944 h 979089"/>
              <a:gd name="connsiteX5" fmla="*/ 2637835 w 2758111"/>
              <a:gd name="connsiteY5" fmla="*/ 701998 h 979089"/>
              <a:gd name="connsiteX6" fmla="*/ 2628598 w 2758111"/>
              <a:gd name="connsiteY6" fmla="*/ 665053 h 979089"/>
              <a:gd name="connsiteX7" fmla="*/ 2600889 w 2758111"/>
              <a:gd name="connsiteY7" fmla="*/ 655817 h 979089"/>
              <a:gd name="connsiteX8" fmla="*/ 2563944 w 2758111"/>
              <a:gd name="connsiteY8" fmla="*/ 646580 h 979089"/>
              <a:gd name="connsiteX9" fmla="*/ 2526998 w 2758111"/>
              <a:gd name="connsiteY9" fmla="*/ 628108 h 979089"/>
              <a:gd name="connsiteX10" fmla="*/ 2425398 w 2758111"/>
              <a:gd name="connsiteY10" fmla="*/ 618871 h 979089"/>
              <a:gd name="connsiteX11" fmla="*/ 2351507 w 2758111"/>
              <a:gd name="connsiteY11" fmla="*/ 609635 h 979089"/>
              <a:gd name="connsiteX12" fmla="*/ 1991289 w 2758111"/>
              <a:gd name="connsiteY12" fmla="*/ 581926 h 979089"/>
              <a:gd name="connsiteX13" fmla="*/ 1935871 w 2758111"/>
              <a:gd name="connsiteY13" fmla="*/ 563453 h 979089"/>
              <a:gd name="connsiteX14" fmla="*/ 1741907 w 2758111"/>
              <a:gd name="connsiteY14" fmla="*/ 526508 h 979089"/>
              <a:gd name="connsiteX15" fmla="*/ 698198 w 2758111"/>
              <a:gd name="connsiteY15" fmla="*/ 489562 h 979089"/>
              <a:gd name="connsiteX16" fmla="*/ 347216 w 2758111"/>
              <a:gd name="connsiteY16" fmla="*/ 461853 h 979089"/>
              <a:gd name="connsiteX17" fmla="*/ 301035 w 2758111"/>
              <a:gd name="connsiteY17" fmla="*/ 443380 h 979089"/>
              <a:gd name="connsiteX18" fmla="*/ 51653 w 2758111"/>
              <a:gd name="connsiteY18" fmla="*/ 434144 h 979089"/>
              <a:gd name="connsiteX19" fmla="*/ 23944 w 2758111"/>
              <a:gd name="connsiteY19" fmla="*/ 415671 h 979089"/>
              <a:gd name="connsiteX20" fmla="*/ 14707 w 2758111"/>
              <a:gd name="connsiteY20" fmla="*/ 258653 h 979089"/>
              <a:gd name="connsiteX21" fmla="*/ 33180 w 2758111"/>
              <a:gd name="connsiteY21" fmla="*/ 193998 h 979089"/>
              <a:gd name="connsiteX22" fmla="*/ 79362 w 2758111"/>
              <a:gd name="connsiteY22" fmla="*/ 120108 h 979089"/>
              <a:gd name="connsiteX23" fmla="*/ 116307 w 2758111"/>
              <a:gd name="connsiteY23" fmla="*/ 36980 h 979089"/>
              <a:gd name="connsiteX24" fmla="*/ 144016 w 2758111"/>
              <a:gd name="connsiteY24" fmla="*/ 27744 h 979089"/>
              <a:gd name="connsiteX25" fmla="*/ 208671 w 2758111"/>
              <a:gd name="connsiteY25" fmla="*/ 18508 h 979089"/>
              <a:gd name="connsiteX26" fmla="*/ 245616 w 2758111"/>
              <a:gd name="connsiteY26" fmla="*/ 35 h 9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58111" h="979089">
                <a:moveTo>
                  <a:pt x="2748671" y="979089"/>
                </a:moveTo>
                <a:cubicBezTo>
                  <a:pt x="2751750" y="960616"/>
                  <a:pt x="2759462" y="942334"/>
                  <a:pt x="2757907" y="923671"/>
                </a:cubicBezTo>
                <a:cubicBezTo>
                  <a:pt x="2754265" y="879966"/>
                  <a:pt x="2725322" y="847085"/>
                  <a:pt x="2702489" y="812835"/>
                </a:cubicBezTo>
                <a:cubicBezTo>
                  <a:pt x="2699410" y="797441"/>
                  <a:pt x="2700274" y="780695"/>
                  <a:pt x="2693253" y="766653"/>
                </a:cubicBezTo>
                <a:cubicBezTo>
                  <a:pt x="2687411" y="754970"/>
                  <a:pt x="2674045" y="748862"/>
                  <a:pt x="2665544" y="738944"/>
                </a:cubicBezTo>
                <a:cubicBezTo>
                  <a:pt x="2655526" y="727256"/>
                  <a:pt x="2647071" y="714313"/>
                  <a:pt x="2637835" y="701998"/>
                </a:cubicBezTo>
                <a:cubicBezTo>
                  <a:pt x="2634756" y="689683"/>
                  <a:pt x="2636528" y="674965"/>
                  <a:pt x="2628598" y="665053"/>
                </a:cubicBezTo>
                <a:cubicBezTo>
                  <a:pt x="2622516" y="657451"/>
                  <a:pt x="2610250" y="658492"/>
                  <a:pt x="2600889" y="655817"/>
                </a:cubicBezTo>
                <a:cubicBezTo>
                  <a:pt x="2588683" y="652330"/>
                  <a:pt x="2575830" y="651037"/>
                  <a:pt x="2563944" y="646580"/>
                </a:cubicBezTo>
                <a:cubicBezTo>
                  <a:pt x="2551052" y="641745"/>
                  <a:pt x="2540499" y="630808"/>
                  <a:pt x="2526998" y="628108"/>
                </a:cubicBezTo>
                <a:cubicBezTo>
                  <a:pt x="2493652" y="621439"/>
                  <a:pt x="2459217" y="622431"/>
                  <a:pt x="2425398" y="618871"/>
                </a:cubicBezTo>
                <a:cubicBezTo>
                  <a:pt x="2400712" y="616272"/>
                  <a:pt x="2376137" y="612714"/>
                  <a:pt x="2351507" y="609635"/>
                </a:cubicBezTo>
                <a:cubicBezTo>
                  <a:pt x="2199377" y="571599"/>
                  <a:pt x="2416299" y="623390"/>
                  <a:pt x="1991289" y="581926"/>
                </a:cubicBezTo>
                <a:cubicBezTo>
                  <a:pt x="1971909" y="580035"/>
                  <a:pt x="1954911" y="567533"/>
                  <a:pt x="1935871" y="563453"/>
                </a:cubicBezTo>
                <a:cubicBezTo>
                  <a:pt x="1879634" y="551402"/>
                  <a:pt x="1803599" y="531992"/>
                  <a:pt x="1741907" y="526508"/>
                </a:cubicBezTo>
                <a:cubicBezTo>
                  <a:pt x="1237173" y="481642"/>
                  <a:pt x="1357818" y="498357"/>
                  <a:pt x="698198" y="489562"/>
                </a:cubicBezTo>
                <a:cubicBezTo>
                  <a:pt x="536975" y="435820"/>
                  <a:pt x="724474" y="492441"/>
                  <a:pt x="347216" y="461853"/>
                </a:cubicBezTo>
                <a:cubicBezTo>
                  <a:pt x="330691" y="460513"/>
                  <a:pt x="317542" y="444928"/>
                  <a:pt x="301035" y="443380"/>
                </a:cubicBezTo>
                <a:cubicBezTo>
                  <a:pt x="218214" y="435616"/>
                  <a:pt x="134780" y="437223"/>
                  <a:pt x="51653" y="434144"/>
                </a:cubicBezTo>
                <a:cubicBezTo>
                  <a:pt x="42417" y="427986"/>
                  <a:pt x="31793" y="423520"/>
                  <a:pt x="23944" y="415671"/>
                </a:cubicBezTo>
                <a:cubicBezTo>
                  <a:pt x="-19333" y="372394"/>
                  <a:pt x="7927" y="319674"/>
                  <a:pt x="14707" y="258653"/>
                </a:cubicBezTo>
                <a:cubicBezTo>
                  <a:pt x="15327" y="253072"/>
                  <a:pt x="28350" y="202450"/>
                  <a:pt x="33180" y="193998"/>
                </a:cubicBezTo>
                <a:cubicBezTo>
                  <a:pt x="70235" y="129151"/>
                  <a:pt x="53035" y="185926"/>
                  <a:pt x="79362" y="120108"/>
                </a:cubicBezTo>
                <a:cubicBezTo>
                  <a:pt x="86666" y="101849"/>
                  <a:pt x="95403" y="53704"/>
                  <a:pt x="116307" y="36980"/>
                </a:cubicBezTo>
                <a:cubicBezTo>
                  <a:pt x="123909" y="30898"/>
                  <a:pt x="134469" y="29653"/>
                  <a:pt x="144016" y="27744"/>
                </a:cubicBezTo>
                <a:cubicBezTo>
                  <a:pt x="165364" y="23475"/>
                  <a:pt x="187119" y="21587"/>
                  <a:pt x="208671" y="18508"/>
                </a:cubicBezTo>
                <a:cubicBezTo>
                  <a:pt x="238942" y="-1673"/>
                  <a:pt x="225279" y="35"/>
                  <a:pt x="245616" y="35"/>
                </a:cubicBezTo>
              </a:path>
            </a:pathLst>
          </a:custGeom>
          <a:noFill/>
          <a:ln w="28575">
            <a:solidFill>
              <a:srgbClr val="BA3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86188" y="5131056"/>
            <a:ext cx="5182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BA364D"/>
                </a:solidFill>
              </a:rPr>
              <a:t>The System is Set</a:t>
            </a:r>
            <a:endParaRPr lang="en-US" sz="3200" dirty="0">
              <a:solidFill>
                <a:srgbClr val="BA364D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8442036" y="3167802"/>
            <a:ext cx="332509" cy="499309"/>
          </a:xfrm>
          <a:custGeom>
            <a:avLst/>
            <a:gdLst>
              <a:gd name="connsiteX0" fmla="*/ 92364 w 332509"/>
              <a:gd name="connsiteY0" fmla="*/ 499034 h 499309"/>
              <a:gd name="connsiteX1" fmla="*/ 55419 w 332509"/>
              <a:gd name="connsiteY1" fmla="*/ 443616 h 499309"/>
              <a:gd name="connsiteX2" fmla="*/ 46182 w 332509"/>
              <a:gd name="connsiteY2" fmla="*/ 415907 h 499309"/>
              <a:gd name="connsiteX3" fmla="*/ 27709 w 332509"/>
              <a:gd name="connsiteY3" fmla="*/ 388198 h 499309"/>
              <a:gd name="connsiteX4" fmla="*/ 18473 w 332509"/>
              <a:gd name="connsiteY4" fmla="*/ 360489 h 499309"/>
              <a:gd name="connsiteX5" fmla="*/ 0 w 332509"/>
              <a:gd name="connsiteY5" fmla="*/ 286598 h 499309"/>
              <a:gd name="connsiteX6" fmla="*/ 9237 w 332509"/>
              <a:gd name="connsiteY6" fmla="*/ 120343 h 499309"/>
              <a:gd name="connsiteX7" fmla="*/ 18473 w 332509"/>
              <a:gd name="connsiteY7" fmla="*/ 92634 h 499309"/>
              <a:gd name="connsiteX8" fmla="*/ 46182 w 332509"/>
              <a:gd name="connsiteY8" fmla="*/ 74162 h 499309"/>
              <a:gd name="connsiteX9" fmla="*/ 83128 w 332509"/>
              <a:gd name="connsiteY9" fmla="*/ 18743 h 499309"/>
              <a:gd name="connsiteX10" fmla="*/ 138546 w 332509"/>
              <a:gd name="connsiteY10" fmla="*/ 271 h 499309"/>
              <a:gd name="connsiteX11" fmla="*/ 323273 w 332509"/>
              <a:gd name="connsiteY11" fmla="*/ 55689 h 499309"/>
              <a:gd name="connsiteX12" fmla="*/ 332509 w 332509"/>
              <a:gd name="connsiteY12" fmla="*/ 120343 h 499309"/>
              <a:gd name="connsiteX13" fmla="*/ 323273 w 332509"/>
              <a:gd name="connsiteY13" fmla="*/ 305071 h 499309"/>
              <a:gd name="connsiteX14" fmla="*/ 286328 w 332509"/>
              <a:gd name="connsiteY14" fmla="*/ 369725 h 499309"/>
              <a:gd name="connsiteX15" fmla="*/ 249382 w 332509"/>
              <a:gd name="connsiteY15" fmla="*/ 397434 h 499309"/>
              <a:gd name="connsiteX16" fmla="*/ 203200 w 332509"/>
              <a:gd name="connsiteY16" fmla="*/ 443616 h 499309"/>
              <a:gd name="connsiteX17" fmla="*/ 166255 w 332509"/>
              <a:gd name="connsiteY17" fmla="*/ 452853 h 499309"/>
              <a:gd name="connsiteX18" fmla="*/ 138546 w 332509"/>
              <a:gd name="connsiteY18" fmla="*/ 462089 h 499309"/>
              <a:gd name="connsiteX19" fmla="*/ 92364 w 332509"/>
              <a:gd name="connsiteY19" fmla="*/ 499034 h 49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509" h="499309">
                <a:moveTo>
                  <a:pt x="92364" y="499034"/>
                </a:moveTo>
                <a:cubicBezTo>
                  <a:pt x="78510" y="495955"/>
                  <a:pt x="66201" y="463023"/>
                  <a:pt x="55419" y="443616"/>
                </a:cubicBezTo>
                <a:cubicBezTo>
                  <a:pt x="50691" y="435105"/>
                  <a:pt x="50536" y="424615"/>
                  <a:pt x="46182" y="415907"/>
                </a:cubicBezTo>
                <a:cubicBezTo>
                  <a:pt x="41217" y="405978"/>
                  <a:pt x="33867" y="397434"/>
                  <a:pt x="27709" y="388198"/>
                </a:cubicBezTo>
                <a:cubicBezTo>
                  <a:pt x="24630" y="378962"/>
                  <a:pt x="21035" y="369882"/>
                  <a:pt x="18473" y="360489"/>
                </a:cubicBezTo>
                <a:cubicBezTo>
                  <a:pt x="11793" y="335995"/>
                  <a:pt x="0" y="286598"/>
                  <a:pt x="0" y="286598"/>
                </a:cubicBezTo>
                <a:cubicBezTo>
                  <a:pt x="3079" y="231180"/>
                  <a:pt x="3975" y="175597"/>
                  <a:pt x="9237" y="120343"/>
                </a:cubicBezTo>
                <a:cubicBezTo>
                  <a:pt x="10160" y="110651"/>
                  <a:pt x="12391" y="100236"/>
                  <a:pt x="18473" y="92634"/>
                </a:cubicBezTo>
                <a:cubicBezTo>
                  <a:pt x="25407" y="83966"/>
                  <a:pt x="36946" y="80319"/>
                  <a:pt x="46182" y="74162"/>
                </a:cubicBezTo>
                <a:cubicBezTo>
                  <a:pt x="58497" y="55689"/>
                  <a:pt x="62065" y="25764"/>
                  <a:pt x="83128" y="18743"/>
                </a:cubicBezTo>
                <a:lnTo>
                  <a:pt x="138546" y="271"/>
                </a:lnTo>
                <a:cubicBezTo>
                  <a:pt x="236083" y="11108"/>
                  <a:pt x="300212" y="-28869"/>
                  <a:pt x="323273" y="55689"/>
                </a:cubicBezTo>
                <a:cubicBezTo>
                  <a:pt x="329001" y="76692"/>
                  <a:pt x="329430" y="98792"/>
                  <a:pt x="332509" y="120343"/>
                </a:cubicBezTo>
                <a:cubicBezTo>
                  <a:pt x="329430" y="181919"/>
                  <a:pt x="330920" y="243894"/>
                  <a:pt x="323273" y="305071"/>
                </a:cubicBezTo>
                <a:cubicBezTo>
                  <a:pt x="322238" y="313348"/>
                  <a:pt x="294376" y="361677"/>
                  <a:pt x="286328" y="369725"/>
                </a:cubicBezTo>
                <a:cubicBezTo>
                  <a:pt x="275443" y="380610"/>
                  <a:pt x="260267" y="386549"/>
                  <a:pt x="249382" y="397434"/>
                </a:cubicBezTo>
                <a:cubicBezTo>
                  <a:pt x="218593" y="428222"/>
                  <a:pt x="246304" y="425142"/>
                  <a:pt x="203200" y="443616"/>
                </a:cubicBezTo>
                <a:cubicBezTo>
                  <a:pt x="191532" y="448617"/>
                  <a:pt x="178461" y="449366"/>
                  <a:pt x="166255" y="452853"/>
                </a:cubicBezTo>
                <a:cubicBezTo>
                  <a:pt x="156894" y="455528"/>
                  <a:pt x="148050" y="459977"/>
                  <a:pt x="138546" y="462089"/>
                </a:cubicBezTo>
                <a:cubicBezTo>
                  <a:pt x="63897" y="478677"/>
                  <a:pt x="106218" y="502113"/>
                  <a:pt x="92364" y="499034"/>
                </a:cubicBezTo>
                <a:close/>
              </a:path>
            </a:pathLst>
          </a:custGeom>
          <a:noFill/>
          <a:ln w="19050">
            <a:solidFill>
              <a:srgbClr val="BA3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70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4" grpId="0"/>
      <p:bldP spid="17" grpId="0" animBg="1"/>
      <p:bldP spid="31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665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8" y="196576"/>
            <a:ext cx="8393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rebuchet MS" panose="020B0603020202020204" pitchFamily="34" charset="0"/>
              </a:rPr>
              <a:t>SR Flip Flop - NOR GATE LATCH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975" y="1558957"/>
            <a:ext cx="1102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0375" y="1478440"/>
            <a:ext cx="301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A364D"/>
                </a:solidFill>
              </a:rPr>
              <a:t>Case </a:t>
            </a:r>
            <a:r>
              <a:rPr lang="en-US" sz="2400" b="1" dirty="0" smtClean="0">
                <a:solidFill>
                  <a:srgbClr val="BA364D"/>
                </a:solidFill>
              </a:rPr>
              <a:t>4: </a:t>
            </a:r>
            <a:r>
              <a:rPr lang="en-US" sz="2400" b="1" dirty="0">
                <a:solidFill>
                  <a:srgbClr val="BA364D"/>
                </a:solidFill>
              </a:rPr>
              <a:t>R = </a:t>
            </a:r>
            <a:r>
              <a:rPr lang="en-US" sz="2400" b="1" dirty="0" smtClean="0">
                <a:solidFill>
                  <a:srgbClr val="BA364D"/>
                </a:solidFill>
              </a:rPr>
              <a:t>1 </a:t>
            </a:r>
            <a:r>
              <a:rPr lang="en-US" sz="2400" b="1" dirty="0">
                <a:solidFill>
                  <a:srgbClr val="BA364D"/>
                </a:solidFill>
              </a:rPr>
              <a:t>and S = </a:t>
            </a:r>
            <a:r>
              <a:rPr lang="en-US" sz="2400" b="1" dirty="0" smtClean="0">
                <a:solidFill>
                  <a:srgbClr val="BA364D"/>
                </a:solidFill>
              </a:rPr>
              <a:t>1</a:t>
            </a:r>
            <a:endParaRPr lang="en-US" sz="2400" dirty="0">
              <a:solidFill>
                <a:srgbClr val="BA364D"/>
              </a:solidFill>
            </a:endParaRPr>
          </a:p>
        </p:txBody>
      </p:sp>
      <p:pic>
        <p:nvPicPr>
          <p:cNvPr id="21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7862218" y="1697012"/>
            <a:ext cx="4117626" cy="2514664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886" y="2044184"/>
            <a:ext cx="4187959" cy="27683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34229" y="1347524"/>
            <a:ext cx="2490233" cy="388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Truth Table of NOR gate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5175" y="1899207"/>
            <a:ext cx="1879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A364D"/>
                </a:solidFill>
              </a:rPr>
              <a:t>Forbidde</a:t>
            </a:r>
            <a:r>
              <a:rPr lang="en-US" sz="2000" dirty="0">
                <a:solidFill>
                  <a:srgbClr val="BA364D"/>
                </a:solidFill>
              </a:rPr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04557" y="2118293"/>
            <a:ext cx="46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A364D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24651" y="4070610"/>
            <a:ext cx="2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A364D"/>
                </a:solidFill>
              </a:rPr>
              <a:t>1</a:t>
            </a:r>
          </a:p>
        </p:txBody>
      </p:sp>
      <p:sp>
        <p:nvSpPr>
          <p:cNvPr id="28" name="Freeform 27"/>
          <p:cNvSpPr/>
          <p:nvPr/>
        </p:nvSpPr>
        <p:spPr>
          <a:xfrm>
            <a:off x="4387470" y="2143639"/>
            <a:ext cx="914003" cy="803563"/>
          </a:xfrm>
          <a:custGeom>
            <a:avLst/>
            <a:gdLst>
              <a:gd name="connsiteX0" fmla="*/ 904561 w 914003"/>
              <a:gd name="connsiteY0" fmla="*/ 387927 h 803563"/>
              <a:gd name="connsiteX1" fmla="*/ 886088 w 914003"/>
              <a:gd name="connsiteY1" fmla="*/ 286327 h 803563"/>
              <a:gd name="connsiteX2" fmla="*/ 830670 w 914003"/>
              <a:gd name="connsiteY2" fmla="*/ 277091 h 803563"/>
              <a:gd name="connsiteX3" fmla="*/ 766015 w 914003"/>
              <a:gd name="connsiteY3" fmla="*/ 230909 h 803563"/>
              <a:gd name="connsiteX4" fmla="*/ 756779 w 914003"/>
              <a:gd name="connsiteY4" fmla="*/ 203200 h 803563"/>
              <a:gd name="connsiteX5" fmla="*/ 729070 w 914003"/>
              <a:gd name="connsiteY5" fmla="*/ 175491 h 803563"/>
              <a:gd name="connsiteX6" fmla="*/ 599761 w 914003"/>
              <a:gd name="connsiteY6" fmla="*/ 92363 h 803563"/>
              <a:gd name="connsiteX7" fmla="*/ 572052 w 914003"/>
              <a:gd name="connsiteY7" fmla="*/ 64654 h 803563"/>
              <a:gd name="connsiteX8" fmla="*/ 442742 w 914003"/>
              <a:gd name="connsiteY8" fmla="*/ 46182 h 803563"/>
              <a:gd name="connsiteX9" fmla="*/ 396561 w 914003"/>
              <a:gd name="connsiteY9" fmla="*/ 36945 h 803563"/>
              <a:gd name="connsiteX10" fmla="*/ 368852 w 914003"/>
              <a:gd name="connsiteY10" fmla="*/ 9236 h 803563"/>
              <a:gd name="connsiteX11" fmla="*/ 341142 w 914003"/>
              <a:gd name="connsiteY11" fmla="*/ 0 h 803563"/>
              <a:gd name="connsiteX12" fmla="*/ 110233 w 914003"/>
              <a:gd name="connsiteY12" fmla="*/ 9236 h 803563"/>
              <a:gd name="connsiteX13" fmla="*/ 91761 w 914003"/>
              <a:gd name="connsiteY13" fmla="*/ 36945 h 803563"/>
              <a:gd name="connsiteX14" fmla="*/ 45579 w 914003"/>
              <a:gd name="connsiteY14" fmla="*/ 46182 h 803563"/>
              <a:gd name="connsiteX15" fmla="*/ 17870 w 914003"/>
              <a:gd name="connsiteY15" fmla="*/ 138545 h 803563"/>
              <a:gd name="connsiteX16" fmla="*/ 45579 w 914003"/>
              <a:gd name="connsiteY16" fmla="*/ 618836 h 803563"/>
              <a:gd name="connsiteX17" fmla="*/ 73288 w 914003"/>
              <a:gd name="connsiteY17" fmla="*/ 655782 h 803563"/>
              <a:gd name="connsiteX18" fmla="*/ 82524 w 914003"/>
              <a:gd name="connsiteY18" fmla="*/ 683491 h 803563"/>
              <a:gd name="connsiteX19" fmla="*/ 165652 w 914003"/>
              <a:gd name="connsiteY19" fmla="*/ 757382 h 803563"/>
              <a:gd name="connsiteX20" fmla="*/ 211833 w 914003"/>
              <a:gd name="connsiteY20" fmla="*/ 775854 h 803563"/>
              <a:gd name="connsiteX21" fmla="*/ 248779 w 914003"/>
              <a:gd name="connsiteY21" fmla="*/ 785091 h 803563"/>
              <a:gd name="connsiteX22" fmla="*/ 368852 w 914003"/>
              <a:gd name="connsiteY22" fmla="*/ 794327 h 803563"/>
              <a:gd name="connsiteX23" fmla="*/ 396561 w 914003"/>
              <a:gd name="connsiteY23" fmla="*/ 803563 h 803563"/>
              <a:gd name="connsiteX24" fmla="*/ 498161 w 914003"/>
              <a:gd name="connsiteY24" fmla="*/ 775854 h 803563"/>
              <a:gd name="connsiteX25" fmla="*/ 535106 w 914003"/>
              <a:gd name="connsiteY25" fmla="*/ 766618 h 803563"/>
              <a:gd name="connsiteX26" fmla="*/ 627470 w 914003"/>
              <a:gd name="connsiteY26" fmla="*/ 720436 h 803563"/>
              <a:gd name="connsiteX27" fmla="*/ 655179 w 914003"/>
              <a:gd name="connsiteY27" fmla="*/ 701963 h 803563"/>
              <a:gd name="connsiteX28" fmla="*/ 682888 w 914003"/>
              <a:gd name="connsiteY28" fmla="*/ 692727 h 803563"/>
              <a:gd name="connsiteX29" fmla="*/ 692124 w 914003"/>
              <a:gd name="connsiteY29" fmla="*/ 665018 h 803563"/>
              <a:gd name="connsiteX30" fmla="*/ 719833 w 914003"/>
              <a:gd name="connsiteY30" fmla="*/ 628073 h 803563"/>
              <a:gd name="connsiteX31" fmla="*/ 738306 w 914003"/>
              <a:gd name="connsiteY31" fmla="*/ 591127 h 803563"/>
              <a:gd name="connsiteX32" fmla="*/ 756779 w 914003"/>
              <a:gd name="connsiteY32" fmla="*/ 517236 h 803563"/>
              <a:gd name="connsiteX33" fmla="*/ 775252 w 914003"/>
              <a:gd name="connsiteY33" fmla="*/ 489527 h 803563"/>
              <a:gd name="connsiteX34" fmla="*/ 821433 w 914003"/>
              <a:gd name="connsiteY34" fmla="*/ 397163 h 803563"/>
              <a:gd name="connsiteX35" fmla="*/ 849142 w 914003"/>
              <a:gd name="connsiteY35" fmla="*/ 258618 h 803563"/>
              <a:gd name="connsiteX36" fmla="*/ 858379 w 914003"/>
              <a:gd name="connsiteY36" fmla="*/ 240145 h 80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14003" h="803563">
                <a:moveTo>
                  <a:pt x="904561" y="387927"/>
                </a:moveTo>
                <a:cubicBezTo>
                  <a:pt x="912263" y="349415"/>
                  <a:pt x="928164" y="319053"/>
                  <a:pt x="886088" y="286327"/>
                </a:cubicBezTo>
                <a:cubicBezTo>
                  <a:pt x="871305" y="274829"/>
                  <a:pt x="849143" y="280170"/>
                  <a:pt x="830670" y="277091"/>
                </a:cubicBezTo>
                <a:cubicBezTo>
                  <a:pt x="801777" y="262644"/>
                  <a:pt x="784737" y="258993"/>
                  <a:pt x="766015" y="230909"/>
                </a:cubicBezTo>
                <a:cubicBezTo>
                  <a:pt x="760615" y="222808"/>
                  <a:pt x="762179" y="211301"/>
                  <a:pt x="756779" y="203200"/>
                </a:cubicBezTo>
                <a:cubicBezTo>
                  <a:pt x="749533" y="192332"/>
                  <a:pt x="739041" y="183928"/>
                  <a:pt x="729070" y="175491"/>
                </a:cubicBezTo>
                <a:cubicBezTo>
                  <a:pt x="634712" y="95650"/>
                  <a:pt x="672407" y="110526"/>
                  <a:pt x="599761" y="92363"/>
                </a:cubicBezTo>
                <a:cubicBezTo>
                  <a:pt x="590525" y="83127"/>
                  <a:pt x="584583" y="68340"/>
                  <a:pt x="572052" y="64654"/>
                </a:cubicBezTo>
                <a:cubicBezTo>
                  <a:pt x="530280" y="52368"/>
                  <a:pt x="485750" y="52973"/>
                  <a:pt x="442742" y="46182"/>
                </a:cubicBezTo>
                <a:cubicBezTo>
                  <a:pt x="427236" y="43734"/>
                  <a:pt x="411955" y="40024"/>
                  <a:pt x="396561" y="36945"/>
                </a:cubicBezTo>
                <a:cubicBezTo>
                  <a:pt x="387325" y="27709"/>
                  <a:pt x="379720" y="16481"/>
                  <a:pt x="368852" y="9236"/>
                </a:cubicBezTo>
                <a:cubicBezTo>
                  <a:pt x="360751" y="3835"/>
                  <a:pt x="350878" y="0"/>
                  <a:pt x="341142" y="0"/>
                </a:cubicBezTo>
                <a:cubicBezTo>
                  <a:pt x="264111" y="0"/>
                  <a:pt x="187203" y="6157"/>
                  <a:pt x="110233" y="9236"/>
                </a:cubicBezTo>
                <a:cubicBezTo>
                  <a:pt x="104076" y="18472"/>
                  <a:pt x="101399" y="31437"/>
                  <a:pt x="91761" y="36945"/>
                </a:cubicBezTo>
                <a:cubicBezTo>
                  <a:pt x="78131" y="44734"/>
                  <a:pt x="56680" y="35081"/>
                  <a:pt x="45579" y="46182"/>
                </a:cubicBezTo>
                <a:cubicBezTo>
                  <a:pt x="38082" y="53679"/>
                  <a:pt x="22056" y="121801"/>
                  <a:pt x="17870" y="138545"/>
                </a:cubicBezTo>
                <a:cubicBezTo>
                  <a:pt x="19566" y="219980"/>
                  <a:pt x="-38271" y="484677"/>
                  <a:pt x="45579" y="618836"/>
                </a:cubicBezTo>
                <a:cubicBezTo>
                  <a:pt x="53738" y="631890"/>
                  <a:pt x="64052" y="643467"/>
                  <a:pt x="73288" y="655782"/>
                </a:cubicBezTo>
                <a:cubicBezTo>
                  <a:pt x="76367" y="665018"/>
                  <a:pt x="76547" y="675806"/>
                  <a:pt x="82524" y="683491"/>
                </a:cubicBezTo>
                <a:cubicBezTo>
                  <a:pt x="98103" y="703521"/>
                  <a:pt x="136470" y="742791"/>
                  <a:pt x="165652" y="757382"/>
                </a:cubicBezTo>
                <a:cubicBezTo>
                  <a:pt x="180481" y="764796"/>
                  <a:pt x="196104" y="770611"/>
                  <a:pt x="211833" y="775854"/>
                </a:cubicBezTo>
                <a:cubicBezTo>
                  <a:pt x="223876" y="779868"/>
                  <a:pt x="236172" y="783608"/>
                  <a:pt x="248779" y="785091"/>
                </a:cubicBezTo>
                <a:cubicBezTo>
                  <a:pt x="288647" y="789781"/>
                  <a:pt x="328828" y="791248"/>
                  <a:pt x="368852" y="794327"/>
                </a:cubicBezTo>
                <a:cubicBezTo>
                  <a:pt x="378088" y="797406"/>
                  <a:pt x="386825" y="803563"/>
                  <a:pt x="396561" y="803563"/>
                </a:cubicBezTo>
                <a:cubicBezTo>
                  <a:pt x="446810" y="803563"/>
                  <a:pt x="453646" y="790692"/>
                  <a:pt x="498161" y="775854"/>
                </a:cubicBezTo>
                <a:cubicBezTo>
                  <a:pt x="510204" y="771840"/>
                  <a:pt x="522791" y="769697"/>
                  <a:pt x="535106" y="766618"/>
                </a:cubicBezTo>
                <a:cubicBezTo>
                  <a:pt x="601086" y="722631"/>
                  <a:pt x="568986" y="735058"/>
                  <a:pt x="627470" y="720436"/>
                </a:cubicBezTo>
                <a:cubicBezTo>
                  <a:pt x="636706" y="714278"/>
                  <a:pt x="645250" y="706927"/>
                  <a:pt x="655179" y="701963"/>
                </a:cubicBezTo>
                <a:cubicBezTo>
                  <a:pt x="663887" y="697609"/>
                  <a:pt x="676004" y="699611"/>
                  <a:pt x="682888" y="692727"/>
                </a:cubicBezTo>
                <a:cubicBezTo>
                  <a:pt x="689772" y="685843"/>
                  <a:pt x="687294" y="673471"/>
                  <a:pt x="692124" y="665018"/>
                </a:cubicBezTo>
                <a:cubicBezTo>
                  <a:pt x="699761" y="651652"/>
                  <a:pt x="711674" y="641127"/>
                  <a:pt x="719833" y="628073"/>
                </a:cubicBezTo>
                <a:cubicBezTo>
                  <a:pt x="727131" y="616397"/>
                  <a:pt x="732148" y="603442"/>
                  <a:pt x="738306" y="591127"/>
                </a:cubicBezTo>
                <a:cubicBezTo>
                  <a:pt x="741820" y="573556"/>
                  <a:pt x="747310" y="536173"/>
                  <a:pt x="756779" y="517236"/>
                </a:cubicBezTo>
                <a:cubicBezTo>
                  <a:pt x="761744" y="507307"/>
                  <a:pt x="770288" y="499456"/>
                  <a:pt x="775252" y="489527"/>
                </a:cubicBezTo>
                <a:cubicBezTo>
                  <a:pt x="828728" y="382576"/>
                  <a:pt x="779827" y="459577"/>
                  <a:pt x="821433" y="397163"/>
                </a:cubicBezTo>
                <a:cubicBezTo>
                  <a:pt x="830025" y="345615"/>
                  <a:pt x="834659" y="311724"/>
                  <a:pt x="849142" y="258618"/>
                </a:cubicBezTo>
                <a:cubicBezTo>
                  <a:pt x="850953" y="251976"/>
                  <a:pt x="855300" y="246303"/>
                  <a:pt x="858379" y="240145"/>
                </a:cubicBezTo>
              </a:path>
            </a:pathLst>
          </a:custGeom>
          <a:noFill/>
          <a:ln w="28575">
            <a:solidFill>
              <a:srgbClr val="BA3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864161" y="2447032"/>
            <a:ext cx="355307" cy="1815882"/>
          </a:xfrm>
          <a:prstGeom prst="rect">
            <a:avLst/>
          </a:prstGeom>
          <a:noFill/>
          <a:ln w="28575">
            <a:solidFill>
              <a:srgbClr val="573C4B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BA364D"/>
                </a:solidFill>
              </a:rPr>
              <a:t>0</a:t>
            </a:r>
          </a:p>
          <a:p>
            <a:endParaRPr lang="en-US" sz="2800" dirty="0">
              <a:solidFill>
                <a:srgbClr val="BA364D"/>
              </a:solidFill>
            </a:endParaRPr>
          </a:p>
          <a:p>
            <a:endParaRPr lang="en-US" sz="2800" dirty="0" smtClean="0">
              <a:solidFill>
                <a:srgbClr val="BA364D"/>
              </a:solidFill>
            </a:endParaRPr>
          </a:p>
          <a:p>
            <a:r>
              <a:rPr lang="en-US" sz="2800" dirty="0">
                <a:solidFill>
                  <a:srgbClr val="BA364D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86188" y="5131056"/>
            <a:ext cx="5182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BA364D"/>
                </a:solidFill>
              </a:rPr>
              <a:t>Forbidden</a:t>
            </a:r>
            <a:endParaRPr lang="en-US" sz="3200" dirty="0">
              <a:solidFill>
                <a:srgbClr val="BA364D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8442036" y="3167802"/>
            <a:ext cx="332509" cy="499309"/>
          </a:xfrm>
          <a:custGeom>
            <a:avLst/>
            <a:gdLst>
              <a:gd name="connsiteX0" fmla="*/ 92364 w 332509"/>
              <a:gd name="connsiteY0" fmla="*/ 499034 h 499309"/>
              <a:gd name="connsiteX1" fmla="*/ 55419 w 332509"/>
              <a:gd name="connsiteY1" fmla="*/ 443616 h 499309"/>
              <a:gd name="connsiteX2" fmla="*/ 46182 w 332509"/>
              <a:gd name="connsiteY2" fmla="*/ 415907 h 499309"/>
              <a:gd name="connsiteX3" fmla="*/ 27709 w 332509"/>
              <a:gd name="connsiteY3" fmla="*/ 388198 h 499309"/>
              <a:gd name="connsiteX4" fmla="*/ 18473 w 332509"/>
              <a:gd name="connsiteY4" fmla="*/ 360489 h 499309"/>
              <a:gd name="connsiteX5" fmla="*/ 0 w 332509"/>
              <a:gd name="connsiteY5" fmla="*/ 286598 h 499309"/>
              <a:gd name="connsiteX6" fmla="*/ 9237 w 332509"/>
              <a:gd name="connsiteY6" fmla="*/ 120343 h 499309"/>
              <a:gd name="connsiteX7" fmla="*/ 18473 w 332509"/>
              <a:gd name="connsiteY7" fmla="*/ 92634 h 499309"/>
              <a:gd name="connsiteX8" fmla="*/ 46182 w 332509"/>
              <a:gd name="connsiteY8" fmla="*/ 74162 h 499309"/>
              <a:gd name="connsiteX9" fmla="*/ 83128 w 332509"/>
              <a:gd name="connsiteY9" fmla="*/ 18743 h 499309"/>
              <a:gd name="connsiteX10" fmla="*/ 138546 w 332509"/>
              <a:gd name="connsiteY10" fmla="*/ 271 h 499309"/>
              <a:gd name="connsiteX11" fmla="*/ 323273 w 332509"/>
              <a:gd name="connsiteY11" fmla="*/ 55689 h 499309"/>
              <a:gd name="connsiteX12" fmla="*/ 332509 w 332509"/>
              <a:gd name="connsiteY12" fmla="*/ 120343 h 499309"/>
              <a:gd name="connsiteX13" fmla="*/ 323273 w 332509"/>
              <a:gd name="connsiteY13" fmla="*/ 305071 h 499309"/>
              <a:gd name="connsiteX14" fmla="*/ 286328 w 332509"/>
              <a:gd name="connsiteY14" fmla="*/ 369725 h 499309"/>
              <a:gd name="connsiteX15" fmla="*/ 249382 w 332509"/>
              <a:gd name="connsiteY15" fmla="*/ 397434 h 499309"/>
              <a:gd name="connsiteX16" fmla="*/ 203200 w 332509"/>
              <a:gd name="connsiteY16" fmla="*/ 443616 h 499309"/>
              <a:gd name="connsiteX17" fmla="*/ 166255 w 332509"/>
              <a:gd name="connsiteY17" fmla="*/ 452853 h 499309"/>
              <a:gd name="connsiteX18" fmla="*/ 138546 w 332509"/>
              <a:gd name="connsiteY18" fmla="*/ 462089 h 499309"/>
              <a:gd name="connsiteX19" fmla="*/ 92364 w 332509"/>
              <a:gd name="connsiteY19" fmla="*/ 499034 h 49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509" h="499309">
                <a:moveTo>
                  <a:pt x="92364" y="499034"/>
                </a:moveTo>
                <a:cubicBezTo>
                  <a:pt x="78510" y="495955"/>
                  <a:pt x="66201" y="463023"/>
                  <a:pt x="55419" y="443616"/>
                </a:cubicBezTo>
                <a:cubicBezTo>
                  <a:pt x="50691" y="435105"/>
                  <a:pt x="50536" y="424615"/>
                  <a:pt x="46182" y="415907"/>
                </a:cubicBezTo>
                <a:cubicBezTo>
                  <a:pt x="41217" y="405978"/>
                  <a:pt x="33867" y="397434"/>
                  <a:pt x="27709" y="388198"/>
                </a:cubicBezTo>
                <a:cubicBezTo>
                  <a:pt x="24630" y="378962"/>
                  <a:pt x="21035" y="369882"/>
                  <a:pt x="18473" y="360489"/>
                </a:cubicBezTo>
                <a:cubicBezTo>
                  <a:pt x="11793" y="335995"/>
                  <a:pt x="0" y="286598"/>
                  <a:pt x="0" y="286598"/>
                </a:cubicBezTo>
                <a:cubicBezTo>
                  <a:pt x="3079" y="231180"/>
                  <a:pt x="3975" y="175597"/>
                  <a:pt x="9237" y="120343"/>
                </a:cubicBezTo>
                <a:cubicBezTo>
                  <a:pt x="10160" y="110651"/>
                  <a:pt x="12391" y="100236"/>
                  <a:pt x="18473" y="92634"/>
                </a:cubicBezTo>
                <a:cubicBezTo>
                  <a:pt x="25407" y="83966"/>
                  <a:pt x="36946" y="80319"/>
                  <a:pt x="46182" y="74162"/>
                </a:cubicBezTo>
                <a:cubicBezTo>
                  <a:pt x="58497" y="55689"/>
                  <a:pt x="62065" y="25764"/>
                  <a:pt x="83128" y="18743"/>
                </a:cubicBezTo>
                <a:lnTo>
                  <a:pt x="138546" y="271"/>
                </a:lnTo>
                <a:cubicBezTo>
                  <a:pt x="236083" y="11108"/>
                  <a:pt x="300212" y="-28869"/>
                  <a:pt x="323273" y="55689"/>
                </a:cubicBezTo>
                <a:cubicBezTo>
                  <a:pt x="329001" y="76692"/>
                  <a:pt x="329430" y="98792"/>
                  <a:pt x="332509" y="120343"/>
                </a:cubicBezTo>
                <a:cubicBezTo>
                  <a:pt x="329430" y="181919"/>
                  <a:pt x="330920" y="243894"/>
                  <a:pt x="323273" y="305071"/>
                </a:cubicBezTo>
                <a:cubicBezTo>
                  <a:pt x="322238" y="313348"/>
                  <a:pt x="294376" y="361677"/>
                  <a:pt x="286328" y="369725"/>
                </a:cubicBezTo>
                <a:cubicBezTo>
                  <a:pt x="275443" y="380610"/>
                  <a:pt x="260267" y="386549"/>
                  <a:pt x="249382" y="397434"/>
                </a:cubicBezTo>
                <a:cubicBezTo>
                  <a:pt x="218593" y="428222"/>
                  <a:pt x="246304" y="425142"/>
                  <a:pt x="203200" y="443616"/>
                </a:cubicBezTo>
                <a:cubicBezTo>
                  <a:pt x="191532" y="448617"/>
                  <a:pt x="178461" y="449366"/>
                  <a:pt x="166255" y="452853"/>
                </a:cubicBezTo>
                <a:cubicBezTo>
                  <a:pt x="156894" y="455528"/>
                  <a:pt x="148050" y="459977"/>
                  <a:pt x="138546" y="462089"/>
                </a:cubicBezTo>
                <a:cubicBezTo>
                  <a:pt x="63897" y="478677"/>
                  <a:pt x="106218" y="502113"/>
                  <a:pt x="92364" y="499034"/>
                </a:cubicBezTo>
                <a:close/>
              </a:path>
            </a:pathLst>
          </a:custGeom>
          <a:noFill/>
          <a:ln w="19050">
            <a:solidFill>
              <a:srgbClr val="BA3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6619893" y="4256701"/>
            <a:ext cx="1163781" cy="110673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23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4" grpId="0"/>
      <p:bldP spid="45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91699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8" y="196576"/>
            <a:ext cx="8393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NOR </a:t>
            </a:r>
            <a:r>
              <a:rPr lang="en-US" sz="4400" dirty="0">
                <a:solidFill>
                  <a:schemeClr val="bg1"/>
                </a:solidFill>
                <a:latin typeface="Trebuchet MS" panose="020B0603020202020204" pitchFamily="34" charset="0"/>
              </a:rPr>
              <a:t>GATE </a:t>
            </a:r>
            <a:r>
              <a:rPr lang="en-US" sz="4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LATCH-Truth Table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698" y="1570093"/>
            <a:ext cx="1102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24651" y="4070610"/>
            <a:ext cx="2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BA364D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597" y="1659582"/>
            <a:ext cx="4228501" cy="37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63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91699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8" y="196576"/>
            <a:ext cx="8393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NAND </a:t>
            </a:r>
            <a:r>
              <a:rPr lang="en-US" sz="4400" dirty="0">
                <a:solidFill>
                  <a:schemeClr val="bg1"/>
                </a:solidFill>
                <a:latin typeface="Trebuchet MS" panose="020B0603020202020204" pitchFamily="34" charset="0"/>
              </a:rPr>
              <a:t>GATE </a:t>
            </a:r>
            <a:r>
              <a:rPr lang="en-US" sz="4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LATCH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698" y="1570093"/>
            <a:ext cx="1102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24651" y="4070610"/>
            <a:ext cx="2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BA364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945" y="2093313"/>
            <a:ext cx="3482357" cy="28912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08817" y="2051502"/>
            <a:ext cx="59759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A364D"/>
                </a:solidFill>
              </a:rPr>
              <a:t>The NAND gate version has two </a:t>
            </a:r>
            <a:r>
              <a:rPr lang="en-US" sz="2400" dirty="0" smtClean="0">
                <a:solidFill>
                  <a:srgbClr val="BA364D"/>
                </a:solidFill>
              </a:rPr>
              <a:t>inputs, SET </a:t>
            </a:r>
            <a:r>
              <a:rPr lang="en-US" sz="2400" dirty="0">
                <a:solidFill>
                  <a:srgbClr val="BA364D"/>
                </a:solidFill>
              </a:rPr>
              <a:t>(S) and RESET (R).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BA364D"/>
                </a:solidFill>
              </a:rPr>
              <a:t>Two </a:t>
            </a:r>
            <a:r>
              <a:rPr lang="en-US" sz="2400" dirty="0">
                <a:solidFill>
                  <a:srgbClr val="BA364D"/>
                </a:solidFill>
              </a:rPr>
              <a:t>outputs, Q as normal output </a:t>
            </a:r>
            <a:r>
              <a:rPr lang="en-US" sz="2400" dirty="0" smtClean="0">
                <a:solidFill>
                  <a:srgbClr val="BA364D"/>
                </a:solidFill>
              </a:rPr>
              <a:t>and Q’ </a:t>
            </a:r>
            <a:r>
              <a:rPr lang="en-US" sz="2400" dirty="0">
                <a:solidFill>
                  <a:srgbClr val="BA364D"/>
                </a:solidFill>
              </a:rPr>
              <a:t>as inverted output and </a:t>
            </a:r>
            <a:r>
              <a:rPr lang="en-US" sz="2400" dirty="0" smtClean="0">
                <a:solidFill>
                  <a:srgbClr val="BA364D"/>
                </a:solidFill>
              </a:rPr>
              <a:t>feedback mechanism</a:t>
            </a:r>
            <a:r>
              <a:rPr lang="en-US" sz="2400" dirty="0">
                <a:solidFill>
                  <a:srgbClr val="BA364D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BA364D"/>
                </a:solidFill>
              </a:rPr>
              <a:t> </a:t>
            </a:r>
            <a:r>
              <a:rPr lang="en-US" sz="2400" dirty="0">
                <a:solidFill>
                  <a:srgbClr val="BA364D"/>
                </a:solidFill>
              </a:rPr>
              <a:t>The feedback mechanism is </a:t>
            </a:r>
            <a:r>
              <a:rPr lang="en-US" sz="2400" dirty="0" smtClean="0">
                <a:solidFill>
                  <a:srgbClr val="BA364D"/>
                </a:solidFill>
              </a:rPr>
              <a:t>required to </a:t>
            </a:r>
            <a:r>
              <a:rPr lang="en-US" sz="2400" dirty="0">
                <a:solidFill>
                  <a:srgbClr val="BA364D"/>
                </a:solidFill>
              </a:rPr>
              <a:t>form a sequential circuit </a:t>
            </a:r>
            <a:r>
              <a:rPr lang="en-US" sz="2400" dirty="0" smtClean="0">
                <a:solidFill>
                  <a:srgbClr val="BA364D"/>
                </a:solidFill>
              </a:rPr>
              <a:t>by connecting </a:t>
            </a:r>
            <a:r>
              <a:rPr lang="en-US" sz="2400" dirty="0">
                <a:solidFill>
                  <a:srgbClr val="BA364D"/>
                </a:solidFill>
              </a:rPr>
              <a:t>the output of NAND-1 </a:t>
            </a:r>
            <a:r>
              <a:rPr lang="en-US" sz="2400" dirty="0" smtClean="0">
                <a:solidFill>
                  <a:srgbClr val="BA364D"/>
                </a:solidFill>
              </a:rPr>
              <a:t>to the </a:t>
            </a:r>
            <a:r>
              <a:rPr lang="en-US" sz="2400" dirty="0">
                <a:solidFill>
                  <a:srgbClr val="BA364D"/>
                </a:solidFill>
              </a:rPr>
              <a:t>input of NAND-2 and vice versa.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BA364D"/>
                </a:solidFill>
              </a:rPr>
              <a:t>The </a:t>
            </a:r>
            <a:r>
              <a:rPr lang="en-US" sz="2400" dirty="0">
                <a:solidFill>
                  <a:srgbClr val="BA364D"/>
                </a:solidFill>
              </a:rPr>
              <a:t>circuit outputs depends on </a:t>
            </a:r>
            <a:r>
              <a:rPr lang="en-US" sz="2400" dirty="0" smtClean="0">
                <a:solidFill>
                  <a:srgbClr val="BA364D"/>
                </a:solidFill>
              </a:rPr>
              <a:t>the inputs </a:t>
            </a:r>
            <a:r>
              <a:rPr lang="en-US" sz="2400" dirty="0">
                <a:solidFill>
                  <a:srgbClr val="BA364D"/>
                </a:solidFill>
              </a:rPr>
              <a:t>and also on the outputs.</a:t>
            </a:r>
          </a:p>
        </p:txBody>
      </p:sp>
    </p:spTree>
    <p:extLst>
      <p:ext uri="{BB962C8B-B14F-4D97-AF65-F5344CB8AC3E}">
        <p14:creationId xmlns:p14="http://schemas.microsoft.com/office/powerpoint/2010/main" val="107937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91699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8" y="196576"/>
            <a:ext cx="8393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NAND </a:t>
            </a:r>
            <a:r>
              <a:rPr lang="en-US" sz="4400" dirty="0">
                <a:solidFill>
                  <a:schemeClr val="bg1"/>
                </a:solidFill>
                <a:latin typeface="Trebuchet MS" panose="020B0603020202020204" pitchFamily="34" charset="0"/>
              </a:rPr>
              <a:t>GATE </a:t>
            </a:r>
            <a:r>
              <a:rPr lang="en-US" sz="4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LATCH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698" y="1570093"/>
            <a:ext cx="1102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24651" y="4070610"/>
            <a:ext cx="2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BA364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64" y="1302548"/>
            <a:ext cx="3482357" cy="28912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81964" y="2093313"/>
            <a:ext cx="5403272" cy="381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AutoShape 6" descr="Introduction to logic gates - projectiot123 Technology Information Website  worldwid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 descr="C:\Users\WALTON\AppData\Local\Microsoft\Windows\INetCache\Content.MSO\969C4B5C.t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363" y="1635926"/>
            <a:ext cx="3066473" cy="2164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1845415" y="4616037"/>
            <a:ext cx="314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Active low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363" y="3999513"/>
            <a:ext cx="3070514" cy="258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87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300797" y="-144463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543" y="137277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8" y="196576"/>
            <a:ext cx="8393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What is Clock?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698" y="1522859"/>
            <a:ext cx="1102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Why need Clocking?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24651" y="4070610"/>
            <a:ext cx="2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BA364D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81964" y="2093313"/>
            <a:ext cx="5403272" cy="381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AutoShape 6" descr="Introduction to logic gates - projectiot123 Technology Information Website  worldwid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2775" y="2346036"/>
            <a:ext cx="751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have Control over the Circuit or to fix the sequence of the Circuit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28873" y="1459066"/>
            <a:ext cx="5264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Clock is a signal that goes low to high and again low and continue like that.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00647" y="5449608"/>
            <a:ext cx="418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50% Duty Cycle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5" name="Picture 24" descr="C:\Users\WALTON\AppData\Local\Microsoft\Windows\INetCache\Content.MSO\DE50F549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741" y="2590019"/>
            <a:ext cx="311404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Left-Right Arrow 30"/>
          <p:cNvSpPr/>
          <p:nvPr/>
        </p:nvSpPr>
        <p:spPr>
          <a:xfrm>
            <a:off x="5288630" y="4150830"/>
            <a:ext cx="410296" cy="7806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69493" y="4276128"/>
            <a:ext cx="62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C00000"/>
                </a:solidFill>
              </a:rPr>
              <a:t>t/2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642013" y="3862026"/>
                <a:ext cx="4014278" cy="670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Duty Cycle=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𝑆𝑖𝑔𝑛𝑎𝑙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𝑝𝑒𝑟𝑖𝑜𝑑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013" y="3862026"/>
                <a:ext cx="4014278" cy="670248"/>
              </a:xfrm>
              <a:prstGeom prst="rect">
                <a:avLst/>
              </a:prstGeom>
              <a:blipFill>
                <a:blip r:embed="rId4"/>
                <a:stretch>
                  <a:fillRect l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400647" y="4656036"/>
                <a:ext cx="3255644" cy="631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=0.5=50%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647" y="4656036"/>
                <a:ext cx="3255644" cy="631455"/>
              </a:xfrm>
              <a:prstGeom prst="rect">
                <a:avLst/>
              </a:prstGeom>
              <a:blipFill>
                <a:blip r:embed="rId5"/>
                <a:stretch>
                  <a:fillRect l="-2809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75208" y="2604961"/>
            <a:ext cx="6416098" cy="2980291"/>
            <a:chOff x="675208" y="2604961"/>
            <a:chExt cx="6416098" cy="2980291"/>
          </a:xfrm>
        </p:grpSpPr>
        <p:pic>
          <p:nvPicPr>
            <p:cNvPr id="21" name="Picture 20" descr="What is the responsibility of clock pulse in case of data transmission and  how it works? - Quora"/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208" y="2975632"/>
              <a:ext cx="6416098" cy="260962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" name="Group 35"/>
            <p:cNvGrpSpPr/>
            <p:nvPr/>
          </p:nvGrpSpPr>
          <p:grpSpPr>
            <a:xfrm>
              <a:off x="4956753" y="2604961"/>
              <a:ext cx="1038316" cy="523220"/>
              <a:chOff x="4956753" y="2604961"/>
              <a:chExt cx="1038316" cy="523220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4956753" y="3128181"/>
                <a:ext cx="82521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5237687" y="2604961"/>
                <a:ext cx="7573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C00000"/>
                    </a:solidFill>
                  </a:rPr>
                  <a:t>t</a:t>
                </a:r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180588" y="4150822"/>
              <a:ext cx="655669" cy="597769"/>
              <a:chOff x="5180588" y="4176143"/>
              <a:chExt cx="655669" cy="550305"/>
            </a:xfrm>
          </p:grpSpPr>
          <p:sp>
            <p:nvSpPr>
              <p:cNvPr id="37" name="Left-Right Arrow 36"/>
              <p:cNvSpPr/>
              <p:nvPr/>
            </p:nvSpPr>
            <p:spPr>
              <a:xfrm>
                <a:off x="5299725" y="4176143"/>
                <a:ext cx="410296" cy="78064"/>
              </a:xfrm>
              <a:prstGeom prst="left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180588" y="4301441"/>
                <a:ext cx="655669" cy="425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 smtClean="0">
                    <a:solidFill>
                      <a:srgbClr val="C00000"/>
                    </a:solidFill>
                  </a:rPr>
                  <a:t>t/2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6732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7312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70998" y="2515004"/>
            <a:ext cx="58548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" y="-73890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8" y="196576"/>
            <a:ext cx="3618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5318" y="1614271"/>
            <a:ext cx="10669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this circuit is dependent on the present input and previous output.</a:t>
            </a: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 descr="Ponder emoticon Pondering Emoticon with a single finger and thumb resting on the chin, thinking, wondering. thinking emoji stock illustration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950" y="2798618"/>
            <a:ext cx="3036123" cy="3186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672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96837" y="196576"/>
            <a:ext cx="9793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De   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(contd.)   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2700" y="1375244"/>
            <a:ext cx="3291252" cy="400110"/>
          </a:xfrm>
          <a:prstGeom prst="rect">
            <a:avLst/>
          </a:prstGeom>
          <a:solidFill>
            <a:srgbClr val="FCBF8E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Photonic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crstal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fiber (PCF)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700" y="1860384"/>
            <a:ext cx="593891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Micro-scaled light guiding medium.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periodic arrangement of one/two material over the cross-section that makes core-cladding region [1].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1267" y="5991269"/>
            <a:ext cx="1188241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1" indent="-287331" algn="just">
              <a:spcAft>
                <a:spcPts val="600"/>
              </a:spcAft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Rahman, “Highly birefringent squeezed octagonal photonic crystal fiber with low loss,” B. S. Theses, Dept. of EEE,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Rajshahi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&amp; Tech.,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Rajshahi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Bangladesh, Jan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47" indent="-627047" algn="just">
              <a:spcAft>
                <a:spcPts val="600"/>
              </a:spcAft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Yang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“Circular hole ENZ photonic crystal fiber exhibits high birefringence,”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Express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26, no. 13, Jun 2018.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0" y="5969545"/>
            <a:ext cx="12192000" cy="0"/>
          </a:xfrm>
          <a:prstGeom prst="line">
            <a:avLst/>
          </a:prstGeom>
          <a:ln>
            <a:solidFill>
              <a:srgbClr val="573C4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400800" y="1177638"/>
            <a:ext cx="5900385" cy="2653639"/>
            <a:chOff x="6400800" y="1177638"/>
            <a:chExt cx="5900385" cy="265363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0" y="1177638"/>
              <a:ext cx="3767349" cy="244486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024884" y="3492723"/>
              <a:ext cx="4276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  Simple PCF structure (Adopted from [1])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0972803" y="156754"/>
            <a:ext cx="1219200" cy="849086"/>
          </a:xfrm>
          <a:prstGeom prst="rect">
            <a:avLst/>
          </a:prstGeom>
          <a:solidFill>
            <a:srgbClr val="FCB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52699" y="3873298"/>
            <a:ext cx="11466261" cy="2033480"/>
            <a:chOff x="352699" y="3873298"/>
            <a:chExt cx="11466261" cy="2033480"/>
          </a:xfrm>
        </p:grpSpPr>
        <p:sp>
          <p:nvSpPr>
            <p:cNvPr id="12" name="TextBox 11"/>
            <p:cNvSpPr txBox="1"/>
            <p:nvPr/>
          </p:nvSpPr>
          <p:spPr>
            <a:xfrm>
              <a:off x="352699" y="3873298"/>
              <a:ext cx="11466261" cy="400110"/>
            </a:xfrm>
            <a:prstGeom prst="rect">
              <a:avLst/>
            </a:prstGeom>
            <a:solidFill>
              <a:srgbClr val="FCBF8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 guiding properties of PCF [1]-[2]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14657" y="4352506"/>
              <a:ext cx="3279092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rgbClr val="BA36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Refractive index (RI)</a:t>
              </a:r>
              <a:endParaRPr lang="en-US" sz="2000" i="1" dirty="0" smtClean="0">
                <a:solidFill>
                  <a:srgbClr val="BA364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rgbClr val="BA36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Birefringence</a:t>
              </a: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rgbClr val="BA36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Confinement loss</a:t>
              </a: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rgbClr val="BA36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Effective area</a:t>
              </a:r>
              <a:endParaRPr lang="en-US" sz="2000" i="1" dirty="0" smtClean="0">
                <a:solidFill>
                  <a:srgbClr val="BA364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264973" y="4336800"/>
              <a:ext cx="3884696" cy="1543935"/>
              <a:chOff x="6705966" y="4300246"/>
              <a:chExt cx="3884696" cy="154393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185616" y="4674630"/>
                <a:ext cx="340504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srgbClr val="BA36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Waveguide </a:t>
                </a:r>
                <a:r>
                  <a:rPr lang="en-US" sz="2000" dirty="0" smtClean="0">
                    <a:solidFill>
                      <a:srgbClr val="BA36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dispersion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en-US" sz="2000" dirty="0" smtClean="0">
                    <a:solidFill>
                      <a:srgbClr val="BA36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Material dispersion</a:t>
                </a:r>
                <a:endParaRPr lang="en-US" sz="2000" dirty="0">
                  <a:solidFill>
                    <a:srgbClr val="BA36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srgbClr val="BA36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Chromatic </a:t>
                </a:r>
                <a:r>
                  <a:rPr lang="en-US" sz="2000" dirty="0" smtClean="0">
                    <a:solidFill>
                      <a:srgbClr val="BA36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dispersion</a:t>
                </a:r>
                <a:endParaRPr lang="en-US" sz="2000" dirty="0">
                  <a:solidFill>
                    <a:srgbClr val="BA36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705966" y="4300246"/>
                <a:ext cx="19754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BA36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Dispersion</a:t>
                </a:r>
                <a:endParaRPr lang="en-US" sz="2000" dirty="0">
                  <a:solidFill>
                    <a:srgbClr val="BA36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-125809" y="-62685"/>
            <a:ext cx="12357131" cy="6858000"/>
            <a:chOff x="-1" y="91744"/>
            <a:chExt cx="12357131" cy="68580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130" y="91744"/>
              <a:ext cx="12192000" cy="685800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-1" y="158081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6837" y="196576"/>
            <a:ext cx="5368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(contd.)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17627" y="2654251"/>
            <a:ext cx="1882773" cy="863600"/>
            <a:chOff x="0" y="0"/>
            <a:chExt cx="1883082" cy="863600"/>
          </a:xfrm>
        </p:grpSpPr>
        <p:sp>
          <p:nvSpPr>
            <p:cNvPr id="32" name="Rectangle 31"/>
            <p:cNvSpPr/>
            <p:nvPr/>
          </p:nvSpPr>
          <p:spPr>
            <a:xfrm>
              <a:off x="597309" y="0"/>
              <a:ext cx="685800" cy="8636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40109" y="176980"/>
              <a:ext cx="4699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0" y="619432"/>
              <a:ext cx="615950" cy="6350"/>
            </a:xfrm>
            <a:prstGeom prst="lin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297858" y="95864"/>
              <a:ext cx="527050" cy="2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305232" y="803787"/>
              <a:ext cx="577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36194" y="4305714"/>
            <a:ext cx="5620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Adder Circuit</a:t>
            </a:r>
          </a:p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Combinational Circuit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7272" y="2558005"/>
            <a:ext cx="335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00399" y="2558005"/>
            <a:ext cx="14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3467" y="3374052"/>
            <a:ext cx="143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Carry 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22111" y="2585933"/>
            <a:ext cx="40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14892" y="2535859"/>
            <a:ext cx="527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4988984" y="2165072"/>
            <a:ext cx="7389272" cy="3542540"/>
            <a:chOff x="4988984" y="2165072"/>
            <a:chExt cx="7389272" cy="3542540"/>
          </a:xfrm>
        </p:grpSpPr>
        <p:grpSp>
          <p:nvGrpSpPr>
            <p:cNvPr id="126" name="Group 125"/>
            <p:cNvGrpSpPr/>
            <p:nvPr/>
          </p:nvGrpSpPr>
          <p:grpSpPr>
            <a:xfrm>
              <a:off x="4988984" y="2165072"/>
              <a:ext cx="6267074" cy="3542540"/>
              <a:chOff x="4988984" y="2165072"/>
              <a:chExt cx="6267074" cy="354254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8492843" y="2165072"/>
                <a:ext cx="1646436" cy="257756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ight Arrow 110"/>
              <p:cNvSpPr/>
              <p:nvPr/>
            </p:nvSpPr>
            <p:spPr>
              <a:xfrm>
                <a:off x="6967507" y="2493930"/>
                <a:ext cx="1506037" cy="872385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ight Arrow 111"/>
              <p:cNvSpPr/>
              <p:nvPr/>
            </p:nvSpPr>
            <p:spPr>
              <a:xfrm>
                <a:off x="10149669" y="2551755"/>
                <a:ext cx="1106389" cy="530701"/>
              </a:xfrm>
              <a:prstGeom prst="rightArrow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680813" y="5338280"/>
                <a:ext cx="1310251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115" name="Down Arrow 114"/>
              <p:cNvSpPr/>
              <p:nvPr/>
            </p:nvSpPr>
            <p:spPr>
              <a:xfrm>
                <a:off x="10564081" y="2927337"/>
                <a:ext cx="178278" cy="2643667"/>
              </a:xfrm>
              <a:prstGeom prst="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Left Arrow 117"/>
              <p:cNvSpPr/>
              <p:nvPr/>
            </p:nvSpPr>
            <p:spPr>
              <a:xfrm>
                <a:off x="10016791" y="5457609"/>
                <a:ext cx="692402" cy="136971"/>
              </a:xfrm>
              <a:prstGeom prst="lef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Left Arrow 118"/>
              <p:cNvSpPr/>
              <p:nvPr/>
            </p:nvSpPr>
            <p:spPr>
              <a:xfrm>
                <a:off x="7744103" y="5415361"/>
                <a:ext cx="943750" cy="261632"/>
              </a:xfrm>
              <a:prstGeom prst="leftArrow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Bent Arrow 119"/>
              <p:cNvSpPr/>
              <p:nvPr/>
            </p:nvSpPr>
            <p:spPr>
              <a:xfrm>
                <a:off x="7629939" y="4199974"/>
                <a:ext cx="1001887" cy="1425313"/>
              </a:xfrm>
              <a:prstGeom prst="ben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988984" y="2674358"/>
                <a:ext cx="24646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Present input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10805007" y="3082456"/>
              <a:ext cx="15732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</a:rPr>
                <a:t>Present Output</a:t>
              </a:r>
              <a:endParaRPr lang="en-US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8018620" y="5851433"/>
            <a:ext cx="3497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Sequential Circuit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3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229" y="1444851"/>
            <a:ext cx="4786634" cy="1176448"/>
          </a:xfrm>
          <a:prstGeom prst="rect">
            <a:avLst/>
          </a:prstGeom>
        </p:spPr>
      </p:pic>
      <p:pic>
        <p:nvPicPr>
          <p:cNvPr id="36" name="Picture 3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229" y="3096222"/>
            <a:ext cx="4786634" cy="898379"/>
          </a:xfrm>
          <a:prstGeom prst="rect">
            <a:avLst/>
          </a:prstGeom>
        </p:spPr>
      </p:pic>
      <p:pic>
        <p:nvPicPr>
          <p:cNvPr id="37" name="Picture 3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229" y="4321744"/>
            <a:ext cx="4786634" cy="943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5385" y="211756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Cascaded Not Gate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5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8" y="196576"/>
            <a:ext cx="3618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Flip-flop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376" y="1550623"/>
            <a:ext cx="112605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Flip-Flop is a basic memory unit which can store 1-bit of digital information. It is a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Bistable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Electronic Circuit i.e., it has two stable states: HIGH or LOW. </a:t>
            </a: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38071" y="3089714"/>
            <a:ext cx="506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What is Flip Flop?</a:t>
            </a:r>
            <a:endParaRPr lang="en-US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2873" y="4174836"/>
            <a:ext cx="10409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 digital circuits, the flip-flop, is a kind of bi-stable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multivibrator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74" y="4842519"/>
            <a:ext cx="9804796" cy="1850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It is a Sequential Circuits / an electronic circuit which has two stable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states and thereby is capable of serving as one bit of memory , bit 1 or bit 0.</a:t>
            </a:r>
          </a:p>
        </p:txBody>
      </p:sp>
    </p:spTree>
    <p:extLst>
      <p:ext uri="{BB962C8B-B14F-4D97-AF65-F5344CB8AC3E}">
        <p14:creationId xmlns:p14="http://schemas.microsoft.com/office/powerpoint/2010/main" val="548661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20794" y="-130409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8" y="196576"/>
            <a:ext cx="3618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Flip-flop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377" y="1550622"/>
            <a:ext cx="1102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61684" y="2042525"/>
            <a:ext cx="6616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Whenever we refer to the state of </a:t>
            </a:r>
            <a:r>
              <a:rPr lang="en-US" sz="2800" dirty="0" smtClean="0">
                <a:solidFill>
                  <a:srgbClr val="C00000"/>
                </a:solidFill>
              </a:rPr>
              <a:t>flip flop</a:t>
            </a:r>
            <a:r>
              <a:rPr lang="en-US" sz="2800" dirty="0">
                <a:solidFill>
                  <a:srgbClr val="C00000"/>
                </a:solidFill>
              </a:rPr>
              <a:t>, we refer to the state of its </a:t>
            </a:r>
            <a:r>
              <a:rPr lang="en-US" sz="2800" dirty="0" smtClean="0">
                <a:solidFill>
                  <a:srgbClr val="C00000"/>
                </a:solidFill>
              </a:rPr>
              <a:t>normal output </a:t>
            </a:r>
            <a:r>
              <a:rPr lang="en-US" sz="2800" dirty="0">
                <a:solidFill>
                  <a:srgbClr val="C00000"/>
                </a:solidFill>
              </a:rPr>
              <a:t>(Q).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811" y="1901774"/>
            <a:ext cx="3838224" cy="201137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79211" y="4528166"/>
            <a:ext cx="6416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They have two stable conditions and can be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switched from one to the other by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appropriate inputs. 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These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stable conditions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are usually called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states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of the circuit.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11637" y="3227780"/>
            <a:ext cx="325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Stable State 1 </a:t>
            </a:r>
            <a:r>
              <a:rPr lang="en-US" sz="2400" dirty="0"/>
              <a:t>(HIGH) or 0 (LOW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301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8" y="196576"/>
            <a:ext cx="3618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Flip-flop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377" y="1550622"/>
            <a:ext cx="1102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96308" y="1536632"/>
            <a:ext cx="64469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Types Of Flip Flop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1. SR Flip 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2. JK Flip Flop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4. JK Flip Flop With Pre-set And Clear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5. T Flip Flop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6. D Flip Flop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7. Master-Slave Edge-Triggered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Flip-Flop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775" y="1749552"/>
            <a:ext cx="1102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51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7937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8" y="196576"/>
            <a:ext cx="3618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Flip-flop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377" y="1550622"/>
            <a:ext cx="1102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2775" y="1749552"/>
            <a:ext cx="1102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2" y="1291541"/>
            <a:ext cx="54402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SR Flip Flop has two inputs,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      SET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(S) and RESET (R).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SR Flip Flop has two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outputs, Q and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Q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Q output is considered the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normal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output and is the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one most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used.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other output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Q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is simply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     the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compliment of output Q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81" y="1552568"/>
            <a:ext cx="2892290" cy="2215867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8331199" y="2512291"/>
            <a:ext cx="1939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894618" y="3583709"/>
            <a:ext cx="221673" cy="92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5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7937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8" y="196576"/>
            <a:ext cx="8393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rebuchet MS" panose="020B0603020202020204" pitchFamily="34" charset="0"/>
              </a:rPr>
              <a:t>SR Flip Flop - NOR GATE LATCH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975" y="1558957"/>
            <a:ext cx="1102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2775" y="1749551"/>
            <a:ext cx="461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4" y="1368363"/>
            <a:ext cx="5219928" cy="52347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69550" y="1667431"/>
            <a:ext cx="61915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NOR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gate version has two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inputs, SET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S) and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RESET (R).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Two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outputs,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feedback mechanism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feedback mechanism is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required to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form a sequential circuit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by connecting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the output of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NOR-1 to the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input of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NOR-2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and vice versa.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circuit outputs depends on the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    inputs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and also on the outputs.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86179" y="2891857"/>
            <a:ext cx="90516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NOR-1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86179" y="5758603"/>
            <a:ext cx="90516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NOR-2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27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2443</TotalTime>
  <Words>833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Trebuchet MS</vt:lpstr>
      <vt:lpstr>Vrinda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account</cp:lastModifiedBy>
  <cp:revision>194</cp:revision>
  <dcterms:created xsi:type="dcterms:W3CDTF">2019-08-25T04:05:16Z</dcterms:created>
  <dcterms:modified xsi:type="dcterms:W3CDTF">2021-12-15T08:55:13Z</dcterms:modified>
</cp:coreProperties>
</file>