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69C-466C-432F-8EAA-05B770F5FB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DD28-A8B5-427A-B107-2BED1886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69C-466C-432F-8EAA-05B770F5FB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DD28-A8B5-427A-B107-2BED1886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9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69C-466C-432F-8EAA-05B770F5FB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DD28-A8B5-427A-B107-2BED1886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0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69C-466C-432F-8EAA-05B770F5FB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DD28-A8B5-427A-B107-2BED1886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8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69C-466C-432F-8EAA-05B770F5FB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DD28-A8B5-427A-B107-2BED1886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8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69C-466C-432F-8EAA-05B770F5FB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DD28-A8B5-427A-B107-2BED1886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69C-466C-432F-8EAA-05B770F5FB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DD28-A8B5-427A-B107-2BED1886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0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69C-466C-432F-8EAA-05B770F5FB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DD28-A8B5-427A-B107-2BED1886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69C-466C-432F-8EAA-05B770F5FB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DD28-A8B5-427A-B107-2BED1886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3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69C-466C-432F-8EAA-05B770F5FB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DD28-A8B5-427A-B107-2BED1886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69C-466C-432F-8EAA-05B770F5FB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DD28-A8B5-427A-B107-2BED1886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6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0269C-466C-432F-8EAA-05B770F5FB9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DD28-A8B5-427A-B107-2BED1886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7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3142963"/>
            <a:ext cx="12191999" cy="1929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864302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84232" y="1259674"/>
            <a:ext cx="679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University of Bangladesh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9946" y="851390"/>
            <a:ext cx="6517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Engineering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3308" y="3348022"/>
            <a:ext cx="9575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</a:t>
            </a:r>
            <a:r>
              <a:rPr lang="en-US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6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ircuit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reen University of Banglade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01" y="790924"/>
            <a:ext cx="2592945" cy="86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1027" y="5345400"/>
            <a:ext cx="3361738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Prepared by</a:t>
            </a:r>
            <a:r>
              <a:rPr lang="en-US" dirty="0" smtClean="0"/>
              <a:t> </a:t>
            </a:r>
          </a:p>
          <a:p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Rukhshana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Parvin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5903" y="7937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7" y="196576"/>
            <a:ext cx="74645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Clocked SR Flip-flop(cont’d)</a:t>
            </a:r>
          </a:p>
          <a:p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959"/>
          <a:stretch/>
        </p:blipFill>
        <p:spPr>
          <a:xfrm>
            <a:off x="505455" y="1217952"/>
            <a:ext cx="4880816" cy="2573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96922" y="1267366"/>
                <a:ext cx="479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:r>
                  <a:rPr lang="en-US" sz="28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S.Clk</a:t>
                </a:r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= S + </a:t>
                </a:r>
                <a:r>
                  <a:rPr lang="en-US" sz="28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Clk</a:t>
                </a:r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=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22" y="1267366"/>
                <a:ext cx="479340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7168100" y="1309832"/>
            <a:ext cx="61225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01000" y="1334867"/>
            <a:ext cx="26040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552786" y="1309832"/>
            <a:ext cx="486396" cy="2503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89490" y="1779309"/>
                <a:ext cx="3023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 </a:t>
                </a:r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R. </a:t>
                </a:r>
                <a:r>
                  <a:rPr lang="en-US" sz="2800" b="1" dirty="0" err="1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Clk</a:t>
                </a:r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= R +</a:t>
                </a:r>
                <a:r>
                  <a:rPr lang="en-US" sz="2800" b="1" dirty="0" err="1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Clk</a:t>
                </a: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90" y="1779309"/>
                <a:ext cx="3023020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110599" y="1813417"/>
            <a:ext cx="72725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131202" y="1856692"/>
            <a:ext cx="214962" cy="1542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598346" y="1854890"/>
            <a:ext cx="395276" cy="1722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571" y="4021422"/>
            <a:ext cx="3149076" cy="2656039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875592"/>
              </p:ext>
            </p:extLst>
          </p:nvPr>
        </p:nvGraphicFramePr>
        <p:xfrm>
          <a:off x="5595729" y="2958914"/>
          <a:ext cx="6480312" cy="32331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052">
                  <a:extLst>
                    <a:ext uri="{9D8B030D-6E8A-4147-A177-3AD203B41FA5}">
                      <a16:colId xmlns:a16="http://schemas.microsoft.com/office/drawing/2014/main" xmlns="" val="1540041145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2524716915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1751111666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1290140023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2636334102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3373842912"/>
                    </a:ext>
                  </a:extLst>
                </a:gridCol>
              </a:tblGrid>
              <a:tr h="646633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Clk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Q’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5293912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7802276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1825594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4153912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582811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744817" y="3647660"/>
            <a:ext cx="80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87816" y="3647660"/>
            <a:ext cx="58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10745" y="3665471"/>
            <a:ext cx="772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41928" y="1246442"/>
            <a:ext cx="1551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S’+0=S’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41927" y="1830730"/>
            <a:ext cx="2148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r>
              <a:rPr lang="en-US" sz="3200" dirty="0" smtClean="0">
                <a:solidFill>
                  <a:srgbClr val="FF0000"/>
                </a:solidFill>
              </a:rPr>
              <a:t>R’+0=R’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6837" y="4078168"/>
            <a:ext cx="1091599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 smtClean="0">
                <a:solidFill>
                  <a:srgbClr val="FF0000"/>
                </a:solidFill>
              </a:rPr>
              <a:t>*  R*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4817" y="4250246"/>
            <a:ext cx="80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8670" y="4250246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39986" y="4232435"/>
            <a:ext cx="35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0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15728" y="1342105"/>
            <a:ext cx="88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=1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93896" y="1926770"/>
            <a:ext cx="5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=0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7" name="Left Arrow 36"/>
          <p:cNvSpPr/>
          <p:nvPr/>
        </p:nvSpPr>
        <p:spPr>
          <a:xfrm>
            <a:off x="3958026" y="5655366"/>
            <a:ext cx="1142188" cy="36611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956898" y="4269763"/>
            <a:ext cx="103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44817" y="4969565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48670" y="4877436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68285" y="4926985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87900" y="4917046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922912" y="4969565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48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7" grpId="0" animBg="1"/>
      <p:bldP spid="24" grpId="0"/>
      <p:bldP spid="39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5903" y="7937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7" y="196576"/>
            <a:ext cx="74645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Clocked SR Flip-flop(cont’d)</a:t>
            </a:r>
          </a:p>
          <a:p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959"/>
          <a:stretch/>
        </p:blipFill>
        <p:spPr>
          <a:xfrm>
            <a:off x="535273" y="1246442"/>
            <a:ext cx="4880816" cy="2573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96922" y="1267366"/>
                <a:ext cx="479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:r>
                  <a:rPr lang="en-US" sz="28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S.Clk</a:t>
                </a:r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= S + </a:t>
                </a:r>
                <a:r>
                  <a:rPr lang="en-US" sz="28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Clk</a:t>
                </a:r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=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22" y="1267366"/>
                <a:ext cx="479340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7168100" y="1309832"/>
            <a:ext cx="61225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01000" y="1334867"/>
            <a:ext cx="26040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552786" y="1309832"/>
            <a:ext cx="486396" cy="2503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89490" y="1779309"/>
                <a:ext cx="3023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 </a:t>
                </a:r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R. </a:t>
                </a:r>
                <a:r>
                  <a:rPr lang="en-US" sz="2800" b="1" dirty="0" err="1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Clk</a:t>
                </a:r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= R +</a:t>
                </a:r>
                <a:r>
                  <a:rPr lang="en-US" sz="2800" b="1" dirty="0" err="1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Clk</a:t>
                </a: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90" y="1779309"/>
                <a:ext cx="3023020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110599" y="1813417"/>
            <a:ext cx="72725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131202" y="1856692"/>
            <a:ext cx="214962" cy="1542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598346" y="1854890"/>
            <a:ext cx="395276" cy="1722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571" y="4021422"/>
            <a:ext cx="3149076" cy="2656039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875592"/>
              </p:ext>
            </p:extLst>
          </p:nvPr>
        </p:nvGraphicFramePr>
        <p:xfrm>
          <a:off x="5595729" y="2958914"/>
          <a:ext cx="6480312" cy="32331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052">
                  <a:extLst>
                    <a:ext uri="{9D8B030D-6E8A-4147-A177-3AD203B41FA5}">
                      <a16:colId xmlns:a16="http://schemas.microsoft.com/office/drawing/2014/main" xmlns="" val="1540041145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2524716915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1751111666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1290140023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2636334102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3373842912"/>
                    </a:ext>
                  </a:extLst>
                </a:gridCol>
              </a:tblGrid>
              <a:tr h="646633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Clk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Q’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5293912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7802276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1825594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4153912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582811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744817" y="3647660"/>
            <a:ext cx="80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87816" y="3647660"/>
            <a:ext cx="58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10745" y="3665471"/>
            <a:ext cx="772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41928" y="1246442"/>
            <a:ext cx="1551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S’+0=S’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41927" y="1830730"/>
            <a:ext cx="2148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r>
              <a:rPr lang="en-US" sz="3200" dirty="0" smtClean="0">
                <a:solidFill>
                  <a:srgbClr val="FF0000"/>
                </a:solidFill>
              </a:rPr>
              <a:t>R’+0=R’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6837" y="4078168"/>
            <a:ext cx="1091599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 smtClean="0">
                <a:solidFill>
                  <a:srgbClr val="FF0000"/>
                </a:solidFill>
              </a:rPr>
              <a:t>*  R*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4817" y="4250246"/>
            <a:ext cx="80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8670" y="4250246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39986" y="4232435"/>
            <a:ext cx="35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0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15728" y="1342105"/>
            <a:ext cx="88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=0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93896" y="1926770"/>
            <a:ext cx="5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=1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7" name="Left Arrow 36"/>
          <p:cNvSpPr/>
          <p:nvPr/>
        </p:nvSpPr>
        <p:spPr>
          <a:xfrm>
            <a:off x="3913232" y="5057154"/>
            <a:ext cx="1142188" cy="36611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956898" y="4269763"/>
            <a:ext cx="103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44817" y="4969565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48670" y="4877436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68285" y="4926985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44849" y="4877435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922912" y="4969565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3752" y="5566495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72325" y="5563377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54516" y="5563376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009072" y="5526055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094331" y="5554340"/>
            <a:ext cx="883207" cy="59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66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7" grpId="0" animBg="1"/>
      <p:bldP spid="43" grpId="0"/>
      <p:bldP spid="44" grpId="0"/>
      <p:bldP spid="45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5903" y="7937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7" y="196576"/>
            <a:ext cx="74645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Clocked SR Flip-flop(cont’d)</a:t>
            </a:r>
          </a:p>
          <a:p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959"/>
          <a:stretch/>
        </p:blipFill>
        <p:spPr>
          <a:xfrm>
            <a:off x="535273" y="1246442"/>
            <a:ext cx="4880816" cy="2573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96922" y="1267366"/>
                <a:ext cx="479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:r>
                  <a:rPr lang="en-US" sz="28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S.Clk</a:t>
                </a:r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= S + </a:t>
                </a:r>
                <a:r>
                  <a:rPr lang="en-US" sz="28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Clk</a:t>
                </a:r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=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22" y="1267366"/>
                <a:ext cx="479340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7168100" y="1309832"/>
            <a:ext cx="61225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01000" y="1334867"/>
            <a:ext cx="26040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552786" y="1309832"/>
            <a:ext cx="486396" cy="2503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89490" y="1779309"/>
                <a:ext cx="3023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 </a:t>
                </a:r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R. </a:t>
                </a:r>
                <a:r>
                  <a:rPr lang="en-US" sz="2800" b="1" dirty="0" err="1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Clk</a:t>
                </a:r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= R +</a:t>
                </a:r>
                <a:r>
                  <a:rPr lang="en-US" sz="2800" b="1" dirty="0" err="1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Clk</a:t>
                </a: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90" y="1779309"/>
                <a:ext cx="3023020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110599" y="1813417"/>
            <a:ext cx="72725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131202" y="1856692"/>
            <a:ext cx="214962" cy="1542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598346" y="1854890"/>
            <a:ext cx="395276" cy="1722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571" y="4021422"/>
            <a:ext cx="3149076" cy="2656039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24067"/>
              </p:ext>
            </p:extLst>
          </p:nvPr>
        </p:nvGraphicFramePr>
        <p:xfrm>
          <a:off x="5595729" y="2958914"/>
          <a:ext cx="6480312" cy="3879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052">
                  <a:extLst>
                    <a:ext uri="{9D8B030D-6E8A-4147-A177-3AD203B41FA5}">
                      <a16:colId xmlns:a16="http://schemas.microsoft.com/office/drawing/2014/main" xmlns="" val="1540041145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2524716915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1751111666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1290140023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2636334102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3373842912"/>
                    </a:ext>
                  </a:extLst>
                </a:gridCol>
              </a:tblGrid>
              <a:tr h="646633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Clk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Q’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5293912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7802276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1825594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4153912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5495143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582811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744817" y="3647660"/>
            <a:ext cx="80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87816" y="3647660"/>
            <a:ext cx="58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10745" y="3665471"/>
            <a:ext cx="772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41928" y="1246442"/>
            <a:ext cx="1551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S’+0=S’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41927" y="1830730"/>
            <a:ext cx="2148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r>
              <a:rPr lang="en-US" sz="3200" dirty="0" smtClean="0">
                <a:solidFill>
                  <a:srgbClr val="FF0000"/>
                </a:solidFill>
              </a:rPr>
              <a:t>R’+0=R’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6837" y="4078168"/>
            <a:ext cx="1091599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 smtClean="0">
                <a:solidFill>
                  <a:srgbClr val="FF0000"/>
                </a:solidFill>
              </a:rPr>
              <a:t>*  R*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4817" y="4250246"/>
            <a:ext cx="80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8670" y="4250246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39986" y="4232435"/>
            <a:ext cx="35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0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72829" y="1222280"/>
            <a:ext cx="88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=0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86919" y="1847057"/>
            <a:ext cx="596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=0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7" name="Left Arrow 36"/>
          <p:cNvSpPr/>
          <p:nvPr/>
        </p:nvSpPr>
        <p:spPr>
          <a:xfrm>
            <a:off x="3901945" y="4555007"/>
            <a:ext cx="1142188" cy="36611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956898" y="4269763"/>
            <a:ext cx="103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44817" y="4969565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48670" y="4877436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68285" y="4926985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44849" y="4877435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922912" y="4969565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3752" y="5566495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72325" y="5563377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54516" y="5563376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009072" y="5526055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094331" y="5554340"/>
            <a:ext cx="883207" cy="59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02475" y="6240767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59367" y="6252123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54516" y="6267549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045367" y="6263230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067559" y="6251175"/>
            <a:ext cx="915509" cy="58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15517" y="6216091"/>
            <a:ext cx="111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invalid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448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" y="20816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7974" y="165419"/>
            <a:ext cx="10180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 for Clocked SR </a:t>
            </a:r>
            <a:r>
              <a:rPr lang="en-US" sz="4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Flipflop</a:t>
            </a: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</a:p>
          <a:p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959"/>
          <a:stretch/>
        </p:blipFill>
        <p:spPr>
          <a:xfrm>
            <a:off x="224071" y="3167493"/>
            <a:ext cx="4880816" cy="2573872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042592"/>
              </p:ext>
            </p:extLst>
          </p:nvPr>
        </p:nvGraphicFramePr>
        <p:xfrm>
          <a:off x="5510253" y="2907150"/>
          <a:ext cx="6480312" cy="38797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052">
                  <a:extLst>
                    <a:ext uri="{9D8B030D-6E8A-4147-A177-3AD203B41FA5}">
                      <a16:colId xmlns:a16="http://schemas.microsoft.com/office/drawing/2014/main" xmlns="" val="1540041145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2524716915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1751111666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1290140023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2636334102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3373842912"/>
                    </a:ext>
                  </a:extLst>
                </a:gridCol>
              </a:tblGrid>
              <a:tr h="646633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Clk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Q’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5293912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7802276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1825594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4153912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5495143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582811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744817" y="3647660"/>
            <a:ext cx="80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87816" y="3647660"/>
            <a:ext cx="58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10745" y="3665471"/>
            <a:ext cx="772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4817" y="4250246"/>
            <a:ext cx="80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8670" y="4250246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39986" y="4232435"/>
            <a:ext cx="35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0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56898" y="4269763"/>
            <a:ext cx="103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44817" y="4969565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48670" y="4877436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68285" y="4926985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44849" y="4877435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922912" y="4969565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43752" y="5566495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72325" y="5563377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54516" y="5563376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009072" y="5526055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094331" y="5554340"/>
            <a:ext cx="883207" cy="59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02475" y="6240767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59367" y="6252123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54516" y="6267549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045367" y="6263230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067559" y="6251175"/>
            <a:ext cx="915509" cy="58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15517" y="6216091"/>
            <a:ext cx="111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invalid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4071" y="2108769"/>
            <a:ext cx="2756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FF0000"/>
                </a:solidFill>
              </a:rPr>
              <a:t>Circuit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98323" y="1911858"/>
            <a:ext cx="3964337" cy="78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 smtClean="0">
                <a:solidFill>
                  <a:srgbClr val="FF0000"/>
                </a:solidFill>
              </a:rPr>
              <a:t>Truth Table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996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" y="7937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7974" y="165419"/>
            <a:ext cx="10180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 for Clocked SR </a:t>
            </a:r>
            <a:r>
              <a:rPr lang="en-US" sz="4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Flipflop</a:t>
            </a: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</a:p>
          <a:p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609719"/>
              </p:ext>
            </p:extLst>
          </p:nvPr>
        </p:nvGraphicFramePr>
        <p:xfrm>
          <a:off x="7419557" y="1711431"/>
          <a:ext cx="4320208" cy="40866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052">
                  <a:extLst>
                    <a:ext uri="{9D8B030D-6E8A-4147-A177-3AD203B41FA5}">
                      <a16:colId xmlns:a16="http://schemas.microsoft.com/office/drawing/2014/main" xmlns="" val="1540041145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2524716915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1751111666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1290140023"/>
                    </a:ext>
                  </a:extLst>
                </a:gridCol>
              </a:tblGrid>
              <a:tr h="646633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Clk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Q</a:t>
                      </a:r>
                      <a:r>
                        <a:rPr lang="en-US" sz="2400" dirty="0" smtClean="0"/>
                        <a:t>n+</a:t>
                      </a:r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5293912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 Q</a:t>
                      </a:r>
                      <a:r>
                        <a:rPr lang="en-US" sz="2800" dirty="0" smtClean="0"/>
                        <a:t>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7802276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1825594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4153912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5495143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582811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769414" y="2433596"/>
            <a:ext cx="80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2569" y="2413604"/>
            <a:ext cx="58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16240" y="2405066"/>
            <a:ext cx="772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0238" y="3026821"/>
            <a:ext cx="80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6295" y="3080087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41101" y="3066521"/>
            <a:ext cx="35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0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7854236" y="3966958"/>
            <a:ext cx="385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708588" y="3811823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70403" y="3880988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856846" y="3880987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52549" y="4623239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18519" y="4572693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896184" y="4637425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0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762154" y="4534371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887896" y="5208014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28571" y="5222857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826335" y="5157468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821038" y="5166203"/>
            <a:ext cx="74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8980" y="1173086"/>
            <a:ext cx="420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Characteristic Table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29037" y="1111531"/>
            <a:ext cx="3964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</a:rPr>
              <a:t>Truth Table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16248"/>
              </p:ext>
            </p:extLst>
          </p:nvPr>
        </p:nvGraphicFramePr>
        <p:xfrm>
          <a:off x="897848" y="1668696"/>
          <a:ext cx="3999788" cy="52002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9947">
                  <a:extLst>
                    <a:ext uri="{9D8B030D-6E8A-4147-A177-3AD203B41FA5}">
                      <a16:colId xmlns:a16="http://schemas.microsoft.com/office/drawing/2014/main" xmlns="" val="988289967"/>
                    </a:ext>
                  </a:extLst>
                </a:gridCol>
                <a:gridCol w="999947">
                  <a:extLst>
                    <a:ext uri="{9D8B030D-6E8A-4147-A177-3AD203B41FA5}">
                      <a16:colId xmlns:a16="http://schemas.microsoft.com/office/drawing/2014/main" xmlns="" val="1477858728"/>
                    </a:ext>
                  </a:extLst>
                </a:gridCol>
                <a:gridCol w="999947">
                  <a:extLst>
                    <a:ext uri="{9D8B030D-6E8A-4147-A177-3AD203B41FA5}">
                      <a16:colId xmlns:a16="http://schemas.microsoft.com/office/drawing/2014/main" xmlns="" val="3109661147"/>
                    </a:ext>
                  </a:extLst>
                </a:gridCol>
                <a:gridCol w="999947">
                  <a:extLst>
                    <a:ext uri="{9D8B030D-6E8A-4147-A177-3AD203B41FA5}">
                      <a16:colId xmlns:a16="http://schemas.microsoft.com/office/drawing/2014/main" xmlns="" val="2046801654"/>
                    </a:ext>
                  </a:extLst>
                </a:gridCol>
              </a:tblGrid>
              <a:tr h="55858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</a:t>
                      </a:r>
                      <a:r>
                        <a:rPr lang="en-US" sz="2400" dirty="0" smtClean="0"/>
                        <a:t>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Q</a:t>
                      </a:r>
                      <a:r>
                        <a:rPr lang="en-US" sz="1800" dirty="0" smtClean="0"/>
                        <a:t>n+</a:t>
                      </a:r>
                      <a:r>
                        <a:rPr lang="en-US" sz="1600" dirty="0" smtClean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9963571"/>
                  </a:ext>
                </a:extLst>
              </a:tr>
              <a:tr h="55858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0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0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0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8279086"/>
                  </a:ext>
                </a:extLst>
              </a:tr>
              <a:tr h="55858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0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0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3576479"/>
                  </a:ext>
                </a:extLst>
              </a:tr>
              <a:tr h="55858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0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0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4731468"/>
                  </a:ext>
                </a:extLst>
              </a:tr>
              <a:tr h="55858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0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4159278"/>
                  </a:ext>
                </a:extLst>
              </a:tr>
              <a:tr h="55858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0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0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5778721"/>
                  </a:ext>
                </a:extLst>
              </a:tr>
              <a:tr h="55858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0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071108"/>
                  </a:ext>
                </a:extLst>
              </a:tr>
              <a:tr h="55858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0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7653807"/>
                  </a:ext>
                </a:extLst>
              </a:tr>
              <a:tr h="558589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1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834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30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" y="7937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7974" y="165419"/>
            <a:ext cx="101807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 for Clocked SR </a:t>
            </a:r>
            <a:r>
              <a:rPr lang="en-US" sz="4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Flipflop</a:t>
            </a: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(cont’d</a:t>
            </a: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980" y="1173086"/>
            <a:ext cx="420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Characteristic Table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29037" y="1111531"/>
            <a:ext cx="3964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</a:rPr>
              <a:t>Excitation Table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6" name="Picture 5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2" y="1787150"/>
            <a:ext cx="10078278" cy="470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9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" y="7937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980" y="1173086"/>
            <a:ext cx="420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Truth Table for SR </a:t>
            </a:r>
            <a:r>
              <a:rPr lang="en-US" sz="2400" dirty="0" err="1" smtClean="0">
                <a:solidFill>
                  <a:srgbClr val="FF0000"/>
                </a:solidFill>
              </a:rPr>
              <a:t>flipflop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7906" y="130746"/>
            <a:ext cx="57956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800" b="1" i="0" dirty="0" smtClean="0">
                <a:solidFill>
                  <a:schemeClr val="bg1"/>
                </a:solidFill>
                <a:effectLst/>
                <a:latin typeface="barlow condensed"/>
              </a:rPr>
              <a:t>D flip-flop</a:t>
            </a:r>
            <a:endParaRPr lang="en-US" sz="4800" b="1" i="0" dirty="0">
              <a:solidFill>
                <a:schemeClr val="bg1"/>
              </a:solidFill>
              <a:effectLst/>
              <a:latin typeface="barlow condensed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51" y="1683837"/>
            <a:ext cx="4210050" cy="3962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67739" y="1292087"/>
            <a:ext cx="5546035" cy="479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912" y="1634751"/>
            <a:ext cx="7073499" cy="302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59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305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262547" y="1586878"/>
            <a:ext cx="420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Truth Table for SR </a:t>
            </a:r>
            <a:r>
              <a:rPr lang="en-US" sz="2400" dirty="0" err="1" smtClean="0">
                <a:solidFill>
                  <a:srgbClr val="FF0000"/>
                </a:solidFill>
              </a:rPr>
              <a:t>flipflop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7906" y="130746"/>
            <a:ext cx="57956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800" b="1" i="0" dirty="0" smtClean="0">
                <a:solidFill>
                  <a:schemeClr val="bg1"/>
                </a:solidFill>
                <a:effectLst/>
                <a:latin typeface="barlow condensed"/>
              </a:rPr>
              <a:t>D flip-flop</a:t>
            </a:r>
            <a:endParaRPr lang="en-US" sz="4800" b="1" i="0" dirty="0">
              <a:solidFill>
                <a:schemeClr val="bg1"/>
              </a:solidFill>
              <a:effectLst/>
              <a:latin typeface="barlow condense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575" y="1780393"/>
            <a:ext cx="5546035" cy="479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 descr="Types Of Flip Flops| SR, D, JK &amp;amp; D Types With TruthTab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187" b="30777"/>
          <a:stretch/>
        </p:blipFill>
        <p:spPr bwMode="auto">
          <a:xfrm>
            <a:off x="530019" y="1861057"/>
            <a:ext cx="4207703" cy="158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t="17937" r="46358" b="-3147"/>
          <a:stretch/>
        </p:blipFill>
        <p:spPr>
          <a:xfrm>
            <a:off x="530019" y="3851981"/>
            <a:ext cx="3794400" cy="25742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547" y="2120348"/>
            <a:ext cx="4210050" cy="3962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98495" y="2112333"/>
            <a:ext cx="5546035" cy="479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6138" y="1391015"/>
            <a:ext cx="420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Truth Table for D flip-flop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54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9939" y="-99391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7906" y="130746"/>
            <a:ext cx="57956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800" b="1" i="0" dirty="0" smtClean="0">
                <a:solidFill>
                  <a:schemeClr val="bg1"/>
                </a:solidFill>
                <a:effectLst/>
                <a:latin typeface="barlow condensed"/>
              </a:rPr>
              <a:t>D flip-flop</a:t>
            </a:r>
            <a:endParaRPr lang="en-US" sz="4800" b="1" i="0" dirty="0">
              <a:solidFill>
                <a:schemeClr val="bg1"/>
              </a:solidFill>
              <a:effectLst/>
              <a:latin typeface="barlow condense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575" y="1780393"/>
            <a:ext cx="5546035" cy="479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5175" y="1470991"/>
            <a:ext cx="10167868" cy="528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109" t="1" r="6160" b="6142"/>
          <a:stretch/>
        </p:blipFill>
        <p:spPr>
          <a:xfrm>
            <a:off x="667372" y="1750080"/>
            <a:ext cx="5357192" cy="30677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951" y="1608414"/>
            <a:ext cx="31337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13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9939" y="-99391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47906" y="130746"/>
            <a:ext cx="57956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800" b="1" i="0" dirty="0" smtClean="0">
                <a:solidFill>
                  <a:schemeClr val="bg1"/>
                </a:solidFill>
                <a:effectLst/>
                <a:latin typeface="barlow condensed"/>
              </a:rPr>
              <a:t>D flip-flop</a:t>
            </a:r>
            <a:endParaRPr lang="en-US" sz="4800" b="1" i="0" dirty="0">
              <a:solidFill>
                <a:schemeClr val="bg1"/>
              </a:solidFill>
              <a:effectLst/>
              <a:latin typeface="barlow condense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5575" y="1780393"/>
            <a:ext cx="5546035" cy="4790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5175" y="1470991"/>
            <a:ext cx="10167868" cy="5287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06" y="1111458"/>
            <a:ext cx="3705225" cy="2581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951" y="1400921"/>
            <a:ext cx="54673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83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5513" y="7937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7" y="196576"/>
            <a:ext cx="7464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Triggering of Flip-flop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88473" y="2043485"/>
            <a:ext cx="2035534" cy="1121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335572" y="2270008"/>
            <a:ext cx="1741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Combinational Circuit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091193" y="2270008"/>
            <a:ext cx="1097280" cy="186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5224006" y="2270009"/>
            <a:ext cx="1478943" cy="137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71755" y="2767053"/>
            <a:ext cx="1439187" cy="7951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02949" y="2894910"/>
            <a:ext cx="136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Memory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5214069" y="2960556"/>
            <a:ext cx="135768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01400" y="3614432"/>
            <a:ext cx="2100140" cy="6033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00034" y="3661736"/>
            <a:ext cx="197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Clock Pulse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Bent-Up Arrow 22"/>
          <p:cNvSpPr/>
          <p:nvPr/>
        </p:nvSpPr>
        <p:spPr>
          <a:xfrm>
            <a:off x="5301540" y="3586051"/>
            <a:ext cx="1639949" cy="33729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7680960" y="3562184"/>
            <a:ext cx="47708" cy="858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2417197" y="4420925"/>
            <a:ext cx="5263763" cy="795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438074" y="2822714"/>
            <a:ext cx="690768" cy="16538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4929" y="2142386"/>
            <a:ext cx="133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Input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57282" y="2070581"/>
            <a:ext cx="133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Output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89405" y="1545793"/>
            <a:ext cx="1387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State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70573" y="2894909"/>
            <a:ext cx="212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Latch/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Flipflop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64436" y="4656377"/>
            <a:ext cx="223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Control Input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91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5903" y="7937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7" y="196576"/>
            <a:ext cx="7464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Triggering of Flip-flop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 descr="Need for Clock Line in Digital Communication - EmbedJourna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051502"/>
            <a:ext cx="6271872" cy="312518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7756496" y="2286150"/>
            <a:ext cx="307715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Edge Trigger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Level Trigger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4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5903" y="7937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7" y="196576"/>
            <a:ext cx="7464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Triggering of Flip-flop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7975" y="1348776"/>
            <a:ext cx="307715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Level Trigger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955275"/>
            <a:ext cx="4374018" cy="26134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0098" y="1306691"/>
            <a:ext cx="5775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Edge Trigger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795" y="4926211"/>
            <a:ext cx="4963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flip flop is triggered only during the high-level or the low level of the clock pulse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Positive level </a:t>
            </a:r>
            <a:r>
              <a:rPr lang="en-US" sz="2400" b="1" i="1" dirty="0" smtClean="0">
                <a:solidFill>
                  <a:schemeClr val="accent6">
                    <a:lumMod val="50000"/>
                  </a:schemeClr>
                </a:solidFill>
              </a:rPr>
              <a:t>triggering</a:t>
            </a:r>
          </a:p>
          <a:p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Negative level triggering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084" y="1871996"/>
            <a:ext cx="4026010" cy="271829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83964" y="4995492"/>
            <a:ext cx="59157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In edge triggering, the flip flop changes its state during the positive edge or negative edge of the clock pulse. 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b="1" i="1" dirty="0" smtClean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Positive edge triggering </a:t>
            </a:r>
          </a:p>
          <a:p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Negative edge triggering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2790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5903" y="7937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7" y="196576"/>
            <a:ext cx="7464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Triggering of Flip-flop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75" y="1375576"/>
            <a:ext cx="6742182" cy="523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Flip Flop Triggering-HIGH,LOW,POSITIVE,and NEGATIVE Edge Triggeri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1468599"/>
            <a:ext cx="3631371" cy="242374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7354957" y="1637968"/>
            <a:ext cx="3132814" cy="437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 descr="Flip Flop Triggering-HIGH,LOW,POSITIVE,and NEGATIVE Edge Triggeri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665" y="4128610"/>
            <a:ext cx="4036102" cy="26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140380" y="9577758"/>
            <a:ext cx="2409631" cy="204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4" name="Picture 6" descr="Flip Flop Triggering-HIGH,LOW,POSITIVE,and NEGATIVE Edge Triggeri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" t="154"/>
          <a:stretch/>
        </p:blipFill>
        <p:spPr bwMode="auto">
          <a:xfrm>
            <a:off x="612250" y="4017705"/>
            <a:ext cx="3631895" cy="259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C:\Users\WALTON\AppData\Local\Microsoft\Windows\INetCache\Content.MSO\A56D3C08.tmp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665" y="1290256"/>
            <a:ext cx="4036102" cy="27052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14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7937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7" y="196576"/>
            <a:ext cx="7464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Clocked SR Flip-flop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643" y="1523542"/>
            <a:ext cx="3959750" cy="3665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94" y="1577900"/>
            <a:ext cx="5428207" cy="24920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379" y="1478229"/>
            <a:ext cx="3470358" cy="27155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07157" y="4579706"/>
            <a:ext cx="2902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SR Flip flop with Clock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66275" y="4462252"/>
            <a:ext cx="3037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Nand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Latch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0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5964" y="17876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7" y="196576"/>
            <a:ext cx="74645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Clocked SR Flip-flop(cont’d)</a:t>
            </a:r>
          </a:p>
          <a:p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959"/>
          <a:stretch/>
        </p:blipFill>
        <p:spPr>
          <a:xfrm>
            <a:off x="505455" y="1217952"/>
            <a:ext cx="4880816" cy="2573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35512" y="3944507"/>
                <a:ext cx="40468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:r>
                  <a:rPr lang="en-US" sz="28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S.Clk</a:t>
                </a:r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= S + </a:t>
                </a:r>
                <a:r>
                  <a:rPr lang="en-US" sz="28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Clk</a:t>
                </a:r>
                <a:endParaRPr lang="en-US" sz="28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12" y="3944507"/>
                <a:ext cx="4046890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1701579" y="4007457"/>
            <a:ext cx="61225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08028" y="4007457"/>
            <a:ext cx="166977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158957" y="4007457"/>
            <a:ext cx="395276" cy="1722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35512" y="4620410"/>
                <a:ext cx="3023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 </a:t>
                </a:r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R. </a:t>
                </a:r>
                <a:r>
                  <a:rPr lang="en-US" sz="2800" b="1" dirty="0" err="1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Clk</a:t>
                </a:r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= R +</a:t>
                </a:r>
                <a:r>
                  <a:rPr lang="en-US" sz="2800" b="1" dirty="0" err="1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Clk</a:t>
                </a: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12" y="4620410"/>
                <a:ext cx="3023020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1795816" y="4699221"/>
            <a:ext cx="72725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775005" y="4683886"/>
            <a:ext cx="240899" cy="1533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224555" y="4686777"/>
            <a:ext cx="395276" cy="1722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8034" y="1139141"/>
            <a:ext cx="3432215" cy="289484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56199" y="5413635"/>
            <a:ext cx="517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This whole Circuit is SR Flip-Flop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9" name="Picture 38" descr="Edge-triggered Latches: Flip-Flops - InstrumentationTools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97"/>
          <a:stretch/>
        </p:blipFill>
        <p:spPr bwMode="auto">
          <a:xfrm>
            <a:off x="7196453" y="4094747"/>
            <a:ext cx="3525314" cy="2373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4314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5903" y="7937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7" y="196576"/>
            <a:ext cx="74645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Clocked SR Flip-flop(cont’d)</a:t>
            </a:r>
          </a:p>
          <a:p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959"/>
          <a:stretch/>
        </p:blipFill>
        <p:spPr>
          <a:xfrm>
            <a:off x="505455" y="1217952"/>
            <a:ext cx="4880816" cy="2573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96922" y="1267366"/>
                <a:ext cx="479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:r>
                  <a:rPr lang="en-US" sz="28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S.Clk</a:t>
                </a:r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= S + </a:t>
                </a:r>
                <a:r>
                  <a:rPr lang="en-US" sz="28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Clk</a:t>
                </a:r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=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22" y="1267366"/>
                <a:ext cx="479340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7168100" y="1309832"/>
            <a:ext cx="61225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01000" y="1334867"/>
            <a:ext cx="26040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552786" y="1309832"/>
            <a:ext cx="486396" cy="2503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89490" y="1779309"/>
                <a:ext cx="3023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 </a:t>
                </a:r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R. </a:t>
                </a:r>
                <a:r>
                  <a:rPr lang="en-US" sz="2800" b="1" dirty="0" err="1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Clk</a:t>
                </a:r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= R +</a:t>
                </a:r>
                <a:r>
                  <a:rPr lang="en-US" sz="2800" b="1" dirty="0" err="1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Clk</a:t>
                </a: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90" y="1779309"/>
                <a:ext cx="3023020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110599" y="1813417"/>
            <a:ext cx="72725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131202" y="1856692"/>
            <a:ext cx="214962" cy="1542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598346" y="1854890"/>
            <a:ext cx="395276" cy="1722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571" y="4021422"/>
            <a:ext cx="3149076" cy="2656039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49549"/>
              </p:ext>
            </p:extLst>
          </p:nvPr>
        </p:nvGraphicFramePr>
        <p:xfrm>
          <a:off x="5595729" y="2958914"/>
          <a:ext cx="6231834" cy="32653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8639">
                  <a:extLst>
                    <a:ext uri="{9D8B030D-6E8A-4147-A177-3AD203B41FA5}">
                      <a16:colId xmlns:a16="http://schemas.microsoft.com/office/drawing/2014/main" xmlns="" val="1540041145"/>
                    </a:ext>
                  </a:extLst>
                </a:gridCol>
                <a:gridCol w="1038639">
                  <a:extLst>
                    <a:ext uri="{9D8B030D-6E8A-4147-A177-3AD203B41FA5}">
                      <a16:colId xmlns:a16="http://schemas.microsoft.com/office/drawing/2014/main" xmlns="" val="2524716915"/>
                    </a:ext>
                  </a:extLst>
                </a:gridCol>
                <a:gridCol w="1038639">
                  <a:extLst>
                    <a:ext uri="{9D8B030D-6E8A-4147-A177-3AD203B41FA5}">
                      <a16:colId xmlns:a16="http://schemas.microsoft.com/office/drawing/2014/main" xmlns="" val="1751111666"/>
                    </a:ext>
                  </a:extLst>
                </a:gridCol>
                <a:gridCol w="1038639">
                  <a:extLst>
                    <a:ext uri="{9D8B030D-6E8A-4147-A177-3AD203B41FA5}">
                      <a16:colId xmlns:a16="http://schemas.microsoft.com/office/drawing/2014/main" xmlns="" val="1290140023"/>
                    </a:ext>
                  </a:extLst>
                </a:gridCol>
                <a:gridCol w="1038639">
                  <a:extLst>
                    <a:ext uri="{9D8B030D-6E8A-4147-A177-3AD203B41FA5}">
                      <a16:colId xmlns:a16="http://schemas.microsoft.com/office/drawing/2014/main" xmlns="" val="2636334102"/>
                    </a:ext>
                  </a:extLst>
                </a:gridCol>
                <a:gridCol w="1038639">
                  <a:extLst>
                    <a:ext uri="{9D8B030D-6E8A-4147-A177-3AD203B41FA5}">
                      <a16:colId xmlns:a16="http://schemas.microsoft.com/office/drawing/2014/main" xmlns="" val="3373842912"/>
                    </a:ext>
                  </a:extLst>
                </a:gridCol>
              </a:tblGrid>
              <a:tr h="678808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Clk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Q’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5293912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7802276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1825594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4153912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582811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744817" y="3647660"/>
            <a:ext cx="80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87816" y="3647660"/>
            <a:ext cx="58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10745" y="3665471"/>
            <a:ext cx="772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41928" y="1246442"/>
            <a:ext cx="2402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S’+ 1=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41926" y="1795526"/>
            <a:ext cx="2148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r>
              <a:rPr lang="en-US" sz="3200" dirty="0" smtClean="0">
                <a:solidFill>
                  <a:srgbClr val="FF0000"/>
                </a:solidFill>
              </a:rPr>
              <a:t>R’+ 1=1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6837" y="4078168"/>
            <a:ext cx="1091599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 smtClean="0">
                <a:solidFill>
                  <a:srgbClr val="FF0000"/>
                </a:solidFill>
              </a:rPr>
              <a:t>*  R*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1" name="Left Arrow 40"/>
          <p:cNvSpPr/>
          <p:nvPr/>
        </p:nvSpPr>
        <p:spPr>
          <a:xfrm>
            <a:off x="3965802" y="6192079"/>
            <a:ext cx="1142188" cy="36611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52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5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5903" y="7937"/>
            <a:ext cx="12192001" cy="6858000"/>
            <a:chOff x="-1" y="0"/>
            <a:chExt cx="121920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0972800" y="156754"/>
              <a:ext cx="1219200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" y="156754"/>
              <a:ext cx="10737668" cy="8490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085485"/>
              <a:ext cx="12192000" cy="45719"/>
            </a:xfrm>
            <a:prstGeom prst="rect">
              <a:avLst/>
            </a:prstGeom>
            <a:solidFill>
              <a:srgbClr val="573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156754"/>
              <a:ext cx="352698" cy="849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6837" y="196576"/>
            <a:ext cx="74645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Clocked SR Flip-flop(cont’d)</a:t>
            </a:r>
          </a:p>
          <a:p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8,274 Thinking Emoji Stock Photos, Pictures &amp; Royalty-Free Images - iStoc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959"/>
          <a:stretch/>
        </p:blipFill>
        <p:spPr>
          <a:xfrm>
            <a:off x="505455" y="1217952"/>
            <a:ext cx="4880816" cy="2573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96922" y="1267366"/>
                <a:ext cx="479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:r>
                  <a:rPr lang="en-US" sz="28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S.Clk</a:t>
                </a:r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= S + </a:t>
                </a:r>
                <a:r>
                  <a:rPr lang="en-US" sz="28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Clk</a:t>
                </a:r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=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22" y="1267366"/>
                <a:ext cx="479340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7168100" y="1309832"/>
            <a:ext cx="61225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001000" y="1334867"/>
            <a:ext cx="260404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552786" y="1309832"/>
            <a:ext cx="486396" cy="2503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489490" y="1779309"/>
                <a:ext cx="30230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= </a:t>
                </a:r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R. </a:t>
                </a:r>
                <a:r>
                  <a:rPr lang="en-US" sz="2800" b="1" dirty="0" err="1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Clk</a:t>
                </a:r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= R +</a:t>
                </a:r>
                <a:r>
                  <a:rPr lang="en-US" sz="2800" b="1" dirty="0" err="1" smtClean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Clk</a:t>
                </a: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90" y="1779309"/>
                <a:ext cx="3023020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7110599" y="1813417"/>
            <a:ext cx="72725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131202" y="1856692"/>
            <a:ext cx="214962" cy="1542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598346" y="1854890"/>
            <a:ext cx="395276" cy="1722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571" y="4021422"/>
            <a:ext cx="3149076" cy="2656039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22031"/>
              </p:ext>
            </p:extLst>
          </p:nvPr>
        </p:nvGraphicFramePr>
        <p:xfrm>
          <a:off x="5595729" y="2958914"/>
          <a:ext cx="6480312" cy="32331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052">
                  <a:extLst>
                    <a:ext uri="{9D8B030D-6E8A-4147-A177-3AD203B41FA5}">
                      <a16:colId xmlns:a16="http://schemas.microsoft.com/office/drawing/2014/main" xmlns="" val="1540041145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2524716915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1751111666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1290140023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2636334102"/>
                    </a:ext>
                  </a:extLst>
                </a:gridCol>
                <a:gridCol w="1080052">
                  <a:extLst>
                    <a:ext uri="{9D8B030D-6E8A-4147-A177-3AD203B41FA5}">
                      <a16:colId xmlns:a16="http://schemas.microsoft.com/office/drawing/2014/main" xmlns="" val="3373842912"/>
                    </a:ext>
                  </a:extLst>
                </a:gridCol>
              </a:tblGrid>
              <a:tr h="646633"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Clk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Q’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5293912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7802276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1825594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4153912"/>
                  </a:ext>
                </a:extLst>
              </a:tr>
              <a:tr h="6466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582811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744817" y="3647660"/>
            <a:ext cx="80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87816" y="3647660"/>
            <a:ext cx="58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10745" y="3665471"/>
            <a:ext cx="772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41928" y="1246442"/>
            <a:ext cx="1551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S’+0=S’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41927" y="1830730"/>
            <a:ext cx="2148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r>
              <a:rPr lang="en-US" sz="3200" dirty="0" smtClean="0">
                <a:solidFill>
                  <a:srgbClr val="FF0000"/>
                </a:solidFill>
              </a:rPr>
              <a:t>R’+0=R’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6837" y="4078168"/>
            <a:ext cx="1091599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 smtClean="0">
                <a:solidFill>
                  <a:srgbClr val="FF0000"/>
                </a:solidFill>
              </a:rPr>
              <a:t>*  R*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4817" y="4250246"/>
            <a:ext cx="80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8670" y="4250246"/>
            <a:ext cx="72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39986" y="4232435"/>
            <a:ext cx="35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0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15728" y="1342105"/>
            <a:ext cx="88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=1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93896" y="1926770"/>
            <a:ext cx="5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=1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7" name="Left Arrow 36"/>
          <p:cNvSpPr/>
          <p:nvPr/>
        </p:nvSpPr>
        <p:spPr>
          <a:xfrm>
            <a:off x="3965802" y="6192079"/>
            <a:ext cx="1142188" cy="36611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956898" y="4269763"/>
            <a:ext cx="103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Memory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53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5" grpId="0"/>
      <p:bldP spid="15" grpId="0"/>
      <p:bldP spid="16" grpId="0"/>
      <p:bldP spid="18" grpId="0"/>
      <p:bldP spid="19" grpId="0"/>
      <p:bldP spid="37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476</Words>
  <Application>Microsoft Office PowerPoint</Application>
  <PresentationFormat>Widescreen</PresentationFormat>
  <Paragraphs>294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barlow condensed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WALTON</dc:creator>
  <cp:lastModifiedBy>Microsoft account</cp:lastModifiedBy>
  <cp:revision>36</cp:revision>
  <dcterms:created xsi:type="dcterms:W3CDTF">2021-08-25T13:42:00Z</dcterms:created>
  <dcterms:modified xsi:type="dcterms:W3CDTF">2021-12-27T17:46:47Z</dcterms:modified>
</cp:coreProperties>
</file>