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2" r:id="rId7"/>
    <p:sldId id="268" r:id="rId8"/>
    <p:sldId id="270" r:id="rId9"/>
    <p:sldId id="271" r:id="rId10"/>
    <p:sldId id="263" r:id="rId11"/>
    <p:sldId id="259" r:id="rId12"/>
    <p:sldId id="269" r:id="rId13"/>
    <p:sldId id="265" r:id="rId14"/>
    <p:sldId id="273" r:id="rId15"/>
    <p:sldId id="272" r:id="rId16"/>
    <p:sldId id="260" r:id="rId17"/>
    <p:sldId id="274" r:id="rId18"/>
    <p:sldId id="275" r:id="rId19"/>
    <p:sldId id="277" r:id="rId20"/>
    <p:sldId id="276" r:id="rId21"/>
    <p:sldId id="26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97565" y="2199328"/>
            <a:ext cx="6441385" cy="2219691"/>
          </a:xfrm>
        </p:spPr>
        <p:txBody>
          <a:bodyPr anchor="ctr"/>
          <a:lstStyle/>
          <a:p>
            <a:r>
              <a:rPr lang="en-US" dirty="0"/>
              <a:t>Introduction to Three Phase System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Tariqul Islam 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/>
          <a:lstStyle/>
          <a:p>
            <a:r>
              <a:rPr lang="en-US" dirty="0"/>
              <a:t>Phase Sequence Calculation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9F1E5-06E6-4CF3-8028-7F71ED857818}"/>
              </a:ext>
            </a:extLst>
          </p:cNvPr>
          <p:cNvSpPr/>
          <p:nvPr/>
        </p:nvSpPr>
        <p:spPr>
          <a:xfrm>
            <a:off x="3962400" y="1921565"/>
            <a:ext cx="4108174" cy="6626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Phase Sequence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E8701C-FFAC-4D0C-9548-7B99EC2E5BD6}"/>
              </a:ext>
            </a:extLst>
          </p:cNvPr>
          <p:cNvSpPr/>
          <p:nvPr/>
        </p:nvSpPr>
        <p:spPr>
          <a:xfrm>
            <a:off x="1895060" y="3382273"/>
            <a:ext cx="2885591" cy="10969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Sequence or </a:t>
            </a:r>
            <a:r>
              <a:rPr lang="en-US" dirty="0" err="1"/>
              <a:t>abc</a:t>
            </a:r>
            <a:r>
              <a:rPr lang="en-US" dirty="0"/>
              <a:t> sequence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CBA9C5-8EA1-4C80-B3AC-DE96E4875374}"/>
              </a:ext>
            </a:extLst>
          </p:cNvPr>
          <p:cNvSpPr/>
          <p:nvPr/>
        </p:nvSpPr>
        <p:spPr>
          <a:xfrm>
            <a:off x="7345087" y="3369021"/>
            <a:ext cx="3511826" cy="1497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Sequence or </a:t>
            </a:r>
            <a:r>
              <a:rPr lang="en-US" dirty="0" err="1"/>
              <a:t>acb</a:t>
            </a:r>
            <a:r>
              <a:rPr lang="en-US" dirty="0"/>
              <a:t> Sequence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8C6FE1-9660-43E4-8BFC-C816479AD636}"/>
              </a:ext>
            </a:extLst>
          </p:cNvPr>
          <p:cNvCxnSpPr/>
          <p:nvPr/>
        </p:nvCxnSpPr>
        <p:spPr>
          <a:xfrm flipH="1">
            <a:off x="3564835" y="2584174"/>
            <a:ext cx="914400" cy="7848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A2677B-BDB1-4CF5-9362-A206C32F0CA9}"/>
              </a:ext>
            </a:extLst>
          </p:cNvPr>
          <p:cNvCxnSpPr/>
          <p:nvPr/>
        </p:nvCxnSpPr>
        <p:spPr>
          <a:xfrm>
            <a:off x="6798365" y="2590800"/>
            <a:ext cx="2040835" cy="791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 for Positive </a:t>
            </a:r>
            <a:r>
              <a:rPr lang="en-US" dirty="0" err="1"/>
              <a:t>Sequecnce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BF196-8469-45DB-8D14-D069AC6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53" y="2428564"/>
            <a:ext cx="4265751" cy="2000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D8C66E-0FC2-4A95-8B65-E799A0F476B6}"/>
              </a:ext>
            </a:extLst>
          </p:cNvPr>
          <p:cNvSpPr txBox="1"/>
          <p:nvPr/>
        </p:nvSpPr>
        <p:spPr>
          <a:xfrm>
            <a:off x="4295153" y="45993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Vp</a:t>
            </a:r>
            <a:r>
              <a:rPr lang="en-US" dirty="0"/>
              <a:t> is the effective or rms value</a:t>
            </a:r>
          </a:p>
        </p:txBody>
      </p:sp>
    </p:spTree>
    <p:extLst>
      <p:ext uri="{BB962C8B-B14F-4D97-AF65-F5344CB8AC3E}">
        <p14:creationId xmlns:p14="http://schemas.microsoft.com/office/powerpoint/2010/main" val="14215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 for Negative Sequence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9298E-059C-45DB-BFBA-1DDB5D6E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9" y="1815547"/>
            <a:ext cx="4378601" cy="2716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17EE5-DE19-48C8-B48B-E57F5EC033BA}"/>
              </a:ext>
            </a:extLst>
          </p:cNvPr>
          <p:cNvSpPr txBox="1"/>
          <p:nvPr/>
        </p:nvSpPr>
        <p:spPr>
          <a:xfrm>
            <a:off x="4361413" y="4752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Vp</a:t>
            </a:r>
            <a:r>
              <a:rPr lang="en-US" dirty="0"/>
              <a:t> is the effective or rms value</a:t>
            </a:r>
          </a:p>
        </p:txBody>
      </p:sp>
    </p:spTree>
    <p:extLst>
      <p:ext uri="{BB962C8B-B14F-4D97-AF65-F5344CB8AC3E}">
        <p14:creationId xmlns:p14="http://schemas.microsoft.com/office/powerpoint/2010/main" val="22214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Procedure of Phase Sequence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0496B8-D2CB-47D2-BD33-92EAD3270BFD}"/>
              </a:ext>
            </a:extLst>
          </p:cNvPr>
          <p:cNvSpPr/>
          <p:nvPr/>
        </p:nvSpPr>
        <p:spPr>
          <a:xfrm>
            <a:off x="2282308" y="1955040"/>
            <a:ext cx="1464365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66790-2B79-44B2-9008-C554EBF32CFF}"/>
              </a:ext>
            </a:extLst>
          </p:cNvPr>
          <p:cNvSpPr/>
          <p:nvPr/>
        </p:nvSpPr>
        <p:spPr>
          <a:xfrm>
            <a:off x="1828800" y="2697162"/>
            <a:ext cx="2438400" cy="29482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to draw the vector diagram at first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943E0C-1AB3-4DC8-A1B5-FA68B02B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274" y="1807438"/>
            <a:ext cx="167805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Step_2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0EAD4-699B-4310-8DE4-90500D07FE0C}"/>
              </a:ext>
            </a:extLst>
          </p:cNvPr>
          <p:cNvSpPr/>
          <p:nvPr/>
        </p:nvSpPr>
        <p:spPr>
          <a:xfrm>
            <a:off x="6095241" y="2549560"/>
            <a:ext cx="2438400" cy="29482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we have to take Van as reference then rotate in clockwise direction to find the phase sequence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build="p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Mathematical Problem  </a:t>
            </a:r>
          </a:p>
        </p:txBody>
      </p:sp>
    </p:spTree>
    <p:extLst>
      <p:ext uri="{BB962C8B-B14F-4D97-AF65-F5344CB8AC3E}">
        <p14:creationId xmlns:p14="http://schemas.microsoft.com/office/powerpoint/2010/main" val="14035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7A705-5F6F-4BC9-BD93-DAD58A93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16" y="1556923"/>
            <a:ext cx="737518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A16CA-D3B4-430A-92FD-EF82233B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15" y="4320208"/>
            <a:ext cx="3264155" cy="232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95218-8FEA-464A-A9AE-291EABDF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880" y="2757590"/>
            <a:ext cx="6722337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7F9B3-B99E-4082-B84A-4D18C4EB9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964" y="4320207"/>
            <a:ext cx="7577036" cy="1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Problem_2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F79D1-672E-4D4A-9BF5-38982BDB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00" y="1541980"/>
            <a:ext cx="8051730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4D477-F940-4A35-A72E-B017475B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16" y="2862468"/>
            <a:ext cx="3264155" cy="23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Question Session_2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4881" y="3835924"/>
            <a:ext cx="4779067" cy="524042"/>
          </a:xfrm>
        </p:spPr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Only for Two Students </a:t>
            </a:r>
          </a:p>
        </p:txBody>
      </p:sp>
    </p:spTree>
    <p:extLst>
      <p:ext uri="{BB962C8B-B14F-4D97-AF65-F5344CB8AC3E}">
        <p14:creationId xmlns:p14="http://schemas.microsoft.com/office/powerpoint/2010/main" val="22442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 questions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8B1FB0-E240-4450-8261-07832C44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14" y="1606414"/>
            <a:ext cx="9505468" cy="1714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9C7329-7298-49EF-97C0-D3503664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14" y="3754166"/>
            <a:ext cx="9405938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Ready for Group Study </a:t>
            </a:r>
            <a:br>
              <a:rPr lang="en-US" b="1" i="1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FF0000"/>
                </a:solidFill>
              </a:rPr>
              <a:t>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A8116-9731-4BC4-BF47-9DB9B8C8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490" y="4114219"/>
            <a:ext cx="5998267" cy="524042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i="1" dirty="0">
                <a:solidFill>
                  <a:srgbClr val="00B0F0"/>
                </a:solidFill>
              </a:rPr>
              <a:t>If it is possible, please turn on your camera </a:t>
            </a:r>
          </a:p>
        </p:txBody>
      </p:sp>
    </p:spTree>
    <p:extLst>
      <p:ext uri="{BB962C8B-B14F-4D97-AF65-F5344CB8AC3E}">
        <p14:creationId xmlns:p14="http://schemas.microsoft.com/office/powerpoint/2010/main" val="883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Outcomes: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ending of the lesson, students will be able to know,</a:t>
            </a:r>
          </a:p>
          <a:p>
            <a:r>
              <a:rPr lang="en-US" dirty="0"/>
              <a:t>About </a:t>
            </a:r>
            <a:r>
              <a:rPr lang="en-US" b="1" i="1" dirty="0">
                <a:solidFill>
                  <a:srgbClr val="FF0000"/>
                </a:solidFill>
              </a:rPr>
              <a:t>Single phase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Two phase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B0F0"/>
                </a:solidFill>
              </a:rPr>
              <a:t>polyphase system</a:t>
            </a:r>
            <a:r>
              <a:rPr lang="en-US" dirty="0"/>
              <a:t>.</a:t>
            </a:r>
          </a:p>
          <a:p>
            <a:r>
              <a:rPr lang="en-US" dirty="0"/>
              <a:t>The difference between </a:t>
            </a:r>
            <a:r>
              <a:rPr lang="en-US" b="1" i="1" dirty="0">
                <a:solidFill>
                  <a:srgbClr val="00B0F0"/>
                </a:solidFill>
              </a:rPr>
              <a:t>single phase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two phase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three phase systems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7030A0"/>
                </a:solidFill>
              </a:rPr>
              <a:t>characteristics </a:t>
            </a:r>
            <a:r>
              <a:rPr lang="en-US" dirty="0"/>
              <a:t>of three phase system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of </a:t>
            </a:r>
            <a:r>
              <a:rPr lang="en-US" b="1" i="1" dirty="0">
                <a:solidFill>
                  <a:srgbClr val="92D050"/>
                </a:solidFill>
              </a:rPr>
              <a:t>three phase system </a:t>
            </a:r>
            <a:r>
              <a:rPr lang="en-US" dirty="0"/>
              <a:t>over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single phase syste</a:t>
            </a:r>
            <a:r>
              <a:rPr lang="en-US" b="1" dirty="0"/>
              <a:t>m</a:t>
            </a:r>
          </a:p>
          <a:p>
            <a:r>
              <a:rPr lang="en-US" dirty="0"/>
              <a:t>About </a:t>
            </a:r>
            <a:r>
              <a:rPr lang="en-US" b="1" i="1" dirty="0">
                <a:solidFill>
                  <a:srgbClr val="92D050"/>
                </a:solidFill>
              </a:rPr>
              <a:t>balance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B0F0"/>
                </a:solidFill>
              </a:rPr>
              <a:t>unbalance system </a:t>
            </a:r>
          </a:p>
          <a:p>
            <a:r>
              <a:rPr lang="en-US" dirty="0"/>
              <a:t>About the procedure of determining </a:t>
            </a:r>
            <a:r>
              <a:rPr lang="en-US" b="1" i="1" dirty="0">
                <a:solidFill>
                  <a:srgbClr val="00B0F0"/>
                </a:solidFill>
              </a:rPr>
              <a:t>phase sequences </a:t>
            </a:r>
            <a:r>
              <a:rPr lang="en-US" dirty="0"/>
              <a:t>of a system 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Phase Vs Two Phase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Single Phase System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AE3BD-F35E-4351-811A-94AC366D3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9126" y="3313043"/>
            <a:ext cx="4919663" cy="275645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Two Phase System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4AF212F-DB31-403E-8508-FD4ED67270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System has two phase angles</a:t>
            </a:r>
          </a:p>
          <a:p>
            <a:r>
              <a:rPr lang="en-US" sz="2000" dirty="0"/>
              <a:t>The magnitude of the sources are same or different</a:t>
            </a:r>
          </a:p>
          <a:p>
            <a:r>
              <a:rPr lang="en-US" sz="2000" dirty="0"/>
              <a:t>The phase difference between each sources are 90 degrees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518132-31D3-42DA-B7DC-6DC21FD12295}"/>
              </a:ext>
            </a:extLst>
          </p:cNvPr>
          <p:cNvSpPr txBox="1">
            <a:spLocks/>
          </p:cNvSpPr>
          <p:nvPr/>
        </p:nvSpPr>
        <p:spPr>
          <a:xfrm>
            <a:off x="959126" y="2424112"/>
            <a:ext cx="4914900" cy="132625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System has only one phase angle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magnitude of the sources are same or different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phase difference between each sources are zero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27ACA-838D-412A-A0F4-6E7FE1B3324F}"/>
              </a:ext>
            </a:extLst>
          </p:cNvPr>
          <p:cNvSpPr txBox="1"/>
          <p:nvPr/>
        </p:nvSpPr>
        <p:spPr>
          <a:xfrm>
            <a:off x="516636" y="5945114"/>
            <a:ext cx="5357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 1. Single-phase systems: (a) two-wire type, (b) three-wire type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67CEBD-7C54-49E1-93EF-3746FF354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2" t="20956"/>
          <a:stretch/>
        </p:blipFill>
        <p:spPr>
          <a:xfrm>
            <a:off x="7593496" y="4298156"/>
            <a:ext cx="2769704" cy="18740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00AAE4-7965-4715-A152-F183234E18CF}"/>
              </a:ext>
            </a:extLst>
          </p:cNvPr>
          <p:cNvSpPr txBox="1"/>
          <p:nvPr/>
        </p:nvSpPr>
        <p:spPr>
          <a:xfrm>
            <a:off x="6493565" y="6069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 2. Two-phase systems three-wire type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Question Session_1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4881" y="3835924"/>
            <a:ext cx="4779067" cy="524042"/>
          </a:xfrm>
        </p:spPr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Only for Three Students 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BF6F-E012-45BE-A0B5-F38B1EE0EB43}"/>
              </a:ext>
            </a:extLst>
          </p:cNvPr>
          <p:cNvSpPr txBox="1">
            <a:spLocks/>
          </p:cNvSpPr>
          <p:nvPr/>
        </p:nvSpPr>
        <p:spPr>
          <a:xfrm>
            <a:off x="5133561" y="871330"/>
            <a:ext cx="3232517" cy="5616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B050"/>
                </a:solidFill>
              </a:rPr>
              <a:t>Question Session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6C842-9630-44B8-983E-9A69DA9B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8" y="2749615"/>
            <a:ext cx="5105970" cy="30847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96637C-35DB-41F6-A372-64FA4FD07251}"/>
              </a:ext>
            </a:extLst>
          </p:cNvPr>
          <p:cNvSpPr txBox="1">
            <a:spLocks/>
          </p:cNvSpPr>
          <p:nvPr/>
        </p:nvSpPr>
        <p:spPr>
          <a:xfrm>
            <a:off x="1901316" y="1791809"/>
            <a:ext cx="9603747" cy="5616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kind of system has shown in the following figure?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8AAC1-125A-4BB2-94ED-2304109A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76" y="2749615"/>
            <a:ext cx="4608393" cy="30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BF6F-E012-45BE-A0B5-F38B1EE0EB43}"/>
              </a:ext>
            </a:extLst>
          </p:cNvPr>
          <p:cNvSpPr txBox="1">
            <a:spLocks/>
          </p:cNvSpPr>
          <p:nvPr/>
        </p:nvSpPr>
        <p:spPr>
          <a:xfrm>
            <a:off x="5133561" y="871330"/>
            <a:ext cx="3246164" cy="5616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70C0"/>
                </a:solidFill>
              </a:rPr>
              <a:t>Question Session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96637C-35DB-41F6-A372-64FA4FD07251}"/>
              </a:ext>
            </a:extLst>
          </p:cNvPr>
          <p:cNvSpPr txBox="1">
            <a:spLocks/>
          </p:cNvSpPr>
          <p:nvPr/>
        </p:nvSpPr>
        <p:spPr>
          <a:xfrm>
            <a:off x="1901316" y="1791809"/>
            <a:ext cx="9603747" cy="5616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kind of system has shown in the following figure?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8AAC1-125A-4BB2-94ED-2304109A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76" y="2749615"/>
            <a:ext cx="4608393" cy="3084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34A01-4FDF-4D9A-8563-30ED405C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316" y="2353494"/>
            <a:ext cx="4433223" cy="33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 System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D1839-DFC5-490B-BEC5-BF253856C93A}"/>
              </a:ext>
            </a:extLst>
          </p:cNvPr>
          <p:cNvSpPr txBox="1"/>
          <p:nvPr/>
        </p:nvSpPr>
        <p:spPr>
          <a:xfrm>
            <a:off x="887896" y="1671935"/>
            <a:ext cx="9329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</a:t>
            </a:r>
            <a:r>
              <a:rPr lang="en-US" b="1" i="1" dirty="0">
                <a:solidFill>
                  <a:srgbClr val="FF0000"/>
                </a:solidFill>
              </a:rPr>
              <a:t>same or different amplitude </a:t>
            </a:r>
            <a:r>
              <a:rPr lang="en-US" dirty="0"/>
              <a:t>but </a:t>
            </a:r>
            <a:r>
              <a:rPr lang="en-US" b="1" i="1" dirty="0">
                <a:solidFill>
                  <a:srgbClr val="FF0000"/>
                </a:solidFill>
              </a:rPr>
              <a:t>same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phase with each other by </a:t>
            </a:r>
            <a:r>
              <a:rPr lang="en-US" b="1" i="1" dirty="0">
                <a:solidFill>
                  <a:srgbClr val="FF0000"/>
                </a:solidFill>
              </a:rPr>
              <a:t>120◦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4E3AE-2ACD-477E-B627-73676C3F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34" y="2497707"/>
            <a:ext cx="4414009" cy="2965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51BFF-456D-45B3-88AC-183E10E6034F}"/>
              </a:ext>
            </a:extLst>
          </p:cNvPr>
          <p:cNvSpPr txBox="1"/>
          <p:nvPr/>
        </p:nvSpPr>
        <p:spPr>
          <a:xfrm>
            <a:off x="3272528" y="558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 3 Three phase four wire system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Three Phase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185953" cy="4571999"/>
          </a:xfrm>
        </p:spPr>
        <p:txBody>
          <a:bodyPr/>
          <a:lstStyle/>
          <a:p>
            <a:pPr algn="just"/>
            <a:r>
              <a:rPr lang="en-US" dirty="0"/>
              <a:t>First, nearly all electric power is generated and distributed in three-phase, at the operating frequency of 60 Hz (or ω = 377 rad/s) in the United States or 50 Hz (or ω = 314 rad/s) in some other parts of the world.</a:t>
            </a:r>
          </a:p>
          <a:p>
            <a:pPr algn="just"/>
            <a:r>
              <a:rPr lang="en-US" dirty="0"/>
              <a:t>When one phase or two-phase inputs are required, they are taken from the three phase system rather than generated independently.</a:t>
            </a:r>
          </a:p>
          <a:p>
            <a:pPr algn="just"/>
            <a:r>
              <a:rPr lang="en-US" dirty="0"/>
              <a:t>The instantaneous power in a three-phase system can be constant (not pulsating). This results in uniform power transmission and less vibration of three-phase machines. </a:t>
            </a:r>
          </a:p>
          <a:p>
            <a:pPr algn="just"/>
            <a:r>
              <a:rPr lang="en-US" dirty="0"/>
              <a:t>for the same amount of power, the three-phase system is more economical than the single-phase amount of wire required for a three-phase system is less than that required for an equivalent single-phase system.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Polyphase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12ED9-6494-4267-984B-ED74653E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02" y="2196548"/>
            <a:ext cx="51383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64</TotalTime>
  <Words>514</Words>
  <Application>Microsoft Office PowerPoint</Application>
  <PresentationFormat>Widescreen</PresentationFormat>
  <Paragraphs>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Euphemia</vt:lpstr>
      <vt:lpstr>Plantagenet Cherokee</vt:lpstr>
      <vt:lpstr>Wingdings</vt:lpstr>
      <vt:lpstr>Academic Literature 16x9</vt:lpstr>
      <vt:lpstr>Introduction to Three Phase System </vt:lpstr>
      <vt:lpstr>Learning Outcomes: </vt:lpstr>
      <vt:lpstr>Single Phase Vs Two Phase </vt:lpstr>
      <vt:lpstr>Question Session_1 </vt:lpstr>
      <vt:lpstr>PowerPoint Presentation</vt:lpstr>
      <vt:lpstr>PowerPoint Presentation</vt:lpstr>
      <vt:lpstr>Three Phase System </vt:lpstr>
      <vt:lpstr>Advantages of Three Phase System </vt:lpstr>
      <vt:lpstr>Polyphase System </vt:lpstr>
      <vt:lpstr>Phase Sequence Calculation </vt:lpstr>
      <vt:lpstr>Mathematical Expression for Positive Sequecnce </vt:lpstr>
      <vt:lpstr>Mathematical Expression for Negative Sequence </vt:lpstr>
      <vt:lpstr>Determining Procedure of Phase Sequence </vt:lpstr>
      <vt:lpstr>Mathematical Problem  </vt:lpstr>
      <vt:lpstr>Problem_1</vt:lpstr>
      <vt:lpstr>Problem_2</vt:lpstr>
      <vt:lpstr>Question Session_2 </vt:lpstr>
      <vt:lpstr>MCQ questions </vt:lpstr>
      <vt:lpstr>Ready for Group Study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Three Phase System</dc:title>
  <dc:creator>Shamim Ahmed</dc:creator>
  <cp:lastModifiedBy>Shamim Ahmed</cp:lastModifiedBy>
  <cp:revision>8</cp:revision>
  <dcterms:created xsi:type="dcterms:W3CDTF">2021-02-09T13:31:19Z</dcterms:created>
  <dcterms:modified xsi:type="dcterms:W3CDTF">2021-02-09T14:36:10Z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