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350" r:id="rId6"/>
    <p:sldId id="259"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F597-FEE4-46B7-97A4-E76CA0439213}"/>
              </a:ext>
            </a:extLst>
          </p:cNvPr>
          <p:cNvSpPr>
            <a:spLocks noGrp="1"/>
          </p:cNvSpPr>
          <p:nvPr>
            <p:ph type="ctrTitle"/>
          </p:nvPr>
        </p:nvSpPr>
        <p:spPr>
          <a:xfrm>
            <a:off x="1507066" y="2404534"/>
            <a:ext cx="8723611" cy="1646302"/>
          </a:xfrm>
        </p:spPr>
        <p:txBody>
          <a:bodyPr/>
          <a:lstStyle/>
          <a:p>
            <a:r>
              <a:rPr lang="en-US" dirty="0"/>
              <a:t>Introduction to Transformer</a:t>
            </a:r>
          </a:p>
        </p:txBody>
      </p:sp>
    </p:spTree>
    <p:extLst>
      <p:ext uri="{BB962C8B-B14F-4D97-AF65-F5344CB8AC3E}">
        <p14:creationId xmlns:p14="http://schemas.microsoft.com/office/powerpoint/2010/main" val="391188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DAB5-FE79-4832-BDC8-B354ACF136C3}"/>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D2824D0-CC62-4E00-A94D-E87C2BA9A424}"/>
              </a:ext>
            </a:extLst>
          </p:cNvPr>
          <p:cNvSpPr>
            <a:spLocks noGrp="1"/>
          </p:cNvSpPr>
          <p:nvPr>
            <p:ph idx="1"/>
          </p:nvPr>
        </p:nvSpPr>
        <p:spPr>
          <a:xfrm>
            <a:off x="505056" y="1660076"/>
            <a:ext cx="10719536" cy="4806985"/>
          </a:xfrm>
        </p:spPr>
        <p:txBody>
          <a:bodyPr>
            <a:normAutofit/>
          </a:bodyPr>
          <a:lstStyle/>
          <a:p>
            <a:r>
              <a:rPr lang="en-US" sz="2000" dirty="0"/>
              <a:t>Form factor = RMS value / average value</a:t>
            </a:r>
          </a:p>
          <a:p>
            <a:r>
              <a:rPr lang="en-US" sz="2000" dirty="0"/>
              <a:t>RMS value of emf per turn =  1.11 x 4f </a:t>
            </a:r>
            <a:r>
              <a:rPr lang="en-US" sz="2000" dirty="0" err="1"/>
              <a:t>Φm</a:t>
            </a:r>
            <a:r>
              <a:rPr lang="en-US" sz="2000" dirty="0"/>
              <a:t> = 4.44f </a:t>
            </a:r>
            <a:r>
              <a:rPr lang="en-US" sz="2000" dirty="0" err="1"/>
              <a:t>Φm</a:t>
            </a:r>
            <a:r>
              <a:rPr lang="en-US" sz="2000" dirty="0"/>
              <a:t>.</a:t>
            </a:r>
          </a:p>
          <a:p>
            <a:pPr marL="0" indent="0">
              <a:buNone/>
            </a:pPr>
            <a:endParaRPr lang="en-US" sz="1600" dirty="0"/>
          </a:p>
          <a:p>
            <a:pPr fontAlgn="base"/>
            <a:r>
              <a:rPr lang="en-US" sz="2400" b="1" dirty="0">
                <a:solidFill>
                  <a:srgbClr val="FFFF00"/>
                </a:solidFill>
              </a:rPr>
              <a:t>Voltage Transformation Ratio (K)</a:t>
            </a:r>
          </a:p>
          <a:p>
            <a:pPr fontAlgn="base"/>
            <a:endParaRPr lang="en-US" sz="1600" dirty="0"/>
          </a:p>
          <a:p>
            <a:pPr fontAlgn="base"/>
            <a:endParaRPr lang="en-US" sz="1600" dirty="0"/>
          </a:p>
          <a:p>
            <a:pPr marL="0" indent="0" fontAlgn="base">
              <a:buNone/>
            </a:pPr>
            <a:r>
              <a:rPr lang="en-US" sz="1600" dirty="0"/>
              <a:t>Where, K = constant This constant K is known as </a:t>
            </a:r>
            <a:r>
              <a:rPr lang="en-US" sz="1600" b="1" dirty="0"/>
              <a:t>voltage transformation ratio</a:t>
            </a:r>
            <a:r>
              <a:rPr lang="en-US" sz="1600" dirty="0"/>
              <a:t>.</a:t>
            </a:r>
            <a:br>
              <a:rPr lang="en-US" sz="1600" dirty="0"/>
            </a:br>
            <a:r>
              <a:rPr lang="en-US" sz="2000" dirty="0"/>
              <a:t>If N</a:t>
            </a:r>
            <a:r>
              <a:rPr lang="en-US" sz="2000" baseline="-25000" dirty="0"/>
              <a:t>2</a:t>
            </a:r>
            <a:r>
              <a:rPr lang="en-US" sz="2000" dirty="0"/>
              <a:t> &gt; N</a:t>
            </a:r>
            <a:r>
              <a:rPr lang="en-US" sz="2000" baseline="-25000" dirty="0"/>
              <a:t>1</a:t>
            </a:r>
            <a:r>
              <a:rPr lang="en-US" sz="2000" dirty="0"/>
              <a:t>, i.e. K &gt; 1, then the transformer is called step-up transformer.</a:t>
            </a:r>
          </a:p>
          <a:p>
            <a:pPr marL="0" indent="0" fontAlgn="base">
              <a:buNone/>
            </a:pPr>
            <a:r>
              <a:rPr lang="en-US" sz="2000" dirty="0"/>
              <a:t>If N</a:t>
            </a:r>
            <a:r>
              <a:rPr lang="en-US" sz="2000" baseline="-25000" dirty="0"/>
              <a:t>2</a:t>
            </a:r>
            <a:r>
              <a:rPr lang="en-US" sz="2000" dirty="0"/>
              <a:t> &lt; N</a:t>
            </a:r>
            <a:r>
              <a:rPr lang="en-US" sz="2000" baseline="-25000" dirty="0"/>
              <a:t>1</a:t>
            </a:r>
            <a:r>
              <a:rPr lang="en-US" sz="2000" dirty="0"/>
              <a:t>, i.e. K &lt; 1, then the transformer is called step-down transformer.</a:t>
            </a:r>
            <a:br>
              <a:rPr lang="en-US" sz="1600" dirty="0"/>
            </a:br>
            <a:br>
              <a:rPr lang="en-US" sz="1600" dirty="0"/>
            </a:br>
            <a:endParaRPr lang="en-US" sz="1600" dirty="0"/>
          </a:p>
        </p:txBody>
      </p:sp>
      <p:pic>
        <p:nvPicPr>
          <p:cNvPr id="5" name="Picture 4">
            <a:extLst>
              <a:ext uri="{FF2B5EF4-FFF2-40B4-BE49-F238E27FC236}">
                <a16:creationId xmlns:a16="http://schemas.microsoft.com/office/drawing/2014/main" id="{4FF619BE-D376-461D-B091-D601A9766790}"/>
              </a:ext>
            </a:extLst>
          </p:cNvPr>
          <p:cNvPicPr>
            <a:picLocks noChangeAspect="1"/>
          </p:cNvPicPr>
          <p:nvPr/>
        </p:nvPicPr>
        <p:blipFill>
          <a:blip r:embed="rId2"/>
          <a:stretch>
            <a:fillRect/>
          </a:stretch>
        </p:blipFill>
        <p:spPr>
          <a:xfrm>
            <a:off x="2503210" y="3400287"/>
            <a:ext cx="2797659" cy="798443"/>
          </a:xfrm>
          <a:prstGeom prst="rect">
            <a:avLst/>
          </a:prstGeom>
        </p:spPr>
      </p:pic>
    </p:spTree>
    <p:extLst>
      <p:ext uri="{BB962C8B-B14F-4D97-AF65-F5344CB8AC3E}">
        <p14:creationId xmlns:p14="http://schemas.microsoft.com/office/powerpoint/2010/main" val="287165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anim calcmode="lin" valueType="num">
                                      <p:cBhvr>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5E22-9D14-4166-89CB-3C8DF7FDE7A5}"/>
              </a:ext>
            </a:extLst>
          </p:cNvPr>
          <p:cNvSpPr>
            <a:spLocks noGrp="1"/>
          </p:cNvSpPr>
          <p:nvPr>
            <p:ph type="title"/>
          </p:nvPr>
        </p:nvSpPr>
        <p:spPr/>
        <p:txBody>
          <a:bodyPr/>
          <a:lstStyle/>
          <a:p>
            <a:r>
              <a:rPr lang="en-US" dirty="0"/>
              <a:t>Transformer on No-Load</a:t>
            </a:r>
          </a:p>
        </p:txBody>
      </p:sp>
      <p:sp>
        <p:nvSpPr>
          <p:cNvPr id="3" name="Content Placeholder 2">
            <a:extLst>
              <a:ext uri="{FF2B5EF4-FFF2-40B4-BE49-F238E27FC236}">
                <a16:creationId xmlns:a16="http://schemas.microsoft.com/office/drawing/2014/main" id="{FBD3DB5A-DEBD-46F1-A7FD-E9DA8586C17A}"/>
              </a:ext>
            </a:extLst>
          </p:cNvPr>
          <p:cNvSpPr>
            <a:spLocks noGrp="1"/>
          </p:cNvSpPr>
          <p:nvPr>
            <p:ph idx="1"/>
          </p:nvPr>
        </p:nvSpPr>
        <p:spPr>
          <a:xfrm>
            <a:off x="677334" y="2160589"/>
            <a:ext cx="10047272" cy="3880773"/>
          </a:xfrm>
        </p:spPr>
        <p:txBody>
          <a:bodyPr/>
          <a:lstStyle/>
          <a:p>
            <a:r>
              <a:rPr lang="en-US" sz="2000" dirty="0"/>
              <a:t>At the no-load condition, a very little amount of current flow through the transformer. This current is known as energized current.</a:t>
            </a:r>
          </a:p>
          <a:p>
            <a:r>
              <a:rPr lang="en-US" sz="2000" dirty="0"/>
              <a:t>This current has two components (</a:t>
            </a:r>
            <a:r>
              <a:rPr lang="en-US" sz="2000" dirty="0" err="1"/>
              <a:t>i</a:t>
            </a:r>
            <a:r>
              <a:rPr lang="en-US" sz="2000" dirty="0"/>
              <a:t>) magnetizing current (ii) iron loss component</a:t>
            </a:r>
          </a:p>
          <a:p>
            <a:r>
              <a:rPr lang="en-US" sz="2000" dirty="0"/>
              <a:t>At no-load condition, copper loss is low which can be negligible.</a:t>
            </a:r>
          </a:p>
          <a:p>
            <a:endParaRPr lang="en-US" dirty="0"/>
          </a:p>
        </p:txBody>
      </p:sp>
      <p:pic>
        <p:nvPicPr>
          <p:cNvPr id="4" name="Picture 3">
            <a:extLst>
              <a:ext uri="{FF2B5EF4-FFF2-40B4-BE49-F238E27FC236}">
                <a16:creationId xmlns:a16="http://schemas.microsoft.com/office/drawing/2014/main" id="{70CC1F36-BF8D-43CB-8C81-9F67F7B1E8B2}"/>
              </a:ext>
            </a:extLst>
          </p:cNvPr>
          <p:cNvPicPr>
            <a:picLocks noChangeAspect="1"/>
          </p:cNvPicPr>
          <p:nvPr/>
        </p:nvPicPr>
        <p:blipFill>
          <a:blip r:embed="rId2"/>
          <a:stretch>
            <a:fillRect/>
          </a:stretch>
        </p:blipFill>
        <p:spPr>
          <a:xfrm>
            <a:off x="5863950" y="4010025"/>
            <a:ext cx="5326753" cy="2847975"/>
          </a:xfrm>
          <a:prstGeom prst="rect">
            <a:avLst/>
          </a:prstGeom>
        </p:spPr>
      </p:pic>
      <p:sp>
        <p:nvSpPr>
          <p:cNvPr id="5" name="TextBox 4">
            <a:extLst>
              <a:ext uri="{FF2B5EF4-FFF2-40B4-BE49-F238E27FC236}">
                <a16:creationId xmlns:a16="http://schemas.microsoft.com/office/drawing/2014/main" id="{2AB5EFAA-4093-44EC-A2F5-488C67ECB6B1}"/>
              </a:ext>
            </a:extLst>
          </p:cNvPr>
          <p:cNvSpPr txBox="1"/>
          <p:nvPr/>
        </p:nvSpPr>
        <p:spPr>
          <a:xfrm>
            <a:off x="3525699" y="1444487"/>
            <a:ext cx="7036284" cy="461665"/>
          </a:xfrm>
          <a:prstGeom prst="rect">
            <a:avLst/>
          </a:prstGeom>
          <a:noFill/>
        </p:spPr>
        <p:txBody>
          <a:bodyPr wrap="square" rtlCol="0">
            <a:spAutoFit/>
          </a:bodyPr>
          <a:lstStyle/>
          <a:p>
            <a:r>
              <a:rPr lang="en-US" sz="2400" b="1" dirty="0">
                <a:solidFill>
                  <a:srgbClr val="FF0000"/>
                </a:solidFill>
              </a:rPr>
              <a:t>Why copper loss is low at no-load conditions?</a:t>
            </a:r>
          </a:p>
        </p:txBody>
      </p:sp>
    </p:spTree>
    <p:extLst>
      <p:ext uri="{BB962C8B-B14F-4D97-AF65-F5344CB8AC3E}">
        <p14:creationId xmlns:p14="http://schemas.microsoft.com/office/powerpoint/2010/main" val="199129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3E02-5254-48AC-973A-DE302034BDEF}"/>
              </a:ext>
            </a:extLst>
          </p:cNvPr>
          <p:cNvSpPr>
            <a:spLocks noGrp="1"/>
          </p:cNvSpPr>
          <p:nvPr>
            <p:ph type="title"/>
          </p:nvPr>
        </p:nvSpPr>
        <p:spPr/>
        <p:txBody>
          <a:bodyPr/>
          <a:lstStyle/>
          <a:p>
            <a:r>
              <a:rPr lang="en-US" dirty="0"/>
              <a:t>Transformer on Load</a:t>
            </a:r>
          </a:p>
        </p:txBody>
      </p:sp>
      <p:sp>
        <p:nvSpPr>
          <p:cNvPr id="3" name="Content Placeholder 2">
            <a:extLst>
              <a:ext uri="{FF2B5EF4-FFF2-40B4-BE49-F238E27FC236}">
                <a16:creationId xmlns:a16="http://schemas.microsoft.com/office/drawing/2014/main" id="{EC263E1E-1278-425F-ADA8-FEBA9C7D4B44}"/>
              </a:ext>
            </a:extLst>
          </p:cNvPr>
          <p:cNvSpPr>
            <a:spLocks noGrp="1"/>
          </p:cNvSpPr>
          <p:nvPr>
            <p:ph idx="1"/>
          </p:nvPr>
        </p:nvSpPr>
        <p:spPr>
          <a:xfrm>
            <a:off x="677333" y="2160589"/>
            <a:ext cx="9368003" cy="3880773"/>
          </a:xfrm>
        </p:spPr>
        <p:txBody>
          <a:bodyPr/>
          <a:lstStyle/>
          <a:p>
            <a:r>
              <a:rPr lang="en-US" sz="2000" dirty="0"/>
              <a:t>With increasing load on secondary, the current in primary will increase.</a:t>
            </a:r>
          </a:p>
          <a:p>
            <a:r>
              <a:rPr lang="en-US" sz="2000" dirty="0"/>
              <a:t>Under loaded condition, The primary current is the vector sum of I’2 and I1.</a:t>
            </a:r>
            <a:br>
              <a:rPr lang="en-US" dirty="0"/>
            </a:br>
            <a:br>
              <a:rPr lang="en-US" dirty="0"/>
            </a:br>
            <a:endParaRPr lang="en-US" dirty="0"/>
          </a:p>
        </p:txBody>
      </p:sp>
      <p:pic>
        <p:nvPicPr>
          <p:cNvPr id="5" name="Picture 4">
            <a:extLst>
              <a:ext uri="{FF2B5EF4-FFF2-40B4-BE49-F238E27FC236}">
                <a16:creationId xmlns:a16="http://schemas.microsoft.com/office/drawing/2014/main" id="{DEC33085-3FD6-4446-A3A6-8E253FF02DD9}"/>
              </a:ext>
            </a:extLst>
          </p:cNvPr>
          <p:cNvPicPr>
            <a:picLocks noChangeAspect="1"/>
          </p:cNvPicPr>
          <p:nvPr/>
        </p:nvPicPr>
        <p:blipFill>
          <a:blip r:embed="rId2"/>
          <a:stretch>
            <a:fillRect/>
          </a:stretch>
        </p:blipFill>
        <p:spPr>
          <a:xfrm>
            <a:off x="3286125" y="3129583"/>
            <a:ext cx="4559162" cy="3423617"/>
          </a:xfrm>
          <a:prstGeom prst="rect">
            <a:avLst/>
          </a:prstGeom>
        </p:spPr>
      </p:pic>
    </p:spTree>
    <p:extLst>
      <p:ext uri="{BB962C8B-B14F-4D97-AF65-F5344CB8AC3E}">
        <p14:creationId xmlns:p14="http://schemas.microsoft.com/office/powerpoint/2010/main" val="38945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5100-5C8E-4C6B-8783-FA2DA79D0517}"/>
              </a:ext>
            </a:extLst>
          </p:cNvPr>
          <p:cNvSpPr>
            <a:spLocks noGrp="1"/>
          </p:cNvSpPr>
          <p:nvPr>
            <p:ph type="title"/>
          </p:nvPr>
        </p:nvSpPr>
        <p:spPr/>
        <p:txBody>
          <a:bodyPr/>
          <a:lstStyle/>
          <a:p>
            <a:r>
              <a:rPr lang="en-US" dirty="0"/>
              <a:t>Equivalent Circuit Diagram</a:t>
            </a:r>
          </a:p>
        </p:txBody>
      </p:sp>
      <p:pic>
        <p:nvPicPr>
          <p:cNvPr id="4" name="Content Placeholder 3">
            <a:extLst>
              <a:ext uri="{FF2B5EF4-FFF2-40B4-BE49-F238E27FC236}">
                <a16:creationId xmlns:a16="http://schemas.microsoft.com/office/drawing/2014/main" id="{F3C937F2-917B-46EE-B1FA-963A1A6FD72A}"/>
              </a:ext>
            </a:extLst>
          </p:cNvPr>
          <p:cNvPicPr>
            <a:picLocks noGrp="1" noChangeAspect="1"/>
          </p:cNvPicPr>
          <p:nvPr>
            <p:ph idx="1"/>
          </p:nvPr>
        </p:nvPicPr>
        <p:blipFill>
          <a:blip r:embed="rId2"/>
          <a:stretch>
            <a:fillRect/>
          </a:stretch>
        </p:blipFill>
        <p:spPr>
          <a:xfrm>
            <a:off x="1485106" y="2226365"/>
            <a:ext cx="8043207" cy="3405809"/>
          </a:xfrm>
          <a:prstGeom prst="rect">
            <a:avLst/>
          </a:prstGeom>
        </p:spPr>
      </p:pic>
    </p:spTree>
    <p:extLst>
      <p:ext uri="{BB962C8B-B14F-4D97-AF65-F5344CB8AC3E}">
        <p14:creationId xmlns:p14="http://schemas.microsoft.com/office/powerpoint/2010/main" val="291689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59A6-95C4-49F2-AE2F-90EDCCD28203}"/>
              </a:ext>
            </a:extLst>
          </p:cNvPr>
          <p:cNvSpPr>
            <a:spLocks noGrp="1"/>
          </p:cNvSpPr>
          <p:nvPr>
            <p:ph type="title"/>
          </p:nvPr>
        </p:nvSpPr>
        <p:spPr/>
        <p:txBody>
          <a:bodyPr/>
          <a:lstStyle/>
          <a:p>
            <a:r>
              <a:rPr lang="en-US" dirty="0"/>
              <a:t>Continue….</a:t>
            </a:r>
          </a:p>
        </p:txBody>
      </p:sp>
      <p:pic>
        <p:nvPicPr>
          <p:cNvPr id="4" name="Content Placeholder 3">
            <a:extLst>
              <a:ext uri="{FF2B5EF4-FFF2-40B4-BE49-F238E27FC236}">
                <a16:creationId xmlns:a16="http://schemas.microsoft.com/office/drawing/2014/main" id="{64414186-42C8-499F-BB23-09F00435A7A0}"/>
              </a:ext>
            </a:extLst>
          </p:cNvPr>
          <p:cNvPicPr>
            <a:picLocks noGrp="1" noChangeAspect="1"/>
          </p:cNvPicPr>
          <p:nvPr>
            <p:ph idx="1"/>
          </p:nvPr>
        </p:nvPicPr>
        <p:blipFill>
          <a:blip r:embed="rId2"/>
          <a:stretch>
            <a:fillRect/>
          </a:stretch>
        </p:blipFill>
        <p:spPr>
          <a:xfrm>
            <a:off x="1123777" y="2308742"/>
            <a:ext cx="8828605" cy="3296927"/>
          </a:xfrm>
          <a:prstGeom prst="rect">
            <a:avLst/>
          </a:prstGeom>
        </p:spPr>
      </p:pic>
      <p:sp>
        <p:nvSpPr>
          <p:cNvPr id="5" name="TextBox 4">
            <a:extLst>
              <a:ext uri="{FF2B5EF4-FFF2-40B4-BE49-F238E27FC236}">
                <a16:creationId xmlns:a16="http://schemas.microsoft.com/office/drawing/2014/main" id="{02A2306A-92EF-4212-A7CB-CEEDF55DE8B6}"/>
              </a:ext>
            </a:extLst>
          </p:cNvPr>
          <p:cNvSpPr txBox="1"/>
          <p:nvPr/>
        </p:nvSpPr>
        <p:spPr>
          <a:xfrm>
            <a:off x="1123777" y="1630017"/>
            <a:ext cx="5714345" cy="461665"/>
          </a:xfrm>
          <a:prstGeom prst="rect">
            <a:avLst/>
          </a:prstGeom>
          <a:noFill/>
        </p:spPr>
        <p:txBody>
          <a:bodyPr wrap="square" rtlCol="0">
            <a:spAutoFit/>
          </a:bodyPr>
          <a:lstStyle/>
          <a:p>
            <a:r>
              <a:rPr lang="en-US" sz="2400" b="1" dirty="0">
                <a:solidFill>
                  <a:srgbClr val="FFFF00"/>
                </a:solidFill>
              </a:rPr>
              <a:t>Referred to Primary:</a:t>
            </a:r>
          </a:p>
        </p:txBody>
      </p:sp>
    </p:spTree>
    <p:extLst>
      <p:ext uri="{BB962C8B-B14F-4D97-AF65-F5344CB8AC3E}">
        <p14:creationId xmlns:p14="http://schemas.microsoft.com/office/powerpoint/2010/main" val="309946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59A6-95C4-49F2-AE2F-90EDCCD28203}"/>
              </a:ext>
            </a:extLst>
          </p:cNvPr>
          <p:cNvSpPr>
            <a:spLocks noGrp="1"/>
          </p:cNvSpPr>
          <p:nvPr>
            <p:ph type="title"/>
          </p:nvPr>
        </p:nvSpPr>
        <p:spPr/>
        <p:txBody>
          <a:bodyPr/>
          <a:lstStyle/>
          <a:p>
            <a:r>
              <a:rPr lang="en-US" dirty="0"/>
              <a:t>Continue….</a:t>
            </a:r>
          </a:p>
        </p:txBody>
      </p:sp>
      <p:sp>
        <p:nvSpPr>
          <p:cNvPr id="5" name="TextBox 4">
            <a:extLst>
              <a:ext uri="{FF2B5EF4-FFF2-40B4-BE49-F238E27FC236}">
                <a16:creationId xmlns:a16="http://schemas.microsoft.com/office/drawing/2014/main" id="{02A2306A-92EF-4212-A7CB-CEEDF55DE8B6}"/>
              </a:ext>
            </a:extLst>
          </p:cNvPr>
          <p:cNvSpPr txBox="1"/>
          <p:nvPr/>
        </p:nvSpPr>
        <p:spPr>
          <a:xfrm>
            <a:off x="1123777" y="1630017"/>
            <a:ext cx="5714345" cy="461665"/>
          </a:xfrm>
          <a:prstGeom prst="rect">
            <a:avLst/>
          </a:prstGeom>
          <a:noFill/>
        </p:spPr>
        <p:txBody>
          <a:bodyPr wrap="square" rtlCol="0">
            <a:spAutoFit/>
          </a:bodyPr>
          <a:lstStyle/>
          <a:p>
            <a:r>
              <a:rPr lang="en-US" sz="2400" b="1" dirty="0">
                <a:solidFill>
                  <a:srgbClr val="FFFF00"/>
                </a:solidFill>
              </a:rPr>
              <a:t>Referred to Secondary:</a:t>
            </a:r>
          </a:p>
        </p:txBody>
      </p:sp>
      <p:pic>
        <p:nvPicPr>
          <p:cNvPr id="7" name="Content Placeholder 6">
            <a:extLst>
              <a:ext uri="{FF2B5EF4-FFF2-40B4-BE49-F238E27FC236}">
                <a16:creationId xmlns:a16="http://schemas.microsoft.com/office/drawing/2014/main" id="{43EC6CB4-6F91-4ED4-BB69-BC2C749BFD59}"/>
              </a:ext>
            </a:extLst>
          </p:cNvPr>
          <p:cNvPicPr>
            <a:picLocks noGrp="1" noChangeAspect="1"/>
          </p:cNvPicPr>
          <p:nvPr>
            <p:ph idx="1"/>
          </p:nvPr>
        </p:nvPicPr>
        <p:blipFill>
          <a:blip r:embed="rId2"/>
          <a:stretch>
            <a:fillRect/>
          </a:stretch>
        </p:blipFill>
        <p:spPr>
          <a:xfrm>
            <a:off x="1351722" y="2623171"/>
            <a:ext cx="9065763" cy="2851196"/>
          </a:xfrm>
          <a:prstGeom prst="rect">
            <a:avLst/>
          </a:prstGeom>
        </p:spPr>
      </p:pic>
    </p:spTree>
    <p:extLst>
      <p:ext uri="{BB962C8B-B14F-4D97-AF65-F5344CB8AC3E}">
        <p14:creationId xmlns:p14="http://schemas.microsoft.com/office/powerpoint/2010/main" val="279741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08FF-D820-48F5-8E15-3AC04A34ABD8}"/>
              </a:ext>
            </a:extLst>
          </p:cNvPr>
          <p:cNvSpPr>
            <a:spLocks noGrp="1"/>
          </p:cNvSpPr>
          <p:nvPr>
            <p:ph type="title"/>
          </p:nvPr>
        </p:nvSpPr>
        <p:spPr/>
        <p:txBody>
          <a:bodyPr/>
          <a:lstStyle/>
          <a:p>
            <a:r>
              <a:rPr lang="en-US" dirty="0"/>
              <a:t>Full Load Phasor Diagram</a:t>
            </a:r>
          </a:p>
        </p:txBody>
      </p:sp>
      <p:pic>
        <p:nvPicPr>
          <p:cNvPr id="4" name="Content Placeholder 3">
            <a:extLst>
              <a:ext uri="{FF2B5EF4-FFF2-40B4-BE49-F238E27FC236}">
                <a16:creationId xmlns:a16="http://schemas.microsoft.com/office/drawing/2014/main" id="{2BD494E8-8E9A-4B94-BA09-8FBE9C953A32}"/>
              </a:ext>
            </a:extLst>
          </p:cNvPr>
          <p:cNvPicPr>
            <a:picLocks noGrp="1" noChangeAspect="1"/>
          </p:cNvPicPr>
          <p:nvPr>
            <p:ph idx="1"/>
          </p:nvPr>
        </p:nvPicPr>
        <p:blipFill>
          <a:blip r:embed="rId2"/>
          <a:stretch>
            <a:fillRect/>
          </a:stretch>
        </p:blipFill>
        <p:spPr>
          <a:xfrm rot="16200000">
            <a:off x="3649211" y="577227"/>
            <a:ext cx="4056723" cy="6477240"/>
          </a:xfrm>
          <a:prstGeom prst="rect">
            <a:avLst/>
          </a:prstGeom>
        </p:spPr>
      </p:pic>
    </p:spTree>
    <p:extLst>
      <p:ext uri="{BB962C8B-B14F-4D97-AF65-F5344CB8AC3E}">
        <p14:creationId xmlns:p14="http://schemas.microsoft.com/office/powerpoint/2010/main" val="269391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1BD6-4A4D-4032-98F2-D18DBD70CDCC}"/>
              </a:ext>
            </a:extLst>
          </p:cNvPr>
          <p:cNvSpPr>
            <a:spLocks noGrp="1"/>
          </p:cNvSpPr>
          <p:nvPr>
            <p:ph type="title"/>
          </p:nvPr>
        </p:nvSpPr>
        <p:spPr/>
        <p:txBody>
          <a:bodyPr/>
          <a:lstStyle/>
          <a:p>
            <a:r>
              <a:rPr lang="en-US" dirty="0"/>
              <a:t>Losses of Transformer</a:t>
            </a:r>
          </a:p>
        </p:txBody>
      </p:sp>
      <p:sp>
        <p:nvSpPr>
          <p:cNvPr id="3" name="Content Placeholder 2">
            <a:extLst>
              <a:ext uri="{FF2B5EF4-FFF2-40B4-BE49-F238E27FC236}">
                <a16:creationId xmlns:a16="http://schemas.microsoft.com/office/drawing/2014/main" id="{49B4FB01-C3A4-491F-955A-810BBFC061A7}"/>
              </a:ext>
            </a:extLst>
          </p:cNvPr>
          <p:cNvSpPr>
            <a:spLocks noGrp="1"/>
          </p:cNvSpPr>
          <p:nvPr>
            <p:ph idx="1"/>
          </p:nvPr>
        </p:nvSpPr>
        <p:spPr/>
        <p:txBody>
          <a:bodyPr/>
          <a:lstStyle/>
          <a:p>
            <a:r>
              <a:rPr lang="en-US" dirty="0"/>
              <a:t>Two types of losses can be found in transformer.</a:t>
            </a:r>
          </a:p>
          <a:p>
            <a:r>
              <a:rPr lang="en-US" dirty="0"/>
              <a:t>Core loss and Copper Loss</a:t>
            </a:r>
          </a:p>
          <a:p>
            <a:r>
              <a:rPr lang="en-US" dirty="0"/>
              <a:t>Core loss depends on voltage.</a:t>
            </a:r>
          </a:p>
          <a:p>
            <a:r>
              <a:rPr lang="en-US" dirty="0"/>
              <a:t>Copper loss depends on current.</a:t>
            </a:r>
          </a:p>
          <a:p>
            <a:endParaRPr lang="en-US" dirty="0"/>
          </a:p>
          <a:p>
            <a:r>
              <a:rPr lang="en-US" sz="4000" b="1" dirty="0">
                <a:solidFill>
                  <a:srgbClr val="FF0000"/>
                </a:solidFill>
              </a:rPr>
              <a:t>Why Transformer rating in KVA?</a:t>
            </a:r>
          </a:p>
        </p:txBody>
      </p:sp>
    </p:spTree>
    <p:extLst>
      <p:ext uri="{BB962C8B-B14F-4D97-AF65-F5344CB8AC3E}">
        <p14:creationId xmlns:p14="http://schemas.microsoft.com/office/powerpoint/2010/main" val="91154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ircle(in)">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376F-75DA-4F47-AD8A-6C2FE2B54271}"/>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5BCDDFE-C753-460B-B9DD-D09E012AA81B}"/>
              </a:ext>
            </a:extLst>
          </p:cNvPr>
          <p:cNvSpPr>
            <a:spLocks noGrp="1"/>
          </p:cNvSpPr>
          <p:nvPr>
            <p:ph idx="1"/>
          </p:nvPr>
        </p:nvSpPr>
        <p:spPr/>
        <p:txBody>
          <a:bodyPr/>
          <a:lstStyle/>
          <a:p>
            <a:r>
              <a:rPr lang="en-US" dirty="0"/>
              <a:t>Transformer is a static device. </a:t>
            </a:r>
          </a:p>
          <a:p>
            <a:r>
              <a:rPr lang="en-US" dirty="0"/>
              <a:t> It transfer electrical energy from one part of the electrical or electronic circuit to other part of circuit without changing the frequency. </a:t>
            </a:r>
          </a:p>
          <a:p>
            <a:r>
              <a:rPr lang="en-US" dirty="0"/>
              <a:t>It works on the Michal Faradays law of Electromagnetic Mutual Induction</a:t>
            </a:r>
          </a:p>
        </p:txBody>
      </p:sp>
      <p:pic>
        <p:nvPicPr>
          <p:cNvPr id="4" name="Picture 3">
            <a:extLst>
              <a:ext uri="{FF2B5EF4-FFF2-40B4-BE49-F238E27FC236}">
                <a16:creationId xmlns:a16="http://schemas.microsoft.com/office/drawing/2014/main" id="{8CC7B995-CDDC-4862-8BFA-895F30711847}"/>
              </a:ext>
            </a:extLst>
          </p:cNvPr>
          <p:cNvPicPr>
            <a:picLocks noChangeAspect="1"/>
          </p:cNvPicPr>
          <p:nvPr/>
        </p:nvPicPr>
        <p:blipFill>
          <a:blip r:embed="rId2"/>
          <a:stretch>
            <a:fillRect/>
          </a:stretch>
        </p:blipFill>
        <p:spPr>
          <a:xfrm>
            <a:off x="3233529" y="3890755"/>
            <a:ext cx="4797287" cy="2380795"/>
          </a:xfrm>
          <a:prstGeom prst="rect">
            <a:avLst/>
          </a:prstGeom>
        </p:spPr>
      </p:pic>
    </p:spTree>
    <p:extLst>
      <p:ext uri="{BB962C8B-B14F-4D97-AF65-F5344CB8AC3E}">
        <p14:creationId xmlns:p14="http://schemas.microsoft.com/office/powerpoint/2010/main" val="384621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192C-3204-49ED-A14F-008904A2B40D}"/>
              </a:ext>
            </a:extLst>
          </p:cNvPr>
          <p:cNvSpPr>
            <a:spLocks noGrp="1"/>
          </p:cNvSpPr>
          <p:nvPr>
            <p:ph type="title"/>
          </p:nvPr>
        </p:nvSpPr>
        <p:spPr/>
        <p:txBody>
          <a:bodyPr/>
          <a:lstStyle/>
          <a:p>
            <a:r>
              <a:rPr lang="en-US" dirty="0"/>
              <a:t>Types of Transformer</a:t>
            </a:r>
          </a:p>
        </p:txBody>
      </p:sp>
      <p:sp>
        <p:nvSpPr>
          <p:cNvPr id="3" name="Content Placeholder 2">
            <a:extLst>
              <a:ext uri="{FF2B5EF4-FFF2-40B4-BE49-F238E27FC236}">
                <a16:creationId xmlns:a16="http://schemas.microsoft.com/office/drawing/2014/main" id="{DD5C28D8-D593-4378-9D9B-F9C0505B1A41}"/>
              </a:ext>
            </a:extLst>
          </p:cNvPr>
          <p:cNvSpPr>
            <a:spLocks noGrp="1"/>
          </p:cNvSpPr>
          <p:nvPr>
            <p:ph idx="1"/>
          </p:nvPr>
        </p:nvSpPr>
        <p:spPr/>
        <p:txBody>
          <a:bodyPr/>
          <a:lstStyle/>
          <a:p>
            <a:r>
              <a:rPr lang="en-US" dirty="0"/>
              <a:t>Core Type Transformer</a:t>
            </a:r>
          </a:p>
          <a:p>
            <a:r>
              <a:rPr lang="en-US" dirty="0"/>
              <a:t>In the Core type the primary and secondary windings are placed on each side of the core.</a:t>
            </a:r>
          </a:p>
        </p:txBody>
      </p:sp>
      <p:pic>
        <p:nvPicPr>
          <p:cNvPr id="4" name="Picture 3">
            <a:extLst>
              <a:ext uri="{FF2B5EF4-FFF2-40B4-BE49-F238E27FC236}">
                <a16:creationId xmlns:a16="http://schemas.microsoft.com/office/drawing/2014/main" id="{74401F70-0BFA-460C-9702-82EB3B10A42E}"/>
              </a:ext>
            </a:extLst>
          </p:cNvPr>
          <p:cNvPicPr>
            <a:picLocks noChangeAspect="1"/>
          </p:cNvPicPr>
          <p:nvPr/>
        </p:nvPicPr>
        <p:blipFill>
          <a:blip r:embed="rId2"/>
          <a:stretch>
            <a:fillRect/>
          </a:stretch>
        </p:blipFill>
        <p:spPr>
          <a:xfrm>
            <a:off x="3117366" y="3214026"/>
            <a:ext cx="4873694" cy="3057525"/>
          </a:xfrm>
          <a:prstGeom prst="rect">
            <a:avLst/>
          </a:prstGeom>
        </p:spPr>
      </p:pic>
    </p:spTree>
    <p:extLst>
      <p:ext uri="{BB962C8B-B14F-4D97-AF65-F5344CB8AC3E}">
        <p14:creationId xmlns:p14="http://schemas.microsoft.com/office/powerpoint/2010/main" val="231652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B0F8-3683-439F-901A-F64E071A48DB}"/>
              </a:ext>
            </a:extLst>
          </p:cNvPr>
          <p:cNvSpPr>
            <a:spLocks noGrp="1"/>
          </p:cNvSpPr>
          <p:nvPr>
            <p:ph type="title"/>
          </p:nvPr>
        </p:nvSpPr>
        <p:spPr/>
        <p:txBody>
          <a:bodyPr/>
          <a:lstStyle/>
          <a:p>
            <a:r>
              <a:rPr lang="en-US" dirty="0"/>
              <a:t>Types of Transformer</a:t>
            </a:r>
          </a:p>
        </p:txBody>
      </p:sp>
      <p:sp>
        <p:nvSpPr>
          <p:cNvPr id="3" name="Content Placeholder 2">
            <a:extLst>
              <a:ext uri="{FF2B5EF4-FFF2-40B4-BE49-F238E27FC236}">
                <a16:creationId xmlns:a16="http://schemas.microsoft.com/office/drawing/2014/main" id="{8B7E9FD7-AE94-4FAA-9A96-1A42B96F3993}"/>
              </a:ext>
            </a:extLst>
          </p:cNvPr>
          <p:cNvSpPr>
            <a:spLocks noGrp="1"/>
          </p:cNvSpPr>
          <p:nvPr>
            <p:ph idx="1"/>
          </p:nvPr>
        </p:nvSpPr>
        <p:spPr/>
        <p:txBody>
          <a:bodyPr/>
          <a:lstStyle/>
          <a:p>
            <a:r>
              <a:rPr lang="en-US" dirty="0"/>
              <a:t>In Shell type transformers the LV &amp; HV windings are sandwiched between each other. </a:t>
            </a:r>
          </a:p>
          <a:p>
            <a:r>
              <a:rPr lang="en-US" dirty="0"/>
              <a:t>shell type has three limbs.</a:t>
            </a:r>
          </a:p>
          <a:p>
            <a:endParaRPr lang="en-US" dirty="0"/>
          </a:p>
        </p:txBody>
      </p:sp>
      <p:pic>
        <p:nvPicPr>
          <p:cNvPr id="4" name="Picture 3">
            <a:extLst>
              <a:ext uri="{FF2B5EF4-FFF2-40B4-BE49-F238E27FC236}">
                <a16:creationId xmlns:a16="http://schemas.microsoft.com/office/drawing/2014/main" id="{BD671704-1BE5-4D69-BF38-D8672E0CCC75}"/>
              </a:ext>
            </a:extLst>
          </p:cNvPr>
          <p:cNvPicPr>
            <a:picLocks noChangeAspect="1"/>
          </p:cNvPicPr>
          <p:nvPr/>
        </p:nvPicPr>
        <p:blipFill>
          <a:blip r:embed="rId2"/>
          <a:stretch>
            <a:fillRect/>
          </a:stretch>
        </p:blipFill>
        <p:spPr>
          <a:xfrm>
            <a:off x="3295649" y="3263141"/>
            <a:ext cx="4721915" cy="3114675"/>
          </a:xfrm>
          <a:prstGeom prst="rect">
            <a:avLst/>
          </a:prstGeom>
        </p:spPr>
      </p:pic>
    </p:spTree>
    <p:extLst>
      <p:ext uri="{BB962C8B-B14F-4D97-AF65-F5344CB8AC3E}">
        <p14:creationId xmlns:p14="http://schemas.microsoft.com/office/powerpoint/2010/main" val="389705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0237179"/>
              </p:ext>
            </p:extLst>
          </p:nvPr>
        </p:nvGraphicFramePr>
        <p:xfrm>
          <a:off x="185530" y="76200"/>
          <a:ext cx="11237845" cy="8210197"/>
        </p:xfrm>
        <a:graphic>
          <a:graphicData uri="http://schemas.openxmlformats.org/drawingml/2006/table">
            <a:tbl>
              <a:tblPr/>
              <a:tblGrid>
                <a:gridCol w="2785449">
                  <a:extLst>
                    <a:ext uri="{9D8B030D-6E8A-4147-A177-3AD203B41FA5}">
                      <a16:colId xmlns:a16="http://schemas.microsoft.com/office/drawing/2014/main" val="20000"/>
                    </a:ext>
                  </a:extLst>
                </a:gridCol>
                <a:gridCol w="4706448">
                  <a:extLst>
                    <a:ext uri="{9D8B030D-6E8A-4147-A177-3AD203B41FA5}">
                      <a16:colId xmlns:a16="http://schemas.microsoft.com/office/drawing/2014/main" val="20001"/>
                    </a:ext>
                  </a:extLst>
                </a:gridCol>
                <a:gridCol w="3745948">
                  <a:extLst>
                    <a:ext uri="{9D8B030D-6E8A-4147-A177-3AD203B41FA5}">
                      <a16:colId xmlns:a16="http://schemas.microsoft.com/office/drawing/2014/main" val="20002"/>
                    </a:ext>
                  </a:extLst>
                </a:gridCol>
              </a:tblGrid>
              <a:tr h="543720">
                <a:tc>
                  <a:txBody>
                    <a:bodyPr/>
                    <a:lstStyle/>
                    <a:p>
                      <a:pPr algn="l" fontAlgn="ctr"/>
                      <a:r>
                        <a:rPr lang="en-US" sz="1800" b="1" dirty="0">
                          <a:solidFill>
                            <a:srgbClr val="FF0000"/>
                          </a:solidFill>
                        </a:rPr>
                        <a:t>Basis for Comparison</a:t>
                      </a:r>
                    </a:p>
                  </a:txBody>
                  <a:tcPr marL="24076" marR="24076" marT="24076" marB="2407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800" b="1" dirty="0">
                          <a:solidFill>
                            <a:srgbClr val="FF0000"/>
                          </a:solidFill>
                        </a:rPr>
                        <a:t>Core Type Transformer</a:t>
                      </a:r>
                    </a:p>
                  </a:txBody>
                  <a:tcPr marL="24076" marR="24076" marT="24076" marB="2407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800" b="1" dirty="0">
                          <a:solidFill>
                            <a:srgbClr val="FF0000"/>
                          </a:solidFill>
                        </a:rPr>
                        <a:t>Shell Type Transformer</a:t>
                      </a:r>
                    </a:p>
                  </a:txBody>
                  <a:tcPr marL="24076" marR="24076" marT="24076" marB="2407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438898">
                <a:tc>
                  <a:txBody>
                    <a:bodyPr/>
                    <a:lstStyle/>
                    <a:p>
                      <a:pPr algn="l" fontAlgn="t"/>
                      <a:r>
                        <a:rPr lang="en-US" sz="1800" dirty="0">
                          <a:solidFill>
                            <a:srgbClr val="FF0000"/>
                          </a:solidFill>
                        </a:rPr>
                        <a:t>Definition</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solidFill>
                            <a:srgbClr val="FF0000"/>
                          </a:solidFill>
                        </a:rPr>
                        <a:t>The winding surround the core.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solidFill>
                            <a:srgbClr val="FF0000"/>
                          </a:solidFill>
                        </a:rPr>
                        <a:t>The core surround the winding.</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3632">
                <a:tc>
                  <a:txBody>
                    <a:bodyPr/>
                    <a:lstStyle/>
                    <a:p>
                      <a:pPr algn="l" fontAlgn="t"/>
                      <a:r>
                        <a:rPr lang="en-US" sz="1800">
                          <a:solidFill>
                            <a:srgbClr val="FF0000"/>
                          </a:solidFill>
                        </a:rPr>
                        <a:t>Lamination Shape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rgbClr val="FF0000"/>
                          </a:solidFill>
                        </a:rPr>
                        <a:t>The lamination is cut in the form of the L strips.</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solidFill>
                            <a:srgbClr val="FF0000"/>
                          </a:solidFill>
                        </a:rPr>
                        <a:t>Lamination are cut in the form of the long strips of E and L.</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681302">
                <a:tc>
                  <a:txBody>
                    <a:bodyPr/>
                    <a:lstStyle/>
                    <a:p>
                      <a:pPr algn="l" fontAlgn="t"/>
                      <a:r>
                        <a:rPr lang="en-US" sz="1800">
                          <a:solidFill>
                            <a:srgbClr val="FF0000"/>
                          </a:solidFill>
                        </a:rPr>
                        <a:t>Cross Section</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solidFill>
                            <a:srgbClr val="FF0000"/>
                          </a:solidFill>
                        </a:rPr>
                        <a:t>Cross-section may be square, cruciform and three stepped</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solidFill>
                            <a:srgbClr val="FF0000"/>
                          </a:solidFill>
                        </a:rPr>
                        <a:t>The cross section is rectangular in shape.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7187">
                <a:tc>
                  <a:txBody>
                    <a:bodyPr/>
                    <a:lstStyle/>
                    <a:p>
                      <a:pPr algn="l" fontAlgn="t"/>
                      <a:r>
                        <a:rPr lang="en-US" sz="1800" dirty="0">
                          <a:solidFill>
                            <a:srgbClr val="FF0000"/>
                          </a:solidFill>
                        </a:rPr>
                        <a:t>Copper Require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rgbClr val="FF0000"/>
                          </a:solidFill>
                        </a:rPr>
                        <a:t>More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rgbClr val="FF0000"/>
                          </a:solidFill>
                        </a:rPr>
                        <a:t>Less</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580310">
                <a:tc>
                  <a:txBody>
                    <a:bodyPr/>
                    <a:lstStyle/>
                    <a:p>
                      <a:pPr algn="l" fontAlgn="t"/>
                      <a:r>
                        <a:rPr lang="en-US" sz="1800">
                          <a:solidFill>
                            <a:srgbClr val="FF0000"/>
                          </a:solidFill>
                        </a:rPr>
                        <a:t>Other Name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solidFill>
                            <a:srgbClr val="FF0000"/>
                          </a:solidFill>
                        </a:rPr>
                        <a:t>Concentric Winding or Cylindrical Winding.</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solidFill>
                            <a:srgbClr val="FF0000"/>
                          </a:solidFill>
                        </a:rPr>
                        <a:t>Sandwich or Disc Winding</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9770">
                <a:tc>
                  <a:txBody>
                    <a:bodyPr/>
                    <a:lstStyle/>
                    <a:p>
                      <a:pPr algn="l" fontAlgn="t"/>
                      <a:r>
                        <a:rPr lang="en-US" sz="1800">
                          <a:solidFill>
                            <a:srgbClr val="FF0000"/>
                          </a:solidFill>
                        </a:rPr>
                        <a:t>Limb</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rgbClr val="FF0000"/>
                          </a:solidFill>
                        </a:rPr>
                        <a:t>Two</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rgbClr val="FF0000"/>
                          </a:solidFill>
                        </a:rPr>
                        <a:t>Three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371803">
                <a:tc>
                  <a:txBody>
                    <a:bodyPr/>
                    <a:lstStyle/>
                    <a:p>
                      <a:pPr algn="l" fontAlgn="t"/>
                      <a:r>
                        <a:rPr lang="en-US" sz="1800">
                          <a:solidFill>
                            <a:srgbClr val="FF0000"/>
                          </a:solidFill>
                        </a:rPr>
                        <a:t>Insulation</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solidFill>
                            <a:srgbClr val="FF0000"/>
                          </a:solidFill>
                        </a:rPr>
                        <a:t>More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solidFill>
                            <a:srgbClr val="FF0000"/>
                          </a:solidFill>
                        </a:rPr>
                        <a:t>Less</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66152">
                <a:tc>
                  <a:txBody>
                    <a:bodyPr/>
                    <a:lstStyle/>
                    <a:p>
                      <a:pPr algn="l" fontAlgn="t"/>
                      <a:r>
                        <a:rPr lang="en-US" sz="1800">
                          <a:solidFill>
                            <a:srgbClr val="FF0000"/>
                          </a:solidFill>
                        </a:rPr>
                        <a:t>Flux</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solidFill>
                            <a:srgbClr val="FF0000"/>
                          </a:solidFill>
                        </a:rPr>
                        <a:t>The flux is equally distributed on the side limbs of the core.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rgbClr val="FF0000"/>
                          </a:solidFill>
                        </a:rPr>
                        <a:t>Central limb carry the whole flux and side limbs carries the half of the flux.</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859697">
                <a:tc>
                  <a:txBody>
                    <a:bodyPr/>
                    <a:lstStyle/>
                    <a:p>
                      <a:pPr algn="l" fontAlgn="t"/>
                      <a:r>
                        <a:rPr lang="en-US" sz="1800" dirty="0">
                          <a:solidFill>
                            <a:srgbClr val="FF0000"/>
                          </a:solidFill>
                        </a:rPr>
                        <a:t>Winding</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solidFill>
                            <a:srgbClr val="FF0000"/>
                          </a:solidFill>
                        </a:rPr>
                        <a:t>The primary and secondary winding are placed on the side limbs.</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solidFill>
                            <a:srgbClr val="FF0000"/>
                          </a:solidFill>
                        </a:rPr>
                        <a:t>Primary and secondary windings are placed on the central limb</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18766">
                <a:tc>
                  <a:txBody>
                    <a:bodyPr/>
                    <a:lstStyle/>
                    <a:p>
                      <a:pPr algn="l" fontAlgn="t"/>
                      <a:r>
                        <a:rPr lang="en-US" sz="1800" dirty="0">
                          <a:solidFill>
                            <a:srgbClr val="FF0000"/>
                          </a:solidFill>
                        </a:rPr>
                        <a:t>Magnetic Circuit</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rgbClr val="FF0000"/>
                          </a:solidFill>
                        </a:rPr>
                        <a:t>Two</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rgbClr val="FF0000"/>
                          </a:solidFill>
                        </a:rPr>
                        <a:t>One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379182">
                <a:tc>
                  <a:txBody>
                    <a:bodyPr/>
                    <a:lstStyle/>
                    <a:p>
                      <a:pPr algn="l" fontAlgn="t"/>
                      <a:r>
                        <a:rPr lang="en-US" sz="1800"/>
                        <a:t>Losses</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t>More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t>Less</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87599">
                <a:tc>
                  <a:txBody>
                    <a:bodyPr/>
                    <a:lstStyle/>
                    <a:p>
                      <a:pPr algn="l" fontAlgn="t"/>
                      <a:r>
                        <a:rPr lang="en-US" sz="1800" dirty="0"/>
                        <a:t>Maintenance</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t>Easy</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t>Difficult</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458027">
                <a:tc>
                  <a:txBody>
                    <a:bodyPr/>
                    <a:lstStyle/>
                    <a:p>
                      <a:pPr algn="l" fontAlgn="t"/>
                      <a:r>
                        <a:rPr lang="en-US" sz="1800" dirty="0"/>
                        <a:t>Mechanical Strength</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1800" dirty="0"/>
                        <a:t>Low</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1800" dirty="0"/>
                        <a:t>High</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10013"/>
                  </a:ext>
                </a:extLst>
              </a:tr>
              <a:tr h="381000">
                <a:tc>
                  <a:txBody>
                    <a:bodyPr/>
                    <a:lstStyle/>
                    <a:p>
                      <a:pPr algn="l" fontAlgn="t"/>
                      <a:r>
                        <a:rPr lang="en-US" sz="1800" dirty="0"/>
                        <a:t>Output </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t>Less</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t>High</a:t>
                      </a:r>
                    </a:p>
                  </a:txBody>
                  <a:tcPr marL="24076" marR="24076" marT="24076" marB="2407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4"/>
                  </a:ext>
                </a:extLst>
              </a:tr>
              <a:tr h="368192">
                <a:tc>
                  <a:txBody>
                    <a:bodyPr/>
                    <a:lstStyle/>
                    <a:p>
                      <a:pPr algn="l" fontAlgn="t"/>
                      <a:r>
                        <a:rPr lang="en-US" sz="1800" dirty="0"/>
                        <a:t>Natural Cooling</a:t>
                      </a:r>
                    </a:p>
                  </a:txBody>
                  <a:tcPr marL="24076" marR="24076" marT="24076" marB="24076">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a:t>Does not Exist</a:t>
                      </a:r>
                    </a:p>
                  </a:txBody>
                  <a:tcPr marL="24076" marR="24076" marT="24076" marB="24076">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a:t>Exist</a:t>
                      </a:r>
                    </a:p>
                  </a:txBody>
                  <a:tcPr marL="24076" marR="24076" marT="24076" marB="24076">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41C6-B4DA-4A31-A096-F4EB6DA8064A}"/>
              </a:ext>
            </a:extLst>
          </p:cNvPr>
          <p:cNvSpPr>
            <a:spLocks noGrp="1"/>
          </p:cNvSpPr>
          <p:nvPr>
            <p:ph type="title"/>
          </p:nvPr>
        </p:nvSpPr>
        <p:spPr/>
        <p:txBody>
          <a:bodyPr/>
          <a:lstStyle/>
          <a:p>
            <a:r>
              <a:rPr lang="en-US" dirty="0"/>
              <a:t>Types of Transformer</a:t>
            </a:r>
          </a:p>
        </p:txBody>
      </p:sp>
      <p:sp>
        <p:nvSpPr>
          <p:cNvPr id="3" name="Content Placeholder 2">
            <a:extLst>
              <a:ext uri="{FF2B5EF4-FFF2-40B4-BE49-F238E27FC236}">
                <a16:creationId xmlns:a16="http://schemas.microsoft.com/office/drawing/2014/main" id="{57C5167C-326F-40BB-8A0A-1C513C312792}"/>
              </a:ext>
            </a:extLst>
          </p:cNvPr>
          <p:cNvSpPr>
            <a:spLocks noGrp="1"/>
          </p:cNvSpPr>
          <p:nvPr>
            <p:ph idx="1"/>
          </p:nvPr>
        </p:nvSpPr>
        <p:spPr>
          <a:xfrm>
            <a:off x="677333" y="1590261"/>
            <a:ext cx="9169031" cy="4757530"/>
          </a:xfrm>
        </p:spPr>
        <p:txBody>
          <a:bodyPr>
            <a:normAutofit fontScale="92500"/>
          </a:bodyPr>
          <a:lstStyle/>
          <a:p>
            <a:pPr>
              <a:buFont typeface="Wingdings" panose="05000000000000000000" pitchFamily="2" charset="2"/>
              <a:buChar char="q"/>
            </a:pPr>
            <a:r>
              <a:rPr lang="en-US" sz="2400" b="1" dirty="0">
                <a:solidFill>
                  <a:srgbClr val="FFFF00"/>
                </a:solidFill>
              </a:rPr>
              <a:t>Step Up Transformer</a:t>
            </a:r>
          </a:p>
          <a:p>
            <a:r>
              <a:rPr lang="en-US" sz="2200" dirty="0"/>
              <a:t>A transformer in which voltage across secondary is greater than primary voltage is called a step-up transformer.</a:t>
            </a:r>
          </a:p>
          <a:p>
            <a:r>
              <a:rPr lang="en-US" sz="2200" dirty="0"/>
              <a:t>In this type of transformer, Number of turns in secondary coil is greater than that in Primary coil, so this creates greater voltage across secondary coil to get more output voltage than given through primary coil.</a:t>
            </a:r>
          </a:p>
          <a:p>
            <a:pPr>
              <a:buFont typeface="Wingdings" panose="05000000000000000000" pitchFamily="2" charset="2"/>
              <a:buChar char="q"/>
            </a:pPr>
            <a:r>
              <a:rPr lang="en-US" sz="2400" b="1" dirty="0">
                <a:solidFill>
                  <a:srgbClr val="FFFF00"/>
                </a:solidFill>
              </a:rPr>
              <a:t>STEP DOWN TRANSFORMER</a:t>
            </a:r>
          </a:p>
          <a:p>
            <a:r>
              <a:rPr lang="en-US" sz="2200" dirty="0"/>
              <a:t>A transformer in which voltage across secondary is lesser than primary voltage is called a step-down transformer.</a:t>
            </a:r>
          </a:p>
          <a:p>
            <a:r>
              <a:rPr lang="en-US" sz="2200" dirty="0"/>
              <a:t>•In this type of transformer, Number of turns in secondary coil is lesser than that in Primary coil, so this creates lesser voltage across secondary coil, so we get low output voltage than given through primary coil.</a:t>
            </a:r>
          </a:p>
          <a:p>
            <a:endParaRPr lang="en-US" dirty="0"/>
          </a:p>
        </p:txBody>
      </p:sp>
    </p:spTree>
    <p:extLst>
      <p:ext uri="{BB962C8B-B14F-4D97-AF65-F5344CB8AC3E}">
        <p14:creationId xmlns:p14="http://schemas.microsoft.com/office/powerpoint/2010/main" val="178909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D5F3-70C6-44BC-8DDF-D34DD67DD40F}"/>
              </a:ext>
            </a:extLst>
          </p:cNvPr>
          <p:cNvSpPr>
            <a:spLocks noGrp="1"/>
          </p:cNvSpPr>
          <p:nvPr>
            <p:ph type="title"/>
          </p:nvPr>
        </p:nvSpPr>
        <p:spPr/>
        <p:txBody>
          <a:bodyPr/>
          <a:lstStyle/>
          <a:p>
            <a:r>
              <a:rPr lang="en-US" dirty="0"/>
              <a:t>Various Transformer</a:t>
            </a:r>
          </a:p>
        </p:txBody>
      </p:sp>
      <p:sp>
        <p:nvSpPr>
          <p:cNvPr id="3" name="Content Placeholder 2">
            <a:extLst>
              <a:ext uri="{FF2B5EF4-FFF2-40B4-BE49-F238E27FC236}">
                <a16:creationId xmlns:a16="http://schemas.microsoft.com/office/drawing/2014/main" id="{FED249F9-68B0-4277-B204-10FC78E3681B}"/>
              </a:ext>
            </a:extLst>
          </p:cNvPr>
          <p:cNvSpPr>
            <a:spLocks noGrp="1"/>
          </p:cNvSpPr>
          <p:nvPr>
            <p:ph idx="1"/>
          </p:nvPr>
        </p:nvSpPr>
        <p:spPr/>
        <p:txBody>
          <a:bodyPr/>
          <a:lstStyle/>
          <a:p>
            <a:r>
              <a:rPr lang="en-US" dirty="0"/>
              <a:t>A wide variety of transformer designs are used for different applications.</a:t>
            </a:r>
          </a:p>
          <a:p>
            <a:r>
              <a:rPr lang="en-US" dirty="0"/>
              <a:t>Auto-transformer.</a:t>
            </a:r>
          </a:p>
          <a:p>
            <a:r>
              <a:rPr lang="en-US" dirty="0"/>
              <a:t>Poly-phase transformer.</a:t>
            </a:r>
          </a:p>
          <a:p>
            <a:r>
              <a:rPr lang="en-US" dirty="0"/>
              <a:t>Leakage transformer.</a:t>
            </a:r>
          </a:p>
          <a:p>
            <a:r>
              <a:rPr lang="en-US" dirty="0"/>
              <a:t>Resonant transformer. </a:t>
            </a:r>
          </a:p>
          <a:p>
            <a:r>
              <a:rPr lang="en-US" dirty="0"/>
              <a:t>Instrument transformers</a:t>
            </a:r>
          </a:p>
          <a:p>
            <a:pPr marL="0" indent="0">
              <a:buNone/>
            </a:pPr>
            <a:endParaRPr lang="en-US" dirty="0"/>
          </a:p>
        </p:txBody>
      </p:sp>
    </p:spTree>
    <p:extLst>
      <p:ext uri="{BB962C8B-B14F-4D97-AF65-F5344CB8AC3E}">
        <p14:creationId xmlns:p14="http://schemas.microsoft.com/office/powerpoint/2010/main" val="111406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7368-94E3-45D7-84E8-2191B5B2BD9C}"/>
              </a:ext>
            </a:extLst>
          </p:cNvPr>
          <p:cNvSpPr>
            <a:spLocks noGrp="1"/>
          </p:cNvSpPr>
          <p:nvPr>
            <p:ph type="title"/>
          </p:nvPr>
        </p:nvSpPr>
        <p:spPr/>
        <p:txBody>
          <a:bodyPr/>
          <a:lstStyle/>
          <a:p>
            <a:r>
              <a:rPr lang="en-US" dirty="0"/>
              <a:t>Characteristics of Ideal Transformer</a:t>
            </a:r>
          </a:p>
        </p:txBody>
      </p:sp>
      <p:sp>
        <p:nvSpPr>
          <p:cNvPr id="3" name="Content Placeholder 2">
            <a:extLst>
              <a:ext uri="{FF2B5EF4-FFF2-40B4-BE49-F238E27FC236}">
                <a16:creationId xmlns:a16="http://schemas.microsoft.com/office/drawing/2014/main" id="{E73543E8-4E6E-47E4-B03B-82797EE05539}"/>
              </a:ext>
            </a:extLst>
          </p:cNvPr>
          <p:cNvSpPr>
            <a:spLocks noGrp="1"/>
          </p:cNvSpPr>
          <p:nvPr>
            <p:ph idx="1"/>
          </p:nvPr>
        </p:nvSpPr>
        <p:spPr>
          <a:xfrm>
            <a:off x="677334" y="2160589"/>
            <a:ext cx="8596668" cy="2000594"/>
          </a:xfrm>
        </p:spPr>
        <p:txBody>
          <a:bodyPr>
            <a:normAutofit fontScale="92500" lnSpcReduction="20000"/>
          </a:bodyPr>
          <a:lstStyle/>
          <a:p>
            <a:r>
              <a:rPr lang="en-US" sz="2400" dirty="0"/>
              <a:t>No winding resistance.</a:t>
            </a:r>
          </a:p>
          <a:p>
            <a:r>
              <a:rPr lang="en-US" sz="2400" dirty="0"/>
              <a:t>No leakage flux i.e., the same flux links both the windings</a:t>
            </a:r>
          </a:p>
          <a:p>
            <a:r>
              <a:rPr lang="en-US" sz="2400" dirty="0"/>
              <a:t>no iron losses (i.e., eddy current and hysteresis losses) in the core</a:t>
            </a:r>
            <a:br>
              <a:rPr lang="en-US" sz="2000" dirty="0"/>
            </a:br>
            <a:br>
              <a:rPr lang="en-US" sz="2000" dirty="0"/>
            </a:br>
            <a:endParaRPr lang="en-US" sz="2000" dirty="0"/>
          </a:p>
        </p:txBody>
      </p:sp>
    </p:spTree>
    <p:extLst>
      <p:ext uri="{BB962C8B-B14F-4D97-AF65-F5344CB8AC3E}">
        <p14:creationId xmlns:p14="http://schemas.microsoft.com/office/powerpoint/2010/main" val="123093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A634-3869-4FA0-9AE1-01BC49241A6E}"/>
              </a:ext>
            </a:extLst>
          </p:cNvPr>
          <p:cNvSpPr>
            <a:spLocks noGrp="1"/>
          </p:cNvSpPr>
          <p:nvPr>
            <p:ph type="title"/>
          </p:nvPr>
        </p:nvSpPr>
        <p:spPr/>
        <p:txBody>
          <a:bodyPr/>
          <a:lstStyle/>
          <a:p>
            <a:r>
              <a:rPr lang="en-US" dirty="0"/>
              <a:t>EMF Equation of Transformer</a:t>
            </a:r>
          </a:p>
        </p:txBody>
      </p:sp>
      <p:sp>
        <p:nvSpPr>
          <p:cNvPr id="3" name="Content Placeholder 2">
            <a:extLst>
              <a:ext uri="{FF2B5EF4-FFF2-40B4-BE49-F238E27FC236}">
                <a16:creationId xmlns:a16="http://schemas.microsoft.com/office/drawing/2014/main" id="{C487DE55-E540-4167-8CF1-00A27E4DA091}"/>
              </a:ext>
            </a:extLst>
          </p:cNvPr>
          <p:cNvSpPr>
            <a:spLocks noGrp="1"/>
          </p:cNvSpPr>
          <p:nvPr>
            <p:ph idx="1"/>
          </p:nvPr>
        </p:nvSpPr>
        <p:spPr>
          <a:xfrm>
            <a:off x="690396" y="1559698"/>
            <a:ext cx="8596668" cy="4919479"/>
          </a:xfrm>
        </p:spPr>
        <p:txBody>
          <a:bodyPr>
            <a:normAutofit fontScale="92500" lnSpcReduction="10000"/>
          </a:bodyPr>
          <a:lstStyle/>
          <a:p>
            <a:r>
              <a:rPr lang="en-US" sz="2600" dirty="0"/>
              <a:t>Let,</a:t>
            </a:r>
            <a:br>
              <a:rPr lang="en-US" sz="2600" dirty="0"/>
            </a:br>
            <a:r>
              <a:rPr lang="en-US" sz="2600" dirty="0"/>
              <a:t>N</a:t>
            </a:r>
            <a:r>
              <a:rPr lang="en-US" sz="2600" baseline="-25000" dirty="0"/>
              <a:t>1</a:t>
            </a:r>
            <a:r>
              <a:rPr lang="en-US" sz="2600" dirty="0"/>
              <a:t> = Number of turns in primary winding</a:t>
            </a:r>
            <a:br>
              <a:rPr lang="en-US" sz="2600" dirty="0"/>
            </a:br>
            <a:r>
              <a:rPr lang="en-US" sz="2600" dirty="0"/>
              <a:t>N</a:t>
            </a:r>
            <a:r>
              <a:rPr lang="en-US" sz="2600" baseline="-25000" dirty="0"/>
              <a:t>2</a:t>
            </a:r>
            <a:r>
              <a:rPr lang="en-US" sz="2600" dirty="0"/>
              <a:t> = Number of turns in secondary winding</a:t>
            </a:r>
            <a:br>
              <a:rPr lang="en-US" sz="2600" dirty="0"/>
            </a:br>
            <a:r>
              <a:rPr lang="en-US" sz="2600" dirty="0" err="1"/>
              <a:t>Φ</a:t>
            </a:r>
            <a:r>
              <a:rPr lang="en-US" sz="2600" baseline="-25000" dirty="0" err="1"/>
              <a:t>m</a:t>
            </a:r>
            <a:r>
              <a:rPr lang="en-US" sz="2600" dirty="0"/>
              <a:t> = Maximum flux in the core (in Wb) = (</a:t>
            </a:r>
            <a:r>
              <a:rPr lang="en-US" sz="2600" dirty="0" err="1"/>
              <a:t>B</a:t>
            </a:r>
            <a:r>
              <a:rPr lang="en-US" sz="2600" baseline="-25000" dirty="0" err="1"/>
              <a:t>m</a:t>
            </a:r>
            <a:r>
              <a:rPr lang="en-US" sz="2600" dirty="0"/>
              <a:t> x A)</a:t>
            </a:r>
            <a:br>
              <a:rPr lang="en-US" sz="2600" dirty="0"/>
            </a:br>
            <a:r>
              <a:rPr lang="en-US" sz="2600" dirty="0"/>
              <a:t>f = frequency of the AC supply (in Hz)</a:t>
            </a:r>
          </a:p>
          <a:p>
            <a:r>
              <a:rPr lang="en-US" sz="2600" dirty="0"/>
              <a:t>average rate of change of flux = </a:t>
            </a:r>
            <a:r>
              <a:rPr lang="en-US" sz="2600" dirty="0" err="1"/>
              <a:t>Φm</a:t>
            </a:r>
            <a:r>
              <a:rPr lang="en-US" sz="2600" dirty="0"/>
              <a:t> /(T/4)    = </a:t>
            </a:r>
            <a:r>
              <a:rPr lang="en-US" sz="2600" dirty="0" err="1"/>
              <a:t>Φm</a:t>
            </a:r>
            <a:r>
              <a:rPr lang="en-US" sz="2600" dirty="0"/>
              <a:t> /(1/4f)</a:t>
            </a:r>
          </a:p>
          <a:p>
            <a:r>
              <a:rPr lang="en-US" sz="2600" dirty="0"/>
              <a:t>Therefore, average rate of change of flux = 4f </a:t>
            </a:r>
            <a:r>
              <a:rPr lang="en-US" sz="2600" dirty="0" err="1"/>
              <a:t>Φm</a:t>
            </a:r>
            <a:r>
              <a:rPr lang="en-US" sz="2600" dirty="0"/>
              <a:t> </a:t>
            </a:r>
          </a:p>
          <a:p>
            <a:r>
              <a:rPr lang="en-US" sz="2600" dirty="0"/>
              <a:t>Now,</a:t>
            </a:r>
          </a:p>
          <a:p>
            <a:r>
              <a:rPr lang="en-US" sz="2600" dirty="0"/>
              <a:t>Induced emf per turn = rate of change of flux per turn</a:t>
            </a:r>
          </a:p>
          <a:p>
            <a:endParaRPr lang="en-US" sz="2600" dirty="0"/>
          </a:p>
          <a:p>
            <a:r>
              <a:rPr lang="en-US" sz="2600" dirty="0"/>
              <a:t>Therefore, average emf per turn = 4f </a:t>
            </a:r>
            <a:r>
              <a:rPr lang="en-US" sz="2600" dirty="0" err="1"/>
              <a:t>Φm</a:t>
            </a:r>
            <a:endParaRPr lang="en-US" sz="2600" dirty="0"/>
          </a:p>
          <a:p>
            <a:endParaRPr lang="en-US" dirty="0"/>
          </a:p>
        </p:txBody>
      </p:sp>
      <p:pic>
        <p:nvPicPr>
          <p:cNvPr id="4" name="Picture 3">
            <a:extLst>
              <a:ext uri="{FF2B5EF4-FFF2-40B4-BE49-F238E27FC236}">
                <a16:creationId xmlns:a16="http://schemas.microsoft.com/office/drawing/2014/main" id="{35730341-3078-4613-AE91-75EE5E11C192}"/>
              </a:ext>
            </a:extLst>
          </p:cNvPr>
          <p:cNvPicPr>
            <a:picLocks noChangeAspect="1"/>
          </p:cNvPicPr>
          <p:nvPr/>
        </p:nvPicPr>
        <p:blipFill>
          <a:blip r:embed="rId2"/>
          <a:stretch>
            <a:fillRect/>
          </a:stretch>
        </p:blipFill>
        <p:spPr>
          <a:xfrm>
            <a:off x="6977890" y="0"/>
            <a:ext cx="5214110" cy="2362773"/>
          </a:xfrm>
          <a:prstGeom prst="rect">
            <a:avLst/>
          </a:prstGeom>
        </p:spPr>
      </p:pic>
    </p:spTree>
    <p:extLst>
      <p:ext uri="{BB962C8B-B14F-4D97-AF65-F5344CB8AC3E}">
        <p14:creationId xmlns:p14="http://schemas.microsoft.com/office/powerpoint/2010/main" val="105876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{17851359-C765-403F-8B8C-0E91FCDA7375}tf02900688</Template>
  <TotalTime>64</TotalTime>
  <Words>806</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Introduction to Transformer</vt:lpstr>
      <vt:lpstr>Introduction </vt:lpstr>
      <vt:lpstr>Types of Transformer</vt:lpstr>
      <vt:lpstr>Types of Transformer</vt:lpstr>
      <vt:lpstr>PowerPoint Presentation</vt:lpstr>
      <vt:lpstr>Types of Transformer</vt:lpstr>
      <vt:lpstr>Various Transformer</vt:lpstr>
      <vt:lpstr>Characteristics of Ideal Transformer</vt:lpstr>
      <vt:lpstr>EMF Equation of Transformer</vt:lpstr>
      <vt:lpstr>Continue…..</vt:lpstr>
      <vt:lpstr>Transformer on No-Load</vt:lpstr>
      <vt:lpstr>Transformer on Load</vt:lpstr>
      <vt:lpstr>Equivalent Circuit Diagram</vt:lpstr>
      <vt:lpstr>Continue….</vt:lpstr>
      <vt:lpstr>Continue….</vt:lpstr>
      <vt:lpstr>Full Load Phasor Diagram</vt:lpstr>
      <vt:lpstr>Losses of Transformer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Transformer</dc:title>
  <dc:creator>Shamim Ahmed</dc:creator>
  <cp:lastModifiedBy>Shamim Ahmed</cp:lastModifiedBy>
  <cp:revision>9</cp:revision>
  <dcterms:created xsi:type="dcterms:W3CDTF">2020-02-10T17:40:50Z</dcterms:created>
  <dcterms:modified xsi:type="dcterms:W3CDTF">2021-02-17T13:04:17Z</dcterms:modified>
</cp:coreProperties>
</file>