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15"/>
  </p:notesMasterIdLst>
  <p:handoutMasterIdLst>
    <p:handoutMasterId r:id="rId16"/>
  </p:handoutMasterIdLst>
  <p:sldIdLst>
    <p:sldId id="257" r:id="rId2"/>
    <p:sldId id="258" r:id="rId3"/>
    <p:sldId id="259" r:id="rId4"/>
    <p:sldId id="260" r:id="rId5"/>
    <p:sldId id="261" r:id="rId6"/>
    <p:sldId id="262" r:id="rId7"/>
    <p:sldId id="263" r:id="rId8"/>
    <p:sldId id="267" r:id="rId9"/>
    <p:sldId id="269" r:id="rId10"/>
    <p:sldId id="268" r:id="rId11"/>
    <p:sldId id="270" r:id="rId12"/>
    <p:sldId id="271" r:id="rId13"/>
    <p:sldId id="272"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82" autoAdjust="0"/>
  </p:normalViewPr>
  <p:slideViewPr>
    <p:cSldViewPr showGuides="1">
      <p:cViewPr varScale="1">
        <p:scale>
          <a:sx n="72" d="100"/>
          <a:sy n="72" d="100"/>
        </p:scale>
        <p:origin x="660" y="78"/>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4/1/2021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4/1/2021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1284804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5706A09E-12D5-4B1D-B8BB-C300B1DDD423}" type="datetime1">
              <a:rPr lang="en-US" smtClean="0"/>
              <a:t>4/1/2021</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91CA53D-4C84-40AA-983E-A1E818A7FEFC}" type="datetime1">
              <a:rPr lang="en-US" smtClean="0"/>
              <a:t>4/1/2021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8176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1117309" y="274638"/>
            <a:ext cx="8532178" cy="5897561"/>
          </a:xfrm>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8E2FCEE-AE66-4EAB-9C04-97F8A56A6354}" type="datetime1">
              <a:rPr lang="en-US" smtClean="0"/>
              <a:t>4/1/2021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372369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5A9377B-053C-438C-8A98-92C419A6701C}" type="datetime1">
              <a:rPr lang="en-US" smtClean="0"/>
              <a:t>4/1/2021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B07CEF46-0123-4A75-9835-49DC49D53DE2}" type="datetime1">
              <a:rPr lang="en-US" smtClean="0"/>
              <a:t>4/1/2021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8"/>
            <a:endParaRPr dirty="0"/>
          </a:p>
        </p:txBody>
      </p:sp>
      <p:sp>
        <p:nvSpPr>
          <p:cNvPr id="4" name="Content Placeholder 3"/>
          <p:cNvSpPr>
            <a:spLocks noGrp="1"/>
          </p:cNvSpPr>
          <p:nvPr>
            <p:ph sz="half" idx="2" hasCustomPrompt="1"/>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62A6378D-18AE-47D1-B10A-42F623B40082}" type="datetime1">
              <a:rPr lang="en-US" smtClean="0"/>
              <a:t>4/1/2021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02504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hasCustomPrompt="1"/>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hasCustomPrompt="1"/>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321F6AE8-D704-41F6-B16A-5547B5672AC1}" type="datetime1">
              <a:rPr lang="en-US" smtClean="0"/>
              <a:t>4/1/2021</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9200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8AB9538-6F63-4C0B-916D-ED3F4E0A1B28}" type="datetime1">
              <a:rPr lang="en-US" smtClean="0"/>
              <a:t>4/1/2021</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3048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t>4/1/2021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195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hasCustomPrompt="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marL="2418976" indent="-285750">
              <a:buFont typeface="Century Gothic" panose="020B0502020202020204" pitchFamily="34" charset="0"/>
              <a:buChar cha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1B8DC91-5A3B-40CE-8C1D-279A8EF6E008}" type="datetime1">
              <a:rPr lang="en-US" smtClean="0"/>
              <a:t>4/1/2021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789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4/1/2021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52137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859468AF-EFCF-4AAD-ACF4-3BA83EC4AF4E}" type="datetime1">
              <a:rPr lang="en-US" smtClean="0"/>
              <a:pPr/>
              <a:t>4/1/2021</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9346" y="1498601"/>
            <a:ext cx="7539666" cy="3298825"/>
          </a:xfrm>
        </p:spPr>
        <p:txBody>
          <a:bodyPr/>
          <a:lstStyle/>
          <a:p>
            <a:r>
              <a:rPr lang="en-US" dirty="0"/>
              <a:t>Piezo-electric Transducer</a:t>
            </a: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Problem </a:t>
            </a:r>
          </a:p>
        </p:txBody>
      </p:sp>
      <p:sp>
        <p:nvSpPr>
          <p:cNvPr id="3" name="Content Placeholder 2"/>
          <p:cNvSpPr>
            <a:spLocks noGrp="1"/>
          </p:cNvSpPr>
          <p:nvPr>
            <p:ph idx="1"/>
          </p:nvPr>
        </p:nvSpPr>
        <p:spPr/>
        <p:txBody>
          <a:bodyPr>
            <a:normAutofit/>
          </a:bodyPr>
          <a:lstStyle/>
          <a:p>
            <a:pPr marL="0" indent="0" algn="just">
              <a:buNone/>
            </a:pPr>
            <a:r>
              <a:rPr lang="en-US" sz="2400" b="1" dirty="0">
                <a:solidFill>
                  <a:srgbClr val="FF0000"/>
                </a:solidFill>
                <a:latin typeface="Times New Roman" panose="02020603050405020304" pitchFamily="18" charset="0"/>
                <a:cs typeface="Times New Roman" panose="02020603050405020304" pitchFamily="18" charset="0"/>
              </a:rPr>
              <a:t>Q.4 . </a:t>
            </a:r>
            <a:r>
              <a:rPr lang="en-US" b="1" dirty="0">
                <a:solidFill>
                  <a:srgbClr val="FF0000"/>
                </a:solidFill>
                <a:latin typeface="Times New Roman" panose="02020603050405020304" pitchFamily="18" charset="0"/>
                <a:cs typeface="Times New Roman" panose="02020603050405020304" pitchFamily="18" charset="0"/>
              </a:rPr>
              <a:t>A piezoelectric crystal with voltage sensitivity of 100 </a:t>
            </a:r>
            <a:r>
              <a:rPr lang="en-US" b="1" dirty="0" err="1">
                <a:solidFill>
                  <a:srgbClr val="FF0000"/>
                </a:solidFill>
                <a:latin typeface="Times New Roman" panose="02020603050405020304" pitchFamily="18" charset="0"/>
                <a:cs typeface="Times New Roman" panose="02020603050405020304" pitchFamily="18" charset="0"/>
              </a:rPr>
              <a:t>Vm</a:t>
            </a:r>
            <a:r>
              <a:rPr lang="en-US" b="1" dirty="0">
                <a:solidFill>
                  <a:srgbClr val="FF0000"/>
                </a:solidFill>
                <a:latin typeface="Times New Roman" panose="02020603050405020304" pitchFamily="18" charset="0"/>
                <a:cs typeface="Times New Roman" panose="02020603050405020304" pitchFamily="18" charset="0"/>
              </a:rPr>
              <a:t>/N having Cp= 1600 pF and a leakage resistance of 10^12 ohm is connected to amplifier as shown below. If a force of 0.1 N, then what will be the output of this op-amp? </a:t>
            </a:r>
          </a:p>
          <a:p>
            <a:pPr marL="0" indent="0" algn="just">
              <a:buNone/>
            </a:pP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6EEA14-BCA3-49A1-AB11-5DBBAED20519}"/>
              </a:ext>
            </a:extLst>
          </p:cNvPr>
          <p:cNvPicPr>
            <a:picLocks noChangeAspect="1"/>
          </p:cNvPicPr>
          <p:nvPr/>
        </p:nvPicPr>
        <p:blipFill>
          <a:blip r:embed="rId2"/>
          <a:stretch>
            <a:fillRect/>
          </a:stretch>
        </p:blipFill>
        <p:spPr>
          <a:xfrm>
            <a:off x="3122612" y="2971800"/>
            <a:ext cx="6324600" cy="3657600"/>
          </a:xfrm>
          <a:prstGeom prst="rect">
            <a:avLst/>
          </a:prstGeom>
        </p:spPr>
      </p:pic>
    </p:spTree>
    <p:extLst>
      <p:ext uri="{BB962C8B-B14F-4D97-AF65-F5344CB8AC3E}">
        <p14:creationId xmlns:p14="http://schemas.microsoft.com/office/powerpoint/2010/main" val="354460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a:xfrm>
            <a:off x="1293812" y="1828800"/>
            <a:ext cx="10157354" cy="4470400"/>
          </a:xfrm>
        </p:spPr>
        <p:txBody>
          <a:bodyPr>
            <a:normAutofit/>
          </a:bodyPr>
          <a:lstStyle/>
          <a:p>
            <a:pPr algn="just"/>
            <a:r>
              <a:rPr lang="en-US" b="1" dirty="0">
                <a:solidFill>
                  <a:srgbClr val="FF0000"/>
                </a:solidFill>
                <a:latin typeface="Times New Roman" panose="02020603050405020304" pitchFamily="18" charset="0"/>
                <a:cs typeface="Times New Roman" panose="02020603050405020304" pitchFamily="18" charset="0"/>
              </a:rPr>
              <a:t>High frequency response: </a:t>
            </a:r>
            <a:r>
              <a:rPr lang="en-US" dirty="0">
                <a:latin typeface="Times New Roman" panose="02020603050405020304" pitchFamily="18" charset="0"/>
                <a:cs typeface="Times New Roman" panose="02020603050405020304" pitchFamily="18" charset="0"/>
              </a:rPr>
              <a:t>They offer very high frequency response that means the parameter changing at very high speeds can be sensed easily. </a:t>
            </a:r>
          </a:p>
          <a:p>
            <a:pPr algn="just"/>
            <a:r>
              <a:rPr lang="en-US" b="1" dirty="0">
                <a:solidFill>
                  <a:srgbClr val="FF0000"/>
                </a:solidFill>
                <a:latin typeface="Times New Roman" panose="02020603050405020304" pitchFamily="18" charset="0"/>
                <a:cs typeface="Times New Roman" panose="02020603050405020304" pitchFamily="18" charset="0"/>
              </a:rPr>
              <a:t>High transient response: </a:t>
            </a:r>
            <a:r>
              <a:rPr lang="en-US" dirty="0">
                <a:latin typeface="Times New Roman" panose="02020603050405020304" pitchFamily="18" charset="0"/>
                <a:cs typeface="Times New Roman" panose="02020603050405020304" pitchFamily="18" charset="0"/>
              </a:rPr>
              <a:t>The piezoelectric transducers can detect the events of microseconds and also give the linear output. </a:t>
            </a:r>
          </a:p>
          <a:p>
            <a:pPr algn="just"/>
            <a:r>
              <a:rPr lang="en-US" b="1" dirty="0">
                <a:solidFill>
                  <a:srgbClr val="FF0000"/>
                </a:solidFill>
                <a:latin typeface="Times New Roman" panose="02020603050405020304" pitchFamily="18" charset="0"/>
                <a:cs typeface="Times New Roman" panose="02020603050405020304" pitchFamily="18" charset="0"/>
              </a:rPr>
              <a:t>Small size and Rugged Construction: </a:t>
            </a:r>
            <a:r>
              <a:rPr lang="en-US" dirty="0">
                <a:latin typeface="Times New Roman" panose="02020603050405020304" pitchFamily="18" charset="0"/>
                <a:cs typeface="Times New Roman" panose="02020603050405020304" pitchFamily="18" charset="0"/>
              </a:rPr>
              <a:t>The piezoelectric transducers are small in size and have rugged construction.</a:t>
            </a:r>
          </a:p>
        </p:txBody>
      </p:sp>
    </p:spTree>
    <p:extLst>
      <p:ext uri="{BB962C8B-B14F-4D97-AF65-F5344CB8AC3E}">
        <p14:creationId xmlns:p14="http://schemas.microsoft.com/office/powerpoint/2010/main" val="23859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33B6-DC03-4512-919B-22C225626BC3}"/>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8E4701F0-8CC9-4216-BA28-24A4F379CD4C}"/>
              </a:ext>
            </a:extLst>
          </p:cNvPr>
          <p:cNvSpPr>
            <a:spLocks noGrp="1"/>
          </p:cNvSpPr>
          <p:nvPr>
            <p:ph idx="1"/>
          </p:nvPr>
        </p:nvSpPr>
        <p:spPr>
          <a:xfrm>
            <a:off x="1117308" y="1701800"/>
            <a:ext cx="10692103" cy="4699000"/>
          </a:xfrm>
        </p:spPr>
        <p:txBody>
          <a:bodyPr/>
          <a:lstStyle/>
          <a:p>
            <a:r>
              <a:rPr lang="en-US" b="1" dirty="0">
                <a:solidFill>
                  <a:srgbClr val="FF0000"/>
                </a:solidFill>
                <a:latin typeface="Times New Roman" panose="02020603050405020304" pitchFamily="18" charset="0"/>
                <a:cs typeface="Times New Roman" panose="02020603050405020304" pitchFamily="18" charset="0"/>
              </a:rPr>
              <a:t>Low Output: </a:t>
            </a:r>
            <a:r>
              <a:rPr lang="en-US" dirty="0">
                <a:latin typeface="Times New Roman" panose="02020603050405020304" pitchFamily="18" charset="0"/>
                <a:cs typeface="Times New Roman" panose="02020603050405020304" pitchFamily="18" charset="0"/>
              </a:rPr>
              <a:t>The output obtained from the piezoelectric transducers is low, so external electronic circuit has to be connected.</a:t>
            </a:r>
          </a:p>
          <a:p>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High impedance: </a:t>
            </a:r>
            <a:r>
              <a:rPr lang="en-US" dirty="0">
                <a:latin typeface="Times New Roman" panose="02020603050405020304" pitchFamily="18" charset="0"/>
                <a:cs typeface="Times New Roman" panose="02020603050405020304" pitchFamily="18" charset="0"/>
              </a:rPr>
              <a:t>The piezoelectric crystals have high impedance so they have to be connected to the amplifier and the auxiliary circuit, which have the potential to cause errors in measurement. To reduce these errors amplifiers high input impedance and long cables should be used. </a:t>
            </a:r>
          </a:p>
          <a:p>
            <a:r>
              <a:rPr lang="en-US" b="1" dirty="0">
                <a:solidFill>
                  <a:srgbClr val="FF0000"/>
                </a:solidFill>
                <a:latin typeface="Times New Roman" panose="02020603050405020304" pitchFamily="18" charset="0"/>
                <a:cs typeface="Times New Roman" panose="02020603050405020304" pitchFamily="18" charset="0"/>
              </a:rPr>
              <a:t>Forming into shape: </a:t>
            </a:r>
            <a:r>
              <a:rPr lang="en-US" dirty="0">
                <a:latin typeface="Times New Roman" panose="02020603050405020304" pitchFamily="18" charset="0"/>
                <a:cs typeface="Times New Roman" panose="02020603050405020304" pitchFamily="18" charset="0"/>
              </a:rPr>
              <a:t>It is very difficult to give the desired shape to the crystals with sufficient strength.</a:t>
            </a:r>
          </a:p>
        </p:txBody>
      </p:sp>
    </p:spTree>
    <p:extLst>
      <p:ext uri="{BB962C8B-B14F-4D97-AF65-F5344CB8AC3E}">
        <p14:creationId xmlns:p14="http://schemas.microsoft.com/office/powerpoint/2010/main" val="150837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DAEAC4-F844-447A-BCD0-7B1E6591421C}"/>
              </a:ext>
            </a:extLst>
          </p:cNvPr>
          <p:cNvPicPr>
            <a:picLocks noGrp="1" noChangeAspect="1"/>
          </p:cNvPicPr>
          <p:nvPr>
            <p:ph idx="1"/>
          </p:nvPr>
        </p:nvPicPr>
        <p:blipFill>
          <a:blip r:embed="rId2"/>
          <a:stretch>
            <a:fillRect/>
          </a:stretch>
        </p:blipFill>
        <p:spPr>
          <a:xfrm>
            <a:off x="4467225" y="2636837"/>
            <a:ext cx="4903787" cy="2600325"/>
          </a:xfrm>
        </p:spPr>
      </p:pic>
    </p:spTree>
    <p:extLst>
      <p:ext uri="{BB962C8B-B14F-4D97-AF65-F5344CB8AC3E}">
        <p14:creationId xmlns:p14="http://schemas.microsoft.com/office/powerpoint/2010/main" val="108125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pPr marL="0" indent="0">
              <a:buNone/>
            </a:pPr>
            <a:r>
              <a:rPr lang="en-US" dirty="0"/>
              <a:t>After the ending of the lesson, students will be able to know</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operating principle of piezoelectric transducer.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equivalent circuit of a piezoelectric transducer.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advantages and limitations of piezoelectric transducer.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Mathematical solution procedure of piezoelectric transducer</a:t>
            </a:r>
          </a:p>
        </p:txBody>
      </p:sp>
    </p:spTree>
    <p:extLst>
      <p:ext uri="{BB962C8B-B14F-4D97-AF65-F5344CB8AC3E}">
        <p14:creationId xmlns:p14="http://schemas.microsoft.com/office/powerpoint/2010/main" val="29953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PIEZOELECTRIC EFFECT</a:t>
            </a:r>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There are certain materials that generate </a:t>
            </a:r>
            <a:r>
              <a:rPr lang="en-US" b="1" i="1" dirty="0">
                <a:solidFill>
                  <a:srgbClr val="FF0000"/>
                </a:solidFill>
                <a:latin typeface="Times New Roman" panose="02020603050405020304" pitchFamily="18" charset="0"/>
                <a:cs typeface="Times New Roman" panose="02020603050405020304" pitchFamily="18" charset="0"/>
              </a:rPr>
              <a:t>electric potential or voltage </a:t>
            </a:r>
            <a:r>
              <a:rPr lang="en-US" dirty="0">
                <a:latin typeface="Times New Roman" panose="02020603050405020304" pitchFamily="18" charset="0"/>
                <a:cs typeface="Times New Roman" panose="02020603050405020304" pitchFamily="18" charset="0"/>
              </a:rPr>
              <a:t>when </a:t>
            </a:r>
            <a:r>
              <a:rPr lang="en-US" b="1" i="1" dirty="0">
                <a:solidFill>
                  <a:srgbClr val="FF0000"/>
                </a:solidFill>
                <a:latin typeface="Times New Roman" panose="02020603050405020304" pitchFamily="18" charset="0"/>
                <a:cs typeface="Times New Roman" panose="02020603050405020304" pitchFamily="18" charset="0"/>
              </a:rPr>
              <a:t>mechanical strain </a:t>
            </a:r>
            <a:r>
              <a:rPr lang="en-US" dirty="0">
                <a:latin typeface="Times New Roman" panose="02020603050405020304" pitchFamily="18" charset="0"/>
                <a:cs typeface="Times New Roman" panose="02020603050405020304" pitchFamily="18" charset="0"/>
              </a:rPr>
              <a:t>is applied to them or conversely when the voltage is applied to them, they tend to change the dimensions along certain plane.</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This effect is called as the </a:t>
            </a:r>
            <a:r>
              <a:rPr lang="en-US" b="1" i="1" dirty="0">
                <a:solidFill>
                  <a:srgbClr val="FF0000"/>
                </a:solidFill>
                <a:latin typeface="Times New Roman" panose="02020603050405020304" pitchFamily="18" charset="0"/>
                <a:cs typeface="Times New Roman" panose="02020603050405020304" pitchFamily="18" charset="0"/>
              </a:rPr>
              <a:t>PIEZOELECTRIC EFFECT</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This effect was discovered in the year 1880 by Pierre and Jacques Curie.</a:t>
            </a:r>
          </a:p>
          <a:p>
            <a:pPr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b="1" dirty="0">
                <a:solidFill>
                  <a:srgbClr val="00B050"/>
                </a:solidFill>
                <a:latin typeface="Times New Roman" panose="02020603050405020304" pitchFamily="18" charset="0"/>
                <a:cs typeface="Times New Roman" panose="02020603050405020304" pitchFamily="18" charset="0"/>
              </a:rPr>
              <a:t>What do you mean by piezoelectric effect?</a:t>
            </a:r>
          </a:p>
        </p:txBody>
      </p:sp>
    </p:spTree>
    <p:extLst>
      <p:ext uri="{BB962C8B-B14F-4D97-AF65-F5344CB8AC3E}">
        <p14:creationId xmlns:p14="http://schemas.microsoft.com/office/powerpoint/2010/main" val="34228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PIEZOELECTRIC TRANSDUCERS</a:t>
            </a:r>
          </a:p>
        </p:txBody>
      </p:sp>
      <p:sp>
        <p:nvSpPr>
          <p:cNvPr id="3" name="Content Placeholder 2"/>
          <p:cNvSpPr>
            <a:spLocks noGrp="1"/>
          </p:cNvSpPr>
          <p:nvPr>
            <p:ph idx="1"/>
          </p:nvPr>
        </p:nvSpPr>
        <p:spPr>
          <a:xfrm>
            <a:off x="1293812" y="1828800"/>
            <a:ext cx="10157354" cy="447040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piezoelectric transducers work on the principle of PIEZOELECTRIC EFFECT. </a:t>
            </a:r>
          </a:p>
          <a:p>
            <a:pPr algn="just"/>
            <a:r>
              <a:rPr lang="en-US" dirty="0">
                <a:latin typeface="Times New Roman" panose="02020603050405020304" pitchFamily="18" charset="0"/>
                <a:cs typeface="Times New Roman" panose="02020603050405020304" pitchFamily="18" charset="0"/>
              </a:rPr>
              <a:t>When mechanical stress or forces are applied to some materials along certain planes, they produce electric voltage. </a:t>
            </a:r>
          </a:p>
          <a:p>
            <a:pPr algn="just"/>
            <a:r>
              <a:rPr lang="en-US" dirty="0">
                <a:latin typeface="Times New Roman" panose="02020603050405020304" pitchFamily="18" charset="0"/>
                <a:cs typeface="Times New Roman" panose="02020603050405020304" pitchFamily="18" charset="0"/>
              </a:rPr>
              <a:t>This electric voltage can be measured easily by the voltage measuring instruments, which can be used to measure the stress or force. </a:t>
            </a:r>
          </a:p>
          <a:p>
            <a:pPr algn="just"/>
            <a:r>
              <a:rPr lang="en-US" dirty="0">
                <a:latin typeface="Times New Roman" panose="02020603050405020304" pitchFamily="18" charset="0"/>
                <a:cs typeface="Times New Roman" panose="02020603050405020304" pitchFamily="18" charset="0"/>
              </a:rPr>
              <a:t>The voltage output obtained from the materials due to piezoelectric effect is very small and it has high impedance. </a:t>
            </a:r>
          </a:p>
          <a:p>
            <a:pPr algn="just"/>
            <a:r>
              <a:rPr lang="en-US" dirty="0">
                <a:latin typeface="Times New Roman" panose="02020603050405020304" pitchFamily="18" charset="0"/>
                <a:cs typeface="Times New Roman" panose="02020603050405020304" pitchFamily="18" charset="0"/>
              </a:rPr>
              <a:t>To measure the output some amplifiers, auxiliary circuit and the connecting cables are required.</a:t>
            </a:r>
          </a:p>
        </p:txBody>
      </p:sp>
      <p:sp>
        <p:nvSpPr>
          <p:cNvPr id="4" name="TextBox 3">
            <a:extLst>
              <a:ext uri="{FF2B5EF4-FFF2-40B4-BE49-F238E27FC236}">
                <a16:creationId xmlns:a16="http://schemas.microsoft.com/office/drawing/2014/main" id="{8549DCFB-58FE-4D4F-8DD6-5DFAC718B4F5}"/>
              </a:ext>
            </a:extLst>
          </p:cNvPr>
          <p:cNvSpPr txBox="1"/>
          <p:nvPr/>
        </p:nvSpPr>
        <p:spPr>
          <a:xfrm>
            <a:off x="1903413" y="2362200"/>
            <a:ext cx="8991600" cy="443198"/>
          </a:xfrm>
          <a:prstGeom prst="rect">
            <a:avLst/>
          </a:prstGeom>
          <a:solidFill>
            <a:srgbClr val="FFFF00"/>
          </a:solidFill>
        </p:spPr>
        <p:txBody>
          <a:bodyPr wrap="square" rtlCol="0">
            <a:spAutoFit/>
          </a:bodyPr>
          <a:lstStyle/>
          <a:p>
            <a:pPr>
              <a:lnSpc>
                <a:spcPct val="95000"/>
              </a:lnSpc>
            </a:pPr>
            <a:r>
              <a:rPr lang="en-US" b="1" dirty="0">
                <a:solidFill>
                  <a:srgbClr val="FF0000"/>
                </a:solidFill>
              </a:rPr>
              <a:t>Why piezoelectric transducer is called active transducer?</a:t>
            </a:r>
          </a:p>
        </p:txBody>
      </p:sp>
      <p:sp>
        <p:nvSpPr>
          <p:cNvPr id="5" name="TextBox 4">
            <a:extLst>
              <a:ext uri="{FF2B5EF4-FFF2-40B4-BE49-F238E27FC236}">
                <a16:creationId xmlns:a16="http://schemas.microsoft.com/office/drawing/2014/main" id="{34F99B1A-3C6F-41BB-9F7B-782E0A0C1DA6}"/>
              </a:ext>
            </a:extLst>
          </p:cNvPr>
          <p:cNvSpPr txBox="1"/>
          <p:nvPr/>
        </p:nvSpPr>
        <p:spPr>
          <a:xfrm>
            <a:off x="1908451" y="3226884"/>
            <a:ext cx="8991600" cy="443198"/>
          </a:xfrm>
          <a:prstGeom prst="rect">
            <a:avLst/>
          </a:prstGeom>
          <a:solidFill>
            <a:srgbClr val="FFFF00"/>
          </a:solidFill>
        </p:spPr>
        <p:txBody>
          <a:bodyPr wrap="square" rtlCol="0">
            <a:spAutoFit/>
          </a:bodyPr>
          <a:lstStyle/>
          <a:p>
            <a:pPr>
              <a:lnSpc>
                <a:spcPct val="95000"/>
              </a:lnSpc>
            </a:pPr>
            <a:r>
              <a:rPr lang="en-US" b="1" dirty="0">
                <a:solidFill>
                  <a:srgbClr val="FF0000"/>
                </a:solidFill>
              </a:rPr>
              <a:t>Why does piezoelectric transducer require amplifier?</a:t>
            </a:r>
          </a:p>
        </p:txBody>
      </p:sp>
    </p:spTree>
    <p:extLst>
      <p:ext uri="{BB962C8B-B14F-4D97-AF65-F5344CB8AC3E}">
        <p14:creationId xmlns:p14="http://schemas.microsoft.com/office/powerpoint/2010/main" val="60329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45"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2000"/>
                                        <p:tgtEl>
                                          <p:spTgt spid="5"/>
                                        </p:tgtEl>
                                      </p:cBhvr>
                                    </p:animEffect>
                                    <p:anim calcmode="lin" valueType="num">
                                      <p:cBhvr>
                                        <p:cTn id="45" dur="2000" fill="hold"/>
                                        <p:tgtEl>
                                          <p:spTgt spid="5"/>
                                        </p:tgtEl>
                                        <p:attrNameLst>
                                          <p:attrName>ppt_w</p:attrName>
                                        </p:attrNameLst>
                                      </p:cBhvr>
                                      <p:tavLst>
                                        <p:tav tm="0" fmla="#ppt_w*sin(2.5*pi*$)">
                                          <p:val>
                                            <p:fltVal val="0"/>
                                          </p:val>
                                        </p:tav>
                                        <p:tav tm="100000">
                                          <p:val>
                                            <p:fltVal val="1"/>
                                          </p:val>
                                        </p:tav>
                                      </p:tavLst>
                                    </p:anim>
                                    <p:anim calcmode="lin" valueType="num">
                                      <p:cBhvr>
                                        <p:cTn id="46"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Diagram of Piezoelectric Crystal</a:t>
            </a:r>
          </a:p>
        </p:txBody>
      </p:sp>
      <p:pic>
        <p:nvPicPr>
          <p:cNvPr id="5" name="Picture 4">
            <a:extLst>
              <a:ext uri="{FF2B5EF4-FFF2-40B4-BE49-F238E27FC236}">
                <a16:creationId xmlns:a16="http://schemas.microsoft.com/office/drawing/2014/main" id="{7D49F85E-6DE6-40DC-A4D8-11CFA7D62F65}"/>
              </a:ext>
            </a:extLst>
          </p:cNvPr>
          <p:cNvPicPr>
            <a:picLocks noChangeAspect="1"/>
          </p:cNvPicPr>
          <p:nvPr/>
        </p:nvPicPr>
        <p:blipFill>
          <a:blip r:embed="rId2"/>
          <a:stretch>
            <a:fillRect/>
          </a:stretch>
        </p:blipFill>
        <p:spPr>
          <a:xfrm>
            <a:off x="3160712" y="2362200"/>
            <a:ext cx="5867400" cy="3581400"/>
          </a:xfrm>
          <a:prstGeom prst="rect">
            <a:avLst/>
          </a:prstGeom>
        </p:spPr>
      </p:pic>
    </p:spTree>
    <p:extLst>
      <p:ext uri="{BB962C8B-B14F-4D97-AF65-F5344CB8AC3E}">
        <p14:creationId xmlns:p14="http://schemas.microsoft.com/office/powerpoint/2010/main" val="162719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Principle of Piezoelectric Crystal </a:t>
            </a:r>
          </a:p>
        </p:txBody>
      </p:sp>
      <p:pic>
        <p:nvPicPr>
          <p:cNvPr id="5" name="Picture 4">
            <a:extLst>
              <a:ext uri="{FF2B5EF4-FFF2-40B4-BE49-F238E27FC236}">
                <a16:creationId xmlns:a16="http://schemas.microsoft.com/office/drawing/2014/main" id="{6324D424-FCF9-4D40-81F6-FF1683C2A6D3}"/>
              </a:ext>
            </a:extLst>
          </p:cNvPr>
          <p:cNvPicPr>
            <a:picLocks noChangeAspect="1"/>
          </p:cNvPicPr>
          <p:nvPr/>
        </p:nvPicPr>
        <p:blipFill>
          <a:blip r:embed="rId2"/>
          <a:stretch>
            <a:fillRect/>
          </a:stretch>
        </p:blipFill>
        <p:spPr>
          <a:xfrm>
            <a:off x="3427412" y="1981200"/>
            <a:ext cx="4676775" cy="3676650"/>
          </a:xfrm>
          <a:prstGeom prst="rect">
            <a:avLst/>
          </a:prstGeom>
        </p:spPr>
      </p:pic>
      <p:sp>
        <p:nvSpPr>
          <p:cNvPr id="8" name="Content Placeholder 2">
            <a:extLst>
              <a:ext uri="{FF2B5EF4-FFF2-40B4-BE49-F238E27FC236}">
                <a16:creationId xmlns:a16="http://schemas.microsoft.com/office/drawing/2014/main" id="{2338FF6C-CA26-482F-8A54-7493584E7039}"/>
              </a:ext>
            </a:extLst>
          </p:cNvPr>
          <p:cNvSpPr>
            <a:spLocks noGrp="1"/>
          </p:cNvSpPr>
          <p:nvPr>
            <p:ph idx="1"/>
          </p:nvPr>
        </p:nvSpPr>
        <p:spPr>
          <a:xfrm>
            <a:off x="1015999" y="2311400"/>
            <a:ext cx="10156825" cy="4470400"/>
          </a:xfrm>
        </p:spPr>
        <p:txBody>
          <a:bodyPr/>
          <a:lstStyle/>
          <a:p>
            <a:r>
              <a:rPr lang="en-US" dirty="0"/>
              <a:t>The figure shows a conventional piezoelectric transducer with a piezoelectric crystal inserted between a solid base and the force summing member.</a:t>
            </a:r>
          </a:p>
          <a:p>
            <a:r>
              <a:rPr lang="en-US" dirty="0"/>
              <a:t> If a force is applied on the pressure port, the same force will fall on the force summing member. </a:t>
            </a:r>
          </a:p>
          <a:p>
            <a:r>
              <a:rPr lang="en-US" dirty="0"/>
              <a:t>Thus a potential difference will be generated on the crystal due to its property. </a:t>
            </a:r>
          </a:p>
          <a:p>
            <a:r>
              <a:rPr lang="en-US" dirty="0"/>
              <a:t>The voltage produced will be proportional to the magnitude of the applied force</a:t>
            </a:r>
          </a:p>
        </p:txBody>
      </p:sp>
    </p:spTree>
    <p:extLst>
      <p:ext uri="{BB962C8B-B14F-4D97-AF65-F5344CB8AC3E}">
        <p14:creationId xmlns:p14="http://schemas.microsoft.com/office/powerpoint/2010/main" val="39790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1000"/>
                                        <p:tgtEl>
                                          <p:spTgt spid="8">
                                            <p:txEl>
                                              <p:pRg st="0" end="0"/>
                                            </p:txEl>
                                          </p:spTgt>
                                        </p:tgtEl>
                                      </p:cBhvr>
                                    </p:animEffect>
                                    <p:anim calcmode="lin" valueType="num">
                                      <p:cBhvr>
                                        <p:cTn id="1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1000"/>
                                        <p:tgtEl>
                                          <p:spTgt spid="8">
                                            <p:txEl>
                                              <p:pRg st="1" end="1"/>
                                            </p:txEl>
                                          </p:spTgt>
                                        </p:tgtEl>
                                      </p:cBhvr>
                                    </p:animEffect>
                                    <p:anim calcmode="lin" valueType="num">
                                      <p:cBhvr>
                                        <p:cTn id="19"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1000"/>
                                        <p:tgtEl>
                                          <p:spTgt spid="8">
                                            <p:txEl>
                                              <p:pRg st="2" end="2"/>
                                            </p:txEl>
                                          </p:spTgt>
                                        </p:tgtEl>
                                      </p:cBhvr>
                                    </p:animEffect>
                                    <p:anim calcmode="lin" valueType="num">
                                      <p:cBhvr>
                                        <p:cTn id="2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fade">
                                      <p:cBhvr>
                                        <p:cTn id="32" dur="1000"/>
                                        <p:tgtEl>
                                          <p:spTgt spid="8">
                                            <p:txEl>
                                              <p:pRg st="3" end="3"/>
                                            </p:txEl>
                                          </p:spTgt>
                                        </p:tgtEl>
                                      </p:cBhvr>
                                    </p:animEffect>
                                    <p:anim calcmode="lin" valueType="num">
                                      <p:cBhvr>
                                        <p:cTn id="3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Problem </a:t>
            </a:r>
          </a:p>
        </p:txBody>
      </p:sp>
      <p:sp>
        <p:nvSpPr>
          <p:cNvPr id="3" name="Content Placeholder 2"/>
          <p:cNvSpPr>
            <a:spLocks noGrp="1"/>
          </p:cNvSpPr>
          <p:nvPr>
            <p:ph idx="1"/>
          </p:nvPr>
        </p:nvSpPr>
        <p:spPr/>
        <p:txBody>
          <a:bodyPr>
            <a:normAutofit/>
          </a:bodyPr>
          <a:lstStyle/>
          <a:p>
            <a:pPr marL="0" indent="0" algn="just">
              <a:buNone/>
            </a:pPr>
            <a:r>
              <a:rPr lang="en-US" b="1" dirty="0">
                <a:solidFill>
                  <a:srgbClr val="FF0000"/>
                </a:solidFill>
                <a:latin typeface="Times New Roman" panose="02020603050405020304" pitchFamily="18" charset="0"/>
                <a:cs typeface="Times New Roman" panose="02020603050405020304" pitchFamily="18" charset="0"/>
              </a:rPr>
              <a:t>Q.1. A PET is directly connected to a voltmeter via a cable. The minimum operating frequency of this measurement is 1000 Hz. If the connecting cable length is double, what will be the new measurement frequency? </a:t>
            </a:r>
          </a:p>
        </p:txBody>
      </p:sp>
    </p:spTree>
    <p:extLst>
      <p:ext uri="{BB962C8B-B14F-4D97-AF65-F5344CB8AC3E}">
        <p14:creationId xmlns:p14="http://schemas.microsoft.com/office/powerpoint/2010/main" val="97722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Problem </a:t>
            </a:r>
          </a:p>
        </p:txBody>
      </p:sp>
      <p:sp>
        <p:nvSpPr>
          <p:cNvPr id="3" name="Content Placeholder 2"/>
          <p:cNvSpPr>
            <a:spLocks noGrp="1"/>
          </p:cNvSpPr>
          <p:nvPr>
            <p:ph idx="1"/>
          </p:nvPr>
        </p:nvSpPr>
        <p:spPr/>
        <p:txBody>
          <a:bodyPr>
            <a:normAutofit/>
          </a:bodyPr>
          <a:lstStyle/>
          <a:p>
            <a:pPr marL="0" indent="0" algn="just">
              <a:buNone/>
            </a:pPr>
            <a:r>
              <a:rPr lang="en-US" sz="2400" b="1" dirty="0">
                <a:solidFill>
                  <a:srgbClr val="FF0000"/>
                </a:solidFill>
                <a:latin typeface="Times New Roman" panose="02020603050405020304" pitchFamily="18" charset="0"/>
                <a:cs typeface="Times New Roman" panose="02020603050405020304" pitchFamily="18" charset="0"/>
              </a:rPr>
              <a:t>Q.2. A PET having 50 </a:t>
            </a:r>
            <a:r>
              <a:rPr lang="en-US" sz="2400" b="1" dirty="0" err="1">
                <a:solidFill>
                  <a:srgbClr val="FF0000"/>
                </a:solidFill>
                <a:latin typeface="Times New Roman" panose="02020603050405020304" pitchFamily="18" charset="0"/>
                <a:cs typeface="Times New Roman" panose="02020603050405020304" pitchFamily="18" charset="0"/>
              </a:rPr>
              <a:t>Mpa</a:t>
            </a:r>
            <a:r>
              <a:rPr lang="en-US" sz="2400" b="1" dirty="0">
                <a:solidFill>
                  <a:srgbClr val="FF0000"/>
                </a:solidFill>
                <a:latin typeface="Times New Roman" panose="02020603050405020304" pitchFamily="18" charset="0"/>
                <a:cs typeface="Times New Roman" panose="02020603050405020304" pitchFamily="18" charset="0"/>
              </a:rPr>
              <a:t> full scale pressure. This sensor has a sensitivity of 100 mv/</a:t>
            </a:r>
            <a:r>
              <a:rPr lang="en-US" sz="2400" b="1" dirty="0" err="1">
                <a:solidFill>
                  <a:srgbClr val="FF0000"/>
                </a:solidFill>
                <a:latin typeface="Times New Roman" panose="02020603050405020304" pitchFamily="18" charset="0"/>
                <a:cs typeface="Times New Roman" panose="02020603050405020304" pitchFamily="18" charset="0"/>
              </a:rPr>
              <a:t>Mpa</a:t>
            </a:r>
            <a:r>
              <a:rPr lang="en-US" sz="2400" b="1" dirty="0">
                <a:solidFill>
                  <a:srgbClr val="FF0000"/>
                </a:solidFill>
                <a:latin typeface="Times New Roman" panose="02020603050405020304" pitchFamily="18" charset="0"/>
                <a:cs typeface="Times New Roman" panose="02020603050405020304" pitchFamily="18" charset="0"/>
              </a:rPr>
              <a:t>. If a sensor is subjected to a static pressure of 10 </a:t>
            </a:r>
            <a:r>
              <a:rPr lang="en-US" sz="2400" b="1" dirty="0" err="1">
                <a:solidFill>
                  <a:srgbClr val="FF0000"/>
                </a:solidFill>
                <a:latin typeface="Times New Roman" panose="02020603050405020304" pitchFamily="18" charset="0"/>
                <a:cs typeface="Times New Roman" panose="02020603050405020304" pitchFamily="18" charset="0"/>
              </a:rPr>
              <a:t>Mpa</a:t>
            </a:r>
            <a:r>
              <a:rPr lang="en-US" sz="2400" b="1" dirty="0">
                <a:solidFill>
                  <a:srgbClr val="FF0000"/>
                </a:solidFill>
                <a:latin typeface="Times New Roman" panose="02020603050405020304" pitchFamily="18" charset="0"/>
                <a:cs typeface="Times New Roman" panose="02020603050405020304" pitchFamily="18" charset="0"/>
              </a:rPr>
              <a:t> then what will be the output? </a:t>
            </a:r>
          </a:p>
        </p:txBody>
      </p:sp>
    </p:spTree>
    <p:extLst>
      <p:ext uri="{BB962C8B-B14F-4D97-AF65-F5344CB8AC3E}">
        <p14:creationId xmlns:p14="http://schemas.microsoft.com/office/powerpoint/2010/main" val="150539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Problem </a:t>
            </a:r>
          </a:p>
        </p:txBody>
      </p:sp>
      <p:sp>
        <p:nvSpPr>
          <p:cNvPr id="3" name="Content Placeholder 2"/>
          <p:cNvSpPr>
            <a:spLocks noGrp="1"/>
          </p:cNvSpPr>
          <p:nvPr>
            <p:ph idx="1"/>
          </p:nvPr>
        </p:nvSpPr>
        <p:spPr/>
        <p:txBody>
          <a:bodyPr>
            <a:normAutofit/>
          </a:bodyPr>
          <a:lstStyle/>
          <a:p>
            <a:pPr marL="0" indent="0" algn="just">
              <a:buNone/>
            </a:pPr>
            <a:r>
              <a:rPr lang="en-US" sz="2400" b="1" dirty="0">
                <a:solidFill>
                  <a:srgbClr val="FF0000"/>
                </a:solidFill>
                <a:latin typeface="Times New Roman" panose="02020603050405020304" pitchFamily="18" charset="0"/>
                <a:cs typeface="Times New Roman" panose="02020603050405020304" pitchFamily="18" charset="0"/>
              </a:rPr>
              <a:t>Q.3. </a:t>
            </a:r>
            <a:r>
              <a:rPr lang="en-US" b="1" dirty="0">
                <a:solidFill>
                  <a:srgbClr val="FF0000"/>
                </a:solidFill>
                <a:latin typeface="Times New Roman" panose="02020603050405020304" pitchFamily="18" charset="0"/>
                <a:cs typeface="Times New Roman" panose="02020603050405020304" pitchFamily="18" charset="0"/>
              </a:rPr>
              <a:t>A quartz crystal with piezoelectric properties has a diameter of 10 mm and a thickness of 2 mm. Its voltage sensitivity constant is 4500 </a:t>
            </a:r>
            <a:r>
              <a:rPr lang="en-US" b="1" dirty="0" err="1">
                <a:solidFill>
                  <a:srgbClr val="FF0000"/>
                </a:solidFill>
                <a:latin typeface="Times New Roman" panose="02020603050405020304" pitchFamily="18" charset="0"/>
                <a:cs typeface="Times New Roman" panose="02020603050405020304" pitchFamily="18" charset="0"/>
              </a:rPr>
              <a:t>Vm</a:t>
            </a:r>
            <a:r>
              <a:rPr lang="en-US" b="1" dirty="0">
                <a:solidFill>
                  <a:srgbClr val="FF0000"/>
                </a:solidFill>
                <a:latin typeface="Times New Roman" panose="02020603050405020304" pitchFamily="18" charset="0"/>
                <a:cs typeface="Times New Roman" panose="02020603050405020304" pitchFamily="18" charset="0"/>
              </a:rPr>
              <a:t>/N. If V0= 127.3 V, then what will be the applied pressure?</a:t>
            </a:r>
          </a:p>
          <a:p>
            <a:pPr marL="0" indent="0" algn="just">
              <a:buNone/>
            </a:pPr>
            <a:endParaRPr 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74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20</TotalTime>
  <Words>659</Words>
  <Application>Microsoft Office PowerPoint</Application>
  <PresentationFormat>Custom</PresentationFormat>
  <Paragraphs>45</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vt:lpstr>
      <vt:lpstr>Class open house presentation</vt:lpstr>
      <vt:lpstr>Piezo-electric Transducer</vt:lpstr>
      <vt:lpstr>Learning Outcomes</vt:lpstr>
      <vt:lpstr>PIEZOELECTRIC EFFECT</vt:lpstr>
      <vt:lpstr>PIEZOELECTRIC TRANSDUCERS</vt:lpstr>
      <vt:lpstr>Circuit Diagram of Piezoelectric Crystal</vt:lpstr>
      <vt:lpstr>Working Principle of Piezoelectric Crystal </vt:lpstr>
      <vt:lpstr>Math Problem </vt:lpstr>
      <vt:lpstr>Math Problem </vt:lpstr>
      <vt:lpstr>Math Problem </vt:lpstr>
      <vt:lpstr>Math Problem </vt:lpstr>
      <vt:lpstr>Advantages</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House</dc:title>
  <dc:creator>Shamim Ahmed</dc:creator>
  <cp:lastModifiedBy>Shamim Ahmed</cp:lastModifiedBy>
  <cp:revision>3</cp:revision>
  <dcterms:created xsi:type="dcterms:W3CDTF">2021-03-31T18:24:40Z</dcterms:created>
  <dcterms:modified xsi:type="dcterms:W3CDTF">2021-03-31T18:44:52Z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