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9" r:id="rId21"/>
    <p:sldId id="280" r:id="rId22"/>
    <p:sldId id="281" r:id="rId23"/>
    <p:sldId id="282" r:id="rId24"/>
    <p:sldId id="284" r:id="rId25"/>
    <p:sldId id="27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4E69-78C3-4490-8951-111BA060E5E1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6ECFF-42D5-4DC5-9AC0-57B9023B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8178" y="1003852"/>
            <a:ext cx="8915399" cy="2262781"/>
          </a:xfrm>
        </p:spPr>
        <p:txBody>
          <a:bodyPr/>
          <a:lstStyle/>
          <a:p>
            <a:r>
              <a:rPr lang="en-US" dirty="0" smtClean="0"/>
              <a:t>Synchronous Counter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2631" y="3664197"/>
            <a:ext cx="8915399" cy="1126283"/>
          </a:xfrm>
        </p:spPr>
        <p:txBody>
          <a:bodyPr/>
          <a:lstStyle/>
          <a:p>
            <a:r>
              <a:rPr lang="en-US" dirty="0" smtClean="0"/>
              <a:t>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</a:t>
            </a:r>
            <a:r>
              <a:rPr lang="en-US" dirty="0" smtClean="0"/>
              <a:t>MOD-8 </a:t>
            </a:r>
            <a:r>
              <a:rPr lang="en-US" dirty="0"/>
              <a:t>synchronous up-counter,</a:t>
            </a:r>
            <a:br>
              <a:rPr lang="en-US" dirty="0"/>
            </a:br>
            <a:r>
              <a:rPr lang="en-US" dirty="0"/>
              <a:t>using JK FF.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5391" y="1905000"/>
                <a:ext cx="9119221" cy="4006222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Let us employ these techniques to design MOD-counter to count in the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  following </a:t>
                </a:r>
                <a:r>
                  <a:rPr lang="en-US" sz="2400" b="1" dirty="0"/>
                  <a:t>sequence: 0, 1, 2, 3, 4, 5, 6, 7.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Step1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Determined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the type and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noFlip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Flop Used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 smtClean="0">
                    <a:solidFill>
                      <a:srgbClr val="FF0000"/>
                    </a:solidFill>
                  </a:rPr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BR" sz="2400" dirty="0"/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3 Flip Flop ( 3 Bit </a:t>
                </a:r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/>
                  <a:t>Let us use T </a:t>
                </a:r>
                <a:r>
                  <a:rPr lang="en-US" sz="2400" dirty="0" err="1" smtClean="0"/>
                  <a:t>ff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5391" y="1905000"/>
                <a:ext cx="9119221" cy="4006222"/>
              </a:xfrm>
              <a:blipFill>
                <a:blip r:embed="rId2"/>
                <a:stretch>
                  <a:fillRect l="-2005" t="-1218" r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421" y="137093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Step2: State </a:t>
            </a:r>
            <a:r>
              <a:rPr lang="en-US" b="1" dirty="0">
                <a:solidFill>
                  <a:srgbClr val="FF0000"/>
                </a:solidFill>
              </a:rPr>
              <a:t>transition </a:t>
            </a:r>
            <a:r>
              <a:rPr lang="en-US" b="1" dirty="0" smtClean="0">
                <a:solidFill>
                  <a:srgbClr val="FF0000"/>
                </a:solidFill>
              </a:rPr>
              <a:t>diagram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&amp; State Table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Digital Technics | Digitális Tankönyvtá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1"/>
          <a:stretch/>
        </p:blipFill>
        <p:spPr bwMode="auto">
          <a:xfrm>
            <a:off x="6291470" y="1798983"/>
            <a:ext cx="4222684" cy="38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90" y="1798983"/>
            <a:ext cx="1820917" cy="1466850"/>
          </a:xfrm>
          <a:prstGeom prst="rect">
            <a:avLst/>
          </a:prstGeom>
        </p:spPr>
      </p:pic>
      <p:pic>
        <p:nvPicPr>
          <p:cNvPr id="1026" name="Picture 2" descr="https://i.ytimg.com/vi/Xy4KFclZn68/maxres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" t="30884" r="49836" b="5492"/>
          <a:stretch/>
        </p:blipFill>
        <p:spPr bwMode="auto">
          <a:xfrm>
            <a:off x="1786597" y="2106923"/>
            <a:ext cx="4214189" cy="32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98" y="0"/>
            <a:ext cx="10367701" cy="111318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3: </a:t>
            </a:r>
            <a:r>
              <a:rPr lang="en-US" sz="2800" dirty="0">
                <a:solidFill>
                  <a:srgbClr val="FF0000"/>
                </a:solidFill>
              </a:rPr>
              <a:t>Expand the present state-next state table to form the </a:t>
            </a:r>
            <a:r>
              <a:rPr lang="en-US" sz="2800" dirty="0" smtClean="0">
                <a:solidFill>
                  <a:srgbClr val="FF0000"/>
                </a:solidFill>
              </a:rPr>
              <a:t>transition table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448" y="1558595"/>
            <a:ext cx="281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Excitation Table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38" y="1727561"/>
            <a:ext cx="8116677" cy="403713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652" b="4983"/>
          <a:stretch/>
        </p:blipFill>
        <p:spPr>
          <a:xfrm>
            <a:off x="1536159" y="2294386"/>
            <a:ext cx="782860" cy="2615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3" y="2294386"/>
            <a:ext cx="1038225" cy="2619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2311" b="2327"/>
          <a:stretch/>
        </p:blipFill>
        <p:spPr>
          <a:xfrm>
            <a:off x="2319019" y="2262472"/>
            <a:ext cx="874659" cy="26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707" y="137093"/>
            <a:ext cx="8911687" cy="150949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4: </a:t>
            </a:r>
            <a:r>
              <a:rPr lang="en-US" sz="2800" dirty="0">
                <a:solidFill>
                  <a:srgbClr val="FF0000"/>
                </a:solidFill>
              </a:rPr>
              <a:t>Use </a:t>
            </a:r>
            <a:r>
              <a:rPr lang="en-US" sz="2800" dirty="0" err="1">
                <a:solidFill>
                  <a:srgbClr val="FF0000"/>
                </a:solidFill>
              </a:rPr>
              <a:t>Karnaugh</a:t>
            </a:r>
            <a:r>
              <a:rPr lang="en-US" sz="2800" dirty="0">
                <a:solidFill>
                  <a:srgbClr val="FF0000"/>
                </a:solidFill>
              </a:rPr>
              <a:t> maps to identify the present state logic </a:t>
            </a:r>
            <a:r>
              <a:rPr lang="en-US" sz="2800" dirty="0" smtClean="0">
                <a:solidFill>
                  <a:srgbClr val="FF0000"/>
                </a:solidFill>
              </a:rPr>
              <a:t>functions for </a:t>
            </a:r>
            <a:r>
              <a:rPr lang="en-US" sz="2800" dirty="0">
                <a:solidFill>
                  <a:srgbClr val="FF0000"/>
                </a:solidFill>
              </a:rPr>
              <a:t>each of the inputs.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631" y="2964667"/>
            <a:ext cx="3519107" cy="2652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877" y="2964666"/>
            <a:ext cx="3837488" cy="2700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5172" y="267227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</a:t>
            </a:r>
            <a:r>
              <a:rPr lang="en-US" b="1" dirty="0"/>
              <a:t>B</a:t>
            </a:r>
            <a:r>
              <a:rPr lang="en-US" b="1" dirty="0" smtClean="0"/>
              <a:t> </a:t>
            </a:r>
            <a:r>
              <a:rPr lang="en-US" sz="3200" b="1" dirty="0" smtClean="0"/>
              <a:t>Q</a:t>
            </a:r>
            <a:r>
              <a:rPr lang="en-US" sz="2400" b="1" dirty="0" smtClean="0"/>
              <a:t>A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13990" y="3203206"/>
            <a:ext cx="854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13204" y="2910818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</a:t>
            </a:r>
            <a:r>
              <a:rPr lang="en-US" b="1" dirty="0"/>
              <a:t>B</a:t>
            </a:r>
            <a:r>
              <a:rPr lang="en-US" b="1" dirty="0" smtClean="0"/>
              <a:t> </a:t>
            </a:r>
            <a:r>
              <a:rPr lang="en-US" sz="3200" b="1" dirty="0" smtClean="0"/>
              <a:t>Q</a:t>
            </a:r>
            <a:r>
              <a:rPr lang="en-US" sz="2400" b="1" dirty="0"/>
              <a:t>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2877" y="3389244"/>
            <a:ext cx="103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</a:t>
            </a:r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60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76" y="2227799"/>
            <a:ext cx="3839403" cy="2770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4495" y="2582541"/>
            <a:ext cx="854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18620" y="2065683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</a:t>
            </a:r>
            <a:r>
              <a:rPr lang="en-US" b="1" dirty="0"/>
              <a:t>B</a:t>
            </a:r>
            <a:r>
              <a:rPr lang="en-US" b="1" dirty="0" smtClean="0"/>
              <a:t> </a:t>
            </a:r>
            <a:r>
              <a:rPr lang="en-US" sz="3200" b="1" dirty="0" smtClean="0"/>
              <a:t>Q</a:t>
            </a:r>
            <a:r>
              <a:rPr lang="en-US" sz="2400" b="1" dirty="0"/>
              <a:t>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83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56" y="1567204"/>
            <a:ext cx="7708344" cy="41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0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Design Synchronous Counter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count Random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87" y="1461052"/>
            <a:ext cx="10167730" cy="4919870"/>
          </a:xfrm>
        </p:spPr>
        <p:txBody>
          <a:bodyPr/>
          <a:lstStyle/>
          <a:p>
            <a:r>
              <a:rPr lang="en-US" sz="2400" dirty="0"/>
              <a:t>Design a Synchronous Counter to Count 4,7,3,0 and 2 </a:t>
            </a:r>
            <a:r>
              <a:rPr lang="en-US" sz="2400" dirty="0" smtClean="0"/>
              <a:t>respectively using </a:t>
            </a:r>
            <a:r>
              <a:rPr lang="en-US" sz="2400" dirty="0" err="1"/>
              <a:t>JKFlip</a:t>
            </a:r>
            <a:r>
              <a:rPr lang="en-US" sz="2400" dirty="0"/>
              <a:t> Flop negative </a:t>
            </a:r>
            <a:r>
              <a:rPr lang="en-US" sz="2400" dirty="0" err="1"/>
              <a:t>trigered</a:t>
            </a:r>
            <a:r>
              <a:rPr lang="en-US" sz="2400" dirty="0"/>
              <a:t> by showing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. Flip Flop Used</a:t>
            </a:r>
          </a:p>
          <a:p>
            <a:r>
              <a:rPr lang="en-US" dirty="0">
                <a:solidFill>
                  <a:srgbClr val="FF0000"/>
                </a:solidFill>
              </a:rPr>
              <a:t>ii. State Transition Diagram</a:t>
            </a:r>
          </a:p>
          <a:p>
            <a:r>
              <a:rPr lang="en-US" dirty="0">
                <a:solidFill>
                  <a:srgbClr val="FF0000"/>
                </a:solidFill>
              </a:rPr>
              <a:t>iii. </a:t>
            </a:r>
            <a:r>
              <a:rPr lang="en-US" dirty="0" err="1">
                <a:solidFill>
                  <a:srgbClr val="FF0000"/>
                </a:solidFill>
              </a:rPr>
              <a:t>Exitation</a:t>
            </a:r>
            <a:r>
              <a:rPr lang="en-US" dirty="0">
                <a:solidFill>
                  <a:srgbClr val="FF0000"/>
                </a:solidFill>
              </a:rPr>
              <a:t> Table / Present state, next State</a:t>
            </a:r>
          </a:p>
          <a:p>
            <a:r>
              <a:rPr lang="en-US" dirty="0">
                <a:solidFill>
                  <a:srgbClr val="FF0000"/>
                </a:solidFill>
              </a:rPr>
              <a:t>iv. </a:t>
            </a:r>
            <a:r>
              <a:rPr lang="en-US" dirty="0" err="1">
                <a:solidFill>
                  <a:srgbClr val="FF0000"/>
                </a:solidFill>
              </a:rPr>
              <a:t>Karnough</a:t>
            </a:r>
            <a:r>
              <a:rPr lang="en-US" dirty="0">
                <a:solidFill>
                  <a:srgbClr val="FF0000"/>
                </a:solidFill>
              </a:rPr>
              <a:t> Map &amp; perform Simplified Function</a:t>
            </a:r>
          </a:p>
          <a:p>
            <a:r>
              <a:rPr lang="en-US" dirty="0">
                <a:solidFill>
                  <a:srgbClr val="FF0000"/>
                </a:solidFill>
              </a:rPr>
              <a:t>v. The Synchronous Counter</a:t>
            </a:r>
          </a:p>
        </p:txBody>
      </p:sp>
    </p:spTree>
    <p:extLst>
      <p:ext uri="{BB962C8B-B14F-4D97-AF65-F5344CB8AC3E}">
        <p14:creationId xmlns:p14="http://schemas.microsoft.com/office/powerpoint/2010/main" val="41603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078" y="487017"/>
            <a:ext cx="9884534" cy="5424205"/>
          </a:xfrm>
        </p:spPr>
        <p:txBody>
          <a:bodyPr>
            <a:norm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n = 3 bit = 3 Flip </a:t>
            </a:r>
            <a:r>
              <a:rPr lang="sv-SE" sz="2400" b="1" dirty="0" smtClean="0">
                <a:solidFill>
                  <a:srgbClr val="FF0000"/>
                </a:solidFill>
              </a:rPr>
              <a:t>Flop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8" y="1405263"/>
            <a:ext cx="4899991" cy="47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977" y="268357"/>
            <a:ext cx="10586362" cy="79513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Synchronous Counter to Count 4,7,3,0 and 2 respectively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40" y="2004391"/>
            <a:ext cx="2886059" cy="2865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17" y="1369115"/>
            <a:ext cx="86772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5786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4: </a:t>
            </a:r>
            <a:r>
              <a:rPr lang="en-US" sz="2800" b="1" dirty="0" err="1">
                <a:solidFill>
                  <a:srgbClr val="FF0000"/>
                </a:solidFill>
              </a:rPr>
              <a:t>Karnough</a:t>
            </a:r>
            <a:r>
              <a:rPr lang="en-US" sz="2800" b="1" dirty="0">
                <a:solidFill>
                  <a:srgbClr val="FF0000"/>
                </a:solidFill>
              </a:rPr>
              <a:t> Map and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Simplified </a:t>
            </a:r>
            <a:r>
              <a:rPr lang="en-US" sz="2800" b="1" dirty="0" smtClean="0">
                <a:solidFill>
                  <a:srgbClr val="FF0000"/>
                </a:solidFill>
              </a:rPr>
              <a:t>Function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K Map for </a:t>
            </a:r>
            <a:r>
              <a:rPr lang="en-US" sz="4000" b="1" dirty="0" smtClean="0">
                <a:solidFill>
                  <a:srgbClr val="FF0000"/>
                </a:solidFill>
              </a:rPr>
              <a:t>J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95406"/>
              </p:ext>
            </p:extLst>
          </p:nvPr>
        </p:nvGraphicFramePr>
        <p:xfrm>
          <a:off x="7088525" y="3000420"/>
          <a:ext cx="37291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91">
                  <a:extLst>
                    <a:ext uri="{9D8B030D-6E8A-4147-A177-3AD203B41FA5}">
                      <a16:colId xmlns:a16="http://schemas.microsoft.com/office/drawing/2014/main" xmlns="" val="10465795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2275658234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35381882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82968161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sz="44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sz="40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sz="4000" dirty="0" smtClean="0"/>
                        <a:t>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sz="48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996167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4   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 </a:t>
                      </a:r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7612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20792" y="2440057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38135" y="2881512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55733" y="2534478"/>
            <a:ext cx="632792" cy="46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3474" y="2767449"/>
            <a:ext cx="3702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4=100</a:t>
            </a:r>
          </a:p>
          <a:p>
            <a:r>
              <a:rPr lang="en-US" sz="4000" dirty="0" smtClean="0"/>
              <a:t>5=101</a:t>
            </a:r>
          </a:p>
          <a:p>
            <a:r>
              <a:rPr lang="en-US" sz="4000" dirty="0" smtClean="0"/>
              <a:t>7=111</a:t>
            </a:r>
          </a:p>
          <a:p>
            <a:r>
              <a:rPr lang="en-US" sz="4000" dirty="0" smtClean="0"/>
              <a:t>6=110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3894" y="2235181"/>
            <a:ext cx="193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 B A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53474" y="5695122"/>
            <a:ext cx="230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J</a:t>
            </a:r>
            <a:r>
              <a:rPr lang="en-US" dirty="0" smtClean="0"/>
              <a:t>A= </a:t>
            </a:r>
            <a:r>
              <a:rPr lang="en-US" sz="3600" dirty="0" smtClean="0"/>
              <a:t>C</a:t>
            </a:r>
            <a:r>
              <a:rPr lang="en-US" dirty="0" smtClean="0"/>
              <a:t>=</a:t>
            </a:r>
            <a:r>
              <a:rPr lang="en-US" sz="3200" b="1" dirty="0" smtClean="0"/>
              <a:t>Q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88525" y="3774753"/>
            <a:ext cx="3814701" cy="8953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</a:t>
            </a:r>
            <a:r>
              <a:rPr lang="en-US" sz="3200" i="1" dirty="0">
                <a:solidFill>
                  <a:srgbClr val="FF0000"/>
                </a:solidFill>
              </a:rPr>
              <a:t>synchronous counter </a:t>
            </a:r>
            <a:r>
              <a:rPr lang="en-US" sz="3200" dirty="0">
                <a:solidFill>
                  <a:srgbClr val="FF0000"/>
                </a:solidFill>
              </a:rPr>
              <a:t>, in contrast to an </a:t>
            </a:r>
            <a:r>
              <a:rPr lang="en-US" sz="3200" i="1" dirty="0">
                <a:solidFill>
                  <a:srgbClr val="FF0000"/>
                </a:solidFill>
              </a:rPr>
              <a:t>asynchronous counter </a:t>
            </a:r>
            <a:r>
              <a:rPr lang="en-US" sz="3200" dirty="0">
                <a:solidFill>
                  <a:srgbClr val="FF0000"/>
                </a:solidFill>
              </a:rPr>
              <a:t>, is one </a:t>
            </a:r>
            <a:r>
              <a:rPr lang="en-US" sz="3200" dirty="0" smtClean="0">
                <a:solidFill>
                  <a:srgbClr val="FF0000"/>
                </a:solidFill>
              </a:rPr>
              <a:t>whose output </a:t>
            </a:r>
            <a:r>
              <a:rPr lang="en-US" sz="3200" dirty="0">
                <a:solidFill>
                  <a:srgbClr val="FF0000"/>
                </a:solidFill>
              </a:rPr>
              <a:t>bits change state simultaneously, with no ripple. </a:t>
            </a:r>
          </a:p>
        </p:txBody>
      </p:sp>
    </p:spTree>
    <p:extLst>
      <p:ext uri="{BB962C8B-B14F-4D97-AF65-F5344CB8AC3E}">
        <p14:creationId xmlns:p14="http://schemas.microsoft.com/office/powerpoint/2010/main" val="32499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5786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4: </a:t>
            </a:r>
            <a:r>
              <a:rPr lang="en-US" sz="2800" b="1" dirty="0" err="1">
                <a:solidFill>
                  <a:srgbClr val="FF0000"/>
                </a:solidFill>
              </a:rPr>
              <a:t>Karnough</a:t>
            </a:r>
            <a:r>
              <a:rPr lang="en-US" sz="2800" b="1" dirty="0">
                <a:solidFill>
                  <a:srgbClr val="FF0000"/>
                </a:solidFill>
              </a:rPr>
              <a:t> Map and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Simplified </a:t>
            </a:r>
            <a:r>
              <a:rPr lang="en-US" sz="2800" b="1" dirty="0" smtClean="0">
                <a:solidFill>
                  <a:srgbClr val="FF0000"/>
                </a:solidFill>
              </a:rPr>
              <a:t>Function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K Map for </a:t>
            </a:r>
            <a:r>
              <a:rPr lang="en-US" sz="4000" b="1" dirty="0">
                <a:solidFill>
                  <a:srgbClr val="FF0000"/>
                </a:solidFill>
              </a:rPr>
              <a:t>K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92196"/>
              </p:ext>
            </p:extLst>
          </p:nvPr>
        </p:nvGraphicFramePr>
        <p:xfrm>
          <a:off x="7088525" y="3000420"/>
          <a:ext cx="37291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91">
                  <a:extLst>
                    <a:ext uri="{9D8B030D-6E8A-4147-A177-3AD203B41FA5}">
                      <a16:colId xmlns:a16="http://schemas.microsoft.com/office/drawing/2014/main" xmlns="" val="10465795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2275658234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35381882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82968161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sz="44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sz="40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sz="48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996167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4   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 </a:t>
                      </a:r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7612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20792" y="2440057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38135" y="2881512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55733" y="2534478"/>
            <a:ext cx="632792" cy="46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3474" y="2767449"/>
            <a:ext cx="3702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0=000</a:t>
            </a:r>
          </a:p>
          <a:p>
            <a:r>
              <a:rPr lang="en-US" sz="4000" dirty="0" smtClean="0"/>
              <a:t>1=001</a:t>
            </a:r>
          </a:p>
          <a:p>
            <a:r>
              <a:rPr lang="en-US" sz="4000" dirty="0" smtClean="0"/>
              <a:t>3=011</a:t>
            </a:r>
          </a:p>
          <a:p>
            <a:r>
              <a:rPr lang="en-US" sz="4000" dirty="0" smtClean="0"/>
              <a:t>2=010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3894" y="2235181"/>
            <a:ext cx="193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 B A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53474" y="5695122"/>
            <a:ext cx="230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</a:t>
            </a:r>
            <a:r>
              <a:rPr lang="en-US" dirty="0" smtClean="0"/>
              <a:t>A= </a:t>
            </a:r>
            <a:r>
              <a:rPr lang="en-US" sz="3600" dirty="0" smtClean="0"/>
              <a:t>C</a:t>
            </a:r>
            <a:r>
              <a:rPr lang="en-US" dirty="0" smtClean="0"/>
              <a:t>=</a:t>
            </a:r>
            <a:r>
              <a:rPr lang="en-US" sz="3200" b="1" dirty="0" smtClean="0"/>
              <a:t>Q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8574" y="5814391"/>
            <a:ext cx="31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8905" y="5814391"/>
            <a:ext cx="31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88525" y="2994196"/>
            <a:ext cx="3814701" cy="8953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5786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4: </a:t>
            </a:r>
            <a:r>
              <a:rPr lang="en-US" sz="2800" b="1" dirty="0" err="1">
                <a:solidFill>
                  <a:srgbClr val="FF0000"/>
                </a:solidFill>
              </a:rPr>
              <a:t>Karnough</a:t>
            </a:r>
            <a:r>
              <a:rPr lang="en-US" sz="2800" b="1" dirty="0">
                <a:solidFill>
                  <a:srgbClr val="FF0000"/>
                </a:solidFill>
              </a:rPr>
              <a:t> Map and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Simplified </a:t>
            </a:r>
            <a:r>
              <a:rPr lang="en-US" sz="2800" b="1" dirty="0" smtClean="0">
                <a:solidFill>
                  <a:srgbClr val="FF0000"/>
                </a:solidFill>
              </a:rPr>
              <a:t>Function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K Map for </a:t>
            </a:r>
            <a:r>
              <a:rPr lang="en-US" sz="4000" b="1" dirty="0" smtClean="0">
                <a:solidFill>
                  <a:srgbClr val="FF0000"/>
                </a:solidFill>
              </a:rPr>
              <a:t>J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06534"/>
              </p:ext>
            </p:extLst>
          </p:nvPr>
        </p:nvGraphicFramePr>
        <p:xfrm>
          <a:off x="7088525" y="3000420"/>
          <a:ext cx="37291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91">
                  <a:extLst>
                    <a:ext uri="{9D8B030D-6E8A-4147-A177-3AD203B41FA5}">
                      <a16:colId xmlns:a16="http://schemas.microsoft.com/office/drawing/2014/main" xmlns="" val="10465795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2275658234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35381882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82968161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sz="44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sz="40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sz="4000" dirty="0" smtClean="0"/>
                        <a:t>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sz="48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996167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4   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 </a:t>
                      </a:r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7612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20792" y="2440057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38135" y="2881512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55733" y="2534478"/>
            <a:ext cx="632792" cy="46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4114" y="3000420"/>
            <a:ext cx="285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J</a:t>
            </a:r>
            <a:r>
              <a:rPr lang="en-US" sz="2400" b="1" dirty="0" smtClean="0"/>
              <a:t>B</a:t>
            </a:r>
            <a:r>
              <a:rPr lang="en-US" sz="3200" b="1" dirty="0" smtClean="0"/>
              <a:t>=1</a:t>
            </a:r>
            <a:endParaRPr lang="en-US" sz="3200" b="1" dirty="0"/>
          </a:p>
        </p:txBody>
      </p:sp>
      <p:sp>
        <p:nvSpPr>
          <p:cNvPr id="15" name="Rectangle 14"/>
          <p:cNvSpPr/>
          <p:nvPr/>
        </p:nvSpPr>
        <p:spPr>
          <a:xfrm>
            <a:off x="7088525" y="2963277"/>
            <a:ext cx="3814701" cy="17068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5786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4: </a:t>
            </a:r>
            <a:r>
              <a:rPr lang="en-US" sz="2800" b="1" dirty="0" err="1">
                <a:solidFill>
                  <a:srgbClr val="FF0000"/>
                </a:solidFill>
              </a:rPr>
              <a:t>Karnough</a:t>
            </a:r>
            <a:r>
              <a:rPr lang="en-US" sz="2800" b="1" dirty="0">
                <a:solidFill>
                  <a:srgbClr val="FF0000"/>
                </a:solidFill>
              </a:rPr>
              <a:t> Map and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Simplified </a:t>
            </a:r>
            <a:r>
              <a:rPr lang="en-US" sz="2800" b="1" dirty="0" smtClean="0">
                <a:solidFill>
                  <a:srgbClr val="FF0000"/>
                </a:solidFill>
              </a:rPr>
              <a:t>Function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K Map for </a:t>
            </a:r>
            <a:r>
              <a:rPr lang="en-US" sz="4000" b="1" dirty="0" smtClean="0">
                <a:solidFill>
                  <a:srgbClr val="FF0000"/>
                </a:solidFill>
              </a:rPr>
              <a:t>K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2475"/>
              </p:ext>
            </p:extLst>
          </p:nvPr>
        </p:nvGraphicFramePr>
        <p:xfrm>
          <a:off x="7088525" y="3000420"/>
          <a:ext cx="37291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91">
                  <a:extLst>
                    <a:ext uri="{9D8B030D-6E8A-4147-A177-3AD203B41FA5}">
                      <a16:colId xmlns:a16="http://schemas.microsoft.com/office/drawing/2014/main" xmlns="" val="10465795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2275658234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35381882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82968161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sz="44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sz="40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sz="48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996167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4   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 </a:t>
                      </a:r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7612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20792" y="2440057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38135" y="2881512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55733" y="2534478"/>
            <a:ext cx="632792" cy="46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3474" y="2767449"/>
            <a:ext cx="3702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0=000</a:t>
            </a:r>
          </a:p>
          <a:p>
            <a:r>
              <a:rPr lang="en-US" sz="4000" dirty="0" smtClean="0"/>
              <a:t>1=001</a:t>
            </a:r>
          </a:p>
          <a:p>
            <a:r>
              <a:rPr lang="en-US" sz="4000" dirty="0" smtClean="0"/>
              <a:t>3=011</a:t>
            </a:r>
          </a:p>
          <a:p>
            <a:r>
              <a:rPr lang="en-US" sz="4000" dirty="0" smtClean="0"/>
              <a:t>2=010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3894" y="2235181"/>
            <a:ext cx="193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 B A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53474" y="5695122"/>
            <a:ext cx="230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</a:t>
            </a:r>
            <a:r>
              <a:rPr lang="en-US" dirty="0"/>
              <a:t>B</a:t>
            </a:r>
            <a:r>
              <a:rPr lang="en-US" dirty="0" smtClean="0"/>
              <a:t>= </a:t>
            </a:r>
            <a:r>
              <a:rPr lang="en-US" sz="3600" dirty="0" smtClean="0"/>
              <a:t>C</a:t>
            </a:r>
            <a:r>
              <a:rPr lang="en-US" dirty="0" smtClean="0"/>
              <a:t>=</a:t>
            </a:r>
            <a:r>
              <a:rPr lang="en-US" sz="3200" b="1" dirty="0" smtClean="0"/>
              <a:t>Q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8574" y="5814391"/>
            <a:ext cx="31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8905" y="5814391"/>
            <a:ext cx="31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45756" y="3000420"/>
            <a:ext cx="3814701" cy="8953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5786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4: </a:t>
            </a:r>
            <a:r>
              <a:rPr lang="en-US" sz="2800" b="1" dirty="0" err="1">
                <a:solidFill>
                  <a:srgbClr val="FF0000"/>
                </a:solidFill>
              </a:rPr>
              <a:t>Karnough</a:t>
            </a:r>
            <a:r>
              <a:rPr lang="en-US" sz="2800" b="1" dirty="0">
                <a:solidFill>
                  <a:srgbClr val="FF0000"/>
                </a:solidFill>
              </a:rPr>
              <a:t> Map and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Simplified </a:t>
            </a:r>
            <a:r>
              <a:rPr lang="en-US" sz="2800" b="1" dirty="0" smtClean="0">
                <a:solidFill>
                  <a:srgbClr val="FF0000"/>
                </a:solidFill>
              </a:rPr>
              <a:t>Function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K Map for </a:t>
            </a:r>
            <a:r>
              <a:rPr lang="en-US" sz="4000" b="1" dirty="0" err="1" smtClean="0">
                <a:solidFill>
                  <a:srgbClr val="FF0000"/>
                </a:solidFill>
              </a:rPr>
              <a:t>J</a:t>
            </a:r>
            <a:r>
              <a:rPr lang="en-US" sz="2800" b="1" dirty="0" err="1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06623"/>
              </p:ext>
            </p:extLst>
          </p:nvPr>
        </p:nvGraphicFramePr>
        <p:xfrm>
          <a:off x="7088525" y="3000420"/>
          <a:ext cx="37291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91">
                  <a:extLst>
                    <a:ext uri="{9D8B030D-6E8A-4147-A177-3AD203B41FA5}">
                      <a16:colId xmlns:a16="http://schemas.microsoft.com/office/drawing/2014/main" xmlns="" val="10465795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2275658234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35381882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82968161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sz="44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sz="40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sz="4000" dirty="0" smtClean="0"/>
                        <a:t>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sz="48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996167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4   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 </a:t>
                      </a:r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7612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20792" y="2440057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38135" y="2881512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55733" y="2534478"/>
            <a:ext cx="632792" cy="46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3474" y="2767449"/>
            <a:ext cx="3702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2=010</a:t>
            </a:r>
          </a:p>
          <a:p>
            <a:r>
              <a:rPr lang="en-US" sz="4000" dirty="0" smtClean="0"/>
              <a:t>6=110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3894" y="2235181"/>
            <a:ext cx="193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 B A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5786" y="4646341"/>
            <a:ext cx="3748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J</a:t>
            </a:r>
            <a:r>
              <a:rPr lang="en-US" b="1" dirty="0" err="1" smtClean="0"/>
              <a:t>c</a:t>
            </a:r>
            <a:r>
              <a:rPr lang="en-US" dirty="0" smtClean="0"/>
              <a:t>= </a:t>
            </a:r>
            <a:r>
              <a:rPr lang="en-US" sz="3600" b="1" dirty="0" smtClean="0"/>
              <a:t>BA</a:t>
            </a:r>
            <a:r>
              <a:rPr lang="en-US" sz="3600" dirty="0" smtClean="0"/>
              <a:t>=</a:t>
            </a:r>
            <a:r>
              <a:rPr lang="en-US" sz="4400" b="1" dirty="0" smtClean="0"/>
              <a:t>Q</a:t>
            </a:r>
            <a:r>
              <a:rPr lang="en-US" sz="3200" dirty="0"/>
              <a:t>B</a:t>
            </a:r>
            <a:r>
              <a:rPr lang="en-US" sz="4400" b="1" dirty="0" smtClean="0"/>
              <a:t>Q</a:t>
            </a:r>
            <a:r>
              <a:rPr lang="en-US" sz="2800" dirty="0" smtClean="0"/>
              <a:t>A</a:t>
            </a: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64868" y="4790661"/>
            <a:ext cx="31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62670" y="4721087"/>
            <a:ext cx="55659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99983" y="2881513"/>
            <a:ext cx="1113181" cy="18395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5786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4: </a:t>
            </a:r>
            <a:r>
              <a:rPr lang="en-US" sz="2800" b="1" dirty="0" err="1">
                <a:solidFill>
                  <a:srgbClr val="FF0000"/>
                </a:solidFill>
              </a:rPr>
              <a:t>Karnough</a:t>
            </a:r>
            <a:r>
              <a:rPr lang="en-US" sz="2800" b="1" dirty="0">
                <a:solidFill>
                  <a:srgbClr val="FF0000"/>
                </a:solidFill>
              </a:rPr>
              <a:t> Map and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Simplified </a:t>
            </a:r>
            <a:r>
              <a:rPr lang="en-US" sz="2800" b="1" dirty="0" smtClean="0">
                <a:solidFill>
                  <a:srgbClr val="FF0000"/>
                </a:solidFill>
              </a:rPr>
              <a:t>Function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K Map for </a:t>
            </a:r>
            <a:r>
              <a:rPr lang="en-US" sz="4000" b="1" dirty="0">
                <a:solidFill>
                  <a:srgbClr val="FF0000"/>
                </a:solidFill>
              </a:rPr>
              <a:t>K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64114"/>
              </p:ext>
            </p:extLst>
          </p:nvPr>
        </p:nvGraphicFramePr>
        <p:xfrm>
          <a:off x="7088525" y="3000420"/>
          <a:ext cx="37291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91">
                  <a:extLst>
                    <a:ext uri="{9D8B030D-6E8A-4147-A177-3AD203B41FA5}">
                      <a16:colId xmlns:a16="http://schemas.microsoft.com/office/drawing/2014/main" xmlns="" val="10465795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2275658234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3538188262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xmlns="" val="82968161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sz="44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sz="40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sz="4000" dirty="0" smtClean="0"/>
                        <a:t>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sz="480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996167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r>
                        <a:rPr lang="en-US" dirty="0" smtClean="0"/>
                        <a:t>4   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 </a:t>
                      </a:r>
                      <a:r>
                        <a:rPr lang="en-US" sz="4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sz="4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7612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20792" y="2440057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38135" y="2881512"/>
            <a:ext cx="76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55733" y="2534478"/>
            <a:ext cx="632792" cy="46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1540" y="2881512"/>
            <a:ext cx="37022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2=010</a:t>
            </a:r>
          </a:p>
          <a:p>
            <a:r>
              <a:rPr lang="en-US" sz="4000" dirty="0" smtClean="0"/>
              <a:t>3=011</a:t>
            </a:r>
          </a:p>
          <a:p>
            <a:r>
              <a:rPr lang="en-US" sz="4000" dirty="0" smtClean="0"/>
              <a:t>7=111</a:t>
            </a:r>
          </a:p>
          <a:p>
            <a:r>
              <a:rPr lang="en-US" sz="4000" dirty="0" smtClean="0"/>
              <a:t>6=110</a:t>
            </a:r>
          </a:p>
          <a:p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3894" y="2235181"/>
            <a:ext cx="193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 B A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5786" y="5791222"/>
            <a:ext cx="3748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</a:t>
            </a:r>
            <a:r>
              <a:rPr lang="en-US" b="1" dirty="0" smtClean="0"/>
              <a:t>c</a:t>
            </a:r>
            <a:r>
              <a:rPr lang="en-US" dirty="0" smtClean="0"/>
              <a:t>= </a:t>
            </a:r>
            <a:r>
              <a:rPr lang="en-US" sz="3600" b="1" dirty="0" smtClean="0"/>
              <a:t>B</a:t>
            </a:r>
            <a:r>
              <a:rPr lang="en-US" sz="3600" dirty="0" smtClean="0"/>
              <a:t>=</a:t>
            </a:r>
            <a:r>
              <a:rPr lang="en-US" sz="4400" b="1" dirty="0" smtClean="0"/>
              <a:t>Q</a:t>
            </a:r>
            <a:r>
              <a:rPr lang="en-US" sz="3200" dirty="0" smtClean="0"/>
              <a:t>B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952163" y="2881513"/>
            <a:ext cx="1961002" cy="17648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Circuit Implementation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938" y="1905000"/>
            <a:ext cx="8638576" cy="37782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740965" y="3816626"/>
            <a:ext cx="278296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169426" y="3829878"/>
            <a:ext cx="278296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54208" y="3853069"/>
            <a:ext cx="278296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74026" y="4104862"/>
            <a:ext cx="546652" cy="2981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74026" y="4134679"/>
            <a:ext cx="0" cy="48701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 flipH="1" flipV="1">
            <a:off x="5754757" y="4542183"/>
            <a:ext cx="258417" cy="7951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87608" y="1581834"/>
            <a:ext cx="52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755834" y="1568581"/>
            <a:ext cx="52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27983" y="1412111"/>
            <a:ext cx="52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31426" y="4035287"/>
            <a:ext cx="1063487" cy="695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 flipH="1">
            <a:off x="7891670" y="408895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se4.mm.bing.net/th?id=OIP.FUrIS7z81tVPQNWmRkK8aQHaE7&amp;pid=Api&amp;P=0&amp;w=268&amp;h=18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28" b="24378"/>
          <a:stretch/>
        </p:blipFill>
        <p:spPr bwMode="auto">
          <a:xfrm>
            <a:off x="2702256" y="1498753"/>
            <a:ext cx="7682948" cy="379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2060"/>
                </a:solidFill>
              </a:rPr>
              <a:t>The only way we can build such a counter circuit from J-K flip-flops is to connect all the clock inputs together, so that each and every flip-flop receives the exact same clock pulse at the exact same time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564296"/>
            <a:ext cx="8163334" cy="30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565" y="278296"/>
            <a:ext cx="10651435" cy="1729408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􀁺 Now, the question is, what do we do with the J and K inputs? We know that we still have to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maintain the same divide-by-two frequency pattern in order to count in a binary sequence, and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that this pattern is best achieved utilizing the "toggle" mode of the flip-flop, so the fact that the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J and K inputs must both be (at times) "high" is clear. However, if we simply connect all the J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and K inputs to the positive rail of the power supply as we did in the asynchronous circuit, this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would clearly not work because all the flip-flops would toggle at the same time: with each and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every clock pulse!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383" y="2522796"/>
            <a:ext cx="7348735" cy="31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Synchronous Counter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139" y="1797986"/>
            <a:ext cx="8179905" cy="34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MOD-4 synchronous up-counter,</a:t>
            </a:r>
            <a:br>
              <a:rPr lang="en-US" dirty="0"/>
            </a:br>
            <a:r>
              <a:rPr lang="en-US" dirty="0"/>
              <a:t>using JK FF.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</a:t>
            </a:r>
            <a:r>
              <a:rPr lang="en-US" sz="2800" dirty="0" smtClean="0">
                <a:solidFill>
                  <a:srgbClr val="FF0000"/>
                </a:solidFill>
              </a:rPr>
              <a:t>No of FF=2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STEP 2: </a:t>
            </a:r>
            <a:r>
              <a:rPr lang="en-US" sz="2400" b="1" dirty="0" smtClean="0">
                <a:solidFill>
                  <a:srgbClr val="FF0000"/>
                </a:solidFill>
              </a:rPr>
              <a:t>Excitation Table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45" y="3245916"/>
            <a:ext cx="4733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691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 MOD-4 synchronous up-counter,</a:t>
            </a:r>
            <a:br>
              <a:rPr lang="en-US" dirty="0"/>
            </a:br>
            <a:r>
              <a:rPr lang="en-US" dirty="0"/>
              <a:t>using JK FF.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70991"/>
            <a:ext cx="9904412" cy="44402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Step 3: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220" y="1057535"/>
            <a:ext cx="5346564" cy="2076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27" y="3505120"/>
            <a:ext cx="8283125" cy="2829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40" y="3876676"/>
            <a:ext cx="3180580" cy="14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809" y="89452"/>
            <a:ext cx="10003803" cy="1815548"/>
          </a:xfrm>
        </p:spPr>
        <p:txBody>
          <a:bodyPr>
            <a:normAutofit/>
          </a:bodyPr>
          <a:lstStyle/>
          <a:p>
            <a:r>
              <a:rPr lang="en-US" dirty="0" smtClean="0"/>
              <a:t>Step 4: Obtain </a:t>
            </a:r>
            <a:r>
              <a:rPr lang="en-US" dirty="0"/>
              <a:t>the simplified function using K-Map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22" y="1311965"/>
            <a:ext cx="8680575" cy="45998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4965" y="2004391"/>
            <a:ext cx="705679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/>
              <a:t>B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00347" y="1530626"/>
            <a:ext cx="705679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4965" y="4373217"/>
            <a:ext cx="705679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/>
              <a:t>B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61922" y="1919931"/>
            <a:ext cx="705679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/>
              <a:t>B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12227" y="3930821"/>
            <a:ext cx="705679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/>
              <a:t>B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06086" y="1369920"/>
            <a:ext cx="705679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6102" y="3348497"/>
            <a:ext cx="705679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0347" y="3930821"/>
            <a:ext cx="705679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738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smtClean="0">
                <a:solidFill>
                  <a:srgbClr val="FF0000"/>
                </a:solidFill>
              </a:rPr>
              <a:t>Draw </a:t>
            </a:r>
            <a:r>
              <a:rPr lang="en-US" dirty="0">
                <a:solidFill>
                  <a:srgbClr val="FF0000"/>
                </a:solidFill>
              </a:rPr>
              <a:t>the circuit diagram.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425" y="1706218"/>
            <a:ext cx="8060635" cy="45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645</TotalTime>
  <Words>511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Wingdings 3</vt:lpstr>
      <vt:lpstr>Wisp</vt:lpstr>
      <vt:lpstr>Synchronous Counter</vt:lpstr>
      <vt:lpstr>Definition</vt:lpstr>
      <vt:lpstr>The only way we can build such a counter circuit from J-K flip-flops is to connect all the clock inputs together, so that each and every flip-flop receives the exact same clock pulse at the exact same time </vt:lpstr>
      <vt:lpstr>􀁺 Now, the question is, what do we do with the J and K inputs? We know that we still have to maintain the same divide-by-two frequency pattern in order to count in a binary sequence, and that this pattern is best achieved utilizing the "toggle" mode of the flip-flop, so the fact that the J and K inputs must both be (at times) "high" is clear. However, if we simply connect all the J and K inputs to the positive rail of the power supply as we did in the asynchronous circuit, this would clearly not work because all the flip-flops would toggle at the same time: with each and every clock pulse!</vt:lpstr>
      <vt:lpstr>How To Design Synchronous Counter</vt:lpstr>
      <vt:lpstr>Design a MOD-4 synchronous up-counter, using JK FF.</vt:lpstr>
      <vt:lpstr>Design a MOD-4 synchronous up-counter, using JK FF.</vt:lpstr>
      <vt:lpstr>Step 4: Obtain the simplified function using K-Map</vt:lpstr>
      <vt:lpstr>Step 5: Draw the circuit diagram. </vt:lpstr>
      <vt:lpstr>Design a MOD-8 synchronous up-counter, using JK FF.</vt:lpstr>
      <vt:lpstr>Step2: State transition diagram &amp; State Table</vt:lpstr>
      <vt:lpstr>Step 3: Expand the present state-next state table to form the transition table.</vt:lpstr>
      <vt:lpstr>Step 4: Use Karnaugh maps to identify the present state logic functions for each of the inputs.</vt:lpstr>
      <vt:lpstr>PowerPoint Presentation</vt:lpstr>
      <vt:lpstr>Circuit Implementation</vt:lpstr>
      <vt:lpstr>How To Design Synchronous Counter that count Random number</vt:lpstr>
      <vt:lpstr>PowerPoint Presentation</vt:lpstr>
      <vt:lpstr> Synchronous Counter to Count 4,7,3,0 and 2 respectively</vt:lpstr>
      <vt:lpstr>Step 4: Karnough Map and Simplified Function K Map for JA</vt:lpstr>
      <vt:lpstr>Step 4: Karnough Map and Simplified Function K Map for KA</vt:lpstr>
      <vt:lpstr>Step 4: Karnough Map and Simplified Function K Map for JB</vt:lpstr>
      <vt:lpstr>Step 4: Karnough Map and Simplified Function K Map for KB</vt:lpstr>
      <vt:lpstr>Step 4: Karnough Map and Simplified Function K Map for Jc</vt:lpstr>
      <vt:lpstr>Step 4: Karnough Map and Simplified Function K Map for Kc</vt:lpstr>
      <vt:lpstr>Circuit Implementation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Counter</dc:title>
  <dc:creator>WALTON</dc:creator>
  <cp:lastModifiedBy>Microsoft account</cp:lastModifiedBy>
  <cp:revision>28</cp:revision>
  <dcterms:created xsi:type="dcterms:W3CDTF">2021-09-07T14:10:15Z</dcterms:created>
  <dcterms:modified xsi:type="dcterms:W3CDTF">2021-12-29T17:23:57Z</dcterms:modified>
</cp:coreProperties>
</file>