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53" r:id="rId8"/>
    <p:sldId id="354" r:id="rId9"/>
    <p:sldId id="355" r:id="rId10"/>
    <p:sldId id="356" r:id="rId11"/>
    <p:sldId id="365" r:id="rId12"/>
    <p:sldId id="366" r:id="rId13"/>
    <p:sldId id="34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7,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7,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7,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Transducer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215143"/>
          </a:xfrm>
        </p:spPr>
        <p:txBody>
          <a:bodyPr/>
          <a:lstStyle/>
          <a:p>
            <a:r>
              <a:rPr lang="en-US" dirty="0">
                <a:latin typeface="+mj-lt"/>
              </a:rPr>
              <a:t>Md. Tariqul Islam </a:t>
            </a:r>
          </a:p>
          <a:p>
            <a:r>
              <a:rPr lang="en-US" dirty="0">
                <a:latin typeface="+mj-lt"/>
              </a:rPr>
              <a:t>Lecturer, Dept. of EEE</a:t>
            </a:r>
          </a:p>
          <a:p>
            <a:r>
              <a:rPr lang="en-US" dirty="0">
                <a:latin typeface="+mj-lt"/>
              </a:rPr>
              <a:t>Green University of Bangladesh </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Learning Outcomes </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1015144" y="2196664"/>
            <a:ext cx="2128157" cy="628437"/>
          </a:xfrm>
        </p:spPr>
        <p:txBody>
          <a:bodyPr/>
          <a:lstStyle/>
          <a:p>
            <a:r>
              <a:rPr lang="en-US" dirty="0"/>
              <a:t>01. Definition and Classifications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1214604"/>
          </a:xfrm>
        </p:spPr>
        <p:txBody>
          <a:bodyPr/>
          <a:lstStyle/>
          <a:p>
            <a:r>
              <a:rPr lang="en-US" dirty="0"/>
              <a:t>What is transducer, what kinds of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432958" cy="628437"/>
          </a:xfrm>
        </p:spPr>
        <p:txBody>
          <a:bodyPr/>
          <a:lstStyle/>
          <a:p>
            <a:r>
              <a:rPr lang="en-US" dirty="0"/>
              <a:t>02. Operating Principle</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4023757" y="2643025"/>
            <a:ext cx="2591984" cy="1335175"/>
          </a:xfrm>
        </p:spPr>
        <p:txBody>
          <a:bodyPr/>
          <a:lstStyle/>
          <a:p>
            <a:r>
              <a:rPr lang="en-US" dirty="0"/>
              <a:t>How does transducer works?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608496"/>
          </a:xfrm>
        </p:spPr>
        <p:txBody>
          <a:bodyPr/>
          <a:lstStyle/>
          <a:p>
            <a:r>
              <a:rPr lang="en-US" dirty="0"/>
              <a:t>03. Election Criteria </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1070718"/>
          </a:xfrm>
        </p:spPr>
        <p:txBody>
          <a:bodyPr/>
          <a:lstStyle/>
          <a:p>
            <a:r>
              <a:rPr lang="en-US" dirty="0"/>
              <a:t>How can we select the best quality of transducer? </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704012" cy="608496"/>
          </a:xfrm>
        </p:spPr>
        <p:txBody>
          <a:bodyPr/>
          <a:lstStyle/>
          <a:p>
            <a:r>
              <a:rPr lang="en-US" dirty="0"/>
              <a:t>04. Comparison among different transducer</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432958" cy="847638"/>
          </a:xfrm>
        </p:spPr>
        <p:txBody>
          <a:bodyPr/>
          <a:lstStyle/>
          <a:p>
            <a:r>
              <a:rPr lang="en-US" dirty="0"/>
              <a:t>Details classifications among different types of transducer</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608496"/>
          </a:xfrm>
        </p:spPr>
        <p:txBody>
          <a:bodyPr/>
          <a:lstStyle/>
          <a:p>
            <a:r>
              <a:rPr lang="en-US" dirty="0"/>
              <a:t>05. Applications </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3" y="4829759"/>
            <a:ext cx="2400300" cy="1200921"/>
          </a:xfrm>
        </p:spPr>
        <p:txBody>
          <a:bodyPr/>
          <a:lstStyle/>
          <a:p>
            <a:r>
              <a:rPr lang="en-US" dirty="0"/>
              <a:t>Uses of a transducer in a practical life.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879063"/>
            <a:ext cx="4953001"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4307784" y="1878546"/>
            <a:ext cx="4173608" cy="610863"/>
          </a:xfrm>
          <a:solidFill>
            <a:schemeClr val="accent2"/>
          </a:solidFill>
          <a:ln>
            <a:solidFill>
              <a:schemeClr val="accent1"/>
            </a:solidFill>
          </a:ln>
        </p:spPr>
        <p:txBody>
          <a:bodyPr/>
          <a:lstStyle/>
          <a:p>
            <a:pPr algn="ctr"/>
            <a:r>
              <a:rPr lang="en-US" sz="3200" b="1" dirty="0">
                <a:solidFill>
                  <a:srgbClr val="FF0000"/>
                </a:solidFill>
              </a:rPr>
              <a:t>What is transducer? </a:t>
            </a:r>
          </a:p>
          <a:p>
            <a:pPr algn="ctr"/>
            <a:endParaRPr lang="en-US" sz="3200" b="1" dirty="0">
              <a:solidFill>
                <a:srgbClr val="FF0000"/>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10" name="Picture 9">
            <a:extLst>
              <a:ext uri="{FF2B5EF4-FFF2-40B4-BE49-F238E27FC236}">
                <a16:creationId xmlns:a16="http://schemas.microsoft.com/office/drawing/2014/main" id="{F932F12F-E2D8-4781-9E4C-22B5DCE27733}"/>
              </a:ext>
            </a:extLst>
          </p:cNvPr>
          <p:cNvPicPr>
            <a:picLocks noChangeAspect="1"/>
          </p:cNvPicPr>
          <p:nvPr/>
        </p:nvPicPr>
        <p:blipFill>
          <a:blip r:embed="rId2"/>
          <a:stretch>
            <a:fillRect/>
          </a:stretch>
        </p:blipFill>
        <p:spPr>
          <a:xfrm>
            <a:off x="4357687" y="2664237"/>
            <a:ext cx="3476625" cy="3314700"/>
          </a:xfrm>
          <a:prstGeom prst="rect">
            <a:avLst/>
          </a:prstGeom>
        </p:spPr>
      </p:pic>
      <p:sp>
        <p:nvSpPr>
          <p:cNvPr id="13" name="TextBox 12">
            <a:extLst>
              <a:ext uri="{FF2B5EF4-FFF2-40B4-BE49-F238E27FC236}">
                <a16:creationId xmlns:a16="http://schemas.microsoft.com/office/drawing/2014/main" id="{75B8323C-427A-4556-8302-830AEB836BBD}"/>
              </a:ext>
            </a:extLst>
          </p:cNvPr>
          <p:cNvSpPr txBox="1"/>
          <p:nvPr/>
        </p:nvSpPr>
        <p:spPr>
          <a:xfrm>
            <a:off x="1287117" y="2978902"/>
            <a:ext cx="10454309" cy="1015663"/>
          </a:xfrm>
          <a:prstGeom prst="rect">
            <a:avLst/>
          </a:prstGeom>
          <a:solidFill>
            <a:schemeClr val="tx2">
              <a:lumMod val="20000"/>
              <a:lumOff val="80000"/>
            </a:schemeClr>
          </a:solidFill>
        </p:spPr>
        <p:txBody>
          <a:bodyPr wrap="square">
            <a:spAutoFit/>
          </a:bodyPr>
          <a:lstStyle/>
          <a:p>
            <a:pPr algn="just"/>
            <a:r>
              <a:rPr lang="en-US" sz="2000" dirty="0">
                <a:solidFill>
                  <a:schemeClr val="bg1">
                    <a:lumMod val="65000"/>
                    <a:lumOff val="35000"/>
                  </a:schemeClr>
                </a:solidFill>
              </a:rPr>
              <a:t>A transducer is a device which transforms a nonelectrical physical quantity (i.e. temperature, sound or light) into an electrical signal (i.e. voltage, current, capacity...). </a:t>
            </a:r>
          </a:p>
          <a:p>
            <a:pPr algn="just"/>
            <a:endParaRPr lang="en-US" sz="2000" dirty="0">
              <a:solidFill>
                <a:schemeClr val="bg1">
                  <a:lumMod val="65000"/>
                  <a:lumOff val="35000"/>
                </a:schemeClr>
              </a:solidFill>
            </a:endParaRPr>
          </a:p>
        </p:txBody>
      </p:sp>
      <p:sp>
        <p:nvSpPr>
          <p:cNvPr id="15" name="TextBox 14">
            <a:extLst>
              <a:ext uri="{FF2B5EF4-FFF2-40B4-BE49-F238E27FC236}">
                <a16:creationId xmlns:a16="http://schemas.microsoft.com/office/drawing/2014/main" id="{2239CD50-E64B-490D-BEDE-9C6B075218F7}"/>
              </a:ext>
            </a:extLst>
          </p:cNvPr>
          <p:cNvSpPr txBox="1"/>
          <p:nvPr/>
        </p:nvSpPr>
        <p:spPr>
          <a:xfrm>
            <a:off x="1271270" y="4340419"/>
            <a:ext cx="10470156" cy="707886"/>
          </a:xfrm>
          <a:prstGeom prst="rect">
            <a:avLst/>
          </a:prstGeom>
          <a:solidFill>
            <a:schemeClr val="accent2">
              <a:lumMod val="60000"/>
              <a:lumOff val="40000"/>
            </a:schemeClr>
          </a:solidFill>
        </p:spPr>
        <p:txBody>
          <a:bodyPr wrap="square">
            <a:spAutoFit/>
          </a:bodyPr>
          <a:lstStyle/>
          <a:p>
            <a:pPr algn="just"/>
            <a:r>
              <a:rPr lang="en-US" sz="2000" dirty="0">
                <a:solidFill>
                  <a:schemeClr val="bg1">
                    <a:lumMod val="65000"/>
                    <a:lumOff val="35000"/>
                  </a:schemeClr>
                </a:solidFill>
              </a:rPr>
              <a:t>In other word, it is a device that is capable of converting the physical quantity into a proportional electrical quantity such as voltage or current.</a:t>
            </a:r>
          </a:p>
        </p:txBody>
      </p:sp>
    </p:spTree>
    <p:extLst>
      <p:ext uri="{BB962C8B-B14F-4D97-AF65-F5344CB8AC3E}">
        <p14:creationId xmlns:p14="http://schemas.microsoft.com/office/powerpoint/2010/main" val="3912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ircle(in)">
                                      <p:cBhvr>
                                        <p:cTn id="26" dur="2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How does transducer work?</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pic>
        <p:nvPicPr>
          <p:cNvPr id="4" name="Picture 3">
            <a:extLst>
              <a:ext uri="{FF2B5EF4-FFF2-40B4-BE49-F238E27FC236}">
                <a16:creationId xmlns:a16="http://schemas.microsoft.com/office/drawing/2014/main" id="{3A11A99C-79B0-47D2-B360-D0128D87E7EE}"/>
              </a:ext>
            </a:extLst>
          </p:cNvPr>
          <p:cNvPicPr>
            <a:picLocks noChangeAspect="1"/>
          </p:cNvPicPr>
          <p:nvPr/>
        </p:nvPicPr>
        <p:blipFill>
          <a:blip r:embed="rId2"/>
          <a:stretch>
            <a:fillRect/>
          </a:stretch>
        </p:blipFill>
        <p:spPr>
          <a:xfrm>
            <a:off x="327369" y="1656698"/>
            <a:ext cx="11325225" cy="2219325"/>
          </a:xfrm>
          <a:prstGeom prst="rect">
            <a:avLst/>
          </a:prstGeom>
        </p:spPr>
      </p:pic>
      <p:sp>
        <p:nvSpPr>
          <p:cNvPr id="8" name="TextBox 7">
            <a:extLst>
              <a:ext uri="{FF2B5EF4-FFF2-40B4-BE49-F238E27FC236}">
                <a16:creationId xmlns:a16="http://schemas.microsoft.com/office/drawing/2014/main" id="{46ED7B24-A450-4583-9179-D2DE67391B8D}"/>
              </a:ext>
            </a:extLst>
          </p:cNvPr>
          <p:cNvSpPr txBox="1"/>
          <p:nvPr/>
        </p:nvSpPr>
        <p:spPr>
          <a:xfrm>
            <a:off x="971549" y="3876023"/>
            <a:ext cx="10893081" cy="1323439"/>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chemeClr val="bg1"/>
                </a:solidFill>
              </a:rPr>
              <a:t>Transducer contains </a:t>
            </a:r>
            <a:r>
              <a:rPr lang="en-US" sz="2000" b="1" i="1" dirty="0">
                <a:solidFill>
                  <a:srgbClr val="FF0000"/>
                </a:solidFill>
              </a:rPr>
              <a:t>two parts </a:t>
            </a:r>
            <a:r>
              <a:rPr lang="en-US" sz="2000" dirty="0">
                <a:solidFill>
                  <a:schemeClr val="bg1"/>
                </a:solidFill>
              </a:rPr>
              <a:t>such as the </a:t>
            </a:r>
            <a:r>
              <a:rPr lang="en-US" sz="2000" b="1" i="1" dirty="0">
                <a:solidFill>
                  <a:srgbClr val="FF0000"/>
                </a:solidFill>
              </a:rPr>
              <a:t>sensing element </a:t>
            </a:r>
            <a:r>
              <a:rPr lang="en-US" sz="2000" dirty="0">
                <a:solidFill>
                  <a:schemeClr val="bg1"/>
                </a:solidFill>
              </a:rPr>
              <a:t>and </a:t>
            </a:r>
            <a:r>
              <a:rPr lang="en-US" sz="2000" b="1" i="1" dirty="0">
                <a:solidFill>
                  <a:srgbClr val="FF0000"/>
                </a:solidFill>
              </a:rPr>
              <a:t>transduction element</a:t>
            </a:r>
            <a:r>
              <a:rPr lang="en-US" sz="2000" dirty="0">
                <a:solidFill>
                  <a:schemeClr val="bg1"/>
                </a:solidFill>
              </a:rPr>
              <a:t>.</a:t>
            </a:r>
          </a:p>
          <a:p>
            <a:pPr marL="285750" indent="-285750">
              <a:buFont typeface="Wingdings" panose="05000000000000000000" pitchFamily="2" charset="2"/>
              <a:buChar char="q"/>
            </a:pPr>
            <a:r>
              <a:rPr lang="en-US" sz="2000" dirty="0">
                <a:solidFill>
                  <a:schemeClr val="bg1"/>
                </a:solidFill>
              </a:rPr>
              <a:t>The sensing element is called as the </a:t>
            </a:r>
            <a:r>
              <a:rPr lang="en-US" sz="2000" b="1" i="1" dirty="0">
                <a:solidFill>
                  <a:srgbClr val="FF0000"/>
                </a:solidFill>
              </a:rPr>
              <a:t>sensor</a:t>
            </a:r>
            <a:r>
              <a:rPr lang="en-US" sz="2000" dirty="0">
                <a:solidFill>
                  <a:schemeClr val="bg1"/>
                </a:solidFill>
              </a:rPr>
              <a:t> which is producing measurable response to </a:t>
            </a:r>
            <a:r>
              <a:rPr lang="en-US" sz="2000" b="1" i="1" dirty="0">
                <a:solidFill>
                  <a:srgbClr val="00B050"/>
                </a:solidFill>
              </a:rPr>
              <a:t>change in physical conditions.</a:t>
            </a:r>
          </a:p>
          <a:p>
            <a:pPr marL="285750" indent="-285750">
              <a:buFont typeface="Wingdings" panose="05000000000000000000" pitchFamily="2" charset="2"/>
              <a:buChar char="q"/>
            </a:pPr>
            <a:r>
              <a:rPr lang="en-US" sz="2000" dirty="0">
                <a:solidFill>
                  <a:schemeClr val="bg1"/>
                </a:solidFill>
              </a:rPr>
              <a:t>The </a:t>
            </a:r>
            <a:r>
              <a:rPr lang="en-US" sz="2000" b="1" i="1" dirty="0">
                <a:solidFill>
                  <a:srgbClr val="0070C0"/>
                </a:solidFill>
              </a:rPr>
              <a:t>transduction element </a:t>
            </a:r>
            <a:r>
              <a:rPr lang="en-US" sz="2000" dirty="0">
                <a:solidFill>
                  <a:schemeClr val="bg1"/>
                </a:solidFill>
              </a:rPr>
              <a:t>converts the </a:t>
            </a:r>
            <a:r>
              <a:rPr lang="en-US" sz="2000" b="1" i="1" dirty="0">
                <a:solidFill>
                  <a:srgbClr val="0070C0"/>
                </a:solidFill>
              </a:rPr>
              <a:t>sensor output </a:t>
            </a:r>
            <a:r>
              <a:rPr lang="en-US" sz="2000" dirty="0">
                <a:solidFill>
                  <a:schemeClr val="bg1"/>
                </a:solidFill>
              </a:rPr>
              <a:t>to suitable </a:t>
            </a:r>
            <a:r>
              <a:rPr lang="en-US" sz="2000" b="1" i="1" dirty="0">
                <a:solidFill>
                  <a:srgbClr val="0070C0"/>
                </a:solidFill>
              </a:rPr>
              <a:t>electrical form</a:t>
            </a:r>
            <a:r>
              <a:rPr lang="en-US" sz="2000" dirty="0">
                <a:solidFill>
                  <a:schemeClr val="bg1"/>
                </a:solidFill>
              </a:rPr>
              <a:t>.</a:t>
            </a:r>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10432847" cy="610863"/>
          </a:xfrm>
        </p:spPr>
        <p:txBody>
          <a:bodyPr>
            <a:normAutofit fontScale="90000"/>
          </a:bodyPr>
          <a:lstStyle/>
          <a:p>
            <a:r>
              <a:rPr lang="en-US" b="1" dirty="0"/>
              <a:t>ELECTION CRITERIA OF THE TRANSDUCERS</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10" name="TextBox 9">
            <a:extLst>
              <a:ext uri="{FF2B5EF4-FFF2-40B4-BE49-F238E27FC236}">
                <a16:creationId xmlns:a16="http://schemas.microsoft.com/office/drawing/2014/main" id="{374850A1-1C3E-4482-92E8-D924707C2251}"/>
              </a:ext>
            </a:extLst>
          </p:cNvPr>
          <p:cNvSpPr txBox="1"/>
          <p:nvPr/>
        </p:nvSpPr>
        <p:spPr>
          <a:xfrm>
            <a:off x="781877" y="2284129"/>
            <a:ext cx="10243932" cy="1477328"/>
          </a:xfrm>
          <a:prstGeom prst="rect">
            <a:avLst/>
          </a:prstGeom>
          <a:noFill/>
        </p:spPr>
        <p:txBody>
          <a:bodyPr wrap="square">
            <a:spAutoFit/>
          </a:bodyPr>
          <a:lstStyle/>
          <a:p>
            <a:pPr marL="285750" indent="-285750">
              <a:buFont typeface="Wingdings" panose="05000000000000000000" pitchFamily="2" charset="2"/>
              <a:buChar char="q"/>
            </a:pPr>
            <a:r>
              <a:rPr lang="en-US" b="1" i="1" dirty="0">
                <a:solidFill>
                  <a:srgbClr val="FF0000"/>
                </a:solidFill>
              </a:rPr>
              <a:t>Operating principle</a:t>
            </a:r>
            <a:r>
              <a:rPr lang="en-US" b="1" dirty="0">
                <a:solidFill>
                  <a:schemeClr val="bg1"/>
                </a:solidFill>
              </a:rPr>
              <a:t>: </a:t>
            </a:r>
            <a:r>
              <a:rPr lang="en-US" dirty="0">
                <a:solidFill>
                  <a:schemeClr val="bg1"/>
                </a:solidFill>
              </a:rPr>
              <a:t>The transducers are many times selected on the basis of operating principle used by them. The operating principle used may be resistive, inductive, capacitive, optoelectronic, piezo-electric etc.</a:t>
            </a:r>
          </a:p>
          <a:p>
            <a:pPr marL="285750" indent="-285750">
              <a:buFont typeface="Wingdings" panose="05000000000000000000" pitchFamily="2" charset="2"/>
              <a:buChar char="q"/>
            </a:pPr>
            <a:r>
              <a:rPr lang="en-US" b="1" i="1" dirty="0">
                <a:solidFill>
                  <a:srgbClr val="FF0000"/>
                </a:solidFill>
              </a:rPr>
              <a:t>Sensitivity</a:t>
            </a:r>
            <a:r>
              <a:rPr lang="en-US" dirty="0">
                <a:solidFill>
                  <a:schemeClr val="bg1"/>
                </a:solidFill>
              </a:rPr>
              <a:t>: The transducer must be sensitive.</a:t>
            </a:r>
          </a:p>
          <a:p>
            <a:r>
              <a:rPr lang="en-US" dirty="0">
                <a:solidFill>
                  <a:schemeClr val="bg1"/>
                </a:solidFill>
              </a:rPr>
              <a:t> </a:t>
            </a:r>
            <a:r>
              <a:rPr lang="en-US" dirty="0"/>
              <a:t>enough to produce detectable output.</a:t>
            </a:r>
          </a:p>
        </p:txBody>
      </p:sp>
      <p:sp>
        <p:nvSpPr>
          <p:cNvPr id="12" name="TextBox 11">
            <a:extLst>
              <a:ext uri="{FF2B5EF4-FFF2-40B4-BE49-F238E27FC236}">
                <a16:creationId xmlns:a16="http://schemas.microsoft.com/office/drawing/2014/main" id="{2D16E1A1-40F7-419E-93BF-CF8D0A61B5A9}"/>
              </a:ext>
            </a:extLst>
          </p:cNvPr>
          <p:cNvSpPr txBox="1"/>
          <p:nvPr/>
        </p:nvSpPr>
        <p:spPr>
          <a:xfrm>
            <a:off x="781877" y="3539997"/>
            <a:ext cx="10438573" cy="2031325"/>
          </a:xfrm>
          <a:prstGeom prst="rect">
            <a:avLst/>
          </a:prstGeom>
          <a:noFill/>
        </p:spPr>
        <p:txBody>
          <a:bodyPr wrap="square">
            <a:spAutoFit/>
          </a:bodyPr>
          <a:lstStyle/>
          <a:p>
            <a:pPr marL="285750" indent="-285750">
              <a:buFont typeface="Wingdings" panose="05000000000000000000" pitchFamily="2" charset="2"/>
              <a:buChar char="q"/>
            </a:pPr>
            <a:r>
              <a:rPr lang="en-US" b="1" i="1" dirty="0">
                <a:solidFill>
                  <a:srgbClr val="FF0000"/>
                </a:solidFill>
              </a:rPr>
              <a:t>Operating range</a:t>
            </a:r>
            <a:r>
              <a:rPr lang="en-US" dirty="0">
                <a:solidFill>
                  <a:schemeClr val="bg1"/>
                </a:solidFill>
              </a:rPr>
              <a:t>: The transducer should maintain the range requirement and have a good resolution over the entire range.</a:t>
            </a:r>
          </a:p>
          <a:p>
            <a:pPr marL="285750" indent="-285750">
              <a:buFont typeface="Wingdings" panose="05000000000000000000" pitchFamily="2" charset="2"/>
              <a:buChar char="q"/>
            </a:pPr>
            <a:r>
              <a:rPr lang="en-US" b="1" i="1" dirty="0">
                <a:solidFill>
                  <a:srgbClr val="FF0000"/>
                </a:solidFill>
              </a:rPr>
              <a:t>Accuracy: </a:t>
            </a:r>
            <a:r>
              <a:rPr lang="en-US" dirty="0">
                <a:solidFill>
                  <a:schemeClr val="bg1"/>
                </a:solidFill>
              </a:rPr>
              <a:t>High accuracy is assured</a:t>
            </a:r>
          </a:p>
          <a:p>
            <a:pPr marL="285750" indent="-285750">
              <a:buFont typeface="Wingdings" panose="05000000000000000000" pitchFamily="2" charset="2"/>
              <a:buChar char="q"/>
            </a:pPr>
            <a:r>
              <a:rPr lang="en-US" b="1" i="1" dirty="0">
                <a:solidFill>
                  <a:srgbClr val="FF0000"/>
                </a:solidFill>
              </a:rPr>
              <a:t>Errors: </a:t>
            </a:r>
            <a:r>
              <a:rPr lang="en-US" dirty="0">
                <a:solidFill>
                  <a:schemeClr val="bg1"/>
                </a:solidFill>
              </a:rPr>
              <a:t>The transducer should maintain the expected input-output relationship as described by the transfer function so as to avoid errors.</a:t>
            </a:r>
          </a:p>
          <a:p>
            <a:pPr marL="285750" indent="-285750">
              <a:buFont typeface="Wingdings" panose="05000000000000000000" pitchFamily="2" charset="2"/>
              <a:buChar char="q"/>
            </a:pPr>
            <a:r>
              <a:rPr lang="en-US" b="1" i="1" dirty="0">
                <a:solidFill>
                  <a:srgbClr val="FF0000"/>
                </a:solidFill>
              </a:rPr>
              <a:t>Environmental capability: </a:t>
            </a:r>
            <a:r>
              <a:rPr lang="en-US" dirty="0">
                <a:solidFill>
                  <a:schemeClr val="bg1"/>
                </a:solidFill>
              </a:rPr>
              <a:t>It should be assured that the transducer selected to work under specified environmental conditions maintains its input- output relationship and does not break down.</a:t>
            </a:r>
          </a:p>
        </p:txBody>
      </p:sp>
    </p:spTree>
    <p:extLst>
      <p:ext uri="{BB962C8B-B14F-4D97-AF65-F5344CB8AC3E}">
        <p14:creationId xmlns:p14="http://schemas.microsoft.com/office/powerpoint/2010/main" val="155631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down)">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heel(1)">
                                      <p:cBhvr>
                                        <p:cTn id="23" dur="2000"/>
                                        <p:tgtEl>
                                          <p:spTgt spid="1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wipe(down)">
                                      <p:cBhvr>
                                        <p:cTn id="32" dur="580">
                                          <p:stCondLst>
                                            <p:cond delay="0"/>
                                          </p:stCondLst>
                                        </p:cTn>
                                        <p:tgtEl>
                                          <p:spTgt spid="12">
                                            <p:txEl>
                                              <p:pRg st="3" end="3"/>
                                            </p:txEl>
                                          </p:spTgt>
                                        </p:tgtEl>
                                      </p:cBhvr>
                                    </p:animEffect>
                                    <p:anim calcmode="lin" valueType="num">
                                      <p:cBhvr>
                                        <p:cTn id="33" dur="1822" tmFilter="0,0; 0.14,0.36; 0.43,0.73; 0.71,0.91; 1.0,1.0">
                                          <p:stCondLst>
                                            <p:cond delay="0"/>
                                          </p:stCondLst>
                                        </p:cTn>
                                        <p:tgtEl>
                                          <p:spTgt spid="12">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2">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2">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2">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2">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12">
                                            <p:txEl>
                                              <p:pRg st="3" end="3"/>
                                            </p:txEl>
                                          </p:spTgt>
                                        </p:tgtEl>
                                      </p:cBhvr>
                                      <p:to x="100000" y="60000"/>
                                    </p:animScale>
                                    <p:animScale>
                                      <p:cBhvr>
                                        <p:cTn id="39" dur="166" decel="50000">
                                          <p:stCondLst>
                                            <p:cond delay="676"/>
                                          </p:stCondLst>
                                        </p:cTn>
                                        <p:tgtEl>
                                          <p:spTgt spid="12">
                                            <p:txEl>
                                              <p:pRg st="3" end="3"/>
                                            </p:txEl>
                                          </p:spTgt>
                                        </p:tgtEl>
                                      </p:cBhvr>
                                      <p:to x="100000" y="100000"/>
                                    </p:animScale>
                                    <p:animScale>
                                      <p:cBhvr>
                                        <p:cTn id="40" dur="26">
                                          <p:stCondLst>
                                            <p:cond delay="1312"/>
                                          </p:stCondLst>
                                        </p:cTn>
                                        <p:tgtEl>
                                          <p:spTgt spid="12">
                                            <p:txEl>
                                              <p:pRg st="3" end="3"/>
                                            </p:txEl>
                                          </p:spTgt>
                                        </p:tgtEl>
                                      </p:cBhvr>
                                      <p:to x="100000" y="80000"/>
                                    </p:animScale>
                                    <p:animScale>
                                      <p:cBhvr>
                                        <p:cTn id="41" dur="166" decel="50000">
                                          <p:stCondLst>
                                            <p:cond delay="1338"/>
                                          </p:stCondLst>
                                        </p:cTn>
                                        <p:tgtEl>
                                          <p:spTgt spid="12">
                                            <p:txEl>
                                              <p:pRg st="3" end="3"/>
                                            </p:txEl>
                                          </p:spTgt>
                                        </p:tgtEl>
                                      </p:cBhvr>
                                      <p:to x="100000" y="100000"/>
                                    </p:animScale>
                                    <p:animScale>
                                      <p:cBhvr>
                                        <p:cTn id="42" dur="26">
                                          <p:stCondLst>
                                            <p:cond delay="1642"/>
                                          </p:stCondLst>
                                        </p:cTn>
                                        <p:tgtEl>
                                          <p:spTgt spid="12">
                                            <p:txEl>
                                              <p:pRg st="3" end="3"/>
                                            </p:txEl>
                                          </p:spTgt>
                                        </p:tgtEl>
                                      </p:cBhvr>
                                      <p:to x="100000" y="90000"/>
                                    </p:animScale>
                                    <p:animScale>
                                      <p:cBhvr>
                                        <p:cTn id="43" dur="166" decel="50000">
                                          <p:stCondLst>
                                            <p:cond delay="1668"/>
                                          </p:stCondLst>
                                        </p:cTn>
                                        <p:tgtEl>
                                          <p:spTgt spid="12">
                                            <p:txEl>
                                              <p:pRg st="3" end="3"/>
                                            </p:txEl>
                                          </p:spTgt>
                                        </p:tgtEl>
                                      </p:cBhvr>
                                      <p:to x="100000" y="100000"/>
                                    </p:animScale>
                                    <p:animScale>
                                      <p:cBhvr>
                                        <p:cTn id="44" dur="26">
                                          <p:stCondLst>
                                            <p:cond delay="1808"/>
                                          </p:stCondLst>
                                        </p:cTn>
                                        <p:tgtEl>
                                          <p:spTgt spid="12">
                                            <p:txEl>
                                              <p:pRg st="3" end="3"/>
                                            </p:txEl>
                                          </p:spTgt>
                                        </p:tgtEl>
                                      </p:cBhvr>
                                      <p:to x="100000" y="95000"/>
                                    </p:animScale>
                                    <p:animScale>
                                      <p:cBhvr>
                                        <p:cTn id="45" dur="166" decel="50000">
                                          <p:stCondLst>
                                            <p:cond delay="1834"/>
                                          </p:stCondLst>
                                        </p:cTn>
                                        <p:tgtEl>
                                          <p:spTgt spid="1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A2A604-1307-4030-9424-EB53A2E797DE}"/>
              </a:ext>
            </a:extLst>
          </p:cNvPr>
          <p:cNvSpPr txBox="1"/>
          <p:nvPr/>
        </p:nvSpPr>
        <p:spPr>
          <a:xfrm>
            <a:off x="1179443" y="2494219"/>
            <a:ext cx="9276522" cy="923330"/>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FF0000"/>
                </a:solidFill>
              </a:rPr>
              <a:t>Insensitive to unwanted Signal: </a:t>
            </a:r>
            <a:r>
              <a:rPr lang="en-US" dirty="0">
                <a:solidFill>
                  <a:schemeClr val="bg1"/>
                </a:solidFill>
              </a:rPr>
              <a:t>The transducer should be minimally sensitive to unwanted signals and highly sensitive to desired signals.</a:t>
            </a:r>
          </a:p>
          <a:p>
            <a:pPr marL="285750" indent="-285750">
              <a:buFont typeface="Wingdings" panose="05000000000000000000" pitchFamily="2" charset="2"/>
              <a:buChar char="q"/>
            </a:pPr>
            <a:r>
              <a:rPr lang="en-US" b="1" dirty="0">
                <a:solidFill>
                  <a:srgbClr val="FF0000"/>
                </a:solidFill>
              </a:rPr>
              <a:t>Stability: </a:t>
            </a:r>
            <a:r>
              <a:rPr lang="en-US" dirty="0">
                <a:solidFill>
                  <a:schemeClr val="bg1"/>
                </a:solidFill>
              </a:rPr>
              <a:t>The transducer must be stable.</a:t>
            </a:r>
          </a:p>
        </p:txBody>
      </p:sp>
    </p:spTree>
    <p:extLst>
      <p:ext uri="{BB962C8B-B14F-4D97-AF65-F5344CB8AC3E}">
        <p14:creationId xmlns:p14="http://schemas.microsoft.com/office/powerpoint/2010/main" val="420603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Classification of Transducer</a:t>
            </a:r>
          </a:p>
        </p:txBody>
      </p:sp>
      <p:sp>
        <p:nvSpPr>
          <p:cNvPr id="43" name="TextBox 42">
            <a:extLst>
              <a:ext uri="{FF2B5EF4-FFF2-40B4-BE49-F238E27FC236}">
                <a16:creationId xmlns:a16="http://schemas.microsoft.com/office/drawing/2014/main" id="{721E3F17-37B8-4197-A6A2-CF8E64ABB57E}"/>
              </a:ext>
            </a:extLst>
          </p:cNvPr>
          <p:cNvSpPr txBox="1"/>
          <p:nvPr/>
        </p:nvSpPr>
        <p:spPr>
          <a:xfrm>
            <a:off x="964022" y="1846017"/>
            <a:ext cx="10936430" cy="3323987"/>
          </a:xfrm>
          <a:prstGeom prst="rect">
            <a:avLst/>
          </a:prstGeom>
          <a:noFill/>
        </p:spPr>
        <p:txBody>
          <a:bodyPr wrap="square">
            <a:spAutoFit/>
          </a:bodyPr>
          <a:lstStyle/>
          <a:p>
            <a:pPr algn="ctr"/>
            <a:r>
              <a:rPr lang="en-US" sz="2800" b="1" dirty="0">
                <a:solidFill>
                  <a:srgbClr val="0070C0"/>
                </a:solidFill>
              </a:rPr>
              <a:t>On the basis of the nature of the output signal</a:t>
            </a:r>
          </a:p>
          <a:p>
            <a:endParaRPr lang="en-US" dirty="0">
              <a:solidFill>
                <a:schemeClr val="bg1"/>
              </a:solidFill>
            </a:endParaRPr>
          </a:p>
          <a:p>
            <a:pPr marL="285750" indent="-285750" algn="just">
              <a:buFont typeface="Wingdings" panose="05000000000000000000" pitchFamily="2" charset="2"/>
              <a:buChar char="ü"/>
            </a:pPr>
            <a:r>
              <a:rPr lang="en-US" dirty="0">
                <a:solidFill>
                  <a:schemeClr val="bg1"/>
                </a:solidFill>
              </a:rPr>
              <a:t>Transducers are divided into two categories such as </a:t>
            </a:r>
            <a:r>
              <a:rPr lang="en-US" sz="2000" b="1" dirty="0">
                <a:solidFill>
                  <a:srgbClr val="0070C0"/>
                </a:solidFill>
              </a:rPr>
              <a:t>analog transducer </a:t>
            </a:r>
            <a:r>
              <a:rPr lang="en-US" dirty="0">
                <a:solidFill>
                  <a:schemeClr val="bg1"/>
                </a:solidFill>
              </a:rPr>
              <a:t>and </a:t>
            </a:r>
            <a:r>
              <a:rPr lang="en-US" b="1" dirty="0">
                <a:solidFill>
                  <a:srgbClr val="00B050"/>
                </a:solidFill>
              </a:rPr>
              <a:t>digital transducer</a:t>
            </a:r>
            <a:r>
              <a:rPr lang="en-US" dirty="0">
                <a:solidFill>
                  <a:schemeClr val="bg1"/>
                </a:solidFill>
              </a:rPr>
              <a:t>.</a:t>
            </a:r>
          </a:p>
          <a:p>
            <a:pPr marL="285750" indent="-285750" algn="just">
              <a:buFont typeface="Wingdings" panose="05000000000000000000" pitchFamily="2" charset="2"/>
              <a:buChar char="v"/>
            </a:pPr>
            <a:r>
              <a:rPr lang="en-US" b="1" dirty="0">
                <a:solidFill>
                  <a:srgbClr val="FF0000"/>
                </a:solidFill>
              </a:rPr>
              <a:t>Analog Transducer</a:t>
            </a:r>
            <a:r>
              <a:rPr lang="en-US" dirty="0">
                <a:solidFill>
                  <a:schemeClr val="bg1"/>
                </a:solidFill>
              </a:rPr>
              <a:t>: Analog transducers converts input signal into output signal, which is a continuous function of time. Example: Strain </a:t>
            </a:r>
            <a:r>
              <a:rPr lang="en-US" dirty="0" err="1">
                <a:solidFill>
                  <a:schemeClr val="bg1"/>
                </a:solidFill>
              </a:rPr>
              <a:t>guage</a:t>
            </a:r>
            <a:r>
              <a:rPr lang="en-US" dirty="0">
                <a:solidFill>
                  <a:schemeClr val="bg1"/>
                </a:solidFill>
              </a:rPr>
              <a:t>, Thermocouple etc.</a:t>
            </a:r>
          </a:p>
          <a:p>
            <a:pPr marL="285750" indent="-285750" algn="just">
              <a:buFont typeface="Wingdings" panose="05000000000000000000" pitchFamily="2" charset="2"/>
              <a:buChar char="v"/>
            </a:pPr>
            <a:r>
              <a:rPr lang="en-US" b="1" dirty="0">
                <a:solidFill>
                  <a:srgbClr val="FF0000"/>
                </a:solidFill>
              </a:rPr>
              <a:t>Digital Transducer: </a:t>
            </a:r>
            <a:r>
              <a:rPr lang="en-US" dirty="0">
                <a:solidFill>
                  <a:schemeClr val="bg1"/>
                </a:solidFill>
              </a:rPr>
              <a:t>Digital transducers converts input signal into the output signal in the form of pulses e.g. it gives discrete output.</a:t>
            </a:r>
          </a:p>
          <a:p>
            <a:endParaRPr lang="en-US" dirty="0">
              <a:solidFill>
                <a:schemeClr val="bg1"/>
              </a:solidFill>
            </a:endParaRPr>
          </a:p>
          <a:p>
            <a:pPr algn="just"/>
            <a:r>
              <a:rPr lang="en-US" b="1" i="1" dirty="0">
                <a:solidFill>
                  <a:srgbClr val="FF0000"/>
                </a:solidFill>
              </a:rPr>
              <a:t>Digital transducers </a:t>
            </a:r>
            <a:r>
              <a:rPr lang="en-US" dirty="0">
                <a:solidFill>
                  <a:schemeClr val="bg1"/>
                </a:solidFill>
              </a:rPr>
              <a:t>are becoming more popular nowadays because of advantages associated with digital measuring instruments and also due to the fact that digital signals can be transmitted over a long distance without causing much distortion due to </a:t>
            </a:r>
            <a:r>
              <a:rPr lang="en-US" b="1" i="1" dirty="0">
                <a:solidFill>
                  <a:srgbClr val="00B050"/>
                </a:solidFill>
              </a:rPr>
              <a:t>amplitude variation and phase shift</a:t>
            </a:r>
            <a:r>
              <a:rPr lang="en-US" dirty="0">
                <a:solidFill>
                  <a:schemeClr val="bg1"/>
                </a:solidFill>
              </a:rPr>
              <a:t>.</a:t>
            </a:r>
          </a:p>
        </p:txBody>
      </p:sp>
    </p:spTree>
    <p:extLst>
      <p:ext uri="{BB962C8B-B14F-4D97-AF65-F5344CB8AC3E}">
        <p14:creationId xmlns:p14="http://schemas.microsoft.com/office/powerpoint/2010/main" val="1888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xEl>
                                              <p:pRg st="2" end="2"/>
                                            </p:txEl>
                                          </p:spTgt>
                                        </p:tgtEl>
                                        <p:attrNameLst>
                                          <p:attrName>style.visibility</p:attrName>
                                        </p:attrNameLst>
                                      </p:cBhvr>
                                      <p:to>
                                        <p:strVal val="visible"/>
                                      </p:to>
                                    </p:set>
                                    <p:animEffect transition="in" filter="barn(inVertical)">
                                      <p:cBhvr>
                                        <p:cTn id="7" dur="500"/>
                                        <p:tgtEl>
                                          <p:spTgt spid="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3">
                                            <p:txEl>
                                              <p:pRg st="3" end="3"/>
                                            </p:txEl>
                                          </p:spTgt>
                                        </p:tgtEl>
                                        <p:attrNameLst>
                                          <p:attrName>style.visibility</p:attrName>
                                        </p:attrNameLst>
                                      </p:cBhvr>
                                      <p:to>
                                        <p:strVal val="visible"/>
                                      </p:to>
                                    </p:set>
                                    <p:animEffect transition="in" filter="fade">
                                      <p:cBhvr>
                                        <p:cTn id="12" dur="1000"/>
                                        <p:tgtEl>
                                          <p:spTgt spid="43">
                                            <p:txEl>
                                              <p:pRg st="3" end="3"/>
                                            </p:txEl>
                                          </p:spTgt>
                                        </p:tgtEl>
                                      </p:cBhvr>
                                    </p:animEffect>
                                    <p:anim calcmode="lin" valueType="num">
                                      <p:cBhvr>
                                        <p:cTn id="13"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3">
                                            <p:txEl>
                                              <p:pRg st="4" end="4"/>
                                            </p:txEl>
                                          </p:spTgt>
                                        </p:tgtEl>
                                        <p:attrNameLst>
                                          <p:attrName>style.visibility</p:attrName>
                                        </p:attrNameLst>
                                      </p:cBhvr>
                                      <p:to>
                                        <p:strVal val="visible"/>
                                      </p:to>
                                    </p:set>
                                    <p:animEffect transition="in" filter="fade">
                                      <p:cBhvr>
                                        <p:cTn id="19" dur="1000"/>
                                        <p:tgtEl>
                                          <p:spTgt spid="43">
                                            <p:txEl>
                                              <p:pRg st="4" end="4"/>
                                            </p:txEl>
                                          </p:spTgt>
                                        </p:tgtEl>
                                      </p:cBhvr>
                                    </p:animEffect>
                                    <p:anim calcmode="lin" valueType="num">
                                      <p:cBhvr>
                                        <p:cTn id="20"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3">
                                            <p:txEl>
                                              <p:pRg st="6" end="6"/>
                                            </p:txEl>
                                          </p:spTgt>
                                        </p:tgtEl>
                                        <p:attrNameLst>
                                          <p:attrName>style.visibility</p:attrName>
                                        </p:attrNameLst>
                                      </p:cBhvr>
                                      <p:to>
                                        <p:strVal val="visible"/>
                                      </p:to>
                                    </p:set>
                                    <p:animEffect transition="in" filter="fade">
                                      <p:cBhvr>
                                        <p:cTn id="26" dur="1000"/>
                                        <p:tgtEl>
                                          <p:spTgt spid="43">
                                            <p:txEl>
                                              <p:pRg st="6" end="6"/>
                                            </p:txEl>
                                          </p:spTgt>
                                        </p:tgtEl>
                                      </p:cBhvr>
                                    </p:animEffect>
                                    <p:anim calcmode="lin" valueType="num">
                                      <p:cBhvr>
                                        <p:cTn id="27" dur="1000" fill="hold"/>
                                        <p:tgtEl>
                                          <p:spTgt spid="4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Classification of Transducer</a:t>
            </a:r>
          </a:p>
        </p:txBody>
      </p:sp>
      <p:sp>
        <p:nvSpPr>
          <p:cNvPr id="43" name="TextBox 42">
            <a:extLst>
              <a:ext uri="{FF2B5EF4-FFF2-40B4-BE49-F238E27FC236}">
                <a16:creationId xmlns:a16="http://schemas.microsoft.com/office/drawing/2014/main" id="{721E3F17-37B8-4197-A6A2-CF8E64ABB57E}"/>
              </a:ext>
            </a:extLst>
          </p:cNvPr>
          <p:cNvSpPr txBox="1"/>
          <p:nvPr/>
        </p:nvSpPr>
        <p:spPr>
          <a:xfrm>
            <a:off x="964022" y="1846017"/>
            <a:ext cx="10668000" cy="2185214"/>
          </a:xfrm>
          <a:prstGeom prst="rect">
            <a:avLst/>
          </a:prstGeom>
          <a:noFill/>
        </p:spPr>
        <p:txBody>
          <a:bodyPr wrap="square">
            <a:spAutoFit/>
          </a:bodyPr>
          <a:lstStyle/>
          <a:p>
            <a:pPr algn="ctr"/>
            <a:r>
              <a:rPr lang="en-US" sz="2800" b="1" dirty="0">
                <a:solidFill>
                  <a:srgbClr val="0070C0"/>
                </a:solidFill>
              </a:rPr>
              <a:t>On the basis of the method of applications</a:t>
            </a:r>
          </a:p>
          <a:p>
            <a:pPr marL="285750" indent="-285750" algn="just">
              <a:buFont typeface="Wingdings" panose="05000000000000000000" pitchFamily="2" charset="2"/>
              <a:buChar char="q"/>
            </a:pPr>
            <a:r>
              <a:rPr lang="en-US" dirty="0">
                <a:solidFill>
                  <a:schemeClr val="bg1"/>
                </a:solidFill>
              </a:rPr>
              <a:t>Transducers are divided into two categories. Such as </a:t>
            </a:r>
            <a:r>
              <a:rPr lang="en-US" b="1" i="1" dirty="0">
                <a:solidFill>
                  <a:srgbClr val="FF0000"/>
                </a:solidFill>
              </a:rPr>
              <a:t>primary transducer </a:t>
            </a:r>
            <a:r>
              <a:rPr lang="en-US" dirty="0">
                <a:solidFill>
                  <a:schemeClr val="bg1"/>
                </a:solidFill>
              </a:rPr>
              <a:t>and </a:t>
            </a:r>
            <a:r>
              <a:rPr lang="en-US" b="1" i="1" dirty="0">
                <a:solidFill>
                  <a:srgbClr val="FF0000"/>
                </a:solidFill>
              </a:rPr>
              <a:t>secondary transducer</a:t>
            </a:r>
            <a:r>
              <a:rPr lang="en-US" dirty="0">
                <a:solidFill>
                  <a:schemeClr val="bg1"/>
                </a:solidFill>
              </a:rPr>
              <a:t>.</a:t>
            </a:r>
          </a:p>
          <a:p>
            <a:pPr marL="285750" indent="-285750" algn="just">
              <a:buFont typeface="Wingdings" panose="05000000000000000000" pitchFamily="2" charset="2"/>
              <a:buChar char="q"/>
            </a:pPr>
            <a:r>
              <a:rPr lang="en-US" b="1" i="1" dirty="0">
                <a:solidFill>
                  <a:srgbClr val="FF0000"/>
                </a:solidFill>
              </a:rPr>
              <a:t>Primary Transducer</a:t>
            </a:r>
            <a:r>
              <a:rPr lang="en-US" dirty="0">
                <a:solidFill>
                  <a:schemeClr val="bg1"/>
                </a:solidFill>
              </a:rPr>
              <a:t>: When the input signal is directly sensed by the transducers and physical phenomenon is converted into the electrical form directly then such a transducer is called the primary transducer. For example: A THERMISTOR used for the measurement of temperature fall I this category. The THERMISTOR senses the temperature directly and causes the change in resistor with the change in temperature.</a:t>
            </a:r>
          </a:p>
        </p:txBody>
      </p:sp>
      <p:sp>
        <p:nvSpPr>
          <p:cNvPr id="5" name="TextBox 4">
            <a:extLst>
              <a:ext uri="{FF2B5EF4-FFF2-40B4-BE49-F238E27FC236}">
                <a16:creationId xmlns:a16="http://schemas.microsoft.com/office/drawing/2014/main" id="{FCFC9B0E-BA0B-4058-A93A-80EC02E84526}"/>
              </a:ext>
            </a:extLst>
          </p:cNvPr>
          <p:cNvSpPr txBox="1"/>
          <p:nvPr/>
        </p:nvSpPr>
        <p:spPr>
          <a:xfrm>
            <a:off x="964022" y="3913258"/>
            <a:ext cx="10668000" cy="1754326"/>
          </a:xfrm>
          <a:prstGeom prst="rect">
            <a:avLst/>
          </a:prstGeom>
          <a:noFill/>
        </p:spPr>
        <p:txBody>
          <a:bodyPr wrap="square">
            <a:spAutoFit/>
          </a:bodyPr>
          <a:lstStyle/>
          <a:p>
            <a:pPr marL="285750" indent="-285750" algn="just">
              <a:buFont typeface="Wingdings" panose="05000000000000000000" pitchFamily="2" charset="2"/>
              <a:buChar char="q"/>
            </a:pPr>
            <a:r>
              <a:rPr lang="en-US" b="1" i="1" dirty="0">
                <a:solidFill>
                  <a:srgbClr val="FF0000"/>
                </a:solidFill>
              </a:rPr>
              <a:t>Secondary Transducer: </a:t>
            </a:r>
            <a:r>
              <a:rPr lang="en-US" dirty="0">
                <a:solidFill>
                  <a:schemeClr val="bg1"/>
                </a:solidFill>
              </a:rPr>
              <a:t>When the input signal is sensed first by some detector or sensor and then its output being of some form other than input signal is given as input to a transducer for conversion into electrical from, them such a transducer falls in the category of secondary transducers. </a:t>
            </a:r>
            <a:r>
              <a:rPr lang="en-US" b="1" i="1" dirty="0">
                <a:solidFill>
                  <a:srgbClr val="00B050"/>
                </a:solidFill>
              </a:rPr>
              <a:t>For example</a:t>
            </a:r>
            <a:r>
              <a:rPr lang="en-US" dirty="0">
                <a:solidFill>
                  <a:schemeClr val="bg1"/>
                </a:solidFill>
              </a:rPr>
              <a:t>, in case of pressure measurement, bourdon tube is a primary sensor which converts pressure first into displacement. Then, the displacement is converted into an output voltage by an LVDT</a:t>
            </a:r>
            <a:r>
              <a:rPr lang="en-US" b="1" i="1" dirty="0">
                <a:solidFill>
                  <a:srgbClr val="00B050"/>
                </a:solidFill>
              </a:rPr>
              <a:t>. In this case LVDT is a secondary transducer.</a:t>
            </a:r>
          </a:p>
        </p:txBody>
      </p:sp>
    </p:spTree>
    <p:extLst>
      <p:ext uri="{BB962C8B-B14F-4D97-AF65-F5344CB8AC3E}">
        <p14:creationId xmlns:p14="http://schemas.microsoft.com/office/powerpoint/2010/main" val="22983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barn(inVertical)">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barn(inVertical)">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1000"/>
                                        <p:tgtEl>
                                          <p:spTgt spid="43">
                                            <p:txEl>
                                              <p:pRg st="2" end="2"/>
                                            </p:txEl>
                                          </p:spTgt>
                                        </p:tgtEl>
                                      </p:cBhvr>
                                    </p:animEffect>
                                    <p:anim calcmode="lin" valueType="num">
                                      <p:cBhvr>
                                        <p:cTn id="18"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Classification of Transducer</a:t>
            </a:r>
          </a:p>
        </p:txBody>
      </p:sp>
      <p:sp>
        <p:nvSpPr>
          <p:cNvPr id="43" name="TextBox 42">
            <a:extLst>
              <a:ext uri="{FF2B5EF4-FFF2-40B4-BE49-F238E27FC236}">
                <a16:creationId xmlns:a16="http://schemas.microsoft.com/office/drawing/2014/main" id="{721E3F17-37B8-4197-A6A2-CF8E64ABB57E}"/>
              </a:ext>
            </a:extLst>
          </p:cNvPr>
          <p:cNvSpPr txBox="1"/>
          <p:nvPr/>
        </p:nvSpPr>
        <p:spPr>
          <a:xfrm>
            <a:off x="964022" y="1846017"/>
            <a:ext cx="10668000" cy="3877985"/>
          </a:xfrm>
          <a:prstGeom prst="rect">
            <a:avLst/>
          </a:prstGeom>
          <a:noFill/>
        </p:spPr>
        <p:txBody>
          <a:bodyPr wrap="square">
            <a:spAutoFit/>
          </a:bodyPr>
          <a:lstStyle/>
          <a:p>
            <a:pPr algn="ctr"/>
            <a:r>
              <a:rPr lang="en-US" sz="2800" b="1" dirty="0">
                <a:solidFill>
                  <a:srgbClr val="0070C0"/>
                </a:solidFill>
              </a:rPr>
              <a:t>On the basis of methods of energy conversion used</a:t>
            </a:r>
          </a:p>
          <a:p>
            <a:pPr algn="just"/>
            <a:endParaRPr lang="en-US" dirty="0">
              <a:solidFill>
                <a:schemeClr val="bg1"/>
              </a:solidFill>
            </a:endParaRPr>
          </a:p>
          <a:p>
            <a:pPr marL="285750" indent="-285750" algn="just">
              <a:buFont typeface="Wingdings" panose="05000000000000000000" pitchFamily="2" charset="2"/>
              <a:buChar char="q"/>
            </a:pPr>
            <a:r>
              <a:rPr lang="en-US" dirty="0">
                <a:solidFill>
                  <a:schemeClr val="bg1"/>
                </a:solidFill>
              </a:rPr>
              <a:t>Transducer may be classified into </a:t>
            </a:r>
            <a:r>
              <a:rPr lang="en-US" sz="2000" b="1" dirty="0">
                <a:solidFill>
                  <a:srgbClr val="FF0000"/>
                </a:solidFill>
              </a:rPr>
              <a:t>active and passive </a:t>
            </a:r>
            <a:r>
              <a:rPr lang="en-US" dirty="0">
                <a:solidFill>
                  <a:schemeClr val="bg1"/>
                </a:solidFill>
              </a:rPr>
              <a:t>transducers.</a:t>
            </a:r>
          </a:p>
          <a:p>
            <a:pPr marL="285750" indent="-285750" algn="just">
              <a:buFont typeface="Wingdings" panose="05000000000000000000" pitchFamily="2" charset="2"/>
              <a:buChar char="q"/>
            </a:pPr>
            <a:r>
              <a:rPr lang="en-US" b="1" i="1" dirty="0">
                <a:solidFill>
                  <a:srgbClr val="FF0000"/>
                </a:solidFill>
              </a:rPr>
              <a:t>Active transducer: </a:t>
            </a:r>
            <a:r>
              <a:rPr lang="en-US" dirty="0">
                <a:solidFill>
                  <a:schemeClr val="bg1"/>
                </a:solidFill>
              </a:rPr>
              <a:t>The transducers which develop their output in the form of electrical voltage or current without any auxiliary source. Normally such transducers give very small outputs; therefore, use of amplifier becomes essential. For example TACHO generators used for measurements of angular velocity, thermocouples used for measurement of temperature, piezoelectric crystal used for measurement of force.</a:t>
            </a:r>
          </a:p>
          <a:p>
            <a:pPr marL="285750" indent="-285750" algn="just">
              <a:buFont typeface="Wingdings" panose="05000000000000000000" pitchFamily="2" charset="2"/>
              <a:buChar char="q"/>
            </a:pPr>
            <a:r>
              <a:rPr lang="en-US" b="1" i="1" dirty="0">
                <a:solidFill>
                  <a:srgbClr val="FF0000"/>
                </a:solidFill>
              </a:rPr>
              <a:t>Passive Transducer: </a:t>
            </a:r>
            <a:r>
              <a:rPr lang="en-US" dirty="0">
                <a:solidFill>
                  <a:schemeClr val="bg1"/>
                </a:solidFill>
              </a:rPr>
              <a:t>Transducers in which electrical parameters </a:t>
            </a:r>
            <a:r>
              <a:rPr lang="en-US" dirty="0" err="1">
                <a:solidFill>
                  <a:schemeClr val="bg1"/>
                </a:solidFill>
              </a:rPr>
              <a:t>i.e</a:t>
            </a:r>
            <a:r>
              <a:rPr lang="en-US" dirty="0">
                <a:solidFill>
                  <a:schemeClr val="bg1"/>
                </a:solidFill>
              </a:rPr>
              <a:t> resistance, inductance or capacitance changes with the change in input signal, are called the passive transducers. These transducers require external power source for energy conversion. In such transducers electrical parameters i.e. resistance inductance or capacitance causes a change in voltage, current or frequency of the external power source. For example resistive, capacitive, and inductive transducers.</a:t>
            </a:r>
          </a:p>
        </p:txBody>
      </p:sp>
    </p:spTree>
    <p:extLst>
      <p:ext uri="{BB962C8B-B14F-4D97-AF65-F5344CB8AC3E}">
        <p14:creationId xmlns:p14="http://schemas.microsoft.com/office/powerpoint/2010/main" val="404009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barn(inVertical)">
                                      <p:cBhvr>
                                        <p:cTn id="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44</TotalTime>
  <Words>843</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vt:lpstr>
      <vt:lpstr>Theme1</vt:lpstr>
      <vt:lpstr>Transducer</vt:lpstr>
      <vt:lpstr>Learning Outcomes </vt:lpstr>
      <vt:lpstr>Introduction</vt:lpstr>
      <vt:lpstr>How does transducer work?</vt:lpstr>
      <vt:lpstr>ELECTION CRITERIA OF THE TRANSDUCERS</vt:lpstr>
      <vt:lpstr>PowerPoint Presentation</vt:lpstr>
      <vt:lpstr>Classification of Transducer</vt:lpstr>
      <vt:lpstr>Classification of Transducer</vt:lpstr>
      <vt:lpstr>Classification of Transducer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Transducer</dc:title>
  <dc:creator>Shamim Ahmed</dc:creator>
  <cp:lastModifiedBy>Shamim Ahmed</cp:lastModifiedBy>
  <cp:revision>6</cp:revision>
  <dcterms:created xsi:type="dcterms:W3CDTF">2021-03-03T18:27:34Z</dcterms:created>
  <dcterms:modified xsi:type="dcterms:W3CDTF">2021-03-07T15:45:46Z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