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3B3BE58-0674-40F8-BB0D-F8B14E5C2E7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C646F13-A3FE-4499-8C12-868E41D5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08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BE58-0674-40F8-BB0D-F8B14E5C2E7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6F13-A3FE-4499-8C12-868E41D5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3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BE58-0674-40F8-BB0D-F8B14E5C2E7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6F13-A3FE-4499-8C12-868E41D5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28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BE58-0674-40F8-BB0D-F8B14E5C2E7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6F13-A3FE-4499-8C12-868E41D5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54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BE58-0674-40F8-BB0D-F8B14E5C2E7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6F13-A3FE-4499-8C12-868E41D5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24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BE58-0674-40F8-BB0D-F8B14E5C2E7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6F13-A3FE-4499-8C12-868E41D5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83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BE58-0674-40F8-BB0D-F8B14E5C2E7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6F13-A3FE-4499-8C12-868E41D5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5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BE58-0674-40F8-BB0D-F8B14E5C2E7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6F13-A3FE-4499-8C12-868E41D534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10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BE58-0674-40F8-BB0D-F8B14E5C2E7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6F13-A3FE-4499-8C12-868E41D5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BE58-0674-40F8-BB0D-F8B14E5C2E7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6F13-A3FE-4499-8C12-868E41D5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3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BE58-0674-40F8-BB0D-F8B14E5C2E7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6F13-A3FE-4499-8C12-868E41D5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3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BE58-0674-40F8-BB0D-F8B14E5C2E7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6F13-A3FE-4499-8C12-868E41D5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5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BE58-0674-40F8-BB0D-F8B14E5C2E7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6F13-A3FE-4499-8C12-868E41D5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3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BE58-0674-40F8-BB0D-F8B14E5C2E7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6F13-A3FE-4499-8C12-868E41D5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7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BE58-0674-40F8-BB0D-F8B14E5C2E7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6F13-A3FE-4499-8C12-868E41D5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BE58-0674-40F8-BB0D-F8B14E5C2E7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6F13-A3FE-4499-8C12-868E41D5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7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BE58-0674-40F8-BB0D-F8B14E5C2E7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6F13-A3FE-4499-8C12-868E41D5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5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B3BE58-0674-40F8-BB0D-F8B14E5C2E7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646F13-A3FE-4499-8C12-868E41D5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35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sum.gulc@green.edu.b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1252"/>
            <a:ext cx="7197726" cy="242146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Orientation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EAP-103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2047" y="3670277"/>
            <a:ext cx="9144000" cy="2443920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Abdulla Al Masum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English and Language Center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masum.gulc@green.edu.bd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Phone: 01730170337</a:t>
            </a:r>
          </a:p>
        </p:txBody>
      </p:sp>
    </p:spTree>
    <p:extLst>
      <p:ext uri="{BB962C8B-B14F-4D97-AF65-F5344CB8AC3E}">
        <p14:creationId xmlns:p14="http://schemas.microsoft.com/office/powerpoint/2010/main" val="156428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Contents: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Discussion in Details </a:t>
            </a:r>
          </a:p>
        </p:txBody>
      </p:sp>
    </p:spTree>
    <p:extLst>
      <p:ext uri="{BB962C8B-B14F-4D97-AF65-F5344CB8AC3E}">
        <p14:creationId xmlns:p14="http://schemas.microsoft.com/office/powerpoint/2010/main" val="341433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Method: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ZOOM: The Basics of Manners</a:t>
            </a:r>
          </a:p>
        </p:txBody>
      </p:sp>
    </p:spTree>
    <p:extLst>
      <p:ext uri="{BB962C8B-B14F-4D97-AF65-F5344CB8AC3E}">
        <p14:creationId xmlns:p14="http://schemas.microsoft.com/office/powerpoint/2010/main" val="348104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Classroom: The Basics of Manners</a:t>
            </a:r>
          </a:p>
        </p:txBody>
      </p:sp>
    </p:spTree>
    <p:extLst>
      <p:ext uri="{BB962C8B-B14F-4D97-AF65-F5344CB8AC3E}">
        <p14:creationId xmlns:p14="http://schemas.microsoft.com/office/powerpoint/2010/main" val="99705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Timing</a:t>
            </a:r>
          </a:p>
          <a:p>
            <a:r>
              <a:rPr lang="en-US" sz="2900" dirty="0"/>
              <a:t>Attendance</a:t>
            </a:r>
          </a:p>
          <a:p>
            <a:r>
              <a:rPr lang="en-US" sz="2900" dirty="0"/>
              <a:t>Policy on missing tests</a:t>
            </a:r>
          </a:p>
          <a:p>
            <a:r>
              <a:rPr lang="en-US" sz="2900" dirty="0"/>
              <a:t>General Manners</a:t>
            </a:r>
          </a:p>
          <a:p>
            <a:r>
              <a:rPr lang="en-US" sz="2900" dirty="0"/>
              <a:t>Attitude to the classmates </a:t>
            </a:r>
          </a:p>
        </p:txBody>
      </p:sp>
    </p:spTree>
    <p:extLst>
      <p:ext uri="{BB962C8B-B14F-4D97-AF65-F5344CB8AC3E}">
        <p14:creationId xmlns:p14="http://schemas.microsoft.com/office/powerpoint/2010/main" val="256132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Use of English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83141"/>
            <a:ext cx="10131425" cy="4995080"/>
          </a:xfrm>
        </p:spPr>
        <p:txBody>
          <a:bodyPr>
            <a:normAutofit/>
          </a:bodyPr>
          <a:lstStyle/>
          <a:p>
            <a:r>
              <a:rPr lang="en-US" sz="4400" dirty="0"/>
              <a:t>IELTS</a:t>
            </a:r>
          </a:p>
          <a:p>
            <a:r>
              <a:rPr lang="en-US" sz="4400" dirty="0"/>
              <a:t>TOEFL</a:t>
            </a:r>
          </a:p>
          <a:p>
            <a:r>
              <a:rPr lang="en-US" sz="4400" dirty="0"/>
              <a:t>GRE</a:t>
            </a:r>
          </a:p>
        </p:txBody>
      </p:sp>
    </p:spTree>
    <p:extLst>
      <p:ext uri="{BB962C8B-B14F-4D97-AF65-F5344CB8AC3E}">
        <p14:creationId xmlns:p14="http://schemas.microsoft.com/office/powerpoint/2010/main" val="618486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51674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THANKING</a:t>
            </a:r>
          </a:p>
        </p:txBody>
      </p:sp>
    </p:spTree>
    <p:extLst>
      <p:ext uri="{BB962C8B-B14F-4D97-AF65-F5344CB8AC3E}">
        <p14:creationId xmlns:p14="http://schemas.microsoft.com/office/powerpoint/2010/main" val="30033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Introducing of the Teacher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17" y="2141725"/>
            <a:ext cx="4035829" cy="3649287"/>
          </a:xfrm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46856614"/>
              </p:ext>
            </p:extLst>
          </p:nvPr>
        </p:nvGraphicFramePr>
        <p:xfrm>
          <a:off x="5821363" y="2141535"/>
          <a:ext cx="4995862" cy="305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3464">
                <a:tc>
                  <a:txBody>
                    <a:bodyPr/>
                    <a:lstStyle/>
                    <a:p>
                      <a:r>
                        <a:rPr lang="en-US" dirty="0"/>
                        <a:t>Personal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464">
                <a:tc>
                  <a:txBody>
                    <a:bodyPr/>
                    <a:lstStyle/>
                    <a:p>
                      <a:r>
                        <a:rPr lang="en-US"/>
                        <a:t>Familial Information (!)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46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Educational</a:t>
                      </a:r>
                      <a:r>
                        <a:rPr lang="en-US" baseline="0" dirty="0"/>
                        <a:t> Background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464">
                <a:tc>
                  <a:txBody>
                    <a:bodyPr/>
                    <a:lstStyle/>
                    <a:p>
                      <a:r>
                        <a:rPr lang="en-US" dirty="0"/>
                        <a:t>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464">
                <a:tc>
                  <a:txBody>
                    <a:bodyPr/>
                    <a:lstStyle/>
                    <a:p>
                      <a:r>
                        <a:rPr lang="en-US" dirty="0"/>
                        <a:t>Likings</a:t>
                      </a:r>
                      <a:r>
                        <a:rPr lang="en-US" baseline="0" dirty="0"/>
                        <a:t> and </a:t>
                      </a:r>
                      <a:r>
                        <a:rPr lang="en-US" baseline="0" dirty="0" err="1"/>
                        <a:t>Dislikings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4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EAP-103: </a:t>
            </a:r>
            <a:r>
              <a:rPr lang="en-US" dirty="0"/>
              <a:t>Second Elementary English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English for Academic Purposes</a:t>
            </a:r>
          </a:p>
          <a:p>
            <a:r>
              <a:rPr lang="en-US" sz="4000" dirty="0"/>
              <a:t>Credit Course</a:t>
            </a:r>
          </a:p>
          <a:p>
            <a:r>
              <a:rPr lang="en-US" sz="4000" dirty="0"/>
              <a:t>Mission and Vision of the course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3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from the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Name</a:t>
            </a:r>
          </a:p>
          <a:p>
            <a:r>
              <a:rPr lang="en-US" sz="2800" dirty="0"/>
              <a:t>Home District</a:t>
            </a:r>
          </a:p>
          <a:p>
            <a:r>
              <a:rPr lang="en-US" sz="2800" dirty="0"/>
              <a:t>Previous Education</a:t>
            </a:r>
          </a:p>
          <a:p>
            <a:r>
              <a:rPr lang="en-US" sz="2800" dirty="0"/>
              <a:t>Passion </a:t>
            </a:r>
          </a:p>
        </p:txBody>
      </p:sp>
    </p:spTree>
    <p:extLst>
      <p:ext uri="{BB962C8B-B14F-4D97-AF65-F5344CB8AC3E}">
        <p14:creationId xmlns:p14="http://schemas.microsoft.com/office/powerpoint/2010/main" val="254261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Marks Distribution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514049"/>
              </p:ext>
            </p:extLst>
          </p:nvPr>
        </p:nvGraphicFramePr>
        <p:xfrm>
          <a:off x="685800" y="1827639"/>
          <a:ext cx="10131426" cy="4114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65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5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u="none" strike="noStrike" kern="1200" dirty="0">
                          <a:effectLst/>
                        </a:rPr>
                        <a:t> </a:t>
                      </a:r>
                      <a:r>
                        <a:rPr lang="en-US" sz="2400" kern="1200" dirty="0">
                          <a:effectLst/>
                        </a:rPr>
                        <a:t>Attendance						      05</a:t>
                      </a:r>
                    </a:p>
                    <a:p>
                      <a:r>
                        <a:rPr lang="en-US" sz="2400" kern="1200" dirty="0">
                          <a:effectLst/>
                        </a:rPr>
                        <a:t>Assignment 						      10</a:t>
                      </a:r>
                    </a:p>
                    <a:p>
                      <a:r>
                        <a:rPr lang="en-US" sz="2400" kern="1200" dirty="0">
                          <a:effectLst/>
                        </a:rPr>
                        <a:t>CT (Through Google Forms-2) 	</a:t>
                      </a:r>
                      <a:r>
                        <a:rPr lang="en-US" sz="2400" kern="1200" baseline="0" dirty="0">
                          <a:effectLst/>
                        </a:rPr>
                        <a:t>      </a:t>
                      </a:r>
                      <a:r>
                        <a:rPr lang="en-US" sz="2400" kern="1200" dirty="0">
                          <a:effectLst/>
                        </a:rPr>
                        <a:t>10</a:t>
                      </a:r>
                    </a:p>
                    <a:p>
                      <a:r>
                        <a:rPr lang="en-US" sz="2400" kern="1200" dirty="0">
                          <a:effectLst/>
                        </a:rPr>
                        <a:t>Individual/Group Presentation			                                                           10</a:t>
                      </a:r>
                    </a:p>
                    <a:p>
                      <a:endParaRPr lang="en-US" sz="2400" kern="1200" dirty="0">
                        <a:effectLst/>
                      </a:endParaRPr>
                    </a:p>
                    <a:p>
                      <a:r>
                        <a:rPr lang="en-US" sz="2400" kern="1200" dirty="0">
                          <a:effectLst/>
                        </a:rPr>
                        <a:t>Mid-term Examination 				30</a:t>
                      </a:r>
                    </a:p>
                    <a:p>
                      <a:pPr lvl="0"/>
                      <a:r>
                        <a:rPr lang="en-US" sz="2400" kern="1200" dirty="0">
                          <a:effectLst/>
                        </a:rPr>
                        <a:t>(Breakdown of 30:</a:t>
                      </a:r>
                    </a:p>
                    <a:p>
                      <a:pPr lvl="0"/>
                      <a:r>
                        <a:rPr lang="en-US" sz="2400" kern="1200" dirty="0">
                          <a:solidFill>
                            <a:srgbClr val="FFFF00"/>
                          </a:solidFill>
                          <a:effectLst/>
                        </a:rPr>
                        <a:t>Listening				       </a:t>
                      </a:r>
                      <a:r>
                        <a:rPr lang="en-US" sz="2400" kern="1200" dirty="0" smtClean="0">
                          <a:solidFill>
                            <a:srgbClr val="FFFF00"/>
                          </a:solidFill>
                          <a:effectLst/>
                        </a:rPr>
                        <a:t>05 </a:t>
                      </a:r>
                      <a:endParaRPr lang="en-US" sz="2400" kern="1200" dirty="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lvl="0"/>
                      <a:r>
                        <a:rPr lang="en-US" sz="2400" kern="1200" dirty="0">
                          <a:solidFill>
                            <a:srgbClr val="FFFF00"/>
                          </a:solidFill>
                          <a:effectLst/>
                        </a:rPr>
                        <a:t>Assignment		    		10</a:t>
                      </a:r>
                    </a:p>
                    <a:p>
                      <a:pPr lvl="0"/>
                      <a:r>
                        <a:rPr lang="en-US" sz="2400" kern="1200" dirty="0" smtClean="0">
                          <a:solidFill>
                            <a:srgbClr val="FFFF00"/>
                          </a:solidFill>
                          <a:effectLst/>
                        </a:rPr>
                        <a:t>Google</a:t>
                      </a:r>
                      <a:r>
                        <a:rPr lang="en-US" sz="2400" kern="1200" baseline="0" dirty="0" smtClean="0">
                          <a:solidFill>
                            <a:srgbClr val="FFFF00"/>
                          </a:solidFill>
                          <a:effectLst/>
                        </a:rPr>
                        <a:t> Form</a:t>
                      </a:r>
                      <a:r>
                        <a:rPr lang="en-US" sz="2400" kern="1200" dirty="0">
                          <a:solidFill>
                            <a:srgbClr val="FFFF00"/>
                          </a:solidFill>
                          <a:effectLst/>
                        </a:rPr>
                        <a:t>			</a:t>
                      </a:r>
                      <a:r>
                        <a:rPr lang="en-US" sz="2400" kern="1200" baseline="0" dirty="0">
                          <a:solidFill>
                            <a:srgbClr val="FFFF00"/>
                          </a:solidFill>
                          <a:effectLst/>
                        </a:rPr>
                        <a:t> </a:t>
                      </a:r>
                      <a:r>
                        <a:rPr lang="en-US" sz="2400" kern="1200" baseline="0" dirty="0" smtClean="0">
                          <a:solidFill>
                            <a:srgbClr val="FFFF00"/>
                          </a:solidFill>
                          <a:effectLst/>
                        </a:rPr>
                        <a:t>     </a:t>
                      </a:r>
                      <a:r>
                        <a:rPr lang="en-US" sz="2400" kern="1200" dirty="0" smtClean="0">
                          <a:solidFill>
                            <a:srgbClr val="FFFF00"/>
                          </a:solidFill>
                          <a:effectLst/>
                        </a:rPr>
                        <a:t> 15)</a:t>
                      </a:r>
                      <a:endParaRPr lang="en-US" sz="2400" b="1" kern="1200" dirty="0">
                        <a:solidFill>
                          <a:srgbClr val="FFFF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effectLst/>
                        </a:rPr>
                        <a:t>Final Examination					    35      </a:t>
                      </a:r>
                    </a:p>
                    <a:p>
                      <a:pPr lvl="0"/>
                      <a:r>
                        <a:rPr lang="en-US" sz="2400" kern="1200" dirty="0">
                          <a:effectLst/>
                        </a:rPr>
                        <a:t>(Breakdown of 35:</a:t>
                      </a:r>
                    </a:p>
                    <a:p>
                      <a:pPr lvl="0"/>
                      <a:r>
                        <a:rPr lang="en-US" sz="2400" kern="1200" dirty="0" smtClean="0">
                          <a:solidFill>
                            <a:srgbClr val="FFFF00"/>
                          </a:solidFill>
                          <a:effectLst/>
                        </a:rPr>
                        <a:t>Google Form</a:t>
                      </a:r>
                      <a:r>
                        <a:rPr lang="en-US" sz="2400" kern="1200" dirty="0">
                          <a:solidFill>
                            <a:srgbClr val="FFFF00"/>
                          </a:solidFill>
                          <a:effectLst/>
                        </a:rPr>
                        <a:t>		</a:t>
                      </a:r>
                      <a:r>
                        <a:rPr lang="en-US" sz="2400" kern="1200" baseline="0" dirty="0">
                          <a:solidFill>
                            <a:srgbClr val="FFFF00"/>
                          </a:solidFill>
                          <a:effectLst/>
                        </a:rPr>
                        <a:t> </a:t>
                      </a:r>
                      <a:r>
                        <a:rPr lang="en-US" sz="2400" kern="1200" baseline="0" dirty="0" smtClean="0">
                          <a:solidFill>
                            <a:srgbClr val="FFFF00"/>
                          </a:solidFill>
                          <a:effectLst/>
                        </a:rPr>
                        <a:t>          </a:t>
                      </a:r>
                      <a:r>
                        <a:rPr lang="en-US" sz="2400" kern="1200" dirty="0" smtClean="0">
                          <a:solidFill>
                            <a:srgbClr val="FFFF00"/>
                          </a:solidFill>
                          <a:effectLst/>
                        </a:rPr>
                        <a:t>   </a:t>
                      </a:r>
                      <a:r>
                        <a:rPr lang="en-US" sz="2400" kern="1200" dirty="0">
                          <a:solidFill>
                            <a:srgbClr val="FFFF00"/>
                          </a:solidFill>
                          <a:effectLst/>
                        </a:rPr>
                        <a:t>2</a:t>
                      </a:r>
                      <a:r>
                        <a:rPr lang="en-US" sz="2400" kern="1200" dirty="0" smtClean="0">
                          <a:solidFill>
                            <a:srgbClr val="FFFF00"/>
                          </a:solidFill>
                          <a:effectLst/>
                        </a:rPr>
                        <a:t>0 </a:t>
                      </a:r>
                      <a:endParaRPr lang="en-US" sz="2400" kern="1200" dirty="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lvl="0"/>
                      <a:r>
                        <a:rPr lang="en-US" sz="2400" kern="1200" smtClean="0">
                          <a:solidFill>
                            <a:srgbClr val="FFFF00"/>
                          </a:solidFill>
                          <a:effectLst/>
                        </a:rPr>
                        <a:t>Viva </a:t>
                      </a:r>
                      <a:r>
                        <a:rPr lang="en-US" sz="2400" kern="1200" dirty="0">
                          <a:solidFill>
                            <a:srgbClr val="FFFF00"/>
                          </a:solidFill>
                          <a:effectLst/>
                        </a:rPr>
                        <a:t>Voce				       15 )</a:t>
                      </a:r>
                    </a:p>
                    <a:p>
                      <a:endParaRPr lang="en-US" sz="2400" kern="1200" dirty="0">
                        <a:effectLst/>
                      </a:endParaRPr>
                    </a:p>
                    <a:p>
                      <a:endParaRPr lang="en-US" sz="2400" kern="1200" dirty="0">
                        <a:effectLst/>
                      </a:endParaRPr>
                    </a:p>
                    <a:p>
                      <a:endParaRPr lang="en-US" sz="2400" kern="1200" dirty="0">
                        <a:effectLst/>
                      </a:endParaRPr>
                    </a:p>
                    <a:p>
                      <a:endParaRPr lang="en-US" sz="2400" kern="1200" dirty="0">
                        <a:effectLst/>
                      </a:endParaRPr>
                    </a:p>
                    <a:p>
                      <a:r>
                        <a:rPr lang="en-US" sz="2400" kern="1200" dirty="0">
                          <a:effectLst/>
                        </a:rPr>
                        <a:t>Total                  			   	         100</a:t>
                      </a:r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43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Contents: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Parallelism</a:t>
            </a:r>
          </a:p>
          <a:p>
            <a:r>
              <a:rPr lang="en-US" sz="2800" dirty="0"/>
              <a:t>Word Choice </a:t>
            </a:r>
          </a:p>
          <a:p>
            <a:r>
              <a:rPr lang="en-US" sz="2800" dirty="0"/>
              <a:t>Misplaced and Dangling Modifiers</a:t>
            </a:r>
          </a:p>
          <a:p>
            <a:endParaRPr lang="en-US" sz="2800" dirty="0"/>
          </a:p>
          <a:p>
            <a:r>
              <a:rPr lang="en-US" sz="2800" dirty="0"/>
              <a:t>Pronoun Agreement</a:t>
            </a:r>
          </a:p>
          <a:p>
            <a:r>
              <a:rPr lang="en-US" sz="2800" dirty="0"/>
              <a:t>Coma Splices and Fused Sentences (Optional Topic)</a:t>
            </a:r>
          </a:p>
          <a:p>
            <a:r>
              <a:rPr lang="en-US" sz="2800" dirty="0"/>
              <a:t>Fragments</a:t>
            </a:r>
          </a:p>
        </p:txBody>
      </p:sp>
    </p:spTree>
    <p:extLst>
      <p:ext uri="{BB962C8B-B14F-4D97-AF65-F5344CB8AC3E}">
        <p14:creationId xmlns:p14="http://schemas.microsoft.com/office/powerpoint/2010/main" val="121240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Contents: Listening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Will be held through Zoom Sound Sharing</a:t>
            </a:r>
          </a:p>
          <a:p>
            <a:r>
              <a:rPr lang="en-US" sz="2800" dirty="0"/>
              <a:t>Google Forms will assist.</a:t>
            </a:r>
          </a:p>
        </p:txBody>
      </p:sp>
    </p:spTree>
    <p:extLst>
      <p:ext uri="{BB962C8B-B14F-4D97-AF65-F5344CB8AC3E}">
        <p14:creationId xmlns:p14="http://schemas.microsoft.com/office/powerpoint/2010/main" val="362364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Contents: Speaking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Discussion in Details </a:t>
            </a:r>
          </a:p>
        </p:txBody>
      </p:sp>
    </p:spTree>
    <p:extLst>
      <p:ext uri="{BB962C8B-B14F-4D97-AF65-F5344CB8AC3E}">
        <p14:creationId xmlns:p14="http://schemas.microsoft.com/office/powerpoint/2010/main" val="147067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Contents: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Discussion in Details </a:t>
            </a:r>
          </a:p>
        </p:txBody>
      </p:sp>
    </p:spTree>
    <p:extLst>
      <p:ext uri="{BB962C8B-B14F-4D97-AF65-F5344CB8AC3E}">
        <p14:creationId xmlns:p14="http://schemas.microsoft.com/office/powerpoint/2010/main" val="286501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323</TotalTime>
  <Words>164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Celestial</vt:lpstr>
      <vt:lpstr>General Orientation  to  EAP-103</vt:lpstr>
      <vt:lpstr>Personal Introducing of the Teacher</vt:lpstr>
      <vt:lpstr>EAP-103: Second Elementary English course</vt:lpstr>
      <vt:lpstr>Introducing from the students</vt:lpstr>
      <vt:lpstr>Marks Distribution </vt:lpstr>
      <vt:lpstr>Contents: Grammar</vt:lpstr>
      <vt:lpstr>Contents: Listening</vt:lpstr>
      <vt:lpstr>Contents: Speaking</vt:lpstr>
      <vt:lpstr>Contents: Reading</vt:lpstr>
      <vt:lpstr>Contents: Writing</vt:lpstr>
      <vt:lpstr>Teaching Method:</vt:lpstr>
      <vt:lpstr>Learning System</vt:lpstr>
      <vt:lpstr>Classroom policies</vt:lpstr>
      <vt:lpstr>Further Use of English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Orientation  to  EAP-101</dc:title>
  <dc:creator>Abdullah Al Masum Helal</dc:creator>
  <cp:lastModifiedBy>Abdullah Al Masum He</cp:lastModifiedBy>
  <cp:revision>16</cp:revision>
  <dcterms:created xsi:type="dcterms:W3CDTF">2020-06-30T17:04:28Z</dcterms:created>
  <dcterms:modified xsi:type="dcterms:W3CDTF">2021-10-07T10:50:04Z</dcterms:modified>
</cp:coreProperties>
</file>