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3" r:id="rId3"/>
    <p:sldId id="282" r:id="rId4"/>
    <p:sldId id="283" r:id="rId5"/>
    <p:sldId id="285" r:id="rId6"/>
    <p:sldId id="284" r:id="rId7"/>
    <p:sldId id="266" r:id="rId8"/>
    <p:sldId id="267" r:id="rId9"/>
    <p:sldId id="288" r:id="rId10"/>
    <p:sldId id="287" r:id="rId11"/>
    <p:sldId id="286" r:id="rId12"/>
    <p:sldId id="275" r:id="rId13"/>
    <p:sldId id="289" r:id="rId14"/>
    <p:sldId id="290" r:id="rId15"/>
    <p:sldId id="291" r:id="rId16"/>
    <p:sldId id="276" r:id="rId17"/>
    <p:sldId id="277" r:id="rId18"/>
    <p:sldId id="279" r:id="rId19"/>
    <p:sldId id="280" r:id="rId20"/>
    <p:sldId id="281" r:id="rId21"/>
    <p:sldId id="278"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1674585-86E2-4DDB-B88A-136F78CBD6EB}" type="datetimeFigureOut">
              <a:rPr lang="es-MX" smtClean="0"/>
              <a:pPr/>
              <a:t>03/10/2019</a:t>
            </a:fld>
            <a:endParaRPr lang="es-MX"/>
          </a:p>
        </p:txBody>
      </p:sp>
      <p:sp>
        <p:nvSpPr>
          <p:cNvPr id="17" name="Footer Placeholder 16"/>
          <p:cNvSpPr>
            <a:spLocks noGrp="1"/>
          </p:cNvSpPr>
          <p:nvPr>
            <p:ph type="ftr" sz="quarter" idx="11"/>
          </p:nvPr>
        </p:nvSpPr>
        <p:spPr>
          <a:xfrm>
            <a:off x="2898648" y="6355080"/>
            <a:ext cx="3474720" cy="365760"/>
          </a:xfrm>
        </p:spPr>
        <p:txBody>
          <a:bodyPr/>
          <a:lstStyle/>
          <a:p>
            <a:endParaRPr lang="es-MX"/>
          </a:p>
        </p:txBody>
      </p:sp>
      <p:sp>
        <p:nvSpPr>
          <p:cNvPr id="29" name="Slide Number Placeholder 28"/>
          <p:cNvSpPr>
            <a:spLocks noGrp="1"/>
          </p:cNvSpPr>
          <p:nvPr>
            <p:ph type="sldNum" sz="quarter" idx="12"/>
          </p:nvPr>
        </p:nvSpPr>
        <p:spPr>
          <a:xfrm>
            <a:off x="1216152" y="6355080"/>
            <a:ext cx="1219200" cy="365760"/>
          </a:xfrm>
        </p:spPr>
        <p:txBody>
          <a:bodyPr/>
          <a:lstStyle/>
          <a:p>
            <a:fld id="{4418F5C8-08EE-4D51-B85C-9607A0505762}" type="slidenum">
              <a:rPr lang="es-MX" smtClean="0"/>
              <a:pPr/>
              <a:t>‹#›</a:t>
            </a:fld>
            <a:endParaRPr lang="es-MX"/>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18F5C8-08EE-4D51-B85C-9607A0505762}" type="slidenum">
              <a:rPr lang="es-MX" smtClean="0"/>
              <a:pPr/>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18F5C8-08EE-4D51-B85C-9607A0505762}" type="slidenum">
              <a:rPr lang="es-MX" smtClean="0"/>
              <a:pPr/>
              <a:t>‹#›</a:t>
            </a:fld>
            <a:endParaRPr lang="es-MX"/>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18F5C8-08EE-4D51-B85C-9607A0505762}" type="slidenum">
              <a:rPr lang="es-MX" smtClean="0"/>
              <a:pPr/>
              <a:t>‹#›</a:t>
            </a:fld>
            <a:endParaRPr lang="es-MX"/>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1674585-86E2-4DDB-B88A-136F78CBD6EB}" type="datetimeFigureOut">
              <a:rPr lang="es-MX" smtClean="0"/>
              <a:pPr/>
              <a:t>03/10/2019</a:t>
            </a:fld>
            <a:endParaRPr lang="es-MX"/>
          </a:p>
        </p:txBody>
      </p:sp>
      <p:sp>
        <p:nvSpPr>
          <p:cNvPr id="5" name="Footer Placeholder 4"/>
          <p:cNvSpPr>
            <a:spLocks noGrp="1"/>
          </p:cNvSpPr>
          <p:nvPr>
            <p:ph type="ftr" sz="quarter" idx="11"/>
          </p:nvPr>
        </p:nvSpPr>
        <p:spPr>
          <a:xfrm>
            <a:off x="2898648" y="6355080"/>
            <a:ext cx="3474720" cy="365760"/>
          </a:xfrm>
        </p:spPr>
        <p:txBody>
          <a:bodyPr/>
          <a:lstStyle/>
          <a:p>
            <a:endParaRPr lang="es-MX"/>
          </a:p>
        </p:txBody>
      </p:sp>
      <p:sp>
        <p:nvSpPr>
          <p:cNvPr id="6" name="Slide Number Placeholder 5"/>
          <p:cNvSpPr>
            <a:spLocks noGrp="1"/>
          </p:cNvSpPr>
          <p:nvPr>
            <p:ph type="sldNum" sz="quarter" idx="12"/>
          </p:nvPr>
        </p:nvSpPr>
        <p:spPr>
          <a:xfrm>
            <a:off x="1069848" y="6355080"/>
            <a:ext cx="1520952" cy="365760"/>
          </a:xfrm>
        </p:spPr>
        <p:txBody>
          <a:bodyPr/>
          <a:lstStyle/>
          <a:p>
            <a:fld id="{4418F5C8-08EE-4D51-B85C-9607A0505762}" type="slidenum">
              <a:rPr lang="es-MX" smtClean="0"/>
              <a:pPr/>
              <a:t>‹#›</a:t>
            </a:fld>
            <a:endParaRPr lang="es-MX"/>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18F5C8-08EE-4D51-B85C-9607A0505762}" type="slidenum">
              <a:rPr lang="es-MX" smtClean="0"/>
              <a:pPr/>
              <a:t>‹#›</a:t>
            </a:fld>
            <a:endParaRPr lang="es-MX"/>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418F5C8-08EE-4D51-B85C-9607A0505762}" type="slidenum">
              <a:rPr lang="es-MX" smtClean="0"/>
              <a:pPr/>
              <a:t>‹#›</a:t>
            </a:fld>
            <a:endParaRPr lang="es-MX"/>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418F5C8-08EE-4D51-B85C-9607A0505762}" type="slidenum">
              <a:rPr lang="es-MX" smtClean="0"/>
              <a:pPr/>
              <a:t>‹#›</a:t>
            </a:fld>
            <a:endParaRPr lang="es-MX"/>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418F5C8-08EE-4D51-B85C-9607A0505762}" type="slidenum">
              <a:rPr lang="es-MX" smtClean="0"/>
              <a:pPr/>
              <a:t>‹#›</a:t>
            </a:fld>
            <a:endParaRPr lang="es-MX"/>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18F5C8-08EE-4D51-B85C-9607A0505762}" type="slidenum">
              <a:rPr lang="es-MX" smtClean="0"/>
              <a:pPr/>
              <a:t>‹#›</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674585-86E2-4DDB-B88A-136F78CBD6EB}" type="datetimeFigureOut">
              <a:rPr lang="es-MX" smtClean="0"/>
              <a:pPr/>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18F5C8-08EE-4D51-B85C-9607A0505762}" type="slidenum">
              <a:rPr lang="es-MX" smtClean="0"/>
              <a:pPr/>
              <a:t>‹#›</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1674585-86E2-4DDB-B88A-136F78CBD6EB}" type="datetimeFigureOut">
              <a:rPr lang="es-MX" smtClean="0"/>
              <a:pPr/>
              <a:t>03/10/2019</a:t>
            </a:fld>
            <a:endParaRPr lang="es-MX"/>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MX"/>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418F5C8-08EE-4D51-B85C-9607A0505762}" type="slidenum">
              <a:rPr lang="es-MX" smtClean="0"/>
              <a:pPr/>
              <a:t>‹#›</a:t>
            </a:fld>
            <a:endParaRPr lang="es-MX"/>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62000" y="3861048"/>
            <a:ext cx="6858000" cy="1853952"/>
          </a:xfrm>
        </p:spPr>
        <p:txBody>
          <a:bodyPr>
            <a:normAutofit/>
          </a:bodyPr>
          <a:lstStyle/>
          <a:p>
            <a:r>
              <a:rPr lang="en-US" sz="2500" dirty="0" smtClean="0"/>
              <a:t> </a:t>
            </a:r>
          </a:p>
        </p:txBody>
      </p:sp>
      <p:sp>
        <p:nvSpPr>
          <p:cNvPr id="4" name="3 Rectángulo"/>
          <p:cNvSpPr/>
          <p:nvPr/>
        </p:nvSpPr>
        <p:spPr>
          <a:xfrm>
            <a:off x="2667000" y="1066800"/>
            <a:ext cx="3664914" cy="861774"/>
          </a:xfrm>
          <a:prstGeom prst="rect">
            <a:avLst/>
          </a:prstGeom>
          <a:noFill/>
        </p:spPr>
        <p:txBody>
          <a:bodyPr wrap="none" lIns="91440" tIns="45720" rIns="91440" bIns="45720">
            <a:spAutoFit/>
          </a:bodyPr>
          <a:lstStyle/>
          <a:p>
            <a:pPr algn="ctr"/>
            <a:r>
              <a:rPr lang="es-ES" sz="5000" b="1" dirty="0" err="1"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Parallelism</a:t>
            </a:r>
            <a:r>
              <a:rPr lang="es-ES" sz="5000" b="1" dirty="0"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 </a:t>
            </a:r>
            <a:endParaRPr lang="es-ES" sz="5000" b="1" cap="none" spc="0" dirty="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9614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Connect the Parts?</a:t>
            </a:r>
            <a:endParaRPr lang="en-US" dirty="0"/>
          </a:p>
        </p:txBody>
      </p:sp>
      <p:sp>
        <p:nvSpPr>
          <p:cNvPr id="3" name="Content Placeholder 2"/>
          <p:cNvSpPr>
            <a:spLocks noGrp="1"/>
          </p:cNvSpPr>
          <p:nvPr>
            <p:ph sz="quarter" idx="1"/>
          </p:nvPr>
        </p:nvSpPr>
        <p:spPr/>
        <p:txBody>
          <a:bodyPr/>
          <a:lstStyle/>
          <a:p>
            <a:pPr marL="0" indent="0">
              <a:buNone/>
            </a:pPr>
            <a:r>
              <a:rPr lang="en-US" dirty="0" smtClean="0"/>
              <a:t>Two ways to connect the parts in a </a:t>
            </a:r>
            <a:r>
              <a:rPr lang="en-US" dirty="0" err="1" smtClean="0"/>
              <a:t>a</a:t>
            </a:r>
            <a:r>
              <a:rPr lang="en-US" dirty="0" smtClean="0"/>
              <a:t> sentence:</a:t>
            </a:r>
          </a:p>
          <a:p>
            <a:pPr marL="0" indent="0">
              <a:buNone/>
            </a:pPr>
            <a:endParaRPr lang="en-US" dirty="0" smtClean="0"/>
          </a:p>
          <a:p>
            <a:r>
              <a:rPr lang="en-US" dirty="0" smtClean="0"/>
              <a:t>Coordinating Conjunctions</a:t>
            </a:r>
          </a:p>
          <a:p>
            <a:r>
              <a:rPr lang="en-US" dirty="0" smtClean="0"/>
              <a:t>Paired </a:t>
            </a:r>
            <a:r>
              <a:rPr lang="en-US" dirty="0" err="1" smtClean="0"/>
              <a:t>COnjunctions</a:t>
            </a:r>
            <a:endParaRPr lang="en-US" dirty="0"/>
          </a:p>
        </p:txBody>
      </p:sp>
    </p:spTree>
    <p:extLst>
      <p:ext uri="{BB962C8B-B14F-4D97-AF65-F5344CB8AC3E}">
        <p14:creationId xmlns:p14="http://schemas.microsoft.com/office/powerpoint/2010/main" val="421188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53522" y="1268760"/>
            <a:ext cx="7543800" cy="1519064"/>
          </a:xfrm>
        </p:spPr>
        <p:txBody>
          <a:bodyPr/>
          <a:lstStyle/>
          <a:p>
            <a:r>
              <a:rPr lang="es-MX" sz="3000" dirty="0"/>
              <a:t>COORDINATING CONJUNCTIONS:</a:t>
            </a:r>
            <a:br>
              <a:rPr lang="es-MX" sz="3000" dirty="0"/>
            </a:br>
            <a:r>
              <a:rPr lang="es-MX" sz="3000" dirty="0"/>
              <a:t>- Word </a:t>
            </a:r>
            <a:r>
              <a:rPr lang="es-MX" sz="3000" dirty="0" err="1"/>
              <a:t>that</a:t>
            </a:r>
            <a:r>
              <a:rPr lang="es-MX" sz="3000" dirty="0"/>
              <a:t> links </a:t>
            </a:r>
            <a:r>
              <a:rPr lang="es-MX" sz="3000" dirty="0" err="1"/>
              <a:t>two</a:t>
            </a:r>
            <a:r>
              <a:rPr lang="es-MX" sz="3000" dirty="0"/>
              <a:t> </a:t>
            </a:r>
            <a:r>
              <a:rPr lang="es-MX" sz="3000" dirty="0" err="1"/>
              <a:t>independent</a:t>
            </a:r>
            <a:r>
              <a:rPr lang="es-MX" sz="3000" dirty="0"/>
              <a:t> </a:t>
            </a:r>
            <a:r>
              <a:rPr lang="es-MX" sz="3000" dirty="0" err="1"/>
              <a:t>clauses</a:t>
            </a:r>
            <a:r>
              <a:rPr lang="es-MX" sz="3000" dirty="0"/>
              <a:t>.</a:t>
            </a:r>
          </a:p>
          <a:p>
            <a:pPr marL="0" indent="0">
              <a:buNone/>
            </a:pPr>
            <a:endParaRPr lang="en-US" dirty="0"/>
          </a:p>
        </p:txBody>
      </p:sp>
      <p:sp>
        <p:nvSpPr>
          <p:cNvPr id="4" name="2 Marcador de contenido"/>
          <p:cNvSpPr txBox="1">
            <a:spLocks/>
          </p:cNvSpPr>
          <p:nvPr/>
        </p:nvSpPr>
        <p:spPr>
          <a:xfrm>
            <a:off x="971600" y="3429000"/>
            <a:ext cx="7543800" cy="151906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s-MX" sz="3000" dirty="0"/>
              <a:t>FAN BOYS</a:t>
            </a:r>
          </a:p>
          <a:p>
            <a:pPr>
              <a:buNone/>
            </a:pPr>
            <a:r>
              <a:rPr lang="es-MX" sz="3000" dirty="0"/>
              <a:t>	- </a:t>
            </a:r>
            <a:r>
              <a:rPr lang="es-MX" sz="3000" dirty="0" err="1"/>
              <a:t>For</a:t>
            </a:r>
            <a:r>
              <a:rPr lang="es-MX" sz="3000" dirty="0"/>
              <a:t>, and, </a:t>
            </a:r>
            <a:r>
              <a:rPr lang="es-MX" sz="3000" smtClean="0"/>
              <a:t>nor, </a:t>
            </a:r>
            <a:r>
              <a:rPr lang="es-MX" sz="3000" dirty="0" err="1"/>
              <a:t>but</a:t>
            </a:r>
            <a:r>
              <a:rPr lang="es-MX" sz="3000" dirty="0"/>
              <a:t>, </a:t>
            </a:r>
            <a:r>
              <a:rPr lang="es-MX" sz="3000" dirty="0" err="1"/>
              <a:t>or</a:t>
            </a:r>
            <a:r>
              <a:rPr lang="es-MX" sz="3000" dirty="0"/>
              <a:t>, </a:t>
            </a:r>
            <a:r>
              <a:rPr lang="es-MX" sz="3000" dirty="0" err="1"/>
              <a:t>yet</a:t>
            </a:r>
            <a:r>
              <a:rPr lang="es-MX" sz="3000" dirty="0"/>
              <a:t>, </a:t>
            </a:r>
            <a:r>
              <a:rPr lang="es-MX" sz="3000" dirty="0" smtClean="0"/>
              <a:t>so.</a:t>
            </a:r>
          </a:p>
          <a:p>
            <a:pPr marL="0" indent="0">
              <a:buFont typeface="Arial" pitchFamily="34" charset="0"/>
              <a:buNone/>
            </a:pPr>
            <a:endParaRPr lang="en-US" sz="3000" dirty="0"/>
          </a:p>
        </p:txBody>
      </p:sp>
    </p:spTree>
    <p:extLst>
      <p:ext uri="{BB962C8B-B14F-4D97-AF65-F5344CB8AC3E}">
        <p14:creationId xmlns:p14="http://schemas.microsoft.com/office/powerpoint/2010/main" val="12001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0"/>
            <a:ext cx="8229600" cy="1143000"/>
          </a:xfrm>
        </p:spPr>
        <p:txBody>
          <a:bodyPr>
            <a:normAutofit/>
          </a:bodyPr>
          <a:lstStyle/>
          <a:p>
            <a:pPr>
              <a:spcBef>
                <a:spcPts val="0"/>
              </a:spcBef>
            </a:pPr>
            <a:r>
              <a:rPr lang="es" dirty="0"/>
              <a:t>Parallelism with Correlative </a:t>
            </a:r>
            <a:br>
              <a:rPr lang="es" dirty="0"/>
            </a:br>
            <a:r>
              <a:rPr lang="es" dirty="0"/>
              <a:t>(Paired Conjunctions)</a:t>
            </a:r>
            <a:endParaRPr lang="en-US" dirty="0"/>
          </a:p>
        </p:txBody>
      </p:sp>
      <p:sp>
        <p:nvSpPr>
          <p:cNvPr id="3" name="2 Marcador de contenido"/>
          <p:cNvSpPr>
            <a:spLocks noGrp="1"/>
          </p:cNvSpPr>
          <p:nvPr>
            <p:ph sz="quarter" idx="1"/>
          </p:nvPr>
        </p:nvSpPr>
        <p:spPr>
          <a:xfrm>
            <a:off x="533400" y="1447800"/>
            <a:ext cx="7543800" cy="990600"/>
          </a:xfrm>
        </p:spPr>
        <p:txBody>
          <a:bodyPr>
            <a:normAutofit lnSpcReduction="10000"/>
          </a:bodyPr>
          <a:lstStyle/>
          <a:p>
            <a:r>
              <a:rPr lang="es" sz="3000" dirty="0"/>
              <a:t>Use parallel forms with the paired conjunctions:</a:t>
            </a:r>
          </a:p>
          <a:p>
            <a:endParaRPr lang="en-US" dirty="0"/>
          </a:p>
        </p:txBody>
      </p:sp>
      <p:sp>
        <p:nvSpPr>
          <p:cNvPr id="4" name="2 Marcador de contenido"/>
          <p:cNvSpPr txBox="1">
            <a:spLocks/>
          </p:cNvSpPr>
          <p:nvPr/>
        </p:nvSpPr>
        <p:spPr>
          <a:xfrm>
            <a:off x="838200" y="24384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lvl="0" indent="-419100">
              <a:spcBef>
                <a:spcPts val="0"/>
              </a:spcBef>
              <a:buClr>
                <a:schemeClr val="dk2"/>
              </a:buClr>
              <a:buSzPct val="100000"/>
              <a:buFont typeface="Arial"/>
              <a:buChar char="●"/>
            </a:pPr>
            <a:r>
              <a:rPr lang="es" sz="3000" dirty="0"/>
              <a:t>both … and</a:t>
            </a:r>
          </a:p>
          <a:p>
            <a:endParaRPr lang="en-US" sz="3000" dirty="0"/>
          </a:p>
        </p:txBody>
      </p:sp>
      <p:sp>
        <p:nvSpPr>
          <p:cNvPr id="5" name="2 Marcador de contenido"/>
          <p:cNvSpPr txBox="1">
            <a:spLocks/>
          </p:cNvSpPr>
          <p:nvPr/>
        </p:nvSpPr>
        <p:spPr>
          <a:xfrm>
            <a:off x="685800" y="32004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lvl="0" indent="-419100">
              <a:spcBef>
                <a:spcPts val="0"/>
              </a:spcBef>
              <a:buClr>
                <a:schemeClr val="dk2"/>
              </a:buClr>
              <a:buSzPct val="100000"/>
              <a:buFont typeface="Arial"/>
              <a:buChar char="●"/>
            </a:pPr>
            <a:r>
              <a:rPr lang="es" sz="3000" dirty="0"/>
              <a:t>either … or</a:t>
            </a:r>
          </a:p>
          <a:p>
            <a:endParaRPr lang="en-US" sz="3000" dirty="0"/>
          </a:p>
        </p:txBody>
      </p:sp>
      <p:sp>
        <p:nvSpPr>
          <p:cNvPr id="6" name="2 Marcador de contenido"/>
          <p:cNvSpPr txBox="1">
            <a:spLocks/>
          </p:cNvSpPr>
          <p:nvPr/>
        </p:nvSpPr>
        <p:spPr>
          <a:xfrm>
            <a:off x="685800" y="35052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lvl="0" indent="-419100">
              <a:spcBef>
                <a:spcPts val="0"/>
              </a:spcBef>
              <a:buClr>
                <a:schemeClr val="dk2"/>
              </a:buClr>
              <a:buSzPct val="100000"/>
              <a:buFont typeface="Arial"/>
              <a:buChar char="●"/>
            </a:pPr>
            <a:r>
              <a:rPr lang="es" sz="3000" dirty="0"/>
              <a:t>neither … nor</a:t>
            </a:r>
          </a:p>
        </p:txBody>
      </p:sp>
      <p:sp>
        <p:nvSpPr>
          <p:cNvPr id="7" name="2 Marcador de contenido"/>
          <p:cNvSpPr txBox="1">
            <a:spLocks/>
          </p:cNvSpPr>
          <p:nvPr/>
        </p:nvSpPr>
        <p:spPr>
          <a:xfrm>
            <a:off x="685800" y="43434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lvl="0" indent="-419100">
              <a:spcBef>
                <a:spcPts val="0"/>
              </a:spcBef>
              <a:buClr>
                <a:schemeClr val="dk2"/>
              </a:buClr>
              <a:buSzPct val="100000"/>
              <a:buFont typeface="Arial"/>
              <a:buChar char="●"/>
            </a:pPr>
            <a:r>
              <a:rPr lang="es" sz="3000" dirty="0"/>
              <a:t>not only … but also</a:t>
            </a:r>
          </a:p>
        </p:txBody>
      </p:sp>
    </p:spTree>
    <p:extLst>
      <p:ext uri="{BB962C8B-B14F-4D97-AF65-F5344CB8AC3E}">
        <p14:creationId xmlns:p14="http://schemas.microsoft.com/office/powerpoint/2010/main" val="3557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0"/>
            <a:ext cx="8229600" cy="1143000"/>
          </a:xfrm>
        </p:spPr>
        <p:txBody>
          <a:bodyPr/>
          <a:lstStyle/>
          <a:p>
            <a:r>
              <a:rPr lang="en-US" dirty="0"/>
              <a:t>Nouns Examples</a:t>
            </a:r>
          </a:p>
        </p:txBody>
      </p:sp>
      <p:sp>
        <p:nvSpPr>
          <p:cNvPr id="4" name="2 Marcador de contenido"/>
          <p:cNvSpPr txBox="1">
            <a:spLocks/>
          </p:cNvSpPr>
          <p:nvPr/>
        </p:nvSpPr>
        <p:spPr>
          <a:xfrm>
            <a:off x="685800" y="1600200"/>
            <a:ext cx="8229600" cy="1951112"/>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sz="3000" dirty="0" smtClean="0">
                <a:solidFill>
                  <a:srgbClr val="FF0000"/>
                </a:solidFill>
              </a:rPr>
              <a:t>Incorrect:</a:t>
            </a:r>
            <a:r>
              <a:rPr lang="en-US" sz="3000" dirty="0" smtClean="0"/>
              <a:t> I </a:t>
            </a:r>
            <a:r>
              <a:rPr lang="en-US" sz="3000" dirty="0"/>
              <a:t>love </a:t>
            </a:r>
            <a:r>
              <a:rPr lang="en-US" sz="3000" dirty="0" smtClean="0">
                <a:solidFill>
                  <a:schemeClr val="accent1">
                    <a:lumMod val="75000"/>
                  </a:schemeClr>
                </a:solidFill>
              </a:rPr>
              <a:t>chicken</a:t>
            </a:r>
            <a:r>
              <a:rPr lang="en-US" sz="3000" dirty="0" smtClean="0"/>
              <a:t>, </a:t>
            </a:r>
            <a:r>
              <a:rPr lang="en-US" sz="3000" dirty="0" smtClean="0">
                <a:solidFill>
                  <a:schemeClr val="accent1">
                    <a:lumMod val="75000"/>
                  </a:schemeClr>
                </a:solidFill>
              </a:rPr>
              <a:t>bread</a:t>
            </a:r>
            <a:r>
              <a:rPr lang="en-US" sz="3000" dirty="0" smtClean="0"/>
              <a:t>, </a:t>
            </a:r>
            <a:r>
              <a:rPr lang="en-US" sz="3000" dirty="0"/>
              <a:t>and </a:t>
            </a:r>
            <a:r>
              <a:rPr lang="en-US" sz="3000" dirty="0" smtClean="0"/>
              <a:t>to drink </a:t>
            </a:r>
            <a:r>
              <a:rPr lang="en-US" sz="3000" dirty="0" smtClean="0">
                <a:solidFill>
                  <a:schemeClr val="accent1">
                    <a:lumMod val="75000"/>
                  </a:schemeClr>
                </a:solidFill>
              </a:rPr>
              <a:t>Pepsi</a:t>
            </a:r>
            <a:r>
              <a:rPr lang="en-US" sz="3000" dirty="0" smtClean="0"/>
              <a:t>.</a:t>
            </a:r>
          </a:p>
          <a:p>
            <a:r>
              <a:rPr lang="en-US" sz="3000" dirty="0" smtClean="0"/>
              <a:t>Correct: I </a:t>
            </a:r>
            <a:r>
              <a:rPr lang="en-US" sz="3000" dirty="0"/>
              <a:t>love </a:t>
            </a:r>
            <a:r>
              <a:rPr lang="en-US" sz="3000" dirty="0">
                <a:solidFill>
                  <a:schemeClr val="accent1">
                    <a:lumMod val="75000"/>
                  </a:schemeClr>
                </a:solidFill>
              </a:rPr>
              <a:t>chicken</a:t>
            </a:r>
            <a:r>
              <a:rPr lang="en-US" sz="3000" dirty="0"/>
              <a:t>, </a:t>
            </a:r>
            <a:r>
              <a:rPr lang="en-US" sz="3000" dirty="0">
                <a:solidFill>
                  <a:schemeClr val="accent1">
                    <a:lumMod val="75000"/>
                  </a:schemeClr>
                </a:solidFill>
              </a:rPr>
              <a:t>bread</a:t>
            </a:r>
            <a:r>
              <a:rPr lang="en-US" sz="3000" dirty="0"/>
              <a:t>, </a:t>
            </a:r>
            <a:r>
              <a:rPr lang="en-US" sz="3000" dirty="0" smtClean="0"/>
              <a:t>and </a:t>
            </a:r>
            <a:r>
              <a:rPr lang="en-US" sz="3000" dirty="0" smtClean="0">
                <a:solidFill>
                  <a:schemeClr val="accent1">
                    <a:lumMod val="75000"/>
                  </a:schemeClr>
                </a:solidFill>
              </a:rPr>
              <a:t>Pepsi</a:t>
            </a:r>
            <a:r>
              <a:rPr lang="en-US" sz="3000" dirty="0"/>
              <a:t>.</a:t>
            </a:r>
          </a:p>
          <a:p>
            <a:endParaRPr lang="en-US" sz="3000" dirty="0"/>
          </a:p>
        </p:txBody>
      </p:sp>
    </p:spTree>
    <p:extLst>
      <p:ext uri="{BB962C8B-B14F-4D97-AF65-F5344CB8AC3E}">
        <p14:creationId xmlns:p14="http://schemas.microsoft.com/office/powerpoint/2010/main" val="234361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581128"/>
            <a:ext cx="6781800" cy="1600200"/>
          </a:xfrm>
        </p:spPr>
        <p:txBody>
          <a:bodyPr/>
          <a:lstStyle/>
          <a:p>
            <a:r>
              <a:rPr lang="en-US" dirty="0"/>
              <a:t>-</a:t>
            </a:r>
            <a:r>
              <a:rPr lang="en-US" dirty="0" err="1"/>
              <a:t>ing</a:t>
            </a:r>
            <a:r>
              <a:rPr lang="en-US" dirty="0"/>
              <a:t> words Examples</a:t>
            </a:r>
          </a:p>
        </p:txBody>
      </p:sp>
      <p:sp>
        <p:nvSpPr>
          <p:cNvPr id="3" name="2 Marcador de contenido"/>
          <p:cNvSpPr>
            <a:spLocks noGrp="1"/>
          </p:cNvSpPr>
          <p:nvPr>
            <p:ph sz="quarter" idx="1"/>
          </p:nvPr>
        </p:nvSpPr>
        <p:spPr>
          <a:xfrm>
            <a:off x="0" y="1371600"/>
            <a:ext cx="9144000" cy="2311152"/>
          </a:xfrm>
        </p:spPr>
        <p:txBody>
          <a:bodyPr/>
          <a:lstStyle/>
          <a:p>
            <a:r>
              <a:rPr lang="en-US" sz="3000" b="1" dirty="0" smtClean="0">
                <a:solidFill>
                  <a:srgbClr val="FF0000"/>
                </a:solidFill>
              </a:rPr>
              <a:t>Incorrect:</a:t>
            </a:r>
            <a:r>
              <a:rPr lang="en-US" sz="3000" dirty="0" smtClean="0"/>
              <a:t> I </a:t>
            </a:r>
            <a:r>
              <a:rPr lang="en-US" sz="3000" dirty="0"/>
              <a:t>love </a:t>
            </a:r>
            <a:r>
              <a:rPr lang="en-US" sz="3000" dirty="0">
                <a:solidFill>
                  <a:schemeClr val="accent1">
                    <a:lumMod val="75000"/>
                  </a:schemeClr>
                </a:solidFill>
              </a:rPr>
              <a:t>swimming</a:t>
            </a:r>
            <a:r>
              <a:rPr lang="en-US" sz="3000" dirty="0"/>
              <a:t>, </a:t>
            </a:r>
            <a:r>
              <a:rPr lang="en-US" sz="3000" dirty="0">
                <a:solidFill>
                  <a:schemeClr val="accent1">
                    <a:lumMod val="75000"/>
                  </a:schemeClr>
                </a:solidFill>
              </a:rPr>
              <a:t>singing</a:t>
            </a:r>
            <a:r>
              <a:rPr lang="en-US" sz="3000" dirty="0"/>
              <a:t> and </a:t>
            </a:r>
            <a:r>
              <a:rPr lang="en-US" sz="3000" dirty="0" smtClean="0">
                <a:solidFill>
                  <a:schemeClr val="accent1">
                    <a:lumMod val="75000"/>
                  </a:schemeClr>
                </a:solidFill>
              </a:rPr>
              <a:t>to dance</a:t>
            </a:r>
            <a:r>
              <a:rPr lang="en-US" sz="3000" dirty="0" smtClean="0"/>
              <a:t>.</a:t>
            </a:r>
          </a:p>
          <a:p>
            <a:r>
              <a:rPr lang="en-US" sz="3000" b="1" dirty="0" smtClean="0">
                <a:solidFill>
                  <a:srgbClr val="00B050"/>
                </a:solidFill>
              </a:rPr>
              <a:t>Correct: </a:t>
            </a:r>
            <a:r>
              <a:rPr lang="en-US" sz="3000" dirty="0" smtClean="0"/>
              <a:t>I </a:t>
            </a:r>
            <a:r>
              <a:rPr lang="en-US" sz="3000" dirty="0"/>
              <a:t>love </a:t>
            </a:r>
            <a:r>
              <a:rPr lang="en-US" sz="3000" dirty="0">
                <a:solidFill>
                  <a:schemeClr val="accent1">
                    <a:lumMod val="75000"/>
                  </a:schemeClr>
                </a:solidFill>
              </a:rPr>
              <a:t>swimming</a:t>
            </a:r>
            <a:r>
              <a:rPr lang="en-US" sz="3000" dirty="0"/>
              <a:t>, </a:t>
            </a:r>
            <a:r>
              <a:rPr lang="en-US" sz="3000" dirty="0">
                <a:solidFill>
                  <a:schemeClr val="accent1">
                    <a:lumMod val="75000"/>
                  </a:schemeClr>
                </a:solidFill>
              </a:rPr>
              <a:t>singing</a:t>
            </a:r>
            <a:r>
              <a:rPr lang="en-US" sz="3000" dirty="0"/>
              <a:t> and </a:t>
            </a:r>
            <a:r>
              <a:rPr lang="en-US" sz="3000" dirty="0">
                <a:solidFill>
                  <a:schemeClr val="accent1">
                    <a:lumMod val="75000"/>
                  </a:schemeClr>
                </a:solidFill>
              </a:rPr>
              <a:t>dancing</a:t>
            </a:r>
            <a:r>
              <a:rPr lang="en-US" sz="3000" dirty="0"/>
              <a:t>.</a:t>
            </a:r>
          </a:p>
          <a:p>
            <a:pPr marL="0" indent="0">
              <a:buNone/>
            </a:pPr>
            <a:endParaRPr lang="en-US" sz="3000" dirty="0"/>
          </a:p>
          <a:p>
            <a:endParaRPr lang="en-US" dirty="0"/>
          </a:p>
        </p:txBody>
      </p:sp>
    </p:spTree>
    <p:extLst>
      <p:ext uri="{BB962C8B-B14F-4D97-AF65-F5344CB8AC3E}">
        <p14:creationId xmlns:p14="http://schemas.microsoft.com/office/powerpoint/2010/main" val="211767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err="1"/>
              <a:t>Verb+Complement</a:t>
            </a:r>
            <a:r>
              <a:rPr lang="en-US" dirty="0"/>
              <a:t> Examples</a:t>
            </a:r>
          </a:p>
        </p:txBody>
      </p:sp>
      <p:sp>
        <p:nvSpPr>
          <p:cNvPr id="3" name="2 Marcador de contenido"/>
          <p:cNvSpPr>
            <a:spLocks noGrp="1"/>
          </p:cNvSpPr>
          <p:nvPr>
            <p:ph sz="quarter" idx="1"/>
          </p:nvPr>
        </p:nvSpPr>
        <p:spPr/>
        <p:txBody>
          <a:bodyPr>
            <a:normAutofit/>
          </a:bodyPr>
          <a:lstStyle/>
          <a:p>
            <a:r>
              <a:rPr lang="en-US" sz="3000" b="1" dirty="0" smtClean="0">
                <a:solidFill>
                  <a:srgbClr val="FF0000"/>
                </a:solidFill>
              </a:rPr>
              <a:t>Incorrect:</a:t>
            </a:r>
            <a:r>
              <a:rPr lang="en-US" sz="3000" dirty="0" smtClean="0"/>
              <a:t> </a:t>
            </a:r>
            <a:r>
              <a:rPr lang="en-US" sz="3000" dirty="0" err="1" smtClean="0"/>
              <a:t>Zaman</a:t>
            </a:r>
            <a:r>
              <a:rPr lang="en-US" sz="3000" dirty="0" smtClean="0"/>
              <a:t> </a:t>
            </a:r>
            <a:r>
              <a:rPr lang="en-US" sz="3000" dirty="0"/>
              <a:t>wants </a:t>
            </a:r>
            <a:r>
              <a:rPr lang="en-US" sz="3000" dirty="0">
                <a:solidFill>
                  <a:schemeClr val="accent1">
                    <a:lumMod val="75000"/>
                  </a:schemeClr>
                </a:solidFill>
              </a:rPr>
              <a:t>to go </a:t>
            </a:r>
            <a:r>
              <a:rPr lang="en-US" sz="3000" dirty="0" smtClean="0">
                <a:solidFill>
                  <a:schemeClr val="accent1">
                    <a:lumMod val="75000"/>
                  </a:schemeClr>
                </a:solidFill>
              </a:rPr>
              <a:t>to office</a:t>
            </a:r>
            <a:r>
              <a:rPr lang="en-US" sz="3000" dirty="0" smtClean="0"/>
              <a:t>, </a:t>
            </a:r>
            <a:r>
              <a:rPr lang="en-US" sz="3000" dirty="0" smtClean="0">
                <a:solidFill>
                  <a:schemeClr val="accent1">
                    <a:lumMod val="75000"/>
                  </a:schemeClr>
                </a:solidFill>
              </a:rPr>
              <a:t>visiting </a:t>
            </a:r>
            <a:r>
              <a:rPr lang="en-US" sz="3000" dirty="0" err="1" smtClean="0">
                <a:solidFill>
                  <a:schemeClr val="accent1">
                    <a:lumMod val="75000"/>
                  </a:schemeClr>
                </a:solidFill>
              </a:rPr>
              <a:t>Shyamoli</a:t>
            </a:r>
            <a:r>
              <a:rPr lang="en-US" sz="3000" dirty="0" smtClean="0"/>
              <a:t>, </a:t>
            </a:r>
            <a:r>
              <a:rPr lang="en-US" sz="3000" dirty="0"/>
              <a:t>and </a:t>
            </a:r>
            <a:r>
              <a:rPr lang="en-US" sz="3000" dirty="0" smtClean="0">
                <a:solidFill>
                  <a:schemeClr val="accent1">
                    <a:lumMod val="75000"/>
                  </a:schemeClr>
                </a:solidFill>
              </a:rPr>
              <a:t>stop </a:t>
            </a:r>
            <a:r>
              <a:rPr lang="en-US" sz="3000" dirty="0" err="1" smtClean="0">
                <a:solidFill>
                  <a:schemeClr val="accent1">
                    <a:lumMod val="75000"/>
                  </a:schemeClr>
                </a:solidFill>
              </a:rPr>
              <a:t>fastfood</a:t>
            </a:r>
            <a:r>
              <a:rPr lang="en-US" sz="3000" dirty="0" smtClean="0"/>
              <a:t>.</a:t>
            </a:r>
          </a:p>
          <a:p>
            <a:endParaRPr lang="en-US" sz="3000" dirty="0"/>
          </a:p>
          <a:p>
            <a:endParaRPr lang="en-US" sz="3000" dirty="0" smtClean="0"/>
          </a:p>
          <a:p>
            <a:r>
              <a:rPr lang="en-US" sz="3000" b="1" dirty="0" smtClean="0">
                <a:solidFill>
                  <a:srgbClr val="00B050"/>
                </a:solidFill>
              </a:rPr>
              <a:t>Correct:</a:t>
            </a:r>
            <a:r>
              <a:rPr lang="en-US" sz="3000" dirty="0" smtClean="0"/>
              <a:t> </a:t>
            </a:r>
            <a:r>
              <a:rPr lang="en-US" sz="3000" dirty="0" err="1" smtClean="0"/>
              <a:t>Zaman</a:t>
            </a:r>
            <a:r>
              <a:rPr lang="en-US" sz="3000" dirty="0" smtClean="0"/>
              <a:t> </a:t>
            </a:r>
            <a:r>
              <a:rPr lang="en-US" sz="3000" dirty="0"/>
              <a:t>wants </a:t>
            </a:r>
            <a:r>
              <a:rPr lang="en-US" sz="3000" dirty="0">
                <a:solidFill>
                  <a:schemeClr val="accent1">
                    <a:lumMod val="75000"/>
                  </a:schemeClr>
                </a:solidFill>
              </a:rPr>
              <a:t>to go to office</a:t>
            </a:r>
            <a:r>
              <a:rPr lang="en-US" sz="3000" dirty="0"/>
              <a:t>, </a:t>
            </a:r>
            <a:r>
              <a:rPr lang="en-US" sz="3000" dirty="0" smtClean="0">
                <a:solidFill>
                  <a:schemeClr val="accent1">
                    <a:lumMod val="75000"/>
                  </a:schemeClr>
                </a:solidFill>
              </a:rPr>
              <a:t>visit </a:t>
            </a:r>
            <a:r>
              <a:rPr lang="en-US" sz="3000" dirty="0" err="1">
                <a:solidFill>
                  <a:schemeClr val="accent1">
                    <a:lumMod val="75000"/>
                  </a:schemeClr>
                </a:solidFill>
              </a:rPr>
              <a:t>Shyamoli</a:t>
            </a:r>
            <a:r>
              <a:rPr lang="en-US" sz="3000" dirty="0"/>
              <a:t>, and </a:t>
            </a:r>
            <a:r>
              <a:rPr lang="en-US" sz="3000" dirty="0" smtClean="0">
                <a:solidFill>
                  <a:schemeClr val="accent1">
                    <a:lumMod val="75000"/>
                  </a:schemeClr>
                </a:solidFill>
              </a:rPr>
              <a:t>stop </a:t>
            </a:r>
            <a:r>
              <a:rPr lang="en-US" sz="3000" dirty="0" err="1">
                <a:solidFill>
                  <a:schemeClr val="accent1">
                    <a:lumMod val="75000"/>
                  </a:schemeClr>
                </a:solidFill>
              </a:rPr>
              <a:t>fastfood</a:t>
            </a:r>
            <a:r>
              <a:rPr lang="en-US" sz="3000" dirty="0"/>
              <a:t>.</a:t>
            </a:r>
          </a:p>
        </p:txBody>
      </p:sp>
    </p:spTree>
    <p:extLst>
      <p:ext uri="{BB962C8B-B14F-4D97-AF65-F5344CB8AC3E}">
        <p14:creationId xmlns:p14="http://schemas.microsoft.com/office/powerpoint/2010/main" val="65620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09600" y="2697872"/>
            <a:ext cx="7543800" cy="1951112"/>
          </a:xfrm>
        </p:spPr>
        <p:txBody>
          <a:bodyPr>
            <a:normAutofit/>
          </a:bodyPr>
          <a:lstStyle/>
          <a:p>
            <a:pPr>
              <a:spcBef>
                <a:spcPts val="0"/>
              </a:spcBef>
            </a:pPr>
            <a:r>
              <a:rPr lang="es" sz="3000" dirty="0"/>
              <a:t>A travel agency provides the means for </a:t>
            </a:r>
            <a:r>
              <a:rPr lang="es" sz="3000" dirty="0">
                <a:solidFill>
                  <a:srgbClr val="980000"/>
                </a:solidFill>
              </a:rPr>
              <a:t>both</a:t>
            </a:r>
            <a:r>
              <a:rPr lang="es" sz="3000" dirty="0"/>
              <a:t> transportation </a:t>
            </a:r>
            <a:r>
              <a:rPr lang="es" sz="3000" dirty="0" smtClean="0">
                <a:solidFill>
                  <a:srgbClr val="980000"/>
                </a:solidFill>
              </a:rPr>
              <a:t>and</a:t>
            </a:r>
            <a:r>
              <a:rPr lang="es" sz="3000" dirty="0" smtClean="0"/>
              <a:t> </a:t>
            </a:r>
            <a:r>
              <a:rPr lang="es" sz="3000" dirty="0"/>
              <a:t>accommodation</a:t>
            </a:r>
            <a:r>
              <a:rPr lang="es" sz="3000" dirty="0" smtClean="0"/>
              <a:t>.</a:t>
            </a:r>
            <a:endParaRPr lang="es" sz="3000" dirty="0"/>
          </a:p>
        </p:txBody>
      </p:sp>
      <p:sp>
        <p:nvSpPr>
          <p:cNvPr id="4" name="2 Marcador de contenido"/>
          <p:cNvSpPr txBox="1">
            <a:spLocks/>
          </p:cNvSpPr>
          <p:nvPr/>
        </p:nvSpPr>
        <p:spPr>
          <a:xfrm>
            <a:off x="701040" y="762000"/>
            <a:ext cx="7543800" cy="1951112"/>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s" sz="3000" dirty="0" smtClean="0"/>
              <a:t>Paired conjunctions are placed directly before the elements they join in the sentence. </a:t>
            </a:r>
          </a:p>
          <a:p>
            <a:endParaRPr lang="en-US" dirty="0"/>
          </a:p>
        </p:txBody>
      </p:sp>
      <p:sp>
        <p:nvSpPr>
          <p:cNvPr id="6" name="2 Marcador de contenido"/>
          <p:cNvSpPr txBox="1">
            <a:spLocks/>
          </p:cNvSpPr>
          <p:nvPr/>
        </p:nvSpPr>
        <p:spPr>
          <a:xfrm>
            <a:off x="838200" y="3962400"/>
            <a:ext cx="7543800" cy="1951112"/>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spcBef>
                <a:spcPts val="0"/>
              </a:spcBef>
            </a:pPr>
            <a:r>
              <a:rPr lang="es" sz="3000" dirty="0" smtClean="0"/>
              <a:t>Ria </a:t>
            </a:r>
            <a:r>
              <a:rPr lang="es" sz="3000" dirty="0"/>
              <a:t>can get to </a:t>
            </a:r>
            <a:r>
              <a:rPr lang="es" sz="3000" dirty="0" smtClean="0"/>
              <a:t>Sylhet </a:t>
            </a:r>
            <a:r>
              <a:rPr lang="es" sz="3000" dirty="0">
                <a:solidFill>
                  <a:srgbClr val="980000"/>
                </a:solidFill>
              </a:rPr>
              <a:t>either</a:t>
            </a:r>
            <a:r>
              <a:rPr lang="es" sz="3000" dirty="0"/>
              <a:t> on an airplane </a:t>
            </a:r>
            <a:r>
              <a:rPr lang="es" sz="3000" dirty="0">
                <a:solidFill>
                  <a:srgbClr val="980000"/>
                </a:solidFill>
              </a:rPr>
              <a:t>or </a:t>
            </a:r>
            <a:r>
              <a:rPr lang="es" sz="3000" dirty="0"/>
              <a:t>on a </a:t>
            </a:r>
            <a:r>
              <a:rPr lang="es" sz="3000" dirty="0" smtClean="0"/>
              <a:t>bus.</a:t>
            </a:r>
            <a:endParaRPr lang="es" sz="3000" dirty="0"/>
          </a:p>
        </p:txBody>
      </p:sp>
    </p:spTree>
    <p:extLst>
      <p:ext uri="{BB962C8B-B14F-4D97-AF65-F5344CB8AC3E}">
        <p14:creationId xmlns:p14="http://schemas.microsoft.com/office/powerpoint/2010/main" val="30977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sz="quarter" idx="1"/>
          </p:nvPr>
        </p:nvSpPr>
        <p:spPr>
          <a:xfrm>
            <a:off x="762000" y="1371600"/>
            <a:ext cx="7543800" cy="2455168"/>
          </a:xfrm>
        </p:spPr>
        <p:txBody>
          <a:bodyPr/>
          <a:lstStyle/>
          <a:p>
            <a:r>
              <a:rPr lang="es" sz="3000" dirty="0"/>
              <a:t>Veronica is </a:t>
            </a:r>
            <a:r>
              <a:rPr lang="es" sz="3000" dirty="0">
                <a:solidFill>
                  <a:srgbClr val="980000"/>
                </a:solidFill>
              </a:rPr>
              <a:t>neither</a:t>
            </a:r>
            <a:r>
              <a:rPr lang="es" sz="3000" dirty="0"/>
              <a:t> going to the beach </a:t>
            </a:r>
            <a:r>
              <a:rPr lang="es" sz="3000" dirty="0">
                <a:solidFill>
                  <a:srgbClr val="980000"/>
                </a:solidFill>
              </a:rPr>
              <a:t>nor </a:t>
            </a:r>
            <a:r>
              <a:rPr lang="es" sz="3000" dirty="0"/>
              <a:t>visiting her relatives.</a:t>
            </a:r>
          </a:p>
          <a:p>
            <a:endParaRPr lang="en-US" dirty="0"/>
          </a:p>
        </p:txBody>
      </p:sp>
      <p:sp>
        <p:nvSpPr>
          <p:cNvPr id="4" name="2 Marcador de contenido"/>
          <p:cNvSpPr txBox="1">
            <a:spLocks/>
          </p:cNvSpPr>
          <p:nvPr/>
        </p:nvSpPr>
        <p:spPr>
          <a:xfrm>
            <a:off x="738452" y="2780928"/>
            <a:ext cx="7543800" cy="2455168"/>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spcBef>
                <a:spcPts val="0"/>
              </a:spcBef>
            </a:pPr>
            <a:r>
              <a:rPr lang="es" sz="3000" dirty="0"/>
              <a:t>Most of the students </a:t>
            </a:r>
            <a:r>
              <a:rPr lang="es" sz="3000" dirty="0" smtClean="0"/>
              <a:t>are concerned </a:t>
            </a:r>
            <a:r>
              <a:rPr lang="es" sz="3000" dirty="0">
                <a:solidFill>
                  <a:srgbClr val="980000"/>
                </a:solidFill>
              </a:rPr>
              <a:t>not only </a:t>
            </a:r>
            <a:r>
              <a:rPr lang="es" sz="3000" dirty="0" smtClean="0"/>
              <a:t>about </a:t>
            </a:r>
            <a:r>
              <a:rPr lang="es" sz="3000" dirty="0"/>
              <a:t>the grades </a:t>
            </a:r>
            <a:r>
              <a:rPr lang="es" sz="3000" dirty="0">
                <a:solidFill>
                  <a:srgbClr val="980000"/>
                </a:solidFill>
              </a:rPr>
              <a:t>but also</a:t>
            </a:r>
            <a:r>
              <a:rPr lang="es" sz="3000" dirty="0"/>
              <a:t> about the vacations.</a:t>
            </a:r>
          </a:p>
          <a:p>
            <a:endParaRPr lang="en-US" dirty="0"/>
          </a:p>
        </p:txBody>
      </p:sp>
    </p:spTree>
    <p:extLst>
      <p:ext uri="{BB962C8B-B14F-4D97-AF65-F5344CB8AC3E}">
        <p14:creationId xmlns:p14="http://schemas.microsoft.com/office/powerpoint/2010/main" val="24136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Monica brewed espresso, steamed milk, and told jokes as she prepared Mike’s latte</a:t>
            </a:r>
            <a:r>
              <a:rPr lang="en-US" dirty="0" smtClean="0"/>
              <a:t>.</a:t>
            </a:r>
          </a:p>
          <a:p>
            <a:endParaRPr lang="en-US" dirty="0"/>
          </a:p>
          <a:p>
            <a:r>
              <a:rPr lang="en-US" dirty="0"/>
              <a:t>Natasha tried holding her breath, chewing a piece of gum, and poking her belly, but she could not quiet her empty stomach, which rumbled during the chemistry exam.</a:t>
            </a:r>
          </a:p>
          <a:p>
            <a:r>
              <a:rPr lang="en-US" dirty="0"/>
              <a:t> </a:t>
            </a:r>
          </a:p>
          <a:p>
            <a:r>
              <a:rPr lang="en-US" dirty="0"/>
              <a:t>3.  In the restroom, </a:t>
            </a:r>
            <a:r>
              <a:rPr lang="en-US" dirty="0" err="1"/>
              <a:t>Tishena</a:t>
            </a:r>
            <a:r>
              <a:rPr lang="en-US" dirty="0"/>
              <a:t> was brushing her hair, freshened her lip-gloss, and took deep breaths, trying to work up the courage to walk to her first speech class.</a:t>
            </a:r>
          </a:p>
          <a:p>
            <a:endParaRPr lang="en-US" dirty="0"/>
          </a:p>
        </p:txBody>
      </p:sp>
    </p:spTree>
    <p:extLst>
      <p:ext uri="{BB962C8B-B14F-4D97-AF65-F5344CB8AC3E}">
        <p14:creationId xmlns:p14="http://schemas.microsoft.com/office/powerpoint/2010/main" val="600303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Celine looked behind the toilet, in the laundry basket, and checked under the bed, but she could not find Squeeze, her nine-foot albino python.</a:t>
            </a:r>
          </a:p>
        </p:txBody>
      </p:sp>
    </p:spTree>
    <p:extLst>
      <p:ext uri="{BB962C8B-B14F-4D97-AF65-F5344CB8AC3E}">
        <p14:creationId xmlns:p14="http://schemas.microsoft.com/office/powerpoint/2010/main" val="3892735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810366" y="2420888"/>
            <a:ext cx="5634619" cy="1631216"/>
          </a:xfrm>
          <a:prstGeom prst="rect">
            <a:avLst/>
          </a:prstGeom>
          <a:noFill/>
        </p:spPr>
        <p:txBody>
          <a:bodyPr wrap="none" lIns="91440" tIns="45720" rIns="91440" bIns="45720">
            <a:spAutoFit/>
          </a:bodyPr>
          <a:lstStyle/>
          <a:p>
            <a:pPr algn="ctr"/>
            <a:r>
              <a:rPr lang="es-ES" sz="10000" b="1" cap="none" spc="0" dirty="0" err="1"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Warm</a:t>
            </a:r>
            <a:r>
              <a:rPr lang="es-ES" sz="10000" b="1" cap="none" spc="0" dirty="0"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 Up</a:t>
            </a:r>
            <a:endParaRPr lang="es-ES" sz="10000" b="1" cap="none" spc="0" dirty="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6640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Not only did Dennis apply an extra layer of deodorant to his armpits, but he also polished each tooth with special care. He did not want to offend Malinda with any unpleasant odors.</a:t>
            </a:r>
          </a:p>
          <a:p>
            <a:r>
              <a:rPr lang="en-US" dirty="0"/>
              <a:t> </a:t>
            </a:r>
          </a:p>
          <a:p>
            <a:r>
              <a:rPr lang="en-US" dirty="0"/>
              <a:t>6.  For his first date with Malinda, Dennis bought not only a dozen roses but he also purchased a box of chocolates.</a:t>
            </a:r>
          </a:p>
          <a:p>
            <a:r>
              <a:rPr lang="en-US" dirty="0"/>
              <a:t> </a:t>
            </a:r>
          </a:p>
          <a:p>
            <a:r>
              <a:rPr lang="en-US" dirty="0"/>
              <a:t>7.  Not only did Malinda squeal at the sight of the beautiful bouquet, but she also was tearing open the box and eating chocolates all the way to the restaurant.</a:t>
            </a:r>
          </a:p>
          <a:p>
            <a:r>
              <a:rPr lang="en-US" dirty="0"/>
              <a:t> </a:t>
            </a:r>
          </a:p>
          <a:p>
            <a:r>
              <a:rPr lang="en-US" dirty="0"/>
              <a:t>8.  </a:t>
            </a:r>
            <a:r>
              <a:rPr lang="en-US"/>
              <a:t>Dennis tried to be thoughtful and generous, yet Malinda refused to give him not only a kiss good night but also a single chocolate from the nut and caramel sampler.</a:t>
            </a:r>
          </a:p>
        </p:txBody>
      </p:sp>
    </p:spTree>
    <p:extLst>
      <p:ext uri="{BB962C8B-B14F-4D97-AF65-F5344CB8AC3E}">
        <p14:creationId xmlns:p14="http://schemas.microsoft.com/office/powerpoint/2010/main" val="2542737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9600" dirty="0" smtClean="0">
              <a:solidFill>
                <a:srgbClr val="00B0F0"/>
              </a:solidFill>
            </a:endParaRPr>
          </a:p>
          <a:p>
            <a:pPr algn="ctr">
              <a:buNone/>
            </a:pPr>
            <a:r>
              <a:rPr lang="en-US" sz="9600" dirty="0" smtClean="0">
                <a:solidFill>
                  <a:srgbClr val="00B0F0"/>
                </a:solidFill>
              </a:rPr>
              <a:t>THANK YOU</a:t>
            </a:r>
            <a:endParaRPr lang="en-US" sz="9600" dirty="0">
              <a:solidFill>
                <a:srgbClr val="00B0F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Sentence</a:t>
            </a:r>
            <a:endParaRPr lang="en-US" dirty="0"/>
          </a:p>
        </p:txBody>
      </p:sp>
      <p:sp>
        <p:nvSpPr>
          <p:cNvPr id="3" name="Content Placeholder 2"/>
          <p:cNvSpPr>
            <a:spLocks noGrp="1"/>
          </p:cNvSpPr>
          <p:nvPr>
            <p:ph sz="quarter" idx="1"/>
          </p:nvPr>
        </p:nvSpPr>
        <p:spPr/>
        <p:txBody>
          <a:bodyPr/>
          <a:lstStyle/>
          <a:p>
            <a:pPr algn="ctr"/>
            <a:endParaRPr lang="en-US" dirty="0" smtClean="0"/>
          </a:p>
          <a:p>
            <a:pPr algn="ctr"/>
            <a:endParaRPr lang="en-US" dirty="0"/>
          </a:p>
          <a:p>
            <a:pPr algn="ctr"/>
            <a:r>
              <a:rPr lang="en-US" dirty="0" smtClean="0"/>
              <a:t>Phrase</a:t>
            </a:r>
          </a:p>
          <a:p>
            <a:pPr algn="ctr"/>
            <a:r>
              <a:rPr lang="en-US" dirty="0" smtClean="0"/>
              <a:t>Clause</a:t>
            </a:r>
            <a:endParaRPr lang="en-US" dirty="0"/>
          </a:p>
        </p:txBody>
      </p:sp>
    </p:spTree>
    <p:extLst>
      <p:ext uri="{BB962C8B-B14F-4D97-AF65-F5344CB8AC3E}">
        <p14:creationId xmlns:p14="http://schemas.microsoft.com/office/powerpoint/2010/main" val="369853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Characteristics </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698020321"/>
              </p:ext>
            </p:extLst>
          </p:nvPr>
        </p:nvGraphicFramePr>
        <p:xfrm>
          <a:off x="457200" y="1219200"/>
          <a:ext cx="8229600" cy="4648200"/>
        </p:xfrm>
        <a:graphic>
          <a:graphicData uri="http://schemas.openxmlformats.org/drawingml/2006/table">
            <a:tbl>
              <a:tblPr firstRow="1" bandRow="1">
                <a:tableStyleId>{5C22544A-7EE6-4342-B048-85BDC9FD1C3A}</a:tableStyleId>
              </a:tblPr>
              <a:tblGrid>
                <a:gridCol w="4114800"/>
                <a:gridCol w="4114800"/>
              </a:tblGrid>
              <a:tr h="929640">
                <a:tc>
                  <a:txBody>
                    <a:bodyPr/>
                    <a:lstStyle/>
                    <a:p>
                      <a:pPr algn="ctr"/>
                      <a:r>
                        <a:rPr lang="en-US" sz="2800" dirty="0" smtClean="0">
                          <a:solidFill>
                            <a:srgbClr val="7030A0"/>
                          </a:solidFill>
                        </a:rPr>
                        <a:t>PHRASE</a:t>
                      </a:r>
                      <a:endParaRPr lang="en-US" sz="2800" dirty="0">
                        <a:solidFill>
                          <a:srgbClr val="7030A0"/>
                        </a:solidFill>
                      </a:endParaRPr>
                    </a:p>
                  </a:txBody>
                  <a:tcPr/>
                </a:tc>
                <a:tc>
                  <a:txBody>
                    <a:bodyPr/>
                    <a:lstStyle/>
                    <a:p>
                      <a:pPr algn="ctr"/>
                      <a:r>
                        <a:rPr lang="en-US" sz="2800" dirty="0" smtClean="0">
                          <a:solidFill>
                            <a:srgbClr val="7030A0"/>
                          </a:solidFill>
                        </a:rPr>
                        <a:t>CLAUSE</a:t>
                      </a:r>
                      <a:endParaRPr lang="en-US" sz="2800" dirty="0">
                        <a:solidFill>
                          <a:srgbClr val="7030A0"/>
                        </a:solidFill>
                      </a:endParaRPr>
                    </a:p>
                  </a:txBody>
                  <a:tcPr/>
                </a:tc>
              </a:tr>
              <a:tr h="929640">
                <a:tc>
                  <a:txBody>
                    <a:bodyPr/>
                    <a:lstStyle/>
                    <a:p>
                      <a:pPr marL="285750" indent="-285750">
                        <a:buFont typeface="Wingdings" panose="05000000000000000000" pitchFamily="2" charset="2"/>
                        <a:buChar char="q"/>
                      </a:pPr>
                      <a:r>
                        <a:rPr lang="en-US" sz="2400" dirty="0" smtClean="0"/>
                        <a:t>Group</a:t>
                      </a:r>
                      <a:r>
                        <a:rPr lang="en-US" sz="2400" baseline="0" dirty="0" smtClean="0"/>
                        <a:t> of  Words</a:t>
                      </a:r>
                      <a:endParaRPr lang="en-US" sz="2400" dirty="0"/>
                    </a:p>
                  </a:txBody>
                  <a:tcPr/>
                </a:tc>
                <a:tc>
                  <a:txBody>
                    <a:bodyPr/>
                    <a:lstStyle/>
                    <a:p>
                      <a:pPr marL="285750" indent="-285750">
                        <a:buFont typeface="Wingdings" panose="05000000000000000000" pitchFamily="2" charset="2"/>
                        <a:buChar char="q"/>
                      </a:pPr>
                      <a:r>
                        <a:rPr lang="en-US" sz="2400" dirty="0" smtClean="0"/>
                        <a:t>Group</a:t>
                      </a:r>
                      <a:r>
                        <a:rPr lang="en-US" sz="2400" baseline="0" dirty="0" smtClean="0"/>
                        <a:t> of  Words</a:t>
                      </a:r>
                      <a:endParaRPr lang="en-US" sz="2400" dirty="0"/>
                    </a:p>
                  </a:txBody>
                  <a:tcPr/>
                </a:tc>
              </a:tr>
              <a:tr h="929640">
                <a:tc>
                  <a:txBody>
                    <a:bodyPr/>
                    <a:lstStyle/>
                    <a:p>
                      <a:pPr marL="285750" indent="-285750">
                        <a:buFont typeface="Wingdings" panose="05000000000000000000" pitchFamily="2" charset="2"/>
                        <a:buChar char="q"/>
                      </a:pPr>
                      <a:r>
                        <a:rPr lang="en-US" sz="2400" dirty="0" smtClean="0"/>
                        <a:t>Part</a:t>
                      </a:r>
                      <a:r>
                        <a:rPr lang="en-US" sz="2400" baseline="0" dirty="0" smtClean="0"/>
                        <a:t> of Sentence</a:t>
                      </a:r>
                      <a:endParaRPr lang="en-US" sz="2400" dirty="0"/>
                    </a:p>
                  </a:txBody>
                  <a:tcPr/>
                </a:tc>
                <a:tc>
                  <a:txBody>
                    <a:bodyPr/>
                    <a:lstStyle/>
                    <a:p>
                      <a:pPr marL="285750" indent="-285750">
                        <a:buFont typeface="Wingdings" panose="05000000000000000000" pitchFamily="2" charset="2"/>
                        <a:buChar char="q"/>
                      </a:pPr>
                      <a:r>
                        <a:rPr lang="en-US" sz="2400" dirty="0" smtClean="0"/>
                        <a:t>Part</a:t>
                      </a:r>
                      <a:r>
                        <a:rPr lang="en-US" sz="2400" baseline="0" dirty="0" smtClean="0"/>
                        <a:t> of Sentence</a:t>
                      </a:r>
                      <a:endParaRPr lang="en-US" sz="2400" dirty="0"/>
                    </a:p>
                  </a:txBody>
                  <a:tcPr/>
                </a:tc>
              </a:tr>
              <a:tr h="929640">
                <a:tc>
                  <a:txBody>
                    <a:bodyPr/>
                    <a:lstStyle/>
                    <a:p>
                      <a:pPr marL="285750" indent="-285750">
                        <a:buFont typeface="Wingdings" panose="05000000000000000000" pitchFamily="2" charset="2"/>
                        <a:buChar char="q"/>
                      </a:pPr>
                      <a:r>
                        <a:rPr lang="en-US" sz="2400" dirty="0" smtClean="0"/>
                        <a:t>No</a:t>
                      </a:r>
                      <a:r>
                        <a:rPr lang="en-US" sz="2400" baseline="0" dirty="0" smtClean="0"/>
                        <a:t> Subject and  Verb</a:t>
                      </a:r>
                      <a:endParaRPr lang="en-US" sz="2400" dirty="0"/>
                    </a:p>
                  </a:txBody>
                  <a:tcPr/>
                </a:tc>
                <a:tc>
                  <a:txBody>
                    <a:bodyPr/>
                    <a:lstStyle/>
                    <a:p>
                      <a:pPr marL="285750" indent="-285750">
                        <a:buFont typeface="Wingdings" panose="05000000000000000000" pitchFamily="2" charset="2"/>
                        <a:buChar char="q"/>
                      </a:pPr>
                      <a:r>
                        <a:rPr lang="en-US" sz="2400" dirty="0" smtClean="0"/>
                        <a:t>A</a:t>
                      </a:r>
                      <a:r>
                        <a:rPr lang="en-US" sz="2400" baseline="0" dirty="0" smtClean="0"/>
                        <a:t> Subject and  Verb</a:t>
                      </a:r>
                      <a:endParaRPr lang="en-US" sz="2400" dirty="0"/>
                    </a:p>
                  </a:txBody>
                  <a:tcPr/>
                </a:tc>
              </a:tr>
              <a:tr h="929640">
                <a:tc>
                  <a:txBody>
                    <a:bodyPr/>
                    <a:lstStyle/>
                    <a:p>
                      <a:r>
                        <a:rPr lang="en-US" sz="2400" dirty="0" smtClean="0"/>
                        <a:t>Example: Going home, I will play chess.</a:t>
                      </a:r>
                      <a:endParaRPr lang="en-US" sz="2400" dirty="0"/>
                    </a:p>
                  </a:txBody>
                  <a:tcPr/>
                </a:tc>
                <a:tc>
                  <a:txBody>
                    <a:bodyPr/>
                    <a:lstStyle/>
                    <a:p>
                      <a:r>
                        <a:rPr lang="en-US" sz="2400" dirty="0" smtClean="0"/>
                        <a:t>Example: If you come with me, I will play chess. </a:t>
                      </a:r>
                      <a:endParaRPr lang="en-US" sz="2400" dirty="0"/>
                    </a:p>
                  </a:txBody>
                  <a:tcPr/>
                </a:tc>
              </a:tr>
            </a:tbl>
          </a:graphicData>
        </a:graphic>
      </p:graphicFrame>
    </p:spTree>
    <p:extLst>
      <p:ext uri="{BB962C8B-B14F-4D97-AF65-F5344CB8AC3E}">
        <p14:creationId xmlns:p14="http://schemas.microsoft.com/office/powerpoint/2010/main" val="1991971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848601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 </a:t>
            </a:r>
            <a:r>
              <a:rPr lang="en-US" dirty="0" err="1" smtClean="0"/>
              <a:t>vs</a:t>
            </a:r>
            <a:r>
              <a:rPr lang="en-US" dirty="0" smtClean="0"/>
              <a:t> Sentence</a:t>
            </a:r>
            <a:endParaRPr lang="en-US" dirty="0"/>
          </a:p>
        </p:txBody>
      </p:sp>
      <p:sp>
        <p:nvSpPr>
          <p:cNvPr id="3" name="Content Placeholder 2"/>
          <p:cNvSpPr>
            <a:spLocks noGrp="1"/>
          </p:cNvSpPr>
          <p:nvPr>
            <p:ph sz="quarter" idx="1"/>
          </p:nvPr>
        </p:nvSpPr>
        <p:spPr/>
        <p:txBody>
          <a:bodyPr/>
          <a:lstStyle/>
          <a:p>
            <a:r>
              <a:rPr lang="en-US" dirty="0" smtClean="0"/>
              <a:t>Sentence: Subject+ Verb</a:t>
            </a:r>
          </a:p>
          <a:p>
            <a:r>
              <a:rPr lang="en-US" dirty="0" smtClean="0"/>
              <a:t>Clause: Subject+ Verb</a:t>
            </a:r>
          </a:p>
          <a:p>
            <a:pPr marL="0" indent="0">
              <a:buNone/>
            </a:pPr>
            <a:r>
              <a:rPr lang="en-US" dirty="0" smtClean="0"/>
              <a:t>Example</a:t>
            </a:r>
          </a:p>
          <a:p>
            <a:pPr marL="0" indent="0" algn="ctr">
              <a:buNone/>
            </a:pPr>
            <a:r>
              <a:rPr lang="en-US" b="1" u="sng" dirty="0" smtClean="0"/>
              <a:t>If you come, I will go.</a:t>
            </a:r>
          </a:p>
          <a:p>
            <a:pPr marL="0" indent="0" algn="ctr">
              <a:buNone/>
            </a:pPr>
            <a:r>
              <a:rPr lang="en-US" dirty="0" smtClean="0"/>
              <a:t>Sentence</a:t>
            </a:r>
          </a:p>
          <a:p>
            <a:pPr marL="0" indent="0">
              <a:buNone/>
            </a:pPr>
            <a:r>
              <a:rPr lang="en-US" dirty="0" smtClean="0"/>
              <a:t>If you come=clause</a:t>
            </a:r>
          </a:p>
          <a:p>
            <a:pPr marL="0" indent="0">
              <a:buNone/>
            </a:pPr>
            <a:r>
              <a:rPr lang="en-US" dirty="0" smtClean="0"/>
              <a:t>I will go=clause</a:t>
            </a:r>
          </a:p>
          <a:p>
            <a:pPr marL="0" indent="0">
              <a:buNone/>
            </a:pPr>
            <a:r>
              <a:rPr lang="en-US" dirty="0" smtClean="0"/>
              <a:t>Sentence= clause+ clause</a:t>
            </a:r>
          </a:p>
          <a:p>
            <a:pPr marL="0" indent="0">
              <a:buNone/>
            </a:pPr>
            <a:r>
              <a:rPr lang="en-US" dirty="0" smtClean="0"/>
              <a:t>*part </a:t>
            </a:r>
            <a:r>
              <a:rPr lang="en-US" dirty="0" err="1" smtClean="0"/>
              <a:t>vs</a:t>
            </a:r>
            <a:r>
              <a:rPr lang="en-US" dirty="0" smtClean="0"/>
              <a:t> whole. </a:t>
            </a:r>
          </a:p>
        </p:txBody>
      </p:sp>
    </p:spTree>
    <p:extLst>
      <p:ext uri="{BB962C8B-B14F-4D97-AF65-F5344CB8AC3E}">
        <p14:creationId xmlns:p14="http://schemas.microsoft.com/office/powerpoint/2010/main" val="192558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547664" y="1628800"/>
            <a:ext cx="5929124" cy="3170099"/>
          </a:xfrm>
          <a:prstGeom prst="rect">
            <a:avLst/>
          </a:prstGeom>
          <a:noFill/>
        </p:spPr>
        <p:txBody>
          <a:bodyPr wrap="none" lIns="91440" tIns="45720" rIns="91440" bIns="45720">
            <a:spAutoFit/>
          </a:bodyPr>
          <a:lstStyle/>
          <a:p>
            <a:pPr algn="ctr"/>
            <a:r>
              <a:rPr lang="es-ES" sz="10000" b="1" cap="none" spc="0" dirty="0" err="1"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Parallel</a:t>
            </a:r>
            <a:r>
              <a:rPr lang="es-ES" sz="10000" b="1" cap="none" spc="0" dirty="0"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 </a:t>
            </a:r>
          </a:p>
          <a:p>
            <a:pPr algn="ctr"/>
            <a:r>
              <a:rPr lang="es-ES" sz="10000" b="1" cap="none" spc="0" dirty="0" err="1" smtClean="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rPr>
              <a:t>Structures</a:t>
            </a:r>
            <a:endParaRPr lang="es-ES" sz="10000" b="1" cap="none" spc="0" dirty="0">
              <a:ln w="12700">
                <a:solidFill>
                  <a:schemeClr val="tx2">
                    <a:satMod val="155000"/>
                  </a:schemeClr>
                </a:solidFill>
                <a:prstDash val="solid"/>
              </a:ln>
              <a:solidFill>
                <a:schemeClr val="bg2">
                  <a:tint val="85000"/>
                  <a:satMod val="155000"/>
                </a:schemeClr>
              </a:solidFill>
              <a:effectLst>
                <a:glow rad="139700">
                  <a:schemeClr val="accent5">
                    <a:satMod val="175000"/>
                    <a:alpha val="40000"/>
                  </a:schemeClr>
                </a:glow>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471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1143000"/>
          </a:xfrm>
        </p:spPr>
        <p:txBody>
          <a:bodyPr/>
          <a:lstStyle/>
          <a:p>
            <a:r>
              <a:rPr lang="en-US" dirty="0"/>
              <a:t>Parallelism</a:t>
            </a:r>
          </a:p>
        </p:txBody>
      </p:sp>
      <p:sp>
        <p:nvSpPr>
          <p:cNvPr id="3" name="2 Marcador de contenido"/>
          <p:cNvSpPr>
            <a:spLocks noGrp="1"/>
          </p:cNvSpPr>
          <p:nvPr>
            <p:ph sz="quarter" idx="1"/>
          </p:nvPr>
        </p:nvSpPr>
        <p:spPr>
          <a:xfrm>
            <a:off x="0" y="1219200"/>
            <a:ext cx="7543800" cy="1447056"/>
          </a:xfrm>
        </p:spPr>
        <p:txBody>
          <a:bodyPr>
            <a:noAutofit/>
          </a:bodyPr>
          <a:lstStyle/>
          <a:p>
            <a:pPr algn="just">
              <a:buNone/>
            </a:pPr>
            <a:r>
              <a:rPr lang="en-US" sz="3200" dirty="0"/>
              <a:t>Means that each item in a list or comparison follows the same grammatical pattern</a:t>
            </a:r>
            <a:r>
              <a:rPr lang="en-US" sz="3200" dirty="0" smtClean="0"/>
              <a:t>.</a:t>
            </a:r>
          </a:p>
          <a:p>
            <a:pPr algn="just">
              <a:buNone/>
            </a:pPr>
            <a:endParaRPr lang="en-US" sz="3200" dirty="0" smtClean="0"/>
          </a:p>
          <a:p>
            <a:pPr algn="just">
              <a:buNone/>
            </a:pPr>
            <a:r>
              <a:rPr lang="en-US" sz="3200" dirty="0" smtClean="0"/>
              <a:t>There are three areas in a sentence:</a:t>
            </a:r>
          </a:p>
          <a:p>
            <a:pPr algn="just">
              <a:buNone/>
            </a:pPr>
            <a:endParaRPr lang="en-US" sz="3200" dirty="0" smtClean="0"/>
          </a:p>
          <a:p>
            <a:pPr algn="just">
              <a:buFont typeface="Wingdings" panose="05000000000000000000" pitchFamily="2" charset="2"/>
              <a:buChar char="q"/>
            </a:pPr>
            <a:r>
              <a:rPr lang="en-US" sz="3200" dirty="0" smtClean="0"/>
              <a:t>Subject</a:t>
            </a:r>
          </a:p>
          <a:p>
            <a:pPr algn="just">
              <a:buFont typeface="Wingdings" panose="05000000000000000000" pitchFamily="2" charset="2"/>
              <a:buChar char="q"/>
            </a:pPr>
            <a:r>
              <a:rPr lang="en-US" sz="3200" dirty="0" smtClean="0"/>
              <a:t>Verb</a:t>
            </a:r>
          </a:p>
          <a:p>
            <a:pPr algn="just">
              <a:buFont typeface="Wingdings" panose="05000000000000000000" pitchFamily="2" charset="2"/>
              <a:buChar char="q"/>
            </a:pPr>
            <a:r>
              <a:rPr lang="en-US" sz="3200" dirty="0" smtClean="0"/>
              <a:t>Object</a:t>
            </a:r>
            <a:endParaRPr lang="en-US" sz="3200" dirty="0"/>
          </a:p>
          <a:p>
            <a:pPr algn="just"/>
            <a:endParaRPr lang="en-US" sz="3200" dirty="0"/>
          </a:p>
        </p:txBody>
      </p:sp>
    </p:spTree>
    <p:extLst>
      <p:ext uri="{BB962C8B-B14F-4D97-AF65-F5344CB8AC3E}">
        <p14:creationId xmlns:p14="http://schemas.microsoft.com/office/powerpoint/2010/main" val="35425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1143000"/>
          </a:xfrm>
        </p:spPr>
        <p:txBody>
          <a:bodyPr/>
          <a:lstStyle/>
          <a:p>
            <a:r>
              <a:rPr lang="en-US" dirty="0"/>
              <a:t>Parallelism</a:t>
            </a:r>
          </a:p>
        </p:txBody>
      </p:sp>
      <p:sp>
        <p:nvSpPr>
          <p:cNvPr id="3" name="2 Marcador de contenido"/>
          <p:cNvSpPr>
            <a:spLocks noGrp="1"/>
          </p:cNvSpPr>
          <p:nvPr>
            <p:ph sz="quarter" idx="1"/>
          </p:nvPr>
        </p:nvSpPr>
        <p:spPr>
          <a:xfrm>
            <a:off x="0" y="1219200"/>
            <a:ext cx="7543800" cy="1447056"/>
          </a:xfrm>
        </p:spPr>
        <p:txBody>
          <a:bodyPr>
            <a:normAutofit/>
          </a:bodyPr>
          <a:lstStyle/>
          <a:p>
            <a:pPr algn="just">
              <a:buNone/>
            </a:pPr>
            <a:r>
              <a:rPr lang="en-US" sz="3000" dirty="0"/>
              <a:t>Means that each item in a list or comparison follows the same grammatical pattern</a:t>
            </a:r>
            <a:r>
              <a:rPr lang="en-US" sz="3000" dirty="0" smtClean="0"/>
              <a:t>.</a:t>
            </a:r>
          </a:p>
          <a:p>
            <a:pPr algn="just">
              <a:buNone/>
            </a:pPr>
            <a:endParaRPr lang="en-US" sz="3000" dirty="0"/>
          </a:p>
          <a:p>
            <a:pPr algn="just"/>
            <a:endParaRPr lang="en-US" dirty="0"/>
          </a:p>
        </p:txBody>
      </p:sp>
      <p:sp>
        <p:nvSpPr>
          <p:cNvPr id="4" name="2 Marcador de contenido"/>
          <p:cNvSpPr txBox="1">
            <a:spLocks/>
          </p:cNvSpPr>
          <p:nvPr/>
        </p:nvSpPr>
        <p:spPr>
          <a:xfrm>
            <a:off x="869468" y="216886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Courier New" panose="02070309020205020404" pitchFamily="49" charset="0"/>
              <a:buChar char="o"/>
            </a:pPr>
            <a:r>
              <a:rPr lang="en-US" sz="3000" dirty="0" smtClean="0"/>
              <a:t>-</a:t>
            </a:r>
            <a:r>
              <a:rPr lang="en-US" sz="3000" dirty="0" err="1" smtClean="0"/>
              <a:t>ing</a:t>
            </a:r>
            <a:r>
              <a:rPr lang="en-US" sz="3000" dirty="0" smtClean="0"/>
              <a:t> word</a:t>
            </a:r>
          </a:p>
          <a:p>
            <a:endParaRPr lang="en-US" dirty="0"/>
          </a:p>
        </p:txBody>
      </p:sp>
      <p:sp>
        <p:nvSpPr>
          <p:cNvPr id="5" name="2 Marcador de contenido"/>
          <p:cNvSpPr txBox="1">
            <a:spLocks/>
          </p:cNvSpPr>
          <p:nvPr/>
        </p:nvSpPr>
        <p:spPr>
          <a:xfrm>
            <a:off x="838200" y="29718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Courier New" panose="02070309020205020404" pitchFamily="49" charset="0"/>
              <a:buChar char="o"/>
            </a:pPr>
            <a:r>
              <a:rPr lang="en-US" sz="3000" dirty="0" smtClean="0"/>
              <a:t>Noun</a:t>
            </a:r>
          </a:p>
          <a:p>
            <a:endParaRPr lang="en-US" dirty="0"/>
          </a:p>
        </p:txBody>
      </p:sp>
      <p:sp>
        <p:nvSpPr>
          <p:cNvPr id="6" name="2 Marcador de contenido"/>
          <p:cNvSpPr txBox="1">
            <a:spLocks/>
          </p:cNvSpPr>
          <p:nvPr/>
        </p:nvSpPr>
        <p:spPr>
          <a:xfrm>
            <a:off x="914400" y="36576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Courier New" panose="02070309020205020404" pitchFamily="49" charset="0"/>
              <a:buChar char="o"/>
            </a:pPr>
            <a:r>
              <a:rPr lang="en-US" sz="3000" dirty="0" smtClean="0"/>
              <a:t>Phrase</a:t>
            </a:r>
          </a:p>
        </p:txBody>
      </p:sp>
      <p:sp>
        <p:nvSpPr>
          <p:cNvPr id="7" name="2 Marcador de contenido"/>
          <p:cNvSpPr txBox="1">
            <a:spLocks/>
          </p:cNvSpPr>
          <p:nvPr/>
        </p:nvSpPr>
        <p:spPr>
          <a:xfrm>
            <a:off x="914400" y="44958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Courier New" panose="02070309020205020404" pitchFamily="49" charset="0"/>
              <a:buChar char="o"/>
            </a:pPr>
            <a:r>
              <a:rPr lang="en-US" sz="3000" dirty="0" smtClean="0"/>
              <a:t>Clause</a:t>
            </a:r>
          </a:p>
        </p:txBody>
      </p:sp>
      <p:sp>
        <p:nvSpPr>
          <p:cNvPr id="8" name="2 Marcador de contenido"/>
          <p:cNvSpPr txBox="1">
            <a:spLocks/>
          </p:cNvSpPr>
          <p:nvPr/>
        </p:nvSpPr>
        <p:spPr>
          <a:xfrm>
            <a:off x="838200" y="5257800"/>
            <a:ext cx="7543800" cy="122413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Courier New" panose="02070309020205020404" pitchFamily="49" charset="0"/>
              <a:buChar char="o"/>
            </a:pPr>
            <a:r>
              <a:rPr lang="en-US" sz="3000" dirty="0" smtClean="0"/>
              <a:t>Verb+ Complement</a:t>
            </a:r>
          </a:p>
        </p:txBody>
      </p:sp>
    </p:spTree>
    <p:extLst>
      <p:ext uri="{BB962C8B-B14F-4D97-AF65-F5344CB8AC3E}">
        <p14:creationId xmlns:p14="http://schemas.microsoft.com/office/powerpoint/2010/main" val="8993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2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390</TotalTime>
  <Words>471</Words>
  <Application>Microsoft Office PowerPoint</Application>
  <PresentationFormat>On-screen Show (4:3)</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Courier New</vt:lpstr>
      <vt:lpstr>Gill Sans MT</vt:lpstr>
      <vt:lpstr>Wingdings</vt:lpstr>
      <vt:lpstr>Wingdings 3</vt:lpstr>
      <vt:lpstr>Origin</vt:lpstr>
      <vt:lpstr>PowerPoint Presentation</vt:lpstr>
      <vt:lpstr>PowerPoint Presentation</vt:lpstr>
      <vt:lpstr>Parts of Sentence</vt:lpstr>
      <vt:lpstr>Comparison of Characteristics </vt:lpstr>
      <vt:lpstr>PowerPoint Presentation</vt:lpstr>
      <vt:lpstr>Clause vs Sentence</vt:lpstr>
      <vt:lpstr>PowerPoint Presentation</vt:lpstr>
      <vt:lpstr>Parallelism</vt:lpstr>
      <vt:lpstr>Parallelism</vt:lpstr>
      <vt:lpstr>How to Connect the Parts?</vt:lpstr>
      <vt:lpstr>PowerPoint Presentation</vt:lpstr>
      <vt:lpstr>Parallelism with Correlative  (Paired Conjunctions)</vt:lpstr>
      <vt:lpstr>Nouns Examples</vt:lpstr>
      <vt:lpstr>-ing words Examples</vt:lpstr>
      <vt:lpstr>Verb+Complement Examples</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Irma</dc:creator>
  <cp:lastModifiedBy>Windows User</cp:lastModifiedBy>
  <cp:revision>54</cp:revision>
  <dcterms:created xsi:type="dcterms:W3CDTF">2014-06-30T04:11:56Z</dcterms:created>
  <dcterms:modified xsi:type="dcterms:W3CDTF">2019-10-03T08:14:10Z</dcterms:modified>
</cp:coreProperties>
</file>