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44"/>
  </p:notesMasterIdLst>
  <p:handoutMasterIdLst>
    <p:handoutMasterId r:id="rId45"/>
  </p:handoutMasterIdLst>
  <p:sldIdLst>
    <p:sldId id="257" r:id="rId2"/>
    <p:sldId id="357" r:id="rId3"/>
    <p:sldId id="350" r:id="rId4"/>
    <p:sldId id="352" r:id="rId5"/>
    <p:sldId id="267" r:id="rId6"/>
    <p:sldId id="351" r:id="rId7"/>
    <p:sldId id="271" r:id="rId8"/>
    <p:sldId id="272" r:id="rId9"/>
    <p:sldId id="273" r:id="rId10"/>
    <p:sldId id="274" r:id="rId11"/>
    <p:sldId id="353" r:id="rId12"/>
    <p:sldId id="276" r:id="rId13"/>
    <p:sldId id="345" r:id="rId14"/>
    <p:sldId id="317" r:id="rId15"/>
    <p:sldId id="358" r:id="rId16"/>
    <p:sldId id="314" r:id="rId17"/>
    <p:sldId id="315" r:id="rId18"/>
    <p:sldId id="359" r:id="rId19"/>
    <p:sldId id="360" r:id="rId20"/>
    <p:sldId id="361" r:id="rId21"/>
    <p:sldId id="362" r:id="rId22"/>
    <p:sldId id="318" r:id="rId23"/>
    <p:sldId id="320" r:id="rId24"/>
    <p:sldId id="363" r:id="rId25"/>
    <p:sldId id="321" r:id="rId26"/>
    <p:sldId id="322" r:id="rId27"/>
    <p:sldId id="286" r:id="rId28"/>
    <p:sldId id="364" r:id="rId29"/>
    <p:sldId id="292" r:id="rId30"/>
    <p:sldId id="293" r:id="rId31"/>
    <p:sldId id="288" r:id="rId32"/>
    <p:sldId id="354" r:id="rId33"/>
    <p:sldId id="294" r:id="rId34"/>
    <p:sldId id="323" r:id="rId35"/>
    <p:sldId id="365" r:id="rId36"/>
    <p:sldId id="366" r:id="rId37"/>
    <p:sldId id="296" r:id="rId38"/>
    <p:sldId id="297" r:id="rId39"/>
    <p:sldId id="291" r:id="rId40"/>
    <p:sldId id="324" r:id="rId41"/>
    <p:sldId id="325" r:id="rId42"/>
    <p:sldId id="368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FFCC00"/>
    <a:srgbClr val="FFCCFF"/>
    <a:srgbClr val="CCFFCC"/>
    <a:srgbClr val="FFFF99"/>
    <a:srgbClr val="FF0000"/>
    <a:srgbClr val="FFFF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9" autoAdjust="0"/>
    <p:restoredTop sz="90929"/>
  </p:normalViewPr>
  <p:slideViewPr>
    <p:cSldViewPr>
      <p:cViewPr varScale="1">
        <p:scale>
          <a:sx n="72" d="100"/>
          <a:sy n="72" d="100"/>
        </p:scale>
        <p:origin x="156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31" d="100"/>
          <a:sy n="31" d="100"/>
        </p:scale>
        <p:origin x="-1206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>
            <a:extLst>
              <a:ext uri="{FF2B5EF4-FFF2-40B4-BE49-F238E27FC236}">
                <a16:creationId xmlns:a16="http://schemas.microsoft.com/office/drawing/2014/main" id="{1B9B8EE3-05AC-E168-DB36-7C13333C9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588" y="47625"/>
            <a:ext cx="6985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>
                <a:latin typeface="Arial" panose="020B0604020202020204" pitchFamily="34" charset="0"/>
              </a:rPr>
              <a:t>1-</a:t>
            </a:r>
            <a:fld id="{DAB7E57C-B9F5-4B70-A6B3-2FB0C3EA711A}" type="slidenum">
              <a:rPr lang="en-US" altLang="en-US" sz="1000">
                <a:latin typeface="Arial" panose="020B0604020202020204" pitchFamily="34" charset="0"/>
              </a:rPr>
              <a:pPr algn="r"/>
              <a:t>‹#›</a:t>
            </a:fld>
            <a:endParaRPr lang="en-US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B04CEFD-2886-2BB5-97D8-0C23E2E71D0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1A82AE3-CD15-1EF0-89E4-2A8B33DD638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4ACA51A-D1EE-D120-B8F8-69F14EA2789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3AD75C33-026E-7F52-B3A4-66E3C0AA5D6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B816B99A-3538-5B3E-2B6B-586AD1F5E16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2DF29D31-3D8B-6907-3D65-5986470360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43D71C1-B140-471B-BECE-7224FEBBA2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7C6950C8-0EF3-1CA3-B3D5-DB668DA637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36714F-0DF4-4DE3-B88B-DCC2217B9B5F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D30F1270-3E12-BFBC-7C0E-6F44D8DFB4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1E45240-BF06-116D-15F0-B573333347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A9B4F258-CA74-A5AB-2B57-8C4DC39856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DA7794A-D6E8-4D38-8788-55EBA449152D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B8A1375A-A1F4-3D8F-3D69-26BEC17750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53EEB835-93AE-42DD-71D6-AF9008308D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608FE6DA-00EA-38E8-FEAD-9C329428DC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81B1245-E7A9-43FF-87F0-9F291B368421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951B703F-E322-D84E-CD5F-525F63E85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A7EF77D4-F6DC-7466-CEB4-B86BF7F978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3A80A876-3094-6FE8-F684-C29171AFC8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9F1E5F7-BB66-4E05-AB3B-C42C044EB6D9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1EE3B2B5-B965-6EE1-5469-F69CE95696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1E9F923A-7364-1F55-E66B-42E3AAFD43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FBF85DF9-BFA9-2B21-97C8-C71C3D9C94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5A54A55-56FE-4FB7-A043-B1E17D4FF9EF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E59A34C8-2023-66BA-CEB3-28971FF401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10DCA73B-4781-67EA-D0F9-D59BB681B1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05C3A1E2-E491-E46D-68B1-AF107DED98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FEC6DBC-03AE-40A7-931E-B949023FD453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D0F58577-55A0-1AA4-2026-DA5ED1A416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13091E93-FB96-C1BC-4A9C-AD7B1FA48F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51400649-3513-38F7-62E3-01F1F4DAB7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EC5D734-99E8-49A3-BF7E-3B0D9ECB616E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7C4A2F6F-F110-CB50-9A7D-B792E80A44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6F0BB33F-2F23-09B0-14E1-CCE221C282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CB9D739A-DC71-16B8-FFF5-11E7CDF0EA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0BA6148-4AA0-49B9-AA4A-8F65B2467C61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9C8CA559-957D-2322-263F-2072F8EB1A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405DD38E-96E4-05EA-4312-D03C6603F1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E33260C7-AEBB-C14E-D25F-DBC23228C6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7B12C5B-AA12-4D76-8780-CF0B7BBFAFDE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B39C469F-24D6-706A-E7EC-CDA36C05FA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BA61BBE0-9309-B6FB-C7A8-3E3AD19111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865B941B-7612-09A5-A6E6-5B2D61F33D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5A0BA09-DED7-42D9-957E-8AE045B40071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F3BA506F-7CCE-4785-EE21-F1DFED5CFA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1C0EAB94-9AFD-80AA-A4F1-E0B2C2AE64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D7AD888E-8B34-0323-F271-8F217A4F02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F8CDB5-1CC5-4AF4-BEFE-6A0D2FFEF5B7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930BAE7D-722B-AA54-4F1A-50F8AF462E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D2724171-26CA-1875-6A0B-DCE07C4FB3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4742B69-6D2B-F5FE-0008-583BEF6CBA12}"/>
              </a:ext>
            </a:extLst>
          </p:cNvPr>
          <p:cNvGrpSpPr>
            <a:grpSpLocks/>
          </p:cNvGrpSpPr>
          <p:nvPr/>
        </p:nvGrpSpPr>
        <p:grpSpPr bwMode="auto">
          <a:xfrm>
            <a:off x="0" y="2746375"/>
            <a:ext cx="9147175" cy="1063625"/>
            <a:chOff x="-2" y="1536"/>
            <a:chExt cx="5762" cy="670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3BBD7402-6750-DD5F-CBAC-3B6754FAE8B0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-2" y="1562"/>
              <a:ext cx="5762" cy="638"/>
              <a:chOff x="-2" y="1562"/>
              <a:chExt cx="5762" cy="638"/>
            </a:xfrm>
          </p:grpSpPr>
          <p:sp>
            <p:nvSpPr>
              <p:cNvPr id="6" name="Freeform 4">
                <a:extLst>
                  <a:ext uri="{FF2B5EF4-FFF2-40B4-BE49-F238E27FC236}">
                    <a16:creationId xmlns:a16="http://schemas.microsoft.com/office/drawing/2014/main" id="{9BC73EFE-698C-9F16-245C-179492AE941D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5745 h 720"/>
                  <a:gd name="T4" fmla="*/ 624 w 1000"/>
                  <a:gd name="T5" fmla="*/ 5745 h 720"/>
                  <a:gd name="T6" fmla="*/ 624 w 1000"/>
                  <a:gd name="T7" fmla="*/ 0 h 720"/>
                  <a:gd name="T8" fmla="*/ 0 w 1000"/>
                  <a:gd name="T9" fmla="*/ 0 h 7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" name="Freeform 5">
                <a:extLst>
                  <a:ext uri="{FF2B5EF4-FFF2-40B4-BE49-F238E27FC236}">
                    <a16:creationId xmlns:a16="http://schemas.microsoft.com/office/drawing/2014/main" id="{B0B5A152-F948-54AE-6469-E369BD783B70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361 h 317"/>
                  <a:gd name="T4" fmla="*/ 624 w 624"/>
                  <a:gd name="T5" fmla="*/ 361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Freeform 6">
                <a:extLst>
                  <a:ext uri="{FF2B5EF4-FFF2-40B4-BE49-F238E27FC236}">
                    <a16:creationId xmlns:a16="http://schemas.microsoft.com/office/drawing/2014/main" id="{FECB7630-587F-1284-5AE4-09376411B72F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362 h 317"/>
                  <a:gd name="T4" fmla="*/ 624 w 624"/>
                  <a:gd name="T5" fmla="*/ 36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Freeform 7">
                <a:extLst>
                  <a:ext uri="{FF2B5EF4-FFF2-40B4-BE49-F238E27FC236}">
                    <a16:creationId xmlns:a16="http://schemas.microsoft.com/office/drawing/2014/main" id="{4D08F855-B143-BE53-FCB5-FAAAB42CFC9E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>
                  <a:gd name="T0" fmla="*/ 0 w 624"/>
                  <a:gd name="T1" fmla="*/ 37 h 370"/>
                  <a:gd name="T2" fmla="*/ 0 w 624"/>
                  <a:gd name="T3" fmla="*/ 224 h 370"/>
                  <a:gd name="T4" fmla="*/ 624 w 624"/>
                  <a:gd name="T5" fmla="*/ 224 h 370"/>
                  <a:gd name="T6" fmla="*/ 624 w 624"/>
                  <a:gd name="T7" fmla="*/ 37 h 370"/>
                  <a:gd name="T8" fmla="*/ 384 w 624"/>
                  <a:gd name="T9" fmla="*/ 6 h 370"/>
                  <a:gd name="T10" fmla="*/ 0 w 624"/>
                  <a:gd name="T11" fmla="*/ 37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Freeform 8">
                <a:extLst>
                  <a:ext uri="{FF2B5EF4-FFF2-40B4-BE49-F238E27FC236}">
                    <a16:creationId xmlns:a16="http://schemas.microsoft.com/office/drawing/2014/main" id="{46BB9140-A0B6-3612-1DC1-BDB72B9D8930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52 h 317"/>
                  <a:gd name="T4" fmla="*/ 624 w 624"/>
                  <a:gd name="T5" fmla="*/ 25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Freeform 9">
                <a:extLst>
                  <a:ext uri="{FF2B5EF4-FFF2-40B4-BE49-F238E27FC236}">
                    <a16:creationId xmlns:a16="http://schemas.microsoft.com/office/drawing/2014/main" id="{2257D3BF-3249-59DF-F038-26CDD00892C7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362 h 272"/>
                  <a:gd name="T4" fmla="*/ 240 w 624"/>
                  <a:gd name="T5" fmla="*/ 319 h 272"/>
                  <a:gd name="T6" fmla="*/ 624 w 624"/>
                  <a:gd name="T7" fmla="*/ 362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Freeform 10">
                <a:extLst>
                  <a:ext uri="{FF2B5EF4-FFF2-40B4-BE49-F238E27FC236}">
                    <a16:creationId xmlns:a16="http://schemas.microsoft.com/office/drawing/2014/main" id="{09359F08-AFC7-A306-3D18-FB6AD942B22E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>
                  <a:gd name="T0" fmla="*/ 8 w 632"/>
                  <a:gd name="T1" fmla="*/ 39 h 362"/>
                  <a:gd name="T2" fmla="*/ 8 w 632"/>
                  <a:gd name="T3" fmla="*/ 276 h 362"/>
                  <a:gd name="T4" fmla="*/ 248 w 632"/>
                  <a:gd name="T5" fmla="*/ 276 h 362"/>
                  <a:gd name="T6" fmla="*/ 632 w 632"/>
                  <a:gd name="T7" fmla="*/ 276 h 362"/>
                  <a:gd name="T8" fmla="*/ 632 w 632"/>
                  <a:gd name="T9" fmla="*/ 39 h 362"/>
                  <a:gd name="T10" fmla="*/ 104 w 632"/>
                  <a:gd name="T11" fmla="*/ 39 h 362"/>
                  <a:gd name="T12" fmla="*/ 8 w 632"/>
                  <a:gd name="T13" fmla="*/ 39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Freeform 11">
                <a:extLst>
                  <a:ext uri="{FF2B5EF4-FFF2-40B4-BE49-F238E27FC236}">
                    <a16:creationId xmlns:a16="http://schemas.microsoft.com/office/drawing/2014/main" id="{547E7FAC-4BB7-3964-BFCB-0262AEEFC93C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361 h 317"/>
                  <a:gd name="T4" fmla="*/ 624 w 624"/>
                  <a:gd name="T5" fmla="*/ 361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Freeform 12">
                <a:extLst>
                  <a:ext uri="{FF2B5EF4-FFF2-40B4-BE49-F238E27FC236}">
                    <a16:creationId xmlns:a16="http://schemas.microsoft.com/office/drawing/2014/main" id="{ED0B7CB8-6F7A-7B0D-0E88-B2C12F690799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362 h 317"/>
                  <a:gd name="T4" fmla="*/ 624 w 624"/>
                  <a:gd name="T5" fmla="*/ 36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Freeform 13">
                <a:extLst>
                  <a:ext uri="{FF2B5EF4-FFF2-40B4-BE49-F238E27FC236}">
                    <a16:creationId xmlns:a16="http://schemas.microsoft.com/office/drawing/2014/main" id="{EB858C88-8D70-F074-F929-83B7B2B9AA22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>
                  <a:gd name="T0" fmla="*/ 0 w 624"/>
                  <a:gd name="T1" fmla="*/ 37 h 370"/>
                  <a:gd name="T2" fmla="*/ 0 w 624"/>
                  <a:gd name="T3" fmla="*/ 224 h 370"/>
                  <a:gd name="T4" fmla="*/ 624 w 624"/>
                  <a:gd name="T5" fmla="*/ 224 h 370"/>
                  <a:gd name="T6" fmla="*/ 624 w 624"/>
                  <a:gd name="T7" fmla="*/ 37 h 370"/>
                  <a:gd name="T8" fmla="*/ 384 w 624"/>
                  <a:gd name="T9" fmla="*/ 6 h 370"/>
                  <a:gd name="T10" fmla="*/ 0 w 624"/>
                  <a:gd name="T11" fmla="*/ 37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Freeform 14">
                <a:extLst>
                  <a:ext uri="{FF2B5EF4-FFF2-40B4-BE49-F238E27FC236}">
                    <a16:creationId xmlns:a16="http://schemas.microsoft.com/office/drawing/2014/main" id="{70D52F22-EA75-C9EA-5AF0-4830767EB19E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52 h 317"/>
                  <a:gd name="T4" fmla="*/ 624 w 624"/>
                  <a:gd name="T5" fmla="*/ 25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Freeform 15">
                <a:extLst>
                  <a:ext uri="{FF2B5EF4-FFF2-40B4-BE49-F238E27FC236}">
                    <a16:creationId xmlns:a16="http://schemas.microsoft.com/office/drawing/2014/main" id="{2C249C4D-A9FD-9E3F-E793-B8917712ED2F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361 h 272"/>
                  <a:gd name="T4" fmla="*/ 240 w 624"/>
                  <a:gd name="T5" fmla="*/ 319 h 272"/>
                  <a:gd name="T6" fmla="*/ 624 w 624"/>
                  <a:gd name="T7" fmla="*/ 361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Freeform 16">
                <a:extLst>
                  <a:ext uri="{FF2B5EF4-FFF2-40B4-BE49-F238E27FC236}">
                    <a16:creationId xmlns:a16="http://schemas.microsoft.com/office/drawing/2014/main" id="{CF88667E-17D7-8F10-C59F-EE508B055049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39 h 362"/>
                  <a:gd name="T2" fmla="*/ 8 w 632"/>
                  <a:gd name="T3" fmla="*/ 277 h 362"/>
                  <a:gd name="T4" fmla="*/ 248 w 632"/>
                  <a:gd name="T5" fmla="*/ 277 h 362"/>
                  <a:gd name="T6" fmla="*/ 632 w 632"/>
                  <a:gd name="T7" fmla="*/ 277 h 362"/>
                  <a:gd name="T8" fmla="*/ 632 w 632"/>
                  <a:gd name="T9" fmla="*/ 39 h 362"/>
                  <a:gd name="T10" fmla="*/ 104 w 632"/>
                  <a:gd name="T11" fmla="*/ 39 h 362"/>
                  <a:gd name="T12" fmla="*/ 8 w 632"/>
                  <a:gd name="T13" fmla="*/ 39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Freeform 17">
                <a:extLst>
                  <a:ext uri="{FF2B5EF4-FFF2-40B4-BE49-F238E27FC236}">
                    <a16:creationId xmlns:a16="http://schemas.microsoft.com/office/drawing/2014/main" id="{8E541C00-20CA-564A-72AF-29D786C54BBD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361 h 317"/>
                  <a:gd name="T4" fmla="*/ 624 w 624"/>
                  <a:gd name="T5" fmla="*/ 361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18">
                <a:extLst>
                  <a:ext uri="{FF2B5EF4-FFF2-40B4-BE49-F238E27FC236}">
                    <a16:creationId xmlns:a16="http://schemas.microsoft.com/office/drawing/2014/main" id="{56D5D706-AF23-419C-FE5D-152690CDC82C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362 h 317"/>
                  <a:gd name="T4" fmla="*/ 624 w 624"/>
                  <a:gd name="T5" fmla="*/ 36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19">
                <a:extLst>
                  <a:ext uri="{FF2B5EF4-FFF2-40B4-BE49-F238E27FC236}">
                    <a16:creationId xmlns:a16="http://schemas.microsoft.com/office/drawing/2014/main" id="{8C3A995C-A438-176C-E3BC-CB15246C26FC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>
                  <a:gd name="T0" fmla="*/ 0 w 624"/>
                  <a:gd name="T1" fmla="*/ 37 h 370"/>
                  <a:gd name="T2" fmla="*/ 0 w 624"/>
                  <a:gd name="T3" fmla="*/ 224 h 370"/>
                  <a:gd name="T4" fmla="*/ 624 w 624"/>
                  <a:gd name="T5" fmla="*/ 224 h 370"/>
                  <a:gd name="T6" fmla="*/ 624 w 624"/>
                  <a:gd name="T7" fmla="*/ 37 h 370"/>
                  <a:gd name="T8" fmla="*/ 384 w 624"/>
                  <a:gd name="T9" fmla="*/ 6 h 370"/>
                  <a:gd name="T10" fmla="*/ 0 w 624"/>
                  <a:gd name="T11" fmla="*/ 37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Freeform 20">
                <a:extLst>
                  <a:ext uri="{FF2B5EF4-FFF2-40B4-BE49-F238E27FC236}">
                    <a16:creationId xmlns:a16="http://schemas.microsoft.com/office/drawing/2014/main" id="{96FD9A8D-9E49-30F7-9B92-129BFC45751D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21">
                <a:extLst>
                  <a:ext uri="{FF2B5EF4-FFF2-40B4-BE49-F238E27FC236}">
                    <a16:creationId xmlns:a16="http://schemas.microsoft.com/office/drawing/2014/main" id="{A3EAF45E-70DD-B87C-A9DC-942AED344533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361 h 272"/>
                  <a:gd name="T4" fmla="*/ 240 w 624"/>
                  <a:gd name="T5" fmla="*/ 319 h 272"/>
                  <a:gd name="T6" fmla="*/ 624 w 624"/>
                  <a:gd name="T7" fmla="*/ 361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22">
                <a:extLst>
                  <a:ext uri="{FF2B5EF4-FFF2-40B4-BE49-F238E27FC236}">
                    <a16:creationId xmlns:a16="http://schemas.microsoft.com/office/drawing/2014/main" id="{5DB77768-B626-4A04-4CD3-4FB27C176E7F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39 h 362"/>
                  <a:gd name="T2" fmla="*/ 8 w 632"/>
                  <a:gd name="T3" fmla="*/ 277 h 362"/>
                  <a:gd name="T4" fmla="*/ 248 w 632"/>
                  <a:gd name="T5" fmla="*/ 277 h 362"/>
                  <a:gd name="T6" fmla="*/ 632 w 632"/>
                  <a:gd name="T7" fmla="*/ 277 h 362"/>
                  <a:gd name="T8" fmla="*/ 632 w 632"/>
                  <a:gd name="T9" fmla="*/ 39 h 362"/>
                  <a:gd name="T10" fmla="*/ 104 w 632"/>
                  <a:gd name="T11" fmla="*/ 39 h 362"/>
                  <a:gd name="T12" fmla="*/ 8 w 632"/>
                  <a:gd name="T13" fmla="*/ 39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" name="Freeform 23">
              <a:extLst>
                <a:ext uri="{FF2B5EF4-FFF2-40B4-BE49-F238E27FC236}">
                  <a16:creationId xmlns:a16="http://schemas.microsoft.com/office/drawing/2014/main" id="{81FE34E3-978B-3F9B-F9A6-7AB16245D226}"/>
                </a:ext>
              </a:extLst>
            </p:cNvPr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>
                <a:gd name="T0" fmla="*/ 0 w 5762"/>
                <a:gd name="T1" fmla="*/ 210 h 385"/>
                <a:gd name="T2" fmla="*/ 5762 w 5762"/>
                <a:gd name="T3" fmla="*/ 201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210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Freeform 24">
              <a:extLst>
                <a:ext uri="{FF2B5EF4-FFF2-40B4-BE49-F238E27FC236}">
                  <a16:creationId xmlns:a16="http://schemas.microsoft.com/office/drawing/2014/main" id="{F770BBD2-9680-3056-D826-7110043E42A4}"/>
                </a:ext>
              </a:extLst>
            </p:cNvPr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69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34143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170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4CB90F0F-C8C9-C34C-1EF2-AA6CD301DB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166813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D84701BE-ABCA-6D20-B9D1-706A7A74DC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6ECBD234-FBF9-B7F9-115D-C6E7BD1DA5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375739C2-8BF8-4125-A6B1-39D9A93951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508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603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152400"/>
            <a:ext cx="200025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152400"/>
            <a:ext cx="584835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4161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8001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Online Image Placeholder 2"/>
          <p:cNvSpPr>
            <a:spLocks noGrp="1"/>
          </p:cNvSpPr>
          <p:nvPr>
            <p:ph type="clipArt" sz="half" idx="1"/>
          </p:nvPr>
        </p:nvSpPr>
        <p:spPr>
          <a:xfrm>
            <a:off x="762000" y="1600200"/>
            <a:ext cx="3924300" cy="4800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38700" y="1600200"/>
            <a:ext cx="39243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5203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8001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600200"/>
            <a:ext cx="39243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4838700" y="1600200"/>
            <a:ext cx="3924300" cy="48006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5737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041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162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00200"/>
            <a:ext cx="39243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600200"/>
            <a:ext cx="39243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9616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934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8627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10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213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655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FAAE69A7-F267-516C-2CE1-6ADB93863EFD}"/>
              </a:ext>
            </a:extLst>
          </p:cNvPr>
          <p:cNvGrpSpPr>
            <a:grpSpLocks/>
          </p:cNvGrpSpPr>
          <p:nvPr/>
        </p:nvGrpSpPr>
        <p:grpSpPr bwMode="auto">
          <a:xfrm>
            <a:off x="0" y="-4763"/>
            <a:ext cx="457200" cy="6858001"/>
            <a:chOff x="0" y="-3"/>
            <a:chExt cx="670" cy="4320"/>
          </a:xfrm>
        </p:grpSpPr>
        <p:grpSp>
          <p:nvGrpSpPr>
            <p:cNvPr id="1032" name="Group 3">
              <a:extLst>
                <a:ext uri="{FF2B5EF4-FFF2-40B4-BE49-F238E27FC236}">
                  <a16:creationId xmlns:a16="http://schemas.microsoft.com/office/drawing/2014/main" id="{F4182A0D-4744-ED4B-EBC5-DD060A1E1401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1035" name="Freeform 4">
                <a:extLst>
                  <a:ext uri="{FF2B5EF4-FFF2-40B4-BE49-F238E27FC236}">
                    <a16:creationId xmlns:a16="http://schemas.microsoft.com/office/drawing/2014/main" id="{BF0859ED-8307-9737-BC3B-705B02111BA7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5745 h 720"/>
                  <a:gd name="T4" fmla="*/ 624 w 1000"/>
                  <a:gd name="T5" fmla="*/ 5745 h 720"/>
                  <a:gd name="T6" fmla="*/ 624 w 1000"/>
                  <a:gd name="T7" fmla="*/ 0 h 720"/>
                  <a:gd name="T8" fmla="*/ 0 w 1000"/>
                  <a:gd name="T9" fmla="*/ 0 h 7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6" name="Freeform 5">
                <a:extLst>
                  <a:ext uri="{FF2B5EF4-FFF2-40B4-BE49-F238E27FC236}">
                    <a16:creationId xmlns:a16="http://schemas.microsoft.com/office/drawing/2014/main" id="{2CED73D4-1148-EC28-56BB-522150CA22CD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361 h 317"/>
                  <a:gd name="T4" fmla="*/ 624 w 624"/>
                  <a:gd name="T5" fmla="*/ 361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Freeform 6">
                <a:extLst>
                  <a:ext uri="{FF2B5EF4-FFF2-40B4-BE49-F238E27FC236}">
                    <a16:creationId xmlns:a16="http://schemas.microsoft.com/office/drawing/2014/main" id="{28EA119A-F5E8-3D15-54BB-6CA91EB3A673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362 h 317"/>
                  <a:gd name="T4" fmla="*/ 624 w 624"/>
                  <a:gd name="T5" fmla="*/ 36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Freeform 7">
                <a:extLst>
                  <a:ext uri="{FF2B5EF4-FFF2-40B4-BE49-F238E27FC236}">
                    <a16:creationId xmlns:a16="http://schemas.microsoft.com/office/drawing/2014/main" id="{BDB13B21-D40D-9B72-DB75-A11A03393A3F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>
                  <a:gd name="T0" fmla="*/ 0 w 624"/>
                  <a:gd name="T1" fmla="*/ 37 h 370"/>
                  <a:gd name="T2" fmla="*/ 0 w 624"/>
                  <a:gd name="T3" fmla="*/ 224 h 370"/>
                  <a:gd name="T4" fmla="*/ 624 w 624"/>
                  <a:gd name="T5" fmla="*/ 224 h 370"/>
                  <a:gd name="T6" fmla="*/ 624 w 624"/>
                  <a:gd name="T7" fmla="*/ 37 h 370"/>
                  <a:gd name="T8" fmla="*/ 384 w 624"/>
                  <a:gd name="T9" fmla="*/ 6 h 370"/>
                  <a:gd name="T10" fmla="*/ 0 w 624"/>
                  <a:gd name="T11" fmla="*/ 37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9" name="Freeform 8">
                <a:extLst>
                  <a:ext uri="{FF2B5EF4-FFF2-40B4-BE49-F238E27FC236}">
                    <a16:creationId xmlns:a16="http://schemas.microsoft.com/office/drawing/2014/main" id="{67EC4A75-D70B-DE4D-3EB9-AAFD4668A3A8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52 h 317"/>
                  <a:gd name="T4" fmla="*/ 624 w 624"/>
                  <a:gd name="T5" fmla="*/ 25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0" name="Freeform 9">
                <a:extLst>
                  <a:ext uri="{FF2B5EF4-FFF2-40B4-BE49-F238E27FC236}">
                    <a16:creationId xmlns:a16="http://schemas.microsoft.com/office/drawing/2014/main" id="{AEB7FF0C-91DB-8917-088C-31D0A92A2954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362 h 272"/>
                  <a:gd name="T4" fmla="*/ 240 w 624"/>
                  <a:gd name="T5" fmla="*/ 319 h 272"/>
                  <a:gd name="T6" fmla="*/ 624 w 624"/>
                  <a:gd name="T7" fmla="*/ 362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1" name="Freeform 10">
                <a:extLst>
                  <a:ext uri="{FF2B5EF4-FFF2-40B4-BE49-F238E27FC236}">
                    <a16:creationId xmlns:a16="http://schemas.microsoft.com/office/drawing/2014/main" id="{759C9113-8D5C-42F8-29A9-CD3E30B42A29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>
                  <a:gd name="T0" fmla="*/ 8 w 632"/>
                  <a:gd name="T1" fmla="*/ 39 h 362"/>
                  <a:gd name="T2" fmla="*/ 8 w 632"/>
                  <a:gd name="T3" fmla="*/ 276 h 362"/>
                  <a:gd name="T4" fmla="*/ 248 w 632"/>
                  <a:gd name="T5" fmla="*/ 276 h 362"/>
                  <a:gd name="T6" fmla="*/ 632 w 632"/>
                  <a:gd name="T7" fmla="*/ 276 h 362"/>
                  <a:gd name="T8" fmla="*/ 632 w 632"/>
                  <a:gd name="T9" fmla="*/ 39 h 362"/>
                  <a:gd name="T10" fmla="*/ 104 w 632"/>
                  <a:gd name="T11" fmla="*/ 39 h 362"/>
                  <a:gd name="T12" fmla="*/ 8 w 632"/>
                  <a:gd name="T13" fmla="*/ 39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2" name="Freeform 11">
                <a:extLst>
                  <a:ext uri="{FF2B5EF4-FFF2-40B4-BE49-F238E27FC236}">
                    <a16:creationId xmlns:a16="http://schemas.microsoft.com/office/drawing/2014/main" id="{6EA58D02-E06F-AE7A-78D6-6ECF4A342BDD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361 h 317"/>
                  <a:gd name="T4" fmla="*/ 624 w 624"/>
                  <a:gd name="T5" fmla="*/ 361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3" name="Freeform 12">
                <a:extLst>
                  <a:ext uri="{FF2B5EF4-FFF2-40B4-BE49-F238E27FC236}">
                    <a16:creationId xmlns:a16="http://schemas.microsoft.com/office/drawing/2014/main" id="{89ADCDDE-6844-E0C0-5316-5EFFFB2C2C01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362 h 317"/>
                  <a:gd name="T4" fmla="*/ 624 w 624"/>
                  <a:gd name="T5" fmla="*/ 36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4" name="Freeform 13">
                <a:extLst>
                  <a:ext uri="{FF2B5EF4-FFF2-40B4-BE49-F238E27FC236}">
                    <a16:creationId xmlns:a16="http://schemas.microsoft.com/office/drawing/2014/main" id="{2265405B-986A-DDF0-20AC-CB407C84D10E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>
                  <a:gd name="T0" fmla="*/ 0 w 624"/>
                  <a:gd name="T1" fmla="*/ 37 h 370"/>
                  <a:gd name="T2" fmla="*/ 0 w 624"/>
                  <a:gd name="T3" fmla="*/ 224 h 370"/>
                  <a:gd name="T4" fmla="*/ 624 w 624"/>
                  <a:gd name="T5" fmla="*/ 224 h 370"/>
                  <a:gd name="T6" fmla="*/ 624 w 624"/>
                  <a:gd name="T7" fmla="*/ 37 h 370"/>
                  <a:gd name="T8" fmla="*/ 384 w 624"/>
                  <a:gd name="T9" fmla="*/ 6 h 370"/>
                  <a:gd name="T10" fmla="*/ 0 w 624"/>
                  <a:gd name="T11" fmla="*/ 37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5" name="Freeform 14">
                <a:extLst>
                  <a:ext uri="{FF2B5EF4-FFF2-40B4-BE49-F238E27FC236}">
                    <a16:creationId xmlns:a16="http://schemas.microsoft.com/office/drawing/2014/main" id="{C131167F-BDFE-4748-E1FB-B935E51830FF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52 h 317"/>
                  <a:gd name="T4" fmla="*/ 624 w 624"/>
                  <a:gd name="T5" fmla="*/ 25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6" name="Freeform 15">
                <a:extLst>
                  <a:ext uri="{FF2B5EF4-FFF2-40B4-BE49-F238E27FC236}">
                    <a16:creationId xmlns:a16="http://schemas.microsoft.com/office/drawing/2014/main" id="{81EB0F63-FF8E-AB5C-984D-47B11F23E42C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361 h 272"/>
                  <a:gd name="T4" fmla="*/ 240 w 624"/>
                  <a:gd name="T5" fmla="*/ 319 h 272"/>
                  <a:gd name="T6" fmla="*/ 624 w 624"/>
                  <a:gd name="T7" fmla="*/ 361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7" name="Freeform 16">
                <a:extLst>
                  <a:ext uri="{FF2B5EF4-FFF2-40B4-BE49-F238E27FC236}">
                    <a16:creationId xmlns:a16="http://schemas.microsoft.com/office/drawing/2014/main" id="{DE779BC0-2A1B-2056-E4D0-B23C906B9486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39 h 362"/>
                  <a:gd name="T2" fmla="*/ 8 w 632"/>
                  <a:gd name="T3" fmla="*/ 277 h 362"/>
                  <a:gd name="T4" fmla="*/ 248 w 632"/>
                  <a:gd name="T5" fmla="*/ 277 h 362"/>
                  <a:gd name="T6" fmla="*/ 632 w 632"/>
                  <a:gd name="T7" fmla="*/ 277 h 362"/>
                  <a:gd name="T8" fmla="*/ 632 w 632"/>
                  <a:gd name="T9" fmla="*/ 39 h 362"/>
                  <a:gd name="T10" fmla="*/ 104 w 632"/>
                  <a:gd name="T11" fmla="*/ 39 h 362"/>
                  <a:gd name="T12" fmla="*/ 8 w 632"/>
                  <a:gd name="T13" fmla="*/ 39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8" name="Freeform 17">
                <a:extLst>
                  <a:ext uri="{FF2B5EF4-FFF2-40B4-BE49-F238E27FC236}">
                    <a16:creationId xmlns:a16="http://schemas.microsoft.com/office/drawing/2014/main" id="{75738CBE-C5B1-56EF-503E-CB7CDF06AA31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361 h 317"/>
                  <a:gd name="T4" fmla="*/ 624 w 624"/>
                  <a:gd name="T5" fmla="*/ 361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9" name="Freeform 18">
                <a:extLst>
                  <a:ext uri="{FF2B5EF4-FFF2-40B4-BE49-F238E27FC236}">
                    <a16:creationId xmlns:a16="http://schemas.microsoft.com/office/drawing/2014/main" id="{BDD6F9AA-DF1A-7002-38B2-497F86D7639C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362 h 317"/>
                  <a:gd name="T4" fmla="*/ 624 w 624"/>
                  <a:gd name="T5" fmla="*/ 36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0" name="Freeform 19">
                <a:extLst>
                  <a:ext uri="{FF2B5EF4-FFF2-40B4-BE49-F238E27FC236}">
                    <a16:creationId xmlns:a16="http://schemas.microsoft.com/office/drawing/2014/main" id="{E403D456-B987-444F-3133-BB18CA8FB874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>
                  <a:gd name="T0" fmla="*/ 0 w 624"/>
                  <a:gd name="T1" fmla="*/ 37 h 370"/>
                  <a:gd name="T2" fmla="*/ 0 w 624"/>
                  <a:gd name="T3" fmla="*/ 224 h 370"/>
                  <a:gd name="T4" fmla="*/ 624 w 624"/>
                  <a:gd name="T5" fmla="*/ 224 h 370"/>
                  <a:gd name="T6" fmla="*/ 624 w 624"/>
                  <a:gd name="T7" fmla="*/ 37 h 370"/>
                  <a:gd name="T8" fmla="*/ 384 w 624"/>
                  <a:gd name="T9" fmla="*/ 6 h 370"/>
                  <a:gd name="T10" fmla="*/ 0 w 624"/>
                  <a:gd name="T11" fmla="*/ 37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1" name="Freeform 20">
                <a:extLst>
                  <a:ext uri="{FF2B5EF4-FFF2-40B4-BE49-F238E27FC236}">
                    <a16:creationId xmlns:a16="http://schemas.microsoft.com/office/drawing/2014/main" id="{BBC57B65-133B-D2E1-A1F7-D07CA056EC22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2" name="Freeform 21">
                <a:extLst>
                  <a:ext uri="{FF2B5EF4-FFF2-40B4-BE49-F238E27FC236}">
                    <a16:creationId xmlns:a16="http://schemas.microsoft.com/office/drawing/2014/main" id="{CB59894A-30F6-50E1-7DC9-A9201DC80004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361 h 272"/>
                  <a:gd name="T4" fmla="*/ 240 w 624"/>
                  <a:gd name="T5" fmla="*/ 319 h 272"/>
                  <a:gd name="T6" fmla="*/ 624 w 624"/>
                  <a:gd name="T7" fmla="*/ 361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3" name="Freeform 22">
                <a:extLst>
                  <a:ext uri="{FF2B5EF4-FFF2-40B4-BE49-F238E27FC236}">
                    <a16:creationId xmlns:a16="http://schemas.microsoft.com/office/drawing/2014/main" id="{D3188997-047E-EC10-EB28-6643007F287D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39 h 362"/>
                  <a:gd name="T2" fmla="*/ 8 w 632"/>
                  <a:gd name="T3" fmla="*/ 277 h 362"/>
                  <a:gd name="T4" fmla="*/ 248 w 632"/>
                  <a:gd name="T5" fmla="*/ 277 h 362"/>
                  <a:gd name="T6" fmla="*/ 632 w 632"/>
                  <a:gd name="T7" fmla="*/ 277 h 362"/>
                  <a:gd name="T8" fmla="*/ 632 w 632"/>
                  <a:gd name="T9" fmla="*/ 39 h 362"/>
                  <a:gd name="T10" fmla="*/ 104 w 632"/>
                  <a:gd name="T11" fmla="*/ 39 h 362"/>
                  <a:gd name="T12" fmla="*/ 8 w 632"/>
                  <a:gd name="T13" fmla="*/ 39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33" name="Freeform 23">
              <a:extLst>
                <a:ext uri="{FF2B5EF4-FFF2-40B4-BE49-F238E27FC236}">
                  <a16:creationId xmlns:a16="http://schemas.microsoft.com/office/drawing/2014/main" id="{A4517D01-F80A-3055-7C90-293A238C6374}"/>
                </a:ext>
              </a:extLst>
            </p:cNvPr>
            <p:cNvSpPr>
              <a:spLocks/>
            </p:cNvSpPr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>
                <a:gd name="T0" fmla="*/ 0 w 5762"/>
                <a:gd name="T1" fmla="*/ 210 h 385"/>
                <a:gd name="T2" fmla="*/ 4320 w 5762"/>
                <a:gd name="T3" fmla="*/ 201 h 385"/>
                <a:gd name="T4" fmla="*/ 4320 w 5762"/>
                <a:gd name="T5" fmla="*/ 4 h 385"/>
                <a:gd name="T6" fmla="*/ 0 w 5762"/>
                <a:gd name="T7" fmla="*/ 0 h 385"/>
                <a:gd name="T8" fmla="*/ 0 w 5762"/>
                <a:gd name="T9" fmla="*/ 210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Freeform 24">
              <a:extLst>
                <a:ext uri="{FF2B5EF4-FFF2-40B4-BE49-F238E27FC236}">
                  <a16:creationId xmlns:a16="http://schemas.microsoft.com/office/drawing/2014/main" id="{F010CD41-ABCE-6F1F-A562-25B11439AB99}"/>
                </a:ext>
              </a:extLst>
            </p:cNvPr>
            <p:cNvSpPr>
              <a:spLocks/>
            </p:cNvSpPr>
            <p:nvPr/>
          </p:nvSpPr>
          <p:spPr bwMode="ltGray">
            <a:xfrm rot="16200000" flipH="1">
              <a:off x="-1584" y="2062"/>
              <a:ext cx="4319" cy="189"/>
            </a:xfrm>
            <a:custGeom>
              <a:avLst/>
              <a:gdLst>
                <a:gd name="T0" fmla="*/ 0 w 5761"/>
                <a:gd name="T1" fmla="*/ 28 h 189"/>
                <a:gd name="T2" fmla="*/ 4319 w 5761"/>
                <a:gd name="T3" fmla="*/ 0 h 189"/>
                <a:gd name="T4" fmla="*/ 4319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" name="Rectangle 25">
            <a:extLst>
              <a:ext uri="{FF2B5EF4-FFF2-40B4-BE49-F238E27FC236}">
                <a16:creationId xmlns:a16="http://schemas.microsoft.com/office/drawing/2014/main" id="{DBBC1B9B-75F5-E2A4-CD87-3143F75A23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5240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26">
            <a:extLst>
              <a:ext uri="{FF2B5EF4-FFF2-40B4-BE49-F238E27FC236}">
                <a16:creationId xmlns:a16="http://schemas.microsoft.com/office/drawing/2014/main" id="{7A48D547-8057-6602-7743-23C90EC080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002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>
                <a:sym typeface="Wingdings" panose="05000000000000000000" pitchFamily="2" charset="2"/>
              </a:rPr>
              <a:t>Second level</a:t>
            </a:r>
          </a:p>
          <a:p>
            <a:pPr lvl="2"/>
            <a:r>
              <a:rPr lang="en-US" altLang="en-US">
                <a:sym typeface="Wingdings" panose="05000000000000000000" pitchFamily="2" charset="2"/>
              </a:rPr>
              <a:t>Third level</a:t>
            </a:r>
          </a:p>
          <a:p>
            <a:pPr lvl="3"/>
            <a:r>
              <a:rPr lang="en-US" altLang="en-US">
                <a:sym typeface="Wingdings" panose="05000000000000000000" pitchFamily="2" charset="2"/>
              </a:rPr>
              <a:t>Fourth level</a:t>
            </a:r>
          </a:p>
          <a:p>
            <a:pPr lvl="4"/>
            <a:r>
              <a:rPr lang="en-US" altLang="en-US">
                <a:sym typeface="Wingdings" panose="05000000000000000000" pitchFamily="2" charset="2"/>
              </a:rPr>
              <a:t>Fifth level</a:t>
            </a:r>
          </a:p>
        </p:txBody>
      </p:sp>
      <p:sp>
        <p:nvSpPr>
          <p:cNvPr id="1029" name="Rectangle 33">
            <a:extLst>
              <a:ext uri="{FF2B5EF4-FFF2-40B4-BE49-F238E27FC236}">
                <a16:creationId xmlns:a16="http://schemas.microsoft.com/office/drawing/2014/main" id="{C9F2EF97-5AAB-F6D8-B1E6-73C9E0763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100" y="6524625"/>
            <a:ext cx="2857500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>
                <a:solidFill>
                  <a:schemeClr val="tx2"/>
                </a:solidFill>
              </a:rPr>
              <a:t>© The McGraw-Hill Companies, Inc., 2002</a:t>
            </a:r>
          </a:p>
        </p:txBody>
      </p:sp>
      <p:sp>
        <p:nvSpPr>
          <p:cNvPr id="1030" name="Rectangle 35">
            <a:extLst>
              <a:ext uri="{FF2B5EF4-FFF2-40B4-BE49-F238E27FC236}">
                <a16:creationId xmlns:a16="http://schemas.microsoft.com/office/drawing/2014/main" id="{1396FEDA-CBEE-5345-ED02-7916FD950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3" y="6553200"/>
            <a:ext cx="1493837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1" i="1">
                <a:solidFill>
                  <a:schemeClr val="tx2"/>
                </a:solidFill>
              </a:rPr>
              <a:t>Irwin/McGraw-Hill  </a:t>
            </a:r>
          </a:p>
        </p:txBody>
      </p:sp>
      <p:sp>
        <p:nvSpPr>
          <p:cNvPr id="1031" name="Rectangle 36">
            <a:extLst>
              <a:ext uri="{FF2B5EF4-FFF2-40B4-BE49-F238E27FC236}">
                <a16:creationId xmlns:a16="http://schemas.microsoft.com/office/drawing/2014/main" id="{705C46D8-20B3-E83A-A3E9-6470F89D599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86200" y="6491288"/>
            <a:ext cx="450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32754A2-9112-4E63-BD4F-A9BFDDB069AA}" type="slidenum">
              <a:rPr lang="en-US" altLang="en-US" sz="1800" b="1" i="1">
                <a:solidFill>
                  <a:schemeClr val="tx2"/>
                </a:solidFill>
              </a:rPr>
              <a:pPr/>
              <a:t>‹#›</a:t>
            </a:fld>
            <a:endParaRPr lang="en-US" altLang="en-US" sz="1800" b="1" i="1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" panose="05000000000000000000" pitchFamily="2" charset="2"/>
        <a:buChar char="l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v"/>
        <a:defRPr kumimoji="1" sz="2800" kern="1200">
          <a:solidFill>
            <a:schemeClr val="tx1"/>
          </a:solidFill>
          <a:latin typeface="+mn-lt"/>
          <a:ea typeface="+mn-ea"/>
          <a:cs typeface="+mn-cs"/>
          <a:sym typeface="Wingdings" panose="05000000000000000000" pitchFamily="2" charset="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kumimoji="1" sz="2400" kern="1200">
          <a:solidFill>
            <a:schemeClr val="tx1"/>
          </a:solidFill>
          <a:latin typeface="+mn-lt"/>
          <a:ea typeface="+mn-ea"/>
          <a:cs typeface="+mn-cs"/>
          <a:sym typeface="Wingdings" panose="05000000000000000000" pitchFamily="2" charset="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kumimoji="1" sz="2000" kern="1200">
          <a:solidFill>
            <a:schemeClr val="tx1"/>
          </a:solidFill>
          <a:latin typeface="+mn-lt"/>
          <a:ea typeface="+mn-ea"/>
          <a:cs typeface="+mn-cs"/>
          <a:sym typeface="Wingdings" panose="05000000000000000000" pitchFamily="2" charset="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kumimoji="1" sz="2000" kern="1200">
          <a:solidFill>
            <a:schemeClr val="tx1"/>
          </a:solidFill>
          <a:latin typeface="+mn-lt"/>
          <a:ea typeface="+mn-ea"/>
          <a:cs typeface="+mn-cs"/>
          <a:sym typeface="Wingdings" panose="05000000000000000000" pitchFamily="2" charset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DAD6A20-B492-EB32-0CC4-171B46FC219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800100"/>
            <a:ext cx="8153400" cy="2438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r>
              <a:rPr lang="en-US" altLang="en-US" sz="5400" dirty="0"/>
              <a:t>Cost Concepts &amp; Cost of Goods Sold</a:t>
            </a:r>
            <a:endParaRPr lang="en-US" altLang="en-US" sz="4400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BDA893B-E1F6-00B4-35F2-0783CE633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52400"/>
            <a:ext cx="13716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>
    <p:strips dir="r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54FE1EB-2DAA-915F-1E94-CEC1425783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990600"/>
          </a:xfrm>
          <a:noFill/>
          <a:extLs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/>
              <a:t>Manufacturing costs that </a:t>
            </a:r>
            <a:r>
              <a:rPr lang="en-US" altLang="en-US">
                <a:solidFill>
                  <a:srgbClr val="0000CC"/>
                </a:solidFill>
              </a:rPr>
              <a:t>cannot</a:t>
            </a:r>
            <a:r>
              <a:rPr lang="en-US" altLang="en-US"/>
              <a:t> be traced directly to specific units produced.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39C8680-5D58-2D46-75EA-22E1BC1EBE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Manufacturing Overhead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16B25B9E-C003-EE2E-CB9B-6F284A3AB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3" y="2732088"/>
            <a:ext cx="8347075" cy="479425"/>
          </a:xfrm>
          <a:prstGeom prst="rect">
            <a:avLst/>
          </a:prstGeom>
          <a:solidFill>
            <a:srgbClr val="F8F8F8"/>
          </a:solidFill>
          <a:ln w="25399">
            <a:solidFill>
              <a:schemeClr val="accent2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1">
                <a:latin typeface="Arial" panose="020B0604020202020204" pitchFamily="34" charset="0"/>
              </a:rPr>
              <a:t>Examples:</a:t>
            </a:r>
            <a:r>
              <a:rPr lang="en-US" altLang="en-US" sz="2400" b="1">
                <a:solidFill>
                  <a:schemeClr val="bg1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2400" b="1">
                <a:solidFill>
                  <a:srgbClr val="0000CC"/>
                </a:solidFill>
                <a:latin typeface="Arial" panose="020B0604020202020204" pitchFamily="34" charset="0"/>
              </a:rPr>
              <a:t>Indirect labor and indirect materials</a:t>
            </a:r>
          </a:p>
        </p:txBody>
      </p:sp>
      <p:grpSp>
        <p:nvGrpSpPr>
          <p:cNvPr id="85002" name="Group 10">
            <a:extLst>
              <a:ext uri="{FF2B5EF4-FFF2-40B4-BE49-F238E27FC236}">
                <a16:creationId xmlns:a16="http://schemas.microsoft.com/office/drawing/2014/main" id="{F585494A-745D-DCD4-6863-A65957A3C91E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3089275"/>
            <a:ext cx="4108450" cy="3043238"/>
            <a:chOff x="340" y="1946"/>
            <a:chExt cx="2588" cy="1917"/>
          </a:xfrm>
        </p:grpSpPr>
        <p:sp>
          <p:nvSpPr>
            <p:cNvPr id="16393" name="AutoShape 5">
              <a:extLst>
                <a:ext uri="{FF2B5EF4-FFF2-40B4-BE49-F238E27FC236}">
                  <a16:creationId xmlns:a16="http://schemas.microsoft.com/office/drawing/2014/main" id="{7D892D03-78BF-5A9D-EEB9-CF78CF9CB55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236" y="2018"/>
              <a:ext cx="472" cy="328"/>
            </a:xfrm>
            <a:prstGeom prst="rightArrow">
              <a:avLst>
                <a:gd name="adj1" fmla="val 50000"/>
                <a:gd name="adj2" fmla="val 71958"/>
              </a:avLst>
            </a:prstGeom>
            <a:solidFill>
              <a:schemeClr val="accent2"/>
            </a:solidFill>
            <a:ln w="12699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394" name="Rectangle 6">
              <a:extLst>
                <a:ext uri="{FF2B5EF4-FFF2-40B4-BE49-F238E27FC236}">
                  <a16:creationId xmlns:a16="http://schemas.microsoft.com/office/drawing/2014/main" id="{5B8FD541-E424-0649-6302-D0C4BBE23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2393"/>
              <a:ext cx="2588" cy="1470"/>
            </a:xfrm>
            <a:prstGeom prst="rect">
              <a:avLst/>
            </a:prstGeom>
            <a:solidFill>
              <a:schemeClr val="folHlink"/>
            </a:solidFill>
            <a:ln w="25399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40000"/>
                </a:spcBef>
              </a:pPr>
              <a:r>
                <a:rPr lang="en-US" altLang="en-US" sz="2400" b="1">
                  <a:solidFill>
                    <a:schemeClr val="accent2"/>
                  </a:solidFill>
                  <a:latin typeface="Arial" panose="020B0604020202020204" pitchFamily="34" charset="0"/>
                </a:rPr>
                <a:t>Wages paid to employees who are not directly involved in production work.</a:t>
              </a:r>
              <a:r>
                <a:rPr lang="en-US" altLang="en-US" sz="2400" b="1">
                  <a:solidFill>
                    <a:schemeClr val="bg1"/>
                  </a:solidFill>
                  <a:latin typeface="Arial" panose="020B0604020202020204" pitchFamily="34" charset="0"/>
                </a:rPr>
                <a:t>  </a:t>
              </a:r>
              <a:br>
                <a:rPr lang="en-US" altLang="en-US" sz="2400" b="1">
                  <a:solidFill>
                    <a:schemeClr val="bg1"/>
                  </a:solidFill>
                  <a:latin typeface="Arial" panose="020B0604020202020204" pitchFamily="34" charset="0"/>
                </a:rPr>
              </a:br>
              <a:r>
                <a:rPr lang="en-US" altLang="en-US" sz="2200" b="1">
                  <a:solidFill>
                    <a:srgbClr val="FC0128"/>
                  </a:solidFill>
                  <a:latin typeface="Arial" panose="020B0604020202020204" pitchFamily="34" charset="0"/>
                </a:rPr>
                <a:t>Examples:  </a:t>
              </a:r>
              <a:r>
                <a:rPr lang="en-US" altLang="en-US" sz="2200" b="1">
                  <a:solidFill>
                    <a:schemeClr val="accent2"/>
                  </a:solidFill>
                  <a:latin typeface="Arial" panose="020B0604020202020204" pitchFamily="34" charset="0"/>
                </a:rPr>
                <a:t>maintenance workers, janitors and security guards.</a:t>
              </a:r>
            </a:p>
          </p:txBody>
        </p:sp>
      </p:grpSp>
      <p:grpSp>
        <p:nvGrpSpPr>
          <p:cNvPr id="85001" name="Group 9">
            <a:extLst>
              <a:ext uri="{FF2B5EF4-FFF2-40B4-BE49-F238E27FC236}">
                <a16:creationId xmlns:a16="http://schemas.microsoft.com/office/drawing/2014/main" id="{C8A274E1-5288-306B-C1C5-B89E15337A90}"/>
              </a:ext>
            </a:extLst>
          </p:cNvPr>
          <p:cNvGrpSpPr>
            <a:grpSpLocks/>
          </p:cNvGrpSpPr>
          <p:nvPr/>
        </p:nvGrpSpPr>
        <p:grpSpPr bwMode="auto">
          <a:xfrm>
            <a:off x="4818063" y="3089275"/>
            <a:ext cx="4108450" cy="3016250"/>
            <a:chOff x="3035" y="1946"/>
            <a:chExt cx="2588" cy="1900"/>
          </a:xfrm>
        </p:grpSpPr>
        <p:sp>
          <p:nvSpPr>
            <p:cNvPr id="16391" name="AutoShape 7">
              <a:extLst>
                <a:ext uri="{FF2B5EF4-FFF2-40B4-BE49-F238E27FC236}">
                  <a16:creationId xmlns:a16="http://schemas.microsoft.com/office/drawing/2014/main" id="{AE6F8B93-DD0B-2ADE-C89C-B329E4B9FC3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060" y="2018"/>
              <a:ext cx="472" cy="328"/>
            </a:xfrm>
            <a:prstGeom prst="rightArrow">
              <a:avLst>
                <a:gd name="adj1" fmla="val 50000"/>
                <a:gd name="adj2" fmla="val 71958"/>
              </a:avLst>
            </a:prstGeom>
            <a:solidFill>
              <a:schemeClr val="accent2"/>
            </a:solidFill>
            <a:ln w="12699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392" name="Rectangle 8">
              <a:extLst>
                <a:ext uri="{FF2B5EF4-FFF2-40B4-BE49-F238E27FC236}">
                  <a16:creationId xmlns:a16="http://schemas.microsoft.com/office/drawing/2014/main" id="{02A1CA40-F193-37E7-9C7B-508859459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5" y="2393"/>
              <a:ext cx="2588" cy="1453"/>
            </a:xfrm>
            <a:prstGeom prst="rect">
              <a:avLst/>
            </a:prstGeom>
            <a:solidFill>
              <a:schemeClr val="folHlink"/>
            </a:solidFill>
            <a:ln w="25399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accent2"/>
                  </a:solidFill>
                  <a:latin typeface="Arial" panose="020B0604020202020204" pitchFamily="34" charset="0"/>
                </a:rPr>
                <a:t>Materials used to support the production process.  </a:t>
              </a:r>
              <a:br>
                <a:rPr lang="en-US" altLang="en-US" sz="2400" b="1">
                  <a:solidFill>
                    <a:schemeClr val="accent2"/>
                  </a:solidFill>
                  <a:latin typeface="Arial" panose="020B0604020202020204" pitchFamily="34" charset="0"/>
                </a:rPr>
              </a:br>
              <a:br>
                <a:rPr lang="en-US" altLang="en-US" sz="2400" b="1">
                  <a:solidFill>
                    <a:schemeClr val="accent2"/>
                  </a:solidFill>
                  <a:latin typeface="Arial" panose="020B0604020202020204" pitchFamily="34" charset="0"/>
                </a:rPr>
              </a:br>
              <a:r>
                <a:rPr lang="en-US" altLang="en-US" sz="2200" b="1">
                  <a:solidFill>
                    <a:srgbClr val="FF0000"/>
                  </a:solidFill>
                  <a:latin typeface="Arial" panose="020B0604020202020204" pitchFamily="34" charset="0"/>
                </a:rPr>
                <a:t>Examples:</a:t>
              </a:r>
              <a:r>
                <a:rPr lang="en-US" altLang="en-US" sz="2200" b="1">
                  <a:solidFill>
                    <a:schemeClr val="accent2"/>
                  </a:solidFill>
                  <a:latin typeface="Arial" panose="020B0604020202020204" pitchFamily="34" charset="0"/>
                </a:rPr>
                <a:t> lubricants and cleaning supplies used in the automobile assembly plant.</a:t>
              </a:r>
            </a:p>
          </p:txBody>
        </p:sp>
      </p:grp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5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5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>
            <a:extLst>
              <a:ext uri="{FF2B5EF4-FFF2-40B4-BE49-F238E27FC236}">
                <a16:creationId xmlns:a16="http://schemas.microsoft.com/office/drawing/2014/main" id="{72A0B523-2654-9700-EA96-808F57DA9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Classifications of Costs</a:t>
            </a: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EB58ECE8-AA46-02B4-AF76-659169E70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8" y="3030538"/>
            <a:ext cx="1454150" cy="857250"/>
          </a:xfrm>
          <a:prstGeom prst="rect">
            <a:avLst/>
          </a:prstGeom>
          <a:solidFill>
            <a:srgbClr val="FCFEB9"/>
          </a:solidFill>
          <a:ln w="38099" cmpd="dbl">
            <a:solidFill>
              <a:srgbClr val="663300"/>
            </a:solidFill>
            <a:miter lim="800000"/>
            <a:headEnd/>
            <a:tailEnd/>
          </a:ln>
          <a:effectLst>
            <a:outerShdw dist="71842" dir="2700000" algn="ctr" rotWithShape="0">
              <a:schemeClr val="tx1"/>
            </a:outerShdw>
          </a:effectLst>
        </p:spPr>
        <p:txBody>
          <a:bodyPr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>
                <a:solidFill>
                  <a:srgbClr val="663300"/>
                </a:solidFill>
                <a:latin typeface="Arial" panose="020B0604020202020204" pitchFamily="34" charset="0"/>
              </a:rPr>
              <a:t>Direct</a:t>
            </a:r>
            <a:br>
              <a:rPr lang="en-US" altLang="en-US" sz="2400">
                <a:solidFill>
                  <a:srgbClr val="663300"/>
                </a:solidFill>
                <a:latin typeface="Arial" panose="020B0604020202020204" pitchFamily="34" charset="0"/>
              </a:rPr>
            </a:br>
            <a:r>
              <a:rPr lang="en-US" altLang="en-US" sz="2400">
                <a:solidFill>
                  <a:srgbClr val="663300"/>
                </a:solidFill>
                <a:latin typeface="Arial" panose="020B0604020202020204" pitchFamily="34" charset="0"/>
              </a:rPr>
              <a:t>Material</a:t>
            </a:r>
          </a:p>
        </p:txBody>
      </p:sp>
      <p:sp>
        <p:nvSpPr>
          <p:cNvPr id="17412" name="Rectangle 8">
            <a:extLst>
              <a:ext uri="{FF2B5EF4-FFF2-40B4-BE49-F238E27FC236}">
                <a16:creationId xmlns:a16="http://schemas.microsoft.com/office/drawing/2014/main" id="{36E7EA6B-FFC8-1E0A-48B4-CEC0E8714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0138" y="3030538"/>
            <a:ext cx="1454150" cy="857250"/>
          </a:xfrm>
          <a:prstGeom prst="rect">
            <a:avLst/>
          </a:prstGeom>
          <a:solidFill>
            <a:srgbClr val="FCFEB9"/>
          </a:solidFill>
          <a:ln w="38099" cmpd="dbl">
            <a:solidFill>
              <a:srgbClr val="663300"/>
            </a:solidFill>
            <a:miter lim="800000"/>
            <a:headEnd/>
            <a:tailEnd/>
          </a:ln>
          <a:effectLst>
            <a:outerShdw dist="71842" dir="2700000" algn="ctr" rotWithShape="0">
              <a:schemeClr val="tx1"/>
            </a:outerShdw>
          </a:effectLst>
        </p:spPr>
        <p:txBody>
          <a:bodyPr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>
                <a:solidFill>
                  <a:srgbClr val="663300"/>
                </a:solidFill>
                <a:latin typeface="Arial" panose="020B0604020202020204" pitchFamily="34" charset="0"/>
              </a:rPr>
              <a:t>Direct</a:t>
            </a:r>
            <a:br>
              <a:rPr lang="en-US" altLang="en-US" sz="2400">
                <a:solidFill>
                  <a:srgbClr val="663300"/>
                </a:solidFill>
                <a:latin typeface="Arial" panose="020B0604020202020204" pitchFamily="34" charset="0"/>
              </a:rPr>
            </a:br>
            <a:r>
              <a:rPr lang="en-US" altLang="en-US" sz="2400">
                <a:solidFill>
                  <a:srgbClr val="663300"/>
                </a:solidFill>
                <a:latin typeface="Arial" panose="020B0604020202020204" pitchFamily="34" charset="0"/>
              </a:rPr>
              <a:t>Labor</a:t>
            </a:r>
          </a:p>
        </p:txBody>
      </p:sp>
      <p:sp>
        <p:nvSpPr>
          <p:cNvPr id="17413" name="Rectangle 9">
            <a:extLst>
              <a:ext uri="{FF2B5EF4-FFF2-40B4-BE49-F238E27FC236}">
                <a16:creationId xmlns:a16="http://schemas.microsoft.com/office/drawing/2014/main" id="{47AF609F-E356-ED8E-8EA2-32E1ABAD9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938" y="3030538"/>
            <a:ext cx="2216150" cy="857250"/>
          </a:xfrm>
          <a:prstGeom prst="rect">
            <a:avLst/>
          </a:prstGeom>
          <a:solidFill>
            <a:srgbClr val="FCFEB9"/>
          </a:solidFill>
          <a:ln w="38099" cmpd="dbl">
            <a:solidFill>
              <a:srgbClr val="663300"/>
            </a:solidFill>
            <a:miter lim="800000"/>
            <a:headEnd/>
            <a:tailEnd/>
          </a:ln>
          <a:effectLst>
            <a:outerShdw dist="71842" dir="2700000" algn="ctr" rotWithShape="0">
              <a:schemeClr val="tx1"/>
            </a:outerShdw>
          </a:effectLst>
        </p:spPr>
        <p:txBody>
          <a:bodyPr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>
                <a:solidFill>
                  <a:srgbClr val="663300"/>
                </a:solidFill>
                <a:latin typeface="Arial" panose="020B0604020202020204" pitchFamily="34" charset="0"/>
              </a:rPr>
              <a:t>Manufacturing</a:t>
            </a:r>
            <a:br>
              <a:rPr lang="en-US" altLang="en-US" sz="2400">
                <a:solidFill>
                  <a:srgbClr val="663300"/>
                </a:solidFill>
                <a:latin typeface="Arial" panose="020B0604020202020204" pitchFamily="34" charset="0"/>
              </a:rPr>
            </a:br>
            <a:r>
              <a:rPr lang="en-US" altLang="en-US" sz="2400">
                <a:solidFill>
                  <a:srgbClr val="663300"/>
                </a:solidFill>
                <a:latin typeface="Arial" panose="020B0604020202020204" pitchFamily="34" charset="0"/>
              </a:rPr>
              <a:t>Overhead</a:t>
            </a:r>
          </a:p>
        </p:txBody>
      </p:sp>
      <p:grpSp>
        <p:nvGrpSpPr>
          <p:cNvPr id="172049" name="Group 17">
            <a:extLst>
              <a:ext uri="{FF2B5EF4-FFF2-40B4-BE49-F238E27FC236}">
                <a16:creationId xmlns:a16="http://schemas.microsoft.com/office/drawing/2014/main" id="{D5C7B13F-3E91-85F3-FFB8-783C9F339231}"/>
              </a:ext>
            </a:extLst>
          </p:cNvPr>
          <p:cNvGrpSpPr>
            <a:grpSpLocks/>
          </p:cNvGrpSpPr>
          <p:nvPr/>
        </p:nvGrpSpPr>
        <p:grpSpPr bwMode="auto">
          <a:xfrm>
            <a:off x="1231900" y="3886200"/>
            <a:ext cx="2730500" cy="2058988"/>
            <a:chOff x="776" y="2448"/>
            <a:chExt cx="1720" cy="1297"/>
          </a:xfrm>
        </p:grpSpPr>
        <p:sp>
          <p:nvSpPr>
            <p:cNvPr id="17422" name="Line 2">
              <a:extLst>
                <a:ext uri="{FF2B5EF4-FFF2-40B4-BE49-F238E27FC236}">
                  <a16:creationId xmlns:a16="http://schemas.microsoft.com/office/drawing/2014/main" id="{B3804ABD-8EE5-7369-F7A1-7277B1DBC6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3" y="2456"/>
              <a:ext cx="0" cy="368"/>
            </a:xfrm>
            <a:prstGeom prst="line">
              <a:avLst/>
            </a:prstGeom>
            <a:noFill/>
            <a:ln w="25399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3" name="Line 3">
              <a:extLst>
                <a:ext uri="{FF2B5EF4-FFF2-40B4-BE49-F238E27FC236}">
                  <a16:creationId xmlns:a16="http://schemas.microsoft.com/office/drawing/2014/main" id="{34020270-95F8-2A55-118E-04B20F796C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448"/>
              <a:ext cx="0" cy="376"/>
            </a:xfrm>
            <a:prstGeom prst="line">
              <a:avLst/>
            </a:prstGeom>
            <a:noFill/>
            <a:ln w="25399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4" name="Line 10">
              <a:extLst>
                <a:ext uri="{FF2B5EF4-FFF2-40B4-BE49-F238E27FC236}">
                  <a16:creationId xmlns:a16="http://schemas.microsoft.com/office/drawing/2014/main" id="{029BD526-B39F-0EE2-2891-113560D280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" y="2814"/>
              <a:ext cx="1712" cy="0"/>
            </a:xfrm>
            <a:prstGeom prst="line">
              <a:avLst/>
            </a:prstGeom>
            <a:noFill/>
            <a:ln w="25399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5" name="Line 12">
              <a:extLst>
                <a:ext uri="{FF2B5EF4-FFF2-40B4-BE49-F238E27FC236}">
                  <a16:creationId xmlns:a16="http://schemas.microsoft.com/office/drawing/2014/main" id="{2B9B055C-C15F-41DA-6B1F-B5835A4BF8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818"/>
              <a:ext cx="0" cy="368"/>
            </a:xfrm>
            <a:prstGeom prst="line">
              <a:avLst/>
            </a:prstGeom>
            <a:noFill/>
            <a:ln w="25399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6" name="Rectangle 14">
              <a:extLst>
                <a:ext uri="{FF2B5EF4-FFF2-40B4-BE49-F238E27FC236}">
                  <a16:creationId xmlns:a16="http://schemas.microsoft.com/office/drawing/2014/main" id="{C8616E4A-87C1-5A2D-9E26-177D61F28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4" y="3205"/>
              <a:ext cx="916" cy="540"/>
            </a:xfrm>
            <a:prstGeom prst="rect">
              <a:avLst/>
            </a:prstGeom>
            <a:solidFill>
              <a:schemeClr val="accent2"/>
            </a:solidFill>
            <a:ln w="38099" cmpd="dbl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Prime</a:t>
              </a:r>
              <a:br>
                <a:rPr lang="en-US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</a:br>
              <a:r>
                <a:rPr lang="en-US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Cost</a:t>
              </a:r>
            </a:p>
          </p:txBody>
        </p:sp>
      </p:grpSp>
      <p:grpSp>
        <p:nvGrpSpPr>
          <p:cNvPr id="172050" name="Group 18">
            <a:extLst>
              <a:ext uri="{FF2B5EF4-FFF2-40B4-BE49-F238E27FC236}">
                <a16:creationId xmlns:a16="http://schemas.microsoft.com/office/drawing/2014/main" id="{8116F63E-84C6-2A50-4496-284019EEFD14}"/>
              </a:ext>
            </a:extLst>
          </p:cNvPr>
          <p:cNvGrpSpPr>
            <a:grpSpLocks/>
          </p:cNvGrpSpPr>
          <p:nvPr/>
        </p:nvGrpSpPr>
        <p:grpSpPr bwMode="auto">
          <a:xfrm>
            <a:off x="4791075" y="3898900"/>
            <a:ext cx="2905125" cy="2046288"/>
            <a:chOff x="3018" y="2456"/>
            <a:chExt cx="1830" cy="1289"/>
          </a:xfrm>
        </p:grpSpPr>
        <p:sp>
          <p:nvSpPr>
            <p:cNvPr id="17417" name="Line 4">
              <a:extLst>
                <a:ext uri="{FF2B5EF4-FFF2-40B4-BE49-F238E27FC236}">
                  <a16:creationId xmlns:a16="http://schemas.microsoft.com/office/drawing/2014/main" id="{107A9CC0-43C6-195E-4D2D-C0F5A1B493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2456"/>
              <a:ext cx="0" cy="368"/>
            </a:xfrm>
            <a:prstGeom prst="line">
              <a:avLst/>
            </a:prstGeom>
            <a:noFill/>
            <a:ln w="25399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Line 5">
              <a:extLst>
                <a:ext uri="{FF2B5EF4-FFF2-40B4-BE49-F238E27FC236}">
                  <a16:creationId xmlns:a16="http://schemas.microsoft.com/office/drawing/2014/main" id="{69D73802-916A-7DF2-1FB8-3C43E4F390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456"/>
              <a:ext cx="0" cy="368"/>
            </a:xfrm>
            <a:prstGeom prst="line">
              <a:avLst/>
            </a:prstGeom>
            <a:noFill/>
            <a:ln w="25399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Line 11">
              <a:extLst>
                <a:ext uri="{FF2B5EF4-FFF2-40B4-BE49-F238E27FC236}">
                  <a16:creationId xmlns:a16="http://schemas.microsoft.com/office/drawing/2014/main" id="{799E1585-FDF6-CEA0-A287-3D2D75192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8" y="2818"/>
              <a:ext cx="1830" cy="0"/>
            </a:xfrm>
            <a:prstGeom prst="line">
              <a:avLst/>
            </a:prstGeom>
            <a:noFill/>
            <a:ln w="25399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0" name="Line 13">
              <a:extLst>
                <a:ext uri="{FF2B5EF4-FFF2-40B4-BE49-F238E27FC236}">
                  <a16:creationId xmlns:a16="http://schemas.microsoft.com/office/drawing/2014/main" id="{65A889D5-6D3D-2559-A47D-D818D5686C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826"/>
              <a:ext cx="0" cy="368"/>
            </a:xfrm>
            <a:prstGeom prst="line">
              <a:avLst/>
            </a:prstGeom>
            <a:noFill/>
            <a:ln w="25399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1" name="Rectangle 15">
              <a:extLst>
                <a:ext uri="{FF2B5EF4-FFF2-40B4-BE49-F238E27FC236}">
                  <a16:creationId xmlns:a16="http://schemas.microsoft.com/office/drawing/2014/main" id="{900D3989-7280-C999-4214-C92092B82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5" y="3205"/>
              <a:ext cx="1123" cy="540"/>
            </a:xfrm>
            <a:prstGeom prst="rect">
              <a:avLst/>
            </a:prstGeom>
            <a:solidFill>
              <a:schemeClr val="accent2"/>
            </a:solidFill>
            <a:ln w="38099" cmpd="dbl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Conversion</a:t>
              </a:r>
              <a:br>
                <a:rPr lang="en-US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</a:br>
              <a:r>
                <a:rPr lang="en-US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Cost</a:t>
              </a:r>
            </a:p>
          </p:txBody>
        </p:sp>
      </p:grpSp>
      <p:sp>
        <p:nvSpPr>
          <p:cNvPr id="17416" name="Rectangle 16">
            <a:extLst>
              <a:ext uri="{FF2B5EF4-FFF2-40B4-BE49-F238E27FC236}">
                <a16:creationId xmlns:a16="http://schemas.microsoft.com/office/drawing/2014/main" id="{36CC2008-4793-1666-5FF0-B6BD932B4B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305800" cy="914400"/>
          </a:xfrm>
          <a:noFill/>
          <a:extLs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Manufacturing costs are often</a:t>
            </a:r>
            <a:br>
              <a:rPr lang="en-US" altLang="en-US" sz="2800"/>
            </a:br>
            <a:r>
              <a:rPr lang="en-US" altLang="en-US" sz="2800"/>
              <a:t>classified as follows: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4719E0F-27A4-92C5-7323-1D1E5036D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Nonmanufacturing Costs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8EC2E86A-80D8-C303-FDFC-2D25774F76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Marketing and selling costs . . .</a:t>
            </a:r>
          </a:p>
          <a:p>
            <a:pPr lvl="1"/>
            <a:r>
              <a:rPr lang="en-US" altLang="en-US" sz="2600"/>
              <a:t>Costs necessary to get the order and deliver the product.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Administrative costs . . .</a:t>
            </a:r>
          </a:p>
          <a:p>
            <a:pPr lvl="1"/>
            <a:r>
              <a:rPr lang="en-US" altLang="en-US" sz="2600"/>
              <a:t>All executive, organizational, and clerical costs.</a:t>
            </a:r>
          </a:p>
        </p:txBody>
      </p:sp>
      <p:grpSp>
        <p:nvGrpSpPr>
          <p:cNvPr id="18436" name="Group 4">
            <a:extLst>
              <a:ext uri="{FF2B5EF4-FFF2-40B4-BE49-F238E27FC236}">
                <a16:creationId xmlns:a16="http://schemas.microsoft.com/office/drawing/2014/main" id="{3475D70C-78EC-BB35-F4B5-A256076828B8}"/>
              </a:ext>
            </a:extLst>
          </p:cNvPr>
          <p:cNvGrpSpPr>
            <a:grpSpLocks/>
          </p:cNvGrpSpPr>
          <p:nvPr/>
        </p:nvGrpSpPr>
        <p:grpSpPr bwMode="auto">
          <a:xfrm>
            <a:off x="2820988" y="4265613"/>
            <a:ext cx="3044825" cy="2139950"/>
            <a:chOff x="1777" y="2687"/>
            <a:chExt cx="1918" cy="1348"/>
          </a:xfrm>
        </p:grpSpPr>
        <p:grpSp>
          <p:nvGrpSpPr>
            <p:cNvPr id="18437" name="Group 5">
              <a:extLst>
                <a:ext uri="{FF2B5EF4-FFF2-40B4-BE49-F238E27FC236}">
                  <a16:creationId xmlns:a16="http://schemas.microsoft.com/office/drawing/2014/main" id="{EEADB2AE-E858-3897-5D2B-67A45B7983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0" y="2985"/>
              <a:ext cx="1735" cy="1050"/>
              <a:chOff x="1960" y="2985"/>
              <a:chExt cx="1735" cy="1050"/>
            </a:xfrm>
          </p:grpSpPr>
          <p:grpSp>
            <p:nvGrpSpPr>
              <p:cNvPr id="18603" name="Group 6">
                <a:extLst>
                  <a:ext uri="{FF2B5EF4-FFF2-40B4-BE49-F238E27FC236}">
                    <a16:creationId xmlns:a16="http://schemas.microsoft.com/office/drawing/2014/main" id="{B265A38F-FBCB-5011-54C9-8D366219C0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73" y="3460"/>
                <a:ext cx="322" cy="575"/>
                <a:chOff x="3373" y="3460"/>
                <a:chExt cx="322" cy="575"/>
              </a:xfrm>
            </p:grpSpPr>
            <p:sp>
              <p:nvSpPr>
                <p:cNvPr id="18800" name="Freeform 7">
                  <a:extLst>
                    <a:ext uri="{FF2B5EF4-FFF2-40B4-BE49-F238E27FC236}">
                      <a16:creationId xmlns:a16="http://schemas.microsoft.com/office/drawing/2014/main" id="{DBB36B08-8201-6095-5FAA-3B04F4EB70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73" y="3460"/>
                  <a:ext cx="322" cy="575"/>
                </a:xfrm>
                <a:custGeom>
                  <a:avLst/>
                  <a:gdLst>
                    <a:gd name="T0" fmla="*/ 322 w 645"/>
                    <a:gd name="T1" fmla="*/ 32 h 1151"/>
                    <a:gd name="T2" fmla="*/ 322 w 645"/>
                    <a:gd name="T3" fmla="*/ 575 h 1151"/>
                    <a:gd name="T4" fmla="*/ 93 w 645"/>
                    <a:gd name="T5" fmla="*/ 575 h 1151"/>
                    <a:gd name="T6" fmla="*/ 0 w 645"/>
                    <a:gd name="T7" fmla="*/ 196 h 1151"/>
                    <a:gd name="T8" fmla="*/ 72 w 645"/>
                    <a:gd name="T9" fmla="*/ 0 h 1151"/>
                    <a:gd name="T10" fmla="*/ 322 w 645"/>
                    <a:gd name="T11" fmla="*/ 32 h 115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5" h="1151">
                      <a:moveTo>
                        <a:pt x="645" y="64"/>
                      </a:moveTo>
                      <a:lnTo>
                        <a:pt x="645" y="1151"/>
                      </a:lnTo>
                      <a:lnTo>
                        <a:pt x="187" y="1151"/>
                      </a:lnTo>
                      <a:lnTo>
                        <a:pt x="0" y="393"/>
                      </a:lnTo>
                      <a:lnTo>
                        <a:pt x="145" y="0"/>
                      </a:lnTo>
                      <a:lnTo>
                        <a:pt x="645" y="64"/>
                      </a:lnTo>
                      <a:close/>
                    </a:path>
                  </a:pathLst>
                </a:custGeom>
                <a:solidFill>
                  <a:srgbClr val="A04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01" name="Freeform 8">
                  <a:extLst>
                    <a:ext uri="{FF2B5EF4-FFF2-40B4-BE49-F238E27FC236}">
                      <a16:creationId xmlns:a16="http://schemas.microsoft.com/office/drawing/2014/main" id="{808EEBB3-2C8A-7E60-7253-9E59902AF1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01" y="3506"/>
                  <a:ext cx="154" cy="529"/>
                </a:xfrm>
                <a:custGeom>
                  <a:avLst/>
                  <a:gdLst>
                    <a:gd name="T0" fmla="*/ 34 w 308"/>
                    <a:gd name="T1" fmla="*/ 85 h 1058"/>
                    <a:gd name="T2" fmla="*/ 74 w 308"/>
                    <a:gd name="T3" fmla="*/ 124 h 1058"/>
                    <a:gd name="T4" fmla="*/ 89 w 308"/>
                    <a:gd name="T5" fmla="*/ 139 h 1058"/>
                    <a:gd name="T6" fmla="*/ 111 w 308"/>
                    <a:gd name="T7" fmla="*/ 0 h 1058"/>
                    <a:gd name="T8" fmla="*/ 107 w 308"/>
                    <a:gd name="T9" fmla="*/ 153 h 1058"/>
                    <a:gd name="T10" fmla="*/ 148 w 308"/>
                    <a:gd name="T11" fmla="*/ 214 h 1058"/>
                    <a:gd name="T12" fmla="*/ 143 w 308"/>
                    <a:gd name="T13" fmla="*/ 407 h 1058"/>
                    <a:gd name="T14" fmla="*/ 154 w 308"/>
                    <a:gd name="T15" fmla="*/ 529 h 1058"/>
                    <a:gd name="T16" fmla="*/ 23 w 308"/>
                    <a:gd name="T17" fmla="*/ 529 h 1058"/>
                    <a:gd name="T18" fmla="*/ 0 w 308"/>
                    <a:gd name="T19" fmla="*/ 228 h 1058"/>
                    <a:gd name="T20" fmla="*/ 34 w 308"/>
                    <a:gd name="T21" fmla="*/ 85 h 105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08" h="1058">
                      <a:moveTo>
                        <a:pt x="67" y="169"/>
                      </a:moveTo>
                      <a:lnTo>
                        <a:pt x="148" y="248"/>
                      </a:lnTo>
                      <a:lnTo>
                        <a:pt x="178" y="277"/>
                      </a:lnTo>
                      <a:lnTo>
                        <a:pt x="221" y="0"/>
                      </a:lnTo>
                      <a:lnTo>
                        <a:pt x="213" y="305"/>
                      </a:lnTo>
                      <a:lnTo>
                        <a:pt x="295" y="428"/>
                      </a:lnTo>
                      <a:lnTo>
                        <a:pt x="286" y="813"/>
                      </a:lnTo>
                      <a:lnTo>
                        <a:pt x="308" y="1058"/>
                      </a:lnTo>
                      <a:lnTo>
                        <a:pt x="45" y="1058"/>
                      </a:lnTo>
                      <a:lnTo>
                        <a:pt x="0" y="456"/>
                      </a:lnTo>
                      <a:lnTo>
                        <a:pt x="67" y="169"/>
                      </a:lnTo>
                      <a:close/>
                    </a:path>
                  </a:pathLst>
                </a:custGeom>
                <a:solidFill>
                  <a:srgbClr val="600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02" name="Freeform 9">
                  <a:extLst>
                    <a:ext uri="{FF2B5EF4-FFF2-40B4-BE49-F238E27FC236}">
                      <a16:creationId xmlns:a16="http://schemas.microsoft.com/office/drawing/2014/main" id="{97922ADE-6BEB-1D38-A3C5-CB83DC8262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6" y="3509"/>
                  <a:ext cx="93" cy="526"/>
                </a:xfrm>
                <a:custGeom>
                  <a:avLst/>
                  <a:gdLst>
                    <a:gd name="T0" fmla="*/ 11 w 184"/>
                    <a:gd name="T1" fmla="*/ 0 h 1051"/>
                    <a:gd name="T2" fmla="*/ 4 w 184"/>
                    <a:gd name="T3" fmla="*/ 107 h 1051"/>
                    <a:gd name="T4" fmla="*/ 0 w 184"/>
                    <a:gd name="T5" fmla="*/ 171 h 1051"/>
                    <a:gd name="T6" fmla="*/ 18 w 184"/>
                    <a:gd name="T7" fmla="*/ 182 h 1051"/>
                    <a:gd name="T8" fmla="*/ 25 w 184"/>
                    <a:gd name="T9" fmla="*/ 325 h 1051"/>
                    <a:gd name="T10" fmla="*/ 55 w 184"/>
                    <a:gd name="T11" fmla="*/ 457 h 1051"/>
                    <a:gd name="T12" fmla="*/ 67 w 184"/>
                    <a:gd name="T13" fmla="*/ 526 h 1051"/>
                    <a:gd name="T14" fmla="*/ 84 w 184"/>
                    <a:gd name="T15" fmla="*/ 526 h 1051"/>
                    <a:gd name="T16" fmla="*/ 85 w 184"/>
                    <a:gd name="T17" fmla="*/ 454 h 1051"/>
                    <a:gd name="T18" fmla="*/ 93 w 184"/>
                    <a:gd name="T19" fmla="*/ 385 h 1051"/>
                    <a:gd name="T20" fmla="*/ 82 w 184"/>
                    <a:gd name="T21" fmla="*/ 304 h 1051"/>
                    <a:gd name="T22" fmla="*/ 63 w 184"/>
                    <a:gd name="T23" fmla="*/ 265 h 1051"/>
                    <a:gd name="T24" fmla="*/ 48 w 184"/>
                    <a:gd name="T25" fmla="*/ 240 h 1051"/>
                    <a:gd name="T26" fmla="*/ 33 w 184"/>
                    <a:gd name="T27" fmla="*/ 142 h 1051"/>
                    <a:gd name="T28" fmla="*/ 11 w 184"/>
                    <a:gd name="T29" fmla="*/ 0 h 105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84" h="1051">
                      <a:moveTo>
                        <a:pt x="22" y="0"/>
                      </a:moveTo>
                      <a:lnTo>
                        <a:pt x="7" y="213"/>
                      </a:lnTo>
                      <a:lnTo>
                        <a:pt x="0" y="342"/>
                      </a:lnTo>
                      <a:lnTo>
                        <a:pt x="35" y="363"/>
                      </a:lnTo>
                      <a:lnTo>
                        <a:pt x="49" y="650"/>
                      </a:lnTo>
                      <a:lnTo>
                        <a:pt x="109" y="914"/>
                      </a:lnTo>
                      <a:lnTo>
                        <a:pt x="133" y="1051"/>
                      </a:lnTo>
                      <a:lnTo>
                        <a:pt x="166" y="1051"/>
                      </a:lnTo>
                      <a:lnTo>
                        <a:pt x="168" y="907"/>
                      </a:lnTo>
                      <a:lnTo>
                        <a:pt x="184" y="770"/>
                      </a:lnTo>
                      <a:lnTo>
                        <a:pt x="162" y="607"/>
                      </a:lnTo>
                      <a:lnTo>
                        <a:pt x="124" y="529"/>
                      </a:lnTo>
                      <a:lnTo>
                        <a:pt x="94" y="479"/>
                      </a:lnTo>
                      <a:lnTo>
                        <a:pt x="65" y="284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600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03" name="Freeform 10">
                  <a:extLst>
                    <a:ext uri="{FF2B5EF4-FFF2-40B4-BE49-F238E27FC236}">
                      <a16:creationId xmlns:a16="http://schemas.microsoft.com/office/drawing/2014/main" id="{DF0C28FE-001D-A7ED-981C-D5AB3B72B5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3" y="3477"/>
                  <a:ext cx="55" cy="253"/>
                </a:xfrm>
                <a:custGeom>
                  <a:avLst/>
                  <a:gdLst>
                    <a:gd name="T0" fmla="*/ 0 w 109"/>
                    <a:gd name="T1" fmla="*/ 47 h 506"/>
                    <a:gd name="T2" fmla="*/ 55 w 109"/>
                    <a:gd name="T3" fmla="*/ 253 h 506"/>
                    <a:gd name="T4" fmla="*/ 8 w 109"/>
                    <a:gd name="T5" fmla="*/ 0 h 506"/>
                    <a:gd name="T6" fmla="*/ 0 w 109"/>
                    <a:gd name="T7" fmla="*/ 47 h 50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09" h="506">
                      <a:moveTo>
                        <a:pt x="0" y="94"/>
                      </a:moveTo>
                      <a:lnTo>
                        <a:pt x="109" y="506"/>
                      </a:lnTo>
                      <a:lnTo>
                        <a:pt x="16" y="0"/>
                      </a:lnTo>
                      <a:lnTo>
                        <a:pt x="0" y="94"/>
                      </a:lnTo>
                      <a:close/>
                    </a:path>
                  </a:pathLst>
                </a:custGeom>
                <a:solidFill>
                  <a:srgbClr val="600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04" name="Freeform 11">
                  <a:extLst>
                    <a:ext uri="{FF2B5EF4-FFF2-40B4-BE49-F238E27FC236}">
                      <a16:creationId xmlns:a16="http://schemas.microsoft.com/office/drawing/2014/main" id="{8BF696C9-BA48-2641-2260-348CD590CD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3524"/>
                  <a:ext cx="85" cy="511"/>
                </a:xfrm>
                <a:custGeom>
                  <a:avLst/>
                  <a:gdLst>
                    <a:gd name="T0" fmla="*/ 11 w 170"/>
                    <a:gd name="T1" fmla="*/ 0 h 1023"/>
                    <a:gd name="T2" fmla="*/ 19 w 170"/>
                    <a:gd name="T3" fmla="*/ 138 h 1023"/>
                    <a:gd name="T4" fmla="*/ 26 w 170"/>
                    <a:gd name="T5" fmla="*/ 218 h 1023"/>
                    <a:gd name="T6" fmla="*/ 45 w 170"/>
                    <a:gd name="T7" fmla="*/ 239 h 1023"/>
                    <a:gd name="T8" fmla="*/ 53 w 170"/>
                    <a:gd name="T9" fmla="*/ 275 h 1023"/>
                    <a:gd name="T10" fmla="*/ 85 w 170"/>
                    <a:gd name="T11" fmla="*/ 511 h 1023"/>
                    <a:gd name="T12" fmla="*/ 23 w 170"/>
                    <a:gd name="T13" fmla="*/ 509 h 1023"/>
                    <a:gd name="T14" fmla="*/ 0 w 170"/>
                    <a:gd name="T15" fmla="*/ 250 h 1023"/>
                    <a:gd name="T16" fmla="*/ 4 w 170"/>
                    <a:gd name="T17" fmla="*/ 106 h 1023"/>
                    <a:gd name="T18" fmla="*/ 11 w 170"/>
                    <a:gd name="T19" fmla="*/ 0 h 102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70" h="1023">
                      <a:moveTo>
                        <a:pt x="22" y="0"/>
                      </a:moveTo>
                      <a:lnTo>
                        <a:pt x="38" y="277"/>
                      </a:lnTo>
                      <a:lnTo>
                        <a:pt x="51" y="436"/>
                      </a:lnTo>
                      <a:lnTo>
                        <a:pt x="90" y="479"/>
                      </a:lnTo>
                      <a:lnTo>
                        <a:pt x="106" y="550"/>
                      </a:lnTo>
                      <a:lnTo>
                        <a:pt x="170" y="1023"/>
                      </a:lnTo>
                      <a:lnTo>
                        <a:pt x="45" y="1019"/>
                      </a:lnTo>
                      <a:lnTo>
                        <a:pt x="0" y="501"/>
                      </a:lnTo>
                      <a:lnTo>
                        <a:pt x="7" y="213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600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05" name="Freeform 12">
                  <a:extLst>
                    <a:ext uri="{FF2B5EF4-FFF2-40B4-BE49-F238E27FC236}">
                      <a16:creationId xmlns:a16="http://schemas.microsoft.com/office/drawing/2014/main" id="{FEF21263-8F56-4AC2-3D29-9FC76B2256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34" y="3502"/>
                  <a:ext cx="55" cy="243"/>
                </a:xfrm>
                <a:custGeom>
                  <a:avLst/>
                  <a:gdLst>
                    <a:gd name="T0" fmla="*/ 0 w 109"/>
                    <a:gd name="T1" fmla="*/ 11 h 485"/>
                    <a:gd name="T2" fmla="*/ 28 w 109"/>
                    <a:gd name="T3" fmla="*/ 130 h 485"/>
                    <a:gd name="T4" fmla="*/ 55 w 109"/>
                    <a:gd name="T5" fmla="*/ 243 h 485"/>
                    <a:gd name="T6" fmla="*/ 43 w 109"/>
                    <a:gd name="T7" fmla="*/ 0 h 485"/>
                    <a:gd name="T8" fmla="*/ 0 w 109"/>
                    <a:gd name="T9" fmla="*/ 11 h 4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9" h="485">
                      <a:moveTo>
                        <a:pt x="0" y="21"/>
                      </a:moveTo>
                      <a:lnTo>
                        <a:pt x="55" y="259"/>
                      </a:lnTo>
                      <a:lnTo>
                        <a:pt x="109" y="485"/>
                      </a:lnTo>
                      <a:lnTo>
                        <a:pt x="8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C06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06" name="Freeform 13">
                  <a:extLst>
                    <a:ext uri="{FF2B5EF4-FFF2-40B4-BE49-F238E27FC236}">
                      <a16:creationId xmlns:a16="http://schemas.microsoft.com/office/drawing/2014/main" id="{54F3398A-206C-1CD7-57B1-66C6A9D01B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1" y="3778"/>
                  <a:ext cx="40" cy="257"/>
                </a:xfrm>
                <a:custGeom>
                  <a:avLst/>
                  <a:gdLst>
                    <a:gd name="T0" fmla="*/ 0 w 80"/>
                    <a:gd name="T1" fmla="*/ 0 h 513"/>
                    <a:gd name="T2" fmla="*/ 16 w 80"/>
                    <a:gd name="T3" fmla="*/ 112 h 513"/>
                    <a:gd name="T4" fmla="*/ 32 w 80"/>
                    <a:gd name="T5" fmla="*/ 234 h 513"/>
                    <a:gd name="T6" fmla="*/ 40 w 80"/>
                    <a:gd name="T7" fmla="*/ 257 h 513"/>
                    <a:gd name="T8" fmla="*/ 40 w 80"/>
                    <a:gd name="T9" fmla="*/ 176 h 513"/>
                    <a:gd name="T10" fmla="*/ 37 w 80"/>
                    <a:gd name="T11" fmla="*/ 104 h 513"/>
                    <a:gd name="T12" fmla="*/ 24 w 80"/>
                    <a:gd name="T13" fmla="*/ 54 h 513"/>
                    <a:gd name="T14" fmla="*/ 0 w 80"/>
                    <a:gd name="T15" fmla="*/ 0 h 51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80" h="513">
                      <a:moveTo>
                        <a:pt x="0" y="0"/>
                      </a:moveTo>
                      <a:lnTo>
                        <a:pt x="32" y="223"/>
                      </a:lnTo>
                      <a:lnTo>
                        <a:pt x="64" y="467"/>
                      </a:lnTo>
                      <a:lnTo>
                        <a:pt x="80" y="513"/>
                      </a:lnTo>
                      <a:lnTo>
                        <a:pt x="80" y="352"/>
                      </a:lnTo>
                      <a:lnTo>
                        <a:pt x="73" y="208"/>
                      </a:lnTo>
                      <a:lnTo>
                        <a:pt x="48" y="10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0A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07" name="Freeform 14">
                  <a:extLst>
                    <a:ext uri="{FF2B5EF4-FFF2-40B4-BE49-F238E27FC236}">
                      <a16:creationId xmlns:a16="http://schemas.microsoft.com/office/drawing/2014/main" id="{746BBC37-4882-C005-1769-BF66BC736A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43" y="3516"/>
                  <a:ext cx="26" cy="221"/>
                </a:xfrm>
                <a:custGeom>
                  <a:avLst/>
                  <a:gdLst>
                    <a:gd name="T0" fmla="*/ 26 w 51"/>
                    <a:gd name="T1" fmla="*/ 0 h 441"/>
                    <a:gd name="T2" fmla="*/ 17 w 51"/>
                    <a:gd name="T3" fmla="*/ 122 h 441"/>
                    <a:gd name="T4" fmla="*/ 17 w 51"/>
                    <a:gd name="T5" fmla="*/ 221 h 441"/>
                    <a:gd name="T6" fmla="*/ 0 w 51"/>
                    <a:gd name="T7" fmla="*/ 156 h 441"/>
                    <a:gd name="T8" fmla="*/ 26 w 51"/>
                    <a:gd name="T9" fmla="*/ 0 h 4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1" h="441">
                      <a:moveTo>
                        <a:pt x="51" y="0"/>
                      </a:moveTo>
                      <a:lnTo>
                        <a:pt x="34" y="244"/>
                      </a:lnTo>
                      <a:lnTo>
                        <a:pt x="34" y="441"/>
                      </a:lnTo>
                      <a:lnTo>
                        <a:pt x="0" y="311"/>
                      </a:lnTo>
                      <a:lnTo>
                        <a:pt x="51" y="0"/>
                      </a:lnTo>
                      <a:close/>
                    </a:path>
                  </a:pathLst>
                </a:custGeom>
                <a:solidFill>
                  <a:srgbClr val="E0A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08" name="Freeform 15">
                  <a:extLst>
                    <a:ext uri="{FF2B5EF4-FFF2-40B4-BE49-F238E27FC236}">
                      <a16:creationId xmlns:a16="http://schemas.microsoft.com/office/drawing/2014/main" id="{25650BBE-3C4A-C56A-D134-F388636360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0" y="3768"/>
                  <a:ext cx="48" cy="267"/>
                </a:xfrm>
                <a:custGeom>
                  <a:avLst/>
                  <a:gdLst>
                    <a:gd name="T0" fmla="*/ 8 w 95"/>
                    <a:gd name="T1" fmla="*/ 0 h 534"/>
                    <a:gd name="T2" fmla="*/ 20 w 95"/>
                    <a:gd name="T3" fmla="*/ 108 h 534"/>
                    <a:gd name="T4" fmla="*/ 29 w 95"/>
                    <a:gd name="T5" fmla="*/ 184 h 534"/>
                    <a:gd name="T6" fmla="*/ 48 w 95"/>
                    <a:gd name="T7" fmla="*/ 267 h 534"/>
                    <a:gd name="T8" fmla="*/ 24 w 95"/>
                    <a:gd name="T9" fmla="*/ 267 h 534"/>
                    <a:gd name="T10" fmla="*/ 5 w 95"/>
                    <a:gd name="T11" fmla="*/ 152 h 534"/>
                    <a:gd name="T12" fmla="*/ 0 w 95"/>
                    <a:gd name="T13" fmla="*/ 72 h 534"/>
                    <a:gd name="T14" fmla="*/ 8 w 95"/>
                    <a:gd name="T15" fmla="*/ 0 h 53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95" h="534">
                      <a:moveTo>
                        <a:pt x="16" y="0"/>
                      </a:moveTo>
                      <a:lnTo>
                        <a:pt x="40" y="215"/>
                      </a:lnTo>
                      <a:lnTo>
                        <a:pt x="57" y="367"/>
                      </a:lnTo>
                      <a:lnTo>
                        <a:pt x="95" y="534"/>
                      </a:lnTo>
                      <a:lnTo>
                        <a:pt x="48" y="534"/>
                      </a:lnTo>
                      <a:lnTo>
                        <a:pt x="9" y="303"/>
                      </a:lnTo>
                      <a:lnTo>
                        <a:pt x="0" y="143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E0A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09" name="Freeform 16">
                  <a:extLst>
                    <a:ext uri="{FF2B5EF4-FFF2-40B4-BE49-F238E27FC236}">
                      <a16:creationId xmlns:a16="http://schemas.microsoft.com/office/drawing/2014/main" id="{F735A8B5-9523-6273-85FE-4DCB2DDC33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9" y="3820"/>
                  <a:ext cx="51" cy="214"/>
                </a:xfrm>
                <a:custGeom>
                  <a:avLst/>
                  <a:gdLst>
                    <a:gd name="T0" fmla="*/ 0 w 102"/>
                    <a:gd name="T1" fmla="*/ 0 h 428"/>
                    <a:gd name="T2" fmla="*/ 36 w 102"/>
                    <a:gd name="T3" fmla="*/ 132 h 428"/>
                    <a:gd name="T4" fmla="*/ 51 w 102"/>
                    <a:gd name="T5" fmla="*/ 214 h 428"/>
                    <a:gd name="T6" fmla="*/ 0 w 102"/>
                    <a:gd name="T7" fmla="*/ 0 h 42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02" h="428">
                      <a:moveTo>
                        <a:pt x="0" y="0"/>
                      </a:moveTo>
                      <a:lnTo>
                        <a:pt x="71" y="263"/>
                      </a:lnTo>
                      <a:lnTo>
                        <a:pt x="102" y="4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0A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10" name="Freeform 17">
                  <a:extLst>
                    <a:ext uri="{FF2B5EF4-FFF2-40B4-BE49-F238E27FC236}">
                      <a16:creationId xmlns:a16="http://schemas.microsoft.com/office/drawing/2014/main" id="{C3D67893-7E28-851B-2A08-28CB1B9E39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13" y="3541"/>
                  <a:ext cx="37" cy="232"/>
                </a:xfrm>
                <a:custGeom>
                  <a:avLst/>
                  <a:gdLst>
                    <a:gd name="T0" fmla="*/ 0 w 74"/>
                    <a:gd name="T1" fmla="*/ 0 h 464"/>
                    <a:gd name="T2" fmla="*/ 8 w 74"/>
                    <a:gd name="T3" fmla="*/ 97 h 464"/>
                    <a:gd name="T4" fmla="*/ 24 w 74"/>
                    <a:gd name="T5" fmla="*/ 174 h 464"/>
                    <a:gd name="T6" fmla="*/ 37 w 74"/>
                    <a:gd name="T7" fmla="*/ 232 h 464"/>
                    <a:gd name="T8" fmla="*/ 33 w 74"/>
                    <a:gd name="T9" fmla="*/ 131 h 464"/>
                    <a:gd name="T10" fmla="*/ 24 w 74"/>
                    <a:gd name="T11" fmla="*/ 76 h 464"/>
                    <a:gd name="T12" fmla="*/ 0 w 74"/>
                    <a:gd name="T13" fmla="*/ 0 h 46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74" h="464">
                      <a:moveTo>
                        <a:pt x="0" y="0"/>
                      </a:moveTo>
                      <a:lnTo>
                        <a:pt x="16" y="194"/>
                      </a:lnTo>
                      <a:lnTo>
                        <a:pt x="48" y="348"/>
                      </a:lnTo>
                      <a:lnTo>
                        <a:pt x="74" y="464"/>
                      </a:lnTo>
                      <a:lnTo>
                        <a:pt x="65" y="261"/>
                      </a:lnTo>
                      <a:lnTo>
                        <a:pt x="48" y="15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6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11" name="Freeform 18">
                  <a:extLst>
                    <a:ext uri="{FF2B5EF4-FFF2-40B4-BE49-F238E27FC236}">
                      <a16:creationId xmlns:a16="http://schemas.microsoft.com/office/drawing/2014/main" id="{B60E168B-81AE-C0D1-56A5-74D7C5B96A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5" y="3516"/>
                  <a:ext cx="44" cy="267"/>
                </a:xfrm>
                <a:custGeom>
                  <a:avLst/>
                  <a:gdLst>
                    <a:gd name="T0" fmla="*/ 44 w 88"/>
                    <a:gd name="T1" fmla="*/ 0 h 534"/>
                    <a:gd name="T2" fmla="*/ 32 w 88"/>
                    <a:gd name="T3" fmla="*/ 79 h 534"/>
                    <a:gd name="T4" fmla="*/ 28 w 88"/>
                    <a:gd name="T5" fmla="*/ 147 h 534"/>
                    <a:gd name="T6" fmla="*/ 21 w 88"/>
                    <a:gd name="T7" fmla="*/ 220 h 534"/>
                    <a:gd name="T8" fmla="*/ 21 w 88"/>
                    <a:gd name="T9" fmla="*/ 267 h 534"/>
                    <a:gd name="T10" fmla="*/ 0 w 88"/>
                    <a:gd name="T11" fmla="*/ 166 h 534"/>
                    <a:gd name="T12" fmla="*/ 9 w 88"/>
                    <a:gd name="T13" fmla="*/ 90 h 534"/>
                    <a:gd name="T14" fmla="*/ 44 w 88"/>
                    <a:gd name="T15" fmla="*/ 0 h 53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88" h="534">
                      <a:moveTo>
                        <a:pt x="88" y="0"/>
                      </a:moveTo>
                      <a:lnTo>
                        <a:pt x="64" y="157"/>
                      </a:lnTo>
                      <a:lnTo>
                        <a:pt x="56" y="294"/>
                      </a:lnTo>
                      <a:lnTo>
                        <a:pt x="41" y="440"/>
                      </a:lnTo>
                      <a:lnTo>
                        <a:pt x="41" y="534"/>
                      </a:lnTo>
                      <a:lnTo>
                        <a:pt x="0" y="331"/>
                      </a:lnTo>
                      <a:lnTo>
                        <a:pt x="18" y="17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rgbClr val="C06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604" name="Group 19">
                <a:extLst>
                  <a:ext uri="{FF2B5EF4-FFF2-40B4-BE49-F238E27FC236}">
                    <a16:creationId xmlns:a16="http://schemas.microsoft.com/office/drawing/2014/main" id="{59E8FD65-5C59-B09F-C1B2-442F36B2F1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0" y="2985"/>
                <a:ext cx="1556" cy="1050"/>
                <a:chOff x="1960" y="2985"/>
                <a:chExt cx="1556" cy="1050"/>
              </a:xfrm>
            </p:grpSpPr>
            <p:sp>
              <p:nvSpPr>
                <p:cNvPr id="18605" name="Freeform 20">
                  <a:extLst>
                    <a:ext uri="{FF2B5EF4-FFF2-40B4-BE49-F238E27FC236}">
                      <a16:creationId xmlns:a16="http://schemas.microsoft.com/office/drawing/2014/main" id="{E1226641-1B72-D25B-B5E3-1834E09987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0" y="3255"/>
                  <a:ext cx="1556" cy="780"/>
                </a:xfrm>
                <a:custGeom>
                  <a:avLst/>
                  <a:gdLst>
                    <a:gd name="T0" fmla="*/ 0 w 3113"/>
                    <a:gd name="T1" fmla="*/ 780 h 1559"/>
                    <a:gd name="T2" fmla="*/ 657 w 3113"/>
                    <a:gd name="T3" fmla="*/ 0 h 1559"/>
                    <a:gd name="T4" fmla="*/ 1403 w 3113"/>
                    <a:gd name="T5" fmla="*/ 0 h 1559"/>
                    <a:gd name="T6" fmla="*/ 1556 w 3113"/>
                    <a:gd name="T7" fmla="*/ 780 h 1559"/>
                    <a:gd name="T8" fmla="*/ 0 w 3113"/>
                    <a:gd name="T9" fmla="*/ 780 h 15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113" h="1559">
                      <a:moveTo>
                        <a:pt x="0" y="1559"/>
                      </a:moveTo>
                      <a:lnTo>
                        <a:pt x="1314" y="0"/>
                      </a:lnTo>
                      <a:lnTo>
                        <a:pt x="2807" y="0"/>
                      </a:lnTo>
                      <a:lnTo>
                        <a:pt x="3113" y="1559"/>
                      </a:lnTo>
                      <a:lnTo>
                        <a:pt x="0" y="1559"/>
                      </a:lnTo>
                      <a:close/>
                    </a:path>
                  </a:pathLst>
                </a:custGeom>
                <a:solidFill>
                  <a:srgbClr val="A04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8606" name="Group 21">
                  <a:extLst>
                    <a:ext uri="{FF2B5EF4-FFF2-40B4-BE49-F238E27FC236}">
                      <a16:creationId xmlns:a16="http://schemas.microsoft.com/office/drawing/2014/main" id="{53B42815-337D-A3FA-A219-4C6687FBA5F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8" y="2985"/>
                  <a:ext cx="901" cy="1050"/>
                  <a:chOff x="2408" y="2985"/>
                  <a:chExt cx="901" cy="1050"/>
                </a:xfrm>
              </p:grpSpPr>
              <p:grpSp>
                <p:nvGrpSpPr>
                  <p:cNvPr id="18607" name="Group 22">
                    <a:extLst>
                      <a:ext uri="{FF2B5EF4-FFF2-40B4-BE49-F238E27FC236}">
                        <a16:creationId xmlns:a16="http://schemas.microsoft.com/office/drawing/2014/main" id="{A1937DDC-5CCF-275D-CEBA-0524EAFC713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20" y="3707"/>
                    <a:ext cx="501" cy="328"/>
                    <a:chOff x="2420" y="3707"/>
                    <a:chExt cx="501" cy="328"/>
                  </a:xfrm>
                </p:grpSpPr>
                <p:sp>
                  <p:nvSpPr>
                    <p:cNvPr id="18798" name="Freeform 23">
                      <a:extLst>
                        <a:ext uri="{FF2B5EF4-FFF2-40B4-BE49-F238E27FC236}">
                          <a16:creationId xmlns:a16="http://schemas.microsoft.com/office/drawing/2014/main" id="{FB0B4993-1DB6-E630-EB8D-9DF811A9E14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20" y="3708"/>
                      <a:ext cx="501" cy="327"/>
                    </a:xfrm>
                    <a:custGeom>
                      <a:avLst/>
                      <a:gdLst>
                        <a:gd name="T0" fmla="*/ 111 w 1001"/>
                        <a:gd name="T1" fmla="*/ 0 h 655"/>
                        <a:gd name="T2" fmla="*/ 501 w 1001"/>
                        <a:gd name="T3" fmla="*/ 0 h 655"/>
                        <a:gd name="T4" fmla="*/ 487 w 1001"/>
                        <a:gd name="T5" fmla="*/ 327 h 655"/>
                        <a:gd name="T6" fmla="*/ 0 w 1001"/>
                        <a:gd name="T7" fmla="*/ 327 h 655"/>
                        <a:gd name="T8" fmla="*/ 111 w 1001"/>
                        <a:gd name="T9" fmla="*/ 0 h 65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001" h="655">
                          <a:moveTo>
                            <a:pt x="222" y="0"/>
                          </a:moveTo>
                          <a:lnTo>
                            <a:pt x="1001" y="0"/>
                          </a:lnTo>
                          <a:lnTo>
                            <a:pt x="973" y="655"/>
                          </a:lnTo>
                          <a:lnTo>
                            <a:pt x="0" y="655"/>
                          </a:lnTo>
                          <a:lnTo>
                            <a:pt x="222" y="0"/>
                          </a:lnTo>
                          <a:close/>
                        </a:path>
                      </a:pathLst>
                    </a:custGeom>
                    <a:solidFill>
                      <a:srgbClr val="C0E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799" name="Freeform 24">
                      <a:extLst>
                        <a:ext uri="{FF2B5EF4-FFF2-40B4-BE49-F238E27FC236}">
                          <a16:creationId xmlns:a16="http://schemas.microsoft.com/office/drawing/2014/main" id="{BEB2B7A7-6DEC-7EA7-FB63-03B423AB52D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519" y="3707"/>
                      <a:ext cx="402" cy="38"/>
                    </a:xfrm>
                    <a:custGeom>
                      <a:avLst/>
                      <a:gdLst>
                        <a:gd name="T0" fmla="*/ 11 w 803"/>
                        <a:gd name="T1" fmla="*/ 0 h 75"/>
                        <a:gd name="T2" fmla="*/ 0 w 803"/>
                        <a:gd name="T3" fmla="*/ 38 h 75"/>
                        <a:gd name="T4" fmla="*/ 401 w 803"/>
                        <a:gd name="T5" fmla="*/ 38 h 75"/>
                        <a:gd name="T6" fmla="*/ 402 w 803"/>
                        <a:gd name="T7" fmla="*/ 0 h 75"/>
                        <a:gd name="T8" fmla="*/ 11 w 803"/>
                        <a:gd name="T9" fmla="*/ 0 h 7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803" h="75">
                          <a:moveTo>
                            <a:pt x="21" y="0"/>
                          </a:moveTo>
                          <a:lnTo>
                            <a:pt x="0" y="75"/>
                          </a:lnTo>
                          <a:lnTo>
                            <a:pt x="801" y="75"/>
                          </a:lnTo>
                          <a:lnTo>
                            <a:pt x="803" y="0"/>
                          </a:lnTo>
                          <a:lnTo>
                            <a:pt x="21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8608" name="Group 25">
                    <a:extLst>
                      <a:ext uri="{FF2B5EF4-FFF2-40B4-BE49-F238E27FC236}">
                        <a16:creationId xmlns:a16="http://schemas.microsoft.com/office/drawing/2014/main" id="{637F4A51-BD24-E7D8-8F51-A9BEB4F8C83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08" y="2985"/>
                    <a:ext cx="901" cy="700"/>
                    <a:chOff x="2408" y="2985"/>
                    <a:chExt cx="901" cy="700"/>
                  </a:xfrm>
                </p:grpSpPr>
                <p:grpSp>
                  <p:nvGrpSpPr>
                    <p:cNvPr id="18609" name="Group 26">
                      <a:extLst>
                        <a:ext uri="{FF2B5EF4-FFF2-40B4-BE49-F238E27FC236}">
                          <a16:creationId xmlns:a16="http://schemas.microsoft.com/office/drawing/2014/main" id="{D9170DB1-C7AB-AA58-5407-98F3ADD270A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08" y="2985"/>
                      <a:ext cx="862" cy="642"/>
                      <a:chOff x="2408" y="2985"/>
                      <a:chExt cx="862" cy="642"/>
                    </a:xfrm>
                  </p:grpSpPr>
                  <p:grpSp>
                    <p:nvGrpSpPr>
                      <p:cNvPr id="18619" name="Group 27">
                        <a:extLst>
                          <a:ext uri="{FF2B5EF4-FFF2-40B4-BE49-F238E27FC236}">
                            <a16:creationId xmlns:a16="http://schemas.microsoft.com/office/drawing/2014/main" id="{8E00254C-1839-648C-0EC7-76E372AB1AF6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408" y="3200"/>
                        <a:ext cx="862" cy="427"/>
                        <a:chOff x="2408" y="3200"/>
                        <a:chExt cx="862" cy="427"/>
                      </a:xfrm>
                    </p:grpSpPr>
                    <p:grpSp>
                      <p:nvGrpSpPr>
                        <p:cNvPr id="18628" name="Group 28">
                          <a:extLst>
                            <a:ext uri="{FF2B5EF4-FFF2-40B4-BE49-F238E27FC236}">
                              <a16:creationId xmlns:a16="http://schemas.microsoft.com/office/drawing/2014/main" id="{35D6D951-DF29-5C1C-DF9D-4797DBF86C98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415" y="3200"/>
                          <a:ext cx="855" cy="426"/>
                          <a:chOff x="2415" y="3200"/>
                          <a:chExt cx="855" cy="426"/>
                        </a:xfrm>
                      </p:grpSpPr>
                      <p:sp>
                        <p:nvSpPr>
                          <p:cNvPr id="18778" name="Freeform 29">
                            <a:extLst>
                              <a:ext uri="{FF2B5EF4-FFF2-40B4-BE49-F238E27FC236}">
                                <a16:creationId xmlns:a16="http://schemas.microsoft.com/office/drawing/2014/main" id="{09C1E880-3E4D-21BB-2CCD-B318C502C8AB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415" y="3294"/>
                            <a:ext cx="305" cy="116"/>
                          </a:xfrm>
                          <a:custGeom>
                            <a:avLst/>
                            <a:gdLst>
                              <a:gd name="T0" fmla="*/ 0 w 609"/>
                              <a:gd name="T1" fmla="*/ 116 h 232"/>
                              <a:gd name="T2" fmla="*/ 20 w 609"/>
                              <a:gd name="T3" fmla="*/ 116 h 232"/>
                              <a:gd name="T4" fmla="*/ 305 w 609"/>
                              <a:gd name="T5" fmla="*/ 5 h 232"/>
                              <a:gd name="T6" fmla="*/ 296 w 609"/>
                              <a:gd name="T7" fmla="*/ 0 h 232"/>
                              <a:gd name="T8" fmla="*/ 0 w 609"/>
                              <a:gd name="T9" fmla="*/ 116 h 232"/>
                              <a:gd name="T10" fmla="*/ 0 60000 65536"/>
                              <a:gd name="T11" fmla="*/ 0 60000 65536"/>
                              <a:gd name="T12" fmla="*/ 0 60000 65536"/>
                              <a:gd name="T13" fmla="*/ 0 60000 65536"/>
                              <a:gd name="T14" fmla="*/ 0 60000 65536"/>
                            </a:gdLst>
                            <a:ahLst/>
                            <a:cxnLst>
                              <a:cxn ang="T10">
                                <a:pos x="T0" y="T1"/>
                              </a:cxn>
                              <a:cxn ang="T11">
                                <a:pos x="T2" y="T3"/>
                              </a:cxn>
                              <a:cxn ang="T12">
                                <a:pos x="T4" y="T5"/>
                              </a:cxn>
                              <a:cxn ang="T13">
                                <a:pos x="T6" y="T7"/>
                              </a:cxn>
                              <a:cxn ang="T14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609" h="232">
                                <a:moveTo>
                                  <a:pt x="0" y="232"/>
                                </a:moveTo>
                                <a:lnTo>
                                  <a:pt x="40" y="232"/>
                                </a:lnTo>
                                <a:lnTo>
                                  <a:pt x="609" y="9"/>
                                </a:lnTo>
                                <a:lnTo>
                                  <a:pt x="591" y="0"/>
                                </a:lnTo>
                                <a:lnTo>
                                  <a:pt x="0" y="232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A0A0A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18779" name="Group 30">
                            <a:extLst>
                              <a:ext uri="{FF2B5EF4-FFF2-40B4-BE49-F238E27FC236}">
                                <a16:creationId xmlns:a16="http://schemas.microsoft.com/office/drawing/2014/main" id="{738EA555-1A83-E3E0-E024-2451D125A469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489" y="3200"/>
                            <a:ext cx="781" cy="426"/>
                            <a:chOff x="2489" y="3200"/>
                            <a:chExt cx="781" cy="426"/>
                          </a:xfrm>
                        </p:grpSpPr>
                        <p:sp>
                          <p:nvSpPr>
                            <p:cNvPr id="18780" name="Freeform 31">
                              <a:extLst>
                                <a:ext uri="{FF2B5EF4-FFF2-40B4-BE49-F238E27FC236}">
                                  <a16:creationId xmlns:a16="http://schemas.microsoft.com/office/drawing/2014/main" id="{7A7ED7E9-E18F-2873-C118-6990BDAA05ED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01" y="3373"/>
                              <a:ext cx="462" cy="253"/>
                            </a:xfrm>
                            <a:custGeom>
                              <a:avLst/>
                              <a:gdLst>
                                <a:gd name="T0" fmla="*/ 462 w 924"/>
                                <a:gd name="T1" fmla="*/ 0 h 505"/>
                                <a:gd name="T2" fmla="*/ 202 w 924"/>
                                <a:gd name="T3" fmla="*/ 102 h 505"/>
                                <a:gd name="T4" fmla="*/ 202 w 924"/>
                                <a:gd name="T5" fmla="*/ 114 h 505"/>
                                <a:gd name="T6" fmla="*/ 200 w 924"/>
                                <a:gd name="T7" fmla="*/ 121 h 505"/>
                                <a:gd name="T8" fmla="*/ 199 w 924"/>
                                <a:gd name="T9" fmla="*/ 125 h 505"/>
                                <a:gd name="T10" fmla="*/ 195 w 924"/>
                                <a:gd name="T11" fmla="*/ 129 h 505"/>
                                <a:gd name="T12" fmla="*/ 146 w 924"/>
                                <a:gd name="T13" fmla="*/ 152 h 505"/>
                                <a:gd name="T14" fmla="*/ 143 w 924"/>
                                <a:gd name="T15" fmla="*/ 159 h 505"/>
                                <a:gd name="T16" fmla="*/ 0 w 924"/>
                                <a:gd name="T17" fmla="*/ 219 h 505"/>
                                <a:gd name="T18" fmla="*/ 0 w 924"/>
                                <a:gd name="T19" fmla="*/ 253 h 505"/>
                                <a:gd name="T20" fmla="*/ 5 w 924"/>
                                <a:gd name="T21" fmla="*/ 253 h 505"/>
                                <a:gd name="T22" fmla="*/ 457 w 924"/>
                                <a:gd name="T23" fmla="*/ 56 h 505"/>
                                <a:gd name="T24" fmla="*/ 459 w 924"/>
                                <a:gd name="T25" fmla="*/ 54 h 505"/>
                                <a:gd name="T26" fmla="*/ 461 w 924"/>
                                <a:gd name="T27" fmla="*/ 52 h 505"/>
                                <a:gd name="T28" fmla="*/ 462 w 924"/>
                                <a:gd name="T29" fmla="*/ 47 h 505"/>
                                <a:gd name="T30" fmla="*/ 462 w 924"/>
                                <a:gd name="T31" fmla="*/ 0 h 505"/>
                                <a:gd name="T32" fmla="*/ 0 60000 65536"/>
                                <a:gd name="T33" fmla="*/ 0 60000 65536"/>
                                <a:gd name="T34" fmla="*/ 0 60000 65536"/>
                                <a:gd name="T35" fmla="*/ 0 60000 65536"/>
                                <a:gd name="T36" fmla="*/ 0 60000 65536"/>
                                <a:gd name="T37" fmla="*/ 0 60000 65536"/>
                                <a:gd name="T38" fmla="*/ 0 60000 65536"/>
                                <a:gd name="T39" fmla="*/ 0 60000 65536"/>
                                <a:gd name="T40" fmla="*/ 0 60000 65536"/>
                                <a:gd name="T41" fmla="*/ 0 60000 65536"/>
                                <a:gd name="T42" fmla="*/ 0 60000 65536"/>
                                <a:gd name="T43" fmla="*/ 0 60000 65536"/>
                                <a:gd name="T44" fmla="*/ 0 60000 65536"/>
                                <a:gd name="T45" fmla="*/ 0 60000 65536"/>
                                <a:gd name="T46" fmla="*/ 0 60000 65536"/>
                                <a:gd name="T47" fmla="*/ 0 60000 65536"/>
                              </a:gdLst>
                              <a:ahLst/>
                              <a:cxnLst>
                                <a:cxn ang="T32">
                                  <a:pos x="T0" y="T1"/>
                                </a:cxn>
                                <a:cxn ang="T33">
                                  <a:pos x="T2" y="T3"/>
                                </a:cxn>
                                <a:cxn ang="T34">
                                  <a:pos x="T4" y="T5"/>
                                </a:cxn>
                                <a:cxn ang="T35">
                                  <a:pos x="T6" y="T7"/>
                                </a:cxn>
                                <a:cxn ang="T36">
                                  <a:pos x="T8" y="T9"/>
                                </a:cxn>
                                <a:cxn ang="T37">
                                  <a:pos x="T10" y="T11"/>
                                </a:cxn>
                                <a:cxn ang="T38">
                                  <a:pos x="T12" y="T13"/>
                                </a:cxn>
                                <a:cxn ang="T39">
                                  <a:pos x="T14" y="T15"/>
                                </a:cxn>
                                <a:cxn ang="T40">
                                  <a:pos x="T16" y="T17"/>
                                </a:cxn>
                                <a:cxn ang="T41">
                                  <a:pos x="T18" y="T19"/>
                                </a:cxn>
                                <a:cxn ang="T42">
                                  <a:pos x="T20" y="T21"/>
                                </a:cxn>
                                <a:cxn ang="T43">
                                  <a:pos x="T22" y="T23"/>
                                </a:cxn>
                                <a:cxn ang="T44">
                                  <a:pos x="T24" y="T25"/>
                                </a:cxn>
                                <a:cxn ang="T45">
                                  <a:pos x="T26" y="T27"/>
                                </a:cxn>
                                <a:cxn ang="T46">
                                  <a:pos x="T28" y="T29"/>
                                </a:cxn>
                                <a:cxn ang="T47">
                                  <a:pos x="T30" y="T31"/>
                                </a:cxn>
                              </a:cxnLst>
                              <a:rect l="0" t="0" r="r" b="b"/>
                              <a:pathLst>
                                <a:path w="924" h="505">
                                  <a:moveTo>
                                    <a:pt x="924" y="0"/>
                                  </a:moveTo>
                                  <a:lnTo>
                                    <a:pt x="404" y="203"/>
                                  </a:lnTo>
                                  <a:lnTo>
                                    <a:pt x="404" y="228"/>
                                  </a:lnTo>
                                  <a:lnTo>
                                    <a:pt x="399" y="242"/>
                                  </a:lnTo>
                                  <a:lnTo>
                                    <a:pt x="397" y="249"/>
                                  </a:lnTo>
                                  <a:lnTo>
                                    <a:pt x="389" y="258"/>
                                  </a:lnTo>
                                  <a:lnTo>
                                    <a:pt x="291" y="304"/>
                                  </a:lnTo>
                                  <a:lnTo>
                                    <a:pt x="286" y="318"/>
                                  </a:lnTo>
                                  <a:lnTo>
                                    <a:pt x="0" y="438"/>
                                  </a:lnTo>
                                  <a:lnTo>
                                    <a:pt x="0" y="505"/>
                                  </a:lnTo>
                                  <a:lnTo>
                                    <a:pt x="10" y="505"/>
                                  </a:lnTo>
                                  <a:lnTo>
                                    <a:pt x="914" y="111"/>
                                  </a:lnTo>
                                  <a:lnTo>
                                    <a:pt x="917" y="108"/>
                                  </a:lnTo>
                                  <a:lnTo>
                                    <a:pt x="921" y="103"/>
                                  </a:lnTo>
                                  <a:lnTo>
                                    <a:pt x="924" y="94"/>
                                  </a:lnTo>
                                  <a:lnTo>
                                    <a:pt x="924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60606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81" name="Freeform 32">
                              <a:extLst>
                                <a:ext uri="{FF2B5EF4-FFF2-40B4-BE49-F238E27FC236}">
                                  <a16:creationId xmlns:a16="http://schemas.microsoft.com/office/drawing/2014/main" id="{678378F3-1D76-5D00-DFDB-1A96E2FAE660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207" y="3392"/>
                              <a:ext cx="32" cy="34"/>
                            </a:xfrm>
                            <a:custGeom>
                              <a:avLst/>
                              <a:gdLst>
                                <a:gd name="T0" fmla="*/ 0 w 64"/>
                                <a:gd name="T1" fmla="*/ 14 h 68"/>
                                <a:gd name="T2" fmla="*/ 32 w 64"/>
                                <a:gd name="T3" fmla="*/ 0 h 68"/>
                                <a:gd name="T4" fmla="*/ 32 w 64"/>
                                <a:gd name="T5" fmla="*/ 20 h 68"/>
                                <a:gd name="T6" fmla="*/ 0 w 64"/>
                                <a:gd name="T7" fmla="*/ 34 h 68"/>
                                <a:gd name="T8" fmla="*/ 0 w 64"/>
                                <a:gd name="T9" fmla="*/ 14 h 68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4" h="68">
                                  <a:moveTo>
                                    <a:pt x="0" y="27"/>
                                  </a:moveTo>
                                  <a:lnTo>
                                    <a:pt x="64" y="0"/>
                                  </a:lnTo>
                                  <a:lnTo>
                                    <a:pt x="64" y="39"/>
                                  </a:lnTo>
                                  <a:lnTo>
                                    <a:pt x="0" y="68"/>
                                  </a:lnTo>
                                  <a:lnTo>
                                    <a:pt x="0" y="27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8782" name="Group 33">
                              <a:extLst>
                                <a:ext uri="{FF2B5EF4-FFF2-40B4-BE49-F238E27FC236}">
                                  <a16:creationId xmlns:a16="http://schemas.microsoft.com/office/drawing/2014/main" id="{E24AAFD2-70B3-D643-456E-985EFD0AD4DA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489" y="3200"/>
                              <a:ext cx="781" cy="425"/>
                              <a:chOff x="2489" y="3200"/>
                              <a:chExt cx="781" cy="425"/>
                            </a:xfrm>
                          </p:grpSpPr>
                          <p:sp>
                            <p:nvSpPr>
                              <p:cNvPr id="18784" name="Freeform 34">
                                <a:extLst>
                                  <a:ext uri="{FF2B5EF4-FFF2-40B4-BE49-F238E27FC236}">
                                    <a16:creationId xmlns:a16="http://schemas.microsoft.com/office/drawing/2014/main" id="{67105BD5-1D7D-AE7B-8C8E-A52B0BE9689B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681" y="3236"/>
                                <a:ext cx="51" cy="77"/>
                              </a:xfrm>
                              <a:custGeom>
                                <a:avLst/>
                                <a:gdLst>
                                  <a:gd name="T0" fmla="*/ 41 w 104"/>
                                  <a:gd name="T1" fmla="*/ 0 h 153"/>
                                  <a:gd name="T2" fmla="*/ 51 w 104"/>
                                  <a:gd name="T3" fmla="*/ 77 h 153"/>
                                  <a:gd name="T4" fmla="*/ 0 w 104"/>
                                  <a:gd name="T5" fmla="*/ 58 h 153"/>
                                  <a:gd name="T6" fmla="*/ 41 w 104"/>
                                  <a:gd name="T7" fmla="*/ 0 h 153"/>
                                  <a:gd name="T8" fmla="*/ 0 60000 65536"/>
                                  <a:gd name="T9" fmla="*/ 0 60000 65536"/>
                                  <a:gd name="T10" fmla="*/ 0 60000 65536"/>
                                  <a:gd name="T11" fmla="*/ 0 60000 65536"/>
                                </a:gdLst>
                                <a:ahLst/>
                                <a:cxnLst>
                                  <a:cxn ang="T8">
                                    <a:pos x="T0" y="T1"/>
                                  </a:cxn>
                                  <a:cxn ang="T9">
                                    <a:pos x="T2" y="T3"/>
                                  </a:cxn>
                                  <a:cxn ang="T10">
                                    <a:pos x="T4" y="T5"/>
                                  </a:cxn>
                                  <a:cxn ang="T11">
                                    <a:pos x="T6" y="T7"/>
                                  </a:cxn>
                                </a:cxnLst>
                                <a:rect l="0" t="0" r="r" b="b"/>
                                <a:pathLst>
                                  <a:path w="104" h="153">
                                    <a:moveTo>
                                      <a:pt x="83" y="0"/>
                                    </a:moveTo>
                                    <a:lnTo>
                                      <a:pt x="104" y="153"/>
                                    </a:lnTo>
                                    <a:lnTo>
                                      <a:pt x="0" y="115"/>
                                    </a:lnTo>
                                    <a:lnTo>
                                      <a:pt x="83" y="0"/>
                                    </a:lnTo>
                                    <a:close/>
                                  </a:path>
                                </a:pathLst>
                              </a:custGeom>
                              <a:solidFill>
                                <a:srgbClr val="404040"/>
                              </a:solidFill>
                              <a:ln>
                                <a:noFill/>
                              </a:ln>
                              <a:extLs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round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785" name="Freeform 35">
                                <a:extLst>
                                  <a:ext uri="{FF2B5EF4-FFF2-40B4-BE49-F238E27FC236}">
                                    <a16:creationId xmlns:a16="http://schemas.microsoft.com/office/drawing/2014/main" id="{70847073-E006-364F-95BF-5CE349CF2224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89" y="3378"/>
                                <a:ext cx="317" cy="219"/>
                              </a:xfrm>
                              <a:custGeom>
                                <a:avLst/>
                                <a:gdLst>
                                  <a:gd name="T0" fmla="*/ 0 w 635"/>
                                  <a:gd name="T1" fmla="*/ 13 h 437"/>
                                  <a:gd name="T2" fmla="*/ 317 w 635"/>
                                  <a:gd name="T3" fmla="*/ 219 h 437"/>
                                  <a:gd name="T4" fmla="*/ 317 w 635"/>
                                  <a:gd name="T5" fmla="*/ 188 h 437"/>
                                  <a:gd name="T6" fmla="*/ 9 w 635"/>
                                  <a:gd name="T7" fmla="*/ 0 h 437"/>
                                  <a:gd name="T8" fmla="*/ 0 w 635"/>
                                  <a:gd name="T9" fmla="*/ 13 h 43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635" h="437">
                                    <a:moveTo>
                                      <a:pt x="0" y="26"/>
                                    </a:moveTo>
                                    <a:lnTo>
                                      <a:pt x="635" y="437"/>
                                    </a:lnTo>
                                    <a:lnTo>
                                      <a:pt x="635" y="376"/>
                                    </a:lnTo>
                                    <a:lnTo>
                                      <a:pt x="19" y="0"/>
                                    </a:lnTo>
                                    <a:lnTo>
                                      <a:pt x="0" y="26"/>
                                    </a:lnTo>
                                    <a:close/>
                                  </a:path>
                                </a:pathLst>
                              </a:custGeom>
                              <a:solidFill>
                                <a:srgbClr val="A0A0A0"/>
                              </a:solidFill>
                              <a:ln>
                                <a:noFill/>
                              </a:ln>
                              <a:extLs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round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786" name="Freeform 36">
                                <a:extLst>
                                  <a:ext uri="{FF2B5EF4-FFF2-40B4-BE49-F238E27FC236}">
                                    <a16:creationId xmlns:a16="http://schemas.microsoft.com/office/drawing/2014/main" id="{0A56EFD5-8F98-1C9E-820F-EA19D749669A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801" y="3462"/>
                                <a:ext cx="207" cy="137"/>
                              </a:xfrm>
                              <a:custGeom>
                                <a:avLst/>
                                <a:gdLst>
                                  <a:gd name="T0" fmla="*/ 0 w 414"/>
                                  <a:gd name="T1" fmla="*/ 137 h 273"/>
                                  <a:gd name="T2" fmla="*/ 0 w 414"/>
                                  <a:gd name="T3" fmla="*/ 99 h 273"/>
                                  <a:gd name="T4" fmla="*/ 207 w 414"/>
                                  <a:gd name="T5" fmla="*/ 0 h 273"/>
                                  <a:gd name="T6" fmla="*/ 207 w 414"/>
                                  <a:gd name="T7" fmla="*/ 49 h 273"/>
                                  <a:gd name="T8" fmla="*/ 0 w 414"/>
                                  <a:gd name="T9" fmla="*/ 137 h 273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414" h="273">
                                    <a:moveTo>
                                      <a:pt x="0" y="273"/>
                                    </a:moveTo>
                                    <a:lnTo>
                                      <a:pt x="0" y="198"/>
                                    </a:lnTo>
                                    <a:lnTo>
                                      <a:pt x="414" y="0"/>
                                    </a:lnTo>
                                    <a:lnTo>
                                      <a:pt x="414" y="97"/>
                                    </a:lnTo>
                                    <a:lnTo>
                                      <a:pt x="0" y="273"/>
                                    </a:lnTo>
                                    <a:close/>
                                  </a:path>
                                </a:pathLst>
                              </a:custGeom>
                              <a:solidFill>
                                <a:srgbClr val="000000"/>
                              </a:solidFill>
                              <a:ln>
                                <a:noFill/>
                              </a:ln>
                              <a:extLs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round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787" name="Freeform 37">
                                <a:extLst>
                                  <a:ext uri="{FF2B5EF4-FFF2-40B4-BE49-F238E27FC236}">
                                    <a16:creationId xmlns:a16="http://schemas.microsoft.com/office/drawing/2014/main" id="{E8203012-3BCA-0C0D-3775-4E4E3AEB81B2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905" y="3322"/>
                                <a:ext cx="133" cy="140"/>
                              </a:xfrm>
                              <a:custGeom>
                                <a:avLst/>
                                <a:gdLst>
                                  <a:gd name="T0" fmla="*/ 4 w 266"/>
                                  <a:gd name="T1" fmla="*/ 0 h 279"/>
                                  <a:gd name="T2" fmla="*/ 0 w 266"/>
                                  <a:gd name="T3" fmla="*/ 98 h 279"/>
                                  <a:gd name="T4" fmla="*/ 101 w 266"/>
                                  <a:gd name="T5" fmla="*/ 140 h 279"/>
                                  <a:gd name="T6" fmla="*/ 133 w 266"/>
                                  <a:gd name="T7" fmla="*/ 63 h 279"/>
                                  <a:gd name="T8" fmla="*/ 4 w 266"/>
                                  <a:gd name="T9" fmla="*/ 0 h 279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266" h="279">
                                    <a:moveTo>
                                      <a:pt x="7" y="0"/>
                                    </a:moveTo>
                                    <a:lnTo>
                                      <a:pt x="0" y="196"/>
                                    </a:lnTo>
                                    <a:lnTo>
                                      <a:pt x="201" y="279"/>
                                    </a:lnTo>
                                    <a:lnTo>
                                      <a:pt x="266" y="125"/>
                                    </a:lnTo>
                                    <a:lnTo>
                                      <a:pt x="7" y="0"/>
                                    </a:lnTo>
                                    <a:close/>
                                  </a:path>
                                </a:pathLst>
                              </a:custGeom>
                              <a:solidFill>
                                <a:srgbClr val="000000"/>
                              </a:solidFill>
                              <a:ln>
                                <a:noFill/>
                              </a:ln>
                              <a:extLs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round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788" name="Freeform 38">
                                <a:extLst>
                                  <a:ext uri="{FF2B5EF4-FFF2-40B4-BE49-F238E27FC236}">
                                    <a16:creationId xmlns:a16="http://schemas.microsoft.com/office/drawing/2014/main" id="{15896F25-1E6E-E795-FEA4-60C0E6F9002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710" y="3238"/>
                                <a:ext cx="120" cy="119"/>
                              </a:xfrm>
                              <a:custGeom>
                                <a:avLst/>
                                <a:gdLst>
                                  <a:gd name="T0" fmla="*/ 9 w 240"/>
                                  <a:gd name="T1" fmla="*/ 0 h 238"/>
                                  <a:gd name="T2" fmla="*/ 0 w 240"/>
                                  <a:gd name="T3" fmla="*/ 80 h 238"/>
                                  <a:gd name="T4" fmla="*/ 83 w 240"/>
                                  <a:gd name="T5" fmla="*/ 119 h 238"/>
                                  <a:gd name="T6" fmla="*/ 120 w 240"/>
                                  <a:gd name="T7" fmla="*/ 53 h 238"/>
                                  <a:gd name="T8" fmla="*/ 9 w 240"/>
                                  <a:gd name="T9" fmla="*/ 0 h 238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240" h="238">
                                    <a:moveTo>
                                      <a:pt x="18" y="0"/>
                                    </a:moveTo>
                                    <a:lnTo>
                                      <a:pt x="0" y="159"/>
                                    </a:lnTo>
                                    <a:lnTo>
                                      <a:pt x="166" y="238"/>
                                    </a:lnTo>
                                    <a:lnTo>
                                      <a:pt x="240" y="105"/>
                                    </a:lnTo>
                                    <a:lnTo>
                                      <a:pt x="18" y="0"/>
                                    </a:lnTo>
                                    <a:close/>
                                  </a:path>
                                </a:pathLst>
                              </a:custGeom>
                              <a:solidFill>
                                <a:srgbClr val="000000"/>
                              </a:solidFill>
                              <a:ln>
                                <a:noFill/>
                              </a:ln>
                              <a:extLs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round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789" name="Freeform 39">
                                <a:extLst>
                                  <a:ext uri="{FF2B5EF4-FFF2-40B4-BE49-F238E27FC236}">
                                    <a16:creationId xmlns:a16="http://schemas.microsoft.com/office/drawing/2014/main" id="{7C11C1A3-CC44-A530-DD5C-183F0800A5B5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874" y="3335"/>
                                <a:ext cx="42" cy="80"/>
                              </a:xfrm>
                              <a:custGeom>
                                <a:avLst/>
                                <a:gdLst>
                                  <a:gd name="T0" fmla="*/ 42 w 85"/>
                                  <a:gd name="T1" fmla="*/ 0 h 160"/>
                                  <a:gd name="T2" fmla="*/ 42 w 85"/>
                                  <a:gd name="T3" fmla="*/ 80 h 160"/>
                                  <a:gd name="T4" fmla="*/ 0 w 85"/>
                                  <a:gd name="T5" fmla="*/ 58 h 160"/>
                                  <a:gd name="T6" fmla="*/ 42 w 85"/>
                                  <a:gd name="T7" fmla="*/ 0 h 160"/>
                                  <a:gd name="T8" fmla="*/ 0 60000 65536"/>
                                  <a:gd name="T9" fmla="*/ 0 60000 65536"/>
                                  <a:gd name="T10" fmla="*/ 0 60000 65536"/>
                                  <a:gd name="T11" fmla="*/ 0 60000 65536"/>
                                </a:gdLst>
                                <a:ahLst/>
                                <a:cxnLst>
                                  <a:cxn ang="T8">
                                    <a:pos x="T0" y="T1"/>
                                  </a:cxn>
                                  <a:cxn ang="T9">
                                    <a:pos x="T2" y="T3"/>
                                  </a:cxn>
                                  <a:cxn ang="T10">
                                    <a:pos x="T4" y="T5"/>
                                  </a:cxn>
                                  <a:cxn ang="T11">
                                    <a:pos x="T6" y="T7"/>
                                  </a:cxn>
                                </a:cxnLst>
                                <a:rect l="0" t="0" r="r" b="b"/>
                                <a:pathLst>
                                  <a:path w="85" h="160">
                                    <a:moveTo>
                                      <a:pt x="85" y="0"/>
                                    </a:moveTo>
                                    <a:lnTo>
                                      <a:pt x="85" y="160"/>
                                    </a:lnTo>
                                    <a:lnTo>
                                      <a:pt x="0" y="116"/>
                                    </a:lnTo>
                                    <a:lnTo>
                                      <a:pt x="85" y="0"/>
                                    </a:lnTo>
                                    <a:close/>
                                  </a:path>
                                </a:pathLst>
                              </a:custGeom>
                              <a:solidFill>
                                <a:srgbClr val="404040"/>
                              </a:solidFill>
                              <a:ln>
                                <a:noFill/>
                              </a:ln>
                              <a:extLs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round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790" name="Freeform 40">
                                <a:extLst>
                                  <a:ext uri="{FF2B5EF4-FFF2-40B4-BE49-F238E27FC236}">
                                    <a16:creationId xmlns:a16="http://schemas.microsoft.com/office/drawing/2014/main" id="{209AECE5-830A-0537-0C98-33BAE8221114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89" y="3391"/>
                                <a:ext cx="317" cy="234"/>
                              </a:xfrm>
                              <a:custGeom>
                                <a:avLst/>
                                <a:gdLst>
                                  <a:gd name="T0" fmla="*/ 317 w 635"/>
                                  <a:gd name="T1" fmla="*/ 202 h 469"/>
                                  <a:gd name="T2" fmla="*/ 317 w 635"/>
                                  <a:gd name="T3" fmla="*/ 234 h 469"/>
                                  <a:gd name="T4" fmla="*/ 0 w 635"/>
                                  <a:gd name="T5" fmla="*/ 30 h 469"/>
                                  <a:gd name="T6" fmla="*/ 0 w 635"/>
                                  <a:gd name="T7" fmla="*/ 0 h 469"/>
                                  <a:gd name="T8" fmla="*/ 317 w 635"/>
                                  <a:gd name="T9" fmla="*/ 202 h 469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635" h="469">
                                    <a:moveTo>
                                      <a:pt x="635" y="404"/>
                                    </a:moveTo>
                                    <a:lnTo>
                                      <a:pt x="635" y="469"/>
                                    </a:lnTo>
                                    <a:lnTo>
                                      <a:pt x="0" y="61"/>
                                    </a:lnTo>
                                    <a:lnTo>
                                      <a:pt x="0" y="0"/>
                                    </a:lnTo>
                                    <a:lnTo>
                                      <a:pt x="635" y="404"/>
                                    </a:lnTo>
                                    <a:close/>
                                  </a:path>
                                </a:pathLst>
                              </a:custGeom>
                              <a:solidFill>
                                <a:srgbClr val="808080"/>
                              </a:solidFill>
                              <a:ln>
                                <a:noFill/>
                              </a:ln>
                              <a:extLs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round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791" name="Freeform 41">
                                <a:extLst>
                                  <a:ext uri="{FF2B5EF4-FFF2-40B4-BE49-F238E27FC236}">
                                    <a16:creationId xmlns:a16="http://schemas.microsoft.com/office/drawing/2014/main" id="{AE586756-3F83-CF24-4F38-EA5C15A273DF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912" y="3200"/>
                                <a:ext cx="358" cy="145"/>
                              </a:xfrm>
                              <a:custGeom>
                                <a:avLst/>
                                <a:gdLst>
                                  <a:gd name="T0" fmla="*/ 0 w 716"/>
                                  <a:gd name="T1" fmla="*/ 12 h 289"/>
                                  <a:gd name="T2" fmla="*/ 306 w 716"/>
                                  <a:gd name="T3" fmla="*/ 145 h 289"/>
                                  <a:gd name="T4" fmla="*/ 358 w 716"/>
                                  <a:gd name="T5" fmla="*/ 127 h 289"/>
                                  <a:gd name="T6" fmla="*/ 64 w 716"/>
                                  <a:gd name="T7" fmla="*/ 0 h 289"/>
                                  <a:gd name="T8" fmla="*/ 0 w 716"/>
                                  <a:gd name="T9" fmla="*/ 12 h 289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716" h="289">
                                    <a:moveTo>
                                      <a:pt x="0" y="23"/>
                                    </a:moveTo>
                                    <a:lnTo>
                                      <a:pt x="612" y="289"/>
                                    </a:lnTo>
                                    <a:lnTo>
                                      <a:pt x="716" y="253"/>
                                    </a:lnTo>
                                    <a:lnTo>
                                      <a:pt x="127" y="0"/>
                                    </a:lnTo>
                                    <a:lnTo>
                                      <a:pt x="0" y="23"/>
                                    </a:lnTo>
                                    <a:close/>
                                  </a:path>
                                </a:pathLst>
                              </a:custGeom>
                              <a:solidFill>
                                <a:srgbClr val="A0A0A0"/>
                              </a:solidFill>
                              <a:ln>
                                <a:noFill/>
                              </a:ln>
                              <a:extLs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round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792" name="Freeform 42">
                                <a:extLst>
                                  <a:ext uri="{FF2B5EF4-FFF2-40B4-BE49-F238E27FC236}">
                                    <a16:creationId xmlns:a16="http://schemas.microsoft.com/office/drawing/2014/main" id="{D5BCF1E9-F208-EB9B-594E-C07765561A02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91" y="3322"/>
                                <a:ext cx="79" cy="82"/>
                              </a:xfrm>
                              <a:custGeom>
                                <a:avLst/>
                                <a:gdLst>
                                  <a:gd name="T0" fmla="*/ 79 w 158"/>
                                  <a:gd name="T1" fmla="*/ 0 h 162"/>
                                  <a:gd name="T2" fmla="*/ 23 w 158"/>
                                  <a:gd name="T3" fmla="*/ 19 h 162"/>
                                  <a:gd name="T4" fmla="*/ 0 w 158"/>
                                  <a:gd name="T5" fmla="*/ 82 h 162"/>
                                  <a:gd name="T6" fmla="*/ 79 w 158"/>
                                  <a:gd name="T7" fmla="*/ 52 h 162"/>
                                  <a:gd name="T8" fmla="*/ 79 w 158"/>
                                  <a:gd name="T9" fmla="*/ 0 h 162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58" h="162">
                                    <a:moveTo>
                                      <a:pt x="158" y="0"/>
                                    </a:moveTo>
                                    <a:lnTo>
                                      <a:pt x="45" y="37"/>
                                    </a:lnTo>
                                    <a:lnTo>
                                      <a:pt x="0" y="162"/>
                                    </a:lnTo>
                                    <a:lnTo>
                                      <a:pt x="158" y="103"/>
                                    </a:lnTo>
                                    <a:lnTo>
                                      <a:pt x="158" y="0"/>
                                    </a:lnTo>
                                    <a:close/>
                                  </a:path>
                                </a:pathLst>
                              </a:custGeom>
                              <a:solidFill>
                                <a:srgbClr val="808080"/>
                              </a:solidFill>
                              <a:ln>
                                <a:noFill/>
                              </a:ln>
                              <a:extLs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round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793" name="Freeform 43">
                                <a:extLst>
                                  <a:ext uri="{FF2B5EF4-FFF2-40B4-BE49-F238E27FC236}">
                                    <a16:creationId xmlns:a16="http://schemas.microsoft.com/office/drawing/2014/main" id="{3CBF3E79-6F22-46A9-6A2A-F5199515159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674" y="3211"/>
                                <a:ext cx="546" cy="185"/>
                              </a:xfrm>
                              <a:custGeom>
                                <a:avLst/>
                                <a:gdLst>
                                  <a:gd name="T0" fmla="*/ 244 w 1091"/>
                                  <a:gd name="T1" fmla="*/ 0 h 371"/>
                                  <a:gd name="T2" fmla="*/ 32 w 1091"/>
                                  <a:gd name="T3" fmla="*/ 24 h 371"/>
                                  <a:gd name="T4" fmla="*/ 0 w 1091"/>
                                  <a:gd name="T5" fmla="*/ 71 h 371"/>
                                  <a:gd name="T6" fmla="*/ 7 w 1091"/>
                                  <a:gd name="T7" fmla="*/ 85 h 371"/>
                                  <a:gd name="T8" fmla="*/ 44 w 1091"/>
                                  <a:gd name="T9" fmla="*/ 30 h 371"/>
                                  <a:gd name="T10" fmla="*/ 141 w 1091"/>
                                  <a:gd name="T11" fmla="*/ 79 h 371"/>
                                  <a:gd name="T12" fmla="*/ 107 w 1091"/>
                                  <a:gd name="T13" fmla="*/ 130 h 371"/>
                                  <a:gd name="T14" fmla="*/ 205 w 1091"/>
                                  <a:gd name="T15" fmla="*/ 183 h 371"/>
                                  <a:gd name="T16" fmla="*/ 241 w 1091"/>
                                  <a:gd name="T17" fmla="*/ 129 h 371"/>
                                  <a:gd name="T18" fmla="*/ 350 w 1091"/>
                                  <a:gd name="T19" fmla="*/ 185 h 371"/>
                                  <a:gd name="T20" fmla="*/ 546 w 1091"/>
                                  <a:gd name="T21" fmla="*/ 132 h 371"/>
                                  <a:gd name="T22" fmla="*/ 244 w 1091"/>
                                  <a:gd name="T23" fmla="*/ 0 h 371"/>
                                  <a:gd name="T24" fmla="*/ 0 60000 65536"/>
                                  <a:gd name="T25" fmla="*/ 0 60000 65536"/>
                                  <a:gd name="T26" fmla="*/ 0 60000 65536"/>
                                  <a:gd name="T27" fmla="*/ 0 60000 65536"/>
                                  <a:gd name="T28" fmla="*/ 0 60000 65536"/>
                                  <a:gd name="T29" fmla="*/ 0 60000 65536"/>
                                  <a:gd name="T30" fmla="*/ 0 60000 65536"/>
                                  <a:gd name="T31" fmla="*/ 0 60000 65536"/>
                                  <a:gd name="T32" fmla="*/ 0 60000 65536"/>
                                  <a:gd name="T33" fmla="*/ 0 60000 65536"/>
                                  <a:gd name="T34" fmla="*/ 0 60000 65536"/>
                                  <a:gd name="T35" fmla="*/ 0 60000 65536"/>
                                </a:gdLst>
                                <a:ahLst/>
                                <a:cxnLst>
                                  <a:cxn ang="T24">
                                    <a:pos x="T0" y="T1"/>
                                  </a:cxn>
                                  <a:cxn ang="T25">
                                    <a:pos x="T2" y="T3"/>
                                  </a:cxn>
                                  <a:cxn ang="T26">
                                    <a:pos x="T4" y="T5"/>
                                  </a:cxn>
                                  <a:cxn ang="T27">
                                    <a:pos x="T6" y="T7"/>
                                  </a:cxn>
                                  <a:cxn ang="T28">
                                    <a:pos x="T8" y="T9"/>
                                  </a:cxn>
                                  <a:cxn ang="T29">
                                    <a:pos x="T10" y="T11"/>
                                  </a:cxn>
                                  <a:cxn ang="T30">
                                    <a:pos x="T12" y="T13"/>
                                  </a:cxn>
                                  <a:cxn ang="T31">
                                    <a:pos x="T14" y="T15"/>
                                  </a:cxn>
                                  <a:cxn ang="T32">
                                    <a:pos x="T16" y="T17"/>
                                  </a:cxn>
                                  <a:cxn ang="T33">
                                    <a:pos x="T18" y="T19"/>
                                  </a:cxn>
                                  <a:cxn ang="T34">
                                    <a:pos x="T20" y="T21"/>
                                  </a:cxn>
                                  <a:cxn ang="T35">
                                    <a:pos x="T22" y="T23"/>
                                  </a:cxn>
                                </a:cxnLst>
                                <a:rect l="0" t="0" r="r" b="b"/>
                                <a:pathLst>
                                  <a:path w="1091" h="371">
                                    <a:moveTo>
                                      <a:pt x="488" y="0"/>
                                    </a:moveTo>
                                    <a:lnTo>
                                      <a:pt x="64" y="49"/>
                                    </a:lnTo>
                                    <a:lnTo>
                                      <a:pt x="0" y="143"/>
                                    </a:lnTo>
                                    <a:lnTo>
                                      <a:pt x="14" y="170"/>
                                    </a:lnTo>
                                    <a:lnTo>
                                      <a:pt x="88" y="60"/>
                                    </a:lnTo>
                                    <a:lnTo>
                                      <a:pt x="282" y="159"/>
                                    </a:lnTo>
                                    <a:lnTo>
                                      <a:pt x="213" y="261"/>
                                    </a:lnTo>
                                    <a:lnTo>
                                      <a:pt x="410" y="367"/>
                                    </a:lnTo>
                                    <a:lnTo>
                                      <a:pt x="481" y="259"/>
                                    </a:lnTo>
                                    <a:lnTo>
                                      <a:pt x="700" y="371"/>
                                    </a:lnTo>
                                    <a:lnTo>
                                      <a:pt x="1091" y="265"/>
                                    </a:lnTo>
                                    <a:lnTo>
                                      <a:pt x="488" y="0"/>
                                    </a:lnTo>
                                    <a:close/>
                                  </a:path>
                                </a:pathLst>
                              </a:custGeom>
                              <a:solidFill>
                                <a:srgbClr val="C0C0C0"/>
                              </a:solidFill>
                              <a:ln>
                                <a:noFill/>
                              </a:ln>
                              <a:extLs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round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794" name="Freeform 44">
                                <a:extLst>
                                  <a:ext uri="{FF2B5EF4-FFF2-40B4-BE49-F238E27FC236}">
                                    <a16:creationId xmlns:a16="http://schemas.microsoft.com/office/drawing/2014/main" id="{F7667979-601D-D838-A2B2-CCBDFEF65360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01" y="3340"/>
                                <a:ext cx="217" cy="117"/>
                              </a:xfrm>
                              <a:custGeom>
                                <a:avLst/>
                                <a:gdLst>
                                  <a:gd name="T0" fmla="*/ 217 w 436"/>
                                  <a:gd name="T1" fmla="*/ 0 h 235"/>
                                  <a:gd name="T2" fmla="*/ 195 w 436"/>
                                  <a:gd name="T3" fmla="*/ 61 h 235"/>
                                  <a:gd name="T4" fmla="*/ 0 w 436"/>
                                  <a:gd name="T5" fmla="*/ 117 h 235"/>
                                  <a:gd name="T6" fmla="*/ 20 w 436"/>
                                  <a:gd name="T7" fmla="*/ 54 h 235"/>
                                  <a:gd name="T8" fmla="*/ 217 w 436"/>
                                  <a:gd name="T9" fmla="*/ 0 h 235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436" h="235">
                                    <a:moveTo>
                                      <a:pt x="436" y="0"/>
                                    </a:moveTo>
                                    <a:lnTo>
                                      <a:pt x="392" y="123"/>
                                    </a:lnTo>
                                    <a:lnTo>
                                      <a:pt x="0" y="235"/>
                                    </a:lnTo>
                                    <a:lnTo>
                                      <a:pt x="41" y="109"/>
                                    </a:lnTo>
                                    <a:lnTo>
                                      <a:pt x="436" y="0"/>
                                    </a:lnTo>
                                    <a:close/>
                                  </a:path>
                                </a:pathLst>
                              </a:custGeom>
                              <a:solidFill>
                                <a:srgbClr val="A0A0A0"/>
                              </a:solidFill>
                              <a:ln>
                                <a:noFill/>
                              </a:ln>
                              <a:extLs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round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795" name="Freeform 45">
                                <a:extLst>
                                  <a:ext uri="{FF2B5EF4-FFF2-40B4-BE49-F238E27FC236}">
                                    <a16:creationId xmlns:a16="http://schemas.microsoft.com/office/drawing/2014/main" id="{27D5DC33-A241-3198-9FDE-1312E464FD7E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01" y="3398"/>
                                <a:ext cx="198" cy="85"/>
                              </a:xfrm>
                              <a:custGeom>
                                <a:avLst/>
                                <a:gdLst>
                                  <a:gd name="T0" fmla="*/ 0 w 397"/>
                                  <a:gd name="T1" fmla="*/ 58 h 170"/>
                                  <a:gd name="T2" fmla="*/ 0 w 397"/>
                                  <a:gd name="T3" fmla="*/ 85 h 170"/>
                                  <a:gd name="T4" fmla="*/ 198 w 397"/>
                                  <a:gd name="T5" fmla="*/ 0 h 170"/>
                                  <a:gd name="T6" fmla="*/ 0 w 397"/>
                                  <a:gd name="T7" fmla="*/ 58 h 170"/>
                                  <a:gd name="T8" fmla="*/ 0 60000 65536"/>
                                  <a:gd name="T9" fmla="*/ 0 60000 65536"/>
                                  <a:gd name="T10" fmla="*/ 0 60000 65536"/>
                                  <a:gd name="T11" fmla="*/ 0 60000 65536"/>
                                </a:gdLst>
                                <a:ahLst/>
                                <a:cxnLst>
                                  <a:cxn ang="T8">
                                    <a:pos x="T0" y="T1"/>
                                  </a:cxn>
                                  <a:cxn ang="T9">
                                    <a:pos x="T2" y="T3"/>
                                  </a:cxn>
                                  <a:cxn ang="T10">
                                    <a:pos x="T4" y="T5"/>
                                  </a:cxn>
                                  <a:cxn ang="T11">
                                    <a:pos x="T6" y="T7"/>
                                  </a:cxn>
                                </a:cxnLst>
                                <a:rect l="0" t="0" r="r" b="b"/>
                                <a:pathLst>
                                  <a:path w="397" h="170">
                                    <a:moveTo>
                                      <a:pt x="0" y="115"/>
                                    </a:moveTo>
                                    <a:lnTo>
                                      <a:pt x="0" y="170"/>
                                    </a:lnTo>
                                    <a:lnTo>
                                      <a:pt x="397" y="0"/>
                                    </a:lnTo>
                                    <a:lnTo>
                                      <a:pt x="0" y="115"/>
                                    </a:lnTo>
                                    <a:close/>
                                  </a:path>
                                </a:pathLst>
                              </a:custGeom>
                              <a:solidFill>
                                <a:srgbClr val="404040"/>
                              </a:solidFill>
                              <a:ln>
                                <a:noFill/>
                              </a:ln>
                              <a:extLs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round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796" name="Freeform 46">
                                <a:extLst>
                                  <a:ext uri="{FF2B5EF4-FFF2-40B4-BE49-F238E27FC236}">
                                    <a16:creationId xmlns:a16="http://schemas.microsoft.com/office/drawing/2014/main" id="{8C5E45A7-1B36-D794-AD42-22BA633BAC85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97" y="3299"/>
                                <a:ext cx="509" cy="270"/>
                              </a:xfrm>
                              <a:custGeom>
                                <a:avLst/>
                                <a:gdLst>
                                  <a:gd name="T0" fmla="*/ 0 w 1018"/>
                                  <a:gd name="T1" fmla="*/ 81 h 539"/>
                                  <a:gd name="T2" fmla="*/ 308 w 1018"/>
                                  <a:gd name="T3" fmla="*/ 270 h 539"/>
                                  <a:gd name="T4" fmla="*/ 493 w 1018"/>
                                  <a:gd name="T5" fmla="*/ 163 h 539"/>
                                  <a:gd name="T6" fmla="*/ 509 w 1018"/>
                                  <a:gd name="T7" fmla="*/ 156 h 539"/>
                                  <a:gd name="T8" fmla="*/ 214 w 1018"/>
                                  <a:gd name="T9" fmla="*/ 0 h 539"/>
                                  <a:gd name="T10" fmla="*/ 0 w 1018"/>
                                  <a:gd name="T11" fmla="*/ 81 h 539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60000 65536"/>
                                  <a:gd name="T16" fmla="*/ 0 60000 65536"/>
                                  <a:gd name="T17" fmla="*/ 0 60000 65536"/>
                                </a:gdLst>
                                <a:ahLst/>
                                <a:cxnLst>
                                  <a:cxn ang="T12">
                                    <a:pos x="T0" y="T1"/>
                                  </a:cxn>
                                  <a:cxn ang="T13">
                                    <a:pos x="T2" y="T3"/>
                                  </a:cxn>
                                  <a:cxn ang="T14">
                                    <a:pos x="T4" y="T5"/>
                                  </a:cxn>
                                  <a:cxn ang="T15">
                                    <a:pos x="T6" y="T7"/>
                                  </a:cxn>
                                  <a:cxn ang="T16">
                                    <a:pos x="T8" y="T9"/>
                                  </a:cxn>
                                  <a:cxn ang="T17">
                                    <a:pos x="T10" y="T11"/>
                                  </a:cxn>
                                </a:cxnLst>
                                <a:rect l="0" t="0" r="r" b="b"/>
                                <a:pathLst>
                                  <a:path w="1018" h="539">
                                    <a:moveTo>
                                      <a:pt x="0" y="161"/>
                                    </a:moveTo>
                                    <a:lnTo>
                                      <a:pt x="616" y="539"/>
                                    </a:lnTo>
                                    <a:lnTo>
                                      <a:pt x="986" y="325"/>
                                    </a:lnTo>
                                    <a:lnTo>
                                      <a:pt x="1018" y="311"/>
                                    </a:lnTo>
                                    <a:lnTo>
                                      <a:pt x="427" y="0"/>
                                    </a:lnTo>
                                    <a:lnTo>
                                      <a:pt x="0" y="161"/>
                                    </a:lnTo>
                                    <a:close/>
                                  </a:path>
                                </a:pathLst>
                              </a:custGeom>
                              <a:solidFill>
                                <a:srgbClr val="C0C0C0"/>
                              </a:solidFill>
                              <a:ln>
                                <a:noFill/>
                              </a:ln>
                              <a:extLs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round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797" name="Freeform 47">
                                <a:extLst>
                                  <a:ext uri="{FF2B5EF4-FFF2-40B4-BE49-F238E27FC236}">
                                    <a16:creationId xmlns:a16="http://schemas.microsoft.com/office/drawing/2014/main" id="{3D40E721-925A-079F-6E2F-C8C22DD1B918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801" y="3451"/>
                                <a:ext cx="205" cy="118"/>
                              </a:xfrm>
                              <a:custGeom>
                                <a:avLst/>
                                <a:gdLst>
                                  <a:gd name="T0" fmla="*/ 0 w 409"/>
                                  <a:gd name="T1" fmla="*/ 118 h 235"/>
                                  <a:gd name="T2" fmla="*/ 188 w 409"/>
                                  <a:gd name="T3" fmla="*/ 7 h 235"/>
                                  <a:gd name="T4" fmla="*/ 205 w 409"/>
                                  <a:gd name="T5" fmla="*/ 0 h 235"/>
                                  <a:gd name="T6" fmla="*/ 205 w 409"/>
                                  <a:gd name="T7" fmla="*/ 14 h 235"/>
                                  <a:gd name="T8" fmla="*/ 0 w 409"/>
                                  <a:gd name="T9" fmla="*/ 118 h 235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409" h="235">
                                    <a:moveTo>
                                      <a:pt x="0" y="235"/>
                                    </a:moveTo>
                                    <a:lnTo>
                                      <a:pt x="375" y="14"/>
                                    </a:lnTo>
                                    <a:lnTo>
                                      <a:pt x="409" y="0"/>
                                    </a:lnTo>
                                    <a:lnTo>
                                      <a:pt x="409" y="27"/>
                                    </a:lnTo>
                                    <a:lnTo>
                                      <a:pt x="0" y="235"/>
                                    </a:lnTo>
                                    <a:close/>
                                  </a:path>
                                </a:pathLst>
                              </a:custGeom>
                              <a:solidFill>
                                <a:srgbClr val="A0A0A0"/>
                              </a:solidFill>
                              <a:ln>
                                <a:noFill/>
                              </a:ln>
                              <a:extLs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round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8783" name="Line 48">
                              <a:extLst>
                                <a:ext uri="{FF2B5EF4-FFF2-40B4-BE49-F238E27FC236}">
                                  <a16:creationId xmlns:a16="http://schemas.microsoft.com/office/drawing/2014/main" id="{73C06910-9AD7-D503-3300-78FE18052661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798" y="3326"/>
                              <a:ext cx="86" cy="44"/>
                            </a:xfrm>
                            <a:prstGeom prst="line">
                              <a:avLst/>
                            </a:prstGeom>
                            <a:noFill/>
                            <a:ln w="635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</p:grpSp>
                    <p:grpSp>
                      <p:nvGrpSpPr>
                        <p:cNvPr id="18629" name="Group 49">
                          <a:extLst>
                            <a:ext uri="{FF2B5EF4-FFF2-40B4-BE49-F238E27FC236}">
                              <a16:creationId xmlns:a16="http://schemas.microsoft.com/office/drawing/2014/main" id="{F9072D68-B294-5BFD-2545-2CD86747C6B0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522" y="3306"/>
                          <a:ext cx="458" cy="238"/>
                          <a:chOff x="2522" y="3306"/>
                          <a:chExt cx="458" cy="238"/>
                        </a:xfrm>
                      </p:grpSpPr>
                      <p:grpSp>
                        <p:nvGrpSpPr>
                          <p:cNvPr id="18634" name="Group 50">
                            <a:extLst>
                              <a:ext uri="{FF2B5EF4-FFF2-40B4-BE49-F238E27FC236}">
                                <a16:creationId xmlns:a16="http://schemas.microsoft.com/office/drawing/2014/main" id="{CCB3ECD4-45BD-E78D-0081-7773D2BCF846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522" y="3310"/>
                            <a:ext cx="457" cy="234"/>
                            <a:chOff x="2522" y="3310"/>
                            <a:chExt cx="457" cy="234"/>
                          </a:xfrm>
                        </p:grpSpPr>
                        <p:sp>
                          <p:nvSpPr>
                            <p:cNvPr id="18707" name="Freeform 51">
                              <a:extLst>
                                <a:ext uri="{FF2B5EF4-FFF2-40B4-BE49-F238E27FC236}">
                                  <a16:creationId xmlns:a16="http://schemas.microsoft.com/office/drawing/2014/main" id="{3BA80F3C-B5EC-4F7B-A1F0-E712851ADE78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631" y="3408"/>
                              <a:ext cx="123" cy="72"/>
                            </a:xfrm>
                            <a:custGeom>
                              <a:avLst/>
                              <a:gdLst>
                                <a:gd name="T0" fmla="*/ 21 w 245"/>
                                <a:gd name="T1" fmla="*/ 0 h 144"/>
                                <a:gd name="T2" fmla="*/ 123 w 245"/>
                                <a:gd name="T3" fmla="*/ 62 h 144"/>
                                <a:gd name="T4" fmla="*/ 102 w 245"/>
                                <a:gd name="T5" fmla="*/ 72 h 144"/>
                                <a:gd name="T6" fmla="*/ 0 w 245"/>
                                <a:gd name="T7" fmla="*/ 10 h 144"/>
                                <a:gd name="T8" fmla="*/ 21 w 245"/>
                                <a:gd name="T9" fmla="*/ 0 h 144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45" h="144">
                                  <a:moveTo>
                                    <a:pt x="42" y="0"/>
                                  </a:moveTo>
                                  <a:lnTo>
                                    <a:pt x="245" y="123"/>
                                  </a:lnTo>
                                  <a:lnTo>
                                    <a:pt x="203" y="144"/>
                                  </a:lnTo>
                                  <a:lnTo>
                                    <a:pt x="0" y="20"/>
                                  </a:lnTo>
                                  <a:lnTo>
                                    <a:pt x="42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08" name="Freeform 52">
                              <a:extLst>
                                <a:ext uri="{FF2B5EF4-FFF2-40B4-BE49-F238E27FC236}">
                                  <a16:creationId xmlns:a16="http://schemas.microsoft.com/office/drawing/2014/main" id="{F41D7E4E-C80C-E1AA-2BC6-9764062AA5E4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32" y="3468"/>
                              <a:ext cx="59" cy="35"/>
                            </a:xfrm>
                            <a:custGeom>
                              <a:avLst/>
                              <a:gdLst>
                                <a:gd name="T0" fmla="*/ 22 w 120"/>
                                <a:gd name="T1" fmla="*/ 0 h 72"/>
                                <a:gd name="T2" fmla="*/ 59 w 120"/>
                                <a:gd name="T3" fmla="*/ 22 h 72"/>
                                <a:gd name="T4" fmla="*/ 38 w 120"/>
                                <a:gd name="T5" fmla="*/ 35 h 72"/>
                                <a:gd name="T6" fmla="*/ 0 w 120"/>
                                <a:gd name="T7" fmla="*/ 10 h 72"/>
                                <a:gd name="T8" fmla="*/ 22 w 120"/>
                                <a:gd name="T9" fmla="*/ 0 h 72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120" h="72">
                                  <a:moveTo>
                                    <a:pt x="45" y="0"/>
                                  </a:moveTo>
                                  <a:lnTo>
                                    <a:pt x="120" y="46"/>
                                  </a:lnTo>
                                  <a:lnTo>
                                    <a:pt x="78" y="72"/>
                                  </a:lnTo>
                                  <a:lnTo>
                                    <a:pt x="0" y="21"/>
                                  </a:lnTo>
                                  <a:lnTo>
                                    <a:pt x="45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09" name="Freeform 53">
                              <a:extLst>
                                <a:ext uri="{FF2B5EF4-FFF2-40B4-BE49-F238E27FC236}">
                                  <a16:creationId xmlns:a16="http://schemas.microsoft.com/office/drawing/2014/main" id="{FCEAD56D-7137-5F25-1BB4-20273AFCB393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53" y="3489"/>
                              <a:ext cx="65" cy="38"/>
                            </a:xfrm>
                            <a:custGeom>
                              <a:avLst/>
                              <a:gdLst>
                                <a:gd name="T0" fmla="*/ 39 w 131"/>
                                <a:gd name="T1" fmla="*/ 0 h 76"/>
                                <a:gd name="T2" fmla="*/ 65 w 131"/>
                                <a:gd name="T3" fmla="*/ 18 h 76"/>
                                <a:gd name="T4" fmla="*/ 43 w 131"/>
                                <a:gd name="T5" fmla="*/ 32 h 76"/>
                                <a:gd name="T6" fmla="*/ 39 w 131"/>
                                <a:gd name="T7" fmla="*/ 29 h 76"/>
                                <a:gd name="T8" fmla="*/ 24 w 131"/>
                                <a:gd name="T9" fmla="*/ 38 h 76"/>
                                <a:gd name="T10" fmla="*/ 0 w 131"/>
                                <a:gd name="T11" fmla="*/ 23 h 76"/>
                                <a:gd name="T12" fmla="*/ 39 w 131"/>
                                <a:gd name="T13" fmla="*/ 0 h 76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31" h="76">
                                  <a:moveTo>
                                    <a:pt x="78" y="0"/>
                                  </a:moveTo>
                                  <a:lnTo>
                                    <a:pt x="131" y="36"/>
                                  </a:lnTo>
                                  <a:lnTo>
                                    <a:pt x="86" y="64"/>
                                  </a:lnTo>
                                  <a:lnTo>
                                    <a:pt x="79" y="57"/>
                                  </a:lnTo>
                                  <a:lnTo>
                                    <a:pt x="48" y="76"/>
                                  </a:lnTo>
                                  <a:lnTo>
                                    <a:pt x="0" y="46"/>
                                  </a:lnTo>
                                  <a:lnTo>
                                    <a:pt x="78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10" name="Freeform 54">
                              <a:extLst>
                                <a:ext uri="{FF2B5EF4-FFF2-40B4-BE49-F238E27FC236}">
                                  <a16:creationId xmlns:a16="http://schemas.microsoft.com/office/drawing/2014/main" id="{B15BA819-8435-CC96-4254-203519482780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97" y="3505"/>
                              <a:ext cx="62" cy="39"/>
                            </a:xfrm>
                            <a:custGeom>
                              <a:avLst/>
                              <a:gdLst>
                                <a:gd name="T0" fmla="*/ 21 w 124"/>
                                <a:gd name="T1" fmla="*/ 0 h 78"/>
                                <a:gd name="T2" fmla="*/ 62 w 124"/>
                                <a:gd name="T3" fmla="*/ 28 h 78"/>
                                <a:gd name="T4" fmla="*/ 40 w 124"/>
                                <a:gd name="T5" fmla="*/ 39 h 78"/>
                                <a:gd name="T6" fmla="*/ 0 w 124"/>
                                <a:gd name="T7" fmla="*/ 13 h 78"/>
                                <a:gd name="T8" fmla="*/ 21 w 124"/>
                                <a:gd name="T9" fmla="*/ 0 h 78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124" h="78">
                                  <a:moveTo>
                                    <a:pt x="42" y="0"/>
                                  </a:moveTo>
                                  <a:lnTo>
                                    <a:pt x="124" y="55"/>
                                  </a:lnTo>
                                  <a:lnTo>
                                    <a:pt x="80" y="78"/>
                                  </a:lnTo>
                                  <a:lnTo>
                                    <a:pt x="0" y="26"/>
                                  </a:lnTo>
                                  <a:lnTo>
                                    <a:pt x="42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11" name="Freeform 55">
                              <a:extLst>
                                <a:ext uri="{FF2B5EF4-FFF2-40B4-BE49-F238E27FC236}">
                                  <a16:creationId xmlns:a16="http://schemas.microsoft.com/office/drawing/2014/main" id="{C4B874BF-5AB2-74C8-04E9-942674EFC003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600" y="3389"/>
                              <a:ext cx="52" cy="31"/>
                            </a:xfrm>
                            <a:custGeom>
                              <a:avLst/>
                              <a:gdLst>
                                <a:gd name="T0" fmla="*/ 21 w 105"/>
                                <a:gd name="T1" fmla="*/ 0 h 61"/>
                                <a:gd name="T2" fmla="*/ 52 w 105"/>
                                <a:gd name="T3" fmla="*/ 20 h 61"/>
                                <a:gd name="T4" fmla="*/ 31 w 105"/>
                                <a:gd name="T5" fmla="*/ 31 h 61"/>
                                <a:gd name="T6" fmla="*/ 0 w 105"/>
                                <a:gd name="T7" fmla="*/ 11 h 61"/>
                                <a:gd name="T8" fmla="*/ 21 w 105"/>
                                <a:gd name="T9" fmla="*/ 0 h 61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105" h="61">
                                  <a:moveTo>
                                    <a:pt x="42" y="0"/>
                                  </a:moveTo>
                                  <a:lnTo>
                                    <a:pt x="105" y="40"/>
                                  </a:lnTo>
                                  <a:lnTo>
                                    <a:pt x="62" y="61"/>
                                  </a:lnTo>
                                  <a:lnTo>
                                    <a:pt x="0" y="22"/>
                                  </a:lnTo>
                                  <a:lnTo>
                                    <a:pt x="42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12" name="Freeform 56">
                              <a:extLst>
                                <a:ext uri="{FF2B5EF4-FFF2-40B4-BE49-F238E27FC236}">
                                  <a16:creationId xmlns:a16="http://schemas.microsoft.com/office/drawing/2014/main" id="{3CD01F95-7C9C-0F31-B736-6AFCB72975E2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562" y="3367"/>
                              <a:ext cx="47" cy="27"/>
                            </a:xfrm>
                            <a:custGeom>
                              <a:avLst/>
                              <a:gdLst>
                                <a:gd name="T0" fmla="*/ 24 w 94"/>
                                <a:gd name="T1" fmla="*/ 0 h 55"/>
                                <a:gd name="T2" fmla="*/ 47 w 94"/>
                                <a:gd name="T3" fmla="*/ 15 h 55"/>
                                <a:gd name="T4" fmla="*/ 24 w 94"/>
                                <a:gd name="T5" fmla="*/ 27 h 55"/>
                                <a:gd name="T6" fmla="*/ 0 w 94"/>
                                <a:gd name="T7" fmla="*/ 11 h 55"/>
                                <a:gd name="T8" fmla="*/ 24 w 94"/>
                                <a:gd name="T9" fmla="*/ 0 h 55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94" h="55">
                                  <a:moveTo>
                                    <a:pt x="48" y="0"/>
                                  </a:moveTo>
                                  <a:lnTo>
                                    <a:pt x="94" y="30"/>
                                  </a:lnTo>
                                  <a:lnTo>
                                    <a:pt x="48" y="55"/>
                                  </a:lnTo>
                                  <a:lnTo>
                                    <a:pt x="0" y="23"/>
                                  </a:lnTo>
                                  <a:lnTo>
                                    <a:pt x="48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13" name="Freeform 57">
                              <a:extLst>
                                <a:ext uri="{FF2B5EF4-FFF2-40B4-BE49-F238E27FC236}">
                                  <a16:creationId xmlns:a16="http://schemas.microsoft.com/office/drawing/2014/main" id="{A1AD9092-118A-E41B-98DF-3FB2240FC4BE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537" y="3380"/>
                              <a:ext cx="43" cy="25"/>
                            </a:xfrm>
                            <a:custGeom>
                              <a:avLst/>
                              <a:gdLst>
                                <a:gd name="T0" fmla="*/ 21 w 88"/>
                                <a:gd name="T1" fmla="*/ 0 h 51"/>
                                <a:gd name="T2" fmla="*/ 43 w 88"/>
                                <a:gd name="T3" fmla="*/ 15 h 51"/>
                                <a:gd name="T4" fmla="*/ 21 w 88"/>
                                <a:gd name="T5" fmla="*/ 25 h 51"/>
                                <a:gd name="T6" fmla="*/ 0 w 88"/>
                                <a:gd name="T7" fmla="*/ 9 h 51"/>
                                <a:gd name="T8" fmla="*/ 21 w 88"/>
                                <a:gd name="T9" fmla="*/ 0 h 51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8" h="51">
                                  <a:moveTo>
                                    <a:pt x="43" y="0"/>
                                  </a:moveTo>
                                  <a:lnTo>
                                    <a:pt x="88" y="30"/>
                                  </a:lnTo>
                                  <a:lnTo>
                                    <a:pt x="42" y="51"/>
                                  </a:lnTo>
                                  <a:lnTo>
                                    <a:pt x="0" y="19"/>
                                  </a:lnTo>
                                  <a:lnTo>
                                    <a:pt x="43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14" name="Freeform 58">
                              <a:extLst>
                                <a:ext uri="{FF2B5EF4-FFF2-40B4-BE49-F238E27FC236}">
                                  <a16:creationId xmlns:a16="http://schemas.microsoft.com/office/drawing/2014/main" id="{21919A6B-B931-A4A1-85D4-29BD0C0A2CEE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559" y="3393"/>
                              <a:ext cx="38" cy="24"/>
                            </a:xfrm>
                            <a:custGeom>
                              <a:avLst/>
                              <a:gdLst>
                                <a:gd name="T0" fmla="*/ 22 w 76"/>
                                <a:gd name="T1" fmla="*/ 0 h 48"/>
                                <a:gd name="T2" fmla="*/ 38 w 76"/>
                                <a:gd name="T3" fmla="*/ 13 h 48"/>
                                <a:gd name="T4" fmla="*/ 20 w 76"/>
                                <a:gd name="T5" fmla="*/ 24 h 48"/>
                                <a:gd name="T6" fmla="*/ 0 w 76"/>
                                <a:gd name="T7" fmla="*/ 12 h 48"/>
                                <a:gd name="T8" fmla="*/ 22 w 76"/>
                                <a:gd name="T9" fmla="*/ 0 h 48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76" h="48">
                                  <a:moveTo>
                                    <a:pt x="44" y="0"/>
                                  </a:moveTo>
                                  <a:lnTo>
                                    <a:pt x="76" y="25"/>
                                  </a:lnTo>
                                  <a:lnTo>
                                    <a:pt x="39" y="48"/>
                                  </a:lnTo>
                                  <a:lnTo>
                                    <a:pt x="0" y="23"/>
                                  </a:lnTo>
                                  <a:lnTo>
                                    <a:pt x="44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15" name="Freeform 59">
                              <a:extLst>
                                <a:ext uri="{FF2B5EF4-FFF2-40B4-BE49-F238E27FC236}">
                                  <a16:creationId xmlns:a16="http://schemas.microsoft.com/office/drawing/2014/main" id="{AB26A458-CEE6-C642-F869-ADBF6A0A0F27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522" y="3371"/>
                              <a:ext cx="36" cy="20"/>
                            </a:xfrm>
                            <a:custGeom>
                              <a:avLst/>
                              <a:gdLst>
                                <a:gd name="T0" fmla="*/ 23 w 70"/>
                                <a:gd name="T1" fmla="*/ 0 h 39"/>
                                <a:gd name="T2" fmla="*/ 36 w 70"/>
                                <a:gd name="T3" fmla="*/ 10 h 39"/>
                                <a:gd name="T4" fmla="*/ 13 w 70"/>
                                <a:gd name="T5" fmla="*/ 20 h 39"/>
                                <a:gd name="T6" fmla="*/ 0 w 70"/>
                                <a:gd name="T7" fmla="*/ 10 h 39"/>
                                <a:gd name="T8" fmla="*/ 23 w 70"/>
                                <a:gd name="T9" fmla="*/ 0 h 39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70" h="39">
                                  <a:moveTo>
                                    <a:pt x="44" y="0"/>
                                  </a:moveTo>
                                  <a:lnTo>
                                    <a:pt x="70" y="19"/>
                                  </a:lnTo>
                                  <a:lnTo>
                                    <a:pt x="26" y="39"/>
                                  </a:lnTo>
                                  <a:lnTo>
                                    <a:pt x="0" y="20"/>
                                  </a:lnTo>
                                  <a:lnTo>
                                    <a:pt x="44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16" name="Freeform 60">
                              <a:extLst>
                                <a:ext uri="{FF2B5EF4-FFF2-40B4-BE49-F238E27FC236}">
                                  <a16:creationId xmlns:a16="http://schemas.microsoft.com/office/drawing/2014/main" id="{0EDE4D57-3A1F-5CA6-028C-BAF31A7DAC8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22" y="3491"/>
                              <a:ext cx="62" cy="38"/>
                            </a:xfrm>
                            <a:custGeom>
                              <a:avLst/>
                              <a:gdLst>
                                <a:gd name="T0" fmla="*/ 21 w 124"/>
                                <a:gd name="T1" fmla="*/ 0 h 76"/>
                                <a:gd name="T2" fmla="*/ 62 w 124"/>
                                <a:gd name="T3" fmla="*/ 26 h 76"/>
                                <a:gd name="T4" fmla="*/ 40 w 124"/>
                                <a:gd name="T5" fmla="*/ 38 h 76"/>
                                <a:gd name="T6" fmla="*/ 0 w 124"/>
                                <a:gd name="T7" fmla="*/ 13 h 76"/>
                                <a:gd name="T8" fmla="*/ 21 w 124"/>
                                <a:gd name="T9" fmla="*/ 0 h 76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124" h="76">
                                  <a:moveTo>
                                    <a:pt x="42" y="0"/>
                                  </a:moveTo>
                                  <a:lnTo>
                                    <a:pt x="124" y="51"/>
                                  </a:lnTo>
                                  <a:lnTo>
                                    <a:pt x="80" y="76"/>
                                  </a:lnTo>
                                  <a:lnTo>
                                    <a:pt x="0" y="26"/>
                                  </a:lnTo>
                                  <a:lnTo>
                                    <a:pt x="42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17" name="Freeform 61">
                              <a:extLst>
                                <a:ext uri="{FF2B5EF4-FFF2-40B4-BE49-F238E27FC236}">
                                  <a16:creationId xmlns:a16="http://schemas.microsoft.com/office/drawing/2014/main" id="{D1B5D213-2F0C-FD82-E8CA-6DA07DD89CC6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48" y="3477"/>
                              <a:ext cx="61" cy="37"/>
                            </a:xfrm>
                            <a:custGeom>
                              <a:avLst/>
                              <a:gdLst>
                                <a:gd name="T0" fmla="*/ 21 w 122"/>
                                <a:gd name="T1" fmla="*/ 0 h 75"/>
                                <a:gd name="T2" fmla="*/ 61 w 122"/>
                                <a:gd name="T3" fmla="*/ 25 h 75"/>
                                <a:gd name="T4" fmla="*/ 40 w 122"/>
                                <a:gd name="T5" fmla="*/ 37 h 75"/>
                                <a:gd name="T6" fmla="*/ 0 w 122"/>
                                <a:gd name="T7" fmla="*/ 12 h 75"/>
                                <a:gd name="T8" fmla="*/ 21 w 122"/>
                                <a:gd name="T9" fmla="*/ 0 h 75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122" h="75">
                                  <a:moveTo>
                                    <a:pt x="41" y="0"/>
                                  </a:moveTo>
                                  <a:lnTo>
                                    <a:pt x="122" y="50"/>
                                  </a:lnTo>
                                  <a:lnTo>
                                    <a:pt x="80" y="75"/>
                                  </a:lnTo>
                                  <a:lnTo>
                                    <a:pt x="0" y="24"/>
                                  </a:lnTo>
                                  <a:lnTo>
                                    <a:pt x="41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18" name="Freeform 62">
                              <a:extLst>
                                <a:ext uri="{FF2B5EF4-FFF2-40B4-BE49-F238E27FC236}">
                                  <a16:creationId xmlns:a16="http://schemas.microsoft.com/office/drawing/2014/main" id="{791232FB-0D16-F7CF-C1A7-1B97CA1B7E45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73" y="3463"/>
                              <a:ext cx="62" cy="36"/>
                            </a:xfrm>
                            <a:custGeom>
                              <a:avLst/>
                              <a:gdLst>
                                <a:gd name="T0" fmla="*/ 19 w 125"/>
                                <a:gd name="T1" fmla="*/ 0 h 73"/>
                                <a:gd name="T2" fmla="*/ 62 w 125"/>
                                <a:gd name="T3" fmla="*/ 25 h 73"/>
                                <a:gd name="T4" fmla="*/ 39 w 125"/>
                                <a:gd name="T5" fmla="*/ 36 h 73"/>
                                <a:gd name="T6" fmla="*/ 0 w 125"/>
                                <a:gd name="T7" fmla="*/ 12 h 73"/>
                                <a:gd name="T8" fmla="*/ 19 w 125"/>
                                <a:gd name="T9" fmla="*/ 0 h 73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125" h="73">
                                  <a:moveTo>
                                    <a:pt x="39" y="0"/>
                                  </a:moveTo>
                                  <a:lnTo>
                                    <a:pt x="125" y="50"/>
                                  </a:lnTo>
                                  <a:lnTo>
                                    <a:pt x="79" y="73"/>
                                  </a:lnTo>
                                  <a:lnTo>
                                    <a:pt x="0" y="25"/>
                                  </a:lnTo>
                                  <a:lnTo>
                                    <a:pt x="39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19" name="Freeform 63">
                              <a:extLst>
                                <a:ext uri="{FF2B5EF4-FFF2-40B4-BE49-F238E27FC236}">
                                  <a16:creationId xmlns:a16="http://schemas.microsoft.com/office/drawing/2014/main" id="{0079C50C-91DA-721D-68E1-1953ECD8B5D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99" y="3479"/>
                              <a:ext cx="43" cy="26"/>
                            </a:xfrm>
                            <a:custGeom>
                              <a:avLst/>
                              <a:gdLst>
                                <a:gd name="T0" fmla="*/ 23 w 86"/>
                                <a:gd name="T1" fmla="*/ 0 h 53"/>
                                <a:gd name="T2" fmla="*/ 43 w 86"/>
                                <a:gd name="T3" fmla="*/ 13 h 53"/>
                                <a:gd name="T4" fmla="*/ 21 w 86"/>
                                <a:gd name="T5" fmla="*/ 26 h 53"/>
                                <a:gd name="T6" fmla="*/ 0 w 86"/>
                                <a:gd name="T7" fmla="*/ 13 h 53"/>
                                <a:gd name="T8" fmla="*/ 23 w 86"/>
                                <a:gd name="T9" fmla="*/ 0 h 53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6" h="53">
                                  <a:moveTo>
                                    <a:pt x="45" y="0"/>
                                  </a:moveTo>
                                  <a:lnTo>
                                    <a:pt x="86" y="26"/>
                                  </a:lnTo>
                                  <a:lnTo>
                                    <a:pt x="42" y="53"/>
                                  </a:lnTo>
                                  <a:lnTo>
                                    <a:pt x="0" y="26"/>
                                  </a:lnTo>
                                  <a:lnTo>
                                    <a:pt x="45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20" name="Freeform 64">
                              <a:extLst>
                                <a:ext uri="{FF2B5EF4-FFF2-40B4-BE49-F238E27FC236}">
                                  <a16:creationId xmlns:a16="http://schemas.microsoft.com/office/drawing/2014/main" id="{7DAF6FAD-FAF2-F2D5-70A6-10C079630023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27" y="3465"/>
                              <a:ext cx="41" cy="26"/>
                            </a:xfrm>
                            <a:custGeom>
                              <a:avLst/>
                              <a:gdLst>
                                <a:gd name="T0" fmla="*/ 21 w 83"/>
                                <a:gd name="T1" fmla="*/ 0 h 53"/>
                                <a:gd name="T2" fmla="*/ 41 w 83"/>
                                <a:gd name="T3" fmla="*/ 13 h 53"/>
                                <a:gd name="T4" fmla="*/ 19 w 83"/>
                                <a:gd name="T5" fmla="*/ 26 h 53"/>
                                <a:gd name="T6" fmla="*/ 0 w 83"/>
                                <a:gd name="T7" fmla="*/ 13 h 53"/>
                                <a:gd name="T8" fmla="*/ 21 w 83"/>
                                <a:gd name="T9" fmla="*/ 0 h 53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3" h="53">
                                  <a:moveTo>
                                    <a:pt x="42" y="0"/>
                                  </a:moveTo>
                                  <a:lnTo>
                                    <a:pt x="83" y="26"/>
                                  </a:lnTo>
                                  <a:lnTo>
                                    <a:pt x="38" y="53"/>
                                  </a:lnTo>
                                  <a:lnTo>
                                    <a:pt x="0" y="26"/>
                                  </a:lnTo>
                                  <a:lnTo>
                                    <a:pt x="42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21" name="Freeform 65">
                              <a:extLst>
                                <a:ext uri="{FF2B5EF4-FFF2-40B4-BE49-F238E27FC236}">
                                  <a16:creationId xmlns:a16="http://schemas.microsoft.com/office/drawing/2014/main" id="{BA55530B-B529-30FD-2E54-A07EA61B6B3D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52" y="3451"/>
                              <a:ext cx="42" cy="25"/>
                            </a:xfrm>
                            <a:custGeom>
                              <a:avLst/>
                              <a:gdLst>
                                <a:gd name="T0" fmla="*/ 22 w 84"/>
                                <a:gd name="T1" fmla="*/ 0 h 49"/>
                                <a:gd name="T2" fmla="*/ 42 w 84"/>
                                <a:gd name="T3" fmla="*/ 13 h 49"/>
                                <a:gd name="T4" fmla="*/ 21 w 84"/>
                                <a:gd name="T5" fmla="*/ 25 h 49"/>
                                <a:gd name="T6" fmla="*/ 0 w 84"/>
                                <a:gd name="T7" fmla="*/ 13 h 49"/>
                                <a:gd name="T8" fmla="*/ 22 w 84"/>
                                <a:gd name="T9" fmla="*/ 0 h 49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4" h="49">
                                  <a:moveTo>
                                    <a:pt x="43" y="0"/>
                                  </a:moveTo>
                                  <a:lnTo>
                                    <a:pt x="84" y="25"/>
                                  </a:lnTo>
                                  <a:lnTo>
                                    <a:pt x="41" y="49"/>
                                  </a:lnTo>
                                  <a:lnTo>
                                    <a:pt x="0" y="26"/>
                                  </a:lnTo>
                                  <a:lnTo>
                                    <a:pt x="43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22" name="Freeform 66">
                              <a:extLst>
                                <a:ext uri="{FF2B5EF4-FFF2-40B4-BE49-F238E27FC236}">
                                  <a16:creationId xmlns:a16="http://schemas.microsoft.com/office/drawing/2014/main" id="{EC615C0B-3F1B-DA61-5189-5A94B8ACE57C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78" y="3437"/>
                              <a:ext cx="41" cy="24"/>
                            </a:xfrm>
                            <a:custGeom>
                              <a:avLst/>
                              <a:gdLst>
                                <a:gd name="T0" fmla="*/ 21 w 83"/>
                                <a:gd name="T1" fmla="*/ 0 h 49"/>
                                <a:gd name="T2" fmla="*/ 41 w 83"/>
                                <a:gd name="T3" fmla="*/ 11 h 49"/>
                                <a:gd name="T4" fmla="*/ 19 w 83"/>
                                <a:gd name="T5" fmla="*/ 24 h 49"/>
                                <a:gd name="T6" fmla="*/ 0 w 83"/>
                                <a:gd name="T7" fmla="*/ 14 h 49"/>
                                <a:gd name="T8" fmla="*/ 21 w 83"/>
                                <a:gd name="T9" fmla="*/ 0 h 49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3" h="49">
                                  <a:moveTo>
                                    <a:pt x="43" y="0"/>
                                  </a:moveTo>
                                  <a:lnTo>
                                    <a:pt x="83" y="23"/>
                                  </a:lnTo>
                                  <a:lnTo>
                                    <a:pt x="39" y="49"/>
                                  </a:lnTo>
                                  <a:lnTo>
                                    <a:pt x="0" y="28"/>
                                  </a:lnTo>
                                  <a:lnTo>
                                    <a:pt x="43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23" name="Freeform 67">
                              <a:extLst>
                                <a:ext uri="{FF2B5EF4-FFF2-40B4-BE49-F238E27FC236}">
                                  <a16:creationId xmlns:a16="http://schemas.microsoft.com/office/drawing/2014/main" id="{278655EC-1B98-3E10-1048-647473681EEC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02" y="3427"/>
                              <a:ext cx="35" cy="22"/>
                            </a:xfrm>
                            <a:custGeom>
                              <a:avLst/>
                              <a:gdLst>
                                <a:gd name="T0" fmla="*/ 16 w 71"/>
                                <a:gd name="T1" fmla="*/ 0 h 44"/>
                                <a:gd name="T2" fmla="*/ 35 w 71"/>
                                <a:gd name="T3" fmla="*/ 12 h 44"/>
                                <a:gd name="T4" fmla="*/ 19 w 71"/>
                                <a:gd name="T5" fmla="*/ 22 h 44"/>
                                <a:gd name="T6" fmla="*/ 0 w 71"/>
                                <a:gd name="T7" fmla="*/ 10 h 44"/>
                                <a:gd name="T8" fmla="*/ 16 w 71"/>
                                <a:gd name="T9" fmla="*/ 0 h 44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71" h="44">
                                  <a:moveTo>
                                    <a:pt x="33" y="0"/>
                                  </a:moveTo>
                                  <a:lnTo>
                                    <a:pt x="71" y="23"/>
                                  </a:lnTo>
                                  <a:lnTo>
                                    <a:pt x="38" y="44"/>
                                  </a:lnTo>
                                  <a:lnTo>
                                    <a:pt x="0" y="19"/>
                                  </a:lnTo>
                                  <a:lnTo>
                                    <a:pt x="33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24" name="Freeform 68">
                              <a:extLst>
                                <a:ext uri="{FF2B5EF4-FFF2-40B4-BE49-F238E27FC236}">
                                  <a16:creationId xmlns:a16="http://schemas.microsoft.com/office/drawing/2014/main" id="{75AC7204-5B0A-BF7F-DDEE-19AA4C5EC477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21" y="3437"/>
                              <a:ext cx="37" cy="23"/>
                            </a:xfrm>
                            <a:custGeom>
                              <a:avLst/>
                              <a:gdLst>
                                <a:gd name="T0" fmla="*/ 18 w 74"/>
                                <a:gd name="T1" fmla="*/ 0 h 46"/>
                                <a:gd name="T2" fmla="*/ 37 w 74"/>
                                <a:gd name="T3" fmla="*/ 11 h 46"/>
                                <a:gd name="T4" fmla="*/ 20 w 74"/>
                                <a:gd name="T5" fmla="*/ 23 h 46"/>
                                <a:gd name="T6" fmla="*/ 0 w 74"/>
                                <a:gd name="T7" fmla="*/ 11 h 46"/>
                                <a:gd name="T8" fmla="*/ 18 w 74"/>
                                <a:gd name="T9" fmla="*/ 0 h 46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74" h="46">
                                  <a:moveTo>
                                    <a:pt x="36" y="0"/>
                                  </a:moveTo>
                                  <a:lnTo>
                                    <a:pt x="74" y="22"/>
                                  </a:lnTo>
                                  <a:lnTo>
                                    <a:pt x="40" y="46"/>
                                  </a:lnTo>
                                  <a:lnTo>
                                    <a:pt x="0" y="22"/>
                                  </a:lnTo>
                                  <a:lnTo>
                                    <a:pt x="36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25" name="Freeform 69">
                              <a:extLst>
                                <a:ext uri="{FF2B5EF4-FFF2-40B4-BE49-F238E27FC236}">
                                  <a16:creationId xmlns:a16="http://schemas.microsoft.com/office/drawing/2014/main" id="{7321E9DC-F968-1CB1-DAE2-EE7FB531BCF4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98" y="3449"/>
                              <a:ext cx="42" cy="24"/>
                            </a:xfrm>
                            <a:custGeom>
                              <a:avLst/>
                              <a:gdLst>
                                <a:gd name="T0" fmla="*/ 22 w 83"/>
                                <a:gd name="T1" fmla="*/ 0 h 49"/>
                                <a:gd name="T2" fmla="*/ 42 w 83"/>
                                <a:gd name="T3" fmla="*/ 11 h 49"/>
                                <a:gd name="T4" fmla="*/ 20 w 83"/>
                                <a:gd name="T5" fmla="*/ 24 h 49"/>
                                <a:gd name="T6" fmla="*/ 0 w 83"/>
                                <a:gd name="T7" fmla="*/ 12 h 49"/>
                                <a:gd name="T8" fmla="*/ 22 w 83"/>
                                <a:gd name="T9" fmla="*/ 0 h 49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3" h="49">
                                  <a:moveTo>
                                    <a:pt x="44" y="0"/>
                                  </a:moveTo>
                                  <a:lnTo>
                                    <a:pt x="83" y="22"/>
                                  </a:lnTo>
                                  <a:lnTo>
                                    <a:pt x="39" y="49"/>
                                  </a:lnTo>
                                  <a:lnTo>
                                    <a:pt x="0" y="25"/>
                                  </a:lnTo>
                                  <a:lnTo>
                                    <a:pt x="44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26" name="Freeform 70">
                              <a:extLst>
                                <a:ext uri="{FF2B5EF4-FFF2-40B4-BE49-F238E27FC236}">
                                  <a16:creationId xmlns:a16="http://schemas.microsoft.com/office/drawing/2014/main" id="{6FFBF818-E7A6-4D40-293A-DE9D76BBDFC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43" y="3449"/>
                              <a:ext cx="36" cy="23"/>
                            </a:xfrm>
                            <a:custGeom>
                              <a:avLst/>
                              <a:gdLst>
                                <a:gd name="T0" fmla="*/ 17 w 72"/>
                                <a:gd name="T1" fmla="*/ 0 h 47"/>
                                <a:gd name="T2" fmla="*/ 36 w 72"/>
                                <a:gd name="T3" fmla="*/ 12 h 47"/>
                                <a:gd name="T4" fmla="*/ 19 w 72"/>
                                <a:gd name="T5" fmla="*/ 23 h 47"/>
                                <a:gd name="T6" fmla="*/ 0 w 72"/>
                                <a:gd name="T7" fmla="*/ 11 h 47"/>
                                <a:gd name="T8" fmla="*/ 17 w 72"/>
                                <a:gd name="T9" fmla="*/ 0 h 47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72" h="47">
                                  <a:moveTo>
                                    <a:pt x="33" y="0"/>
                                  </a:moveTo>
                                  <a:lnTo>
                                    <a:pt x="72" y="24"/>
                                  </a:lnTo>
                                  <a:lnTo>
                                    <a:pt x="38" y="47"/>
                                  </a:lnTo>
                                  <a:lnTo>
                                    <a:pt x="0" y="22"/>
                                  </a:lnTo>
                                  <a:lnTo>
                                    <a:pt x="33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27" name="Freeform 71">
                              <a:extLst>
                                <a:ext uri="{FF2B5EF4-FFF2-40B4-BE49-F238E27FC236}">
                                  <a16:creationId xmlns:a16="http://schemas.microsoft.com/office/drawing/2014/main" id="{BD80CEDB-0C04-5A9E-3390-3EB4385E0D27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19" y="3459"/>
                              <a:ext cx="42" cy="26"/>
                            </a:xfrm>
                            <a:custGeom>
                              <a:avLst/>
                              <a:gdLst>
                                <a:gd name="T0" fmla="*/ 22 w 83"/>
                                <a:gd name="T1" fmla="*/ 0 h 52"/>
                                <a:gd name="T2" fmla="*/ 42 w 83"/>
                                <a:gd name="T3" fmla="*/ 13 h 52"/>
                                <a:gd name="T4" fmla="*/ 19 w 83"/>
                                <a:gd name="T5" fmla="*/ 26 h 52"/>
                                <a:gd name="T6" fmla="*/ 0 w 83"/>
                                <a:gd name="T7" fmla="*/ 14 h 52"/>
                                <a:gd name="T8" fmla="*/ 22 w 83"/>
                                <a:gd name="T9" fmla="*/ 0 h 52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3" h="52">
                                  <a:moveTo>
                                    <a:pt x="43" y="0"/>
                                  </a:moveTo>
                                  <a:lnTo>
                                    <a:pt x="83" y="25"/>
                                  </a:lnTo>
                                  <a:lnTo>
                                    <a:pt x="38" y="52"/>
                                  </a:lnTo>
                                  <a:lnTo>
                                    <a:pt x="0" y="27"/>
                                  </a:lnTo>
                                  <a:lnTo>
                                    <a:pt x="43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28" name="Freeform 72">
                              <a:extLst>
                                <a:ext uri="{FF2B5EF4-FFF2-40B4-BE49-F238E27FC236}">
                                  <a16:creationId xmlns:a16="http://schemas.microsoft.com/office/drawing/2014/main" id="{CB6C1B5E-0C90-0CD1-D21A-AE00224DBA6B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04" y="3452"/>
                              <a:ext cx="43" cy="26"/>
                            </a:xfrm>
                            <a:custGeom>
                              <a:avLst/>
                              <a:gdLst>
                                <a:gd name="T0" fmla="*/ 22 w 85"/>
                                <a:gd name="T1" fmla="*/ 0 h 51"/>
                                <a:gd name="T2" fmla="*/ 43 w 85"/>
                                <a:gd name="T3" fmla="*/ 13 h 51"/>
                                <a:gd name="T4" fmla="*/ 21 w 85"/>
                                <a:gd name="T5" fmla="*/ 26 h 51"/>
                                <a:gd name="T6" fmla="*/ 0 w 85"/>
                                <a:gd name="T7" fmla="*/ 13 h 51"/>
                                <a:gd name="T8" fmla="*/ 22 w 85"/>
                                <a:gd name="T9" fmla="*/ 0 h 51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5" h="51">
                                  <a:moveTo>
                                    <a:pt x="43" y="0"/>
                                  </a:moveTo>
                                  <a:lnTo>
                                    <a:pt x="85" y="25"/>
                                  </a:lnTo>
                                  <a:lnTo>
                                    <a:pt x="41" y="51"/>
                                  </a:lnTo>
                                  <a:lnTo>
                                    <a:pt x="0" y="25"/>
                                  </a:lnTo>
                                  <a:lnTo>
                                    <a:pt x="43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29" name="Freeform 73">
                              <a:extLst>
                                <a:ext uri="{FF2B5EF4-FFF2-40B4-BE49-F238E27FC236}">
                                  <a16:creationId xmlns:a16="http://schemas.microsoft.com/office/drawing/2014/main" id="{0A8F9D00-477B-B8AD-8C41-11E1BF712C79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30" y="3439"/>
                              <a:ext cx="43" cy="25"/>
                            </a:xfrm>
                            <a:custGeom>
                              <a:avLst/>
                              <a:gdLst>
                                <a:gd name="T0" fmla="*/ 23 w 85"/>
                                <a:gd name="T1" fmla="*/ 0 h 51"/>
                                <a:gd name="T2" fmla="*/ 43 w 85"/>
                                <a:gd name="T3" fmla="*/ 13 h 51"/>
                                <a:gd name="T4" fmla="*/ 21 w 85"/>
                                <a:gd name="T5" fmla="*/ 25 h 51"/>
                                <a:gd name="T6" fmla="*/ 0 w 85"/>
                                <a:gd name="T7" fmla="*/ 13 h 51"/>
                                <a:gd name="T8" fmla="*/ 23 w 85"/>
                                <a:gd name="T9" fmla="*/ 0 h 51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5" h="51">
                                  <a:moveTo>
                                    <a:pt x="45" y="0"/>
                                  </a:moveTo>
                                  <a:lnTo>
                                    <a:pt x="85" y="26"/>
                                  </a:lnTo>
                                  <a:lnTo>
                                    <a:pt x="42" y="51"/>
                                  </a:lnTo>
                                  <a:lnTo>
                                    <a:pt x="0" y="26"/>
                                  </a:lnTo>
                                  <a:lnTo>
                                    <a:pt x="45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30" name="Freeform 74">
                              <a:extLst>
                                <a:ext uri="{FF2B5EF4-FFF2-40B4-BE49-F238E27FC236}">
                                  <a16:creationId xmlns:a16="http://schemas.microsoft.com/office/drawing/2014/main" id="{0760DC4D-36DB-94DC-151F-E44468BDEAA8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57" y="3426"/>
                              <a:ext cx="41" cy="24"/>
                            </a:xfrm>
                            <a:custGeom>
                              <a:avLst/>
                              <a:gdLst>
                                <a:gd name="T0" fmla="*/ 22 w 83"/>
                                <a:gd name="T1" fmla="*/ 0 h 49"/>
                                <a:gd name="T2" fmla="*/ 41 w 83"/>
                                <a:gd name="T3" fmla="*/ 11 h 49"/>
                                <a:gd name="T4" fmla="*/ 19 w 83"/>
                                <a:gd name="T5" fmla="*/ 24 h 49"/>
                                <a:gd name="T6" fmla="*/ 0 w 83"/>
                                <a:gd name="T7" fmla="*/ 12 h 49"/>
                                <a:gd name="T8" fmla="*/ 22 w 83"/>
                                <a:gd name="T9" fmla="*/ 0 h 49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3" h="49">
                                  <a:moveTo>
                                    <a:pt x="44" y="0"/>
                                  </a:moveTo>
                                  <a:lnTo>
                                    <a:pt x="83" y="22"/>
                                  </a:lnTo>
                                  <a:lnTo>
                                    <a:pt x="39" y="49"/>
                                  </a:lnTo>
                                  <a:lnTo>
                                    <a:pt x="0" y="25"/>
                                  </a:lnTo>
                                  <a:lnTo>
                                    <a:pt x="44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31" name="Freeform 75">
                              <a:extLst>
                                <a:ext uri="{FF2B5EF4-FFF2-40B4-BE49-F238E27FC236}">
                                  <a16:creationId xmlns:a16="http://schemas.microsoft.com/office/drawing/2014/main" id="{B075DEFE-CEBE-B29D-D28D-4B8DA38A9296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2" y="3416"/>
                              <a:ext cx="35" cy="21"/>
                            </a:xfrm>
                            <a:custGeom>
                              <a:avLst/>
                              <a:gdLst>
                                <a:gd name="T0" fmla="*/ 16 w 70"/>
                                <a:gd name="T1" fmla="*/ 0 h 43"/>
                                <a:gd name="T2" fmla="*/ 35 w 70"/>
                                <a:gd name="T3" fmla="*/ 11 h 43"/>
                                <a:gd name="T4" fmla="*/ 18 w 70"/>
                                <a:gd name="T5" fmla="*/ 21 h 43"/>
                                <a:gd name="T6" fmla="*/ 0 w 70"/>
                                <a:gd name="T7" fmla="*/ 10 h 43"/>
                                <a:gd name="T8" fmla="*/ 16 w 70"/>
                                <a:gd name="T9" fmla="*/ 0 h 43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70" h="43">
                                  <a:moveTo>
                                    <a:pt x="32" y="0"/>
                                  </a:moveTo>
                                  <a:lnTo>
                                    <a:pt x="70" y="23"/>
                                  </a:lnTo>
                                  <a:lnTo>
                                    <a:pt x="35" y="43"/>
                                  </a:lnTo>
                                  <a:lnTo>
                                    <a:pt x="0" y="21"/>
                                  </a:lnTo>
                                  <a:lnTo>
                                    <a:pt x="32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32" name="Freeform 76">
                              <a:extLst>
                                <a:ext uri="{FF2B5EF4-FFF2-40B4-BE49-F238E27FC236}">
                                  <a16:creationId xmlns:a16="http://schemas.microsoft.com/office/drawing/2014/main" id="{CD54D316-312C-EE04-0C62-9CA2FD503813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78" y="3465"/>
                              <a:ext cx="44" cy="27"/>
                            </a:xfrm>
                            <a:custGeom>
                              <a:avLst/>
                              <a:gdLst>
                                <a:gd name="T0" fmla="*/ 22 w 87"/>
                                <a:gd name="T1" fmla="*/ 0 h 55"/>
                                <a:gd name="T2" fmla="*/ 44 w 87"/>
                                <a:gd name="T3" fmla="*/ 13 h 55"/>
                                <a:gd name="T4" fmla="*/ 22 w 87"/>
                                <a:gd name="T5" fmla="*/ 27 h 55"/>
                                <a:gd name="T6" fmla="*/ 0 w 87"/>
                                <a:gd name="T7" fmla="*/ 13 h 55"/>
                                <a:gd name="T8" fmla="*/ 22 w 87"/>
                                <a:gd name="T9" fmla="*/ 0 h 55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7" h="55">
                                  <a:moveTo>
                                    <a:pt x="44" y="0"/>
                                  </a:moveTo>
                                  <a:lnTo>
                                    <a:pt x="87" y="27"/>
                                  </a:lnTo>
                                  <a:lnTo>
                                    <a:pt x="43" y="55"/>
                                  </a:lnTo>
                                  <a:lnTo>
                                    <a:pt x="0" y="26"/>
                                  </a:lnTo>
                                  <a:lnTo>
                                    <a:pt x="44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33" name="Freeform 77">
                              <a:extLst>
                                <a:ext uri="{FF2B5EF4-FFF2-40B4-BE49-F238E27FC236}">
                                  <a16:creationId xmlns:a16="http://schemas.microsoft.com/office/drawing/2014/main" id="{D0DDC165-1E19-7F9F-4332-0ECCD25D4D46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56" y="3452"/>
                              <a:ext cx="43" cy="27"/>
                            </a:xfrm>
                            <a:custGeom>
                              <a:avLst/>
                              <a:gdLst>
                                <a:gd name="T0" fmla="*/ 23 w 87"/>
                                <a:gd name="T1" fmla="*/ 0 h 54"/>
                                <a:gd name="T2" fmla="*/ 43 w 87"/>
                                <a:gd name="T3" fmla="*/ 14 h 54"/>
                                <a:gd name="T4" fmla="*/ 21 w 87"/>
                                <a:gd name="T5" fmla="*/ 27 h 54"/>
                                <a:gd name="T6" fmla="*/ 0 w 87"/>
                                <a:gd name="T7" fmla="*/ 14 h 54"/>
                                <a:gd name="T8" fmla="*/ 23 w 87"/>
                                <a:gd name="T9" fmla="*/ 0 h 54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7" h="54">
                                  <a:moveTo>
                                    <a:pt x="46" y="0"/>
                                  </a:moveTo>
                                  <a:lnTo>
                                    <a:pt x="87" y="27"/>
                                  </a:lnTo>
                                  <a:lnTo>
                                    <a:pt x="43" y="54"/>
                                  </a:lnTo>
                                  <a:lnTo>
                                    <a:pt x="0" y="27"/>
                                  </a:lnTo>
                                  <a:lnTo>
                                    <a:pt x="46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34" name="Freeform 78">
                              <a:extLst>
                                <a:ext uri="{FF2B5EF4-FFF2-40B4-BE49-F238E27FC236}">
                                  <a16:creationId xmlns:a16="http://schemas.microsoft.com/office/drawing/2014/main" id="{7A908B13-EE2C-E101-BC0E-22D40866C1E7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84" y="3439"/>
                              <a:ext cx="42" cy="27"/>
                            </a:xfrm>
                            <a:custGeom>
                              <a:avLst/>
                              <a:gdLst>
                                <a:gd name="T0" fmla="*/ 22 w 84"/>
                                <a:gd name="T1" fmla="*/ 0 h 53"/>
                                <a:gd name="T2" fmla="*/ 42 w 84"/>
                                <a:gd name="T3" fmla="*/ 14 h 53"/>
                                <a:gd name="T4" fmla="*/ 20 w 84"/>
                                <a:gd name="T5" fmla="*/ 27 h 53"/>
                                <a:gd name="T6" fmla="*/ 0 w 84"/>
                                <a:gd name="T7" fmla="*/ 14 h 53"/>
                                <a:gd name="T8" fmla="*/ 22 w 84"/>
                                <a:gd name="T9" fmla="*/ 0 h 53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4" h="53">
                                  <a:moveTo>
                                    <a:pt x="44" y="0"/>
                                  </a:moveTo>
                                  <a:lnTo>
                                    <a:pt x="84" y="27"/>
                                  </a:lnTo>
                                  <a:lnTo>
                                    <a:pt x="39" y="53"/>
                                  </a:lnTo>
                                  <a:lnTo>
                                    <a:pt x="0" y="27"/>
                                  </a:lnTo>
                                  <a:lnTo>
                                    <a:pt x="44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35" name="Freeform 79">
                              <a:extLst>
                                <a:ext uri="{FF2B5EF4-FFF2-40B4-BE49-F238E27FC236}">
                                  <a16:creationId xmlns:a16="http://schemas.microsoft.com/office/drawing/2014/main" id="{4E9C0092-E57B-68CC-2261-DDAB90B3BB22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10" y="3428"/>
                              <a:ext cx="42" cy="25"/>
                            </a:xfrm>
                            <a:custGeom>
                              <a:avLst/>
                              <a:gdLst>
                                <a:gd name="T0" fmla="*/ 22 w 82"/>
                                <a:gd name="T1" fmla="*/ 0 h 52"/>
                                <a:gd name="T2" fmla="*/ 42 w 82"/>
                                <a:gd name="T3" fmla="*/ 12 h 52"/>
                                <a:gd name="T4" fmla="*/ 21 w 82"/>
                                <a:gd name="T5" fmla="*/ 25 h 52"/>
                                <a:gd name="T6" fmla="*/ 0 w 82"/>
                                <a:gd name="T7" fmla="*/ 13 h 52"/>
                                <a:gd name="T8" fmla="*/ 22 w 82"/>
                                <a:gd name="T9" fmla="*/ 0 h 52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2" h="52">
                                  <a:moveTo>
                                    <a:pt x="43" y="0"/>
                                  </a:moveTo>
                                  <a:lnTo>
                                    <a:pt x="82" y="25"/>
                                  </a:lnTo>
                                  <a:lnTo>
                                    <a:pt x="41" y="52"/>
                                  </a:lnTo>
                                  <a:lnTo>
                                    <a:pt x="0" y="26"/>
                                  </a:lnTo>
                                  <a:lnTo>
                                    <a:pt x="43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36" name="Freeform 80">
                              <a:extLst>
                                <a:ext uri="{FF2B5EF4-FFF2-40B4-BE49-F238E27FC236}">
                                  <a16:creationId xmlns:a16="http://schemas.microsoft.com/office/drawing/2014/main" id="{96108A3D-DA83-04C1-3586-07FAF4DF28A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37" y="3414"/>
                              <a:ext cx="41" cy="25"/>
                            </a:xfrm>
                            <a:custGeom>
                              <a:avLst/>
                              <a:gdLst>
                                <a:gd name="T0" fmla="*/ 22 w 81"/>
                                <a:gd name="T1" fmla="*/ 0 h 49"/>
                                <a:gd name="T2" fmla="*/ 41 w 81"/>
                                <a:gd name="T3" fmla="*/ 11 h 49"/>
                                <a:gd name="T4" fmla="*/ 19 w 81"/>
                                <a:gd name="T5" fmla="*/ 25 h 49"/>
                                <a:gd name="T6" fmla="*/ 0 w 81"/>
                                <a:gd name="T7" fmla="*/ 13 h 49"/>
                                <a:gd name="T8" fmla="*/ 22 w 81"/>
                                <a:gd name="T9" fmla="*/ 0 h 49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1" h="49">
                                  <a:moveTo>
                                    <a:pt x="43" y="0"/>
                                  </a:moveTo>
                                  <a:lnTo>
                                    <a:pt x="81" y="22"/>
                                  </a:lnTo>
                                  <a:lnTo>
                                    <a:pt x="38" y="49"/>
                                  </a:lnTo>
                                  <a:lnTo>
                                    <a:pt x="0" y="26"/>
                                  </a:lnTo>
                                  <a:lnTo>
                                    <a:pt x="43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37" name="Freeform 81">
                              <a:extLst>
                                <a:ext uri="{FF2B5EF4-FFF2-40B4-BE49-F238E27FC236}">
                                  <a16:creationId xmlns:a16="http://schemas.microsoft.com/office/drawing/2014/main" id="{A12F0090-5068-723B-9EB1-57C89F4230AB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61" y="3405"/>
                              <a:ext cx="35" cy="21"/>
                            </a:xfrm>
                            <a:custGeom>
                              <a:avLst/>
                              <a:gdLst>
                                <a:gd name="T0" fmla="*/ 17 w 70"/>
                                <a:gd name="T1" fmla="*/ 0 h 43"/>
                                <a:gd name="T2" fmla="*/ 35 w 70"/>
                                <a:gd name="T3" fmla="*/ 11 h 43"/>
                                <a:gd name="T4" fmla="*/ 19 w 70"/>
                                <a:gd name="T5" fmla="*/ 21 h 43"/>
                                <a:gd name="T6" fmla="*/ 0 w 70"/>
                                <a:gd name="T7" fmla="*/ 9 h 43"/>
                                <a:gd name="T8" fmla="*/ 17 w 70"/>
                                <a:gd name="T9" fmla="*/ 0 h 43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70" h="43">
                                  <a:moveTo>
                                    <a:pt x="33" y="0"/>
                                  </a:moveTo>
                                  <a:lnTo>
                                    <a:pt x="70" y="23"/>
                                  </a:lnTo>
                                  <a:lnTo>
                                    <a:pt x="38" y="43"/>
                                  </a:lnTo>
                                  <a:lnTo>
                                    <a:pt x="0" y="19"/>
                                  </a:lnTo>
                                  <a:lnTo>
                                    <a:pt x="33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38" name="Freeform 82">
                              <a:extLst>
                                <a:ext uri="{FF2B5EF4-FFF2-40B4-BE49-F238E27FC236}">
                                  <a16:creationId xmlns:a16="http://schemas.microsoft.com/office/drawing/2014/main" id="{9587A15E-65AD-3D86-A98D-2C6B3185649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63" y="3428"/>
                              <a:ext cx="42" cy="26"/>
                            </a:xfrm>
                            <a:custGeom>
                              <a:avLst/>
                              <a:gdLst>
                                <a:gd name="T0" fmla="*/ 22 w 84"/>
                                <a:gd name="T1" fmla="*/ 0 h 51"/>
                                <a:gd name="T2" fmla="*/ 42 w 84"/>
                                <a:gd name="T3" fmla="*/ 13 h 51"/>
                                <a:gd name="T4" fmla="*/ 21 w 84"/>
                                <a:gd name="T5" fmla="*/ 26 h 51"/>
                                <a:gd name="T6" fmla="*/ 0 w 84"/>
                                <a:gd name="T7" fmla="*/ 13 h 51"/>
                                <a:gd name="T8" fmla="*/ 22 w 84"/>
                                <a:gd name="T9" fmla="*/ 0 h 51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4" h="51">
                                  <a:moveTo>
                                    <a:pt x="43" y="0"/>
                                  </a:moveTo>
                                  <a:lnTo>
                                    <a:pt x="84" y="25"/>
                                  </a:lnTo>
                                  <a:lnTo>
                                    <a:pt x="42" y="51"/>
                                  </a:lnTo>
                                  <a:lnTo>
                                    <a:pt x="0" y="25"/>
                                  </a:lnTo>
                                  <a:lnTo>
                                    <a:pt x="43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39" name="Freeform 83">
                              <a:extLst>
                                <a:ext uri="{FF2B5EF4-FFF2-40B4-BE49-F238E27FC236}">
                                  <a16:creationId xmlns:a16="http://schemas.microsoft.com/office/drawing/2014/main" id="{4C084E96-6BC4-52E7-1E82-4FF99B1F0B5E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89" y="3415"/>
                              <a:ext cx="43" cy="26"/>
                            </a:xfrm>
                            <a:custGeom>
                              <a:avLst/>
                              <a:gdLst>
                                <a:gd name="T0" fmla="*/ 23 w 86"/>
                                <a:gd name="T1" fmla="*/ 0 h 51"/>
                                <a:gd name="T2" fmla="*/ 43 w 86"/>
                                <a:gd name="T3" fmla="*/ 12 h 51"/>
                                <a:gd name="T4" fmla="*/ 20 w 86"/>
                                <a:gd name="T5" fmla="*/ 26 h 51"/>
                                <a:gd name="T6" fmla="*/ 0 w 86"/>
                                <a:gd name="T7" fmla="*/ 12 h 51"/>
                                <a:gd name="T8" fmla="*/ 23 w 86"/>
                                <a:gd name="T9" fmla="*/ 0 h 51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6" h="51">
                                  <a:moveTo>
                                    <a:pt x="45" y="0"/>
                                  </a:moveTo>
                                  <a:lnTo>
                                    <a:pt x="86" y="24"/>
                                  </a:lnTo>
                                  <a:lnTo>
                                    <a:pt x="40" y="51"/>
                                  </a:lnTo>
                                  <a:lnTo>
                                    <a:pt x="0" y="24"/>
                                  </a:lnTo>
                                  <a:lnTo>
                                    <a:pt x="45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40" name="Freeform 84">
                              <a:extLst>
                                <a:ext uri="{FF2B5EF4-FFF2-40B4-BE49-F238E27FC236}">
                                  <a16:creationId xmlns:a16="http://schemas.microsoft.com/office/drawing/2014/main" id="{C6FAB1B4-414A-2D5A-0EF7-945FFB43AE29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17" y="3403"/>
                              <a:ext cx="41" cy="24"/>
                            </a:xfrm>
                            <a:custGeom>
                              <a:avLst/>
                              <a:gdLst>
                                <a:gd name="T0" fmla="*/ 21 w 83"/>
                                <a:gd name="T1" fmla="*/ 0 h 48"/>
                                <a:gd name="T2" fmla="*/ 41 w 83"/>
                                <a:gd name="T3" fmla="*/ 12 h 48"/>
                                <a:gd name="T4" fmla="*/ 20 w 83"/>
                                <a:gd name="T5" fmla="*/ 24 h 48"/>
                                <a:gd name="T6" fmla="*/ 0 w 83"/>
                                <a:gd name="T7" fmla="*/ 13 h 48"/>
                                <a:gd name="T8" fmla="*/ 21 w 83"/>
                                <a:gd name="T9" fmla="*/ 0 h 48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3" h="48">
                                  <a:moveTo>
                                    <a:pt x="43" y="0"/>
                                  </a:moveTo>
                                  <a:lnTo>
                                    <a:pt x="83" y="23"/>
                                  </a:lnTo>
                                  <a:lnTo>
                                    <a:pt x="40" y="48"/>
                                  </a:lnTo>
                                  <a:lnTo>
                                    <a:pt x="0" y="26"/>
                                  </a:lnTo>
                                  <a:lnTo>
                                    <a:pt x="43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41" name="Freeform 85">
                              <a:extLst>
                                <a:ext uri="{FF2B5EF4-FFF2-40B4-BE49-F238E27FC236}">
                                  <a16:creationId xmlns:a16="http://schemas.microsoft.com/office/drawing/2014/main" id="{E1346D8C-B105-0F7E-4E77-570C8FF9AA49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41" y="3395"/>
                              <a:ext cx="35" cy="20"/>
                            </a:xfrm>
                            <a:custGeom>
                              <a:avLst/>
                              <a:gdLst>
                                <a:gd name="T0" fmla="*/ 16 w 69"/>
                                <a:gd name="T1" fmla="*/ 0 h 39"/>
                                <a:gd name="T2" fmla="*/ 35 w 69"/>
                                <a:gd name="T3" fmla="*/ 11 h 39"/>
                                <a:gd name="T4" fmla="*/ 19 w 69"/>
                                <a:gd name="T5" fmla="*/ 20 h 39"/>
                                <a:gd name="T6" fmla="*/ 0 w 69"/>
                                <a:gd name="T7" fmla="*/ 8 h 39"/>
                                <a:gd name="T8" fmla="*/ 16 w 69"/>
                                <a:gd name="T9" fmla="*/ 0 h 39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9" h="39">
                                  <a:moveTo>
                                    <a:pt x="32" y="0"/>
                                  </a:moveTo>
                                  <a:lnTo>
                                    <a:pt x="69" y="21"/>
                                  </a:lnTo>
                                  <a:lnTo>
                                    <a:pt x="37" y="39"/>
                                  </a:lnTo>
                                  <a:lnTo>
                                    <a:pt x="0" y="16"/>
                                  </a:lnTo>
                                  <a:lnTo>
                                    <a:pt x="32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42" name="Freeform 86">
                              <a:extLst>
                                <a:ext uri="{FF2B5EF4-FFF2-40B4-BE49-F238E27FC236}">
                                  <a16:creationId xmlns:a16="http://schemas.microsoft.com/office/drawing/2014/main" id="{742A4A1F-269B-07CB-3414-F19FD4F61CA9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35" y="3441"/>
                              <a:ext cx="44" cy="26"/>
                            </a:xfrm>
                            <a:custGeom>
                              <a:avLst/>
                              <a:gdLst>
                                <a:gd name="T0" fmla="*/ 23 w 88"/>
                                <a:gd name="T1" fmla="*/ 0 h 53"/>
                                <a:gd name="T2" fmla="*/ 44 w 88"/>
                                <a:gd name="T3" fmla="*/ 13 h 53"/>
                                <a:gd name="T4" fmla="*/ 23 w 88"/>
                                <a:gd name="T5" fmla="*/ 26 h 53"/>
                                <a:gd name="T6" fmla="*/ 0 w 88"/>
                                <a:gd name="T7" fmla="*/ 13 h 53"/>
                                <a:gd name="T8" fmla="*/ 23 w 88"/>
                                <a:gd name="T9" fmla="*/ 0 h 53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8" h="53">
                                  <a:moveTo>
                                    <a:pt x="46" y="0"/>
                                  </a:moveTo>
                                  <a:lnTo>
                                    <a:pt x="88" y="26"/>
                                  </a:lnTo>
                                  <a:lnTo>
                                    <a:pt x="45" y="53"/>
                                  </a:lnTo>
                                  <a:lnTo>
                                    <a:pt x="0" y="26"/>
                                  </a:lnTo>
                                  <a:lnTo>
                                    <a:pt x="46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43" name="Freeform 87">
                              <a:extLst>
                                <a:ext uri="{FF2B5EF4-FFF2-40B4-BE49-F238E27FC236}">
                                  <a16:creationId xmlns:a16="http://schemas.microsoft.com/office/drawing/2014/main" id="{B30D4111-C984-9553-1C57-C4C1647AF5F5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16" y="3429"/>
                              <a:ext cx="41" cy="26"/>
                            </a:xfrm>
                            <a:custGeom>
                              <a:avLst/>
                              <a:gdLst>
                                <a:gd name="T0" fmla="*/ 22 w 83"/>
                                <a:gd name="T1" fmla="*/ 0 h 51"/>
                                <a:gd name="T2" fmla="*/ 41 w 83"/>
                                <a:gd name="T3" fmla="*/ 12 h 51"/>
                                <a:gd name="T4" fmla="*/ 20 w 83"/>
                                <a:gd name="T5" fmla="*/ 26 h 51"/>
                                <a:gd name="T6" fmla="*/ 0 w 83"/>
                                <a:gd name="T7" fmla="*/ 13 h 51"/>
                                <a:gd name="T8" fmla="*/ 22 w 83"/>
                                <a:gd name="T9" fmla="*/ 0 h 51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3" h="51">
                                  <a:moveTo>
                                    <a:pt x="45" y="0"/>
                                  </a:moveTo>
                                  <a:lnTo>
                                    <a:pt x="83" y="24"/>
                                  </a:lnTo>
                                  <a:lnTo>
                                    <a:pt x="40" y="51"/>
                                  </a:lnTo>
                                  <a:lnTo>
                                    <a:pt x="0" y="26"/>
                                  </a:lnTo>
                                  <a:lnTo>
                                    <a:pt x="45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44" name="Freeform 88">
                              <a:extLst>
                                <a:ext uri="{FF2B5EF4-FFF2-40B4-BE49-F238E27FC236}">
                                  <a16:creationId xmlns:a16="http://schemas.microsoft.com/office/drawing/2014/main" id="{6558F9E1-2D03-BCF4-6AB2-D512C3173D1B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42" y="3416"/>
                              <a:ext cx="42" cy="26"/>
                            </a:xfrm>
                            <a:custGeom>
                              <a:avLst/>
                              <a:gdLst>
                                <a:gd name="T0" fmla="*/ 22 w 85"/>
                                <a:gd name="T1" fmla="*/ 0 h 52"/>
                                <a:gd name="T2" fmla="*/ 42 w 85"/>
                                <a:gd name="T3" fmla="*/ 13 h 52"/>
                                <a:gd name="T4" fmla="*/ 20 w 85"/>
                                <a:gd name="T5" fmla="*/ 26 h 52"/>
                                <a:gd name="T6" fmla="*/ 0 w 85"/>
                                <a:gd name="T7" fmla="*/ 13 h 52"/>
                                <a:gd name="T8" fmla="*/ 22 w 85"/>
                                <a:gd name="T9" fmla="*/ 0 h 52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5" h="52">
                                  <a:moveTo>
                                    <a:pt x="44" y="0"/>
                                  </a:moveTo>
                                  <a:lnTo>
                                    <a:pt x="85" y="26"/>
                                  </a:lnTo>
                                  <a:lnTo>
                                    <a:pt x="41" y="52"/>
                                  </a:lnTo>
                                  <a:lnTo>
                                    <a:pt x="0" y="26"/>
                                  </a:lnTo>
                                  <a:lnTo>
                                    <a:pt x="44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45" name="Freeform 89">
                              <a:extLst>
                                <a:ext uri="{FF2B5EF4-FFF2-40B4-BE49-F238E27FC236}">
                                  <a16:creationId xmlns:a16="http://schemas.microsoft.com/office/drawing/2014/main" id="{0485F27D-9ECE-85F4-3923-8114C40E81F2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69" y="3404"/>
                              <a:ext cx="41" cy="25"/>
                            </a:xfrm>
                            <a:custGeom>
                              <a:avLst/>
                              <a:gdLst>
                                <a:gd name="T0" fmla="*/ 21 w 83"/>
                                <a:gd name="T1" fmla="*/ 0 h 52"/>
                                <a:gd name="T2" fmla="*/ 41 w 83"/>
                                <a:gd name="T3" fmla="*/ 12 h 52"/>
                                <a:gd name="T4" fmla="*/ 20 w 83"/>
                                <a:gd name="T5" fmla="*/ 25 h 52"/>
                                <a:gd name="T6" fmla="*/ 0 w 83"/>
                                <a:gd name="T7" fmla="*/ 13 h 52"/>
                                <a:gd name="T8" fmla="*/ 21 w 83"/>
                                <a:gd name="T9" fmla="*/ 0 h 52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3" h="52">
                                  <a:moveTo>
                                    <a:pt x="43" y="0"/>
                                  </a:moveTo>
                                  <a:lnTo>
                                    <a:pt x="83" y="25"/>
                                  </a:lnTo>
                                  <a:lnTo>
                                    <a:pt x="41" y="52"/>
                                  </a:lnTo>
                                  <a:lnTo>
                                    <a:pt x="0" y="26"/>
                                  </a:lnTo>
                                  <a:lnTo>
                                    <a:pt x="43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46" name="Freeform 90">
                              <a:extLst>
                                <a:ext uri="{FF2B5EF4-FFF2-40B4-BE49-F238E27FC236}">
                                  <a16:creationId xmlns:a16="http://schemas.microsoft.com/office/drawing/2014/main" id="{AF041E7D-6D1E-0794-B0D9-94A242C624F1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95" y="3392"/>
                              <a:ext cx="41" cy="24"/>
                            </a:xfrm>
                            <a:custGeom>
                              <a:avLst/>
                              <a:gdLst>
                                <a:gd name="T0" fmla="*/ 22 w 81"/>
                                <a:gd name="T1" fmla="*/ 0 h 48"/>
                                <a:gd name="T2" fmla="*/ 41 w 81"/>
                                <a:gd name="T3" fmla="*/ 12 h 48"/>
                                <a:gd name="T4" fmla="*/ 19 w 81"/>
                                <a:gd name="T5" fmla="*/ 24 h 48"/>
                                <a:gd name="T6" fmla="*/ 0 w 81"/>
                                <a:gd name="T7" fmla="*/ 13 h 48"/>
                                <a:gd name="T8" fmla="*/ 22 w 81"/>
                                <a:gd name="T9" fmla="*/ 0 h 48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1" h="48">
                                  <a:moveTo>
                                    <a:pt x="43" y="0"/>
                                  </a:moveTo>
                                  <a:lnTo>
                                    <a:pt x="81" y="23"/>
                                  </a:lnTo>
                                  <a:lnTo>
                                    <a:pt x="38" y="48"/>
                                  </a:lnTo>
                                  <a:lnTo>
                                    <a:pt x="0" y="26"/>
                                  </a:lnTo>
                                  <a:lnTo>
                                    <a:pt x="43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47" name="Freeform 91">
                              <a:extLst>
                                <a:ext uri="{FF2B5EF4-FFF2-40B4-BE49-F238E27FC236}">
                                  <a16:creationId xmlns:a16="http://schemas.microsoft.com/office/drawing/2014/main" id="{338B0B4A-F08B-D486-8AF0-73C1F19AB870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21" y="3383"/>
                              <a:ext cx="34" cy="21"/>
                            </a:xfrm>
                            <a:custGeom>
                              <a:avLst/>
                              <a:gdLst>
                                <a:gd name="T0" fmla="*/ 16 w 68"/>
                                <a:gd name="T1" fmla="*/ 0 h 40"/>
                                <a:gd name="T2" fmla="*/ 34 w 68"/>
                                <a:gd name="T3" fmla="*/ 12 h 40"/>
                                <a:gd name="T4" fmla="*/ 18 w 68"/>
                                <a:gd name="T5" fmla="*/ 21 h 40"/>
                                <a:gd name="T6" fmla="*/ 0 w 68"/>
                                <a:gd name="T7" fmla="*/ 9 h 40"/>
                                <a:gd name="T8" fmla="*/ 16 w 68"/>
                                <a:gd name="T9" fmla="*/ 0 h 40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8" h="40">
                                  <a:moveTo>
                                    <a:pt x="32" y="0"/>
                                  </a:moveTo>
                                  <a:lnTo>
                                    <a:pt x="68" y="22"/>
                                  </a:lnTo>
                                  <a:lnTo>
                                    <a:pt x="36" y="40"/>
                                  </a:lnTo>
                                  <a:lnTo>
                                    <a:pt x="0" y="18"/>
                                  </a:lnTo>
                                  <a:lnTo>
                                    <a:pt x="32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48" name="Freeform 92">
                              <a:extLst>
                                <a:ext uri="{FF2B5EF4-FFF2-40B4-BE49-F238E27FC236}">
                                  <a16:creationId xmlns:a16="http://schemas.microsoft.com/office/drawing/2014/main" id="{C29D5895-451B-D1B4-BECC-0936768F4B71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22" y="3405"/>
                              <a:ext cx="40" cy="25"/>
                            </a:xfrm>
                            <a:custGeom>
                              <a:avLst/>
                              <a:gdLst>
                                <a:gd name="T0" fmla="*/ 21 w 81"/>
                                <a:gd name="T1" fmla="*/ 0 h 50"/>
                                <a:gd name="T2" fmla="*/ 40 w 81"/>
                                <a:gd name="T3" fmla="*/ 12 h 50"/>
                                <a:gd name="T4" fmla="*/ 19 w 81"/>
                                <a:gd name="T5" fmla="*/ 25 h 50"/>
                                <a:gd name="T6" fmla="*/ 0 w 81"/>
                                <a:gd name="T7" fmla="*/ 12 h 50"/>
                                <a:gd name="T8" fmla="*/ 21 w 81"/>
                                <a:gd name="T9" fmla="*/ 0 h 50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1" h="50">
                                  <a:moveTo>
                                    <a:pt x="43" y="0"/>
                                  </a:moveTo>
                                  <a:lnTo>
                                    <a:pt x="81" y="24"/>
                                  </a:lnTo>
                                  <a:lnTo>
                                    <a:pt x="38" y="50"/>
                                  </a:lnTo>
                                  <a:lnTo>
                                    <a:pt x="0" y="24"/>
                                  </a:lnTo>
                                  <a:lnTo>
                                    <a:pt x="43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49" name="Freeform 93">
                              <a:extLst>
                                <a:ext uri="{FF2B5EF4-FFF2-40B4-BE49-F238E27FC236}">
                                  <a16:creationId xmlns:a16="http://schemas.microsoft.com/office/drawing/2014/main" id="{75B0A4B0-D9CB-6C8C-AAE4-514BDD1EFFF7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49" y="3393"/>
                              <a:ext cx="40" cy="24"/>
                            </a:xfrm>
                            <a:custGeom>
                              <a:avLst/>
                              <a:gdLst>
                                <a:gd name="T0" fmla="*/ 22 w 80"/>
                                <a:gd name="T1" fmla="*/ 0 h 49"/>
                                <a:gd name="T2" fmla="*/ 40 w 80"/>
                                <a:gd name="T3" fmla="*/ 12 h 49"/>
                                <a:gd name="T4" fmla="*/ 19 w 80"/>
                                <a:gd name="T5" fmla="*/ 24 h 49"/>
                                <a:gd name="T6" fmla="*/ 0 w 80"/>
                                <a:gd name="T7" fmla="*/ 12 h 49"/>
                                <a:gd name="T8" fmla="*/ 22 w 80"/>
                                <a:gd name="T9" fmla="*/ 0 h 49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0" h="49">
                                  <a:moveTo>
                                    <a:pt x="44" y="0"/>
                                  </a:moveTo>
                                  <a:lnTo>
                                    <a:pt x="80" y="24"/>
                                  </a:lnTo>
                                  <a:lnTo>
                                    <a:pt x="37" y="49"/>
                                  </a:lnTo>
                                  <a:lnTo>
                                    <a:pt x="0" y="25"/>
                                  </a:lnTo>
                                  <a:lnTo>
                                    <a:pt x="44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50" name="Freeform 94">
                              <a:extLst>
                                <a:ext uri="{FF2B5EF4-FFF2-40B4-BE49-F238E27FC236}">
                                  <a16:creationId xmlns:a16="http://schemas.microsoft.com/office/drawing/2014/main" id="{CE975215-C220-BFD2-3EBF-CD81A707C0DE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75" y="3381"/>
                              <a:ext cx="41" cy="24"/>
                            </a:xfrm>
                            <a:custGeom>
                              <a:avLst/>
                              <a:gdLst>
                                <a:gd name="T0" fmla="*/ 22 w 82"/>
                                <a:gd name="T1" fmla="*/ 0 h 49"/>
                                <a:gd name="T2" fmla="*/ 41 w 82"/>
                                <a:gd name="T3" fmla="*/ 11 h 49"/>
                                <a:gd name="T4" fmla="*/ 19 w 82"/>
                                <a:gd name="T5" fmla="*/ 24 h 49"/>
                                <a:gd name="T6" fmla="*/ 0 w 82"/>
                                <a:gd name="T7" fmla="*/ 12 h 49"/>
                                <a:gd name="T8" fmla="*/ 22 w 82"/>
                                <a:gd name="T9" fmla="*/ 0 h 49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2" h="49">
                                  <a:moveTo>
                                    <a:pt x="44" y="0"/>
                                  </a:moveTo>
                                  <a:lnTo>
                                    <a:pt x="82" y="23"/>
                                  </a:lnTo>
                                  <a:lnTo>
                                    <a:pt x="38" y="49"/>
                                  </a:lnTo>
                                  <a:lnTo>
                                    <a:pt x="0" y="24"/>
                                  </a:lnTo>
                                  <a:lnTo>
                                    <a:pt x="44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51" name="Freeform 95">
                              <a:extLst>
                                <a:ext uri="{FF2B5EF4-FFF2-40B4-BE49-F238E27FC236}">
                                  <a16:creationId xmlns:a16="http://schemas.microsoft.com/office/drawing/2014/main" id="{8541A335-FDAF-7F8B-F135-B1346F244F5C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00" y="3372"/>
                              <a:ext cx="34" cy="21"/>
                            </a:xfrm>
                            <a:custGeom>
                              <a:avLst/>
                              <a:gdLst>
                                <a:gd name="T0" fmla="*/ 15 w 69"/>
                                <a:gd name="T1" fmla="*/ 0 h 41"/>
                                <a:gd name="T2" fmla="*/ 34 w 69"/>
                                <a:gd name="T3" fmla="*/ 11 h 41"/>
                                <a:gd name="T4" fmla="*/ 19 w 69"/>
                                <a:gd name="T5" fmla="*/ 21 h 41"/>
                                <a:gd name="T6" fmla="*/ 0 w 69"/>
                                <a:gd name="T7" fmla="*/ 8 h 41"/>
                                <a:gd name="T8" fmla="*/ 15 w 69"/>
                                <a:gd name="T9" fmla="*/ 0 h 41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9" h="41">
                                  <a:moveTo>
                                    <a:pt x="31" y="0"/>
                                  </a:moveTo>
                                  <a:lnTo>
                                    <a:pt x="69" y="22"/>
                                  </a:lnTo>
                                  <a:lnTo>
                                    <a:pt x="39" y="41"/>
                                  </a:lnTo>
                                  <a:lnTo>
                                    <a:pt x="0" y="16"/>
                                  </a:lnTo>
                                  <a:lnTo>
                                    <a:pt x="31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52" name="Freeform 96">
                              <a:extLst>
                                <a:ext uri="{FF2B5EF4-FFF2-40B4-BE49-F238E27FC236}">
                                  <a16:creationId xmlns:a16="http://schemas.microsoft.com/office/drawing/2014/main" id="{1BFE3A66-695D-2D76-1CDB-D8E907C11D22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695" y="3417"/>
                              <a:ext cx="43" cy="25"/>
                            </a:xfrm>
                            <a:custGeom>
                              <a:avLst/>
                              <a:gdLst>
                                <a:gd name="T0" fmla="*/ 22 w 85"/>
                                <a:gd name="T1" fmla="*/ 0 h 51"/>
                                <a:gd name="T2" fmla="*/ 43 w 85"/>
                                <a:gd name="T3" fmla="*/ 13 h 51"/>
                                <a:gd name="T4" fmla="*/ 18 w 85"/>
                                <a:gd name="T5" fmla="*/ 25 h 51"/>
                                <a:gd name="T6" fmla="*/ 0 w 85"/>
                                <a:gd name="T7" fmla="*/ 12 h 51"/>
                                <a:gd name="T8" fmla="*/ 22 w 85"/>
                                <a:gd name="T9" fmla="*/ 0 h 51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5" h="51">
                                  <a:moveTo>
                                    <a:pt x="44" y="0"/>
                                  </a:moveTo>
                                  <a:lnTo>
                                    <a:pt x="85" y="26"/>
                                  </a:lnTo>
                                  <a:lnTo>
                                    <a:pt x="35" y="51"/>
                                  </a:lnTo>
                                  <a:lnTo>
                                    <a:pt x="0" y="25"/>
                                  </a:lnTo>
                                  <a:lnTo>
                                    <a:pt x="44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53" name="Freeform 97">
                              <a:extLst>
                                <a:ext uri="{FF2B5EF4-FFF2-40B4-BE49-F238E27FC236}">
                                  <a16:creationId xmlns:a16="http://schemas.microsoft.com/office/drawing/2014/main" id="{967665AE-B1B8-5D7D-B6A9-F2239EDE862B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673" y="3405"/>
                              <a:ext cx="43" cy="25"/>
                            </a:xfrm>
                            <a:custGeom>
                              <a:avLst/>
                              <a:gdLst>
                                <a:gd name="T0" fmla="*/ 26 w 85"/>
                                <a:gd name="T1" fmla="*/ 0 h 50"/>
                                <a:gd name="T2" fmla="*/ 43 w 85"/>
                                <a:gd name="T3" fmla="*/ 12 h 50"/>
                                <a:gd name="T4" fmla="*/ 21 w 85"/>
                                <a:gd name="T5" fmla="*/ 25 h 50"/>
                                <a:gd name="T6" fmla="*/ 0 w 85"/>
                                <a:gd name="T7" fmla="*/ 12 h 50"/>
                                <a:gd name="T8" fmla="*/ 26 w 85"/>
                                <a:gd name="T9" fmla="*/ 0 h 50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5" h="50">
                                  <a:moveTo>
                                    <a:pt x="51" y="0"/>
                                  </a:moveTo>
                                  <a:lnTo>
                                    <a:pt x="85" y="24"/>
                                  </a:lnTo>
                                  <a:lnTo>
                                    <a:pt x="41" y="50"/>
                                  </a:lnTo>
                                  <a:lnTo>
                                    <a:pt x="0" y="24"/>
                                  </a:lnTo>
                                  <a:lnTo>
                                    <a:pt x="51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54" name="Freeform 98">
                              <a:extLst>
                                <a:ext uri="{FF2B5EF4-FFF2-40B4-BE49-F238E27FC236}">
                                  <a16:creationId xmlns:a16="http://schemas.microsoft.com/office/drawing/2014/main" id="{3630CF7D-D5CD-482B-0E9D-5D74A810665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00" y="3394"/>
                              <a:ext cx="43" cy="24"/>
                            </a:xfrm>
                            <a:custGeom>
                              <a:avLst/>
                              <a:gdLst>
                                <a:gd name="T0" fmla="*/ 23 w 85"/>
                                <a:gd name="T1" fmla="*/ 0 h 47"/>
                                <a:gd name="T2" fmla="*/ 43 w 85"/>
                                <a:gd name="T3" fmla="*/ 11 h 47"/>
                                <a:gd name="T4" fmla="*/ 20 w 85"/>
                                <a:gd name="T5" fmla="*/ 24 h 47"/>
                                <a:gd name="T6" fmla="*/ 0 w 85"/>
                                <a:gd name="T7" fmla="*/ 11 h 47"/>
                                <a:gd name="T8" fmla="*/ 23 w 85"/>
                                <a:gd name="T9" fmla="*/ 0 h 47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5" h="47">
                                  <a:moveTo>
                                    <a:pt x="45" y="0"/>
                                  </a:moveTo>
                                  <a:lnTo>
                                    <a:pt x="85" y="22"/>
                                  </a:lnTo>
                                  <a:lnTo>
                                    <a:pt x="39" y="47"/>
                                  </a:lnTo>
                                  <a:lnTo>
                                    <a:pt x="0" y="22"/>
                                  </a:lnTo>
                                  <a:lnTo>
                                    <a:pt x="45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55" name="Freeform 99">
                              <a:extLst>
                                <a:ext uri="{FF2B5EF4-FFF2-40B4-BE49-F238E27FC236}">
                                  <a16:creationId xmlns:a16="http://schemas.microsoft.com/office/drawing/2014/main" id="{06081087-9CE0-B89F-5F20-859C4DE39400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27" y="3381"/>
                              <a:ext cx="42" cy="25"/>
                            </a:xfrm>
                            <a:custGeom>
                              <a:avLst/>
                              <a:gdLst>
                                <a:gd name="T0" fmla="*/ 23 w 83"/>
                                <a:gd name="T1" fmla="*/ 0 h 50"/>
                                <a:gd name="T2" fmla="*/ 42 w 83"/>
                                <a:gd name="T3" fmla="*/ 12 h 50"/>
                                <a:gd name="T4" fmla="*/ 20 w 83"/>
                                <a:gd name="T5" fmla="*/ 25 h 50"/>
                                <a:gd name="T6" fmla="*/ 0 w 83"/>
                                <a:gd name="T7" fmla="*/ 12 h 50"/>
                                <a:gd name="T8" fmla="*/ 23 w 83"/>
                                <a:gd name="T9" fmla="*/ 0 h 50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3" h="50">
                                  <a:moveTo>
                                    <a:pt x="45" y="0"/>
                                  </a:moveTo>
                                  <a:lnTo>
                                    <a:pt x="83" y="24"/>
                                  </a:lnTo>
                                  <a:lnTo>
                                    <a:pt x="40" y="50"/>
                                  </a:lnTo>
                                  <a:lnTo>
                                    <a:pt x="0" y="24"/>
                                  </a:lnTo>
                                  <a:lnTo>
                                    <a:pt x="45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56" name="Freeform 100">
                              <a:extLst>
                                <a:ext uri="{FF2B5EF4-FFF2-40B4-BE49-F238E27FC236}">
                                  <a16:creationId xmlns:a16="http://schemas.microsoft.com/office/drawing/2014/main" id="{9D592DEF-EE86-5378-18B8-AD2CB4CAEF65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53" y="3370"/>
                              <a:ext cx="43" cy="24"/>
                            </a:xfrm>
                            <a:custGeom>
                              <a:avLst/>
                              <a:gdLst>
                                <a:gd name="T0" fmla="*/ 23 w 87"/>
                                <a:gd name="T1" fmla="*/ 0 h 48"/>
                                <a:gd name="T2" fmla="*/ 43 w 87"/>
                                <a:gd name="T3" fmla="*/ 11 h 48"/>
                                <a:gd name="T4" fmla="*/ 20 w 87"/>
                                <a:gd name="T5" fmla="*/ 24 h 48"/>
                                <a:gd name="T6" fmla="*/ 0 w 87"/>
                                <a:gd name="T7" fmla="*/ 12 h 48"/>
                                <a:gd name="T8" fmla="*/ 23 w 87"/>
                                <a:gd name="T9" fmla="*/ 0 h 48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7" h="48">
                                  <a:moveTo>
                                    <a:pt x="47" y="0"/>
                                  </a:moveTo>
                                  <a:lnTo>
                                    <a:pt x="87" y="22"/>
                                  </a:lnTo>
                                  <a:lnTo>
                                    <a:pt x="40" y="48"/>
                                  </a:lnTo>
                                  <a:lnTo>
                                    <a:pt x="0" y="23"/>
                                  </a:lnTo>
                                  <a:lnTo>
                                    <a:pt x="47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57" name="Freeform 101">
                              <a:extLst>
                                <a:ext uri="{FF2B5EF4-FFF2-40B4-BE49-F238E27FC236}">
                                  <a16:creationId xmlns:a16="http://schemas.microsoft.com/office/drawing/2014/main" id="{99FCEF39-27DA-1419-F4CB-4C54871EFC15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80" y="3362"/>
                              <a:ext cx="34" cy="20"/>
                            </a:xfrm>
                            <a:custGeom>
                              <a:avLst/>
                              <a:gdLst>
                                <a:gd name="T0" fmla="*/ 14 w 67"/>
                                <a:gd name="T1" fmla="*/ 0 h 40"/>
                                <a:gd name="T2" fmla="*/ 34 w 67"/>
                                <a:gd name="T3" fmla="*/ 12 h 40"/>
                                <a:gd name="T4" fmla="*/ 20 w 67"/>
                                <a:gd name="T5" fmla="*/ 20 h 40"/>
                                <a:gd name="T6" fmla="*/ 0 w 67"/>
                                <a:gd name="T7" fmla="*/ 7 h 40"/>
                                <a:gd name="T8" fmla="*/ 14 w 67"/>
                                <a:gd name="T9" fmla="*/ 0 h 40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7" h="40">
                                  <a:moveTo>
                                    <a:pt x="28" y="0"/>
                                  </a:moveTo>
                                  <a:lnTo>
                                    <a:pt x="67" y="24"/>
                                  </a:lnTo>
                                  <a:lnTo>
                                    <a:pt x="39" y="40"/>
                                  </a:lnTo>
                                  <a:lnTo>
                                    <a:pt x="0" y="14"/>
                                  </a:lnTo>
                                  <a:lnTo>
                                    <a:pt x="28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58" name="Freeform 102">
                              <a:extLst>
                                <a:ext uri="{FF2B5EF4-FFF2-40B4-BE49-F238E27FC236}">
                                  <a16:creationId xmlns:a16="http://schemas.microsoft.com/office/drawing/2014/main" id="{09E02F60-363E-43A9-7376-7A2D7F32FC7C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683" y="3383"/>
                              <a:ext cx="39" cy="23"/>
                            </a:xfrm>
                            <a:custGeom>
                              <a:avLst/>
                              <a:gdLst>
                                <a:gd name="T0" fmla="*/ 24 w 78"/>
                                <a:gd name="T1" fmla="*/ 0 h 45"/>
                                <a:gd name="T2" fmla="*/ 39 w 78"/>
                                <a:gd name="T3" fmla="*/ 11 h 45"/>
                                <a:gd name="T4" fmla="*/ 16 w 78"/>
                                <a:gd name="T5" fmla="*/ 23 h 45"/>
                                <a:gd name="T6" fmla="*/ 0 w 78"/>
                                <a:gd name="T7" fmla="*/ 12 h 45"/>
                                <a:gd name="T8" fmla="*/ 24 w 78"/>
                                <a:gd name="T9" fmla="*/ 0 h 45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78" h="45">
                                  <a:moveTo>
                                    <a:pt x="47" y="0"/>
                                  </a:moveTo>
                                  <a:lnTo>
                                    <a:pt x="78" y="22"/>
                                  </a:lnTo>
                                  <a:lnTo>
                                    <a:pt x="32" y="45"/>
                                  </a:lnTo>
                                  <a:lnTo>
                                    <a:pt x="0" y="23"/>
                                  </a:lnTo>
                                  <a:lnTo>
                                    <a:pt x="47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59" name="Freeform 103">
                              <a:extLst>
                                <a:ext uri="{FF2B5EF4-FFF2-40B4-BE49-F238E27FC236}">
                                  <a16:creationId xmlns:a16="http://schemas.microsoft.com/office/drawing/2014/main" id="{C2B07AC7-4825-6844-37F4-C9A2DCAD8B27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10" y="3372"/>
                              <a:ext cx="39" cy="22"/>
                            </a:xfrm>
                            <a:custGeom>
                              <a:avLst/>
                              <a:gdLst>
                                <a:gd name="T0" fmla="*/ 23 w 79"/>
                                <a:gd name="T1" fmla="*/ 0 h 45"/>
                                <a:gd name="T2" fmla="*/ 39 w 79"/>
                                <a:gd name="T3" fmla="*/ 10 h 45"/>
                                <a:gd name="T4" fmla="*/ 16 w 79"/>
                                <a:gd name="T5" fmla="*/ 22 h 45"/>
                                <a:gd name="T6" fmla="*/ 0 w 79"/>
                                <a:gd name="T7" fmla="*/ 12 h 45"/>
                                <a:gd name="T8" fmla="*/ 23 w 79"/>
                                <a:gd name="T9" fmla="*/ 0 h 45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79" h="45">
                                  <a:moveTo>
                                    <a:pt x="46" y="0"/>
                                  </a:moveTo>
                                  <a:lnTo>
                                    <a:pt x="79" y="21"/>
                                  </a:lnTo>
                                  <a:lnTo>
                                    <a:pt x="32" y="45"/>
                                  </a:lnTo>
                                  <a:lnTo>
                                    <a:pt x="0" y="24"/>
                                  </a:lnTo>
                                  <a:lnTo>
                                    <a:pt x="46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60" name="Freeform 104">
                              <a:extLst>
                                <a:ext uri="{FF2B5EF4-FFF2-40B4-BE49-F238E27FC236}">
                                  <a16:creationId xmlns:a16="http://schemas.microsoft.com/office/drawing/2014/main" id="{7E7A2D26-A7C3-3B31-2879-2EB33247949E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34" y="3359"/>
                              <a:ext cx="41" cy="23"/>
                            </a:xfrm>
                            <a:custGeom>
                              <a:avLst/>
                              <a:gdLst>
                                <a:gd name="T0" fmla="*/ 25 w 83"/>
                                <a:gd name="T1" fmla="*/ 0 h 47"/>
                                <a:gd name="T2" fmla="*/ 41 w 83"/>
                                <a:gd name="T3" fmla="*/ 10 h 47"/>
                                <a:gd name="T4" fmla="*/ 18 w 83"/>
                                <a:gd name="T5" fmla="*/ 23 h 47"/>
                                <a:gd name="T6" fmla="*/ 0 w 83"/>
                                <a:gd name="T7" fmla="*/ 12 h 47"/>
                                <a:gd name="T8" fmla="*/ 25 w 83"/>
                                <a:gd name="T9" fmla="*/ 0 h 47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3" h="47">
                                  <a:moveTo>
                                    <a:pt x="51" y="0"/>
                                  </a:moveTo>
                                  <a:lnTo>
                                    <a:pt x="83" y="21"/>
                                  </a:lnTo>
                                  <a:lnTo>
                                    <a:pt x="36" y="47"/>
                                  </a:lnTo>
                                  <a:lnTo>
                                    <a:pt x="0" y="25"/>
                                  </a:lnTo>
                                  <a:lnTo>
                                    <a:pt x="51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61" name="Freeform 105">
                              <a:extLst>
                                <a:ext uri="{FF2B5EF4-FFF2-40B4-BE49-F238E27FC236}">
                                  <a16:creationId xmlns:a16="http://schemas.microsoft.com/office/drawing/2014/main" id="{46DA79E0-4A4F-9436-44C6-31BFC88B3177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60" y="3350"/>
                              <a:ext cx="33" cy="20"/>
                            </a:xfrm>
                            <a:custGeom>
                              <a:avLst/>
                              <a:gdLst>
                                <a:gd name="T0" fmla="*/ 16 w 66"/>
                                <a:gd name="T1" fmla="*/ 0 h 41"/>
                                <a:gd name="T2" fmla="*/ 33 w 66"/>
                                <a:gd name="T3" fmla="*/ 13 h 41"/>
                                <a:gd name="T4" fmla="*/ 19 w 66"/>
                                <a:gd name="T5" fmla="*/ 20 h 41"/>
                                <a:gd name="T6" fmla="*/ 0 w 66"/>
                                <a:gd name="T7" fmla="*/ 8 h 41"/>
                                <a:gd name="T8" fmla="*/ 16 w 66"/>
                                <a:gd name="T9" fmla="*/ 0 h 41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6" h="41">
                                  <a:moveTo>
                                    <a:pt x="31" y="0"/>
                                  </a:moveTo>
                                  <a:lnTo>
                                    <a:pt x="66" y="26"/>
                                  </a:lnTo>
                                  <a:lnTo>
                                    <a:pt x="38" y="41"/>
                                  </a:lnTo>
                                  <a:lnTo>
                                    <a:pt x="0" y="16"/>
                                  </a:lnTo>
                                  <a:lnTo>
                                    <a:pt x="31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62" name="Freeform 106">
                              <a:extLst>
                                <a:ext uri="{FF2B5EF4-FFF2-40B4-BE49-F238E27FC236}">
                                  <a16:creationId xmlns:a16="http://schemas.microsoft.com/office/drawing/2014/main" id="{BF475511-EF6A-1DB2-DFCD-7421DB30DE71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657" y="3396"/>
                              <a:ext cx="39" cy="22"/>
                            </a:xfrm>
                            <a:custGeom>
                              <a:avLst/>
                              <a:gdLst>
                                <a:gd name="T0" fmla="*/ 24 w 79"/>
                                <a:gd name="T1" fmla="*/ 0 h 45"/>
                                <a:gd name="T2" fmla="*/ 39 w 79"/>
                                <a:gd name="T3" fmla="*/ 9 h 45"/>
                                <a:gd name="T4" fmla="*/ 15 w 79"/>
                                <a:gd name="T5" fmla="*/ 22 h 45"/>
                                <a:gd name="T6" fmla="*/ 0 w 79"/>
                                <a:gd name="T7" fmla="*/ 12 h 45"/>
                                <a:gd name="T8" fmla="*/ 24 w 79"/>
                                <a:gd name="T9" fmla="*/ 0 h 45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79" h="45">
                                  <a:moveTo>
                                    <a:pt x="49" y="0"/>
                                  </a:moveTo>
                                  <a:lnTo>
                                    <a:pt x="79" y="19"/>
                                  </a:lnTo>
                                  <a:lnTo>
                                    <a:pt x="31" y="45"/>
                                  </a:lnTo>
                                  <a:lnTo>
                                    <a:pt x="0" y="24"/>
                                  </a:lnTo>
                                  <a:lnTo>
                                    <a:pt x="49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63" name="Freeform 107">
                              <a:extLst>
                                <a:ext uri="{FF2B5EF4-FFF2-40B4-BE49-F238E27FC236}">
                                  <a16:creationId xmlns:a16="http://schemas.microsoft.com/office/drawing/2014/main" id="{57627EB9-C88C-73EA-648F-043C8A576AFE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659" y="3370"/>
                              <a:ext cx="45" cy="26"/>
                            </a:xfrm>
                            <a:custGeom>
                              <a:avLst/>
                              <a:gdLst>
                                <a:gd name="T0" fmla="*/ 24 w 90"/>
                                <a:gd name="T1" fmla="*/ 0 h 51"/>
                                <a:gd name="T2" fmla="*/ 45 w 90"/>
                                <a:gd name="T3" fmla="*/ 14 h 51"/>
                                <a:gd name="T4" fmla="*/ 24 w 90"/>
                                <a:gd name="T5" fmla="*/ 26 h 51"/>
                                <a:gd name="T6" fmla="*/ 0 w 90"/>
                                <a:gd name="T7" fmla="*/ 11 h 51"/>
                                <a:gd name="T8" fmla="*/ 24 w 90"/>
                                <a:gd name="T9" fmla="*/ 0 h 51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90" h="51">
                                  <a:moveTo>
                                    <a:pt x="47" y="0"/>
                                  </a:moveTo>
                                  <a:lnTo>
                                    <a:pt x="90" y="27"/>
                                  </a:lnTo>
                                  <a:lnTo>
                                    <a:pt x="47" y="51"/>
                                  </a:lnTo>
                                  <a:lnTo>
                                    <a:pt x="0" y="21"/>
                                  </a:lnTo>
                                  <a:lnTo>
                                    <a:pt x="47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64" name="Freeform 108">
                              <a:extLst>
                                <a:ext uri="{FF2B5EF4-FFF2-40B4-BE49-F238E27FC236}">
                                  <a16:creationId xmlns:a16="http://schemas.microsoft.com/office/drawing/2014/main" id="{67667AC4-CCA9-F386-411D-20AB7D15D39C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686" y="3358"/>
                              <a:ext cx="45" cy="25"/>
                            </a:xfrm>
                            <a:custGeom>
                              <a:avLst/>
                              <a:gdLst>
                                <a:gd name="T0" fmla="*/ 24 w 91"/>
                                <a:gd name="T1" fmla="*/ 0 h 51"/>
                                <a:gd name="T2" fmla="*/ 45 w 91"/>
                                <a:gd name="T3" fmla="*/ 14 h 51"/>
                                <a:gd name="T4" fmla="*/ 22 w 91"/>
                                <a:gd name="T5" fmla="*/ 25 h 51"/>
                                <a:gd name="T6" fmla="*/ 0 w 91"/>
                                <a:gd name="T7" fmla="*/ 11 h 51"/>
                                <a:gd name="T8" fmla="*/ 24 w 91"/>
                                <a:gd name="T9" fmla="*/ 0 h 51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91" h="51">
                                  <a:moveTo>
                                    <a:pt x="48" y="0"/>
                                  </a:moveTo>
                                  <a:lnTo>
                                    <a:pt x="91" y="29"/>
                                  </a:lnTo>
                                  <a:lnTo>
                                    <a:pt x="44" y="51"/>
                                  </a:lnTo>
                                  <a:lnTo>
                                    <a:pt x="0" y="22"/>
                                  </a:lnTo>
                                  <a:lnTo>
                                    <a:pt x="48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65" name="Freeform 109">
                              <a:extLst>
                                <a:ext uri="{FF2B5EF4-FFF2-40B4-BE49-F238E27FC236}">
                                  <a16:creationId xmlns:a16="http://schemas.microsoft.com/office/drawing/2014/main" id="{F92CF9A9-66B4-F857-35E9-BA0869E8D10C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12" y="3346"/>
                              <a:ext cx="45" cy="26"/>
                            </a:xfrm>
                            <a:custGeom>
                              <a:avLst/>
                              <a:gdLst>
                                <a:gd name="T0" fmla="*/ 24 w 90"/>
                                <a:gd name="T1" fmla="*/ 0 h 50"/>
                                <a:gd name="T2" fmla="*/ 45 w 90"/>
                                <a:gd name="T3" fmla="*/ 12 h 50"/>
                                <a:gd name="T4" fmla="*/ 22 w 90"/>
                                <a:gd name="T5" fmla="*/ 26 h 50"/>
                                <a:gd name="T6" fmla="*/ 0 w 90"/>
                                <a:gd name="T7" fmla="*/ 12 h 50"/>
                                <a:gd name="T8" fmla="*/ 24 w 90"/>
                                <a:gd name="T9" fmla="*/ 0 h 50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90" h="50">
                                  <a:moveTo>
                                    <a:pt x="47" y="0"/>
                                  </a:moveTo>
                                  <a:lnTo>
                                    <a:pt x="90" y="24"/>
                                  </a:lnTo>
                                  <a:lnTo>
                                    <a:pt x="44" y="50"/>
                                  </a:lnTo>
                                  <a:lnTo>
                                    <a:pt x="0" y="23"/>
                                  </a:lnTo>
                                  <a:lnTo>
                                    <a:pt x="47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66" name="Freeform 110">
                              <a:extLst>
                                <a:ext uri="{FF2B5EF4-FFF2-40B4-BE49-F238E27FC236}">
                                  <a16:creationId xmlns:a16="http://schemas.microsoft.com/office/drawing/2014/main" id="{BCB9E830-FCFB-2975-F2EA-840E92A3DA82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39" y="3340"/>
                              <a:ext cx="35" cy="19"/>
                            </a:xfrm>
                            <a:custGeom>
                              <a:avLst/>
                              <a:gdLst>
                                <a:gd name="T0" fmla="*/ 16 w 69"/>
                                <a:gd name="T1" fmla="*/ 0 h 40"/>
                                <a:gd name="T2" fmla="*/ 35 w 69"/>
                                <a:gd name="T3" fmla="*/ 11 h 40"/>
                                <a:gd name="T4" fmla="*/ 21 w 69"/>
                                <a:gd name="T5" fmla="*/ 19 h 40"/>
                                <a:gd name="T6" fmla="*/ 0 w 69"/>
                                <a:gd name="T7" fmla="*/ 7 h 40"/>
                                <a:gd name="T8" fmla="*/ 16 w 69"/>
                                <a:gd name="T9" fmla="*/ 0 h 40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9" h="40">
                                  <a:moveTo>
                                    <a:pt x="31" y="0"/>
                                  </a:moveTo>
                                  <a:lnTo>
                                    <a:pt x="69" y="24"/>
                                  </a:lnTo>
                                  <a:lnTo>
                                    <a:pt x="42" y="40"/>
                                  </a:lnTo>
                                  <a:lnTo>
                                    <a:pt x="0" y="15"/>
                                  </a:lnTo>
                                  <a:lnTo>
                                    <a:pt x="31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67" name="Freeform 111">
                              <a:extLst>
                                <a:ext uri="{FF2B5EF4-FFF2-40B4-BE49-F238E27FC236}">
                                  <a16:creationId xmlns:a16="http://schemas.microsoft.com/office/drawing/2014/main" id="{E6533AB8-46D2-FF65-E84E-3BF79055051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631" y="3381"/>
                              <a:ext cx="48" cy="27"/>
                            </a:xfrm>
                            <a:custGeom>
                              <a:avLst/>
                              <a:gdLst>
                                <a:gd name="T0" fmla="*/ 25 w 96"/>
                                <a:gd name="T1" fmla="*/ 0 h 54"/>
                                <a:gd name="T2" fmla="*/ 48 w 96"/>
                                <a:gd name="T3" fmla="*/ 14 h 54"/>
                                <a:gd name="T4" fmla="*/ 25 w 96"/>
                                <a:gd name="T5" fmla="*/ 27 h 54"/>
                                <a:gd name="T6" fmla="*/ 0 w 96"/>
                                <a:gd name="T7" fmla="*/ 11 h 54"/>
                                <a:gd name="T8" fmla="*/ 25 w 96"/>
                                <a:gd name="T9" fmla="*/ 0 h 54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96" h="54">
                                  <a:moveTo>
                                    <a:pt x="49" y="0"/>
                                  </a:moveTo>
                                  <a:lnTo>
                                    <a:pt x="96" y="28"/>
                                  </a:lnTo>
                                  <a:lnTo>
                                    <a:pt x="50" y="54"/>
                                  </a:lnTo>
                                  <a:lnTo>
                                    <a:pt x="0" y="22"/>
                                  </a:lnTo>
                                  <a:lnTo>
                                    <a:pt x="49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68" name="Freeform 112">
                              <a:extLst>
                                <a:ext uri="{FF2B5EF4-FFF2-40B4-BE49-F238E27FC236}">
                                  <a16:creationId xmlns:a16="http://schemas.microsoft.com/office/drawing/2014/main" id="{922EFFA5-2EB2-0C26-A4AD-4F6F93409BB2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594" y="3359"/>
                              <a:ext cx="60" cy="34"/>
                            </a:xfrm>
                            <a:custGeom>
                              <a:avLst/>
                              <a:gdLst>
                                <a:gd name="T0" fmla="*/ 23 w 119"/>
                                <a:gd name="T1" fmla="*/ 0 h 69"/>
                                <a:gd name="T2" fmla="*/ 60 w 119"/>
                                <a:gd name="T3" fmla="*/ 23 h 69"/>
                                <a:gd name="T4" fmla="*/ 36 w 119"/>
                                <a:gd name="T5" fmla="*/ 34 h 69"/>
                                <a:gd name="T6" fmla="*/ 0 w 119"/>
                                <a:gd name="T7" fmla="*/ 10 h 69"/>
                                <a:gd name="T8" fmla="*/ 23 w 119"/>
                                <a:gd name="T9" fmla="*/ 0 h 69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119" h="69">
                                  <a:moveTo>
                                    <a:pt x="45" y="0"/>
                                  </a:moveTo>
                                  <a:lnTo>
                                    <a:pt x="119" y="47"/>
                                  </a:lnTo>
                                  <a:lnTo>
                                    <a:pt x="72" y="69"/>
                                  </a:lnTo>
                                  <a:lnTo>
                                    <a:pt x="0" y="21"/>
                                  </a:lnTo>
                                  <a:lnTo>
                                    <a:pt x="45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69" name="Freeform 113">
                              <a:extLst>
                                <a:ext uri="{FF2B5EF4-FFF2-40B4-BE49-F238E27FC236}">
                                  <a16:creationId xmlns:a16="http://schemas.microsoft.com/office/drawing/2014/main" id="{07C3329D-C7D0-5C1E-8930-B01D9BFA30A1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601" y="3327"/>
                              <a:ext cx="80" cy="54"/>
                            </a:xfrm>
                            <a:custGeom>
                              <a:avLst/>
                              <a:gdLst>
                                <a:gd name="T0" fmla="*/ 0 w 159"/>
                                <a:gd name="T1" fmla="*/ 20 h 108"/>
                                <a:gd name="T2" fmla="*/ 58 w 159"/>
                                <a:gd name="T3" fmla="*/ 54 h 108"/>
                                <a:gd name="T4" fmla="*/ 80 w 159"/>
                                <a:gd name="T5" fmla="*/ 44 h 108"/>
                                <a:gd name="T6" fmla="*/ 40 w 159"/>
                                <a:gd name="T7" fmla="*/ 20 h 108"/>
                                <a:gd name="T8" fmla="*/ 68 w 159"/>
                                <a:gd name="T9" fmla="*/ 7 h 108"/>
                                <a:gd name="T10" fmla="*/ 54 w 159"/>
                                <a:gd name="T11" fmla="*/ 0 h 108"/>
                                <a:gd name="T12" fmla="*/ 0 w 159"/>
                                <a:gd name="T13" fmla="*/ 20 h 108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59" h="108">
                                  <a:moveTo>
                                    <a:pt x="0" y="39"/>
                                  </a:moveTo>
                                  <a:lnTo>
                                    <a:pt x="115" y="108"/>
                                  </a:lnTo>
                                  <a:lnTo>
                                    <a:pt x="159" y="87"/>
                                  </a:lnTo>
                                  <a:lnTo>
                                    <a:pt x="79" y="39"/>
                                  </a:lnTo>
                                  <a:lnTo>
                                    <a:pt x="135" y="14"/>
                                  </a:lnTo>
                                  <a:lnTo>
                                    <a:pt x="108" y="0"/>
                                  </a:lnTo>
                                  <a:lnTo>
                                    <a:pt x="0" y="3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70" name="Freeform 114">
                              <a:extLst>
                                <a:ext uri="{FF2B5EF4-FFF2-40B4-BE49-F238E27FC236}">
                                  <a16:creationId xmlns:a16="http://schemas.microsoft.com/office/drawing/2014/main" id="{1A53065F-D2DE-EF7D-0281-044C74F2500B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647" y="3336"/>
                              <a:ext cx="61" cy="34"/>
                            </a:xfrm>
                            <a:custGeom>
                              <a:avLst/>
                              <a:gdLst>
                                <a:gd name="T0" fmla="*/ 0 w 122"/>
                                <a:gd name="T1" fmla="*/ 11 h 69"/>
                                <a:gd name="T2" fmla="*/ 38 w 122"/>
                                <a:gd name="T3" fmla="*/ 34 h 69"/>
                                <a:gd name="T4" fmla="*/ 61 w 122"/>
                                <a:gd name="T5" fmla="*/ 23 h 69"/>
                                <a:gd name="T6" fmla="*/ 23 w 122"/>
                                <a:gd name="T7" fmla="*/ 0 h 69"/>
                                <a:gd name="T8" fmla="*/ 0 w 122"/>
                                <a:gd name="T9" fmla="*/ 11 h 69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122" h="69">
                                  <a:moveTo>
                                    <a:pt x="0" y="22"/>
                                  </a:moveTo>
                                  <a:lnTo>
                                    <a:pt x="75" y="69"/>
                                  </a:lnTo>
                                  <a:lnTo>
                                    <a:pt x="122" y="47"/>
                                  </a:lnTo>
                                  <a:lnTo>
                                    <a:pt x="45" y="0"/>
                                  </a:lnTo>
                                  <a:lnTo>
                                    <a:pt x="0" y="2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71" name="Freeform 115">
                              <a:extLst>
                                <a:ext uri="{FF2B5EF4-FFF2-40B4-BE49-F238E27FC236}">
                                  <a16:creationId xmlns:a16="http://schemas.microsoft.com/office/drawing/2014/main" id="{8E706A0C-9410-BE38-8F92-C6AE1EC855C1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694" y="3337"/>
                              <a:ext cx="41" cy="22"/>
                            </a:xfrm>
                            <a:custGeom>
                              <a:avLst/>
                              <a:gdLst>
                                <a:gd name="T0" fmla="*/ 0 w 82"/>
                                <a:gd name="T1" fmla="*/ 11 h 46"/>
                                <a:gd name="T2" fmla="*/ 17 w 82"/>
                                <a:gd name="T3" fmla="*/ 22 h 46"/>
                                <a:gd name="T4" fmla="*/ 41 w 82"/>
                                <a:gd name="T5" fmla="*/ 11 h 46"/>
                                <a:gd name="T6" fmla="*/ 24 w 82"/>
                                <a:gd name="T7" fmla="*/ 0 h 46"/>
                                <a:gd name="T8" fmla="*/ 0 w 82"/>
                                <a:gd name="T9" fmla="*/ 11 h 46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2" h="46">
                                  <a:moveTo>
                                    <a:pt x="0" y="24"/>
                                  </a:moveTo>
                                  <a:lnTo>
                                    <a:pt x="34" y="46"/>
                                  </a:lnTo>
                                  <a:lnTo>
                                    <a:pt x="82" y="22"/>
                                  </a:lnTo>
                                  <a:lnTo>
                                    <a:pt x="48" y="0"/>
                                  </a:lnTo>
                                  <a:lnTo>
                                    <a:pt x="0" y="24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72" name="Freeform 116">
                              <a:extLst>
                                <a:ext uri="{FF2B5EF4-FFF2-40B4-BE49-F238E27FC236}">
                                  <a16:creationId xmlns:a16="http://schemas.microsoft.com/office/drawing/2014/main" id="{6BE44E8A-062A-12AA-C82D-D4A0ADD4880B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673" y="3325"/>
                              <a:ext cx="43" cy="23"/>
                            </a:xfrm>
                            <a:custGeom>
                              <a:avLst/>
                              <a:gdLst>
                                <a:gd name="T0" fmla="*/ 0 w 85"/>
                                <a:gd name="T1" fmla="*/ 12 h 47"/>
                                <a:gd name="T2" fmla="*/ 20 w 85"/>
                                <a:gd name="T3" fmla="*/ 23 h 47"/>
                                <a:gd name="T4" fmla="*/ 43 w 85"/>
                                <a:gd name="T5" fmla="*/ 12 h 47"/>
                                <a:gd name="T6" fmla="*/ 24 w 85"/>
                                <a:gd name="T7" fmla="*/ 0 h 47"/>
                                <a:gd name="T8" fmla="*/ 0 w 85"/>
                                <a:gd name="T9" fmla="*/ 12 h 47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5" h="47">
                                  <a:moveTo>
                                    <a:pt x="0" y="24"/>
                                  </a:moveTo>
                                  <a:lnTo>
                                    <a:pt x="40" y="47"/>
                                  </a:lnTo>
                                  <a:lnTo>
                                    <a:pt x="85" y="24"/>
                                  </a:lnTo>
                                  <a:lnTo>
                                    <a:pt x="47" y="0"/>
                                  </a:lnTo>
                                  <a:lnTo>
                                    <a:pt x="0" y="24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73" name="Freeform 117">
                              <a:extLst>
                                <a:ext uri="{FF2B5EF4-FFF2-40B4-BE49-F238E27FC236}">
                                  <a16:creationId xmlns:a16="http://schemas.microsoft.com/office/drawing/2014/main" id="{DC1301DD-8696-830F-1124-CCE1FC5A49E2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655" y="3316"/>
                              <a:ext cx="40" cy="21"/>
                            </a:xfrm>
                            <a:custGeom>
                              <a:avLst/>
                              <a:gdLst>
                                <a:gd name="T0" fmla="*/ 0 w 81"/>
                                <a:gd name="T1" fmla="*/ 11 h 40"/>
                                <a:gd name="T2" fmla="*/ 16 w 81"/>
                                <a:gd name="T3" fmla="*/ 21 h 40"/>
                                <a:gd name="T4" fmla="*/ 40 w 81"/>
                                <a:gd name="T5" fmla="*/ 9 h 40"/>
                                <a:gd name="T6" fmla="*/ 26 w 81"/>
                                <a:gd name="T7" fmla="*/ 0 h 40"/>
                                <a:gd name="T8" fmla="*/ 0 w 81"/>
                                <a:gd name="T9" fmla="*/ 11 h 40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1" h="40">
                                  <a:moveTo>
                                    <a:pt x="0" y="20"/>
                                  </a:moveTo>
                                  <a:lnTo>
                                    <a:pt x="32" y="40"/>
                                  </a:lnTo>
                                  <a:lnTo>
                                    <a:pt x="81" y="18"/>
                                  </a:lnTo>
                                  <a:lnTo>
                                    <a:pt x="52" y="0"/>
                                  </a:lnTo>
                                  <a:lnTo>
                                    <a:pt x="0" y="2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74" name="Freeform 118">
                              <a:extLst>
                                <a:ext uri="{FF2B5EF4-FFF2-40B4-BE49-F238E27FC236}">
                                  <a16:creationId xmlns:a16="http://schemas.microsoft.com/office/drawing/2014/main" id="{09601E3F-7571-157C-A6E4-10C29A23AF08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684" y="3310"/>
                              <a:ext cx="29" cy="16"/>
                            </a:xfrm>
                            <a:custGeom>
                              <a:avLst/>
                              <a:gdLst>
                                <a:gd name="T0" fmla="*/ 0 w 58"/>
                                <a:gd name="T1" fmla="*/ 6 h 33"/>
                                <a:gd name="T2" fmla="*/ 16 w 58"/>
                                <a:gd name="T3" fmla="*/ 16 h 33"/>
                                <a:gd name="T4" fmla="*/ 29 w 58"/>
                                <a:gd name="T5" fmla="*/ 10 h 33"/>
                                <a:gd name="T6" fmla="*/ 15 w 58"/>
                                <a:gd name="T7" fmla="*/ 0 h 33"/>
                                <a:gd name="T8" fmla="*/ 0 w 58"/>
                                <a:gd name="T9" fmla="*/ 6 h 33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58" h="33">
                                  <a:moveTo>
                                    <a:pt x="0" y="12"/>
                                  </a:moveTo>
                                  <a:lnTo>
                                    <a:pt x="31" y="33"/>
                                  </a:lnTo>
                                  <a:lnTo>
                                    <a:pt x="58" y="20"/>
                                  </a:lnTo>
                                  <a:lnTo>
                                    <a:pt x="29" y="0"/>
                                  </a:lnTo>
                                  <a:lnTo>
                                    <a:pt x="0" y="1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75" name="Freeform 119">
                              <a:extLst>
                                <a:ext uri="{FF2B5EF4-FFF2-40B4-BE49-F238E27FC236}">
                                  <a16:creationId xmlns:a16="http://schemas.microsoft.com/office/drawing/2014/main" id="{B79BB4BE-49E0-00E7-7FDF-C5ACCCBDC5E9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699" y="3318"/>
                              <a:ext cx="33" cy="19"/>
                            </a:xfrm>
                            <a:custGeom>
                              <a:avLst/>
                              <a:gdLst>
                                <a:gd name="T0" fmla="*/ 0 w 67"/>
                                <a:gd name="T1" fmla="*/ 8 h 38"/>
                                <a:gd name="T2" fmla="*/ 20 w 67"/>
                                <a:gd name="T3" fmla="*/ 19 h 38"/>
                                <a:gd name="T4" fmla="*/ 33 w 67"/>
                                <a:gd name="T5" fmla="*/ 14 h 38"/>
                                <a:gd name="T6" fmla="*/ 14 w 67"/>
                                <a:gd name="T7" fmla="*/ 0 h 38"/>
                                <a:gd name="T8" fmla="*/ 0 w 67"/>
                                <a:gd name="T9" fmla="*/ 8 h 38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7" h="38">
                                  <a:moveTo>
                                    <a:pt x="0" y="15"/>
                                  </a:moveTo>
                                  <a:lnTo>
                                    <a:pt x="41" y="38"/>
                                  </a:lnTo>
                                  <a:lnTo>
                                    <a:pt x="67" y="27"/>
                                  </a:lnTo>
                                  <a:lnTo>
                                    <a:pt x="28" y="0"/>
                                  </a:lnTo>
                                  <a:lnTo>
                                    <a:pt x="0" y="15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76" name="Freeform 120">
                              <a:extLst>
                                <a:ext uri="{FF2B5EF4-FFF2-40B4-BE49-F238E27FC236}">
                                  <a16:creationId xmlns:a16="http://schemas.microsoft.com/office/drawing/2014/main" id="{89EF25CA-80EB-90DB-8244-26BC8CF1B60B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574" y="3348"/>
                              <a:ext cx="41" cy="23"/>
                            </a:xfrm>
                            <a:custGeom>
                              <a:avLst/>
                              <a:gdLst>
                                <a:gd name="T0" fmla="*/ 0 w 83"/>
                                <a:gd name="T1" fmla="*/ 10 h 47"/>
                                <a:gd name="T2" fmla="*/ 17 w 83"/>
                                <a:gd name="T3" fmla="*/ 23 h 47"/>
                                <a:gd name="T4" fmla="*/ 41 w 83"/>
                                <a:gd name="T5" fmla="*/ 11 h 47"/>
                                <a:gd name="T6" fmla="*/ 26 w 83"/>
                                <a:gd name="T7" fmla="*/ 0 h 47"/>
                                <a:gd name="T8" fmla="*/ 0 w 83"/>
                                <a:gd name="T9" fmla="*/ 10 h 47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3" h="47">
                                  <a:moveTo>
                                    <a:pt x="0" y="21"/>
                                  </a:moveTo>
                                  <a:lnTo>
                                    <a:pt x="35" y="47"/>
                                  </a:lnTo>
                                  <a:lnTo>
                                    <a:pt x="83" y="22"/>
                                  </a:lnTo>
                                  <a:lnTo>
                                    <a:pt x="52" y="0"/>
                                  </a:lnTo>
                                  <a:lnTo>
                                    <a:pt x="0" y="21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77" name="Freeform 121">
                              <a:extLst>
                                <a:ext uri="{FF2B5EF4-FFF2-40B4-BE49-F238E27FC236}">
                                  <a16:creationId xmlns:a16="http://schemas.microsoft.com/office/drawing/2014/main" id="{47021651-BF93-A0B6-B618-B4743D7423D2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20" y="3329"/>
                              <a:ext cx="33" cy="19"/>
                            </a:xfrm>
                            <a:custGeom>
                              <a:avLst/>
                              <a:gdLst>
                                <a:gd name="T0" fmla="*/ 0 w 65"/>
                                <a:gd name="T1" fmla="*/ 8 h 38"/>
                                <a:gd name="T2" fmla="*/ 19 w 65"/>
                                <a:gd name="T3" fmla="*/ 19 h 38"/>
                                <a:gd name="T4" fmla="*/ 33 w 65"/>
                                <a:gd name="T5" fmla="*/ 12 h 38"/>
                                <a:gd name="T6" fmla="*/ 14 w 65"/>
                                <a:gd name="T7" fmla="*/ 0 h 38"/>
                                <a:gd name="T8" fmla="*/ 0 w 65"/>
                                <a:gd name="T9" fmla="*/ 8 h 38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5" h="38">
                                  <a:moveTo>
                                    <a:pt x="0" y="15"/>
                                  </a:moveTo>
                                  <a:lnTo>
                                    <a:pt x="38" y="38"/>
                                  </a:lnTo>
                                  <a:lnTo>
                                    <a:pt x="65" y="24"/>
                                  </a:lnTo>
                                  <a:lnTo>
                                    <a:pt x="27" y="0"/>
                                  </a:lnTo>
                                  <a:lnTo>
                                    <a:pt x="0" y="15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grpSp>
                        <p:nvGrpSpPr>
                          <p:cNvPr id="18635" name="Group 122">
                            <a:extLst>
                              <a:ext uri="{FF2B5EF4-FFF2-40B4-BE49-F238E27FC236}">
                                <a16:creationId xmlns:a16="http://schemas.microsoft.com/office/drawing/2014/main" id="{D888FE2B-CF5C-2B75-5CBA-8790B368719B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522" y="3306"/>
                            <a:ext cx="458" cy="235"/>
                            <a:chOff x="2522" y="3306"/>
                            <a:chExt cx="458" cy="235"/>
                          </a:xfrm>
                        </p:grpSpPr>
                        <p:sp>
                          <p:nvSpPr>
                            <p:cNvPr id="18636" name="Freeform 123">
                              <a:extLst>
                                <a:ext uri="{FF2B5EF4-FFF2-40B4-BE49-F238E27FC236}">
                                  <a16:creationId xmlns:a16="http://schemas.microsoft.com/office/drawing/2014/main" id="{D6C1145E-4F04-3620-DF63-D630EFEC1B5B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631" y="3404"/>
                              <a:ext cx="123" cy="73"/>
                            </a:xfrm>
                            <a:custGeom>
                              <a:avLst/>
                              <a:gdLst>
                                <a:gd name="T0" fmla="*/ 21 w 245"/>
                                <a:gd name="T1" fmla="*/ 0 h 146"/>
                                <a:gd name="T2" fmla="*/ 123 w 245"/>
                                <a:gd name="T3" fmla="*/ 62 h 146"/>
                                <a:gd name="T4" fmla="*/ 102 w 245"/>
                                <a:gd name="T5" fmla="*/ 73 h 146"/>
                                <a:gd name="T6" fmla="*/ 0 w 245"/>
                                <a:gd name="T7" fmla="*/ 10 h 146"/>
                                <a:gd name="T8" fmla="*/ 21 w 245"/>
                                <a:gd name="T9" fmla="*/ 0 h 146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45" h="146">
                                  <a:moveTo>
                                    <a:pt x="42" y="0"/>
                                  </a:moveTo>
                                  <a:lnTo>
                                    <a:pt x="245" y="124"/>
                                  </a:lnTo>
                                  <a:lnTo>
                                    <a:pt x="203" y="146"/>
                                  </a:lnTo>
                                  <a:lnTo>
                                    <a:pt x="0" y="20"/>
                                  </a:lnTo>
                                  <a:lnTo>
                                    <a:pt x="42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637" name="Freeform 124">
                              <a:extLst>
                                <a:ext uri="{FF2B5EF4-FFF2-40B4-BE49-F238E27FC236}">
                                  <a16:creationId xmlns:a16="http://schemas.microsoft.com/office/drawing/2014/main" id="{A4FC0B8F-47D0-FD17-6784-7BEE5139EF6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32" y="3464"/>
                              <a:ext cx="59" cy="36"/>
                            </a:xfrm>
                            <a:custGeom>
                              <a:avLst/>
                              <a:gdLst>
                                <a:gd name="T0" fmla="*/ 22 w 120"/>
                                <a:gd name="T1" fmla="*/ 0 h 71"/>
                                <a:gd name="T2" fmla="*/ 59 w 120"/>
                                <a:gd name="T3" fmla="*/ 24 h 71"/>
                                <a:gd name="T4" fmla="*/ 38 w 120"/>
                                <a:gd name="T5" fmla="*/ 36 h 71"/>
                                <a:gd name="T6" fmla="*/ 0 w 120"/>
                                <a:gd name="T7" fmla="*/ 12 h 71"/>
                                <a:gd name="T8" fmla="*/ 22 w 120"/>
                                <a:gd name="T9" fmla="*/ 0 h 71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120" h="71">
                                  <a:moveTo>
                                    <a:pt x="45" y="0"/>
                                  </a:moveTo>
                                  <a:lnTo>
                                    <a:pt x="120" y="48"/>
                                  </a:lnTo>
                                  <a:lnTo>
                                    <a:pt x="78" y="71"/>
                                  </a:lnTo>
                                  <a:lnTo>
                                    <a:pt x="0" y="23"/>
                                  </a:lnTo>
                                  <a:lnTo>
                                    <a:pt x="45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638" name="Freeform 125">
                              <a:extLst>
                                <a:ext uri="{FF2B5EF4-FFF2-40B4-BE49-F238E27FC236}">
                                  <a16:creationId xmlns:a16="http://schemas.microsoft.com/office/drawing/2014/main" id="{9048B2AF-A615-00DF-2776-F15000EC0C47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53" y="3485"/>
                              <a:ext cx="65" cy="39"/>
                            </a:xfrm>
                            <a:custGeom>
                              <a:avLst/>
                              <a:gdLst>
                                <a:gd name="T0" fmla="*/ 39 w 131"/>
                                <a:gd name="T1" fmla="*/ 0 h 76"/>
                                <a:gd name="T2" fmla="*/ 65 w 131"/>
                                <a:gd name="T3" fmla="*/ 17 h 76"/>
                                <a:gd name="T4" fmla="*/ 43 w 131"/>
                                <a:gd name="T5" fmla="*/ 32 h 76"/>
                                <a:gd name="T6" fmla="*/ 40 w 131"/>
                                <a:gd name="T7" fmla="*/ 30 h 76"/>
                                <a:gd name="T8" fmla="*/ 24 w 131"/>
                                <a:gd name="T9" fmla="*/ 39 h 76"/>
                                <a:gd name="T10" fmla="*/ 0 w 131"/>
                                <a:gd name="T11" fmla="*/ 24 h 76"/>
                                <a:gd name="T12" fmla="*/ 39 w 131"/>
                                <a:gd name="T13" fmla="*/ 0 h 76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31" h="76">
                                  <a:moveTo>
                                    <a:pt x="78" y="0"/>
                                  </a:moveTo>
                                  <a:lnTo>
                                    <a:pt x="131" y="34"/>
                                  </a:lnTo>
                                  <a:lnTo>
                                    <a:pt x="86" y="63"/>
                                  </a:lnTo>
                                  <a:lnTo>
                                    <a:pt x="80" y="58"/>
                                  </a:lnTo>
                                  <a:lnTo>
                                    <a:pt x="49" y="76"/>
                                  </a:lnTo>
                                  <a:lnTo>
                                    <a:pt x="0" y="46"/>
                                  </a:lnTo>
                                  <a:lnTo>
                                    <a:pt x="78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639" name="Freeform 126">
                              <a:extLst>
                                <a:ext uri="{FF2B5EF4-FFF2-40B4-BE49-F238E27FC236}">
                                  <a16:creationId xmlns:a16="http://schemas.microsoft.com/office/drawing/2014/main" id="{BCDDAEEF-BB9E-72BC-6CF4-60661E62C54E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98" y="3502"/>
                              <a:ext cx="62" cy="39"/>
                            </a:xfrm>
                            <a:custGeom>
                              <a:avLst/>
                              <a:gdLst>
                                <a:gd name="T0" fmla="*/ 21 w 124"/>
                                <a:gd name="T1" fmla="*/ 0 h 78"/>
                                <a:gd name="T2" fmla="*/ 62 w 124"/>
                                <a:gd name="T3" fmla="*/ 26 h 78"/>
                                <a:gd name="T4" fmla="*/ 40 w 124"/>
                                <a:gd name="T5" fmla="*/ 39 h 78"/>
                                <a:gd name="T6" fmla="*/ 0 w 124"/>
                                <a:gd name="T7" fmla="*/ 13 h 78"/>
                                <a:gd name="T8" fmla="*/ 21 w 124"/>
                                <a:gd name="T9" fmla="*/ 0 h 78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124" h="78">
                                  <a:moveTo>
                                    <a:pt x="41" y="0"/>
                                  </a:moveTo>
                                  <a:lnTo>
                                    <a:pt x="124" y="52"/>
                                  </a:lnTo>
                                  <a:lnTo>
                                    <a:pt x="80" y="78"/>
                                  </a:lnTo>
                                  <a:lnTo>
                                    <a:pt x="0" y="26"/>
                                  </a:lnTo>
                                  <a:lnTo>
                                    <a:pt x="41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640" name="Freeform 127">
                              <a:extLst>
                                <a:ext uri="{FF2B5EF4-FFF2-40B4-BE49-F238E27FC236}">
                                  <a16:creationId xmlns:a16="http://schemas.microsoft.com/office/drawing/2014/main" id="{54DD929B-6D85-1BE5-EFBE-F5A71B446EC5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601" y="3386"/>
                              <a:ext cx="52" cy="31"/>
                            </a:xfrm>
                            <a:custGeom>
                              <a:avLst/>
                              <a:gdLst>
                                <a:gd name="T0" fmla="*/ 21 w 105"/>
                                <a:gd name="T1" fmla="*/ 0 h 62"/>
                                <a:gd name="T2" fmla="*/ 52 w 105"/>
                                <a:gd name="T3" fmla="*/ 20 h 62"/>
                                <a:gd name="T4" fmla="*/ 30 w 105"/>
                                <a:gd name="T5" fmla="*/ 31 h 62"/>
                                <a:gd name="T6" fmla="*/ 0 w 105"/>
                                <a:gd name="T7" fmla="*/ 11 h 62"/>
                                <a:gd name="T8" fmla="*/ 21 w 105"/>
                                <a:gd name="T9" fmla="*/ 0 h 62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105" h="62">
                                  <a:moveTo>
                                    <a:pt x="42" y="0"/>
                                  </a:moveTo>
                                  <a:lnTo>
                                    <a:pt x="105" y="39"/>
                                  </a:lnTo>
                                  <a:lnTo>
                                    <a:pt x="61" y="62"/>
                                  </a:lnTo>
                                  <a:lnTo>
                                    <a:pt x="0" y="22"/>
                                  </a:lnTo>
                                  <a:lnTo>
                                    <a:pt x="42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641" name="Freeform 128">
                              <a:extLst>
                                <a:ext uri="{FF2B5EF4-FFF2-40B4-BE49-F238E27FC236}">
                                  <a16:creationId xmlns:a16="http://schemas.microsoft.com/office/drawing/2014/main" id="{27BDFBA6-54E5-0663-7C84-158529DE46F9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562" y="3363"/>
                              <a:ext cx="48" cy="28"/>
                            </a:xfrm>
                            <a:custGeom>
                              <a:avLst/>
                              <a:gdLst>
                                <a:gd name="T0" fmla="*/ 24 w 97"/>
                                <a:gd name="T1" fmla="*/ 0 h 55"/>
                                <a:gd name="T2" fmla="*/ 48 w 97"/>
                                <a:gd name="T3" fmla="*/ 17 h 55"/>
                                <a:gd name="T4" fmla="*/ 24 w 97"/>
                                <a:gd name="T5" fmla="*/ 28 h 55"/>
                                <a:gd name="T6" fmla="*/ 0 w 97"/>
                                <a:gd name="T7" fmla="*/ 11 h 55"/>
                                <a:gd name="T8" fmla="*/ 24 w 97"/>
                                <a:gd name="T9" fmla="*/ 0 h 55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97" h="55">
                                  <a:moveTo>
                                    <a:pt x="49" y="0"/>
                                  </a:moveTo>
                                  <a:lnTo>
                                    <a:pt x="97" y="33"/>
                                  </a:lnTo>
                                  <a:lnTo>
                                    <a:pt x="49" y="55"/>
                                  </a:lnTo>
                                  <a:lnTo>
                                    <a:pt x="0" y="22"/>
                                  </a:lnTo>
                                  <a:lnTo>
                                    <a:pt x="49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642" name="Freeform 129">
                              <a:extLst>
                                <a:ext uri="{FF2B5EF4-FFF2-40B4-BE49-F238E27FC236}">
                                  <a16:creationId xmlns:a16="http://schemas.microsoft.com/office/drawing/2014/main" id="{3B823EEF-526B-0F7A-0CF0-1D4BE3185488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537" y="3377"/>
                              <a:ext cx="43" cy="24"/>
                            </a:xfrm>
                            <a:custGeom>
                              <a:avLst/>
                              <a:gdLst>
                                <a:gd name="T0" fmla="*/ 22 w 88"/>
                                <a:gd name="T1" fmla="*/ 0 h 49"/>
                                <a:gd name="T2" fmla="*/ 43 w 88"/>
                                <a:gd name="T3" fmla="*/ 15 h 49"/>
                                <a:gd name="T4" fmla="*/ 21 w 88"/>
                                <a:gd name="T5" fmla="*/ 24 h 49"/>
                                <a:gd name="T6" fmla="*/ 0 w 88"/>
                                <a:gd name="T7" fmla="*/ 9 h 49"/>
                                <a:gd name="T8" fmla="*/ 22 w 88"/>
                                <a:gd name="T9" fmla="*/ 0 h 49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8" h="49">
                                  <a:moveTo>
                                    <a:pt x="45" y="0"/>
                                  </a:moveTo>
                                  <a:lnTo>
                                    <a:pt x="88" y="30"/>
                                  </a:lnTo>
                                  <a:lnTo>
                                    <a:pt x="43" y="49"/>
                                  </a:lnTo>
                                  <a:lnTo>
                                    <a:pt x="0" y="19"/>
                                  </a:lnTo>
                                  <a:lnTo>
                                    <a:pt x="45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643" name="Freeform 130">
                              <a:extLst>
                                <a:ext uri="{FF2B5EF4-FFF2-40B4-BE49-F238E27FC236}">
                                  <a16:creationId xmlns:a16="http://schemas.microsoft.com/office/drawing/2014/main" id="{81562C50-51E8-AA7D-84D5-53A66CF68E8F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559" y="3391"/>
                              <a:ext cx="39" cy="23"/>
                            </a:xfrm>
                            <a:custGeom>
                              <a:avLst/>
                              <a:gdLst>
                                <a:gd name="T0" fmla="*/ 22 w 77"/>
                                <a:gd name="T1" fmla="*/ 0 h 47"/>
                                <a:gd name="T2" fmla="*/ 39 w 77"/>
                                <a:gd name="T3" fmla="*/ 12 h 47"/>
                                <a:gd name="T4" fmla="*/ 20 w 77"/>
                                <a:gd name="T5" fmla="*/ 23 h 47"/>
                                <a:gd name="T6" fmla="*/ 0 w 77"/>
                                <a:gd name="T7" fmla="*/ 9 h 47"/>
                                <a:gd name="T8" fmla="*/ 22 w 77"/>
                                <a:gd name="T9" fmla="*/ 0 h 47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77" h="47">
                                  <a:moveTo>
                                    <a:pt x="44" y="0"/>
                                  </a:moveTo>
                                  <a:lnTo>
                                    <a:pt x="77" y="24"/>
                                  </a:lnTo>
                                  <a:lnTo>
                                    <a:pt x="39" y="47"/>
                                  </a:lnTo>
                                  <a:lnTo>
                                    <a:pt x="0" y="19"/>
                                  </a:lnTo>
                                  <a:lnTo>
                                    <a:pt x="44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644" name="Freeform 131">
                              <a:extLst>
                                <a:ext uri="{FF2B5EF4-FFF2-40B4-BE49-F238E27FC236}">
                                  <a16:creationId xmlns:a16="http://schemas.microsoft.com/office/drawing/2014/main" id="{AEC319F8-00AE-F0B3-8727-DFC72A12F8F4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522" y="3367"/>
                              <a:ext cx="36" cy="21"/>
                            </a:xfrm>
                            <a:custGeom>
                              <a:avLst/>
                              <a:gdLst>
                                <a:gd name="T0" fmla="*/ 23 w 71"/>
                                <a:gd name="T1" fmla="*/ 0 h 40"/>
                                <a:gd name="T2" fmla="*/ 36 w 71"/>
                                <a:gd name="T3" fmla="*/ 9 h 40"/>
                                <a:gd name="T4" fmla="*/ 14 w 71"/>
                                <a:gd name="T5" fmla="*/ 21 h 40"/>
                                <a:gd name="T6" fmla="*/ 0 w 71"/>
                                <a:gd name="T7" fmla="*/ 12 h 40"/>
                                <a:gd name="T8" fmla="*/ 23 w 71"/>
                                <a:gd name="T9" fmla="*/ 0 h 40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71" h="40">
                                  <a:moveTo>
                                    <a:pt x="45" y="0"/>
                                  </a:moveTo>
                                  <a:lnTo>
                                    <a:pt x="71" y="18"/>
                                  </a:lnTo>
                                  <a:lnTo>
                                    <a:pt x="27" y="40"/>
                                  </a:lnTo>
                                  <a:lnTo>
                                    <a:pt x="0" y="22"/>
                                  </a:lnTo>
                                  <a:lnTo>
                                    <a:pt x="45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645" name="Freeform 132">
                              <a:extLst>
                                <a:ext uri="{FF2B5EF4-FFF2-40B4-BE49-F238E27FC236}">
                                  <a16:creationId xmlns:a16="http://schemas.microsoft.com/office/drawing/2014/main" id="{EABB8B4C-E027-D1BD-B2B4-74708FBBCBE7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22" y="3487"/>
                              <a:ext cx="62" cy="39"/>
                            </a:xfrm>
                            <a:custGeom>
                              <a:avLst/>
                              <a:gdLst>
                                <a:gd name="T0" fmla="*/ 21 w 125"/>
                                <a:gd name="T1" fmla="*/ 0 h 77"/>
                                <a:gd name="T2" fmla="*/ 62 w 125"/>
                                <a:gd name="T3" fmla="*/ 27 h 77"/>
                                <a:gd name="T4" fmla="*/ 39 w 125"/>
                                <a:gd name="T5" fmla="*/ 39 h 77"/>
                                <a:gd name="T6" fmla="*/ 0 w 125"/>
                                <a:gd name="T7" fmla="*/ 14 h 77"/>
                                <a:gd name="T8" fmla="*/ 21 w 125"/>
                                <a:gd name="T9" fmla="*/ 0 h 77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125" h="77">
                                  <a:moveTo>
                                    <a:pt x="42" y="0"/>
                                  </a:moveTo>
                                  <a:lnTo>
                                    <a:pt x="125" y="54"/>
                                  </a:lnTo>
                                  <a:lnTo>
                                    <a:pt x="79" y="77"/>
                                  </a:lnTo>
                                  <a:lnTo>
                                    <a:pt x="0" y="27"/>
                                  </a:lnTo>
                                  <a:lnTo>
                                    <a:pt x="42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646" name="Freeform 133">
                              <a:extLst>
                                <a:ext uri="{FF2B5EF4-FFF2-40B4-BE49-F238E27FC236}">
                                  <a16:creationId xmlns:a16="http://schemas.microsoft.com/office/drawing/2014/main" id="{2CFA1F51-1AB8-0D91-E97A-062AA9317DCE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48" y="3474"/>
                              <a:ext cx="62" cy="37"/>
                            </a:xfrm>
                            <a:custGeom>
                              <a:avLst/>
                              <a:gdLst>
                                <a:gd name="T0" fmla="*/ 21 w 124"/>
                                <a:gd name="T1" fmla="*/ 0 h 73"/>
                                <a:gd name="T2" fmla="*/ 62 w 124"/>
                                <a:gd name="T3" fmla="*/ 27 h 73"/>
                                <a:gd name="T4" fmla="*/ 40 w 124"/>
                                <a:gd name="T5" fmla="*/ 37 h 73"/>
                                <a:gd name="T6" fmla="*/ 0 w 124"/>
                                <a:gd name="T7" fmla="*/ 13 h 73"/>
                                <a:gd name="T8" fmla="*/ 21 w 124"/>
                                <a:gd name="T9" fmla="*/ 0 h 73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124" h="73">
                                  <a:moveTo>
                                    <a:pt x="41" y="0"/>
                                  </a:moveTo>
                                  <a:lnTo>
                                    <a:pt x="124" y="53"/>
                                  </a:lnTo>
                                  <a:lnTo>
                                    <a:pt x="80" y="73"/>
                                  </a:lnTo>
                                  <a:lnTo>
                                    <a:pt x="0" y="25"/>
                                  </a:lnTo>
                                  <a:lnTo>
                                    <a:pt x="41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647" name="Freeform 134">
                              <a:extLst>
                                <a:ext uri="{FF2B5EF4-FFF2-40B4-BE49-F238E27FC236}">
                                  <a16:creationId xmlns:a16="http://schemas.microsoft.com/office/drawing/2014/main" id="{D6542EF6-DBF9-A202-B02C-885E40290F10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74" y="3459"/>
                              <a:ext cx="61" cy="37"/>
                            </a:xfrm>
                            <a:custGeom>
                              <a:avLst/>
                              <a:gdLst>
                                <a:gd name="T0" fmla="*/ 19 w 123"/>
                                <a:gd name="T1" fmla="*/ 0 h 74"/>
                                <a:gd name="T2" fmla="*/ 61 w 123"/>
                                <a:gd name="T3" fmla="*/ 25 h 74"/>
                                <a:gd name="T4" fmla="*/ 38 w 123"/>
                                <a:gd name="T5" fmla="*/ 37 h 74"/>
                                <a:gd name="T6" fmla="*/ 0 w 123"/>
                                <a:gd name="T7" fmla="*/ 13 h 74"/>
                                <a:gd name="T8" fmla="*/ 19 w 123"/>
                                <a:gd name="T9" fmla="*/ 0 h 74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123" h="74">
                                  <a:moveTo>
                                    <a:pt x="39" y="0"/>
                                  </a:moveTo>
                                  <a:lnTo>
                                    <a:pt x="123" y="49"/>
                                  </a:lnTo>
                                  <a:lnTo>
                                    <a:pt x="77" y="74"/>
                                  </a:lnTo>
                                  <a:lnTo>
                                    <a:pt x="0" y="26"/>
                                  </a:lnTo>
                                  <a:lnTo>
                                    <a:pt x="39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648" name="Freeform 135">
                              <a:extLst>
                                <a:ext uri="{FF2B5EF4-FFF2-40B4-BE49-F238E27FC236}">
                                  <a16:creationId xmlns:a16="http://schemas.microsoft.com/office/drawing/2014/main" id="{FDCA260E-F42D-1C59-39EE-D821D1B12BE6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99" y="3475"/>
                              <a:ext cx="45" cy="27"/>
                            </a:xfrm>
                            <a:custGeom>
                              <a:avLst/>
                              <a:gdLst>
                                <a:gd name="T0" fmla="*/ 23 w 88"/>
                                <a:gd name="T1" fmla="*/ 0 h 54"/>
                                <a:gd name="T2" fmla="*/ 45 w 88"/>
                                <a:gd name="T3" fmla="*/ 14 h 54"/>
                                <a:gd name="T4" fmla="*/ 22 w 88"/>
                                <a:gd name="T5" fmla="*/ 27 h 54"/>
                                <a:gd name="T6" fmla="*/ 0 w 88"/>
                                <a:gd name="T7" fmla="*/ 14 h 54"/>
                                <a:gd name="T8" fmla="*/ 23 w 88"/>
                                <a:gd name="T9" fmla="*/ 0 h 54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8" h="54">
                                  <a:moveTo>
                                    <a:pt x="45" y="0"/>
                                  </a:moveTo>
                                  <a:lnTo>
                                    <a:pt x="88" y="27"/>
                                  </a:lnTo>
                                  <a:lnTo>
                                    <a:pt x="43" y="54"/>
                                  </a:lnTo>
                                  <a:lnTo>
                                    <a:pt x="0" y="27"/>
                                  </a:lnTo>
                                  <a:lnTo>
                                    <a:pt x="45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649" name="Freeform 136">
                              <a:extLst>
                                <a:ext uri="{FF2B5EF4-FFF2-40B4-BE49-F238E27FC236}">
                                  <a16:creationId xmlns:a16="http://schemas.microsoft.com/office/drawing/2014/main" id="{69E7311D-7692-50C1-CD39-7BEC0084E0BD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27" y="3462"/>
                              <a:ext cx="42" cy="25"/>
                            </a:xfrm>
                            <a:custGeom>
                              <a:avLst/>
                              <a:gdLst>
                                <a:gd name="T0" fmla="*/ 22 w 84"/>
                                <a:gd name="T1" fmla="*/ 0 h 51"/>
                                <a:gd name="T2" fmla="*/ 42 w 84"/>
                                <a:gd name="T3" fmla="*/ 13 h 51"/>
                                <a:gd name="T4" fmla="*/ 19 w 84"/>
                                <a:gd name="T5" fmla="*/ 25 h 51"/>
                                <a:gd name="T6" fmla="*/ 0 w 84"/>
                                <a:gd name="T7" fmla="*/ 13 h 51"/>
                                <a:gd name="T8" fmla="*/ 22 w 84"/>
                                <a:gd name="T9" fmla="*/ 0 h 51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4" h="51">
                                  <a:moveTo>
                                    <a:pt x="43" y="0"/>
                                  </a:moveTo>
                                  <a:lnTo>
                                    <a:pt x="84" y="26"/>
                                  </a:lnTo>
                                  <a:lnTo>
                                    <a:pt x="38" y="51"/>
                                  </a:lnTo>
                                  <a:lnTo>
                                    <a:pt x="0" y="26"/>
                                  </a:lnTo>
                                  <a:lnTo>
                                    <a:pt x="43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650" name="Freeform 137">
                              <a:extLst>
                                <a:ext uri="{FF2B5EF4-FFF2-40B4-BE49-F238E27FC236}">
                                  <a16:creationId xmlns:a16="http://schemas.microsoft.com/office/drawing/2014/main" id="{51BA3331-771E-2612-7EB2-BB1CB44A269E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52" y="3448"/>
                              <a:ext cx="42" cy="25"/>
                            </a:xfrm>
                            <a:custGeom>
                              <a:avLst/>
                              <a:gdLst>
                                <a:gd name="T0" fmla="*/ 22 w 82"/>
                                <a:gd name="T1" fmla="*/ 0 h 50"/>
                                <a:gd name="T2" fmla="*/ 42 w 82"/>
                                <a:gd name="T3" fmla="*/ 12 h 50"/>
                                <a:gd name="T4" fmla="*/ 20 w 82"/>
                                <a:gd name="T5" fmla="*/ 25 h 50"/>
                                <a:gd name="T6" fmla="*/ 0 w 82"/>
                                <a:gd name="T7" fmla="*/ 13 h 50"/>
                                <a:gd name="T8" fmla="*/ 22 w 82"/>
                                <a:gd name="T9" fmla="*/ 0 h 50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2" h="50">
                                  <a:moveTo>
                                    <a:pt x="43" y="0"/>
                                  </a:moveTo>
                                  <a:lnTo>
                                    <a:pt x="82" y="23"/>
                                  </a:lnTo>
                                  <a:lnTo>
                                    <a:pt x="40" y="50"/>
                                  </a:lnTo>
                                  <a:lnTo>
                                    <a:pt x="0" y="25"/>
                                  </a:lnTo>
                                  <a:lnTo>
                                    <a:pt x="43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651" name="Freeform 138">
                              <a:extLst>
                                <a:ext uri="{FF2B5EF4-FFF2-40B4-BE49-F238E27FC236}">
                                  <a16:creationId xmlns:a16="http://schemas.microsoft.com/office/drawing/2014/main" id="{32A40963-6720-B422-2E92-0FA251D3C2F1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78" y="3434"/>
                              <a:ext cx="41" cy="25"/>
                            </a:xfrm>
                            <a:custGeom>
                              <a:avLst/>
                              <a:gdLst>
                                <a:gd name="T0" fmla="*/ 22 w 82"/>
                                <a:gd name="T1" fmla="*/ 0 h 50"/>
                                <a:gd name="T2" fmla="*/ 41 w 82"/>
                                <a:gd name="T3" fmla="*/ 12 h 50"/>
                                <a:gd name="T4" fmla="*/ 19 w 82"/>
                                <a:gd name="T5" fmla="*/ 25 h 50"/>
                                <a:gd name="T6" fmla="*/ 0 w 82"/>
                                <a:gd name="T7" fmla="*/ 13 h 50"/>
                                <a:gd name="T8" fmla="*/ 22 w 82"/>
                                <a:gd name="T9" fmla="*/ 0 h 50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2" h="50">
                                  <a:moveTo>
                                    <a:pt x="43" y="0"/>
                                  </a:moveTo>
                                  <a:lnTo>
                                    <a:pt x="82" y="23"/>
                                  </a:lnTo>
                                  <a:lnTo>
                                    <a:pt x="38" y="50"/>
                                  </a:lnTo>
                                  <a:lnTo>
                                    <a:pt x="0" y="25"/>
                                  </a:lnTo>
                                  <a:lnTo>
                                    <a:pt x="43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652" name="Freeform 139">
                              <a:extLst>
                                <a:ext uri="{FF2B5EF4-FFF2-40B4-BE49-F238E27FC236}">
                                  <a16:creationId xmlns:a16="http://schemas.microsoft.com/office/drawing/2014/main" id="{5AED5839-2310-8618-27BE-7389D30F67F7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02" y="3424"/>
                              <a:ext cx="35" cy="21"/>
                            </a:xfrm>
                            <a:custGeom>
                              <a:avLst/>
                              <a:gdLst>
                                <a:gd name="T0" fmla="*/ 16 w 71"/>
                                <a:gd name="T1" fmla="*/ 0 h 43"/>
                                <a:gd name="T2" fmla="*/ 35 w 71"/>
                                <a:gd name="T3" fmla="*/ 11 h 43"/>
                                <a:gd name="T4" fmla="*/ 19 w 71"/>
                                <a:gd name="T5" fmla="*/ 21 h 43"/>
                                <a:gd name="T6" fmla="*/ 0 w 71"/>
                                <a:gd name="T7" fmla="*/ 10 h 43"/>
                                <a:gd name="T8" fmla="*/ 16 w 71"/>
                                <a:gd name="T9" fmla="*/ 0 h 43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71" h="43">
                                  <a:moveTo>
                                    <a:pt x="33" y="0"/>
                                  </a:moveTo>
                                  <a:lnTo>
                                    <a:pt x="71" y="22"/>
                                  </a:lnTo>
                                  <a:lnTo>
                                    <a:pt x="38" y="43"/>
                                  </a:lnTo>
                                  <a:lnTo>
                                    <a:pt x="0" y="21"/>
                                  </a:lnTo>
                                  <a:lnTo>
                                    <a:pt x="33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653" name="Freeform 140">
                              <a:extLst>
                                <a:ext uri="{FF2B5EF4-FFF2-40B4-BE49-F238E27FC236}">
                                  <a16:creationId xmlns:a16="http://schemas.microsoft.com/office/drawing/2014/main" id="{D6DDD697-271B-EC24-9E10-AEAE12607068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22" y="3434"/>
                              <a:ext cx="37" cy="23"/>
                            </a:xfrm>
                            <a:custGeom>
                              <a:avLst/>
                              <a:gdLst>
                                <a:gd name="T0" fmla="*/ 17 w 74"/>
                                <a:gd name="T1" fmla="*/ 0 h 46"/>
                                <a:gd name="T2" fmla="*/ 37 w 74"/>
                                <a:gd name="T3" fmla="*/ 12 h 46"/>
                                <a:gd name="T4" fmla="*/ 19 w 74"/>
                                <a:gd name="T5" fmla="*/ 23 h 46"/>
                                <a:gd name="T6" fmla="*/ 0 w 74"/>
                                <a:gd name="T7" fmla="*/ 12 h 46"/>
                                <a:gd name="T8" fmla="*/ 17 w 74"/>
                                <a:gd name="T9" fmla="*/ 0 h 46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74" h="46">
                                  <a:moveTo>
                                    <a:pt x="34" y="0"/>
                                  </a:moveTo>
                                  <a:lnTo>
                                    <a:pt x="74" y="24"/>
                                  </a:lnTo>
                                  <a:lnTo>
                                    <a:pt x="38" y="46"/>
                                  </a:lnTo>
                                  <a:lnTo>
                                    <a:pt x="0" y="23"/>
                                  </a:lnTo>
                                  <a:lnTo>
                                    <a:pt x="34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654" name="Freeform 141">
                              <a:extLst>
                                <a:ext uri="{FF2B5EF4-FFF2-40B4-BE49-F238E27FC236}">
                                  <a16:creationId xmlns:a16="http://schemas.microsoft.com/office/drawing/2014/main" id="{26103455-548E-2599-E00F-C7E153EF85DD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99" y="3445"/>
                              <a:ext cx="41" cy="24"/>
                            </a:xfrm>
                            <a:custGeom>
                              <a:avLst/>
                              <a:gdLst>
                                <a:gd name="T0" fmla="*/ 21 w 83"/>
                                <a:gd name="T1" fmla="*/ 0 h 49"/>
                                <a:gd name="T2" fmla="*/ 41 w 83"/>
                                <a:gd name="T3" fmla="*/ 12 h 49"/>
                                <a:gd name="T4" fmla="*/ 19 w 83"/>
                                <a:gd name="T5" fmla="*/ 24 h 49"/>
                                <a:gd name="T6" fmla="*/ 0 w 83"/>
                                <a:gd name="T7" fmla="*/ 14 h 49"/>
                                <a:gd name="T8" fmla="*/ 21 w 83"/>
                                <a:gd name="T9" fmla="*/ 0 h 49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3" h="49">
                                  <a:moveTo>
                                    <a:pt x="43" y="0"/>
                                  </a:moveTo>
                                  <a:lnTo>
                                    <a:pt x="83" y="24"/>
                                  </a:lnTo>
                                  <a:lnTo>
                                    <a:pt x="38" y="49"/>
                                  </a:lnTo>
                                  <a:lnTo>
                                    <a:pt x="0" y="28"/>
                                  </a:lnTo>
                                  <a:lnTo>
                                    <a:pt x="43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655" name="Freeform 142">
                              <a:extLst>
                                <a:ext uri="{FF2B5EF4-FFF2-40B4-BE49-F238E27FC236}">
                                  <a16:creationId xmlns:a16="http://schemas.microsoft.com/office/drawing/2014/main" id="{95D68572-7808-10B8-BFF1-E39C10DE01C7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43" y="3445"/>
                              <a:ext cx="37" cy="23"/>
                            </a:xfrm>
                            <a:custGeom>
                              <a:avLst/>
                              <a:gdLst>
                                <a:gd name="T0" fmla="*/ 17 w 73"/>
                                <a:gd name="T1" fmla="*/ 0 h 46"/>
                                <a:gd name="T2" fmla="*/ 37 w 73"/>
                                <a:gd name="T3" fmla="*/ 12 h 46"/>
                                <a:gd name="T4" fmla="*/ 19 w 73"/>
                                <a:gd name="T5" fmla="*/ 23 h 46"/>
                                <a:gd name="T6" fmla="*/ 0 w 73"/>
                                <a:gd name="T7" fmla="*/ 12 h 46"/>
                                <a:gd name="T8" fmla="*/ 17 w 73"/>
                                <a:gd name="T9" fmla="*/ 0 h 46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73" h="46">
                                  <a:moveTo>
                                    <a:pt x="34" y="0"/>
                                  </a:moveTo>
                                  <a:lnTo>
                                    <a:pt x="73" y="23"/>
                                  </a:lnTo>
                                  <a:lnTo>
                                    <a:pt x="38" y="46"/>
                                  </a:lnTo>
                                  <a:lnTo>
                                    <a:pt x="0" y="23"/>
                                  </a:lnTo>
                                  <a:lnTo>
                                    <a:pt x="34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656" name="Freeform 143">
                              <a:extLst>
                                <a:ext uri="{FF2B5EF4-FFF2-40B4-BE49-F238E27FC236}">
                                  <a16:creationId xmlns:a16="http://schemas.microsoft.com/office/drawing/2014/main" id="{3CC18972-2A9D-5E1F-A194-20B8C6B07AF4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19" y="3456"/>
                              <a:ext cx="42" cy="25"/>
                            </a:xfrm>
                            <a:custGeom>
                              <a:avLst/>
                              <a:gdLst>
                                <a:gd name="T0" fmla="*/ 22 w 83"/>
                                <a:gd name="T1" fmla="*/ 0 h 50"/>
                                <a:gd name="T2" fmla="*/ 42 w 83"/>
                                <a:gd name="T3" fmla="*/ 12 h 50"/>
                                <a:gd name="T4" fmla="*/ 20 w 83"/>
                                <a:gd name="T5" fmla="*/ 25 h 50"/>
                                <a:gd name="T6" fmla="*/ 0 w 83"/>
                                <a:gd name="T7" fmla="*/ 14 h 50"/>
                                <a:gd name="T8" fmla="*/ 22 w 83"/>
                                <a:gd name="T9" fmla="*/ 0 h 50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3" h="50">
                                  <a:moveTo>
                                    <a:pt x="44" y="0"/>
                                  </a:moveTo>
                                  <a:lnTo>
                                    <a:pt x="83" y="23"/>
                                  </a:lnTo>
                                  <a:lnTo>
                                    <a:pt x="39" y="50"/>
                                  </a:lnTo>
                                  <a:lnTo>
                                    <a:pt x="0" y="27"/>
                                  </a:lnTo>
                                  <a:lnTo>
                                    <a:pt x="44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657" name="Freeform 144">
                              <a:extLst>
                                <a:ext uri="{FF2B5EF4-FFF2-40B4-BE49-F238E27FC236}">
                                  <a16:creationId xmlns:a16="http://schemas.microsoft.com/office/drawing/2014/main" id="{7B95F0F6-D9C6-D093-7487-F00ED3DB5DFF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05" y="3450"/>
                              <a:ext cx="42" cy="25"/>
                            </a:xfrm>
                            <a:custGeom>
                              <a:avLst/>
                              <a:gdLst>
                                <a:gd name="T0" fmla="*/ 22 w 84"/>
                                <a:gd name="T1" fmla="*/ 0 h 50"/>
                                <a:gd name="T2" fmla="*/ 42 w 84"/>
                                <a:gd name="T3" fmla="*/ 13 h 50"/>
                                <a:gd name="T4" fmla="*/ 20 w 84"/>
                                <a:gd name="T5" fmla="*/ 25 h 50"/>
                                <a:gd name="T6" fmla="*/ 0 w 84"/>
                                <a:gd name="T7" fmla="*/ 12 h 50"/>
                                <a:gd name="T8" fmla="*/ 22 w 84"/>
                                <a:gd name="T9" fmla="*/ 0 h 50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4" h="50">
                                  <a:moveTo>
                                    <a:pt x="43" y="0"/>
                                  </a:moveTo>
                                  <a:lnTo>
                                    <a:pt x="84" y="25"/>
                                  </a:lnTo>
                                  <a:lnTo>
                                    <a:pt x="40" y="50"/>
                                  </a:lnTo>
                                  <a:lnTo>
                                    <a:pt x="0" y="23"/>
                                  </a:lnTo>
                                  <a:lnTo>
                                    <a:pt x="43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658" name="Freeform 145">
                              <a:extLst>
                                <a:ext uri="{FF2B5EF4-FFF2-40B4-BE49-F238E27FC236}">
                                  <a16:creationId xmlns:a16="http://schemas.microsoft.com/office/drawing/2014/main" id="{F1664934-5ED8-8608-58FD-8F5A33B71372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31" y="3436"/>
                              <a:ext cx="42" cy="25"/>
                            </a:xfrm>
                            <a:custGeom>
                              <a:avLst/>
                              <a:gdLst>
                                <a:gd name="T0" fmla="*/ 23 w 83"/>
                                <a:gd name="T1" fmla="*/ 0 h 50"/>
                                <a:gd name="T2" fmla="*/ 42 w 83"/>
                                <a:gd name="T3" fmla="*/ 12 h 50"/>
                                <a:gd name="T4" fmla="*/ 20 w 83"/>
                                <a:gd name="T5" fmla="*/ 25 h 50"/>
                                <a:gd name="T6" fmla="*/ 0 w 83"/>
                                <a:gd name="T7" fmla="*/ 12 h 50"/>
                                <a:gd name="T8" fmla="*/ 23 w 83"/>
                                <a:gd name="T9" fmla="*/ 0 h 50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3" h="50">
                                  <a:moveTo>
                                    <a:pt x="45" y="0"/>
                                  </a:moveTo>
                                  <a:lnTo>
                                    <a:pt x="83" y="24"/>
                                  </a:lnTo>
                                  <a:lnTo>
                                    <a:pt x="40" y="50"/>
                                  </a:lnTo>
                                  <a:lnTo>
                                    <a:pt x="0" y="24"/>
                                  </a:lnTo>
                                  <a:lnTo>
                                    <a:pt x="45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659" name="Freeform 146">
                              <a:extLst>
                                <a:ext uri="{FF2B5EF4-FFF2-40B4-BE49-F238E27FC236}">
                                  <a16:creationId xmlns:a16="http://schemas.microsoft.com/office/drawing/2014/main" id="{80DBE272-817F-421D-E09F-32AB02D83B31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58" y="3422"/>
                              <a:ext cx="40" cy="25"/>
                            </a:xfrm>
                            <a:custGeom>
                              <a:avLst/>
                              <a:gdLst>
                                <a:gd name="T0" fmla="*/ 21 w 81"/>
                                <a:gd name="T1" fmla="*/ 0 h 51"/>
                                <a:gd name="T2" fmla="*/ 40 w 81"/>
                                <a:gd name="T3" fmla="*/ 12 h 51"/>
                                <a:gd name="T4" fmla="*/ 18 w 81"/>
                                <a:gd name="T5" fmla="*/ 25 h 51"/>
                                <a:gd name="T6" fmla="*/ 0 w 81"/>
                                <a:gd name="T7" fmla="*/ 13 h 51"/>
                                <a:gd name="T8" fmla="*/ 21 w 81"/>
                                <a:gd name="T9" fmla="*/ 0 h 51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1" h="51">
                                  <a:moveTo>
                                    <a:pt x="43" y="0"/>
                                  </a:moveTo>
                                  <a:lnTo>
                                    <a:pt x="81" y="25"/>
                                  </a:lnTo>
                                  <a:lnTo>
                                    <a:pt x="37" y="51"/>
                                  </a:lnTo>
                                  <a:lnTo>
                                    <a:pt x="0" y="26"/>
                                  </a:lnTo>
                                  <a:lnTo>
                                    <a:pt x="43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660" name="Freeform 147">
                              <a:extLst>
                                <a:ext uri="{FF2B5EF4-FFF2-40B4-BE49-F238E27FC236}">
                                  <a16:creationId xmlns:a16="http://schemas.microsoft.com/office/drawing/2014/main" id="{5E4E46E4-C0A3-F11D-B2DF-6FA2229795B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2" y="3413"/>
                              <a:ext cx="35" cy="21"/>
                            </a:xfrm>
                            <a:custGeom>
                              <a:avLst/>
                              <a:gdLst>
                                <a:gd name="T0" fmla="*/ 16 w 69"/>
                                <a:gd name="T1" fmla="*/ 0 h 42"/>
                                <a:gd name="T2" fmla="*/ 35 w 69"/>
                                <a:gd name="T3" fmla="*/ 12 h 42"/>
                                <a:gd name="T4" fmla="*/ 18 w 69"/>
                                <a:gd name="T5" fmla="*/ 21 h 42"/>
                                <a:gd name="T6" fmla="*/ 0 w 69"/>
                                <a:gd name="T7" fmla="*/ 10 h 42"/>
                                <a:gd name="T8" fmla="*/ 16 w 69"/>
                                <a:gd name="T9" fmla="*/ 0 h 42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9" h="42">
                                  <a:moveTo>
                                    <a:pt x="31" y="0"/>
                                  </a:moveTo>
                                  <a:lnTo>
                                    <a:pt x="69" y="24"/>
                                  </a:lnTo>
                                  <a:lnTo>
                                    <a:pt x="36" y="42"/>
                                  </a:lnTo>
                                  <a:lnTo>
                                    <a:pt x="0" y="19"/>
                                  </a:lnTo>
                                  <a:lnTo>
                                    <a:pt x="31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661" name="Freeform 148">
                              <a:extLst>
                                <a:ext uri="{FF2B5EF4-FFF2-40B4-BE49-F238E27FC236}">
                                  <a16:creationId xmlns:a16="http://schemas.microsoft.com/office/drawing/2014/main" id="{63430A3F-E125-1045-D087-68EF5AE3FD15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78" y="3463"/>
                              <a:ext cx="44" cy="27"/>
                            </a:xfrm>
                            <a:custGeom>
                              <a:avLst/>
                              <a:gdLst>
                                <a:gd name="T0" fmla="*/ 23 w 87"/>
                                <a:gd name="T1" fmla="*/ 0 h 55"/>
                                <a:gd name="T2" fmla="*/ 44 w 87"/>
                                <a:gd name="T3" fmla="*/ 14 h 55"/>
                                <a:gd name="T4" fmla="*/ 22 w 87"/>
                                <a:gd name="T5" fmla="*/ 27 h 55"/>
                                <a:gd name="T6" fmla="*/ 0 w 87"/>
                                <a:gd name="T7" fmla="*/ 13 h 55"/>
                                <a:gd name="T8" fmla="*/ 23 w 87"/>
                                <a:gd name="T9" fmla="*/ 0 h 55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7" h="55">
                                  <a:moveTo>
                                    <a:pt x="45" y="0"/>
                                  </a:moveTo>
                                  <a:lnTo>
                                    <a:pt x="87" y="28"/>
                                  </a:lnTo>
                                  <a:lnTo>
                                    <a:pt x="44" y="55"/>
                                  </a:lnTo>
                                  <a:lnTo>
                                    <a:pt x="0" y="26"/>
                                  </a:lnTo>
                                  <a:lnTo>
                                    <a:pt x="45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662" name="Freeform 149">
                              <a:extLst>
                                <a:ext uri="{FF2B5EF4-FFF2-40B4-BE49-F238E27FC236}">
                                  <a16:creationId xmlns:a16="http://schemas.microsoft.com/office/drawing/2014/main" id="{3793BA28-54D5-7B75-479F-69FC4A7F8B0F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56" y="3450"/>
                              <a:ext cx="43" cy="26"/>
                            </a:xfrm>
                            <a:custGeom>
                              <a:avLst/>
                              <a:gdLst>
                                <a:gd name="T0" fmla="*/ 23 w 88"/>
                                <a:gd name="T1" fmla="*/ 0 h 51"/>
                                <a:gd name="T2" fmla="*/ 43 w 88"/>
                                <a:gd name="T3" fmla="*/ 13 h 51"/>
                                <a:gd name="T4" fmla="*/ 21 w 88"/>
                                <a:gd name="T5" fmla="*/ 26 h 51"/>
                                <a:gd name="T6" fmla="*/ 0 w 88"/>
                                <a:gd name="T7" fmla="*/ 13 h 51"/>
                                <a:gd name="T8" fmla="*/ 23 w 88"/>
                                <a:gd name="T9" fmla="*/ 0 h 51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8" h="51">
                                  <a:moveTo>
                                    <a:pt x="47" y="0"/>
                                  </a:moveTo>
                                  <a:lnTo>
                                    <a:pt x="88" y="25"/>
                                  </a:lnTo>
                                  <a:lnTo>
                                    <a:pt x="43" y="51"/>
                                  </a:lnTo>
                                  <a:lnTo>
                                    <a:pt x="0" y="25"/>
                                  </a:lnTo>
                                  <a:lnTo>
                                    <a:pt x="47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663" name="Freeform 150">
                              <a:extLst>
                                <a:ext uri="{FF2B5EF4-FFF2-40B4-BE49-F238E27FC236}">
                                  <a16:creationId xmlns:a16="http://schemas.microsoft.com/office/drawing/2014/main" id="{AE9AD029-0BDA-610F-01A9-3CE9F505784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84" y="3437"/>
                              <a:ext cx="42" cy="26"/>
                            </a:xfrm>
                            <a:custGeom>
                              <a:avLst/>
                              <a:gdLst>
                                <a:gd name="T0" fmla="*/ 22 w 85"/>
                                <a:gd name="T1" fmla="*/ 0 h 51"/>
                                <a:gd name="T2" fmla="*/ 42 w 85"/>
                                <a:gd name="T3" fmla="*/ 12 h 51"/>
                                <a:gd name="T4" fmla="*/ 19 w 85"/>
                                <a:gd name="T5" fmla="*/ 26 h 51"/>
                                <a:gd name="T6" fmla="*/ 0 w 85"/>
                                <a:gd name="T7" fmla="*/ 12 h 51"/>
                                <a:gd name="T8" fmla="*/ 22 w 85"/>
                                <a:gd name="T9" fmla="*/ 0 h 51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5" h="51">
                                  <a:moveTo>
                                    <a:pt x="44" y="0"/>
                                  </a:moveTo>
                                  <a:lnTo>
                                    <a:pt x="85" y="24"/>
                                  </a:lnTo>
                                  <a:lnTo>
                                    <a:pt x="39" y="51"/>
                                  </a:lnTo>
                                  <a:lnTo>
                                    <a:pt x="0" y="24"/>
                                  </a:lnTo>
                                  <a:lnTo>
                                    <a:pt x="44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664" name="Freeform 151">
                              <a:extLst>
                                <a:ext uri="{FF2B5EF4-FFF2-40B4-BE49-F238E27FC236}">
                                  <a16:creationId xmlns:a16="http://schemas.microsoft.com/office/drawing/2014/main" id="{ECE51ED8-5EFD-42A3-1509-9D21F2D5E731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11" y="3425"/>
                              <a:ext cx="41" cy="25"/>
                            </a:xfrm>
                            <a:custGeom>
                              <a:avLst/>
                              <a:gdLst>
                                <a:gd name="T0" fmla="*/ 21 w 83"/>
                                <a:gd name="T1" fmla="*/ 0 h 51"/>
                                <a:gd name="T2" fmla="*/ 41 w 83"/>
                                <a:gd name="T3" fmla="*/ 12 h 51"/>
                                <a:gd name="T4" fmla="*/ 20 w 83"/>
                                <a:gd name="T5" fmla="*/ 25 h 51"/>
                                <a:gd name="T6" fmla="*/ 0 w 83"/>
                                <a:gd name="T7" fmla="*/ 12 h 51"/>
                                <a:gd name="T8" fmla="*/ 21 w 83"/>
                                <a:gd name="T9" fmla="*/ 0 h 51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3" h="51">
                                  <a:moveTo>
                                    <a:pt x="42" y="0"/>
                                  </a:moveTo>
                                  <a:lnTo>
                                    <a:pt x="83" y="24"/>
                                  </a:lnTo>
                                  <a:lnTo>
                                    <a:pt x="40" y="51"/>
                                  </a:lnTo>
                                  <a:lnTo>
                                    <a:pt x="0" y="25"/>
                                  </a:lnTo>
                                  <a:lnTo>
                                    <a:pt x="42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665" name="Freeform 152">
                              <a:extLst>
                                <a:ext uri="{FF2B5EF4-FFF2-40B4-BE49-F238E27FC236}">
                                  <a16:creationId xmlns:a16="http://schemas.microsoft.com/office/drawing/2014/main" id="{C4D06F93-DD4A-DE01-C672-FBB84347EF20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37" y="3411"/>
                              <a:ext cx="41" cy="25"/>
                            </a:xfrm>
                            <a:custGeom>
                              <a:avLst/>
                              <a:gdLst>
                                <a:gd name="T0" fmla="*/ 23 w 82"/>
                                <a:gd name="T1" fmla="*/ 0 h 51"/>
                                <a:gd name="T2" fmla="*/ 41 w 82"/>
                                <a:gd name="T3" fmla="*/ 11 h 51"/>
                                <a:gd name="T4" fmla="*/ 20 w 82"/>
                                <a:gd name="T5" fmla="*/ 25 h 51"/>
                                <a:gd name="T6" fmla="*/ 0 w 82"/>
                                <a:gd name="T7" fmla="*/ 13 h 51"/>
                                <a:gd name="T8" fmla="*/ 23 w 82"/>
                                <a:gd name="T9" fmla="*/ 0 h 51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2" h="51">
                                  <a:moveTo>
                                    <a:pt x="45" y="0"/>
                                  </a:moveTo>
                                  <a:lnTo>
                                    <a:pt x="82" y="23"/>
                                  </a:lnTo>
                                  <a:lnTo>
                                    <a:pt x="39" y="51"/>
                                  </a:lnTo>
                                  <a:lnTo>
                                    <a:pt x="0" y="26"/>
                                  </a:lnTo>
                                  <a:lnTo>
                                    <a:pt x="45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666" name="Freeform 153">
                              <a:extLst>
                                <a:ext uri="{FF2B5EF4-FFF2-40B4-BE49-F238E27FC236}">
                                  <a16:creationId xmlns:a16="http://schemas.microsoft.com/office/drawing/2014/main" id="{6018C5B5-6B58-961A-EA16-9FC8D20D32B6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61" y="3402"/>
                              <a:ext cx="35" cy="21"/>
                            </a:xfrm>
                            <a:custGeom>
                              <a:avLst/>
                              <a:gdLst>
                                <a:gd name="T0" fmla="*/ 17 w 70"/>
                                <a:gd name="T1" fmla="*/ 0 h 43"/>
                                <a:gd name="T2" fmla="*/ 35 w 70"/>
                                <a:gd name="T3" fmla="*/ 11 h 43"/>
                                <a:gd name="T4" fmla="*/ 19 w 70"/>
                                <a:gd name="T5" fmla="*/ 21 h 43"/>
                                <a:gd name="T6" fmla="*/ 0 w 70"/>
                                <a:gd name="T7" fmla="*/ 9 h 43"/>
                                <a:gd name="T8" fmla="*/ 17 w 70"/>
                                <a:gd name="T9" fmla="*/ 0 h 43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70" h="43">
                                  <a:moveTo>
                                    <a:pt x="33" y="0"/>
                                  </a:moveTo>
                                  <a:lnTo>
                                    <a:pt x="70" y="22"/>
                                  </a:lnTo>
                                  <a:lnTo>
                                    <a:pt x="38" y="43"/>
                                  </a:lnTo>
                                  <a:lnTo>
                                    <a:pt x="0" y="19"/>
                                  </a:lnTo>
                                  <a:lnTo>
                                    <a:pt x="33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667" name="Freeform 154">
                              <a:extLst>
                                <a:ext uri="{FF2B5EF4-FFF2-40B4-BE49-F238E27FC236}">
                                  <a16:creationId xmlns:a16="http://schemas.microsoft.com/office/drawing/2014/main" id="{B569C7D1-1EE4-7235-3FF6-F2C42F27A9DC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64" y="3425"/>
                              <a:ext cx="42" cy="26"/>
                            </a:xfrm>
                            <a:custGeom>
                              <a:avLst/>
                              <a:gdLst>
                                <a:gd name="T0" fmla="*/ 22 w 84"/>
                                <a:gd name="T1" fmla="*/ 0 h 52"/>
                                <a:gd name="T2" fmla="*/ 42 w 84"/>
                                <a:gd name="T3" fmla="*/ 14 h 52"/>
                                <a:gd name="T4" fmla="*/ 21 w 84"/>
                                <a:gd name="T5" fmla="*/ 26 h 52"/>
                                <a:gd name="T6" fmla="*/ 0 w 84"/>
                                <a:gd name="T7" fmla="*/ 13 h 52"/>
                                <a:gd name="T8" fmla="*/ 22 w 84"/>
                                <a:gd name="T9" fmla="*/ 0 h 52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4" h="52">
                                  <a:moveTo>
                                    <a:pt x="43" y="0"/>
                                  </a:moveTo>
                                  <a:lnTo>
                                    <a:pt x="84" y="27"/>
                                  </a:lnTo>
                                  <a:lnTo>
                                    <a:pt x="41" y="52"/>
                                  </a:lnTo>
                                  <a:lnTo>
                                    <a:pt x="0" y="25"/>
                                  </a:lnTo>
                                  <a:lnTo>
                                    <a:pt x="43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668" name="Freeform 155">
                              <a:extLst>
                                <a:ext uri="{FF2B5EF4-FFF2-40B4-BE49-F238E27FC236}">
                                  <a16:creationId xmlns:a16="http://schemas.microsoft.com/office/drawing/2014/main" id="{C76B36EF-17F4-E5D0-9C3D-E40AC4E6EF4F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90" y="3412"/>
                              <a:ext cx="42" cy="25"/>
                            </a:xfrm>
                            <a:custGeom>
                              <a:avLst/>
                              <a:gdLst>
                                <a:gd name="T0" fmla="*/ 22 w 85"/>
                                <a:gd name="T1" fmla="*/ 0 h 50"/>
                                <a:gd name="T2" fmla="*/ 42 w 85"/>
                                <a:gd name="T3" fmla="*/ 12 h 50"/>
                                <a:gd name="T4" fmla="*/ 20 w 85"/>
                                <a:gd name="T5" fmla="*/ 25 h 50"/>
                                <a:gd name="T6" fmla="*/ 0 w 85"/>
                                <a:gd name="T7" fmla="*/ 12 h 50"/>
                                <a:gd name="T8" fmla="*/ 22 w 85"/>
                                <a:gd name="T9" fmla="*/ 0 h 50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5" h="50">
                                  <a:moveTo>
                                    <a:pt x="44" y="0"/>
                                  </a:moveTo>
                                  <a:lnTo>
                                    <a:pt x="85" y="24"/>
                                  </a:lnTo>
                                  <a:lnTo>
                                    <a:pt x="41" y="50"/>
                                  </a:lnTo>
                                  <a:lnTo>
                                    <a:pt x="0" y="24"/>
                                  </a:lnTo>
                                  <a:lnTo>
                                    <a:pt x="44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669" name="Freeform 156">
                              <a:extLst>
                                <a:ext uri="{FF2B5EF4-FFF2-40B4-BE49-F238E27FC236}">
                                  <a16:creationId xmlns:a16="http://schemas.microsoft.com/office/drawing/2014/main" id="{1BD6095E-7A28-CDEA-F881-53937A500B10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17" y="3400"/>
                              <a:ext cx="41" cy="25"/>
                            </a:xfrm>
                            <a:custGeom>
                              <a:avLst/>
                              <a:gdLst>
                                <a:gd name="T0" fmla="*/ 22 w 83"/>
                                <a:gd name="T1" fmla="*/ 0 h 49"/>
                                <a:gd name="T2" fmla="*/ 41 w 83"/>
                                <a:gd name="T3" fmla="*/ 12 h 49"/>
                                <a:gd name="T4" fmla="*/ 20 w 83"/>
                                <a:gd name="T5" fmla="*/ 25 h 49"/>
                                <a:gd name="T6" fmla="*/ 0 w 83"/>
                                <a:gd name="T7" fmla="*/ 13 h 49"/>
                                <a:gd name="T8" fmla="*/ 22 w 83"/>
                                <a:gd name="T9" fmla="*/ 0 h 49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3" h="49">
                                  <a:moveTo>
                                    <a:pt x="45" y="0"/>
                                  </a:moveTo>
                                  <a:lnTo>
                                    <a:pt x="83" y="23"/>
                                  </a:lnTo>
                                  <a:lnTo>
                                    <a:pt x="40" y="49"/>
                                  </a:lnTo>
                                  <a:lnTo>
                                    <a:pt x="0" y="25"/>
                                  </a:lnTo>
                                  <a:lnTo>
                                    <a:pt x="45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670" name="Freeform 157">
                              <a:extLst>
                                <a:ext uri="{FF2B5EF4-FFF2-40B4-BE49-F238E27FC236}">
                                  <a16:creationId xmlns:a16="http://schemas.microsoft.com/office/drawing/2014/main" id="{BB4CBF07-2349-1D53-F1C1-407EEE05EB14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41" y="3391"/>
                              <a:ext cx="35" cy="21"/>
                            </a:xfrm>
                            <a:custGeom>
                              <a:avLst/>
                              <a:gdLst>
                                <a:gd name="T0" fmla="*/ 16 w 69"/>
                                <a:gd name="T1" fmla="*/ 0 h 42"/>
                                <a:gd name="T2" fmla="*/ 35 w 69"/>
                                <a:gd name="T3" fmla="*/ 12 h 42"/>
                                <a:gd name="T4" fmla="*/ 20 w 69"/>
                                <a:gd name="T5" fmla="*/ 21 h 42"/>
                                <a:gd name="T6" fmla="*/ 0 w 69"/>
                                <a:gd name="T7" fmla="*/ 9 h 42"/>
                                <a:gd name="T8" fmla="*/ 16 w 69"/>
                                <a:gd name="T9" fmla="*/ 0 h 42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9" h="42">
                                  <a:moveTo>
                                    <a:pt x="32" y="0"/>
                                  </a:moveTo>
                                  <a:lnTo>
                                    <a:pt x="69" y="24"/>
                                  </a:lnTo>
                                  <a:lnTo>
                                    <a:pt x="40" y="42"/>
                                  </a:lnTo>
                                  <a:lnTo>
                                    <a:pt x="0" y="17"/>
                                  </a:lnTo>
                                  <a:lnTo>
                                    <a:pt x="32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671" name="Freeform 158">
                              <a:extLst>
                                <a:ext uri="{FF2B5EF4-FFF2-40B4-BE49-F238E27FC236}">
                                  <a16:creationId xmlns:a16="http://schemas.microsoft.com/office/drawing/2014/main" id="{45140F8B-5B9E-7487-A912-71FFC59F8C89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35" y="3437"/>
                              <a:ext cx="45" cy="27"/>
                            </a:xfrm>
                            <a:custGeom>
                              <a:avLst/>
                              <a:gdLst>
                                <a:gd name="T0" fmla="*/ 23 w 88"/>
                                <a:gd name="T1" fmla="*/ 0 h 53"/>
                                <a:gd name="T2" fmla="*/ 45 w 88"/>
                                <a:gd name="T3" fmla="*/ 14 h 53"/>
                                <a:gd name="T4" fmla="*/ 23 w 88"/>
                                <a:gd name="T5" fmla="*/ 27 h 53"/>
                                <a:gd name="T6" fmla="*/ 0 w 88"/>
                                <a:gd name="T7" fmla="*/ 13 h 53"/>
                                <a:gd name="T8" fmla="*/ 23 w 88"/>
                                <a:gd name="T9" fmla="*/ 0 h 53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8" h="53">
                                  <a:moveTo>
                                    <a:pt x="45" y="0"/>
                                  </a:moveTo>
                                  <a:lnTo>
                                    <a:pt x="88" y="27"/>
                                  </a:lnTo>
                                  <a:lnTo>
                                    <a:pt x="44" y="53"/>
                                  </a:lnTo>
                                  <a:lnTo>
                                    <a:pt x="0" y="26"/>
                                  </a:lnTo>
                                  <a:lnTo>
                                    <a:pt x="45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672" name="Freeform 159">
                              <a:extLst>
                                <a:ext uri="{FF2B5EF4-FFF2-40B4-BE49-F238E27FC236}">
                                  <a16:creationId xmlns:a16="http://schemas.microsoft.com/office/drawing/2014/main" id="{4C619827-703E-9612-83A7-2CE23A7EC8C8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16" y="3426"/>
                              <a:ext cx="42" cy="25"/>
                            </a:xfrm>
                            <a:custGeom>
                              <a:avLst/>
                              <a:gdLst>
                                <a:gd name="T0" fmla="*/ 23 w 82"/>
                                <a:gd name="T1" fmla="*/ 0 h 50"/>
                                <a:gd name="T2" fmla="*/ 42 w 82"/>
                                <a:gd name="T3" fmla="*/ 13 h 50"/>
                                <a:gd name="T4" fmla="*/ 19 w 82"/>
                                <a:gd name="T5" fmla="*/ 25 h 50"/>
                                <a:gd name="T6" fmla="*/ 0 w 82"/>
                                <a:gd name="T7" fmla="*/ 14 h 50"/>
                                <a:gd name="T8" fmla="*/ 23 w 82"/>
                                <a:gd name="T9" fmla="*/ 0 h 50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2" h="50">
                                  <a:moveTo>
                                    <a:pt x="44" y="0"/>
                                  </a:moveTo>
                                  <a:lnTo>
                                    <a:pt x="82" y="25"/>
                                  </a:lnTo>
                                  <a:lnTo>
                                    <a:pt x="38" y="50"/>
                                  </a:lnTo>
                                  <a:lnTo>
                                    <a:pt x="0" y="27"/>
                                  </a:lnTo>
                                  <a:lnTo>
                                    <a:pt x="44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673" name="Freeform 160">
                              <a:extLst>
                                <a:ext uri="{FF2B5EF4-FFF2-40B4-BE49-F238E27FC236}">
                                  <a16:creationId xmlns:a16="http://schemas.microsoft.com/office/drawing/2014/main" id="{38FFADE2-C9D2-DEE4-21A9-231B61CFB2C8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42" y="3413"/>
                              <a:ext cx="43" cy="26"/>
                            </a:xfrm>
                            <a:custGeom>
                              <a:avLst/>
                              <a:gdLst>
                                <a:gd name="T0" fmla="*/ 23 w 85"/>
                                <a:gd name="T1" fmla="*/ 0 h 51"/>
                                <a:gd name="T2" fmla="*/ 43 w 85"/>
                                <a:gd name="T3" fmla="*/ 12 h 51"/>
                                <a:gd name="T4" fmla="*/ 20 w 85"/>
                                <a:gd name="T5" fmla="*/ 26 h 51"/>
                                <a:gd name="T6" fmla="*/ 0 w 85"/>
                                <a:gd name="T7" fmla="*/ 12 h 51"/>
                                <a:gd name="T8" fmla="*/ 23 w 85"/>
                                <a:gd name="T9" fmla="*/ 0 h 51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5" h="51">
                                  <a:moveTo>
                                    <a:pt x="45" y="0"/>
                                  </a:moveTo>
                                  <a:lnTo>
                                    <a:pt x="85" y="24"/>
                                  </a:lnTo>
                                  <a:lnTo>
                                    <a:pt x="40" y="51"/>
                                  </a:lnTo>
                                  <a:lnTo>
                                    <a:pt x="0" y="24"/>
                                  </a:lnTo>
                                  <a:lnTo>
                                    <a:pt x="45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674" name="Freeform 161">
                              <a:extLst>
                                <a:ext uri="{FF2B5EF4-FFF2-40B4-BE49-F238E27FC236}">
                                  <a16:creationId xmlns:a16="http://schemas.microsoft.com/office/drawing/2014/main" id="{220602EF-019F-D75F-43AD-FCB6B268C720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69" y="3401"/>
                              <a:ext cx="41" cy="25"/>
                            </a:xfrm>
                            <a:custGeom>
                              <a:avLst/>
                              <a:gdLst>
                                <a:gd name="T0" fmla="*/ 21 w 83"/>
                                <a:gd name="T1" fmla="*/ 0 h 51"/>
                                <a:gd name="T2" fmla="*/ 41 w 83"/>
                                <a:gd name="T3" fmla="*/ 12 h 51"/>
                                <a:gd name="T4" fmla="*/ 20 w 83"/>
                                <a:gd name="T5" fmla="*/ 25 h 51"/>
                                <a:gd name="T6" fmla="*/ 0 w 83"/>
                                <a:gd name="T7" fmla="*/ 12 h 51"/>
                                <a:gd name="T8" fmla="*/ 21 w 83"/>
                                <a:gd name="T9" fmla="*/ 0 h 51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3" h="51">
                                  <a:moveTo>
                                    <a:pt x="42" y="0"/>
                                  </a:moveTo>
                                  <a:lnTo>
                                    <a:pt x="83" y="24"/>
                                  </a:lnTo>
                                  <a:lnTo>
                                    <a:pt x="40" y="51"/>
                                  </a:lnTo>
                                  <a:lnTo>
                                    <a:pt x="0" y="25"/>
                                  </a:lnTo>
                                  <a:lnTo>
                                    <a:pt x="42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675" name="Freeform 162">
                              <a:extLst>
                                <a:ext uri="{FF2B5EF4-FFF2-40B4-BE49-F238E27FC236}">
                                  <a16:creationId xmlns:a16="http://schemas.microsoft.com/office/drawing/2014/main" id="{730A1B77-F91E-35B3-354B-AF8C2D798CC9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95" y="3389"/>
                              <a:ext cx="41" cy="24"/>
                            </a:xfrm>
                            <a:custGeom>
                              <a:avLst/>
                              <a:gdLst>
                                <a:gd name="T0" fmla="*/ 23 w 83"/>
                                <a:gd name="T1" fmla="*/ 0 h 49"/>
                                <a:gd name="T2" fmla="*/ 41 w 83"/>
                                <a:gd name="T3" fmla="*/ 11 h 49"/>
                                <a:gd name="T4" fmla="*/ 20 w 83"/>
                                <a:gd name="T5" fmla="*/ 24 h 49"/>
                                <a:gd name="T6" fmla="*/ 0 w 83"/>
                                <a:gd name="T7" fmla="*/ 12 h 49"/>
                                <a:gd name="T8" fmla="*/ 23 w 83"/>
                                <a:gd name="T9" fmla="*/ 0 h 49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3" h="49">
                                  <a:moveTo>
                                    <a:pt x="46" y="0"/>
                                  </a:moveTo>
                                  <a:lnTo>
                                    <a:pt x="83" y="22"/>
                                  </a:lnTo>
                                  <a:lnTo>
                                    <a:pt x="40" y="49"/>
                                  </a:lnTo>
                                  <a:lnTo>
                                    <a:pt x="0" y="24"/>
                                  </a:lnTo>
                                  <a:lnTo>
                                    <a:pt x="46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676" name="Freeform 163">
                              <a:extLst>
                                <a:ext uri="{FF2B5EF4-FFF2-40B4-BE49-F238E27FC236}">
                                  <a16:creationId xmlns:a16="http://schemas.microsoft.com/office/drawing/2014/main" id="{21364738-9447-7CED-5953-40CF743FD728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22" y="3380"/>
                              <a:ext cx="34" cy="21"/>
                            </a:xfrm>
                            <a:custGeom>
                              <a:avLst/>
                              <a:gdLst>
                                <a:gd name="T0" fmla="*/ 15 w 69"/>
                                <a:gd name="T1" fmla="*/ 0 h 40"/>
                                <a:gd name="T2" fmla="*/ 34 w 69"/>
                                <a:gd name="T3" fmla="*/ 12 h 40"/>
                                <a:gd name="T4" fmla="*/ 18 w 69"/>
                                <a:gd name="T5" fmla="*/ 21 h 40"/>
                                <a:gd name="T6" fmla="*/ 0 w 69"/>
                                <a:gd name="T7" fmla="*/ 9 h 40"/>
                                <a:gd name="T8" fmla="*/ 15 w 69"/>
                                <a:gd name="T9" fmla="*/ 0 h 40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9" h="40">
                                  <a:moveTo>
                                    <a:pt x="31" y="0"/>
                                  </a:moveTo>
                                  <a:lnTo>
                                    <a:pt x="69" y="22"/>
                                  </a:lnTo>
                                  <a:lnTo>
                                    <a:pt x="36" y="40"/>
                                  </a:lnTo>
                                  <a:lnTo>
                                    <a:pt x="0" y="18"/>
                                  </a:lnTo>
                                  <a:lnTo>
                                    <a:pt x="31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677" name="Freeform 164">
                              <a:extLst>
                                <a:ext uri="{FF2B5EF4-FFF2-40B4-BE49-F238E27FC236}">
                                  <a16:creationId xmlns:a16="http://schemas.microsoft.com/office/drawing/2014/main" id="{03930283-97BE-4AF1-4957-7419BFCB12A7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22" y="3402"/>
                              <a:ext cx="40" cy="25"/>
                            </a:xfrm>
                            <a:custGeom>
                              <a:avLst/>
                              <a:gdLst>
                                <a:gd name="T0" fmla="*/ 22 w 81"/>
                                <a:gd name="T1" fmla="*/ 0 h 49"/>
                                <a:gd name="T2" fmla="*/ 40 w 81"/>
                                <a:gd name="T3" fmla="*/ 11 h 49"/>
                                <a:gd name="T4" fmla="*/ 19 w 81"/>
                                <a:gd name="T5" fmla="*/ 25 h 49"/>
                                <a:gd name="T6" fmla="*/ 0 w 81"/>
                                <a:gd name="T7" fmla="*/ 12 h 49"/>
                                <a:gd name="T8" fmla="*/ 22 w 81"/>
                                <a:gd name="T9" fmla="*/ 0 h 49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1" h="49">
                                  <a:moveTo>
                                    <a:pt x="44" y="0"/>
                                  </a:moveTo>
                                  <a:lnTo>
                                    <a:pt x="81" y="22"/>
                                  </a:lnTo>
                                  <a:lnTo>
                                    <a:pt x="39" y="49"/>
                                  </a:lnTo>
                                  <a:lnTo>
                                    <a:pt x="0" y="24"/>
                                  </a:lnTo>
                                  <a:lnTo>
                                    <a:pt x="44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678" name="Freeform 165">
                              <a:extLst>
                                <a:ext uri="{FF2B5EF4-FFF2-40B4-BE49-F238E27FC236}">
                                  <a16:creationId xmlns:a16="http://schemas.microsoft.com/office/drawing/2014/main" id="{52452C65-0DB3-B6D9-AD5B-592F089B73B3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50" y="3390"/>
                              <a:ext cx="40" cy="24"/>
                            </a:xfrm>
                            <a:custGeom>
                              <a:avLst/>
                              <a:gdLst>
                                <a:gd name="T0" fmla="*/ 22 w 81"/>
                                <a:gd name="T1" fmla="*/ 0 h 48"/>
                                <a:gd name="T2" fmla="*/ 40 w 81"/>
                                <a:gd name="T3" fmla="*/ 11 h 48"/>
                                <a:gd name="T4" fmla="*/ 17 w 81"/>
                                <a:gd name="T5" fmla="*/ 24 h 48"/>
                                <a:gd name="T6" fmla="*/ 0 w 81"/>
                                <a:gd name="T7" fmla="*/ 13 h 48"/>
                                <a:gd name="T8" fmla="*/ 22 w 81"/>
                                <a:gd name="T9" fmla="*/ 0 h 48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1" h="48">
                                  <a:moveTo>
                                    <a:pt x="44" y="0"/>
                                  </a:moveTo>
                                  <a:lnTo>
                                    <a:pt x="81" y="22"/>
                                  </a:lnTo>
                                  <a:lnTo>
                                    <a:pt x="35" y="48"/>
                                  </a:lnTo>
                                  <a:lnTo>
                                    <a:pt x="0" y="25"/>
                                  </a:lnTo>
                                  <a:lnTo>
                                    <a:pt x="44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679" name="Freeform 166">
                              <a:extLst>
                                <a:ext uri="{FF2B5EF4-FFF2-40B4-BE49-F238E27FC236}">
                                  <a16:creationId xmlns:a16="http://schemas.microsoft.com/office/drawing/2014/main" id="{1E183DAA-E987-1A50-5D10-3D7009305282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75" y="3378"/>
                              <a:ext cx="42" cy="24"/>
                            </a:xfrm>
                            <a:custGeom>
                              <a:avLst/>
                              <a:gdLst>
                                <a:gd name="T0" fmla="*/ 23 w 83"/>
                                <a:gd name="T1" fmla="*/ 0 h 48"/>
                                <a:gd name="T2" fmla="*/ 42 w 83"/>
                                <a:gd name="T3" fmla="*/ 12 h 48"/>
                                <a:gd name="T4" fmla="*/ 20 w 83"/>
                                <a:gd name="T5" fmla="*/ 24 h 48"/>
                                <a:gd name="T6" fmla="*/ 0 w 83"/>
                                <a:gd name="T7" fmla="*/ 13 h 48"/>
                                <a:gd name="T8" fmla="*/ 23 w 83"/>
                                <a:gd name="T9" fmla="*/ 0 h 48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3" h="48">
                                  <a:moveTo>
                                    <a:pt x="45" y="0"/>
                                  </a:moveTo>
                                  <a:lnTo>
                                    <a:pt x="83" y="23"/>
                                  </a:lnTo>
                                  <a:lnTo>
                                    <a:pt x="39" y="48"/>
                                  </a:lnTo>
                                  <a:lnTo>
                                    <a:pt x="0" y="25"/>
                                  </a:lnTo>
                                  <a:lnTo>
                                    <a:pt x="45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680" name="Freeform 167">
                              <a:extLst>
                                <a:ext uri="{FF2B5EF4-FFF2-40B4-BE49-F238E27FC236}">
                                  <a16:creationId xmlns:a16="http://schemas.microsoft.com/office/drawing/2014/main" id="{DEF966EB-6C09-067B-81C0-9839E01F2435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01" y="3370"/>
                              <a:ext cx="33" cy="20"/>
                            </a:xfrm>
                            <a:custGeom>
                              <a:avLst/>
                              <a:gdLst>
                                <a:gd name="T0" fmla="*/ 14 w 68"/>
                                <a:gd name="T1" fmla="*/ 0 h 40"/>
                                <a:gd name="T2" fmla="*/ 33 w 68"/>
                                <a:gd name="T3" fmla="*/ 11 h 40"/>
                                <a:gd name="T4" fmla="*/ 19 w 68"/>
                                <a:gd name="T5" fmla="*/ 20 h 40"/>
                                <a:gd name="T6" fmla="*/ 0 w 68"/>
                                <a:gd name="T7" fmla="*/ 8 h 40"/>
                                <a:gd name="T8" fmla="*/ 14 w 68"/>
                                <a:gd name="T9" fmla="*/ 0 h 40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8" h="40">
                                  <a:moveTo>
                                    <a:pt x="29" y="0"/>
                                  </a:moveTo>
                                  <a:lnTo>
                                    <a:pt x="68" y="22"/>
                                  </a:lnTo>
                                  <a:lnTo>
                                    <a:pt x="40" y="40"/>
                                  </a:lnTo>
                                  <a:lnTo>
                                    <a:pt x="0" y="16"/>
                                  </a:lnTo>
                                  <a:lnTo>
                                    <a:pt x="29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681" name="Freeform 168">
                              <a:extLst>
                                <a:ext uri="{FF2B5EF4-FFF2-40B4-BE49-F238E27FC236}">
                                  <a16:creationId xmlns:a16="http://schemas.microsoft.com/office/drawing/2014/main" id="{BD976937-0FF4-715D-016D-1FBF2B97B31B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695" y="3414"/>
                              <a:ext cx="43" cy="25"/>
                            </a:xfrm>
                            <a:custGeom>
                              <a:avLst/>
                              <a:gdLst>
                                <a:gd name="T0" fmla="*/ 23 w 85"/>
                                <a:gd name="T1" fmla="*/ 0 h 49"/>
                                <a:gd name="T2" fmla="*/ 43 w 85"/>
                                <a:gd name="T3" fmla="*/ 13 h 49"/>
                                <a:gd name="T4" fmla="*/ 19 w 85"/>
                                <a:gd name="T5" fmla="*/ 25 h 49"/>
                                <a:gd name="T6" fmla="*/ 0 w 85"/>
                                <a:gd name="T7" fmla="*/ 13 h 49"/>
                                <a:gd name="T8" fmla="*/ 23 w 85"/>
                                <a:gd name="T9" fmla="*/ 0 h 49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5" h="49">
                                  <a:moveTo>
                                    <a:pt x="45" y="0"/>
                                  </a:moveTo>
                                  <a:lnTo>
                                    <a:pt x="85" y="26"/>
                                  </a:lnTo>
                                  <a:lnTo>
                                    <a:pt x="38" y="49"/>
                                  </a:lnTo>
                                  <a:lnTo>
                                    <a:pt x="0" y="26"/>
                                  </a:lnTo>
                                  <a:lnTo>
                                    <a:pt x="45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682" name="Freeform 169">
                              <a:extLst>
                                <a:ext uri="{FF2B5EF4-FFF2-40B4-BE49-F238E27FC236}">
                                  <a16:creationId xmlns:a16="http://schemas.microsoft.com/office/drawing/2014/main" id="{5198838A-3B93-7857-4996-7F316DEE4CCC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674" y="3402"/>
                              <a:ext cx="42" cy="25"/>
                            </a:xfrm>
                            <a:custGeom>
                              <a:avLst/>
                              <a:gdLst>
                                <a:gd name="T0" fmla="*/ 24 w 85"/>
                                <a:gd name="T1" fmla="*/ 0 h 49"/>
                                <a:gd name="T2" fmla="*/ 42 w 85"/>
                                <a:gd name="T3" fmla="*/ 12 h 49"/>
                                <a:gd name="T4" fmla="*/ 20 w 85"/>
                                <a:gd name="T5" fmla="*/ 25 h 49"/>
                                <a:gd name="T6" fmla="*/ 0 w 85"/>
                                <a:gd name="T7" fmla="*/ 12 h 49"/>
                                <a:gd name="T8" fmla="*/ 24 w 85"/>
                                <a:gd name="T9" fmla="*/ 0 h 49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5" h="49">
                                  <a:moveTo>
                                    <a:pt x="49" y="0"/>
                                  </a:moveTo>
                                  <a:lnTo>
                                    <a:pt x="85" y="24"/>
                                  </a:lnTo>
                                  <a:lnTo>
                                    <a:pt x="40" y="49"/>
                                  </a:lnTo>
                                  <a:lnTo>
                                    <a:pt x="0" y="24"/>
                                  </a:lnTo>
                                  <a:lnTo>
                                    <a:pt x="49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683" name="Freeform 170">
                              <a:extLst>
                                <a:ext uri="{FF2B5EF4-FFF2-40B4-BE49-F238E27FC236}">
                                  <a16:creationId xmlns:a16="http://schemas.microsoft.com/office/drawing/2014/main" id="{8A763A46-324A-6909-2561-EB30A0EDB91F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02" y="3391"/>
                              <a:ext cx="41" cy="24"/>
                            </a:xfrm>
                            <a:custGeom>
                              <a:avLst/>
                              <a:gdLst>
                                <a:gd name="T0" fmla="*/ 21 w 84"/>
                                <a:gd name="T1" fmla="*/ 0 h 48"/>
                                <a:gd name="T2" fmla="*/ 41 w 84"/>
                                <a:gd name="T3" fmla="*/ 13 h 48"/>
                                <a:gd name="T4" fmla="*/ 18 w 84"/>
                                <a:gd name="T5" fmla="*/ 24 h 48"/>
                                <a:gd name="T6" fmla="*/ 0 w 84"/>
                                <a:gd name="T7" fmla="*/ 12 h 48"/>
                                <a:gd name="T8" fmla="*/ 21 w 84"/>
                                <a:gd name="T9" fmla="*/ 0 h 48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4" h="48">
                                  <a:moveTo>
                                    <a:pt x="44" y="0"/>
                                  </a:moveTo>
                                  <a:lnTo>
                                    <a:pt x="84" y="25"/>
                                  </a:lnTo>
                                  <a:lnTo>
                                    <a:pt x="37" y="48"/>
                                  </a:lnTo>
                                  <a:lnTo>
                                    <a:pt x="0" y="24"/>
                                  </a:lnTo>
                                  <a:lnTo>
                                    <a:pt x="44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684" name="Freeform 171">
                              <a:extLst>
                                <a:ext uri="{FF2B5EF4-FFF2-40B4-BE49-F238E27FC236}">
                                  <a16:creationId xmlns:a16="http://schemas.microsoft.com/office/drawing/2014/main" id="{B92CAB11-058D-5BCA-159D-298F5F6EE8CC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28" y="3378"/>
                              <a:ext cx="42" cy="24"/>
                            </a:xfrm>
                            <a:custGeom>
                              <a:avLst/>
                              <a:gdLst>
                                <a:gd name="T0" fmla="*/ 22 w 84"/>
                                <a:gd name="T1" fmla="*/ 0 h 48"/>
                                <a:gd name="T2" fmla="*/ 42 w 84"/>
                                <a:gd name="T3" fmla="*/ 12 h 48"/>
                                <a:gd name="T4" fmla="*/ 21 w 84"/>
                                <a:gd name="T5" fmla="*/ 24 h 48"/>
                                <a:gd name="T6" fmla="*/ 0 w 84"/>
                                <a:gd name="T7" fmla="*/ 12 h 48"/>
                                <a:gd name="T8" fmla="*/ 22 w 84"/>
                                <a:gd name="T9" fmla="*/ 0 h 48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4" h="48">
                                  <a:moveTo>
                                    <a:pt x="44" y="0"/>
                                  </a:moveTo>
                                  <a:lnTo>
                                    <a:pt x="84" y="24"/>
                                  </a:lnTo>
                                  <a:lnTo>
                                    <a:pt x="41" y="48"/>
                                  </a:lnTo>
                                  <a:lnTo>
                                    <a:pt x="0" y="24"/>
                                  </a:lnTo>
                                  <a:lnTo>
                                    <a:pt x="44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685" name="Freeform 172">
                              <a:extLst>
                                <a:ext uri="{FF2B5EF4-FFF2-40B4-BE49-F238E27FC236}">
                                  <a16:creationId xmlns:a16="http://schemas.microsoft.com/office/drawing/2014/main" id="{FE22107F-969B-55F3-888F-63A325A1B58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54" y="3367"/>
                              <a:ext cx="43" cy="24"/>
                            </a:xfrm>
                            <a:custGeom>
                              <a:avLst/>
                              <a:gdLst>
                                <a:gd name="T0" fmla="*/ 23 w 86"/>
                                <a:gd name="T1" fmla="*/ 0 h 48"/>
                                <a:gd name="T2" fmla="*/ 43 w 86"/>
                                <a:gd name="T3" fmla="*/ 12 h 48"/>
                                <a:gd name="T4" fmla="*/ 20 w 86"/>
                                <a:gd name="T5" fmla="*/ 24 h 48"/>
                                <a:gd name="T6" fmla="*/ 0 w 86"/>
                                <a:gd name="T7" fmla="*/ 13 h 48"/>
                                <a:gd name="T8" fmla="*/ 23 w 86"/>
                                <a:gd name="T9" fmla="*/ 0 h 48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6" h="48">
                                  <a:moveTo>
                                    <a:pt x="46" y="0"/>
                                  </a:moveTo>
                                  <a:lnTo>
                                    <a:pt x="86" y="24"/>
                                  </a:lnTo>
                                  <a:lnTo>
                                    <a:pt x="39" y="48"/>
                                  </a:lnTo>
                                  <a:lnTo>
                                    <a:pt x="0" y="25"/>
                                  </a:lnTo>
                                  <a:lnTo>
                                    <a:pt x="46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686" name="Freeform 173">
                              <a:extLst>
                                <a:ext uri="{FF2B5EF4-FFF2-40B4-BE49-F238E27FC236}">
                                  <a16:creationId xmlns:a16="http://schemas.microsoft.com/office/drawing/2014/main" id="{58C06BB3-2CD3-B9AD-9640-9BD6FF57E36D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81" y="3358"/>
                              <a:ext cx="34" cy="20"/>
                            </a:xfrm>
                            <a:custGeom>
                              <a:avLst/>
                              <a:gdLst>
                                <a:gd name="T0" fmla="*/ 14 w 68"/>
                                <a:gd name="T1" fmla="*/ 0 h 41"/>
                                <a:gd name="T2" fmla="*/ 34 w 68"/>
                                <a:gd name="T3" fmla="*/ 12 h 41"/>
                                <a:gd name="T4" fmla="*/ 20 w 68"/>
                                <a:gd name="T5" fmla="*/ 20 h 41"/>
                                <a:gd name="T6" fmla="*/ 0 w 68"/>
                                <a:gd name="T7" fmla="*/ 8 h 41"/>
                                <a:gd name="T8" fmla="*/ 14 w 68"/>
                                <a:gd name="T9" fmla="*/ 0 h 41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8" h="41">
                                  <a:moveTo>
                                    <a:pt x="28" y="0"/>
                                  </a:moveTo>
                                  <a:lnTo>
                                    <a:pt x="68" y="25"/>
                                  </a:lnTo>
                                  <a:lnTo>
                                    <a:pt x="39" y="41"/>
                                  </a:lnTo>
                                  <a:lnTo>
                                    <a:pt x="0" y="17"/>
                                  </a:lnTo>
                                  <a:lnTo>
                                    <a:pt x="28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687" name="Freeform 174">
                              <a:extLst>
                                <a:ext uri="{FF2B5EF4-FFF2-40B4-BE49-F238E27FC236}">
                                  <a16:creationId xmlns:a16="http://schemas.microsoft.com/office/drawing/2014/main" id="{6215C5E5-7FEC-F0F6-9EF4-A9F0EBD1F305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683" y="3380"/>
                              <a:ext cx="39" cy="22"/>
                            </a:xfrm>
                            <a:custGeom>
                              <a:avLst/>
                              <a:gdLst>
                                <a:gd name="T0" fmla="*/ 24 w 79"/>
                                <a:gd name="T1" fmla="*/ 0 h 44"/>
                                <a:gd name="T2" fmla="*/ 39 w 79"/>
                                <a:gd name="T3" fmla="*/ 11 h 44"/>
                                <a:gd name="T4" fmla="*/ 16 w 79"/>
                                <a:gd name="T5" fmla="*/ 22 h 44"/>
                                <a:gd name="T6" fmla="*/ 0 w 79"/>
                                <a:gd name="T7" fmla="*/ 12 h 44"/>
                                <a:gd name="T8" fmla="*/ 24 w 79"/>
                                <a:gd name="T9" fmla="*/ 0 h 44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79" h="44">
                                  <a:moveTo>
                                    <a:pt x="48" y="0"/>
                                  </a:moveTo>
                                  <a:lnTo>
                                    <a:pt x="79" y="22"/>
                                  </a:lnTo>
                                  <a:lnTo>
                                    <a:pt x="33" y="44"/>
                                  </a:lnTo>
                                  <a:lnTo>
                                    <a:pt x="0" y="23"/>
                                  </a:lnTo>
                                  <a:lnTo>
                                    <a:pt x="48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688" name="Freeform 175">
                              <a:extLst>
                                <a:ext uri="{FF2B5EF4-FFF2-40B4-BE49-F238E27FC236}">
                                  <a16:creationId xmlns:a16="http://schemas.microsoft.com/office/drawing/2014/main" id="{C1E6BEE7-9676-FCFF-39A9-ADA6AF1C97ED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10" y="3368"/>
                              <a:ext cx="40" cy="23"/>
                            </a:xfrm>
                            <a:custGeom>
                              <a:avLst/>
                              <a:gdLst>
                                <a:gd name="T0" fmla="*/ 23 w 79"/>
                                <a:gd name="T1" fmla="*/ 0 h 45"/>
                                <a:gd name="T2" fmla="*/ 40 w 79"/>
                                <a:gd name="T3" fmla="*/ 11 h 45"/>
                                <a:gd name="T4" fmla="*/ 16 w 79"/>
                                <a:gd name="T5" fmla="*/ 23 h 45"/>
                                <a:gd name="T6" fmla="*/ 0 w 79"/>
                                <a:gd name="T7" fmla="*/ 13 h 45"/>
                                <a:gd name="T8" fmla="*/ 23 w 79"/>
                                <a:gd name="T9" fmla="*/ 0 h 45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79" h="45">
                                  <a:moveTo>
                                    <a:pt x="45" y="0"/>
                                  </a:moveTo>
                                  <a:lnTo>
                                    <a:pt x="79" y="22"/>
                                  </a:lnTo>
                                  <a:lnTo>
                                    <a:pt x="31" y="45"/>
                                  </a:lnTo>
                                  <a:lnTo>
                                    <a:pt x="0" y="25"/>
                                  </a:lnTo>
                                  <a:lnTo>
                                    <a:pt x="45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689" name="Freeform 176">
                              <a:extLst>
                                <a:ext uri="{FF2B5EF4-FFF2-40B4-BE49-F238E27FC236}">
                                  <a16:creationId xmlns:a16="http://schemas.microsoft.com/office/drawing/2014/main" id="{BE46CD1E-027E-F2A6-EAFB-1784FE59EBED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34" y="3356"/>
                              <a:ext cx="42" cy="22"/>
                            </a:xfrm>
                            <a:custGeom>
                              <a:avLst/>
                              <a:gdLst>
                                <a:gd name="T0" fmla="*/ 26 w 84"/>
                                <a:gd name="T1" fmla="*/ 0 h 46"/>
                                <a:gd name="T2" fmla="*/ 42 w 84"/>
                                <a:gd name="T3" fmla="*/ 11 h 46"/>
                                <a:gd name="T4" fmla="*/ 18 w 84"/>
                                <a:gd name="T5" fmla="*/ 22 h 46"/>
                                <a:gd name="T6" fmla="*/ 0 w 84"/>
                                <a:gd name="T7" fmla="*/ 12 h 46"/>
                                <a:gd name="T8" fmla="*/ 26 w 84"/>
                                <a:gd name="T9" fmla="*/ 0 h 46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4" h="46">
                                  <a:moveTo>
                                    <a:pt x="52" y="0"/>
                                  </a:moveTo>
                                  <a:lnTo>
                                    <a:pt x="84" y="24"/>
                                  </a:lnTo>
                                  <a:lnTo>
                                    <a:pt x="36" y="46"/>
                                  </a:lnTo>
                                  <a:lnTo>
                                    <a:pt x="0" y="26"/>
                                  </a:lnTo>
                                  <a:lnTo>
                                    <a:pt x="52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690" name="Freeform 177">
                              <a:extLst>
                                <a:ext uri="{FF2B5EF4-FFF2-40B4-BE49-F238E27FC236}">
                                  <a16:creationId xmlns:a16="http://schemas.microsoft.com/office/drawing/2014/main" id="{4F63F013-77C1-FCAE-C096-B2B29207120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60" y="3348"/>
                              <a:ext cx="34" cy="19"/>
                            </a:xfrm>
                            <a:custGeom>
                              <a:avLst/>
                              <a:gdLst>
                                <a:gd name="T0" fmla="*/ 16 w 68"/>
                                <a:gd name="T1" fmla="*/ 0 h 40"/>
                                <a:gd name="T2" fmla="*/ 34 w 68"/>
                                <a:gd name="T3" fmla="*/ 10 h 40"/>
                                <a:gd name="T4" fmla="*/ 19 w 68"/>
                                <a:gd name="T5" fmla="*/ 19 h 40"/>
                                <a:gd name="T6" fmla="*/ 0 w 68"/>
                                <a:gd name="T7" fmla="*/ 7 h 40"/>
                                <a:gd name="T8" fmla="*/ 16 w 68"/>
                                <a:gd name="T9" fmla="*/ 0 h 40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8" h="40">
                                  <a:moveTo>
                                    <a:pt x="32" y="0"/>
                                  </a:moveTo>
                                  <a:lnTo>
                                    <a:pt x="68" y="22"/>
                                  </a:lnTo>
                                  <a:lnTo>
                                    <a:pt x="37" y="40"/>
                                  </a:lnTo>
                                  <a:lnTo>
                                    <a:pt x="0" y="15"/>
                                  </a:lnTo>
                                  <a:lnTo>
                                    <a:pt x="32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691" name="Freeform 178">
                              <a:extLst>
                                <a:ext uri="{FF2B5EF4-FFF2-40B4-BE49-F238E27FC236}">
                                  <a16:creationId xmlns:a16="http://schemas.microsoft.com/office/drawing/2014/main" id="{BD6A3247-E9BD-21C6-7D5A-D8DC4B5C2F46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657" y="3393"/>
                              <a:ext cx="40" cy="22"/>
                            </a:xfrm>
                            <a:custGeom>
                              <a:avLst/>
                              <a:gdLst>
                                <a:gd name="T0" fmla="*/ 25 w 80"/>
                                <a:gd name="T1" fmla="*/ 0 h 44"/>
                                <a:gd name="T2" fmla="*/ 40 w 80"/>
                                <a:gd name="T3" fmla="*/ 11 h 44"/>
                                <a:gd name="T4" fmla="*/ 17 w 80"/>
                                <a:gd name="T5" fmla="*/ 22 h 44"/>
                                <a:gd name="T6" fmla="*/ 0 w 80"/>
                                <a:gd name="T7" fmla="*/ 13 h 44"/>
                                <a:gd name="T8" fmla="*/ 25 w 80"/>
                                <a:gd name="T9" fmla="*/ 0 h 44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0" h="44">
                                  <a:moveTo>
                                    <a:pt x="49" y="0"/>
                                  </a:moveTo>
                                  <a:lnTo>
                                    <a:pt x="80" y="21"/>
                                  </a:lnTo>
                                  <a:lnTo>
                                    <a:pt x="33" y="44"/>
                                  </a:lnTo>
                                  <a:lnTo>
                                    <a:pt x="0" y="26"/>
                                  </a:lnTo>
                                  <a:lnTo>
                                    <a:pt x="49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692" name="Freeform 179">
                              <a:extLst>
                                <a:ext uri="{FF2B5EF4-FFF2-40B4-BE49-F238E27FC236}">
                                  <a16:creationId xmlns:a16="http://schemas.microsoft.com/office/drawing/2014/main" id="{2F5F4CE2-25F0-4D86-D0AB-DE8F818F4185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660" y="3367"/>
                              <a:ext cx="45" cy="26"/>
                            </a:xfrm>
                            <a:custGeom>
                              <a:avLst/>
                              <a:gdLst>
                                <a:gd name="T0" fmla="*/ 24 w 90"/>
                                <a:gd name="T1" fmla="*/ 0 h 53"/>
                                <a:gd name="T2" fmla="*/ 45 w 90"/>
                                <a:gd name="T3" fmla="*/ 14 h 53"/>
                                <a:gd name="T4" fmla="*/ 23 w 90"/>
                                <a:gd name="T5" fmla="*/ 26 h 53"/>
                                <a:gd name="T6" fmla="*/ 0 w 90"/>
                                <a:gd name="T7" fmla="*/ 11 h 53"/>
                                <a:gd name="T8" fmla="*/ 24 w 90"/>
                                <a:gd name="T9" fmla="*/ 0 h 53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90" h="53">
                                  <a:moveTo>
                                    <a:pt x="47" y="0"/>
                                  </a:moveTo>
                                  <a:lnTo>
                                    <a:pt x="90" y="29"/>
                                  </a:lnTo>
                                  <a:lnTo>
                                    <a:pt x="46" y="53"/>
                                  </a:lnTo>
                                  <a:lnTo>
                                    <a:pt x="0" y="23"/>
                                  </a:lnTo>
                                  <a:lnTo>
                                    <a:pt x="47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693" name="Freeform 180">
                              <a:extLst>
                                <a:ext uri="{FF2B5EF4-FFF2-40B4-BE49-F238E27FC236}">
                                  <a16:creationId xmlns:a16="http://schemas.microsoft.com/office/drawing/2014/main" id="{9BE1FFF0-AD64-3F42-09D6-67801F36A9E6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686" y="3355"/>
                              <a:ext cx="46" cy="26"/>
                            </a:xfrm>
                            <a:custGeom>
                              <a:avLst/>
                              <a:gdLst>
                                <a:gd name="T0" fmla="*/ 24 w 91"/>
                                <a:gd name="T1" fmla="*/ 0 h 52"/>
                                <a:gd name="T2" fmla="*/ 46 w 91"/>
                                <a:gd name="T3" fmla="*/ 14 h 52"/>
                                <a:gd name="T4" fmla="*/ 23 w 91"/>
                                <a:gd name="T5" fmla="*/ 26 h 52"/>
                                <a:gd name="T6" fmla="*/ 0 w 91"/>
                                <a:gd name="T7" fmla="*/ 11 h 52"/>
                                <a:gd name="T8" fmla="*/ 24 w 91"/>
                                <a:gd name="T9" fmla="*/ 0 h 52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91" h="52">
                                  <a:moveTo>
                                    <a:pt x="47" y="0"/>
                                  </a:moveTo>
                                  <a:lnTo>
                                    <a:pt x="91" y="28"/>
                                  </a:lnTo>
                                  <a:lnTo>
                                    <a:pt x="45" y="52"/>
                                  </a:lnTo>
                                  <a:lnTo>
                                    <a:pt x="0" y="22"/>
                                  </a:lnTo>
                                  <a:lnTo>
                                    <a:pt x="47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694" name="Freeform 181">
                              <a:extLst>
                                <a:ext uri="{FF2B5EF4-FFF2-40B4-BE49-F238E27FC236}">
                                  <a16:creationId xmlns:a16="http://schemas.microsoft.com/office/drawing/2014/main" id="{30204667-48EF-4DA5-EAE9-B34E28A511C8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13" y="3343"/>
                              <a:ext cx="44" cy="25"/>
                            </a:xfrm>
                            <a:custGeom>
                              <a:avLst/>
                              <a:gdLst>
                                <a:gd name="T0" fmla="*/ 24 w 88"/>
                                <a:gd name="T1" fmla="*/ 0 h 49"/>
                                <a:gd name="T2" fmla="*/ 44 w 88"/>
                                <a:gd name="T3" fmla="*/ 14 h 49"/>
                                <a:gd name="T4" fmla="*/ 21 w 88"/>
                                <a:gd name="T5" fmla="*/ 25 h 49"/>
                                <a:gd name="T6" fmla="*/ 0 w 88"/>
                                <a:gd name="T7" fmla="*/ 12 h 49"/>
                                <a:gd name="T8" fmla="*/ 24 w 88"/>
                                <a:gd name="T9" fmla="*/ 0 h 49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8" h="49">
                                  <a:moveTo>
                                    <a:pt x="47" y="0"/>
                                  </a:moveTo>
                                  <a:lnTo>
                                    <a:pt x="88" y="27"/>
                                  </a:lnTo>
                                  <a:lnTo>
                                    <a:pt x="42" y="49"/>
                                  </a:lnTo>
                                  <a:lnTo>
                                    <a:pt x="0" y="23"/>
                                  </a:lnTo>
                                  <a:lnTo>
                                    <a:pt x="47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695" name="Freeform 182">
                              <a:extLst>
                                <a:ext uri="{FF2B5EF4-FFF2-40B4-BE49-F238E27FC236}">
                                  <a16:creationId xmlns:a16="http://schemas.microsoft.com/office/drawing/2014/main" id="{202632AD-3662-1B37-1B0B-1DB6DAED23D2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39" y="3337"/>
                              <a:ext cx="35" cy="19"/>
                            </a:xfrm>
                            <a:custGeom>
                              <a:avLst/>
                              <a:gdLst>
                                <a:gd name="T0" fmla="*/ 15 w 70"/>
                                <a:gd name="T1" fmla="*/ 0 h 40"/>
                                <a:gd name="T2" fmla="*/ 35 w 70"/>
                                <a:gd name="T3" fmla="*/ 12 h 40"/>
                                <a:gd name="T4" fmla="*/ 22 w 70"/>
                                <a:gd name="T5" fmla="*/ 19 h 40"/>
                                <a:gd name="T6" fmla="*/ 0 w 70"/>
                                <a:gd name="T7" fmla="*/ 7 h 40"/>
                                <a:gd name="T8" fmla="*/ 15 w 70"/>
                                <a:gd name="T9" fmla="*/ 0 h 40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70" h="40">
                                  <a:moveTo>
                                    <a:pt x="30" y="0"/>
                                  </a:moveTo>
                                  <a:lnTo>
                                    <a:pt x="70" y="25"/>
                                  </a:lnTo>
                                  <a:lnTo>
                                    <a:pt x="43" y="40"/>
                                  </a:lnTo>
                                  <a:lnTo>
                                    <a:pt x="0" y="14"/>
                                  </a:lnTo>
                                  <a:lnTo>
                                    <a:pt x="30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696" name="Freeform 183">
                              <a:extLst>
                                <a:ext uri="{FF2B5EF4-FFF2-40B4-BE49-F238E27FC236}">
                                  <a16:creationId xmlns:a16="http://schemas.microsoft.com/office/drawing/2014/main" id="{89023508-A595-D01E-9AB9-8DDB4D43B205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632" y="3378"/>
                              <a:ext cx="48" cy="27"/>
                            </a:xfrm>
                            <a:custGeom>
                              <a:avLst/>
                              <a:gdLst>
                                <a:gd name="T0" fmla="*/ 24 w 96"/>
                                <a:gd name="T1" fmla="*/ 0 h 54"/>
                                <a:gd name="T2" fmla="*/ 48 w 96"/>
                                <a:gd name="T3" fmla="*/ 15 h 54"/>
                                <a:gd name="T4" fmla="*/ 25 w 96"/>
                                <a:gd name="T5" fmla="*/ 27 h 54"/>
                                <a:gd name="T6" fmla="*/ 0 w 96"/>
                                <a:gd name="T7" fmla="*/ 11 h 54"/>
                                <a:gd name="T8" fmla="*/ 24 w 96"/>
                                <a:gd name="T9" fmla="*/ 0 h 54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96" h="54">
                                  <a:moveTo>
                                    <a:pt x="48" y="0"/>
                                  </a:moveTo>
                                  <a:lnTo>
                                    <a:pt x="96" y="29"/>
                                  </a:lnTo>
                                  <a:lnTo>
                                    <a:pt x="49" y="54"/>
                                  </a:lnTo>
                                  <a:lnTo>
                                    <a:pt x="0" y="22"/>
                                  </a:lnTo>
                                  <a:lnTo>
                                    <a:pt x="48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697" name="Freeform 184">
                              <a:extLst>
                                <a:ext uri="{FF2B5EF4-FFF2-40B4-BE49-F238E27FC236}">
                                  <a16:creationId xmlns:a16="http://schemas.microsoft.com/office/drawing/2014/main" id="{049966D7-7884-9694-1E52-90E50C473934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594" y="3355"/>
                              <a:ext cx="60" cy="34"/>
                            </a:xfrm>
                            <a:custGeom>
                              <a:avLst/>
                              <a:gdLst>
                                <a:gd name="T0" fmla="*/ 23 w 118"/>
                                <a:gd name="T1" fmla="*/ 0 h 69"/>
                                <a:gd name="T2" fmla="*/ 60 w 118"/>
                                <a:gd name="T3" fmla="*/ 25 h 69"/>
                                <a:gd name="T4" fmla="*/ 37 w 118"/>
                                <a:gd name="T5" fmla="*/ 34 h 69"/>
                                <a:gd name="T6" fmla="*/ 0 w 118"/>
                                <a:gd name="T7" fmla="*/ 11 h 69"/>
                                <a:gd name="T8" fmla="*/ 23 w 118"/>
                                <a:gd name="T9" fmla="*/ 0 h 69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118" h="69">
                                  <a:moveTo>
                                    <a:pt x="45" y="0"/>
                                  </a:moveTo>
                                  <a:lnTo>
                                    <a:pt x="118" y="51"/>
                                  </a:lnTo>
                                  <a:lnTo>
                                    <a:pt x="73" y="69"/>
                                  </a:lnTo>
                                  <a:lnTo>
                                    <a:pt x="0" y="22"/>
                                  </a:lnTo>
                                  <a:lnTo>
                                    <a:pt x="45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698" name="Freeform 185">
                              <a:extLst>
                                <a:ext uri="{FF2B5EF4-FFF2-40B4-BE49-F238E27FC236}">
                                  <a16:creationId xmlns:a16="http://schemas.microsoft.com/office/drawing/2014/main" id="{93A98524-0BBB-150E-7E76-8DA4F243F64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601" y="3324"/>
                              <a:ext cx="80" cy="54"/>
                            </a:xfrm>
                            <a:custGeom>
                              <a:avLst/>
                              <a:gdLst>
                                <a:gd name="T0" fmla="*/ 0 w 159"/>
                                <a:gd name="T1" fmla="*/ 20 h 110"/>
                                <a:gd name="T2" fmla="*/ 58 w 159"/>
                                <a:gd name="T3" fmla="*/ 54 h 110"/>
                                <a:gd name="T4" fmla="*/ 80 w 159"/>
                                <a:gd name="T5" fmla="*/ 45 h 110"/>
                                <a:gd name="T6" fmla="*/ 40 w 159"/>
                                <a:gd name="T7" fmla="*/ 20 h 110"/>
                                <a:gd name="T8" fmla="*/ 69 w 159"/>
                                <a:gd name="T9" fmla="*/ 8 h 110"/>
                                <a:gd name="T10" fmla="*/ 54 w 159"/>
                                <a:gd name="T11" fmla="*/ 0 h 110"/>
                                <a:gd name="T12" fmla="*/ 0 w 159"/>
                                <a:gd name="T13" fmla="*/ 20 h 110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159" h="110">
                                  <a:moveTo>
                                    <a:pt x="0" y="40"/>
                                  </a:moveTo>
                                  <a:lnTo>
                                    <a:pt x="116" y="110"/>
                                  </a:lnTo>
                                  <a:lnTo>
                                    <a:pt x="159" y="91"/>
                                  </a:lnTo>
                                  <a:lnTo>
                                    <a:pt x="79" y="40"/>
                                  </a:lnTo>
                                  <a:lnTo>
                                    <a:pt x="137" y="16"/>
                                  </a:lnTo>
                                  <a:lnTo>
                                    <a:pt x="108" y="0"/>
                                  </a:lnTo>
                                  <a:lnTo>
                                    <a:pt x="0" y="4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699" name="Freeform 186">
                              <a:extLst>
                                <a:ext uri="{FF2B5EF4-FFF2-40B4-BE49-F238E27FC236}">
                                  <a16:creationId xmlns:a16="http://schemas.microsoft.com/office/drawing/2014/main" id="{C6EEFFC2-C528-5FA1-E83A-72AB408635E5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647" y="3332"/>
                              <a:ext cx="61" cy="35"/>
                            </a:xfrm>
                            <a:custGeom>
                              <a:avLst/>
                              <a:gdLst>
                                <a:gd name="T0" fmla="*/ 0 w 122"/>
                                <a:gd name="T1" fmla="*/ 11 h 70"/>
                                <a:gd name="T2" fmla="*/ 38 w 122"/>
                                <a:gd name="T3" fmla="*/ 35 h 70"/>
                                <a:gd name="T4" fmla="*/ 61 w 122"/>
                                <a:gd name="T5" fmla="*/ 25 h 70"/>
                                <a:gd name="T6" fmla="*/ 23 w 122"/>
                                <a:gd name="T7" fmla="*/ 0 h 70"/>
                                <a:gd name="T8" fmla="*/ 0 w 122"/>
                                <a:gd name="T9" fmla="*/ 11 h 70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122" h="70">
                                  <a:moveTo>
                                    <a:pt x="0" y="22"/>
                                  </a:moveTo>
                                  <a:lnTo>
                                    <a:pt x="75" y="70"/>
                                  </a:lnTo>
                                  <a:lnTo>
                                    <a:pt x="122" y="49"/>
                                  </a:lnTo>
                                  <a:lnTo>
                                    <a:pt x="45" y="0"/>
                                  </a:lnTo>
                                  <a:lnTo>
                                    <a:pt x="0" y="2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00" name="Freeform 187">
                              <a:extLst>
                                <a:ext uri="{FF2B5EF4-FFF2-40B4-BE49-F238E27FC236}">
                                  <a16:creationId xmlns:a16="http://schemas.microsoft.com/office/drawing/2014/main" id="{F977DCA8-4908-7174-6B20-7204967CCD26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694" y="3334"/>
                              <a:ext cx="43" cy="22"/>
                            </a:xfrm>
                            <a:custGeom>
                              <a:avLst/>
                              <a:gdLst>
                                <a:gd name="T0" fmla="*/ 0 w 85"/>
                                <a:gd name="T1" fmla="*/ 11 h 46"/>
                                <a:gd name="T2" fmla="*/ 18 w 85"/>
                                <a:gd name="T3" fmla="*/ 22 h 46"/>
                                <a:gd name="T4" fmla="*/ 43 w 85"/>
                                <a:gd name="T5" fmla="*/ 10 h 46"/>
                                <a:gd name="T6" fmla="*/ 24 w 85"/>
                                <a:gd name="T7" fmla="*/ 0 h 46"/>
                                <a:gd name="T8" fmla="*/ 0 w 85"/>
                                <a:gd name="T9" fmla="*/ 11 h 46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5" h="46">
                                  <a:moveTo>
                                    <a:pt x="0" y="23"/>
                                  </a:moveTo>
                                  <a:lnTo>
                                    <a:pt x="35" y="46"/>
                                  </a:lnTo>
                                  <a:lnTo>
                                    <a:pt x="85" y="21"/>
                                  </a:lnTo>
                                  <a:lnTo>
                                    <a:pt x="48" y="0"/>
                                  </a:lnTo>
                                  <a:lnTo>
                                    <a:pt x="0" y="23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01" name="Freeform 188">
                              <a:extLst>
                                <a:ext uri="{FF2B5EF4-FFF2-40B4-BE49-F238E27FC236}">
                                  <a16:creationId xmlns:a16="http://schemas.microsoft.com/office/drawing/2014/main" id="{A086BA34-F81B-AB3D-D860-F4807F0462D7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673" y="3322"/>
                              <a:ext cx="43" cy="24"/>
                            </a:xfrm>
                            <a:custGeom>
                              <a:avLst/>
                              <a:gdLst>
                                <a:gd name="T0" fmla="*/ 0 w 85"/>
                                <a:gd name="T1" fmla="*/ 11 h 47"/>
                                <a:gd name="T2" fmla="*/ 20 w 85"/>
                                <a:gd name="T3" fmla="*/ 24 h 47"/>
                                <a:gd name="T4" fmla="*/ 43 w 85"/>
                                <a:gd name="T5" fmla="*/ 11 h 47"/>
                                <a:gd name="T6" fmla="*/ 24 w 85"/>
                                <a:gd name="T7" fmla="*/ 0 h 47"/>
                                <a:gd name="T8" fmla="*/ 0 w 85"/>
                                <a:gd name="T9" fmla="*/ 11 h 47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5" h="47">
                                  <a:moveTo>
                                    <a:pt x="0" y="22"/>
                                  </a:moveTo>
                                  <a:lnTo>
                                    <a:pt x="40" y="47"/>
                                  </a:lnTo>
                                  <a:lnTo>
                                    <a:pt x="85" y="22"/>
                                  </a:lnTo>
                                  <a:lnTo>
                                    <a:pt x="47" y="0"/>
                                  </a:lnTo>
                                  <a:lnTo>
                                    <a:pt x="0" y="2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02" name="Freeform 189">
                              <a:extLst>
                                <a:ext uri="{FF2B5EF4-FFF2-40B4-BE49-F238E27FC236}">
                                  <a16:creationId xmlns:a16="http://schemas.microsoft.com/office/drawing/2014/main" id="{0136705B-F92D-6B1B-09D7-360376E8FD78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655" y="3313"/>
                              <a:ext cx="40" cy="21"/>
                            </a:xfrm>
                            <a:custGeom>
                              <a:avLst/>
                              <a:gdLst>
                                <a:gd name="T0" fmla="*/ 0 w 80"/>
                                <a:gd name="T1" fmla="*/ 11 h 43"/>
                                <a:gd name="T2" fmla="*/ 16 w 80"/>
                                <a:gd name="T3" fmla="*/ 21 h 43"/>
                                <a:gd name="T4" fmla="*/ 40 w 80"/>
                                <a:gd name="T5" fmla="*/ 10 h 43"/>
                                <a:gd name="T6" fmla="*/ 26 w 80"/>
                                <a:gd name="T7" fmla="*/ 0 h 43"/>
                                <a:gd name="T8" fmla="*/ 0 w 80"/>
                                <a:gd name="T9" fmla="*/ 11 h 43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0" h="43">
                                  <a:moveTo>
                                    <a:pt x="0" y="22"/>
                                  </a:moveTo>
                                  <a:lnTo>
                                    <a:pt x="32" y="43"/>
                                  </a:lnTo>
                                  <a:lnTo>
                                    <a:pt x="80" y="20"/>
                                  </a:lnTo>
                                  <a:lnTo>
                                    <a:pt x="51" y="0"/>
                                  </a:lnTo>
                                  <a:lnTo>
                                    <a:pt x="0" y="2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03" name="Freeform 190">
                              <a:extLst>
                                <a:ext uri="{FF2B5EF4-FFF2-40B4-BE49-F238E27FC236}">
                                  <a16:creationId xmlns:a16="http://schemas.microsoft.com/office/drawing/2014/main" id="{6FADDD9E-C341-9D8D-587E-56BBEFA30CA3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684" y="3306"/>
                              <a:ext cx="29" cy="16"/>
                            </a:xfrm>
                            <a:custGeom>
                              <a:avLst/>
                              <a:gdLst>
                                <a:gd name="T0" fmla="*/ 0 w 56"/>
                                <a:gd name="T1" fmla="*/ 8 h 32"/>
                                <a:gd name="T2" fmla="*/ 15 w 56"/>
                                <a:gd name="T3" fmla="*/ 16 h 32"/>
                                <a:gd name="T4" fmla="*/ 29 w 56"/>
                                <a:gd name="T5" fmla="*/ 9 h 32"/>
                                <a:gd name="T6" fmla="*/ 14 w 56"/>
                                <a:gd name="T7" fmla="*/ 0 h 32"/>
                                <a:gd name="T8" fmla="*/ 0 w 56"/>
                                <a:gd name="T9" fmla="*/ 8 h 32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56" h="32">
                                  <a:moveTo>
                                    <a:pt x="0" y="15"/>
                                  </a:moveTo>
                                  <a:lnTo>
                                    <a:pt x="29" y="32"/>
                                  </a:lnTo>
                                  <a:lnTo>
                                    <a:pt x="56" y="17"/>
                                  </a:lnTo>
                                  <a:lnTo>
                                    <a:pt x="27" y="0"/>
                                  </a:lnTo>
                                  <a:lnTo>
                                    <a:pt x="0" y="15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04" name="Freeform 191">
                              <a:extLst>
                                <a:ext uri="{FF2B5EF4-FFF2-40B4-BE49-F238E27FC236}">
                                  <a16:creationId xmlns:a16="http://schemas.microsoft.com/office/drawing/2014/main" id="{190FE9D9-0055-35AC-14A7-66F1BDFB8471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00" y="3314"/>
                              <a:ext cx="32" cy="20"/>
                            </a:xfrm>
                            <a:custGeom>
                              <a:avLst/>
                              <a:gdLst>
                                <a:gd name="T0" fmla="*/ 0 w 66"/>
                                <a:gd name="T1" fmla="*/ 8 h 39"/>
                                <a:gd name="T2" fmla="*/ 19 w 66"/>
                                <a:gd name="T3" fmla="*/ 20 h 39"/>
                                <a:gd name="T4" fmla="*/ 32 w 66"/>
                                <a:gd name="T5" fmla="*/ 12 h 39"/>
                                <a:gd name="T6" fmla="*/ 13 w 66"/>
                                <a:gd name="T7" fmla="*/ 0 h 39"/>
                                <a:gd name="T8" fmla="*/ 0 w 66"/>
                                <a:gd name="T9" fmla="*/ 8 h 39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6" h="39">
                                  <a:moveTo>
                                    <a:pt x="0" y="15"/>
                                  </a:moveTo>
                                  <a:lnTo>
                                    <a:pt x="40" y="39"/>
                                  </a:lnTo>
                                  <a:lnTo>
                                    <a:pt x="66" y="24"/>
                                  </a:lnTo>
                                  <a:lnTo>
                                    <a:pt x="27" y="0"/>
                                  </a:lnTo>
                                  <a:lnTo>
                                    <a:pt x="0" y="15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05" name="Freeform 192">
                              <a:extLst>
                                <a:ext uri="{FF2B5EF4-FFF2-40B4-BE49-F238E27FC236}">
                                  <a16:creationId xmlns:a16="http://schemas.microsoft.com/office/drawing/2014/main" id="{7353F473-273F-282E-BD90-B56800CC1AE1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575" y="3344"/>
                              <a:ext cx="42" cy="23"/>
                            </a:xfrm>
                            <a:custGeom>
                              <a:avLst/>
                              <a:gdLst>
                                <a:gd name="T0" fmla="*/ 0 w 82"/>
                                <a:gd name="T1" fmla="*/ 11 h 47"/>
                                <a:gd name="T2" fmla="*/ 17 w 82"/>
                                <a:gd name="T3" fmla="*/ 23 h 47"/>
                                <a:gd name="T4" fmla="*/ 42 w 82"/>
                                <a:gd name="T5" fmla="*/ 11 h 47"/>
                                <a:gd name="T6" fmla="*/ 25 w 82"/>
                                <a:gd name="T7" fmla="*/ 0 h 47"/>
                                <a:gd name="T8" fmla="*/ 0 w 82"/>
                                <a:gd name="T9" fmla="*/ 11 h 47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2" h="47">
                                  <a:moveTo>
                                    <a:pt x="0" y="23"/>
                                  </a:moveTo>
                                  <a:lnTo>
                                    <a:pt x="33" y="47"/>
                                  </a:lnTo>
                                  <a:lnTo>
                                    <a:pt x="82" y="23"/>
                                  </a:lnTo>
                                  <a:lnTo>
                                    <a:pt x="49" y="0"/>
                                  </a:lnTo>
                                  <a:lnTo>
                                    <a:pt x="0" y="23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8706" name="Freeform 193">
                              <a:extLst>
                                <a:ext uri="{FF2B5EF4-FFF2-40B4-BE49-F238E27FC236}">
                                  <a16:creationId xmlns:a16="http://schemas.microsoft.com/office/drawing/2014/main" id="{533CDB90-949D-3E15-E39F-D6470BAFB33E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20" y="3325"/>
                              <a:ext cx="33" cy="20"/>
                            </a:xfrm>
                            <a:custGeom>
                              <a:avLst/>
                              <a:gdLst>
                                <a:gd name="T0" fmla="*/ 0 w 65"/>
                                <a:gd name="T1" fmla="*/ 8 h 39"/>
                                <a:gd name="T2" fmla="*/ 19 w 65"/>
                                <a:gd name="T3" fmla="*/ 20 h 39"/>
                                <a:gd name="T4" fmla="*/ 33 w 65"/>
                                <a:gd name="T5" fmla="*/ 13 h 39"/>
                                <a:gd name="T6" fmla="*/ 14 w 65"/>
                                <a:gd name="T7" fmla="*/ 0 h 39"/>
                                <a:gd name="T8" fmla="*/ 0 w 65"/>
                                <a:gd name="T9" fmla="*/ 8 h 39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5" h="39">
                                  <a:moveTo>
                                    <a:pt x="0" y="16"/>
                                  </a:moveTo>
                                  <a:lnTo>
                                    <a:pt x="38" y="39"/>
                                  </a:lnTo>
                                  <a:lnTo>
                                    <a:pt x="65" y="26"/>
                                  </a:lnTo>
                                  <a:lnTo>
                                    <a:pt x="27" y="0"/>
                                  </a:lnTo>
                                  <a:lnTo>
                                    <a:pt x="0" y="16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</p:grpSp>
                    <p:grpSp>
                      <p:nvGrpSpPr>
                        <p:cNvPr id="18630" name="Group 194">
                          <a:extLst>
                            <a:ext uri="{FF2B5EF4-FFF2-40B4-BE49-F238E27FC236}">
                              <a16:creationId xmlns:a16="http://schemas.microsoft.com/office/drawing/2014/main" id="{4898D144-1D8D-D67E-DCA8-8E3B979022AD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408" y="3403"/>
                          <a:ext cx="545" cy="224"/>
                          <a:chOff x="2408" y="3403"/>
                          <a:chExt cx="545" cy="224"/>
                        </a:xfrm>
                      </p:grpSpPr>
                      <p:sp>
                        <p:nvSpPr>
                          <p:cNvPr id="18631" name="Freeform 195">
                            <a:extLst>
                              <a:ext uri="{FF2B5EF4-FFF2-40B4-BE49-F238E27FC236}">
                                <a16:creationId xmlns:a16="http://schemas.microsoft.com/office/drawing/2014/main" id="{B8FCA5B6-530A-DB12-80BF-3E2E9D856CDA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714" y="3505"/>
                            <a:ext cx="239" cy="122"/>
                          </a:xfrm>
                          <a:custGeom>
                            <a:avLst/>
                            <a:gdLst>
                              <a:gd name="T0" fmla="*/ 239 w 478"/>
                              <a:gd name="T1" fmla="*/ 0 h 244"/>
                              <a:gd name="T2" fmla="*/ 7 w 478"/>
                              <a:gd name="T3" fmla="*/ 97 h 244"/>
                              <a:gd name="T4" fmla="*/ 2 w 478"/>
                              <a:gd name="T5" fmla="*/ 103 h 244"/>
                              <a:gd name="T6" fmla="*/ 0 w 478"/>
                              <a:gd name="T7" fmla="*/ 109 h 244"/>
                              <a:gd name="T8" fmla="*/ 2 w 478"/>
                              <a:gd name="T9" fmla="*/ 114 h 244"/>
                              <a:gd name="T10" fmla="*/ 4 w 478"/>
                              <a:gd name="T11" fmla="*/ 120 h 244"/>
                              <a:gd name="T12" fmla="*/ 9 w 478"/>
                              <a:gd name="T13" fmla="*/ 122 h 244"/>
                              <a:gd name="T14" fmla="*/ 234 w 478"/>
                              <a:gd name="T15" fmla="*/ 26 h 244"/>
                              <a:gd name="T16" fmla="*/ 239 w 478"/>
                              <a:gd name="T17" fmla="*/ 0 h 244"/>
                              <a:gd name="T18" fmla="*/ 0 60000 65536"/>
                              <a:gd name="T19" fmla="*/ 0 60000 65536"/>
                              <a:gd name="T20" fmla="*/ 0 60000 65536"/>
                              <a:gd name="T21" fmla="*/ 0 60000 65536"/>
                              <a:gd name="T22" fmla="*/ 0 60000 65536"/>
                              <a:gd name="T23" fmla="*/ 0 60000 65536"/>
                              <a:gd name="T24" fmla="*/ 0 60000 65536"/>
                              <a:gd name="T25" fmla="*/ 0 60000 65536"/>
                              <a:gd name="T26" fmla="*/ 0 60000 65536"/>
                            </a:gdLst>
                            <a:ahLst/>
                            <a:cxnLst>
                              <a:cxn ang="T18">
                                <a:pos x="T0" y="T1"/>
                              </a:cxn>
                              <a:cxn ang="T19">
                                <a:pos x="T2" y="T3"/>
                              </a:cxn>
                              <a:cxn ang="T20">
                                <a:pos x="T4" y="T5"/>
                              </a:cxn>
                              <a:cxn ang="T21">
                                <a:pos x="T6" y="T7"/>
                              </a:cxn>
                              <a:cxn ang="T22">
                                <a:pos x="T8" y="T9"/>
                              </a:cxn>
                              <a:cxn ang="T23">
                                <a:pos x="T10" y="T11"/>
                              </a:cxn>
                              <a:cxn ang="T24">
                                <a:pos x="T12" y="T13"/>
                              </a:cxn>
                              <a:cxn ang="T25">
                                <a:pos x="T14" y="T15"/>
                              </a:cxn>
                              <a:cxn ang="T26">
                                <a:pos x="T16" y="T17"/>
                              </a:cxn>
                            </a:cxnLst>
                            <a:rect l="0" t="0" r="r" b="b"/>
                            <a:pathLst>
                              <a:path w="478" h="244">
                                <a:moveTo>
                                  <a:pt x="478" y="0"/>
                                </a:moveTo>
                                <a:lnTo>
                                  <a:pt x="13" y="194"/>
                                </a:lnTo>
                                <a:lnTo>
                                  <a:pt x="3" y="206"/>
                                </a:lnTo>
                                <a:lnTo>
                                  <a:pt x="0" y="218"/>
                                </a:lnTo>
                                <a:lnTo>
                                  <a:pt x="3" y="227"/>
                                </a:lnTo>
                                <a:lnTo>
                                  <a:pt x="8" y="239"/>
                                </a:lnTo>
                                <a:lnTo>
                                  <a:pt x="17" y="244"/>
                                </a:lnTo>
                                <a:lnTo>
                                  <a:pt x="467" y="51"/>
                                </a:lnTo>
                                <a:lnTo>
                                  <a:pt x="478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C0C0C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8632" name="Freeform 196">
                            <a:extLst>
                              <a:ext uri="{FF2B5EF4-FFF2-40B4-BE49-F238E27FC236}">
                                <a16:creationId xmlns:a16="http://schemas.microsoft.com/office/drawing/2014/main" id="{42E7E978-F37C-4C69-D9A0-BC156C8EE3ED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412" y="3403"/>
                            <a:ext cx="326" cy="204"/>
                          </a:xfrm>
                          <a:custGeom>
                            <a:avLst/>
                            <a:gdLst>
                              <a:gd name="T0" fmla="*/ 326 w 651"/>
                              <a:gd name="T1" fmla="*/ 195 h 409"/>
                              <a:gd name="T2" fmla="*/ 313 w 651"/>
                              <a:gd name="T3" fmla="*/ 200 h 409"/>
                              <a:gd name="T4" fmla="*/ 308 w 651"/>
                              <a:gd name="T5" fmla="*/ 204 h 409"/>
                              <a:gd name="T6" fmla="*/ 0 w 651"/>
                              <a:gd name="T7" fmla="*/ 2 h 409"/>
                              <a:gd name="T8" fmla="*/ 7 w 651"/>
                              <a:gd name="T9" fmla="*/ 0 h 409"/>
                              <a:gd name="T10" fmla="*/ 14 w 651"/>
                              <a:gd name="T11" fmla="*/ 0 h 409"/>
                              <a:gd name="T12" fmla="*/ 22 w 651"/>
                              <a:gd name="T13" fmla="*/ 0 h 409"/>
                              <a:gd name="T14" fmla="*/ 30 w 651"/>
                              <a:gd name="T15" fmla="*/ 1 h 409"/>
                              <a:gd name="T16" fmla="*/ 326 w 651"/>
                              <a:gd name="T17" fmla="*/ 195 h 409"/>
                              <a:gd name="T18" fmla="*/ 0 60000 65536"/>
                              <a:gd name="T19" fmla="*/ 0 60000 65536"/>
                              <a:gd name="T20" fmla="*/ 0 60000 65536"/>
                              <a:gd name="T21" fmla="*/ 0 60000 65536"/>
                              <a:gd name="T22" fmla="*/ 0 60000 65536"/>
                              <a:gd name="T23" fmla="*/ 0 60000 65536"/>
                              <a:gd name="T24" fmla="*/ 0 60000 65536"/>
                              <a:gd name="T25" fmla="*/ 0 60000 65536"/>
                              <a:gd name="T26" fmla="*/ 0 60000 65536"/>
                            </a:gdLst>
                            <a:ahLst/>
                            <a:cxnLst>
                              <a:cxn ang="T18">
                                <a:pos x="T0" y="T1"/>
                              </a:cxn>
                              <a:cxn ang="T19">
                                <a:pos x="T2" y="T3"/>
                              </a:cxn>
                              <a:cxn ang="T20">
                                <a:pos x="T4" y="T5"/>
                              </a:cxn>
                              <a:cxn ang="T21">
                                <a:pos x="T6" y="T7"/>
                              </a:cxn>
                              <a:cxn ang="T22">
                                <a:pos x="T8" y="T9"/>
                              </a:cxn>
                              <a:cxn ang="T23">
                                <a:pos x="T10" y="T11"/>
                              </a:cxn>
                              <a:cxn ang="T24">
                                <a:pos x="T12" y="T13"/>
                              </a:cxn>
                              <a:cxn ang="T25">
                                <a:pos x="T14" y="T15"/>
                              </a:cxn>
                              <a:cxn ang="T26">
                                <a:pos x="T16" y="T17"/>
                              </a:cxn>
                            </a:cxnLst>
                            <a:rect l="0" t="0" r="r" b="b"/>
                            <a:pathLst>
                              <a:path w="651" h="409">
                                <a:moveTo>
                                  <a:pt x="651" y="391"/>
                                </a:moveTo>
                                <a:lnTo>
                                  <a:pt x="626" y="400"/>
                                </a:lnTo>
                                <a:lnTo>
                                  <a:pt x="616" y="409"/>
                                </a:lnTo>
                                <a:lnTo>
                                  <a:pt x="0" y="4"/>
                                </a:lnTo>
                                <a:lnTo>
                                  <a:pt x="14" y="1"/>
                                </a:lnTo>
                                <a:lnTo>
                                  <a:pt x="28" y="0"/>
                                </a:lnTo>
                                <a:lnTo>
                                  <a:pt x="43" y="0"/>
                                </a:lnTo>
                                <a:lnTo>
                                  <a:pt x="59" y="3"/>
                                </a:lnTo>
                                <a:lnTo>
                                  <a:pt x="651" y="391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A0A0A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8633" name="Freeform 197">
                            <a:extLst>
                              <a:ext uri="{FF2B5EF4-FFF2-40B4-BE49-F238E27FC236}">
                                <a16:creationId xmlns:a16="http://schemas.microsoft.com/office/drawing/2014/main" id="{9300F0D4-C7CC-7151-3689-19E9E3CAD2DB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408" y="3405"/>
                            <a:ext cx="315" cy="219"/>
                          </a:xfrm>
                          <a:custGeom>
                            <a:avLst/>
                            <a:gdLst>
                              <a:gd name="T0" fmla="*/ 5 w 630"/>
                              <a:gd name="T1" fmla="*/ 0 h 438"/>
                              <a:gd name="T2" fmla="*/ 313 w 630"/>
                              <a:gd name="T3" fmla="*/ 202 h 438"/>
                              <a:gd name="T4" fmla="*/ 312 w 630"/>
                              <a:gd name="T5" fmla="*/ 211 h 438"/>
                              <a:gd name="T6" fmla="*/ 315 w 630"/>
                              <a:gd name="T7" fmla="*/ 219 h 438"/>
                              <a:gd name="T8" fmla="*/ 0 w 630"/>
                              <a:gd name="T9" fmla="*/ 10 h 438"/>
                              <a:gd name="T10" fmla="*/ 0 w 630"/>
                              <a:gd name="T11" fmla="*/ 4 h 438"/>
                              <a:gd name="T12" fmla="*/ 5 w 630"/>
                              <a:gd name="T13" fmla="*/ 0 h 438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</a:gdLst>
                            <a:ahLst/>
                            <a:cxnLst>
                              <a:cxn ang="T14">
                                <a:pos x="T0" y="T1"/>
                              </a:cxn>
                              <a:cxn ang="T15">
                                <a:pos x="T2" y="T3"/>
                              </a:cxn>
                              <a:cxn ang="T16">
                                <a:pos x="T4" y="T5"/>
                              </a:cxn>
                              <a:cxn ang="T17">
                                <a:pos x="T6" y="T7"/>
                              </a:cxn>
                              <a:cxn ang="T18">
                                <a:pos x="T8" y="T9"/>
                              </a:cxn>
                              <a:cxn ang="T19">
                                <a:pos x="T10" y="T11"/>
                              </a:cxn>
                              <a:cxn ang="T2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630" h="438">
                                <a:moveTo>
                                  <a:pt x="10" y="0"/>
                                </a:moveTo>
                                <a:lnTo>
                                  <a:pt x="625" y="403"/>
                                </a:lnTo>
                                <a:lnTo>
                                  <a:pt x="623" y="421"/>
                                </a:lnTo>
                                <a:lnTo>
                                  <a:pt x="630" y="438"/>
                                </a:lnTo>
                                <a:lnTo>
                                  <a:pt x="0" y="19"/>
                                </a:lnTo>
                                <a:lnTo>
                                  <a:pt x="0" y="8"/>
                                </a:lnTo>
                                <a:lnTo>
                                  <a:pt x="10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0808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8620" name="Group 198">
                        <a:extLst>
                          <a:ext uri="{FF2B5EF4-FFF2-40B4-BE49-F238E27FC236}">
                            <a16:creationId xmlns:a16="http://schemas.microsoft.com/office/drawing/2014/main" id="{5BA1E0B8-0C44-C244-3FFA-5BFB9E948260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734" y="2985"/>
                        <a:ext cx="425" cy="400"/>
                        <a:chOff x="2734" y="2985"/>
                        <a:chExt cx="425" cy="400"/>
                      </a:xfrm>
                    </p:grpSpPr>
                    <p:sp>
                      <p:nvSpPr>
                        <p:cNvPr id="18621" name="Freeform 199">
                          <a:extLst>
                            <a:ext uri="{FF2B5EF4-FFF2-40B4-BE49-F238E27FC236}">
                              <a16:creationId xmlns:a16="http://schemas.microsoft.com/office/drawing/2014/main" id="{5079F132-B346-3448-B49C-7FF3EBBABED0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32" y="3135"/>
                          <a:ext cx="127" cy="250"/>
                        </a:xfrm>
                        <a:custGeom>
                          <a:avLst/>
                          <a:gdLst>
                            <a:gd name="T0" fmla="*/ 118 w 254"/>
                            <a:gd name="T1" fmla="*/ 0 h 498"/>
                            <a:gd name="T2" fmla="*/ 127 w 254"/>
                            <a:gd name="T3" fmla="*/ 17 h 498"/>
                            <a:gd name="T4" fmla="*/ 9 w 254"/>
                            <a:gd name="T5" fmla="*/ 250 h 498"/>
                            <a:gd name="T6" fmla="*/ 0 w 254"/>
                            <a:gd name="T7" fmla="*/ 232 h 498"/>
                            <a:gd name="T8" fmla="*/ 118 w 254"/>
                            <a:gd name="T9" fmla="*/ 0 h 498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254" h="498">
                              <a:moveTo>
                                <a:pt x="236" y="0"/>
                              </a:moveTo>
                              <a:lnTo>
                                <a:pt x="254" y="33"/>
                              </a:lnTo>
                              <a:lnTo>
                                <a:pt x="18" y="498"/>
                              </a:lnTo>
                              <a:lnTo>
                                <a:pt x="0" y="462"/>
                              </a:lnTo>
                              <a:lnTo>
                                <a:pt x="23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80808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8622" name="Freeform 200">
                          <a:extLst>
                            <a:ext uri="{FF2B5EF4-FFF2-40B4-BE49-F238E27FC236}">
                              <a16:creationId xmlns:a16="http://schemas.microsoft.com/office/drawing/2014/main" id="{6AA0D4E4-DB64-FBF2-E529-DEE0B2C4713F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734" y="2985"/>
                          <a:ext cx="419" cy="383"/>
                        </a:xfrm>
                        <a:custGeom>
                          <a:avLst/>
                          <a:gdLst>
                            <a:gd name="T0" fmla="*/ 114 w 839"/>
                            <a:gd name="T1" fmla="*/ 0 h 767"/>
                            <a:gd name="T2" fmla="*/ 419 w 839"/>
                            <a:gd name="T3" fmla="*/ 152 h 767"/>
                            <a:gd name="T4" fmla="*/ 304 w 839"/>
                            <a:gd name="T5" fmla="*/ 383 h 767"/>
                            <a:gd name="T6" fmla="*/ 0 w 839"/>
                            <a:gd name="T7" fmla="*/ 229 h 767"/>
                            <a:gd name="T8" fmla="*/ 114 w 839"/>
                            <a:gd name="T9" fmla="*/ 0 h 767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839" h="767">
                              <a:moveTo>
                                <a:pt x="229" y="0"/>
                              </a:moveTo>
                              <a:lnTo>
                                <a:pt x="839" y="305"/>
                              </a:lnTo>
                              <a:lnTo>
                                <a:pt x="609" y="767"/>
                              </a:lnTo>
                              <a:lnTo>
                                <a:pt x="0" y="459"/>
                              </a:lnTo>
                              <a:lnTo>
                                <a:pt x="229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8623" name="Freeform 201">
                          <a:extLst>
                            <a:ext uri="{FF2B5EF4-FFF2-40B4-BE49-F238E27FC236}">
                              <a16:creationId xmlns:a16="http://schemas.microsoft.com/office/drawing/2014/main" id="{5887D2AA-3044-2E74-33AE-B334FEFD7E63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758" y="3010"/>
                          <a:ext cx="373" cy="330"/>
                        </a:xfrm>
                        <a:custGeom>
                          <a:avLst/>
                          <a:gdLst>
                            <a:gd name="T0" fmla="*/ 373 w 747"/>
                            <a:gd name="T1" fmla="*/ 140 h 659"/>
                            <a:gd name="T2" fmla="*/ 278 w 747"/>
                            <a:gd name="T3" fmla="*/ 330 h 659"/>
                            <a:gd name="T4" fmla="*/ 0 w 747"/>
                            <a:gd name="T5" fmla="*/ 191 h 659"/>
                            <a:gd name="T6" fmla="*/ 95 w 747"/>
                            <a:gd name="T7" fmla="*/ 0 h 659"/>
                            <a:gd name="T8" fmla="*/ 373 w 747"/>
                            <a:gd name="T9" fmla="*/ 140 h 659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747" h="659">
                              <a:moveTo>
                                <a:pt x="747" y="279"/>
                              </a:moveTo>
                              <a:lnTo>
                                <a:pt x="556" y="659"/>
                              </a:lnTo>
                              <a:lnTo>
                                <a:pt x="0" y="382"/>
                              </a:lnTo>
                              <a:lnTo>
                                <a:pt x="190" y="0"/>
                              </a:lnTo>
                              <a:lnTo>
                                <a:pt x="747" y="27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0606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8624" name="Freeform 202">
                          <a:extLst>
                            <a:ext uri="{FF2B5EF4-FFF2-40B4-BE49-F238E27FC236}">
                              <a16:creationId xmlns:a16="http://schemas.microsoft.com/office/drawing/2014/main" id="{CF015DB2-F8A7-07F9-03C6-522AB7ED8C30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774" y="3026"/>
                          <a:ext cx="340" cy="298"/>
                        </a:xfrm>
                        <a:custGeom>
                          <a:avLst/>
                          <a:gdLst>
                            <a:gd name="T0" fmla="*/ 340 w 681"/>
                            <a:gd name="T1" fmla="*/ 127 h 597"/>
                            <a:gd name="T2" fmla="*/ 257 w 681"/>
                            <a:gd name="T3" fmla="*/ 298 h 597"/>
                            <a:gd name="T4" fmla="*/ 0 w 681"/>
                            <a:gd name="T5" fmla="*/ 170 h 597"/>
                            <a:gd name="T6" fmla="*/ 85 w 681"/>
                            <a:gd name="T7" fmla="*/ 0 h 597"/>
                            <a:gd name="T8" fmla="*/ 340 w 681"/>
                            <a:gd name="T9" fmla="*/ 127 h 597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681" h="597">
                              <a:moveTo>
                                <a:pt x="681" y="254"/>
                              </a:moveTo>
                              <a:lnTo>
                                <a:pt x="515" y="597"/>
                              </a:lnTo>
                              <a:lnTo>
                                <a:pt x="0" y="341"/>
                              </a:lnTo>
                              <a:lnTo>
                                <a:pt x="170" y="0"/>
                              </a:lnTo>
                              <a:lnTo>
                                <a:pt x="681" y="25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8625" name="Freeform 203">
                          <a:extLst>
                            <a:ext uri="{FF2B5EF4-FFF2-40B4-BE49-F238E27FC236}">
                              <a16:creationId xmlns:a16="http://schemas.microsoft.com/office/drawing/2014/main" id="{8A367DCB-0EE5-B56F-E014-F66307364574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03" y="3329"/>
                          <a:ext cx="31" cy="29"/>
                        </a:xfrm>
                        <a:custGeom>
                          <a:avLst/>
                          <a:gdLst>
                            <a:gd name="T0" fmla="*/ 8 w 63"/>
                            <a:gd name="T1" fmla="*/ 0 h 57"/>
                            <a:gd name="T2" fmla="*/ 31 w 63"/>
                            <a:gd name="T3" fmla="*/ 12 h 57"/>
                            <a:gd name="T4" fmla="*/ 23 w 63"/>
                            <a:gd name="T5" fmla="*/ 29 h 57"/>
                            <a:gd name="T6" fmla="*/ 0 w 63"/>
                            <a:gd name="T7" fmla="*/ 17 h 57"/>
                            <a:gd name="T8" fmla="*/ 8 w 63"/>
                            <a:gd name="T9" fmla="*/ 0 h 57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63" h="57">
                              <a:moveTo>
                                <a:pt x="17" y="0"/>
                              </a:moveTo>
                              <a:lnTo>
                                <a:pt x="63" y="23"/>
                              </a:lnTo>
                              <a:lnTo>
                                <a:pt x="46" y="57"/>
                              </a:lnTo>
                              <a:lnTo>
                                <a:pt x="0" y="34"/>
                              </a:lnTo>
                              <a:lnTo>
                                <a:pt x="17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8626" name="Freeform 204">
                          <a:extLst>
                            <a:ext uri="{FF2B5EF4-FFF2-40B4-BE49-F238E27FC236}">
                              <a16:creationId xmlns:a16="http://schemas.microsoft.com/office/drawing/2014/main" id="{B90BDA3A-E9B1-7DF3-6EFB-AC0E4C2BF876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734" y="3211"/>
                          <a:ext cx="311" cy="173"/>
                        </a:xfrm>
                        <a:custGeom>
                          <a:avLst/>
                          <a:gdLst>
                            <a:gd name="T0" fmla="*/ 311 w 622"/>
                            <a:gd name="T1" fmla="*/ 173 h 346"/>
                            <a:gd name="T2" fmla="*/ 10 w 622"/>
                            <a:gd name="T3" fmla="*/ 20 h 346"/>
                            <a:gd name="T4" fmla="*/ 0 w 622"/>
                            <a:gd name="T5" fmla="*/ 0 h 346"/>
                            <a:gd name="T6" fmla="*/ 306 w 622"/>
                            <a:gd name="T7" fmla="*/ 156 h 346"/>
                            <a:gd name="T8" fmla="*/ 311 w 622"/>
                            <a:gd name="T9" fmla="*/ 173 h 346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622" h="346">
                              <a:moveTo>
                                <a:pt x="622" y="346"/>
                              </a:moveTo>
                              <a:lnTo>
                                <a:pt x="19" y="39"/>
                              </a:lnTo>
                              <a:lnTo>
                                <a:pt x="0" y="0"/>
                              </a:lnTo>
                              <a:lnTo>
                                <a:pt x="611" y="311"/>
                              </a:lnTo>
                              <a:lnTo>
                                <a:pt x="622" y="3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0606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8627" name="Freeform 205">
                          <a:extLst>
                            <a:ext uri="{FF2B5EF4-FFF2-40B4-BE49-F238E27FC236}">
                              <a16:creationId xmlns:a16="http://schemas.microsoft.com/office/drawing/2014/main" id="{48EFEA86-0FBB-57C8-E107-F890F1F49B84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07" y="3252"/>
                          <a:ext cx="135" cy="102"/>
                        </a:xfrm>
                        <a:custGeom>
                          <a:avLst/>
                          <a:gdLst>
                            <a:gd name="T0" fmla="*/ 0 w 270"/>
                            <a:gd name="T1" fmla="*/ 50 h 206"/>
                            <a:gd name="T2" fmla="*/ 35 w 270"/>
                            <a:gd name="T3" fmla="*/ 0 h 206"/>
                            <a:gd name="T4" fmla="*/ 135 w 270"/>
                            <a:gd name="T5" fmla="*/ 50 h 206"/>
                            <a:gd name="T6" fmla="*/ 100 w 270"/>
                            <a:gd name="T7" fmla="*/ 102 h 206"/>
                            <a:gd name="T8" fmla="*/ 0 w 270"/>
                            <a:gd name="T9" fmla="*/ 50 h 206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270" h="206">
                              <a:moveTo>
                                <a:pt x="0" y="100"/>
                              </a:moveTo>
                              <a:lnTo>
                                <a:pt x="70" y="0"/>
                              </a:lnTo>
                              <a:lnTo>
                                <a:pt x="270" y="101"/>
                              </a:lnTo>
                              <a:lnTo>
                                <a:pt x="200" y="206"/>
                              </a:lnTo>
                              <a:lnTo>
                                <a:pt x="0" y="1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8610" name="Group 206">
                      <a:extLst>
                        <a:ext uri="{FF2B5EF4-FFF2-40B4-BE49-F238E27FC236}">
                          <a16:creationId xmlns:a16="http://schemas.microsoft.com/office/drawing/2014/main" id="{7BEB6641-8199-CF95-1C35-55E09274613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94" y="3522"/>
                      <a:ext cx="315" cy="163"/>
                      <a:chOff x="2994" y="3522"/>
                      <a:chExt cx="315" cy="163"/>
                    </a:xfrm>
                  </p:grpSpPr>
                  <p:sp>
                    <p:nvSpPr>
                      <p:cNvPr id="18611" name="Freeform 207">
                        <a:extLst>
                          <a:ext uri="{FF2B5EF4-FFF2-40B4-BE49-F238E27FC236}">
                            <a16:creationId xmlns:a16="http://schemas.microsoft.com/office/drawing/2014/main" id="{AE255888-F9A7-4CAD-4AF2-00825F6FDC7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01" y="3536"/>
                        <a:ext cx="251" cy="149"/>
                      </a:xfrm>
                      <a:custGeom>
                        <a:avLst/>
                        <a:gdLst>
                          <a:gd name="T0" fmla="*/ 0 w 501"/>
                          <a:gd name="T1" fmla="*/ 87 h 299"/>
                          <a:gd name="T2" fmla="*/ 162 w 501"/>
                          <a:gd name="T3" fmla="*/ 149 h 299"/>
                          <a:gd name="T4" fmla="*/ 251 w 501"/>
                          <a:gd name="T5" fmla="*/ 66 h 299"/>
                          <a:gd name="T6" fmla="*/ 90 w 501"/>
                          <a:gd name="T7" fmla="*/ 0 h 299"/>
                          <a:gd name="T8" fmla="*/ 0 w 501"/>
                          <a:gd name="T9" fmla="*/ 87 h 299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501" h="299">
                            <a:moveTo>
                              <a:pt x="0" y="175"/>
                            </a:moveTo>
                            <a:lnTo>
                              <a:pt x="324" y="299"/>
                            </a:lnTo>
                            <a:lnTo>
                              <a:pt x="501" y="132"/>
                            </a:lnTo>
                            <a:lnTo>
                              <a:pt x="180" y="0"/>
                            </a:lnTo>
                            <a:lnTo>
                              <a:pt x="0" y="175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8612" name="Group 208">
                        <a:extLst>
                          <a:ext uri="{FF2B5EF4-FFF2-40B4-BE49-F238E27FC236}">
                            <a16:creationId xmlns:a16="http://schemas.microsoft.com/office/drawing/2014/main" id="{D6CA10F5-63BC-B721-CFBB-49FBD1310486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994" y="3522"/>
                        <a:ext cx="263" cy="131"/>
                        <a:chOff x="2994" y="3522"/>
                        <a:chExt cx="263" cy="131"/>
                      </a:xfrm>
                    </p:grpSpPr>
                    <p:sp>
                      <p:nvSpPr>
                        <p:cNvPr id="18617" name="Freeform 209">
                          <a:extLst>
                            <a:ext uri="{FF2B5EF4-FFF2-40B4-BE49-F238E27FC236}">
                              <a16:creationId xmlns:a16="http://schemas.microsoft.com/office/drawing/2014/main" id="{53F12A2D-5386-CB3D-3261-046007CDADC2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994" y="3522"/>
                          <a:ext cx="263" cy="131"/>
                        </a:xfrm>
                        <a:custGeom>
                          <a:avLst/>
                          <a:gdLst>
                            <a:gd name="T0" fmla="*/ 0 w 524"/>
                            <a:gd name="T1" fmla="*/ 40 h 263"/>
                            <a:gd name="T2" fmla="*/ 101 w 524"/>
                            <a:gd name="T3" fmla="*/ 131 h 263"/>
                            <a:gd name="T4" fmla="*/ 263 w 524"/>
                            <a:gd name="T5" fmla="*/ 89 h 263"/>
                            <a:gd name="T6" fmla="*/ 163 w 524"/>
                            <a:gd name="T7" fmla="*/ 0 h 263"/>
                            <a:gd name="T8" fmla="*/ 0 w 524"/>
                            <a:gd name="T9" fmla="*/ 40 h 263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524" h="263">
                              <a:moveTo>
                                <a:pt x="0" y="81"/>
                              </a:moveTo>
                              <a:lnTo>
                                <a:pt x="201" y="263"/>
                              </a:lnTo>
                              <a:lnTo>
                                <a:pt x="524" y="178"/>
                              </a:lnTo>
                              <a:lnTo>
                                <a:pt x="324" y="0"/>
                              </a:lnTo>
                              <a:lnTo>
                                <a:pt x="0" y="8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40404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8618" name="Freeform 210">
                          <a:extLst>
                            <a:ext uri="{FF2B5EF4-FFF2-40B4-BE49-F238E27FC236}">
                              <a16:creationId xmlns:a16="http://schemas.microsoft.com/office/drawing/2014/main" id="{2FBEB985-9B2B-ED0D-7D95-6B88F27B7CC0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02" y="3546"/>
                          <a:ext cx="90" cy="40"/>
                        </a:xfrm>
                        <a:custGeom>
                          <a:avLst/>
                          <a:gdLst>
                            <a:gd name="T0" fmla="*/ 0 w 178"/>
                            <a:gd name="T1" fmla="*/ 19 h 80"/>
                            <a:gd name="T2" fmla="*/ 22 w 178"/>
                            <a:gd name="T3" fmla="*/ 40 h 80"/>
                            <a:gd name="T4" fmla="*/ 90 w 178"/>
                            <a:gd name="T5" fmla="*/ 21 h 80"/>
                            <a:gd name="T6" fmla="*/ 68 w 178"/>
                            <a:gd name="T7" fmla="*/ 0 h 80"/>
                            <a:gd name="T8" fmla="*/ 0 w 178"/>
                            <a:gd name="T9" fmla="*/ 19 h 80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178" h="80">
                              <a:moveTo>
                                <a:pt x="0" y="37"/>
                              </a:moveTo>
                              <a:lnTo>
                                <a:pt x="44" y="80"/>
                              </a:lnTo>
                              <a:lnTo>
                                <a:pt x="178" y="42"/>
                              </a:lnTo>
                              <a:lnTo>
                                <a:pt x="135" y="0"/>
                              </a:lnTo>
                              <a:lnTo>
                                <a:pt x="0" y="3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18613" name="Group 211">
                        <a:extLst>
                          <a:ext uri="{FF2B5EF4-FFF2-40B4-BE49-F238E27FC236}">
                            <a16:creationId xmlns:a16="http://schemas.microsoft.com/office/drawing/2014/main" id="{DCC8771B-1C39-B031-9B7B-5F57A124B10B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049" y="3545"/>
                        <a:ext cx="260" cy="131"/>
                        <a:chOff x="3049" y="3545"/>
                        <a:chExt cx="260" cy="131"/>
                      </a:xfrm>
                    </p:grpSpPr>
                    <p:sp>
                      <p:nvSpPr>
                        <p:cNvPr id="18614" name="Freeform 212">
                          <a:extLst>
                            <a:ext uri="{FF2B5EF4-FFF2-40B4-BE49-F238E27FC236}">
                              <a16:creationId xmlns:a16="http://schemas.microsoft.com/office/drawing/2014/main" id="{F50C678A-96C7-F02E-A110-0EAFCF436B6B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49" y="3545"/>
                          <a:ext cx="260" cy="131"/>
                        </a:xfrm>
                        <a:custGeom>
                          <a:avLst/>
                          <a:gdLst>
                            <a:gd name="T0" fmla="*/ 0 w 520"/>
                            <a:gd name="T1" fmla="*/ 40 h 262"/>
                            <a:gd name="T2" fmla="*/ 100 w 520"/>
                            <a:gd name="T3" fmla="*/ 131 h 262"/>
                            <a:gd name="T4" fmla="*/ 260 w 520"/>
                            <a:gd name="T5" fmla="*/ 91 h 262"/>
                            <a:gd name="T6" fmla="*/ 159 w 520"/>
                            <a:gd name="T7" fmla="*/ 0 h 262"/>
                            <a:gd name="T8" fmla="*/ 0 w 520"/>
                            <a:gd name="T9" fmla="*/ 40 h 262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520" h="262">
                              <a:moveTo>
                                <a:pt x="0" y="80"/>
                              </a:moveTo>
                              <a:lnTo>
                                <a:pt x="200" y="262"/>
                              </a:lnTo>
                              <a:lnTo>
                                <a:pt x="520" y="182"/>
                              </a:lnTo>
                              <a:lnTo>
                                <a:pt x="317" y="0"/>
                              </a:lnTo>
                              <a:lnTo>
                                <a:pt x="0" y="8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0606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8615" name="Oval 213">
                          <a:extLst>
                            <a:ext uri="{FF2B5EF4-FFF2-40B4-BE49-F238E27FC236}">
                              <a16:creationId xmlns:a16="http://schemas.microsoft.com/office/drawing/2014/main" id="{56E979E4-3F90-27B7-7732-F5313FA9C6B8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156" y="3589"/>
                          <a:ext cx="56" cy="39"/>
                        </a:xfrm>
                        <a:prstGeom prst="ellipse">
                          <a:avLst/>
                        </a:prstGeom>
                        <a:solidFill>
                          <a:srgbClr val="404040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>
                          <a:lvl1pPr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endParaRPr lang="en-US" altLang="en-US"/>
                        </a:p>
                      </p:txBody>
                    </p:sp>
                    <p:sp>
                      <p:nvSpPr>
                        <p:cNvPr id="18616" name="Freeform 214">
                          <a:extLst>
                            <a:ext uri="{FF2B5EF4-FFF2-40B4-BE49-F238E27FC236}">
                              <a16:creationId xmlns:a16="http://schemas.microsoft.com/office/drawing/2014/main" id="{84D0E3FB-B8BB-2E0E-67D2-5D3168D13690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55" y="3569"/>
                          <a:ext cx="90" cy="39"/>
                        </a:xfrm>
                        <a:custGeom>
                          <a:avLst/>
                          <a:gdLst>
                            <a:gd name="T0" fmla="*/ 0 w 179"/>
                            <a:gd name="T1" fmla="*/ 18 h 79"/>
                            <a:gd name="T2" fmla="*/ 22 w 179"/>
                            <a:gd name="T3" fmla="*/ 39 h 79"/>
                            <a:gd name="T4" fmla="*/ 90 w 179"/>
                            <a:gd name="T5" fmla="*/ 20 h 79"/>
                            <a:gd name="T6" fmla="*/ 68 w 179"/>
                            <a:gd name="T7" fmla="*/ 0 h 79"/>
                            <a:gd name="T8" fmla="*/ 0 w 179"/>
                            <a:gd name="T9" fmla="*/ 18 h 79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179" h="79">
                              <a:moveTo>
                                <a:pt x="0" y="37"/>
                              </a:moveTo>
                              <a:lnTo>
                                <a:pt x="44" y="79"/>
                              </a:lnTo>
                              <a:lnTo>
                                <a:pt x="179" y="41"/>
                              </a:lnTo>
                              <a:lnTo>
                                <a:pt x="136" y="0"/>
                              </a:lnTo>
                              <a:lnTo>
                                <a:pt x="0" y="3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</p:grpSp>
        <p:grpSp>
          <p:nvGrpSpPr>
            <p:cNvPr id="18438" name="Group 215">
              <a:extLst>
                <a:ext uri="{FF2B5EF4-FFF2-40B4-BE49-F238E27FC236}">
                  <a16:creationId xmlns:a16="http://schemas.microsoft.com/office/drawing/2014/main" id="{C95F08B9-5FE7-22C1-09BE-0E3FDD8433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7" y="3089"/>
              <a:ext cx="715" cy="946"/>
              <a:chOff x="1777" y="3089"/>
              <a:chExt cx="715" cy="946"/>
            </a:xfrm>
          </p:grpSpPr>
          <p:grpSp>
            <p:nvGrpSpPr>
              <p:cNvPr id="18534" name="Group 216">
                <a:extLst>
                  <a:ext uri="{FF2B5EF4-FFF2-40B4-BE49-F238E27FC236}">
                    <a16:creationId xmlns:a16="http://schemas.microsoft.com/office/drawing/2014/main" id="{50B6DB15-A97B-20F0-EAE3-C72E40C3C2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7" y="3357"/>
                <a:ext cx="715" cy="678"/>
                <a:chOff x="1777" y="3357"/>
                <a:chExt cx="715" cy="678"/>
              </a:xfrm>
            </p:grpSpPr>
            <p:grpSp>
              <p:nvGrpSpPr>
                <p:cNvPr id="18563" name="Group 217">
                  <a:extLst>
                    <a:ext uri="{FF2B5EF4-FFF2-40B4-BE49-F238E27FC236}">
                      <a16:creationId xmlns:a16="http://schemas.microsoft.com/office/drawing/2014/main" id="{340A51BE-53EB-4874-767E-FAAB17512B6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75" y="3615"/>
                  <a:ext cx="237" cy="295"/>
                  <a:chOff x="2175" y="3615"/>
                  <a:chExt cx="237" cy="295"/>
                </a:xfrm>
              </p:grpSpPr>
              <p:sp>
                <p:nvSpPr>
                  <p:cNvPr id="18597" name="Freeform 218">
                    <a:extLst>
                      <a:ext uri="{FF2B5EF4-FFF2-40B4-BE49-F238E27FC236}">
                        <a16:creationId xmlns:a16="http://schemas.microsoft.com/office/drawing/2014/main" id="{3BAE5225-594A-08FF-4955-58655774AA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05" y="3615"/>
                    <a:ext cx="203" cy="150"/>
                  </a:xfrm>
                  <a:custGeom>
                    <a:avLst/>
                    <a:gdLst>
                      <a:gd name="T0" fmla="*/ 203 w 406"/>
                      <a:gd name="T1" fmla="*/ 30 h 301"/>
                      <a:gd name="T2" fmla="*/ 195 w 406"/>
                      <a:gd name="T3" fmla="*/ 62 h 301"/>
                      <a:gd name="T4" fmla="*/ 187 w 406"/>
                      <a:gd name="T5" fmla="*/ 73 h 301"/>
                      <a:gd name="T6" fmla="*/ 184 w 406"/>
                      <a:gd name="T7" fmla="*/ 77 h 301"/>
                      <a:gd name="T8" fmla="*/ 185 w 406"/>
                      <a:gd name="T9" fmla="*/ 86 h 301"/>
                      <a:gd name="T10" fmla="*/ 188 w 406"/>
                      <a:gd name="T11" fmla="*/ 95 h 301"/>
                      <a:gd name="T12" fmla="*/ 188 w 406"/>
                      <a:gd name="T13" fmla="*/ 105 h 301"/>
                      <a:gd name="T14" fmla="*/ 178 w 406"/>
                      <a:gd name="T15" fmla="*/ 121 h 301"/>
                      <a:gd name="T16" fmla="*/ 69 w 406"/>
                      <a:gd name="T17" fmla="*/ 100 h 301"/>
                      <a:gd name="T18" fmla="*/ 35 w 406"/>
                      <a:gd name="T19" fmla="*/ 124 h 301"/>
                      <a:gd name="T20" fmla="*/ 26 w 406"/>
                      <a:gd name="T21" fmla="*/ 135 h 301"/>
                      <a:gd name="T22" fmla="*/ 19 w 406"/>
                      <a:gd name="T23" fmla="*/ 146 h 301"/>
                      <a:gd name="T24" fmla="*/ 10 w 406"/>
                      <a:gd name="T25" fmla="*/ 150 h 301"/>
                      <a:gd name="T26" fmla="*/ 4 w 406"/>
                      <a:gd name="T27" fmla="*/ 149 h 301"/>
                      <a:gd name="T28" fmla="*/ 1 w 406"/>
                      <a:gd name="T29" fmla="*/ 146 h 301"/>
                      <a:gd name="T30" fmla="*/ 0 w 406"/>
                      <a:gd name="T31" fmla="*/ 140 h 301"/>
                      <a:gd name="T32" fmla="*/ 1 w 406"/>
                      <a:gd name="T33" fmla="*/ 133 h 301"/>
                      <a:gd name="T34" fmla="*/ 4 w 406"/>
                      <a:gd name="T35" fmla="*/ 128 h 301"/>
                      <a:gd name="T36" fmla="*/ 14 w 406"/>
                      <a:gd name="T37" fmla="*/ 114 h 301"/>
                      <a:gd name="T38" fmla="*/ 20 w 406"/>
                      <a:gd name="T39" fmla="*/ 108 h 301"/>
                      <a:gd name="T40" fmla="*/ 28 w 406"/>
                      <a:gd name="T41" fmla="*/ 101 h 301"/>
                      <a:gd name="T42" fmla="*/ 36 w 406"/>
                      <a:gd name="T43" fmla="*/ 90 h 301"/>
                      <a:gd name="T44" fmla="*/ 42 w 406"/>
                      <a:gd name="T45" fmla="*/ 81 h 301"/>
                      <a:gd name="T46" fmla="*/ 49 w 406"/>
                      <a:gd name="T47" fmla="*/ 74 h 301"/>
                      <a:gd name="T48" fmla="*/ 56 w 406"/>
                      <a:gd name="T49" fmla="*/ 70 h 301"/>
                      <a:gd name="T50" fmla="*/ 76 w 406"/>
                      <a:gd name="T51" fmla="*/ 55 h 301"/>
                      <a:gd name="T52" fmla="*/ 93 w 406"/>
                      <a:gd name="T53" fmla="*/ 44 h 301"/>
                      <a:gd name="T54" fmla="*/ 108 w 406"/>
                      <a:gd name="T55" fmla="*/ 35 h 301"/>
                      <a:gd name="T56" fmla="*/ 120 w 406"/>
                      <a:gd name="T57" fmla="*/ 29 h 301"/>
                      <a:gd name="T58" fmla="*/ 118 w 406"/>
                      <a:gd name="T59" fmla="*/ 22 h 301"/>
                      <a:gd name="T60" fmla="*/ 120 w 406"/>
                      <a:gd name="T61" fmla="*/ 14 h 301"/>
                      <a:gd name="T62" fmla="*/ 134 w 406"/>
                      <a:gd name="T63" fmla="*/ 0 h 301"/>
                      <a:gd name="T64" fmla="*/ 203 w 406"/>
                      <a:gd name="T65" fmla="*/ 30 h 301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0" t="0" r="r" b="b"/>
                    <a:pathLst>
                      <a:path w="406" h="301">
                        <a:moveTo>
                          <a:pt x="406" y="60"/>
                        </a:moveTo>
                        <a:lnTo>
                          <a:pt x="389" y="125"/>
                        </a:lnTo>
                        <a:lnTo>
                          <a:pt x="373" y="146"/>
                        </a:lnTo>
                        <a:lnTo>
                          <a:pt x="368" y="154"/>
                        </a:lnTo>
                        <a:lnTo>
                          <a:pt x="370" y="173"/>
                        </a:lnTo>
                        <a:lnTo>
                          <a:pt x="375" y="191"/>
                        </a:lnTo>
                        <a:lnTo>
                          <a:pt x="376" y="211"/>
                        </a:lnTo>
                        <a:lnTo>
                          <a:pt x="356" y="243"/>
                        </a:lnTo>
                        <a:lnTo>
                          <a:pt x="138" y="200"/>
                        </a:lnTo>
                        <a:lnTo>
                          <a:pt x="70" y="249"/>
                        </a:lnTo>
                        <a:lnTo>
                          <a:pt x="52" y="271"/>
                        </a:lnTo>
                        <a:lnTo>
                          <a:pt x="37" y="292"/>
                        </a:lnTo>
                        <a:lnTo>
                          <a:pt x="20" y="301"/>
                        </a:lnTo>
                        <a:lnTo>
                          <a:pt x="8" y="299"/>
                        </a:lnTo>
                        <a:lnTo>
                          <a:pt x="2" y="293"/>
                        </a:lnTo>
                        <a:lnTo>
                          <a:pt x="0" y="281"/>
                        </a:lnTo>
                        <a:lnTo>
                          <a:pt x="2" y="267"/>
                        </a:lnTo>
                        <a:lnTo>
                          <a:pt x="8" y="256"/>
                        </a:lnTo>
                        <a:lnTo>
                          <a:pt x="27" y="229"/>
                        </a:lnTo>
                        <a:lnTo>
                          <a:pt x="40" y="217"/>
                        </a:lnTo>
                        <a:lnTo>
                          <a:pt x="55" y="203"/>
                        </a:lnTo>
                        <a:lnTo>
                          <a:pt x="71" y="180"/>
                        </a:lnTo>
                        <a:lnTo>
                          <a:pt x="84" y="162"/>
                        </a:lnTo>
                        <a:lnTo>
                          <a:pt x="97" y="148"/>
                        </a:lnTo>
                        <a:lnTo>
                          <a:pt x="111" y="140"/>
                        </a:lnTo>
                        <a:lnTo>
                          <a:pt x="152" y="111"/>
                        </a:lnTo>
                        <a:lnTo>
                          <a:pt x="186" y="88"/>
                        </a:lnTo>
                        <a:lnTo>
                          <a:pt x="216" y="71"/>
                        </a:lnTo>
                        <a:lnTo>
                          <a:pt x="240" y="58"/>
                        </a:lnTo>
                        <a:lnTo>
                          <a:pt x="235" y="45"/>
                        </a:lnTo>
                        <a:lnTo>
                          <a:pt x="240" y="28"/>
                        </a:lnTo>
                        <a:lnTo>
                          <a:pt x="268" y="0"/>
                        </a:lnTo>
                        <a:lnTo>
                          <a:pt x="406" y="60"/>
                        </a:lnTo>
                        <a:close/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98" name="Freeform 219">
                    <a:extLst>
                      <a:ext uri="{FF2B5EF4-FFF2-40B4-BE49-F238E27FC236}">
                        <a16:creationId xmlns:a16="http://schemas.microsoft.com/office/drawing/2014/main" id="{0990867B-913A-51C5-6001-6E05A9C41B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75" y="3666"/>
                    <a:ext cx="237" cy="244"/>
                  </a:xfrm>
                  <a:custGeom>
                    <a:avLst/>
                    <a:gdLst>
                      <a:gd name="T0" fmla="*/ 0 w 472"/>
                      <a:gd name="T1" fmla="*/ 179 h 487"/>
                      <a:gd name="T2" fmla="*/ 13 w 472"/>
                      <a:gd name="T3" fmla="*/ 164 h 487"/>
                      <a:gd name="T4" fmla="*/ 25 w 472"/>
                      <a:gd name="T5" fmla="*/ 155 h 487"/>
                      <a:gd name="T6" fmla="*/ 49 w 472"/>
                      <a:gd name="T7" fmla="*/ 139 h 487"/>
                      <a:gd name="T8" fmla="*/ 49 w 472"/>
                      <a:gd name="T9" fmla="*/ 122 h 487"/>
                      <a:gd name="T10" fmla="*/ 48 w 472"/>
                      <a:gd name="T11" fmla="*/ 102 h 487"/>
                      <a:gd name="T12" fmla="*/ 49 w 472"/>
                      <a:gd name="T13" fmla="*/ 85 h 487"/>
                      <a:gd name="T14" fmla="*/ 51 w 472"/>
                      <a:gd name="T15" fmla="*/ 67 h 487"/>
                      <a:gd name="T16" fmla="*/ 54 w 472"/>
                      <a:gd name="T17" fmla="*/ 61 h 487"/>
                      <a:gd name="T18" fmla="*/ 60 w 472"/>
                      <a:gd name="T19" fmla="*/ 56 h 487"/>
                      <a:gd name="T20" fmla="*/ 68 w 472"/>
                      <a:gd name="T21" fmla="*/ 51 h 487"/>
                      <a:gd name="T22" fmla="*/ 77 w 472"/>
                      <a:gd name="T23" fmla="*/ 44 h 487"/>
                      <a:gd name="T24" fmla="*/ 84 w 472"/>
                      <a:gd name="T25" fmla="*/ 37 h 487"/>
                      <a:gd name="T26" fmla="*/ 86 w 472"/>
                      <a:gd name="T27" fmla="*/ 32 h 487"/>
                      <a:gd name="T28" fmla="*/ 89 w 472"/>
                      <a:gd name="T29" fmla="*/ 26 h 487"/>
                      <a:gd name="T30" fmla="*/ 97 w 472"/>
                      <a:gd name="T31" fmla="*/ 11 h 487"/>
                      <a:gd name="T32" fmla="*/ 100 w 472"/>
                      <a:gd name="T33" fmla="*/ 9 h 487"/>
                      <a:gd name="T34" fmla="*/ 106 w 472"/>
                      <a:gd name="T35" fmla="*/ 8 h 487"/>
                      <a:gd name="T36" fmla="*/ 110 w 472"/>
                      <a:gd name="T37" fmla="*/ 9 h 487"/>
                      <a:gd name="T38" fmla="*/ 112 w 472"/>
                      <a:gd name="T39" fmla="*/ 14 h 487"/>
                      <a:gd name="T40" fmla="*/ 114 w 472"/>
                      <a:gd name="T41" fmla="*/ 23 h 487"/>
                      <a:gd name="T42" fmla="*/ 113 w 472"/>
                      <a:gd name="T43" fmla="*/ 34 h 487"/>
                      <a:gd name="T44" fmla="*/ 110 w 472"/>
                      <a:gd name="T45" fmla="*/ 44 h 487"/>
                      <a:gd name="T46" fmla="*/ 123 w 472"/>
                      <a:gd name="T47" fmla="*/ 27 h 487"/>
                      <a:gd name="T48" fmla="*/ 137 w 472"/>
                      <a:gd name="T49" fmla="*/ 14 h 487"/>
                      <a:gd name="T50" fmla="*/ 153 w 472"/>
                      <a:gd name="T51" fmla="*/ 3 h 487"/>
                      <a:gd name="T52" fmla="*/ 161 w 472"/>
                      <a:gd name="T53" fmla="*/ 0 h 487"/>
                      <a:gd name="T54" fmla="*/ 171 w 472"/>
                      <a:gd name="T55" fmla="*/ 2 h 487"/>
                      <a:gd name="T56" fmla="*/ 180 w 472"/>
                      <a:gd name="T57" fmla="*/ 5 h 487"/>
                      <a:gd name="T58" fmla="*/ 188 w 472"/>
                      <a:gd name="T59" fmla="*/ 9 h 487"/>
                      <a:gd name="T60" fmla="*/ 198 w 472"/>
                      <a:gd name="T61" fmla="*/ 14 h 487"/>
                      <a:gd name="T62" fmla="*/ 201 w 472"/>
                      <a:gd name="T63" fmla="*/ 17 h 487"/>
                      <a:gd name="T64" fmla="*/ 206 w 472"/>
                      <a:gd name="T65" fmla="*/ 25 h 487"/>
                      <a:gd name="T66" fmla="*/ 207 w 472"/>
                      <a:gd name="T67" fmla="*/ 33 h 487"/>
                      <a:gd name="T68" fmla="*/ 212 w 472"/>
                      <a:gd name="T69" fmla="*/ 37 h 487"/>
                      <a:gd name="T70" fmla="*/ 215 w 472"/>
                      <a:gd name="T71" fmla="*/ 42 h 487"/>
                      <a:gd name="T72" fmla="*/ 218 w 472"/>
                      <a:gd name="T73" fmla="*/ 51 h 487"/>
                      <a:gd name="T74" fmla="*/ 220 w 472"/>
                      <a:gd name="T75" fmla="*/ 58 h 487"/>
                      <a:gd name="T76" fmla="*/ 218 w 472"/>
                      <a:gd name="T77" fmla="*/ 64 h 487"/>
                      <a:gd name="T78" fmla="*/ 225 w 472"/>
                      <a:gd name="T79" fmla="*/ 67 h 487"/>
                      <a:gd name="T80" fmla="*/ 227 w 472"/>
                      <a:gd name="T81" fmla="*/ 72 h 487"/>
                      <a:gd name="T82" fmla="*/ 225 w 472"/>
                      <a:gd name="T83" fmla="*/ 81 h 487"/>
                      <a:gd name="T84" fmla="*/ 218 w 472"/>
                      <a:gd name="T85" fmla="*/ 89 h 487"/>
                      <a:gd name="T86" fmla="*/ 226 w 472"/>
                      <a:gd name="T87" fmla="*/ 99 h 487"/>
                      <a:gd name="T88" fmla="*/ 232 w 472"/>
                      <a:gd name="T89" fmla="*/ 108 h 487"/>
                      <a:gd name="T90" fmla="*/ 237 w 472"/>
                      <a:gd name="T91" fmla="*/ 122 h 487"/>
                      <a:gd name="T92" fmla="*/ 234 w 472"/>
                      <a:gd name="T93" fmla="*/ 125 h 487"/>
                      <a:gd name="T94" fmla="*/ 226 w 472"/>
                      <a:gd name="T95" fmla="*/ 126 h 487"/>
                      <a:gd name="T96" fmla="*/ 219 w 472"/>
                      <a:gd name="T97" fmla="*/ 121 h 487"/>
                      <a:gd name="T98" fmla="*/ 212 w 472"/>
                      <a:gd name="T99" fmla="*/ 118 h 487"/>
                      <a:gd name="T100" fmla="*/ 206 w 472"/>
                      <a:gd name="T101" fmla="*/ 117 h 487"/>
                      <a:gd name="T102" fmla="*/ 199 w 472"/>
                      <a:gd name="T103" fmla="*/ 118 h 487"/>
                      <a:gd name="T104" fmla="*/ 190 w 472"/>
                      <a:gd name="T105" fmla="*/ 126 h 487"/>
                      <a:gd name="T106" fmla="*/ 184 w 472"/>
                      <a:gd name="T107" fmla="*/ 138 h 487"/>
                      <a:gd name="T108" fmla="*/ 177 w 472"/>
                      <a:gd name="T109" fmla="*/ 152 h 487"/>
                      <a:gd name="T110" fmla="*/ 167 w 472"/>
                      <a:gd name="T111" fmla="*/ 163 h 487"/>
                      <a:gd name="T112" fmla="*/ 156 w 472"/>
                      <a:gd name="T113" fmla="*/ 169 h 487"/>
                      <a:gd name="T114" fmla="*/ 140 w 472"/>
                      <a:gd name="T115" fmla="*/ 182 h 487"/>
                      <a:gd name="T116" fmla="*/ 127 w 472"/>
                      <a:gd name="T117" fmla="*/ 193 h 487"/>
                      <a:gd name="T118" fmla="*/ 102 w 472"/>
                      <a:gd name="T119" fmla="*/ 208 h 487"/>
                      <a:gd name="T120" fmla="*/ 43 w 472"/>
                      <a:gd name="T121" fmla="*/ 244 h 487"/>
                      <a:gd name="T122" fmla="*/ 0 w 472"/>
                      <a:gd name="T123" fmla="*/ 179 h 487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60000 65536"/>
                      <a:gd name="T184" fmla="*/ 0 60000 65536"/>
                      <a:gd name="T185" fmla="*/ 0 60000 65536"/>
                    </a:gdLst>
                    <a:ahLst/>
                    <a:cxnLst>
                      <a:cxn ang="T124">
                        <a:pos x="T0" y="T1"/>
                      </a:cxn>
                      <a:cxn ang="T125">
                        <a:pos x="T2" y="T3"/>
                      </a:cxn>
                      <a:cxn ang="T126">
                        <a:pos x="T4" y="T5"/>
                      </a:cxn>
                      <a:cxn ang="T127">
                        <a:pos x="T6" y="T7"/>
                      </a:cxn>
                      <a:cxn ang="T128">
                        <a:pos x="T8" y="T9"/>
                      </a:cxn>
                      <a:cxn ang="T129">
                        <a:pos x="T10" y="T11"/>
                      </a:cxn>
                      <a:cxn ang="T130">
                        <a:pos x="T12" y="T13"/>
                      </a:cxn>
                      <a:cxn ang="T131">
                        <a:pos x="T14" y="T15"/>
                      </a:cxn>
                      <a:cxn ang="T132">
                        <a:pos x="T16" y="T17"/>
                      </a:cxn>
                      <a:cxn ang="T133">
                        <a:pos x="T18" y="T19"/>
                      </a:cxn>
                      <a:cxn ang="T134">
                        <a:pos x="T20" y="T21"/>
                      </a:cxn>
                      <a:cxn ang="T135">
                        <a:pos x="T22" y="T23"/>
                      </a:cxn>
                      <a:cxn ang="T136">
                        <a:pos x="T24" y="T25"/>
                      </a:cxn>
                      <a:cxn ang="T137">
                        <a:pos x="T26" y="T27"/>
                      </a:cxn>
                      <a:cxn ang="T138">
                        <a:pos x="T28" y="T29"/>
                      </a:cxn>
                      <a:cxn ang="T139">
                        <a:pos x="T30" y="T31"/>
                      </a:cxn>
                      <a:cxn ang="T140">
                        <a:pos x="T32" y="T33"/>
                      </a:cxn>
                      <a:cxn ang="T141">
                        <a:pos x="T34" y="T35"/>
                      </a:cxn>
                      <a:cxn ang="T142">
                        <a:pos x="T36" y="T37"/>
                      </a:cxn>
                      <a:cxn ang="T143">
                        <a:pos x="T38" y="T39"/>
                      </a:cxn>
                      <a:cxn ang="T144">
                        <a:pos x="T40" y="T41"/>
                      </a:cxn>
                      <a:cxn ang="T145">
                        <a:pos x="T42" y="T43"/>
                      </a:cxn>
                      <a:cxn ang="T146">
                        <a:pos x="T44" y="T45"/>
                      </a:cxn>
                      <a:cxn ang="T147">
                        <a:pos x="T46" y="T47"/>
                      </a:cxn>
                      <a:cxn ang="T148">
                        <a:pos x="T48" y="T49"/>
                      </a:cxn>
                      <a:cxn ang="T149">
                        <a:pos x="T50" y="T51"/>
                      </a:cxn>
                      <a:cxn ang="T150">
                        <a:pos x="T52" y="T53"/>
                      </a:cxn>
                      <a:cxn ang="T151">
                        <a:pos x="T54" y="T55"/>
                      </a:cxn>
                      <a:cxn ang="T152">
                        <a:pos x="T56" y="T57"/>
                      </a:cxn>
                      <a:cxn ang="T153">
                        <a:pos x="T58" y="T59"/>
                      </a:cxn>
                      <a:cxn ang="T154">
                        <a:pos x="T60" y="T61"/>
                      </a:cxn>
                      <a:cxn ang="T155">
                        <a:pos x="T62" y="T63"/>
                      </a:cxn>
                      <a:cxn ang="T156">
                        <a:pos x="T64" y="T65"/>
                      </a:cxn>
                      <a:cxn ang="T157">
                        <a:pos x="T66" y="T67"/>
                      </a:cxn>
                      <a:cxn ang="T158">
                        <a:pos x="T68" y="T69"/>
                      </a:cxn>
                      <a:cxn ang="T159">
                        <a:pos x="T70" y="T71"/>
                      </a:cxn>
                      <a:cxn ang="T160">
                        <a:pos x="T72" y="T73"/>
                      </a:cxn>
                      <a:cxn ang="T161">
                        <a:pos x="T74" y="T75"/>
                      </a:cxn>
                      <a:cxn ang="T162">
                        <a:pos x="T76" y="T77"/>
                      </a:cxn>
                      <a:cxn ang="T163">
                        <a:pos x="T78" y="T79"/>
                      </a:cxn>
                      <a:cxn ang="T164">
                        <a:pos x="T80" y="T81"/>
                      </a:cxn>
                      <a:cxn ang="T165">
                        <a:pos x="T82" y="T83"/>
                      </a:cxn>
                      <a:cxn ang="T166">
                        <a:pos x="T84" y="T85"/>
                      </a:cxn>
                      <a:cxn ang="T167">
                        <a:pos x="T86" y="T87"/>
                      </a:cxn>
                      <a:cxn ang="T168">
                        <a:pos x="T88" y="T89"/>
                      </a:cxn>
                      <a:cxn ang="T169">
                        <a:pos x="T90" y="T91"/>
                      </a:cxn>
                      <a:cxn ang="T170">
                        <a:pos x="T92" y="T93"/>
                      </a:cxn>
                      <a:cxn ang="T171">
                        <a:pos x="T94" y="T95"/>
                      </a:cxn>
                      <a:cxn ang="T172">
                        <a:pos x="T96" y="T97"/>
                      </a:cxn>
                      <a:cxn ang="T173">
                        <a:pos x="T98" y="T99"/>
                      </a:cxn>
                      <a:cxn ang="T174">
                        <a:pos x="T100" y="T101"/>
                      </a:cxn>
                      <a:cxn ang="T175">
                        <a:pos x="T102" y="T103"/>
                      </a:cxn>
                      <a:cxn ang="T176">
                        <a:pos x="T104" y="T105"/>
                      </a:cxn>
                      <a:cxn ang="T177">
                        <a:pos x="T106" y="T107"/>
                      </a:cxn>
                      <a:cxn ang="T178">
                        <a:pos x="T108" y="T109"/>
                      </a:cxn>
                      <a:cxn ang="T179">
                        <a:pos x="T110" y="T111"/>
                      </a:cxn>
                      <a:cxn ang="T180">
                        <a:pos x="T112" y="T113"/>
                      </a:cxn>
                      <a:cxn ang="T181">
                        <a:pos x="T114" y="T115"/>
                      </a:cxn>
                      <a:cxn ang="T182">
                        <a:pos x="T116" y="T117"/>
                      </a:cxn>
                      <a:cxn ang="T183">
                        <a:pos x="T118" y="T119"/>
                      </a:cxn>
                      <a:cxn ang="T184">
                        <a:pos x="T120" y="T121"/>
                      </a:cxn>
                      <a:cxn ang="T185">
                        <a:pos x="T122" y="T123"/>
                      </a:cxn>
                    </a:cxnLst>
                    <a:rect l="0" t="0" r="r" b="b"/>
                    <a:pathLst>
                      <a:path w="472" h="487">
                        <a:moveTo>
                          <a:pt x="0" y="358"/>
                        </a:moveTo>
                        <a:lnTo>
                          <a:pt x="26" y="327"/>
                        </a:lnTo>
                        <a:lnTo>
                          <a:pt x="50" y="309"/>
                        </a:lnTo>
                        <a:lnTo>
                          <a:pt x="98" y="277"/>
                        </a:lnTo>
                        <a:lnTo>
                          <a:pt x="97" y="243"/>
                        </a:lnTo>
                        <a:lnTo>
                          <a:pt x="96" y="204"/>
                        </a:lnTo>
                        <a:lnTo>
                          <a:pt x="98" y="170"/>
                        </a:lnTo>
                        <a:lnTo>
                          <a:pt x="102" y="134"/>
                        </a:lnTo>
                        <a:lnTo>
                          <a:pt x="108" y="122"/>
                        </a:lnTo>
                        <a:lnTo>
                          <a:pt x="119" y="112"/>
                        </a:lnTo>
                        <a:lnTo>
                          <a:pt x="136" y="101"/>
                        </a:lnTo>
                        <a:lnTo>
                          <a:pt x="154" y="88"/>
                        </a:lnTo>
                        <a:lnTo>
                          <a:pt x="167" y="74"/>
                        </a:lnTo>
                        <a:lnTo>
                          <a:pt x="171" y="63"/>
                        </a:lnTo>
                        <a:lnTo>
                          <a:pt x="178" y="52"/>
                        </a:lnTo>
                        <a:lnTo>
                          <a:pt x="193" y="22"/>
                        </a:lnTo>
                        <a:lnTo>
                          <a:pt x="200" y="17"/>
                        </a:lnTo>
                        <a:lnTo>
                          <a:pt x="211" y="15"/>
                        </a:lnTo>
                        <a:lnTo>
                          <a:pt x="220" y="17"/>
                        </a:lnTo>
                        <a:lnTo>
                          <a:pt x="224" y="27"/>
                        </a:lnTo>
                        <a:lnTo>
                          <a:pt x="227" y="45"/>
                        </a:lnTo>
                        <a:lnTo>
                          <a:pt x="225" y="67"/>
                        </a:lnTo>
                        <a:lnTo>
                          <a:pt x="219" y="87"/>
                        </a:lnTo>
                        <a:lnTo>
                          <a:pt x="245" y="54"/>
                        </a:lnTo>
                        <a:lnTo>
                          <a:pt x="272" y="27"/>
                        </a:lnTo>
                        <a:lnTo>
                          <a:pt x="305" y="6"/>
                        </a:lnTo>
                        <a:lnTo>
                          <a:pt x="321" y="0"/>
                        </a:lnTo>
                        <a:lnTo>
                          <a:pt x="341" y="4"/>
                        </a:lnTo>
                        <a:lnTo>
                          <a:pt x="358" y="10"/>
                        </a:lnTo>
                        <a:lnTo>
                          <a:pt x="374" y="17"/>
                        </a:lnTo>
                        <a:lnTo>
                          <a:pt x="394" y="27"/>
                        </a:lnTo>
                        <a:lnTo>
                          <a:pt x="401" y="34"/>
                        </a:lnTo>
                        <a:lnTo>
                          <a:pt x="410" y="49"/>
                        </a:lnTo>
                        <a:lnTo>
                          <a:pt x="412" y="66"/>
                        </a:lnTo>
                        <a:lnTo>
                          <a:pt x="422" y="74"/>
                        </a:lnTo>
                        <a:lnTo>
                          <a:pt x="429" y="83"/>
                        </a:lnTo>
                        <a:lnTo>
                          <a:pt x="435" y="102"/>
                        </a:lnTo>
                        <a:lnTo>
                          <a:pt x="439" y="115"/>
                        </a:lnTo>
                        <a:lnTo>
                          <a:pt x="435" y="128"/>
                        </a:lnTo>
                        <a:lnTo>
                          <a:pt x="448" y="134"/>
                        </a:lnTo>
                        <a:lnTo>
                          <a:pt x="453" y="143"/>
                        </a:lnTo>
                        <a:lnTo>
                          <a:pt x="449" y="161"/>
                        </a:lnTo>
                        <a:lnTo>
                          <a:pt x="435" y="178"/>
                        </a:lnTo>
                        <a:lnTo>
                          <a:pt x="450" y="198"/>
                        </a:lnTo>
                        <a:lnTo>
                          <a:pt x="463" y="215"/>
                        </a:lnTo>
                        <a:lnTo>
                          <a:pt x="472" y="243"/>
                        </a:lnTo>
                        <a:lnTo>
                          <a:pt x="466" y="250"/>
                        </a:lnTo>
                        <a:lnTo>
                          <a:pt x="450" y="251"/>
                        </a:lnTo>
                        <a:lnTo>
                          <a:pt x="437" y="241"/>
                        </a:lnTo>
                        <a:lnTo>
                          <a:pt x="423" y="235"/>
                        </a:lnTo>
                        <a:lnTo>
                          <a:pt x="410" y="234"/>
                        </a:lnTo>
                        <a:lnTo>
                          <a:pt x="396" y="236"/>
                        </a:lnTo>
                        <a:lnTo>
                          <a:pt x="378" y="252"/>
                        </a:lnTo>
                        <a:lnTo>
                          <a:pt x="367" y="275"/>
                        </a:lnTo>
                        <a:lnTo>
                          <a:pt x="353" y="304"/>
                        </a:lnTo>
                        <a:lnTo>
                          <a:pt x="333" y="325"/>
                        </a:lnTo>
                        <a:lnTo>
                          <a:pt x="311" y="337"/>
                        </a:lnTo>
                        <a:lnTo>
                          <a:pt x="279" y="363"/>
                        </a:lnTo>
                        <a:lnTo>
                          <a:pt x="253" y="385"/>
                        </a:lnTo>
                        <a:lnTo>
                          <a:pt x="204" y="416"/>
                        </a:lnTo>
                        <a:lnTo>
                          <a:pt x="86" y="487"/>
                        </a:lnTo>
                        <a:lnTo>
                          <a:pt x="0" y="358"/>
                        </a:lnTo>
                        <a:close/>
                      </a:path>
                    </a:pathLst>
                  </a:custGeom>
                  <a:solidFill>
                    <a:srgbClr val="FFA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99" name="Freeform 220">
                    <a:extLst>
                      <a:ext uri="{FF2B5EF4-FFF2-40B4-BE49-F238E27FC236}">
                        <a16:creationId xmlns:a16="http://schemas.microsoft.com/office/drawing/2014/main" id="{59DE8CCA-95A4-D850-BD27-B2CAB457B2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0" y="3706"/>
                    <a:ext cx="112" cy="190"/>
                  </a:xfrm>
                  <a:custGeom>
                    <a:avLst/>
                    <a:gdLst>
                      <a:gd name="T0" fmla="*/ 53 w 225"/>
                      <a:gd name="T1" fmla="*/ 40 h 380"/>
                      <a:gd name="T2" fmla="*/ 58 w 225"/>
                      <a:gd name="T3" fmla="*/ 33 h 380"/>
                      <a:gd name="T4" fmla="*/ 69 w 225"/>
                      <a:gd name="T5" fmla="*/ 30 h 380"/>
                      <a:gd name="T6" fmla="*/ 78 w 225"/>
                      <a:gd name="T7" fmla="*/ 23 h 380"/>
                      <a:gd name="T8" fmla="*/ 85 w 225"/>
                      <a:gd name="T9" fmla="*/ 14 h 380"/>
                      <a:gd name="T10" fmla="*/ 95 w 225"/>
                      <a:gd name="T11" fmla="*/ 0 h 380"/>
                      <a:gd name="T12" fmla="*/ 85 w 225"/>
                      <a:gd name="T13" fmla="*/ 20 h 380"/>
                      <a:gd name="T14" fmla="*/ 79 w 225"/>
                      <a:gd name="T15" fmla="*/ 28 h 380"/>
                      <a:gd name="T16" fmla="*/ 71 w 225"/>
                      <a:gd name="T17" fmla="*/ 39 h 380"/>
                      <a:gd name="T18" fmla="*/ 66 w 225"/>
                      <a:gd name="T19" fmla="*/ 49 h 380"/>
                      <a:gd name="T20" fmla="*/ 64 w 225"/>
                      <a:gd name="T21" fmla="*/ 62 h 380"/>
                      <a:gd name="T22" fmla="*/ 68 w 225"/>
                      <a:gd name="T23" fmla="*/ 71 h 380"/>
                      <a:gd name="T24" fmla="*/ 79 w 225"/>
                      <a:gd name="T25" fmla="*/ 72 h 380"/>
                      <a:gd name="T26" fmla="*/ 90 w 225"/>
                      <a:gd name="T27" fmla="*/ 70 h 380"/>
                      <a:gd name="T28" fmla="*/ 101 w 225"/>
                      <a:gd name="T29" fmla="*/ 68 h 380"/>
                      <a:gd name="T30" fmla="*/ 104 w 225"/>
                      <a:gd name="T31" fmla="*/ 74 h 380"/>
                      <a:gd name="T32" fmla="*/ 106 w 225"/>
                      <a:gd name="T33" fmla="*/ 84 h 380"/>
                      <a:gd name="T34" fmla="*/ 103 w 225"/>
                      <a:gd name="T35" fmla="*/ 93 h 380"/>
                      <a:gd name="T36" fmla="*/ 98 w 225"/>
                      <a:gd name="T37" fmla="*/ 103 h 380"/>
                      <a:gd name="T38" fmla="*/ 101 w 225"/>
                      <a:gd name="T39" fmla="*/ 110 h 380"/>
                      <a:gd name="T40" fmla="*/ 105 w 225"/>
                      <a:gd name="T41" fmla="*/ 117 h 380"/>
                      <a:gd name="T42" fmla="*/ 112 w 225"/>
                      <a:gd name="T43" fmla="*/ 121 h 380"/>
                      <a:gd name="T44" fmla="*/ 103 w 225"/>
                      <a:gd name="T45" fmla="*/ 122 h 380"/>
                      <a:gd name="T46" fmla="*/ 96 w 225"/>
                      <a:gd name="T47" fmla="*/ 124 h 380"/>
                      <a:gd name="T48" fmla="*/ 88 w 225"/>
                      <a:gd name="T49" fmla="*/ 129 h 380"/>
                      <a:gd name="T50" fmla="*/ 85 w 225"/>
                      <a:gd name="T51" fmla="*/ 137 h 380"/>
                      <a:gd name="T52" fmla="*/ 85 w 225"/>
                      <a:gd name="T53" fmla="*/ 147 h 380"/>
                      <a:gd name="T54" fmla="*/ 87 w 225"/>
                      <a:gd name="T55" fmla="*/ 158 h 380"/>
                      <a:gd name="T56" fmla="*/ 90 w 225"/>
                      <a:gd name="T57" fmla="*/ 168 h 380"/>
                      <a:gd name="T58" fmla="*/ 55 w 225"/>
                      <a:gd name="T59" fmla="*/ 190 h 380"/>
                      <a:gd name="T60" fmla="*/ 15 w 225"/>
                      <a:gd name="T61" fmla="*/ 146 h 380"/>
                      <a:gd name="T62" fmla="*/ 0 w 225"/>
                      <a:gd name="T63" fmla="*/ 121 h 380"/>
                      <a:gd name="T64" fmla="*/ 19 w 225"/>
                      <a:gd name="T65" fmla="*/ 108 h 380"/>
                      <a:gd name="T66" fmla="*/ 36 w 225"/>
                      <a:gd name="T67" fmla="*/ 97 h 380"/>
                      <a:gd name="T68" fmla="*/ 42 w 225"/>
                      <a:gd name="T69" fmla="*/ 88 h 380"/>
                      <a:gd name="T70" fmla="*/ 44 w 225"/>
                      <a:gd name="T71" fmla="*/ 70 h 380"/>
                      <a:gd name="T72" fmla="*/ 46 w 225"/>
                      <a:gd name="T73" fmla="*/ 52 h 380"/>
                      <a:gd name="T74" fmla="*/ 53 w 225"/>
                      <a:gd name="T75" fmla="*/ 40 h 380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0" t="0" r="r" b="b"/>
                    <a:pathLst>
                      <a:path w="225" h="380">
                        <a:moveTo>
                          <a:pt x="107" y="80"/>
                        </a:moveTo>
                        <a:lnTo>
                          <a:pt x="117" y="65"/>
                        </a:lnTo>
                        <a:lnTo>
                          <a:pt x="138" y="59"/>
                        </a:lnTo>
                        <a:lnTo>
                          <a:pt x="156" y="45"/>
                        </a:lnTo>
                        <a:lnTo>
                          <a:pt x="171" y="28"/>
                        </a:lnTo>
                        <a:lnTo>
                          <a:pt x="190" y="0"/>
                        </a:lnTo>
                        <a:lnTo>
                          <a:pt x="170" y="39"/>
                        </a:lnTo>
                        <a:lnTo>
                          <a:pt x="158" y="55"/>
                        </a:lnTo>
                        <a:lnTo>
                          <a:pt x="143" y="77"/>
                        </a:lnTo>
                        <a:lnTo>
                          <a:pt x="133" y="97"/>
                        </a:lnTo>
                        <a:lnTo>
                          <a:pt x="128" y="124"/>
                        </a:lnTo>
                        <a:lnTo>
                          <a:pt x="137" y="141"/>
                        </a:lnTo>
                        <a:lnTo>
                          <a:pt x="158" y="144"/>
                        </a:lnTo>
                        <a:lnTo>
                          <a:pt x="180" y="140"/>
                        </a:lnTo>
                        <a:lnTo>
                          <a:pt x="202" y="135"/>
                        </a:lnTo>
                        <a:lnTo>
                          <a:pt x="209" y="148"/>
                        </a:lnTo>
                        <a:lnTo>
                          <a:pt x="213" y="167"/>
                        </a:lnTo>
                        <a:lnTo>
                          <a:pt x="207" y="185"/>
                        </a:lnTo>
                        <a:lnTo>
                          <a:pt x="196" y="206"/>
                        </a:lnTo>
                        <a:lnTo>
                          <a:pt x="202" y="220"/>
                        </a:lnTo>
                        <a:lnTo>
                          <a:pt x="211" y="233"/>
                        </a:lnTo>
                        <a:lnTo>
                          <a:pt x="225" y="242"/>
                        </a:lnTo>
                        <a:lnTo>
                          <a:pt x="207" y="243"/>
                        </a:lnTo>
                        <a:lnTo>
                          <a:pt x="192" y="247"/>
                        </a:lnTo>
                        <a:lnTo>
                          <a:pt x="176" y="257"/>
                        </a:lnTo>
                        <a:lnTo>
                          <a:pt x="170" y="274"/>
                        </a:lnTo>
                        <a:lnTo>
                          <a:pt x="171" y="294"/>
                        </a:lnTo>
                        <a:lnTo>
                          <a:pt x="175" y="316"/>
                        </a:lnTo>
                        <a:lnTo>
                          <a:pt x="180" y="336"/>
                        </a:lnTo>
                        <a:lnTo>
                          <a:pt x="111" y="380"/>
                        </a:lnTo>
                        <a:lnTo>
                          <a:pt x="30" y="292"/>
                        </a:lnTo>
                        <a:lnTo>
                          <a:pt x="0" y="242"/>
                        </a:lnTo>
                        <a:lnTo>
                          <a:pt x="38" y="216"/>
                        </a:lnTo>
                        <a:lnTo>
                          <a:pt x="73" y="194"/>
                        </a:lnTo>
                        <a:lnTo>
                          <a:pt x="84" y="176"/>
                        </a:lnTo>
                        <a:lnTo>
                          <a:pt x="89" y="140"/>
                        </a:lnTo>
                        <a:lnTo>
                          <a:pt x="92" y="103"/>
                        </a:lnTo>
                        <a:lnTo>
                          <a:pt x="107" y="80"/>
                        </a:lnTo>
                        <a:close/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600" name="Freeform 221">
                    <a:extLst>
                      <a:ext uri="{FF2B5EF4-FFF2-40B4-BE49-F238E27FC236}">
                        <a16:creationId xmlns:a16="http://schemas.microsoft.com/office/drawing/2014/main" id="{B39C511D-333F-8038-0696-937C71F4D5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46" y="3749"/>
                    <a:ext cx="48" cy="24"/>
                  </a:xfrm>
                  <a:custGeom>
                    <a:avLst/>
                    <a:gdLst>
                      <a:gd name="T0" fmla="*/ 48 w 96"/>
                      <a:gd name="T1" fmla="*/ 7 h 48"/>
                      <a:gd name="T2" fmla="*/ 38 w 96"/>
                      <a:gd name="T3" fmla="*/ 5 h 48"/>
                      <a:gd name="T4" fmla="*/ 28 w 96"/>
                      <a:gd name="T5" fmla="*/ 6 h 48"/>
                      <a:gd name="T6" fmla="*/ 18 w 96"/>
                      <a:gd name="T7" fmla="*/ 12 h 48"/>
                      <a:gd name="T8" fmla="*/ 0 w 96"/>
                      <a:gd name="T9" fmla="*/ 24 h 48"/>
                      <a:gd name="T10" fmla="*/ 10 w 96"/>
                      <a:gd name="T11" fmla="*/ 15 h 48"/>
                      <a:gd name="T12" fmla="*/ 19 w 96"/>
                      <a:gd name="T13" fmla="*/ 6 h 48"/>
                      <a:gd name="T14" fmla="*/ 29 w 96"/>
                      <a:gd name="T15" fmla="*/ 1 h 48"/>
                      <a:gd name="T16" fmla="*/ 36 w 96"/>
                      <a:gd name="T17" fmla="*/ 0 h 48"/>
                      <a:gd name="T18" fmla="*/ 44 w 96"/>
                      <a:gd name="T19" fmla="*/ 3 h 48"/>
                      <a:gd name="T20" fmla="*/ 48 w 96"/>
                      <a:gd name="T21" fmla="*/ 7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96" h="48">
                        <a:moveTo>
                          <a:pt x="96" y="13"/>
                        </a:moveTo>
                        <a:lnTo>
                          <a:pt x="75" y="10"/>
                        </a:lnTo>
                        <a:lnTo>
                          <a:pt x="56" y="11"/>
                        </a:lnTo>
                        <a:lnTo>
                          <a:pt x="35" y="23"/>
                        </a:lnTo>
                        <a:lnTo>
                          <a:pt x="0" y="48"/>
                        </a:lnTo>
                        <a:lnTo>
                          <a:pt x="19" y="29"/>
                        </a:lnTo>
                        <a:lnTo>
                          <a:pt x="37" y="12"/>
                        </a:lnTo>
                        <a:lnTo>
                          <a:pt x="58" y="1"/>
                        </a:lnTo>
                        <a:lnTo>
                          <a:pt x="72" y="0"/>
                        </a:lnTo>
                        <a:lnTo>
                          <a:pt x="88" y="5"/>
                        </a:lnTo>
                        <a:lnTo>
                          <a:pt x="96" y="13"/>
                        </a:lnTo>
                        <a:close/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601" name="Freeform 222">
                    <a:extLst>
                      <a:ext uri="{FF2B5EF4-FFF2-40B4-BE49-F238E27FC236}">
                        <a16:creationId xmlns:a16="http://schemas.microsoft.com/office/drawing/2014/main" id="{430C7405-EFA1-1576-1921-9614222176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37" y="3723"/>
                    <a:ext cx="57" cy="23"/>
                  </a:xfrm>
                  <a:custGeom>
                    <a:avLst/>
                    <a:gdLst>
                      <a:gd name="T0" fmla="*/ 57 w 114"/>
                      <a:gd name="T1" fmla="*/ 8 h 47"/>
                      <a:gd name="T2" fmla="*/ 48 w 114"/>
                      <a:gd name="T3" fmla="*/ 5 h 47"/>
                      <a:gd name="T4" fmla="*/ 38 w 114"/>
                      <a:gd name="T5" fmla="*/ 3 h 47"/>
                      <a:gd name="T6" fmla="*/ 26 w 114"/>
                      <a:gd name="T7" fmla="*/ 7 h 47"/>
                      <a:gd name="T8" fmla="*/ 10 w 114"/>
                      <a:gd name="T9" fmla="*/ 18 h 47"/>
                      <a:gd name="T10" fmla="*/ 0 w 114"/>
                      <a:gd name="T11" fmla="*/ 23 h 47"/>
                      <a:gd name="T12" fmla="*/ 13 w 114"/>
                      <a:gd name="T13" fmla="*/ 14 h 47"/>
                      <a:gd name="T14" fmla="*/ 21 w 114"/>
                      <a:gd name="T15" fmla="*/ 7 h 47"/>
                      <a:gd name="T16" fmla="*/ 28 w 114"/>
                      <a:gd name="T17" fmla="*/ 3 h 47"/>
                      <a:gd name="T18" fmla="*/ 37 w 114"/>
                      <a:gd name="T19" fmla="*/ 0 h 47"/>
                      <a:gd name="T20" fmla="*/ 44 w 114"/>
                      <a:gd name="T21" fmla="*/ 0 h 47"/>
                      <a:gd name="T22" fmla="*/ 57 w 114"/>
                      <a:gd name="T23" fmla="*/ 8 h 47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14" h="47">
                        <a:moveTo>
                          <a:pt x="114" y="16"/>
                        </a:moveTo>
                        <a:lnTo>
                          <a:pt x="95" y="10"/>
                        </a:lnTo>
                        <a:lnTo>
                          <a:pt x="76" y="6"/>
                        </a:lnTo>
                        <a:lnTo>
                          <a:pt x="52" y="14"/>
                        </a:lnTo>
                        <a:lnTo>
                          <a:pt x="19" y="37"/>
                        </a:lnTo>
                        <a:lnTo>
                          <a:pt x="0" y="47"/>
                        </a:lnTo>
                        <a:lnTo>
                          <a:pt x="26" y="28"/>
                        </a:lnTo>
                        <a:lnTo>
                          <a:pt x="42" y="14"/>
                        </a:lnTo>
                        <a:lnTo>
                          <a:pt x="56" y="6"/>
                        </a:lnTo>
                        <a:lnTo>
                          <a:pt x="73" y="0"/>
                        </a:lnTo>
                        <a:lnTo>
                          <a:pt x="88" y="1"/>
                        </a:lnTo>
                        <a:lnTo>
                          <a:pt x="114" y="16"/>
                        </a:lnTo>
                        <a:close/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602" name="Freeform 223">
                    <a:extLst>
                      <a:ext uri="{FF2B5EF4-FFF2-40B4-BE49-F238E27FC236}">
                        <a16:creationId xmlns:a16="http://schemas.microsoft.com/office/drawing/2014/main" id="{3AE80151-B456-7D45-71A3-7D8337EC21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24" y="3690"/>
                    <a:ext cx="57" cy="39"/>
                  </a:xfrm>
                  <a:custGeom>
                    <a:avLst/>
                    <a:gdLst>
                      <a:gd name="T0" fmla="*/ 57 w 113"/>
                      <a:gd name="T1" fmla="*/ 10 h 76"/>
                      <a:gd name="T2" fmla="*/ 50 w 113"/>
                      <a:gd name="T3" fmla="*/ 12 h 76"/>
                      <a:gd name="T4" fmla="*/ 44 w 113"/>
                      <a:gd name="T5" fmla="*/ 12 h 76"/>
                      <a:gd name="T6" fmla="*/ 38 w 113"/>
                      <a:gd name="T7" fmla="*/ 10 h 76"/>
                      <a:gd name="T8" fmla="*/ 33 w 113"/>
                      <a:gd name="T9" fmla="*/ 5 h 76"/>
                      <a:gd name="T10" fmla="*/ 22 w 113"/>
                      <a:gd name="T11" fmla="*/ 12 h 76"/>
                      <a:gd name="T12" fmla="*/ 14 w 113"/>
                      <a:gd name="T13" fmla="*/ 20 h 76"/>
                      <a:gd name="T14" fmla="*/ 6 w 113"/>
                      <a:gd name="T15" fmla="*/ 30 h 76"/>
                      <a:gd name="T16" fmla="*/ 0 w 113"/>
                      <a:gd name="T17" fmla="*/ 39 h 76"/>
                      <a:gd name="T18" fmla="*/ 7 w 113"/>
                      <a:gd name="T19" fmla="*/ 25 h 76"/>
                      <a:gd name="T20" fmla="*/ 16 w 113"/>
                      <a:gd name="T21" fmla="*/ 12 h 76"/>
                      <a:gd name="T22" fmla="*/ 23 w 113"/>
                      <a:gd name="T23" fmla="*/ 5 h 76"/>
                      <a:gd name="T24" fmla="*/ 31 w 113"/>
                      <a:gd name="T25" fmla="*/ 2 h 76"/>
                      <a:gd name="T26" fmla="*/ 35 w 113"/>
                      <a:gd name="T27" fmla="*/ 0 h 76"/>
                      <a:gd name="T28" fmla="*/ 40 w 113"/>
                      <a:gd name="T29" fmla="*/ 6 h 76"/>
                      <a:gd name="T30" fmla="*/ 44 w 113"/>
                      <a:gd name="T31" fmla="*/ 9 h 76"/>
                      <a:gd name="T32" fmla="*/ 50 w 113"/>
                      <a:gd name="T33" fmla="*/ 10 h 76"/>
                      <a:gd name="T34" fmla="*/ 57 w 113"/>
                      <a:gd name="T35" fmla="*/ 10 h 7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113" h="76">
                        <a:moveTo>
                          <a:pt x="113" y="19"/>
                        </a:moveTo>
                        <a:lnTo>
                          <a:pt x="99" y="23"/>
                        </a:lnTo>
                        <a:lnTo>
                          <a:pt x="88" y="23"/>
                        </a:lnTo>
                        <a:lnTo>
                          <a:pt x="76" y="19"/>
                        </a:lnTo>
                        <a:lnTo>
                          <a:pt x="66" y="10"/>
                        </a:lnTo>
                        <a:lnTo>
                          <a:pt x="43" y="23"/>
                        </a:lnTo>
                        <a:lnTo>
                          <a:pt x="28" y="38"/>
                        </a:lnTo>
                        <a:lnTo>
                          <a:pt x="12" y="58"/>
                        </a:lnTo>
                        <a:lnTo>
                          <a:pt x="0" y="76"/>
                        </a:lnTo>
                        <a:lnTo>
                          <a:pt x="14" y="48"/>
                        </a:lnTo>
                        <a:lnTo>
                          <a:pt x="32" y="23"/>
                        </a:lnTo>
                        <a:lnTo>
                          <a:pt x="46" y="10"/>
                        </a:lnTo>
                        <a:lnTo>
                          <a:pt x="61" y="4"/>
                        </a:lnTo>
                        <a:lnTo>
                          <a:pt x="69" y="0"/>
                        </a:lnTo>
                        <a:lnTo>
                          <a:pt x="80" y="11"/>
                        </a:lnTo>
                        <a:lnTo>
                          <a:pt x="88" y="17"/>
                        </a:lnTo>
                        <a:lnTo>
                          <a:pt x="99" y="19"/>
                        </a:lnTo>
                        <a:lnTo>
                          <a:pt x="113" y="19"/>
                        </a:lnTo>
                        <a:close/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564" name="Group 224">
                  <a:extLst>
                    <a:ext uri="{FF2B5EF4-FFF2-40B4-BE49-F238E27FC236}">
                      <a16:creationId xmlns:a16="http://schemas.microsoft.com/office/drawing/2014/main" id="{805D25FF-A00A-957B-A651-F4E93201078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77" y="3357"/>
                  <a:ext cx="715" cy="678"/>
                  <a:chOff x="1777" y="3357"/>
                  <a:chExt cx="715" cy="678"/>
                </a:xfrm>
              </p:grpSpPr>
              <p:grpSp>
                <p:nvGrpSpPr>
                  <p:cNvPr id="18565" name="Group 225">
                    <a:extLst>
                      <a:ext uri="{FF2B5EF4-FFF2-40B4-BE49-F238E27FC236}">
                        <a16:creationId xmlns:a16="http://schemas.microsoft.com/office/drawing/2014/main" id="{DE29A9F1-C99F-18BC-4788-DD9BB04A666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77" y="3357"/>
                    <a:ext cx="715" cy="678"/>
                    <a:chOff x="1777" y="3357"/>
                    <a:chExt cx="715" cy="678"/>
                  </a:xfrm>
                </p:grpSpPr>
                <p:sp>
                  <p:nvSpPr>
                    <p:cNvPr id="18572" name="Freeform 226">
                      <a:extLst>
                        <a:ext uri="{FF2B5EF4-FFF2-40B4-BE49-F238E27FC236}">
                          <a16:creationId xmlns:a16="http://schemas.microsoft.com/office/drawing/2014/main" id="{83BF0289-B730-F574-CCE7-339A0A70ECA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77" y="3357"/>
                      <a:ext cx="715" cy="678"/>
                    </a:xfrm>
                    <a:custGeom>
                      <a:avLst/>
                      <a:gdLst>
                        <a:gd name="T0" fmla="*/ 191 w 1432"/>
                        <a:gd name="T1" fmla="*/ 14 h 1356"/>
                        <a:gd name="T2" fmla="*/ 167 w 1432"/>
                        <a:gd name="T3" fmla="*/ 24 h 1356"/>
                        <a:gd name="T4" fmla="*/ 133 w 1432"/>
                        <a:gd name="T5" fmla="*/ 51 h 1356"/>
                        <a:gd name="T6" fmla="*/ 100 w 1432"/>
                        <a:gd name="T7" fmla="*/ 89 h 1356"/>
                        <a:gd name="T8" fmla="*/ 72 w 1432"/>
                        <a:gd name="T9" fmla="*/ 120 h 1356"/>
                        <a:gd name="T10" fmla="*/ 47 w 1432"/>
                        <a:gd name="T11" fmla="*/ 159 h 1356"/>
                        <a:gd name="T12" fmla="*/ 26 w 1432"/>
                        <a:gd name="T13" fmla="*/ 211 h 1356"/>
                        <a:gd name="T14" fmla="*/ 20 w 1432"/>
                        <a:gd name="T15" fmla="*/ 236 h 1356"/>
                        <a:gd name="T16" fmla="*/ 15 w 1432"/>
                        <a:gd name="T17" fmla="*/ 272 h 1356"/>
                        <a:gd name="T18" fmla="*/ 7 w 1432"/>
                        <a:gd name="T19" fmla="*/ 300 h 1356"/>
                        <a:gd name="T20" fmla="*/ 0 w 1432"/>
                        <a:gd name="T21" fmla="*/ 339 h 1356"/>
                        <a:gd name="T22" fmla="*/ 1 w 1432"/>
                        <a:gd name="T23" fmla="*/ 414 h 1356"/>
                        <a:gd name="T24" fmla="*/ 2 w 1432"/>
                        <a:gd name="T25" fmla="*/ 481 h 1356"/>
                        <a:gd name="T26" fmla="*/ 8 w 1432"/>
                        <a:gd name="T27" fmla="*/ 507 h 1356"/>
                        <a:gd name="T28" fmla="*/ 8 w 1432"/>
                        <a:gd name="T29" fmla="*/ 561 h 1356"/>
                        <a:gd name="T30" fmla="*/ 20 w 1432"/>
                        <a:gd name="T31" fmla="*/ 610 h 1356"/>
                        <a:gd name="T32" fmla="*/ 42 w 1432"/>
                        <a:gd name="T33" fmla="*/ 649 h 1356"/>
                        <a:gd name="T34" fmla="*/ 79 w 1432"/>
                        <a:gd name="T35" fmla="*/ 678 h 1356"/>
                        <a:gd name="T36" fmla="*/ 383 w 1432"/>
                        <a:gd name="T37" fmla="*/ 660 h 1356"/>
                        <a:gd name="T38" fmla="*/ 401 w 1432"/>
                        <a:gd name="T39" fmla="*/ 635 h 1356"/>
                        <a:gd name="T40" fmla="*/ 430 w 1432"/>
                        <a:gd name="T41" fmla="*/ 613 h 1356"/>
                        <a:gd name="T42" fmla="*/ 453 w 1432"/>
                        <a:gd name="T43" fmla="*/ 595 h 1356"/>
                        <a:gd name="T44" fmla="*/ 475 w 1432"/>
                        <a:gd name="T45" fmla="*/ 579 h 1356"/>
                        <a:gd name="T46" fmla="*/ 476 w 1432"/>
                        <a:gd name="T47" fmla="*/ 542 h 1356"/>
                        <a:gd name="T48" fmla="*/ 469 w 1432"/>
                        <a:gd name="T49" fmla="*/ 500 h 1356"/>
                        <a:gd name="T50" fmla="*/ 437 w 1432"/>
                        <a:gd name="T51" fmla="*/ 473 h 1356"/>
                        <a:gd name="T52" fmla="*/ 405 w 1432"/>
                        <a:gd name="T53" fmla="*/ 471 h 1356"/>
                        <a:gd name="T54" fmla="*/ 383 w 1432"/>
                        <a:gd name="T55" fmla="*/ 489 h 1356"/>
                        <a:gd name="T56" fmla="*/ 367 w 1432"/>
                        <a:gd name="T57" fmla="*/ 501 h 1356"/>
                        <a:gd name="T58" fmla="*/ 348 w 1432"/>
                        <a:gd name="T59" fmla="*/ 510 h 1356"/>
                        <a:gd name="T60" fmla="*/ 333 w 1432"/>
                        <a:gd name="T61" fmla="*/ 519 h 1356"/>
                        <a:gd name="T62" fmla="*/ 343 w 1432"/>
                        <a:gd name="T63" fmla="*/ 492 h 1356"/>
                        <a:gd name="T64" fmla="*/ 466 w 1432"/>
                        <a:gd name="T65" fmla="*/ 336 h 1356"/>
                        <a:gd name="T66" fmla="*/ 476 w 1432"/>
                        <a:gd name="T67" fmla="*/ 300 h 1356"/>
                        <a:gd name="T68" fmla="*/ 477 w 1432"/>
                        <a:gd name="T69" fmla="*/ 272 h 1356"/>
                        <a:gd name="T70" fmla="*/ 476 w 1432"/>
                        <a:gd name="T71" fmla="*/ 219 h 1356"/>
                        <a:gd name="T72" fmla="*/ 498 w 1432"/>
                        <a:gd name="T73" fmla="*/ 218 h 1356"/>
                        <a:gd name="T74" fmla="*/ 535 w 1432"/>
                        <a:gd name="T75" fmla="*/ 222 h 1356"/>
                        <a:gd name="T76" fmla="*/ 577 w 1432"/>
                        <a:gd name="T77" fmla="*/ 215 h 1356"/>
                        <a:gd name="T78" fmla="*/ 559 w 1432"/>
                        <a:gd name="T79" fmla="*/ 252 h 1356"/>
                        <a:gd name="T80" fmla="*/ 543 w 1432"/>
                        <a:gd name="T81" fmla="*/ 276 h 1356"/>
                        <a:gd name="T82" fmla="*/ 547 w 1432"/>
                        <a:gd name="T83" fmla="*/ 281 h 1356"/>
                        <a:gd name="T84" fmla="*/ 564 w 1432"/>
                        <a:gd name="T85" fmla="*/ 274 h 1356"/>
                        <a:gd name="T86" fmla="*/ 594 w 1432"/>
                        <a:gd name="T87" fmla="*/ 283 h 1356"/>
                        <a:gd name="T88" fmla="*/ 618 w 1432"/>
                        <a:gd name="T89" fmla="*/ 308 h 1356"/>
                        <a:gd name="T90" fmla="*/ 617 w 1432"/>
                        <a:gd name="T91" fmla="*/ 325 h 1356"/>
                        <a:gd name="T92" fmla="*/ 633 w 1432"/>
                        <a:gd name="T93" fmla="*/ 321 h 1356"/>
                        <a:gd name="T94" fmla="*/ 649 w 1432"/>
                        <a:gd name="T95" fmla="*/ 297 h 1356"/>
                        <a:gd name="T96" fmla="*/ 673 w 1432"/>
                        <a:gd name="T97" fmla="*/ 287 h 1356"/>
                        <a:gd name="T98" fmla="*/ 694 w 1432"/>
                        <a:gd name="T99" fmla="*/ 260 h 1356"/>
                        <a:gd name="T100" fmla="*/ 708 w 1432"/>
                        <a:gd name="T101" fmla="*/ 229 h 1356"/>
                        <a:gd name="T102" fmla="*/ 714 w 1432"/>
                        <a:gd name="T103" fmla="*/ 169 h 1356"/>
                        <a:gd name="T104" fmla="*/ 701 w 1432"/>
                        <a:gd name="T105" fmla="*/ 132 h 1356"/>
                        <a:gd name="T106" fmla="*/ 679 w 1432"/>
                        <a:gd name="T107" fmla="*/ 105 h 1356"/>
                        <a:gd name="T108" fmla="*/ 585 w 1432"/>
                        <a:gd name="T109" fmla="*/ 60 h 1356"/>
                        <a:gd name="T110" fmla="*/ 494 w 1432"/>
                        <a:gd name="T111" fmla="*/ 16 h 1356"/>
                        <a:gd name="T112" fmla="*/ 358 w 1432"/>
                        <a:gd name="T113" fmla="*/ 140 h 1356"/>
                        <a:gd name="T114" fmla="*/ 290 w 1432"/>
                        <a:gd name="T115" fmla="*/ 110 h 1356"/>
                        <a:gd name="T116" fmla="*/ 242 w 1432"/>
                        <a:gd name="T117" fmla="*/ 61 h 135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</a:gdLst>
                      <a:ahLst/>
                      <a:cxnLst>
                        <a:cxn ang="T118">
                          <a:pos x="T0" y="T1"/>
                        </a:cxn>
                        <a:cxn ang="T119">
                          <a:pos x="T2" y="T3"/>
                        </a:cxn>
                        <a:cxn ang="T120">
                          <a:pos x="T4" y="T5"/>
                        </a:cxn>
                        <a:cxn ang="T121">
                          <a:pos x="T6" y="T7"/>
                        </a:cxn>
                        <a:cxn ang="T122">
                          <a:pos x="T8" y="T9"/>
                        </a:cxn>
                        <a:cxn ang="T123">
                          <a:pos x="T10" y="T11"/>
                        </a:cxn>
                        <a:cxn ang="T124">
                          <a:pos x="T12" y="T13"/>
                        </a:cxn>
                        <a:cxn ang="T125">
                          <a:pos x="T14" y="T15"/>
                        </a:cxn>
                        <a:cxn ang="T126">
                          <a:pos x="T16" y="T17"/>
                        </a:cxn>
                        <a:cxn ang="T127">
                          <a:pos x="T18" y="T19"/>
                        </a:cxn>
                        <a:cxn ang="T128">
                          <a:pos x="T20" y="T21"/>
                        </a:cxn>
                        <a:cxn ang="T129">
                          <a:pos x="T22" y="T23"/>
                        </a:cxn>
                        <a:cxn ang="T130">
                          <a:pos x="T24" y="T25"/>
                        </a:cxn>
                        <a:cxn ang="T131">
                          <a:pos x="T26" y="T27"/>
                        </a:cxn>
                        <a:cxn ang="T132">
                          <a:pos x="T28" y="T29"/>
                        </a:cxn>
                        <a:cxn ang="T133">
                          <a:pos x="T30" y="T31"/>
                        </a:cxn>
                        <a:cxn ang="T134">
                          <a:pos x="T32" y="T33"/>
                        </a:cxn>
                        <a:cxn ang="T135">
                          <a:pos x="T34" y="T35"/>
                        </a:cxn>
                        <a:cxn ang="T136">
                          <a:pos x="T36" y="T37"/>
                        </a:cxn>
                        <a:cxn ang="T137">
                          <a:pos x="T38" y="T39"/>
                        </a:cxn>
                        <a:cxn ang="T138">
                          <a:pos x="T40" y="T41"/>
                        </a:cxn>
                        <a:cxn ang="T139">
                          <a:pos x="T42" y="T43"/>
                        </a:cxn>
                        <a:cxn ang="T140">
                          <a:pos x="T44" y="T45"/>
                        </a:cxn>
                        <a:cxn ang="T141">
                          <a:pos x="T46" y="T47"/>
                        </a:cxn>
                        <a:cxn ang="T142">
                          <a:pos x="T48" y="T49"/>
                        </a:cxn>
                        <a:cxn ang="T143">
                          <a:pos x="T50" y="T51"/>
                        </a:cxn>
                        <a:cxn ang="T144">
                          <a:pos x="T52" y="T53"/>
                        </a:cxn>
                        <a:cxn ang="T145">
                          <a:pos x="T54" y="T55"/>
                        </a:cxn>
                        <a:cxn ang="T146">
                          <a:pos x="T56" y="T57"/>
                        </a:cxn>
                        <a:cxn ang="T147">
                          <a:pos x="T58" y="T59"/>
                        </a:cxn>
                        <a:cxn ang="T148">
                          <a:pos x="T60" y="T61"/>
                        </a:cxn>
                        <a:cxn ang="T149">
                          <a:pos x="T62" y="T63"/>
                        </a:cxn>
                        <a:cxn ang="T150">
                          <a:pos x="T64" y="T65"/>
                        </a:cxn>
                        <a:cxn ang="T151">
                          <a:pos x="T66" y="T67"/>
                        </a:cxn>
                        <a:cxn ang="T152">
                          <a:pos x="T68" y="T69"/>
                        </a:cxn>
                        <a:cxn ang="T153">
                          <a:pos x="T70" y="T71"/>
                        </a:cxn>
                        <a:cxn ang="T154">
                          <a:pos x="T72" y="T73"/>
                        </a:cxn>
                        <a:cxn ang="T155">
                          <a:pos x="T74" y="T75"/>
                        </a:cxn>
                        <a:cxn ang="T156">
                          <a:pos x="T76" y="T77"/>
                        </a:cxn>
                        <a:cxn ang="T157">
                          <a:pos x="T78" y="T79"/>
                        </a:cxn>
                        <a:cxn ang="T158">
                          <a:pos x="T80" y="T81"/>
                        </a:cxn>
                        <a:cxn ang="T159">
                          <a:pos x="T82" y="T83"/>
                        </a:cxn>
                        <a:cxn ang="T160">
                          <a:pos x="T84" y="T85"/>
                        </a:cxn>
                        <a:cxn ang="T161">
                          <a:pos x="T86" y="T87"/>
                        </a:cxn>
                        <a:cxn ang="T162">
                          <a:pos x="T88" y="T89"/>
                        </a:cxn>
                        <a:cxn ang="T163">
                          <a:pos x="T90" y="T91"/>
                        </a:cxn>
                        <a:cxn ang="T164">
                          <a:pos x="T92" y="T93"/>
                        </a:cxn>
                        <a:cxn ang="T165">
                          <a:pos x="T94" y="T95"/>
                        </a:cxn>
                        <a:cxn ang="T166">
                          <a:pos x="T96" y="T97"/>
                        </a:cxn>
                        <a:cxn ang="T167">
                          <a:pos x="T98" y="T99"/>
                        </a:cxn>
                        <a:cxn ang="T168">
                          <a:pos x="T100" y="T101"/>
                        </a:cxn>
                        <a:cxn ang="T169">
                          <a:pos x="T102" y="T103"/>
                        </a:cxn>
                        <a:cxn ang="T170">
                          <a:pos x="T104" y="T105"/>
                        </a:cxn>
                        <a:cxn ang="T171">
                          <a:pos x="T106" y="T107"/>
                        </a:cxn>
                        <a:cxn ang="T172">
                          <a:pos x="T108" y="T109"/>
                        </a:cxn>
                        <a:cxn ang="T173">
                          <a:pos x="T110" y="T111"/>
                        </a:cxn>
                        <a:cxn ang="T174">
                          <a:pos x="T112" y="T113"/>
                        </a:cxn>
                        <a:cxn ang="T175">
                          <a:pos x="T114" y="T115"/>
                        </a:cxn>
                        <a:cxn ang="T176">
                          <a:pos x="T116" y="T117"/>
                        </a:cxn>
                      </a:cxnLst>
                      <a:rect l="0" t="0" r="r" b="b"/>
                      <a:pathLst>
                        <a:path w="1432" h="1356">
                          <a:moveTo>
                            <a:pt x="405" y="15"/>
                          </a:moveTo>
                          <a:lnTo>
                            <a:pt x="393" y="17"/>
                          </a:lnTo>
                          <a:lnTo>
                            <a:pt x="383" y="28"/>
                          </a:lnTo>
                          <a:lnTo>
                            <a:pt x="372" y="37"/>
                          </a:lnTo>
                          <a:lnTo>
                            <a:pt x="355" y="43"/>
                          </a:lnTo>
                          <a:lnTo>
                            <a:pt x="335" y="47"/>
                          </a:lnTo>
                          <a:lnTo>
                            <a:pt x="319" y="54"/>
                          </a:lnTo>
                          <a:lnTo>
                            <a:pt x="296" y="75"/>
                          </a:lnTo>
                          <a:lnTo>
                            <a:pt x="266" y="101"/>
                          </a:lnTo>
                          <a:lnTo>
                            <a:pt x="237" y="129"/>
                          </a:lnTo>
                          <a:lnTo>
                            <a:pt x="212" y="157"/>
                          </a:lnTo>
                          <a:lnTo>
                            <a:pt x="201" y="177"/>
                          </a:lnTo>
                          <a:lnTo>
                            <a:pt x="186" y="195"/>
                          </a:lnTo>
                          <a:lnTo>
                            <a:pt x="169" y="214"/>
                          </a:lnTo>
                          <a:lnTo>
                            <a:pt x="145" y="240"/>
                          </a:lnTo>
                          <a:lnTo>
                            <a:pt x="127" y="264"/>
                          </a:lnTo>
                          <a:lnTo>
                            <a:pt x="109" y="290"/>
                          </a:lnTo>
                          <a:lnTo>
                            <a:pt x="94" y="317"/>
                          </a:lnTo>
                          <a:lnTo>
                            <a:pt x="78" y="351"/>
                          </a:lnTo>
                          <a:lnTo>
                            <a:pt x="63" y="387"/>
                          </a:lnTo>
                          <a:lnTo>
                            <a:pt x="53" y="421"/>
                          </a:lnTo>
                          <a:lnTo>
                            <a:pt x="46" y="437"/>
                          </a:lnTo>
                          <a:lnTo>
                            <a:pt x="48" y="450"/>
                          </a:lnTo>
                          <a:lnTo>
                            <a:pt x="40" y="471"/>
                          </a:lnTo>
                          <a:lnTo>
                            <a:pt x="32" y="491"/>
                          </a:lnTo>
                          <a:lnTo>
                            <a:pt x="27" y="519"/>
                          </a:lnTo>
                          <a:lnTo>
                            <a:pt x="31" y="544"/>
                          </a:lnTo>
                          <a:lnTo>
                            <a:pt x="33" y="568"/>
                          </a:lnTo>
                          <a:lnTo>
                            <a:pt x="27" y="591"/>
                          </a:lnTo>
                          <a:lnTo>
                            <a:pt x="15" y="599"/>
                          </a:lnTo>
                          <a:lnTo>
                            <a:pt x="6" y="615"/>
                          </a:lnTo>
                          <a:lnTo>
                            <a:pt x="3" y="640"/>
                          </a:lnTo>
                          <a:lnTo>
                            <a:pt x="0" y="677"/>
                          </a:lnTo>
                          <a:lnTo>
                            <a:pt x="1" y="723"/>
                          </a:lnTo>
                          <a:lnTo>
                            <a:pt x="5" y="785"/>
                          </a:lnTo>
                          <a:lnTo>
                            <a:pt x="3" y="827"/>
                          </a:lnTo>
                          <a:lnTo>
                            <a:pt x="1" y="871"/>
                          </a:lnTo>
                          <a:lnTo>
                            <a:pt x="3" y="912"/>
                          </a:lnTo>
                          <a:lnTo>
                            <a:pt x="5" y="962"/>
                          </a:lnTo>
                          <a:lnTo>
                            <a:pt x="11" y="974"/>
                          </a:lnTo>
                          <a:lnTo>
                            <a:pt x="20" y="984"/>
                          </a:lnTo>
                          <a:lnTo>
                            <a:pt x="17" y="1013"/>
                          </a:lnTo>
                          <a:lnTo>
                            <a:pt x="15" y="1054"/>
                          </a:lnTo>
                          <a:lnTo>
                            <a:pt x="20" y="1083"/>
                          </a:lnTo>
                          <a:lnTo>
                            <a:pt x="16" y="1122"/>
                          </a:lnTo>
                          <a:lnTo>
                            <a:pt x="20" y="1158"/>
                          </a:lnTo>
                          <a:lnTo>
                            <a:pt x="30" y="1191"/>
                          </a:lnTo>
                          <a:lnTo>
                            <a:pt x="41" y="1219"/>
                          </a:lnTo>
                          <a:lnTo>
                            <a:pt x="56" y="1251"/>
                          </a:lnTo>
                          <a:lnTo>
                            <a:pt x="69" y="1276"/>
                          </a:lnTo>
                          <a:lnTo>
                            <a:pt x="84" y="1298"/>
                          </a:lnTo>
                          <a:lnTo>
                            <a:pt x="107" y="1315"/>
                          </a:lnTo>
                          <a:lnTo>
                            <a:pt x="134" y="1336"/>
                          </a:lnTo>
                          <a:lnTo>
                            <a:pt x="159" y="1356"/>
                          </a:lnTo>
                          <a:lnTo>
                            <a:pt x="718" y="1356"/>
                          </a:lnTo>
                          <a:lnTo>
                            <a:pt x="739" y="1334"/>
                          </a:lnTo>
                          <a:lnTo>
                            <a:pt x="767" y="1319"/>
                          </a:lnTo>
                          <a:lnTo>
                            <a:pt x="782" y="1312"/>
                          </a:lnTo>
                          <a:lnTo>
                            <a:pt x="788" y="1306"/>
                          </a:lnTo>
                          <a:lnTo>
                            <a:pt x="803" y="1269"/>
                          </a:lnTo>
                          <a:lnTo>
                            <a:pt x="817" y="1248"/>
                          </a:lnTo>
                          <a:lnTo>
                            <a:pt x="841" y="1232"/>
                          </a:lnTo>
                          <a:lnTo>
                            <a:pt x="861" y="1226"/>
                          </a:lnTo>
                          <a:lnTo>
                            <a:pt x="873" y="1213"/>
                          </a:lnTo>
                          <a:lnTo>
                            <a:pt x="881" y="1197"/>
                          </a:lnTo>
                          <a:lnTo>
                            <a:pt x="907" y="1189"/>
                          </a:lnTo>
                          <a:lnTo>
                            <a:pt x="927" y="1178"/>
                          </a:lnTo>
                          <a:lnTo>
                            <a:pt x="938" y="1163"/>
                          </a:lnTo>
                          <a:lnTo>
                            <a:pt x="952" y="1158"/>
                          </a:lnTo>
                          <a:lnTo>
                            <a:pt x="958" y="1147"/>
                          </a:lnTo>
                          <a:lnTo>
                            <a:pt x="955" y="1127"/>
                          </a:lnTo>
                          <a:lnTo>
                            <a:pt x="954" y="1084"/>
                          </a:lnTo>
                          <a:lnTo>
                            <a:pt x="958" y="1058"/>
                          </a:lnTo>
                          <a:lnTo>
                            <a:pt x="955" y="1027"/>
                          </a:lnTo>
                          <a:lnTo>
                            <a:pt x="939" y="1000"/>
                          </a:lnTo>
                          <a:lnTo>
                            <a:pt x="917" y="977"/>
                          </a:lnTo>
                          <a:lnTo>
                            <a:pt x="899" y="961"/>
                          </a:lnTo>
                          <a:lnTo>
                            <a:pt x="875" y="946"/>
                          </a:lnTo>
                          <a:lnTo>
                            <a:pt x="853" y="933"/>
                          </a:lnTo>
                          <a:lnTo>
                            <a:pt x="831" y="934"/>
                          </a:lnTo>
                          <a:lnTo>
                            <a:pt x="811" y="941"/>
                          </a:lnTo>
                          <a:lnTo>
                            <a:pt x="797" y="956"/>
                          </a:lnTo>
                          <a:lnTo>
                            <a:pt x="784" y="965"/>
                          </a:lnTo>
                          <a:lnTo>
                            <a:pt x="767" y="977"/>
                          </a:lnTo>
                          <a:lnTo>
                            <a:pt x="758" y="988"/>
                          </a:lnTo>
                          <a:lnTo>
                            <a:pt x="746" y="990"/>
                          </a:lnTo>
                          <a:lnTo>
                            <a:pt x="735" y="1002"/>
                          </a:lnTo>
                          <a:lnTo>
                            <a:pt x="725" y="1019"/>
                          </a:lnTo>
                          <a:lnTo>
                            <a:pt x="709" y="1015"/>
                          </a:lnTo>
                          <a:lnTo>
                            <a:pt x="697" y="1019"/>
                          </a:lnTo>
                          <a:lnTo>
                            <a:pt x="691" y="1029"/>
                          </a:lnTo>
                          <a:lnTo>
                            <a:pt x="682" y="1034"/>
                          </a:lnTo>
                          <a:lnTo>
                            <a:pt x="667" y="1037"/>
                          </a:lnTo>
                          <a:lnTo>
                            <a:pt x="654" y="1034"/>
                          </a:lnTo>
                          <a:lnTo>
                            <a:pt x="640" y="1013"/>
                          </a:lnTo>
                          <a:lnTo>
                            <a:pt x="687" y="983"/>
                          </a:lnTo>
                          <a:lnTo>
                            <a:pt x="776" y="880"/>
                          </a:lnTo>
                          <a:lnTo>
                            <a:pt x="926" y="699"/>
                          </a:lnTo>
                          <a:lnTo>
                            <a:pt x="934" y="672"/>
                          </a:lnTo>
                          <a:lnTo>
                            <a:pt x="937" y="641"/>
                          </a:lnTo>
                          <a:lnTo>
                            <a:pt x="932" y="605"/>
                          </a:lnTo>
                          <a:lnTo>
                            <a:pt x="953" y="599"/>
                          </a:lnTo>
                          <a:lnTo>
                            <a:pt x="973" y="586"/>
                          </a:lnTo>
                          <a:lnTo>
                            <a:pt x="971" y="575"/>
                          </a:lnTo>
                          <a:lnTo>
                            <a:pt x="955" y="544"/>
                          </a:lnTo>
                          <a:lnTo>
                            <a:pt x="945" y="519"/>
                          </a:lnTo>
                          <a:lnTo>
                            <a:pt x="952" y="470"/>
                          </a:lnTo>
                          <a:lnTo>
                            <a:pt x="954" y="438"/>
                          </a:lnTo>
                          <a:lnTo>
                            <a:pt x="953" y="406"/>
                          </a:lnTo>
                          <a:lnTo>
                            <a:pt x="979" y="419"/>
                          </a:lnTo>
                          <a:lnTo>
                            <a:pt x="998" y="435"/>
                          </a:lnTo>
                          <a:lnTo>
                            <a:pt x="1021" y="443"/>
                          </a:lnTo>
                          <a:lnTo>
                            <a:pt x="1048" y="447"/>
                          </a:lnTo>
                          <a:lnTo>
                            <a:pt x="1072" y="444"/>
                          </a:lnTo>
                          <a:lnTo>
                            <a:pt x="1108" y="437"/>
                          </a:lnTo>
                          <a:lnTo>
                            <a:pt x="1131" y="431"/>
                          </a:lnTo>
                          <a:lnTo>
                            <a:pt x="1155" y="429"/>
                          </a:lnTo>
                          <a:lnTo>
                            <a:pt x="1142" y="458"/>
                          </a:lnTo>
                          <a:lnTo>
                            <a:pt x="1135" y="483"/>
                          </a:lnTo>
                          <a:lnTo>
                            <a:pt x="1119" y="503"/>
                          </a:lnTo>
                          <a:lnTo>
                            <a:pt x="1104" y="522"/>
                          </a:lnTo>
                          <a:lnTo>
                            <a:pt x="1094" y="536"/>
                          </a:lnTo>
                          <a:lnTo>
                            <a:pt x="1088" y="551"/>
                          </a:lnTo>
                          <a:lnTo>
                            <a:pt x="1091" y="561"/>
                          </a:lnTo>
                          <a:lnTo>
                            <a:pt x="1099" y="576"/>
                          </a:lnTo>
                          <a:lnTo>
                            <a:pt x="1096" y="562"/>
                          </a:lnTo>
                          <a:lnTo>
                            <a:pt x="1102" y="552"/>
                          </a:lnTo>
                          <a:lnTo>
                            <a:pt x="1114" y="549"/>
                          </a:lnTo>
                          <a:lnTo>
                            <a:pt x="1129" y="547"/>
                          </a:lnTo>
                          <a:lnTo>
                            <a:pt x="1149" y="550"/>
                          </a:lnTo>
                          <a:lnTo>
                            <a:pt x="1169" y="556"/>
                          </a:lnTo>
                          <a:lnTo>
                            <a:pt x="1189" y="566"/>
                          </a:lnTo>
                          <a:lnTo>
                            <a:pt x="1208" y="578"/>
                          </a:lnTo>
                          <a:lnTo>
                            <a:pt x="1222" y="594"/>
                          </a:lnTo>
                          <a:lnTo>
                            <a:pt x="1238" y="615"/>
                          </a:lnTo>
                          <a:lnTo>
                            <a:pt x="1245" y="634"/>
                          </a:lnTo>
                          <a:lnTo>
                            <a:pt x="1240" y="642"/>
                          </a:lnTo>
                          <a:lnTo>
                            <a:pt x="1235" y="650"/>
                          </a:lnTo>
                          <a:lnTo>
                            <a:pt x="1246" y="650"/>
                          </a:lnTo>
                          <a:lnTo>
                            <a:pt x="1258" y="646"/>
                          </a:lnTo>
                          <a:lnTo>
                            <a:pt x="1267" y="642"/>
                          </a:lnTo>
                          <a:lnTo>
                            <a:pt x="1277" y="627"/>
                          </a:lnTo>
                          <a:lnTo>
                            <a:pt x="1284" y="610"/>
                          </a:lnTo>
                          <a:lnTo>
                            <a:pt x="1300" y="593"/>
                          </a:lnTo>
                          <a:lnTo>
                            <a:pt x="1311" y="576"/>
                          </a:lnTo>
                          <a:lnTo>
                            <a:pt x="1329" y="573"/>
                          </a:lnTo>
                          <a:lnTo>
                            <a:pt x="1348" y="573"/>
                          </a:lnTo>
                          <a:lnTo>
                            <a:pt x="1361" y="570"/>
                          </a:lnTo>
                          <a:lnTo>
                            <a:pt x="1375" y="547"/>
                          </a:lnTo>
                          <a:lnTo>
                            <a:pt x="1390" y="519"/>
                          </a:lnTo>
                          <a:lnTo>
                            <a:pt x="1403" y="491"/>
                          </a:lnTo>
                          <a:lnTo>
                            <a:pt x="1416" y="471"/>
                          </a:lnTo>
                          <a:lnTo>
                            <a:pt x="1418" y="458"/>
                          </a:lnTo>
                          <a:lnTo>
                            <a:pt x="1428" y="410"/>
                          </a:lnTo>
                          <a:lnTo>
                            <a:pt x="1432" y="370"/>
                          </a:lnTo>
                          <a:lnTo>
                            <a:pt x="1429" y="338"/>
                          </a:lnTo>
                          <a:lnTo>
                            <a:pt x="1425" y="307"/>
                          </a:lnTo>
                          <a:lnTo>
                            <a:pt x="1421" y="291"/>
                          </a:lnTo>
                          <a:lnTo>
                            <a:pt x="1403" y="264"/>
                          </a:lnTo>
                          <a:lnTo>
                            <a:pt x="1385" y="235"/>
                          </a:lnTo>
                          <a:lnTo>
                            <a:pt x="1369" y="214"/>
                          </a:lnTo>
                          <a:lnTo>
                            <a:pt x="1359" y="209"/>
                          </a:lnTo>
                          <a:lnTo>
                            <a:pt x="1299" y="192"/>
                          </a:lnTo>
                          <a:lnTo>
                            <a:pt x="1247" y="160"/>
                          </a:lnTo>
                          <a:lnTo>
                            <a:pt x="1172" y="119"/>
                          </a:lnTo>
                          <a:lnTo>
                            <a:pt x="1065" y="74"/>
                          </a:lnTo>
                          <a:lnTo>
                            <a:pt x="1027" y="55"/>
                          </a:lnTo>
                          <a:lnTo>
                            <a:pt x="990" y="31"/>
                          </a:lnTo>
                          <a:lnTo>
                            <a:pt x="950" y="0"/>
                          </a:lnTo>
                          <a:lnTo>
                            <a:pt x="889" y="5"/>
                          </a:lnTo>
                          <a:lnTo>
                            <a:pt x="718" y="279"/>
                          </a:lnTo>
                          <a:lnTo>
                            <a:pt x="637" y="250"/>
                          </a:lnTo>
                          <a:lnTo>
                            <a:pt x="606" y="235"/>
                          </a:lnTo>
                          <a:lnTo>
                            <a:pt x="580" y="219"/>
                          </a:lnTo>
                          <a:lnTo>
                            <a:pt x="550" y="195"/>
                          </a:lnTo>
                          <a:lnTo>
                            <a:pt x="520" y="165"/>
                          </a:lnTo>
                          <a:lnTo>
                            <a:pt x="484" y="122"/>
                          </a:lnTo>
                          <a:lnTo>
                            <a:pt x="405" y="15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8573" name="Group 227">
                      <a:extLst>
                        <a:ext uri="{FF2B5EF4-FFF2-40B4-BE49-F238E27FC236}">
                          <a16:creationId xmlns:a16="http://schemas.microsoft.com/office/drawing/2014/main" id="{9DA1A3E2-8911-E52E-4585-44B080798E3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87" y="3358"/>
                      <a:ext cx="691" cy="676"/>
                      <a:chOff x="1787" y="3358"/>
                      <a:chExt cx="691" cy="676"/>
                    </a:xfrm>
                  </p:grpSpPr>
                  <p:sp>
                    <p:nvSpPr>
                      <p:cNvPr id="18574" name="Freeform 228">
                        <a:extLst>
                          <a:ext uri="{FF2B5EF4-FFF2-40B4-BE49-F238E27FC236}">
                            <a16:creationId xmlns:a16="http://schemas.microsoft.com/office/drawing/2014/main" id="{3071557F-17CD-79B1-3D74-07EDF84C0E4D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252" y="3469"/>
                        <a:ext cx="78" cy="93"/>
                      </a:xfrm>
                      <a:custGeom>
                        <a:avLst/>
                        <a:gdLst>
                          <a:gd name="T0" fmla="*/ 0 w 158"/>
                          <a:gd name="T1" fmla="*/ 92 h 186"/>
                          <a:gd name="T2" fmla="*/ 4 w 158"/>
                          <a:gd name="T3" fmla="*/ 72 h 186"/>
                          <a:gd name="T4" fmla="*/ 8 w 158"/>
                          <a:gd name="T5" fmla="*/ 54 h 186"/>
                          <a:gd name="T6" fmla="*/ 7 w 158"/>
                          <a:gd name="T7" fmla="*/ 35 h 186"/>
                          <a:gd name="T8" fmla="*/ 4 w 158"/>
                          <a:gd name="T9" fmla="*/ 15 h 186"/>
                          <a:gd name="T10" fmla="*/ 2 w 158"/>
                          <a:gd name="T11" fmla="*/ 0 h 186"/>
                          <a:gd name="T12" fmla="*/ 10 w 158"/>
                          <a:gd name="T13" fmla="*/ 16 h 186"/>
                          <a:gd name="T14" fmla="*/ 15 w 158"/>
                          <a:gd name="T15" fmla="*/ 30 h 186"/>
                          <a:gd name="T16" fmla="*/ 24 w 158"/>
                          <a:gd name="T17" fmla="*/ 38 h 186"/>
                          <a:gd name="T18" fmla="*/ 36 w 158"/>
                          <a:gd name="T19" fmla="*/ 43 h 186"/>
                          <a:gd name="T20" fmla="*/ 48 w 158"/>
                          <a:gd name="T21" fmla="*/ 45 h 186"/>
                          <a:gd name="T22" fmla="*/ 59 w 158"/>
                          <a:gd name="T23" fmla="*/ 45 h 186"/>
                          <a:gd name="T24" fmla="*/ 78 w 158"/>
                          <a:gd name="T25" fmla="*/ 49 h 186"/>
                          <a:gd name="T26" fmla="*/ 68 w 158"/>
                          <a:gd name="T27" fmla="*/ 51 h 186"/>
                          <a:gd name="T28" fmla="*/ 56 w 158"/>
                          <a:gd name="T29" fmla="*/ 54 h 186"/>
                          <a:gd name="T30" fmla="*/ 47 w 158"/>
                          <a:gd name="T31" fmla="*/ 55 h 186"/>
                          <a:gd name="T32" fmla="*/ 37 w 158"/>
                          <a:gd name="T33" fmla="*/ 56 h 186"/>
                          <a:gd name="T34" fmla="*/ 23 w 158"/>
                          <a:gd name="T35" fmla="*/ 55 h 186"/>
                          <a:gd name="T36" fmla="*/ 33 w 158"/>
                          <a:gd name="T37" fmla="*/ 59 h 186"/>
                          <a:gd name="T38" fmla="*/ 46 w 158"/>
                          <a:gd name="T39" fmla="*/ 61 h 186"/>
                          <a:gd name="T40" fmla="*/ 57 w 158"/>
                          <a:gd name="T41" fmla="*/ 62 h 186"/>
                          <a:gd name="T42" fmla="*/ 78 w 158"/>
                          <a:gd name="T43" fmla="*/ 66 h 186"/>
                          <a:gd name="T44" fmla="*/ 67 w 158"/>
                          <a:gd name="T45" fmla="*/ 69 h 186"/>
                          <a:gd name="T46" fmla="*/ 57 w 158"/>
                          <a:gd name="T47" fmla="*/ 70 h 186"/>
                          <a:gd name="T48" fmla="*/ 45 w 158"/>
                          <a:gd name="T49" fmla="*/ 71 h 186"/>
                          <a:gd name="T50" fmla="*/ 34 w 158"/>
                          <a:gd name="T51" fmla="*/ 72 h 186"/>
                          <a:gd name="T52" fmla="*/ 42 w 158"/>
                          <a:gd name="T53" fmla="*/ 75 h 186"/>
                          <a:gd name="T54" fmla="*/ 51 w 158"/>
                          <a:gd name="T55" fmla="*/ 80 h 186"/>
                          <a:gd name="T56" fmla="*/ 61 w 158"/>
                          <a:gd name="T57" fmla="*/ 82 h 186"/>
                          <a:gd name="T58" fmla="*/ 75 w 158"/>
                          <a:gd name="T59" fmla="*/ 85 h 186"/>
                          <a:gd name="T60" fmla="*/ 63 w 158"/>
                          <a:gd name="T61" fmla="*/ 88 h 186"/>
                          <a:gd name="T62" fmla="*/ 51 w 158"/>
                          <a:gd name="T63" fmla="*/ 86 h 186"/>
                          <a:gd name="T64" fmla="*/ 41 w 158"/>
                          <a:gd name="T65" fmla="*/ 83 h 186"/>
                          <a:gd name="T66" fmla="*/ 34 w 158"/>
                          <a:gd name="T67" fmla="*/ 89 h 186"/>
                          <a:gd name="T68" fmla="*/ 25 w 158"/>
                          <a:gd name="T69" fmla="*/ 93 h 186"/>
                          <a:gd name="T70" fmla="*/ 13 w 158"/>
                          <a:gd name="T71" fmla="*/ 93 h 186"/>
                          <a:gd name="T72" fmla="*/ 0 w 158"/>
                          <a:gd name="T73" fmla="*/ 92 h 18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</a:gdLst>
                        <a:ahLst/>
                        <a:cxnLst>
                          <a:cxn ang="T74">
                            <a:pos x="T0" y="T1"/>
                          </a:cxn>
                          <a:cxn ang="T75">
                            <a:pos x="T2" y="T3"/>
                          </a:cxn>
                          <a:cxn ang="T76">
                            <a:pos x="T4" y="T5"/>
                          </a:cxn>
                          <a:cxn ang="T77">
                            <a:pos x="T6" y="T7"/>
                          </a:cxn>
                          <a:cxn ang="T78">
                            <a:pos x="T8" y="T9"/>
                          </a:cxn>
                          <a:cxn ang="T79">
                            <a:pos x="T10" y="T11"/>
                          </a:cxn>
                          <a:cxn ang="T80">
                            <a:pos x="T12" y="T13"/>
                          </a:cxn>
                          <a:cxn ang="T81">
                            <a:pos x="T14" y="T15"/>
                          </a:cxn>
                          <a:cxn ang="T82">
                            <a:pos x="T16" y="T17"/>
                          </a:cxn>
                          <a:cxn ang="T83">
                            <a:pos x="T18" y="T19"/>
                          </a:cxn>
                          <a:cxn ang="T84">
                            <a:pos x="T20" y="T21"/>
                          </a:cxn>
                          <a:cxn ang="T85">
                            <a:pos x="T22" y="T23"/>
                          </a:cxn>
                          <a:cxn ang="T86">
                            <a:pos x="T24" y="T25"/>
                          </a:cxn>
                          <a:cxn ang="T87">
                            <a:pos x="T26" y="T27"/>
                          </a:cxn>
                          <a:cxn ang="T88">
                            <a:pos x="T28" y="T29"/>
                          </a:cxn>
                          <a:cxn ang="T89">
                            <a:pos x="T30" y="T31"/>
                          </a:cxn>
                          <a:cxn ang="T90">
                            <a:pos x="T32" y="T33"/>
                          </a:cxn>
                          <a:cxn ang="T91">
                            <a:pos x="T34" y="T35"/>
                          </a:cxn>
                          <a:cxn ang="T92">
                            <a:pos x="T36" y="T37"/>
                          </a:cxn>
                          <a:cxn ang="T93">
                            <a:pos x="T38" y="T39"/>
                          </a:cxn>
                          <a:cxn ang="T94">
                            <a:pos x="T40" y="T41"/>
                          </a:cxn>
                          <a:cxn ang="T95">
                            <a:pos x="T42" y="T43"/>
                          </a:cxn>
                          <a:cxn ang="T96">
                            <a:pos x="T44" y="T45"/>
                          </a:cxn>
                          <a:cxn ang="T97">
                            <a:pos x="T46" y="T47"/>
                          </a:cxn>
                          <a:cxn ang="T98">
                            <a:pos x="T48" y="T49"/>
                          </a:cxn>
                          <a:cxn ang="T99">
                            <a:pos x="T50" y="T51"/>
                          </a:cxn>
                          <a:cxn ang="T100">
                            <a:pos x="T52" y="T53"/>
                          </a:cxn>
                          <a:cxn ang="T101">
                            <a:pos x="T54" y="T55"/>
                          </a:cxn>
                          <a:cxn ang="T102">
                            <a:pos x="T56" y="T57"/>
                          </a:cxn>
                          <a:cxn ang="T103">
                            <a:pos x="T58" y="T59"/>
                          </a:cxn>
                          <a:cxn ang="T104">
                            <a:pos x="T60" y="T61"/>
                          </a:cxn>
                          <a:cxn ang="T105">
                            <a:pos x="T62" y="T63"/>
                          </a:cxn>
                          <a:cxn ang="T106">
                            <a:pos x="T64" y="T65"/>
                          </a:cxn>
                          <a:cxn ang="T107">
                            <a:pos x="T66" y="T67"/>
                          </a:cxn>
                          <a:cxn ang="T108">
                            <a:pos x="T68" y="T69"/>
                          </a:cxn>
                          <a:cxn ang="T109">
                            <a:pos x="T70" y="T71"/>
                          </a:cxn>
                          <a:cxn ang="T110">
                            <a:pos x="T72" y="T73"/>
                          </a:cxn>
                        </a:cxnLst>
                        <a:rect l="0" t="0" r="r" b="b"/>
                        <a:pathLst>
                          <a:path w="158" h="186">
                            <a:moveTo>
                              <a:pt x="0" y="183"/>
                            </a:moveTo>
                            <a:lnTo>
                              <a:pt x="9" y="144"/>
                            </a:lnTo>
                            <a:lnTo>
                              <a:pt x="16" y="108"/>
                            </a:lnTo>
                            <a:lnTo>
                              <a:pt x="15" y="70"/>
                            </a:lnTo>
                            <a:lnTo>
                              <a:pt x="9" y="30"/>
                            </a:lnTo>
                            <a:lnTo>
                              <a:pt x="5" y="0"/>
                            </a:lnTo>
                            <a:lnTo>
                              <a:pt x="21" y="32"/>
                            </a:lnTo>
                            <a:lnTo>
                              <a:pt x="30" y="59"/>
                            </a:lnTo>
                            <a:lnTo>
                              <a:pt x="48" y="76"/>
                            </a:lnTo>
                            <a:lnTo>
                              <a:pt x="72" y="86"/>
                            </a:lnTo>
                            <a:lnTo>
                              <a:pt x="98" y="89"/>
                            </a:lnTo>
                            <a:lnTo>
                              <a:pt x="120" y="90"/>
                            </a:lnTo>
                            <a:lnTo>
                              <a:pt x="158" y="97"/>
                            </a:lnTo>
                            <a:lnTo>
                              <a:pt x="137" y="101"/>
                            </a:lnTo>
                            <a:lnTo>
                              <a:pt x="114" y="107"/>
                            </a:lnTo>
                            <a:lnTo>
                              <a:pt x="96" y="110"/>
                            </a:lnTo>
                            <a:lnTo>
                              <a:pt x="75" y="111"/>
                            </a:lnTo>
                            <a:lnTo>
                              <a:pt x="47" y="110"/>
                            </a:lnTo>
                            <a:lnTo>
                              <a:pt x="66" y="118"/>
                            </a:lnTo>
                            <a:lnTo>
                              <a:pt x="93" y="122"/>
                            </a:lnTo>
                            <a:lnTo>
                              <a:pt x="115" y="123"/>
                            </a:lnTo>
                            <a:lnTo>
                              <a:pt x="158" y="132"/>
                            </a:lnTo>
                            <a:lnTo>
                              <a:pt x="135" y="137"/>
                            </a:lnTo>
                            <a:lnTo>
                              <a:pt x="115" y="140"/>
                            </a:lnTo>
                            <a:lnTo>
                              <a:pt x="91" y="142"/>
                            </a:lnTo>
                            <a:lnTo>
                              <a:pt x="69" y="143"/>
                            </a:lnTo>
                            <a:lnTo>
                              <a:pt x="85" y="150"/>
                            </a:lnTo>
                            <a:lnTo>
                              <a:pt x="104" y="159"/>
                            </a:lnTo>
                            <a:lnTo>
                              <a:pt x="123" y="164"/>
                            </a:lnTo>
                            <a:lnTo>
                              <a:pt x="152" y="170"/>
                            </a:lnTo>
                            <a:lnTo>
                              <a:pt x="127" y="176"/>
                            </a:lnTo>
                            <a:lnTo>
                              <a:pt x="104" y="172"/>
                            </a:lnTo>
                            <a:lnTo>
                              <a:pt x="84" y="166"/>
                            </a:lnTo>
                            <a:lnTo>
                              <a:pt x="69" y="178"/>
                            </a:lnTo>
                            <a:lnTo>
                              <a:pt x="50" y="185"/>
                            </a:lnTo>
                            <a:lnTo>
                              <a:pt x="27" y="186"/>
                            </a:lnTo>
                            <a:lnTo>
                              <a:pt x="0" y="183"/>
                            </a:lnTo>
                            <a:close/>
                          </a:path>
                        </a:pathLst>
                      </a:custGeom>
                      <a:solidFill>
                        <a:srgbClr val="D0D0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575" name="Freeform 229">
                        <a:extLst>
                          <a:ext uri="{FF2B5EF4-FFF2-40B4-BE49-F238E27FC236}">
                            <a16:creationId xmlns:a16="http://schemas.microsoft.com/office/drawing/2014/main" id="{796CB834-D845-BD06-65B8-C7DE9353AD4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227" y="3461"/>
                        <a:ext cx="42" cy="201"/>
                      </a:xfrm>
                      <a:custGeom>
                        <a:avLst/>
                        <a:gdLst>
                          <a:gd name="T0" fmla="*/ 12 w 84"/>
                          <a:gd name="T1" fmla="*/ 0 h 402"/>
                          <a:gd name="T2" fmla="*/ 18 w 84"/>
                          <a:gd name="T3" fmla="*/ 58 h 402"/>
                          <a:gd name="T4" fmla="*/ 16 w 84"/>
                          <a:gd name="T5" fmla="*/ 105 h 402"/>
                          <a:gd name="T6" fmla="*/ 18 w 84"/>
                          <a:gd name="T7" fmla="*/ 117 h 402"/>
                          <a:gd name="T8" fmla="*/ 16 w 84"/>
                          <a:gd name="T9" fmla="*/ 137 h 402"/>
                          <a:gd name="T10" fmla="*/ 24 w 84"/>
                          <a:gd name="T11" fmla="*/ 145 h 402"/>
                          <a:gd name="T12" fmla="*/ 22 w 84"/>
                          <a:gd name="T13" fmla="*/ 158 h 402"/>
                          <a:gd name="T14" fmla="*/ 29 w 84"/>
                          <a:gd name="T15" fmla="*/ 166 h 402"/>
                          <a:gd name="T16" fmla="*/ 36 w 84"/>
                          <a:gd name="T17" fmla="*/ 174 h 402"/>
                          <a:gd name="T18" fmla="*/ 42 w 84"/>
                          <a:gd name="T19" fmla="*/ 183 h 402"/>
                          <a:gd name="T20" fmla="*/ 42 w 84"/>
                          <a:gd name="T21" fmla="*/ 188 h 402"/>
                          <a:gd name="T22" fmla="*/ 40 w 84"/>
                          <a:gd name="T23" fmla="*/ 195 h 402"/>
                          <a:gd name="T24" fmla="*/ 34 w 84"/>
                          <a:gd name="T25" fmla="*/ 199 h 402"/>
                          <a:gd name="T26" fmla="*/ 27 w 84"/>
                          <a:gd name="T27" fmla="*/ 201 h 402"/>
                          <a:gd name="T28" fmla="*/ 21 w 84"/>
                          <a:gd name="T29" fmla="*/ 201 h 402"/>
                          <a:gd name="T30" fmla="*/ 14 w 84"/>
                          <a:gd name="T31" fmla="*/ 201 h 402"/>
                          <a:gd name="T32" fmla="*/ 0 w 84"/>
                          <a:gd name="T33" fmla="*/ 196 h 402"/>
                          <a:gd name="T34" fmla="*/ 14 w 84"/>
                          <a:gd name="T35" fmla="*/ 195 h 402"/>
                          <a:gd name="T36" fmla="*/ 20 w 84"/>
                          <a:gd name="T37" fmla="*/ 193 h 402"/>
                          <a:gd name="T38" fmla="*/ 24 w 84"/>
                          <a:gd name="T39" fmla="*/ 188 h 402"/>
                          <a:gd name="T40" fmla="*/ 20 w 84"/>
                          <a:gd name="T41" fmla="*/ 182 h 402"/>
                          <a:gd name="T42" fmla="*/ 12 w 84"/>
                          <a:gd name="T43" fmla="*/ 174 h 402"/>
                          <a:gd name="T44" fmla="*/ 4 w 84"/>
                          <a:gd name="T45" fmla="*/ 171 h 402"/>
                          <a:gd name="T46" fmla="*/ 7 w 84"/>
                          <a:gd name="T47" fmla="*/ 162 h 402"/>
                          <a:gd name="T48" fmla="*/ 8 w 84"/>
                          <a:gd name="T49" fmla="*/ 154 h 402"/>
                          <a:gd name="T50" fmla="*/ 6 w 84"/>
                          <a:gd name="T51" fmla="*/ 128 h 402"/>
                          <a:gd name="T52" fmla="*/ 4 w 84"/>
                          <a:gd name="T53" fmla="*/ 80 h 402"/>
                          <a:gd name="T54" fmla="*/ 10 w 84"/>
                          <a:gd name="T55" fmla="*/ 46 h 402"/>
                          <a:gd name="T56" fmla="*/ 12 w 84"/>
                          <a:gd name="T57" fmla="*/ 0 h 402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60000 65536"/>
                          <a:gd name="T73" fmla="*/ 0 60000 655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</a:gdLst>
                        <a:ahLst/>
                        <a:cxnLst>
                          <a:cxn ang="T58">
                            <a:pos x="T0" y="T1"/>
                          </a:cxn>
                          <a:cxn ang="T59">
                            <a:pos x="T2" y="T3"/>
                          </a:cxn>
                          <a:cxn ang="T60">
                            <a:pos x="T4" y="T5"/>
                          </a:cxn>
                          <a:cxn ang="T61">
                            <a:pos x="T6" y="T7"/>
                          </a:cxn>
                          <a:cxn ang="T62">
                            <a:pos x="T8" y="T9"/>
                          </a:cxn>
                          <a:cxn ang="T63">
                            <a:pos x="T10" y="T11"/>
                          </a:cxn>
                          <a:cxn ang="T64">
                            <a:pos x="T12" y="T13"/>
                          </a:cxn>
                          <a:cxn ang="T65">
                            <a:pos x="T14" y="T15"/>
                          </a:cxn>
                          <a:cxn ang="T66">
                            <a:pos x="T16" y="T17"/>
                          </a:cxn>
                          <a:cxn ang="T67">
                            <a:pos x="T18" y="T19"/>
                          </a:cxn>
                          <a:cxn ang="T68">
                            <a:pos x="T20" y="T21"/>
                          </a:cxn>
                          <a:cxn ang="T69">
                            <a:pos x="T22" y="T23"/>
                          </a:cxn>
                          <a:cxn ang="T70">
                            <a:pos x="T24" y="T25"/>
                          </a:cxn>
                          <a:cxn ang="T71">
                            <a:pos x="T26" y="T27"/>
                          </a:cxn>
                          <a:cxn ang="T72">
                            <a:pos x="T28" y="T29"/>
                          </a:cxn>
                          <a:cxn ang="T73">
                            <a:pos x="T30" y="T31"/>
                          </a:cxn>
                          <a:cxn ang="T74">
                            <a:pos x="T32" y="T33"/>
                          </a:cxn>
                          <a:cxn ang="T75">
                            <a:pos x="T34" y="T35"/>
                          </a:cxn>
                          <a:cxn ang="T76">
                            <a:pos x="T36" y="T37"/>
                          </a:cxn>
                          <a:cxn ang="T77">
                            <a:pos x="T38" y="T39"/>
                          </a:cxn>
                          <a:cxn ang="T78">
                            <a:pos x="T40" y="T41"/>
                          </a:cxn>
                          <a:cxn ang="T79">
                            <a:pos x="T42" y="T43"/>
                          </a:cxn>
                          <a:cxn ang="T80">
                            <a:pos x="T44" y="T45"/>
                          </a:cxn>
                          <a:cxn ang="T81">
                            <a:pos x="T46" y="T47"/>
                          </a:cxn>
                          <a:cxn ang="T82">
                            <a:pos x="T48" y="T49"/>
                          </a:cxn>
                          <a:cxn ang="T83">
                            <a:pos x="T50" y="T51"/>
                          </a:cxn>
                          <a:cxn ang="T84">
                            <a:pos x="T52" y="T53"/>
                          </a:cxn>
                          <a:cxn ang="T85">
                            <a:pos x="T54" y="T55"/>
                          </a:cxn>
                          <a:cxn ang="T86">
                            <a:pos x="T56" y="T57"/>
                          </a:cxn>
                        </a:cxnLst>
                        <a:rect l="0" t="0" r="r" b="b"/>
                        <a:pathLst>
                          <a:path w="84" h="402">
                            <a:moveTo>
                              <a:pt x="24" y="0"/>
                            </a:moveTo>
                            <a:lnTo>
                              <a:pt x="35" y="115"/>
                            </a:lnTo>
                            <a:lnTo>
                              <a:pt x="31" y="210"/>
                            </a:lnTo>
                            <a:lnTo>
                              <a:pt x="35" y="234"/>
                            </a:lnTo>
                            <a:lnTo>
                              <a:pt x="31" y="274"/>
                            </a:lnTo>
                            <a:lnTo>
                              <a:pt x="48" y="289"/>
                            </a:lnTo>
                            <a:lnTo>
                              <a:pt x="44" y="315"/>
                            </a:lnTo>
                            <a:lnTo>
                              <a:pt x="58" y="331"/>
                            </a:lnTo>
                            <a:lnTo>
                              <a:pt x="72" y="348"/>
                            </a:lnTo>
                            <a:lnTo>
                              <a:pt x="83" y="365"/>
                            </a:lnTo>
                            <a:lnTo>
                              <a:pt x="84" y="376"/>
                            </a:lnTo>
                            <a:lnTo>
                              <a:pt x="80" y="390"/>
                            </a:lnTo>
                            <a:lnTo>
                              <a:pt x="67" y="397"/>
                            </a:lnTo>
                            <a:lnTo>
                              <a:pt x="54" y="402"/>
                            </a:lnTo>
                            <a:lnTo>
                              <a:pt x="41" y="402"/>
                            </a:lnTo>
                            <a:lnTo>
                              <a:pt x="28" y="401"/>
                            </a:lnTo>
                            <a:lnTo>
                              <a:pt x="0" y="391"/>
                            </a:lnTo>
                            <a:lnTo>
                              <a:pt x="27" y="389"/>
                            </a:lnTo>
                            <a:lnTo>
                              <a:pt x="40" y="385"/>
                            </a:lnTo>
                            <a:lnTo>
                              <a:pt x="48" y="376"/>
                            </a:lnTo>
                            <a:lnTo>
                              <a:pt x="40" y="363"/>
                            </a:lnTo>
                            <a:lnTo>
                              <a:pt x="24" y="348"/>
                            </a:lnTo>
                            <a:lnTo>
                              <a:pt x="8" y="341"/>
                            </a:lnTo>
                            <a:lnTo>
                              <a:pt x="14" y="323"/>
                            </a:lnTo>
                            <a:lnTo>
                              <a:pt x="16" y="307"/>
                            </a:lnTo>
                            <a:lnTo>
                              <a:pt x="11" y="256"/>
                            </a:lnTo>
                            <a:lnTo>
                              <a:pt x="8" y="160"/>
                            </a:lnTo>
                            <a:lnTo>
                              <a:pt x="20" y="91"/>
                            </a:lnTo>
                            <a:lnTo>
                              <a:pt x="24" y="0"/>
                            </a:lnTo>
                            <a:close/>
                          </a:path>
                        </a:pathLst>
                      </a:custGeom>
                      <a:solidFill>
                        <a:srgbClr val="D0D0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576" name="Freeform 230">
                        <a:extLst>
                          <a:ext uri="{FF2B5EF4-FFF2-40B4-BE49-F238E27FC236}">
                            <a16:creationId xmlns:a16="http://schemas.microsoft.com/office/drawing/2014/main" id="{537F5E7A-DAD2-8CED-B8FC-EB46D927429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88" y="3657"/>
                        <a:ext cx="58" cy="87"/>
                      </a:xfrm>
                      <a:custGeom>
                        <a:avLst/>
                        <a:gdLst>
                          <a:gd name="T0" fmla="*/ 18 w 116"/>
                          <a:gd name="T1" fmla="*/ 0 h 174"/>
                          <a:gd name="T2" fmla="*/ 24 w 116"/>
                          <a:gd name="T3" fmla="*/ 10 h 174"/>
                          <a:gd name="T4" fmla="*/ 28 w 116"/>
                          <a:gd name="T5" fmla="*/ 21 h 174"/>
                          <a:gd name="T6" fmla="*/ 29 w 116"/>
                          <a:gd name="T7" fmla="*/ 31 h 174"/>
                          <a:gd name="T8" fmla="*/ 30 w 116"/>
                          <a:gd name="T9" fmla="*/ 44 h 174"/>
                          <a:gd name="T10" fmla="*/ 37 w 116"/>
                          <a:gd name="T11" fmla="*/ 47 h 174"/>
                          <a:gd name="T12" fmla="*/ 45 w 116"/>
                          <a:gd name="T13" fmla="*/ 46 h 174"/>
                          <a:gd name="T14" fmla="*/ 52 w 116"/>
                          <a:gd name="T15" fmla="*/ 42 h 174"/>
                          <a:gd name="T16" fmla="*/ 58 w 116"/>
                          <a:gd name="T17" fmla="*/ 34 h 174"/>
                          <a:gd name="T18" fmla="*/ 56 w 116"/>
                          <a:gd name="T19" fmla="*/ 43 h 174"/>
                          <a:gd name="T20" fmla="*/ 53 w 116"/>
                          <a:gd name="T21" fmla="*/ 51 h 174"/>
                          <a:gd name="T22" fmla="*/ 42 w 116"/>
                          <a:gd name="T23" fmla="*/ 64 h 174"/>
                          <a:gd name="T24" fmla="*/ 22 w 116"/>
                          <a:gd name="T25" fmla="*/ 87 h 174"/>
                          <a:gd name="T26" fmla="*/ 0 w 116"/>
                          <a:gd name="T27" fmla="*/ 44 h 174"/>
                          <a:gd name="T28" fmla="*/ 18 w 116"/>
                          <a:gd name="T29" fmla="*/ 0 h 174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</a:gdLst>
                        <a:ahLst/>
                        <a:cxnLst>
                          <a:cxn ang="T30">
                            <a:pos x="T0" y="T1"/>
                          </a:cxn>
                          <a:cxn ang="T31">
                            <a:pos x="T2" y="T3"/>
                          </a:cxn>
                          <a:cxn ang="T32">
                            <a:pos x="T4" y="T5"/>
                          </a:cxn>
                          <a:cxn ang="T33">
                            <a:pos x="T6" y="T7"/>
                          </a:cxn>
                          <a:cxn ang="T34">
                            <a:pos x="T8" y="T9"/>
                          </a:cxn>
                          <a:cxn ang="T35">
                            <a:pos x="T10" y="T11"/>
                          </a:cxn>
                          <a:cxn ang="T36">
                            <a:pos x="T12" y="T13"/>
                          </a:cxn>
                          <a:cxn ang="T37">
                            <a:pos x="T14" y="T15"/>
                          </a:cxn>
                          <a:cxn ang="T38">
                            <a:pos x="T16" y="T17"/>
                          </a:cxn>
                          <a:cxn ang="T39">
                            <a:pos x="T18" y="T19"/>
                          </a:cxn>
                          <a:cxn ang="T40">
                            <a:pos x="T20" y="T21"/>
                          </a:cxn>
                          <a:cxn ang="T41">
                            <a:pos x="T22" y="T23"/>
                          </a:cxn>
                          <a:cxn ang="T42">
                            <a:pos x="T24" y="T25"/>
                          </a:cxn>
                          <a:cxn ang="T43">
                            <a:pos x="T26" y="T27"/>
                          </a:cxn>
                          <a:cxn ang="T44">
                            <a:pos x="T28" y="T29"/>
                          </a:cxn>
                        </a:cxnLst>
                        <a:rect l="0" t="0" r="r" b="b"/>
                        <a:pathLst>
                          <a:path w="116" h="174">
                            <a:moveTo>
                              <a:pt x="35" y="0"/>
                            </a:moveTo>
                            <a:lnTo>
                              <a:pt x="47" y="20"/>
                            </a:lnTo>
                            <a:lnTo>
                              <a:pt x="55" y="41"/>
                            </a:lnTo>
                            <a:lnTo>
                              <a:pt x="58" y="62"/>
                            </a:lnTo>
                            <a:lnTo>
                              <a:pt x="59" y="88"/>
                            </a:lnTo>
                            <a:lnTo>
                              <a:pt x="73" y="93"/>
                            </a:lnTo>
                            <a:lnTo>
                              <a:pt x="90" y="91"/>
                            </a:lnTo>
                            <a:lnTo>
                              <a:pt x="104" y="83"/>
                            </a:lnTo>
                            <a:lnTo>
                              <a:pt x="116" y="67"/>
                            </a:lnTo>
                            <a:lnTo>
                              <a:pt x="112" y="86"/>
                            </a:lnTo>
                            <a:lnTo>
                              <a:pt x="106" y="101"/>
                            </a:lnTo>
                            <a:lnTo>
                              <a:pt x="84" y="127"/>
                            </a:lnTo>
                            <a:lnTo>
                              <a:pt x="43" y="174"/>
                            </a:lnTo>
                            <a:lnTo>
                              <a:pt x="0" y="88"/>
                            </a:lnTo>
                            <a:lnTo>
                              <a:pt x="35" y="0"/>
                            </a:lnTo>
                            <a:close/>
                          </a:path>
                        </a:pathLst>
                      </a:custGeom>
                      <a:solidFill>
                        <a:srgbClr val="D0D0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577" name="Freeform 231">
                        <a:extLst>
                          <a:ext uri="{FF2B5EF4-FFF2-40B4-BE49-F238E27FC236}">
                            <a16:creationId xmlns:a16="http://schemas.microsoft.com/office/drawing/2014/main" id="{02757D79-E818-29E4-6DD1-31F8C6CDD3F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066" y="3773"/>
                        <a:ext cx="107" cy="157"/>
                      </a:xfrm>
                      <a:custGeom>
                        <a:avLst/>
                        <a:gdLst>
                          <a:gd name="T0" fmla="*/ 0 w 214"/>
                          <a:gd name="T1" fmla="*/ 63 h 314"/>
                          <a:gd name="T2" fmla="*/ 14 w 214"/>
                          <a:gd name="T3" fmla="*/ 67 h 314"/>
                          <a:gd name="T4" fmla="*/ 25 w 214"/>
                          <a:gd name="T5" fmla="*/ 59 h 314"/>
                          <a:gd name="T6" fmla="*/ 35 w 214"/>
                          <a:gd name="T7" fmla="*/ 46 h 314"/>
                          <a:gd name="T8" fmla="*/ 44 w 214"/>
                          <a:gd name="T9" fmla="*/ 35 h 314"/>
                          <a:gd name="T10" fmla="*/ 51 w 214"/>
                          <a:gd name="T11" fmla="*/ 23 h 314"/>
                          <a:gd name="T12" fmla="*/ 57 w 214"/>
                          <a:gd name="T13" fmla="*/ 0 h 314"/>
                          <a:gd name="T14" fmla="*/ 58 w 214"/>
                          <a:gd name="T15" fmla="*/ 12 h 314"/>
                          <a:gd name="T16" fmla="*/ 56 w 214"/>
                          <a:gd name="T17" fmla="*/ 28 h 314"/>
                          <a:gd name="T18" fmla="*/ 51 w 214"/>
                          <a:gd name="T19" fmla="*/ 45 h 314"/>
                          <a:gd name="T20" fmla="*/ 44 w 214"/>
                          <a:gd name="T21" fmla="*/ 61 h 314"/>
                          <a:gd name="T22" fmla="*/ 48 w 214"/>
                          <a:gd name="T23" fmla="*/ 71 h 314"/>
                          <a:gd name="T24" fmla="*/ 55 w 214"/>
                          <a:gd name="T25" fmla="*/ 60 h 314"/>
                          <a:gd name="T26" fmla="*/ 65 w 214"/>
                          <a:gd name="T27" fmla="*/ 46 h 314"/>
                          <a:gd name="T28" fmla="*/ 79 w 214"/>
                          <a:gd name="T29" fmla="*/ 32 h 314"/>
                          <a:gd name="T30" fmla="*/ 93 w 214"/>
                          <a:gd name="T31" fmla="*/ 23 h 314"/>
                          <a:gd name="T32" fmla="*/ 107 w 214"/>
                          <a:gd name="T33" fmla="*/ 14 h 314"/>
                          <a:gd name="T34" fmla="*/ 31 w 214"/>
                          <a:gd name="T35" fmla="*/ 101 h 314"/>
                          <a:gd name="T36" fmla="*/ 30 w 214"/>
                          <a:gd name="T37" fmla="*/ 110 h 314"/>
                          <a:gd name="T38" fmla="*/ 28 w 214"/>
                          <a:gd name="T39" fmla="*/ 119 h 314"/>
                          <a:gd name="T40" fmla="*/ 24 w 214"/>
                          <a:gd name="T41" fmla="*/ 126 h 314"/>
                          <a:gd name="T42" fmla="*/ 19 w 214"/>
                          <a:gd name="T43" fmla="*/ 138 h 314"/>
                          <a:gd name="T44" fmla="*/ 15 w 214"/>
                          <a:gd name="T45" fmla="*/ 157 h 314"/>
                          <a:gd name="T46" fmla="*/ 14 w 214"/>
                          <a:gd name="T47" fmla="*/ 125 h 314"/>
                          <a:gd name="T48" fmla="*/ 11 w 214"/>
                          <a:gd name="T49" fmla="*/ 101 h 314"/>
                          <a:gd name="T50" fmla="*/ 5 w 214"/>
                          <a:gd name="T51" fmla="*/ 79 h 314"/>
                          <a:gd name="T52" fmla="*/ 0 w 214"/>
                          <a:gd name="T53" fmla="*/ 63 h 314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60000 65536"/>
                          <a:gd name="T73" fmla="*/ 0 60000 655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</a:gdLst>
                        <a:ahLst/>
                        <a:cxnLst>
                          <a:cxn ang="T54">
                            <a:pos x="T0" y="T1"/>
                          </a:cxn>
                          <a:cxn ang="T55">
                            <a:pos x="T2" y="T3"/>
                          </a:cxn>
                          <a:cxn ang="T56">
                            <a:pos x="T4" y="T5"/>
                          </a:cxn>
                          <a:cxn ang="T57">
                            <a:pos x="T6" y="T7"/>
                          </a:cxn>
                          <a:cxn ang="T58">
                            <a:pos x="T8" y="T9"/>
                          </a:cxn>
                          <a:cxn ang="T59">
                            <a:pos x="T10" y="T11"/>
                          </a:cxn>
                          <a:cxn ang="T60">
                            <a:pos x="T12" y="T13"/>
                          </a:cxn>
                          <a:cxn ang="T61">
                            <a:pos x="T14" y="T15"/>
                          </a:cxn>
                          <a:cxn ang="T62">
                            <a:pos x="T16" y="T17"/>
                          </a:cxn>
                          <a:cxn ang="T63">
                            <a:pos x="T18" y="T19"/>
                          </a:cxn>
                          <a:cxn ang="T64">
                            <a:pos x="T20" y="T21"/>
                          </a:cxn>
                          <a:cxn ang="T65">
                            <a:pos x="T22" y="T23"/>
                          </a:cxn>
                          <a:cxn ang="T66">
                            <a:pos x="T24" y="T25"/>
                          </a:cxn>
                          <a:cxn ang="T67">
                            <a:pos x="T26" y="T27"/>
                          </a:cxn>
                          <a:cxn ang="T68">
                            <a:pos x="T28" y="T29"/>
                          </a:cxn>
                          <a:cxn ang="T69">
                            <a:pos x="T30" y="T31"/>
                          </a:cxn>
                          <a:cxn ang="T70">
                            <a:pos x="T32" y="T33"/>
                          </a:cxn>
                          <a:cxn ang="T71">
                            <a:pos x="T34" y="T35"/>
                          </a:cxn>
                          <a:cxn ang="T72">
                            <a:pos x="T36" y="T37"/>
                          </a:cxn>
                          <a:cxn ang="T73">
                            <a:pos x="T38" y="T39"/>
                          </a:cxn>
                          <a:cxn ang="T74">
                            <a:pos x="T40" y="T41"/>
                          </a:cxn>
                          <a:cxn ang="T75">
                            <a:pos x="T42" y="T43"/>
                          </a:cxn>
                          <a:cxn ang="T76">
                            <a:pos x="T44" y="T45"/>
                          </a:cxn>
                          <a:cxn ang="T77">
                            <a:pos x="T46" y="T47"/>
                          </a:cxn>
                          <a:cxn ang="T78">
                            <a:pos x="T48" y="T49"/>
                          </a:cxn>
                          <a:cxn ang="T79">
                            <a:pos x="T50" y="T51"/>
                          </a:cxn>
                          <a:cxn ang="T80">
                            <a:pos x="T52" y="T53"/>
                          </a:cxn>
                        </a:cxnLst>
                        <a:rect l="0" t="0" r="r" b="b"/>
                        <a:pathLst>
                          <a:path w="214" h="314">
                            <a:moveTo>
                              <a:pt x="0" y="125"/>
                            </a:moveTo>
                            <a:lnTo>
                              <a:pt x="27" y="133"/>
                            </a:lnTo>
                            <a:lnTo>
                              <a:pt x="49" y="117"/>
                            </a:lnTo>
                            <a:lnTo>
                              <a:pt x="70" y="92"/>
                            </a:lnTo>
                            <a:lnTo>
                              <a:pt x="88" y="70"/>
                            </a:lnTo>
                            <a:lnTo>
                              <a:pt x="101" y="46"/>
                            </a:lnTo>
                            <a:lnTo>
                              <a:pt x="114" y="0"/>
                            </a:lnTo>
                            <a:lnTo>
                              <a:pt x="115" y="24"/>
                            </a:lnTo>
                            <a:lnTo>
                              <a:pt x="112" y="55"/>
                            </a:lnTo>
                            <a:lnTo>
                              <a:pt x="101" y="90"/>
                            </a:lnTo>
                            <a:lnTo>
                              <a:pt x="88" y="122"/>
                            </a:lnTo>
                            <a:lnTo>
                              <a:pt x="96" y="141"/>
                            </a:lnTo>
                            <a:lnTo>
                              <a:pt x="110" y="119"/>
                            </a:lnTo>
                            <a:lnTo>
                              <a:pt x="130" y="92"/>
                            </a:lnTo>
                            <a:lnTo>
                              <a:pt x="157" y="64"/>
                            </a:lnTo>
                            <a:lnTo>
                              <a:pt x="186" y="46"/>
                            </a:lnTo>
                            <a:lnTo>
                              <a:pt x="214" y="28"/>
                            </a:lnTo>
                            <a:lnTo>
                              <a:pt x="61" y="202"/>
                            </a:lnTo>
                            <a:lnTo>
                              <a:pt x="60" y="219"/>
                            </a:lnTo>
                            <a:lnTo>
                              <a:pt x="56" y="237"/>
                            </a:lnTo>
                            <a:lnTo>
                              <a:pt x="48" y="251"/>
                            </a:lnTo>
                            <a:lnTo>
                              <a:pt x="37" y="275"/>
                            </a:lnTo>
                            <a:lnTo>
                              <a:pt x="30" y="314"/>
                            </a:lnTo>
                            <a:lnTo>
                              <a:pt x="27" y="250"/>
                            </a:lnTo>
                            <a:lnTo>
                              <a:pt x="21" y="202"/>
                            </a:lnTo>
                            <a:lnTo>
                              <a:pt x="10" y="158"/>
                            </a:lnTo>
                            <a:lnTo>
                              <a:pt x="0" y="125"/>
                            </a:lnTo>
                            <a:close/>
                          </a:path>
                        </a:pathLst>
                      </a:custGeom>
                      <a:solidFill>
                        <a:srgbClr val="D0D0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578" name="Freeform 232">
                        <a:extLst>
                          <a:ext uri="{FF2B5EF4-FFF2-40B4-BE49-F238E27FC236}">
                            <a16:creationId xmlns:a16="http://schemas.microsoft.com/office/drawing/2014/main" id="{EB0ACD25-F307-774D-3BB6-AADAD6324BA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019" y="3644"/>
                        <a:ext cx="62" cy="200"/>
                      </a:xfrm>
                      <a:custGeom>
                        <a:avLst/>
                        <a:gdLst>
                          <a:gd name="T0" fmla="*/ 13 w 123"/>
                          <a:gd name="T1" fmla="*/ 156 h 399"/>
                          <a:gd name="T2" fmla="*/ 24 w 123"/>
                          <a:gd name="T3" fmla="*/ 167 h 399"/>
                          <a:gd name="T4" fmla="*/ 32 w 123"/>
                          <a:gd name="T5" fmla="*/ 175 h 399"/>
                          <a:gd name="T6" fmla="*/ 42 w 123"/>
                          <a:gd name="T7" fmla="*/ 183 h 399"/>
                          <a:gd name="T8" fmla="*/ 53 w 123"/>
                          <a:gd name="T9" fmla="*/ 200 h 399"/>
                          <a:gd name="T10" fmla="*/ 58 w 123"/>
                          <a:gd name="T11" fmla="*/ 186 h 399"/>
                          <a:gd name="T12" fmla="*/ 61 w 123"/>
                          <a:gd name="T13" fmla="*/ 168 h 399"/>
                          <a:gd name="T14" fmla="*/ 62 w 123"/>
                          <a:gd name="T15" fmla="*/ 140 h 399"/>
                          <a:gd name="T16" fmla="*/ 59 w 123"/>
                          <a:gd name="T17" fmla="*/ 120 h 399"/>
                          <a:gd name="T18" fmla="*/ 53 w 123"/>
                          <a:gd name="T19" fmla="*/ 90 h 399"/>
                          <a:gd name="T20" fmla="*/ 46 w 123"/>
                          <a:gd name="T21" fmla="*/ 60 h 399"/>
                          <a:gd name="T22" fmla="*/ 40 w 123"/>
                          <a:gd name="T23" fmla="*/ 41 h 399"/>
                          <a:gd name="T24" fmla="*/ 32 w 123"/>
                          <a:gd name="T25" fmla="*/ 22 h 399"/>
                          <a:gd name="T26" fmla="*/ 19 w 123"/>
                          <a:gd name="T27" fmla="*/ 0 h 399"/>
                          <a:gd name="T28" fmla="*/ 26 w 123"/>
                          <a:gd name="T29" fmla="*/ 22 h 399"/>
                          <a:gd name="T30" fmla="*/ 30 w 123"/>
                          <a:gd name="T31" fmla="*/ 41 h 399"/>
                          <a:gd name="T32" fmla="*/ 33 w 123"/>
                          <a:gd name="T33" fmla="*/ 60 h 399"/>
                          <a:gd name="T34" fmla="*/ 36 w 123"/>
                          <a:gd name="T35" fmla="*/ 85 h 399"/>
                          <a:gd name="T36" fmla="*/ 37 w 123"/>
                          <a:gd name="T37" fmla="*/ 115 h 399"/>
                          <a:gd name="T38" fmla="*/ 35 w 123"/>
                          <a:gd name="T39" fmla="*/ 139 h 399"/>
                          <a:gd name="T40" fmla="*/ 30 w 123"/>
                          <a:gd name="T41" fmla="*/ 145 h 399"/>
                          <a:gd name="T42" fmla="*/ 24 w 123"/>
                          <a:gd name="T43" fmla="*/ 148 h 399"/>
                          <a:gd name="T44" fmla="*/ 14 w 123"/>
                          <a:gd name="T45" fmla="*/ 149 h 399"/>
                          <a:gd name="T46" fmla="*/ 0 w 123"/>
                          <a:gd name="T47" fmla="*/ 147 h 399"/>
                          <a:gd name="T48" fmla="*/ 13 w 123"/>
                          <a:gd name="T49" fmla="*/ 156 h 399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60000 65536"/>
                          <a:gd name="T73" fmla="*/ 0 60000 65536"/>
                          <a:gd name="T74" fmla="*/ 0 60000 65536"/>
                        </a:gdLst>
                        <a:ahLst/>
                        <a:cxnLst>
                          <a:cxn ang="T50">
                            <a:pos x="T0" y="T1"/>
                          </a:cxn>
                          <a:cxn ang="T51">
                            <a:pos x="T2" y="T3"/>
                          </a:cxn>
                          <a:cxn ang="T52">
                            <a:pos x="T4" y="T5"/>
                          </a:cxn>
                          <a:cxn ang="T53">
                            <a:pos x="T6" y="T7"/>
                          </a:cxn>
                          <a:cxn ang="T54">
                            <a:pos x="T8" y="T9"/>
                          </a:cxn>
                          <a:cxn ang="T55">
                            <a:pos x="T10" y="T11"/>
                          </a:cxn>
                          <a:cxn ang="T56">
                            <a:pos x="T12" y="T13"/>
                          </a:cxn>
                          <a:cxn ang="T57">
                            <a:pos x="T14" y="T15"/>
                          </a:cxn>
                          <a:cxn ang="T58">
                            <a:pos x="T16" y="T17"/>
                          </a:cxn>
                          <a:cxn ang="T59">
                            <a:pos x="T18" y="T19"/>
                          </a:cxn>
                          <a:cxn ang="T60">
                            <a:pos x="T20" y="T21"/>
                          </a:cxn>
                          <a:cxn ang="T61">
                            <a:pos x="T22" y="T23"/>
                          </a:cxn>
                          <a:cxn ang="T62">
                            <a:pos x="T24" y="T25"/>
                          </a:cxn>
                          <a:cxn ang="T63">
                            <a:pos x="T26" y="T27"/>
                          </a:cxn>
                          <a:cxn ang="T64">
                            <a:pos x="T28" y="T29"/>
                          </a:cxn>
                          <a:cxn ang="T65">
                            <a:pos x="T30" y="T31"/>
                          </a:cxn>
                          <a:cxn ang="T66">
                            <a:pos x="T32" y="T33"/>
                          </a:cxn>
                          <a:cxn ang="T67">
                            <a:pos x="T34" y="T35"/>
                          </a:cxn>
                          <a:cxn ang="T68">
                            <a:pos x="T36" y="T37"/>
                          </a:cxn>
                          <a:cxn ang="T69">
                            <a:pos x="T38" y="T39"/>
                          </a:cxn>
                          <a:cxn ang="T70">
                            <a:pos x="T40" y="T41"/>
                          </a:cxn>
                          <a:cxn ang="T71">
                            <a:pos x="T42" y="T43"/>
                          </a:cxn>
                          <a:cxn ang="T72">
                            <a:pos x="T44" y="T45"/>
                          </a:cxn>
                          <a:cxn ang="T73">
                            <a:pos x="T46" y="T47"/>
                          </a:cxn>
                          <a:cxn ang="T74">
                            <a:pos x="T48" y="T49"/>
                          </a:cxn>
                        </a:cxnLst>
                        <a:rect l="0" t="0" r="r" b="b"/>
                        <a:pathLst>
                          <a:path w="123" h="399">
                            <a:moveTo>
                              <a:pt x="25" y="312"/>
                            </a:moveTo>
                            <a:lnTo>
                              <a:pt x="47" y="333"/>
                            </a:lnTo>
                            <a:lnTo>
                              <a:pt x="64" y="349"/>
                            </a:lnTo>
                            <a:lnTo>
                              <a:pt x="84" y="366"/>
                            </a:lnTo>
                            <a:lnTo>
                              <a:pt x="106" y="399"/>
                            </a:lnTo>
                            <a:lnTo>
                              <a:pt x="115" y="371"/>
                            </a:lnTo>
                            <a:lnTo>
                              <a:pt x="121" y="335"/>
                            </a:lnTo>
                            <a:lnTo>
                              <a:pt x="123" y="279"/>
                            </a:lnTo>
                            <a:lnTo>
                              <a:pt x="118" y="239"/>
                            </a:lnTo>
                            <a:lnTo>
                              <a:pt x="106" y="179"/>
                            </a:lnTo>
                            <a:lnTo>
                              <a:pt x="91" y="119"/>
                            </a:lnTo>
                            <a:lnTo>
                              <a:pt x="79" y="81"/>
                            </a:lnTo>
                            <a:lnTo>
                              <a:pt x="63" y="44"/>
                            </a:lnTo>
                            <a:lnTo>
                              <a:pt x="37" y="0"/>
                            </a:lnTo>
                            <a:lnTo>
                              <a:pt x="51" y="44"/>
                            </a:lnTo>
                            <a:lnTo>
                              <a:pt x="60" y="81"/>
                            </a:lnTo>
                            <a:lnTo>
                              <a:pt x="65" y="120"/>
                            </a:lnTo>
                            <a:lnTo>
                              <a:pt x="72" y="169"/>
                            </a:lnTo>
                            <a:lnTo>
                              <a:pt x="74" y="230"/>
                            </a:lnTo>
                            <a:lnTo>
                              <a:pt x="70" y="278"/>
                            </a:lnTo>
                            <a:lnTo>
                              <a:pt x="60" y="289"/>
                            </a:lnTo>
                            <a:lnTo>
                              <a:pt x="47" y="295"/>
                            </a:lnTo>
                            <a:lnTo>
                              <a:pt x="28" y="297"/>
                            </a:lnTo>
                            <a:lnTo>
                              <a:pt x="0" y="294"/>
                            </a:lnTo>
                            <a:lnTo>
                              <a:pt x="25" y="312"/>
                            </a:lnTo>
                            <a:close/>
                          </a:path>
                        </a:pathLst>
                      </a:custGeom>
                      <a:solidFill>
                        <a:srgbClr val="D0D0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579" name="Freeform 233">
                        <a:extLst>
                          <a:ext uri="{FF2B5EF4-FFF2-40B4-BE49-F238E27FC236}">
                            <a16:creationId xmlns:a16="http://schemas.microsoft.com/office/drawing/2014/main" id="{1AB1B519-446A-834B-064F-D09C7324458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940" y="3372"/>
                        <a:ext cx="207" cy="188"/>
                      </a:xfrm>
                      <a:custGeom>
                        <a:avLst/>
                        <a:gdLst>
                          <a:gd name="T0" fmla="*/ 49 w 413"/>
                          <a:gd name="T1" fmla="*/ 6 h 375"/>
                          <a:gd name="T2" fmla="*/ 42 w 413"/>
                          <a:gd name="T3" fmla="*/ 0 h 375"/>
                          <a:gd name="T4" fmla="*/ 33 w 413"/>
                          <a:gd name="T5" fmla="*/ 1 h 375"/>
                          <a:gd name="T6" fmla="*/ 23 w 413"/>
                          <a:gd name="T7" fmla="*/ 6 h 375"/>
                          <a:gd name="T8" fmla="*/ 15 w 413"/>
                          <a:gd name="T9" fmla="*/ 13 h 375"/>
                          <a:gd name="T10" fmla="*/ 6 w 413"/>
                          <a:gd name="T11" fmla="*/ 23 h 375"/>
                          <a:gd name="T12" fmla="*/ 2 w 413"/>
                          <a:gd name="T13" fmla="*/ 33 h 375"/>
                          <a:gd name="T14" fmla="*/ 0 w 413"/>
                          <a:gd name="T15" fmla="*/ 42 h 375"/>
                          <a:gd name="T16" fmla="*/ 4 w 413"/>
                          <a:gd name="T17" fmla="*/ 46 h 375"/>
                          <a:gd name="T18" fmla="*/ 12 w 413"/>
                          <a:gd name="T19" fmla="*/ 48 h 375"/>
                          <a:gd name="T20" fmla="*/ 22 w 413"/>
                          <a:gd name="T21" fmla="*/ 49 h 375"/>
                          <a:gd name="T22" fmla="*/ 27 w 413"/>
                          <a:gd name="T23" fmla="*/ 47 h 375"/>
                          <a:gd name="T24" fmla="*/ 29 w 413"/>
                          <a:gd name="T25" fmla="*/ 56 h 375"/>
                          <a:gd name="T26" fmla="*/ 33 w 413"/>
                          <a:gd name="T27" fmla="*/ 66 h 375"/>
                          <a:gd name="T28" fmla="*/ 40 w 413"/>
                          <a:gd name="T29" fmla="*/ 76 h 375"/>
                          <a:gd name="T30" fmla="*/ 53 w 413"/>
                          <a:gd name="T31" fmla="*/ 87 h 375"/>
                          <a:gd name="T32" fmla="*/ 66 w 413"/>
                          <a:gd name="T33" fmla="*/ 97 h 375"/>
                          <a:gd name="T34" fmla="*/ 80 w 413"/>
                          <a:gd name="T35" fmla="*/ 110 h 375"/>
                          <a:gd name="T36" fmla="*/ 89 w 413"/>
                          <a:gd name="T37" fmla="*/ 124 h 375"/>
                          <a:gd name="T38" fmla="*/ 98 w 413"/>
                          <a:gd name="T39" fmla="*/ 137 h 375"/>
                          <a:gd name="T40" fmla="*/ 114 w 413"/>
                          <a:gd name="T41" fmla="*/ 145 h 375"/>
                          <a:gd name="T42" fmla="*/ 132 w 413"/>
                          <a:gd name="T43" fmla="*/ 159 h 375"/>
                          <a:gd name="T44" fmla="*/ 147 w 413"/>
                          <a:gd name="T45" fmla="*/ 167 h 375"/>
                          <a:gd name="T46" fmla="*/ 164 w 413"/>
                          <a:gd name="T47" fmla="*/ 171 h 375"/>
                          <a:gd name="T48" fmla="*/ 182 w 413"/>
                          <a:gd name="T49" fmla="*/ 177 h 375"/>
                          <a:gd name="T50" fmla="*/ 197 w 413"/>
                          <a:gd name="T51" fmla="*/ 182 h 375"/>
                          <a:gd name="T52" fmla="*/ 207 w 413"/>
                          <a:gd name="T53" fmla="*/ 188 h 375"/>
                          <a:gd name="T54" fmla="*/ 197 w 413"/>
                          <a:gd name="T55" fmla="*/ 178 h 375"/>
                          <a:gd name="T56" fmla="*/ 182 w 413"/>
                          <a:gd name="T57" fmla="*/ 171 h 375"/>
                          <a:gd name="T58" fmla="*/ 162 w 413"/>
                          <a:gd name="T59" fmla="*/ 164 h 375"/>
                          <a:gd name="T60" fmla="*/ 145 w 413"/>
                          <a:gd name="T61" fmla="*/ 159 h 375"/>
                          <a:gd name="T62" fmla="*/ 132 w 413"/>
                          <a:gd name="T63" fmla="*/ 147 h 375"/>
                          <a:gd name="T64" fmla="*/ 118 w 413"/>
                          <a:gd name="T65" fmla="*/ 138 h 375"/>
                          <a:gd name="T66" fmla="*/ 105 w 413"/>
                          <a:gd name="T67" fmla="*/ 131 h 375"/>
                          <a:gd name="T68" fmla="*/ 100 w 413"/>
                          <a:gd name="T69" fmla="*/ 118 h 375"/>
                          <a:gd name="T70" fmla="*/ 84 w 413"/>
                          <a:gd name="T71" fmla="*/ 98 h 375"/>
                          <a:gd name="T72" fmla="*/ 71 w 413"/>
                          <a:gd name="T73" fmla="*/ 89 h 375"/>
                          <a:gd name="T74" fmla="*/ 62 w 413"/>
                          <a:gd name="T75" fmla="*/ 82 h 375"/>
                          <a:gd name="T76" fmla="*/ 51 w 413"/>
                          <a:gd name="T77" fmla="*/ 73 h 375"/>
                          <a:gd name="T78" fmla="*/ 43 w 413"/>
                          <a:gd name="T79" fmla="*/ 62 h 375"/>
                          <a:gd name="T80" fmla="*/ 38 w 413"/>
                          <a:gd name="T81" fmla="*/ 51 h 375"/>
                          <a:gd name="T82" fmla="*/ 36 w 413"/>
                          <a:gd name="T83" fmla="*/ 38 h 375"/>
                          <a:gd name="T84" fmla="*/ 38 w 413"/>
                          <a:gd name="T85" fmla="*/ 26 h 375"/>
                          <a:gd name="T86" fmla="*/ 44 w 413"/>
                          <a:gd name="T87" fmla="*/ 15 h 375"/>
                          <a:gd name="T88" fmla="*/ 49 w 413"/>
                          <a:gd name="T89" fmla="*/ 6 h 375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</a:gdLst>
                        <a:ahLst/>
                        <a:cxnLst>
                          <a:cxn ang="T90">
                            <a:pos x="T0" y="T1"/>
                          </a:cxn>
                          <a:cxn ang="T91">
                            <a:pos x="T2" y="T3"/>
                          </a:cxn>
                          <a:cxn ang="T92">
                            <a:pos x="T4" y="T5"/>
                          </a:cxn>
                          <a:cxn ang="T93">
                            <a:pos x="T6" y="T7"/>
                          </a:cxn>
                          <a:cxn ang="T94">
                            <a:pos x="T8" y="T9"/>
                          </a:cxn>
                          <a:cxn ang="T95">
                            <a:pos x="T10" y="T11"/>
                          </a:cxn>
                          <a:cxn ang="T96">
                            <a:pos x="T12" y="T13"/>
                          </a:cxn>
                          <a:cxn ang="T97">
                            <a:pos x="T14" y="T15"/>
                          </a:cxn>
                          <a:cxn ang="T98">
                            <a:pos x="T16" y="T17"/>
                          </a:cxn>
                          <a:cxn ang="T99">
                            <a:pos x="T18" y="T19"/>
                          </a:cxn>
                          <a:cxn ang="T100">
                            <a:pos x="T20" y="T21"/>
                          </a:cxn>
                          <a:cxn ang="T101">
                            <a:pos x="T22" y="T23"/>
                          </a:cxn>
                          <a:cxn ang="T102">
                            <a:pos x="T24" y="T25"/>
                          </a:cxn>
                          <a:cxn ang="T103">
                            <a:pos x="T26" y="T27"/>
                          </a:cxn>
                          <a:cxn ang="T104">
                            <a:pos x="T28" y="T29"/>
                          </a:cxn>
                          <a:cxn ang="T105">
                            <a:pos x="T30" y="T31"/>
                          </a:cxn>
                          <a:cxn ang="T106">
                            <a:pos x="T32" y="T33"/>
                          </a:cxn>
                          <a:cxn ang="T107">
                            <a:pos x="T34" y="T35"/>
                          </a:cxn>
                          <a:cxn ang="T108">
                            <a:pos x="T36" y="T37"/>
                          </a:cxn>
                          <a:cxn ang="T109">
                            <a:pos x="T38" y="T39"/>
                          </a:cxn>
                          <a:cxn ang="T110">
                            <a:pos x="T40" y="T41"/>
                          </a:cxn>
                          <a:cxn ang="T111">
                            <a:pos x="T42" y="T43"/>
                          </a:cxn>
                          <a:cxn ang="T112">
                            <a:pos x="T44" y="T45"/>
                          </a:cxn>
                          <a:cxn ang="T113">
                            <a:pos x="T46" y="T47"/>
                          </a:cxn>
                          <a:cxn ang="T114">
                            <a:pos x="T48" y="T49"/>
                          </a:cxn>
                          <a:cxn ang="T115">
                            <a:pos x="T50" y="T51"/>
                          </a:cxn>
                          <a:cxn ang="T116">
                            <a:pos x="T52" y="T53"/>
                          </a:cxn>
                          <a:cxn ang="T117">
                            <a:pos x="T54" y="T55"/>
                          </a:cxn>
                          <a:cxn ang="T118">
                            <a:pos x="T56" y="T57"/>
                          </a:cxn>
                          <a:cxn ang="T119">
                            <a:pos x="T58" y="T59"/>
                          </a:cxn>
                          <a:cxn ang="T120">
                            <a:pos x="T60" y="T61"/>
                          </a:cxn>
                          <a:cxn ang="T121">
                            <a:pos x="T62" y="T63"/>
                          </a:cxn>
                          <a:cxn ang="T122">
                            <a:pos x="T64" y="T65"/>
                          </a:cxn>
                          <a:cxn ang="T123">
                            <a:pos x="T66" y="T67"/>
                          </a:cxn>
                          <a:cxn ang="T124">
                            <a:pos x="T68" y="T69"/>
                          </a:cxn>
                          <a:cxn ang="T125">
                            <a:pos x="T70" y="T71"/>
                          </a:cxn>
                          <a:cxn ang="T126">
                            <a:pos x="T72" y="T73"/>
                          </a:cxn>
                          <a:cxn ang="T127">
                            <a:pos x="T74" y="T75"/>
                          </a:cxn>
                          <a:cxn ang="T128">
                            <a:pos x="T76" y="T77"/>
                          </a:cxn>
                          <a:cxn ang="T129">
                            <a:pos x="T78" y="T79"/>
                          </a:cxn>
                          <a:cxn ang="T130">
                            <a:pos x="T80" y="T81"/>
                          </a:cxn>
                          <a:cxn ang="T131">
                            <a:pos x="T82" y="T83"/>
                          </a:cxn>
                          <a:cxn ang="T132">
                            <a:pos x="T84" y="T85"/>
                          </a:cxn>
                          <a:cxn ang="T133">
                            <a:pos x="T86" y="T87"/>
                          </a:cxn>
                          <a:cxn ang="T134">
                            <a:pos x="T88" y="T89"/>
                          </a:cxn>
                        </a:cxnLst>
                        <a:rect l="0" t="0" r="r" b="b"/>
                        <a:pathLst>
                          <a:path w="413" h="375">
                            <a:moveTo>
                              <a:pt x="98" y="11"/>
                            </a:moveTo>
                            <a:lnTo>
                              <a:pt x="83" y="0"/>
                            </a:lnTo>
                            <a:lnTo>
                              <a:pt x="66" y="1"/>
                            </a:lnTo>
                            <a:lnTo>
                              <a:pt x="45" y="12"/>
                            </a:lnTo>
                            <a:lnTo>
                              <a:pt x="29" y="25"/>
                            </a:lnTo>
                            <a:lnTo>
                              <a:pt x="12" y="45"/>
                            </a:lnTo>
                            <a:lnTo>
                              <a:pt x="3" y="65"/>
                            </a:lnTo>
                            <a:lnTo>
                              <a:pt x="0" y="84"/>
                            </a:lnTo>
                            <a:lnTo>
                              <a:pt x="8" y="91"/>
                            </a:lnTo>
                            <a:lnTo>
                              <a:pt x="24" y="96"/>
                            </a:lnTo>
                            <a:lnTo>
                              <a:pt x="43" y="97"/>
                            </a:lnTo>
                            <a:lnTo>
                              <a:pt x="54" y="94"/>
                            </a:lnTo>
                            <a:lnTo>
                              <a:pt x="57" y="112"/>
                            </a:lnTo>
                            <a:lnTo>
                              <a:pt x="65" y="132"/>
                            </a:lnTo>
                            <a:lnTo>
                              <a:pt x="80" y="151"/>
                            </a:lnTo>
                            <a:lnTo>
                              <a:pt x="105" y="174"/>
                            </a:lnTo>
                            <a:lnTo>
                              <a:pt x="131" y="193"/>
                            </a:lnTo>
                            <a:lnTo>
                              <a:pt x="160" y="219"/>
                            </a:lnTo>
                            <a:lnTo>
                              <a:pt x="178" y="247"/>
                            </a:lnTo>
                            <a:lnTo>
                              <a:pt x="195" y="274"/>
                            </a:lnTo>
                            <a:lnTo>
                              <a:pt x="227" y="290"/>
                            </a:lnTo>
                            <a:lnTo>
                              <a:pt x="264" y="317"/>
                            </a:lnTo>
                            <a:lnTo>
                              <a:pt x="294" y="334"/>
                            </a:lnTo>
                            <a:lnTo>
                              <a:pt x="328" y="342"/>
                            </a:lnTo>
                            <a:lnTo>
                              <a:pt x="363" y="354"/>
                            </a:lnTo>
                            <a:lnTo>
                              <a:pt x="393" y="363"/>
                            </a:lnTo>
                            <a:lnTo>
                              <a:pt x="413" y="375"/>
                            </a:lnTo>
                            <a:lnTo>
                              <a:pt x="393" y="356"/>
                            </a:lnTo>
                            <a:lnTo>
                              <a:pt x="363" y="342"/>
                            </a:lnTo>
                            <a:lnTo>
                              <a:pt x="323" y="328"/>
                            </a:lnTo>
                            <a:lnTo>
                              <a:pt x="290" y="317"/>
                            </a:lnTo>
                            <a:lnTo>
                              <a:pt x="264" y="294"/>
                            </a:lnTo>
                            <a:lnTo>
                              <a:pt x="236" y="276"/>
                            </a:lnTo>
                            <a:lnTo>
                              <a:pt x="210" y="262"/>
                            </a:lnTo>
                            <a:lnTo>
                              <a:pt x="199" y="236"/>
                            </a:lnTo>
                            <a:lnTo>
                              <a:pt x="167" y="196"/>
                            </a:lnTo>
                            <a:lnTo>
                              <a:pt x="141" y="178"/>
                            </a:lnTo>
                            <a:lnTo>
                              <a:pt x="123" y="164"/>
                            </a:lnTo>
                            <a:lnTo>
                              <a:pt x="102" y="145"/>
                            </a:lnTo>
                            <a:lnTo>
                              <a:pt x="85" y="124"/>
                            </a:lnTo>
                            <a:lnTo>
                              <a:pt x="76" y="102"/>
                            </a:lnTo>
                            <a:lnTo>
                              <a:pt x="72" y="76"/>
                            </a:lnTo>
                            <a:lnTo>
                              <a:pt x="76" y="52"/>
                            </a:lnTo>
                            <a:lnTo>
                              <a:pt x="87" y="29"/>
                            </a:lnTo>
                            <a:lnTo>
                              <a:pt x="98" y="11"/>
                            </a:lnTo>
                            <a:close/>
                          </a:path>
                        </a:pathLst>
                      </a:custGeom>
                      <a:solidFill>
                        <a:srgbClr val="D0D0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580" name="Freeform 234">
                        <a:extLst>
                          <a:ext uri="{FF2B5EF4-FFF2-40B4-BE49-F238E27FC236}">
                            <a16:creationId xmlns:a16="http://schemas.microsoft.com/office/drawing/2014/main" id="{FD63E727-0264-01D9-FF40-2854C663591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081" y="3481"/>
                        <a:ext cx="73" cy="49"/>
                      </a:xfrm>
                      <a:custGeom>
                        <a:avLst/>
                        <a:gdLst>
                          <a:gd name="T0" fmla="*/ 0 w 147"/>
                          <a:gd name="T1" fmla="*/ 0 h 99"/>
                          <a:gd name="T2" fmla="*/ 15 w 147"/>
                          <a:gd name="T3" fmla="*/ 12 h 99"/>
                          <a:gd name="T4" fmla="*/ 28 w 147"/>
                          <a:gd name="T5" fmla="*/ 19 h 99"/>
                          <a:gd name="T6" fmla="*/ 40 w 147"/>
                          <a:gd name="T7" fmla="*/ 24 h 99"/>
                          <a:gd name="T8" fmla="*/ 55 w 147"/>
                          <a:gd name="T9" fmla="*/ 26 h 99"/>
                          <a:gd name="T10" fmla="*/ 71 w 147"/>
                          <a:gd name="T11" fmla="*/ 25 h 99"/>
                          <a:gd name="T12" fmla="*/ 73 w 147"/>
                          <a:gd name="T13" fmla="*/ 49 h 99"/>
                          <a:gd name="T14" fmla="*/ 58 w 147"/>
                          <a:gd name="T15" fmla="*/ 48 h 99"/>
                          <a:gd name="T16" fmla="*/ 42 w 147"/>
                          <a:gd name="T17" fmla="*/ 43 h 99"/>
                          <a:gd name="T18" fmla="*/ 29 w 147"/>
                          <a:gd name="T19" fmla="*/ 36 h 99"/>
                          <a:gd name="T20" fmla="*/ 20 w 147"/>
                          <a:gd name="T21" fmla="*/ 27 h 99"/>
                          <a:gd name="T22" fmla="*/ 9 w 147"/>
                          <a:gd name="T23" fmla="*/ 13 h 99"/>
                          <a:gd name="T24" fmla="*/ 0 w 147"/>
                          <a:gd name="T25" fmla="*/ 0 h 99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</a:gdLst>
                        <a:ahLst/>
                        <a:cxnLst>
                          <a:cxn ang="T26">
                            <a:pos x="T0" y="T1"/>
                          </a:cxn>
                          <a:cxn ang="T27">
                            <a:pos x="T2" y="T3"/>
                          </a:cxn>
                          <a:cxn ang="T28">
                            <a:pos x="T4" y="T5"/>
                          </a:cxn>
                          <a:cxn ang="T29">
                            <a:pos x="T6" y="T7"/>
                          </a:cxn>
                          <a:cxn ang="T30">
                            <a:pos x="T8" y="T9"/>
                          </a:cxn>
                          <a:cxn ang="T31">
                            <a:pos x="T10" y="T11"/>
                          </a:cxn>
                          <a:cxn ang="T32">
                            <a:pos x="T12" y="T13"/>
                          </a:cxn>
                          <a:cxn ang="T33">
                            <a:pos x="T14" y="T15"/>
                          </a:cxn>
                          <a:cxn ang="T34">
                            <a:pos x="T16" y="T17"/>
                          </a:cxn>
                          <a:cxn ang="T35">
                            <a:pos x="T18" y="T19"/>
                          </a:cxn>
                          <a:cxn ang="T36">
                            <a:pos x="T20" y="T21"/>
                          </a:cxn>
                          <a:cxn ang="T37">
                            <a:pos x="T22" y="T23"/>
                          </a:cxn>
                          <a:cxn ang="T38">
                            <a:pos x="T24" y="T25"/>
                          </a:cxn>
                        </a:cxnLst>
                        <a:rect l="0" t="0" r="r" b="b"/>
                        <a:pathLst>
                          <a:path w="147" h="99">
                            <a:moveTo>
                              <a:pt x="0" y="0"/>
                            </a:moveTo>
                            <a:lnTo>
                              <a:pt x="30" y="24"/>
                            </a:lnTo>
                            <a:lnTo>
                              <a:pt x="56" y="38"/>
                            </a:lnTo>
                            <a:lnTo>
                              <a:pt x="81" y="49"/>
                            </a:lnTo>
                            <a:lnTo>
                              <a:pt x="110" y="53"/>
                            </a:lnTo>
                            <a:lnTo>
                              <a:pt x="143" y="51"/>
                            </a:lnTo>
                            <a:lnTo>
                              <a:pt x="147" y="99"/>
                            </a:lnTo>
                            <a:lnTo>
                              <a:pt x="116" y="96"/>
                            </a:lnTo>
                            <a:lnTo>
                              <a:pt x="85" y="86"/>
                            </a:lnTo>
                            <a:lnTo>
                              <a:pt x="59" y="72"/>
                            </a:lnTo>
                            <a:lnTo>
                              <a:pt x="40" y="54"/>
                            </a:lnTo>
                            <a:lnTo>
                              <a:pt x="19" y="2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D0D0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581" name="Freeform 235">
                        <a:extLst>
                          <a:ext uri="{FF2B5EF4-FFF2-40B4-BE49-F238E27FC236}">
                            <a16:creationId xmlns:a16="http://schemas.microsoft.com/office/drawing/2014/main" id="{D34995A0-0AC7-F71A-2F1F-D6E76E8D0AA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87" y="3741"/>
                        <a:ext cx="70" cy="100"/>
                      </a:xfrm>
                      <a:custGeom>
                        <a:avLst/>
                        <a:gdLst>
                          <a:gd name="T0" fmla="*/ 0 w 139"/>
                          <a:gd name="T1" fmla="*/ 0 h 199"/>
                          <a:gd name="T2" fmla="*/ 23 w 139"/>
                          <a:gd name="T3" fmla="*/ 10 h 199"/>
                          <a:gd name="T4" fmla="*/ 50 w 139"/>
                          <a:gd name="T5" fmla="*/ 24 h 199"/>
                          <a:gd name="T6" fmla="*/ 70 w 139"/>
                          <a:gd name="T7" fmla="*/ 38 h 199"/>
                          <a:gd name="T8" fmla="*/ 66 w 139"/>
                          <a:gd name="T9" fmla="*/ 65 h 199"/>
                          <a:gd name="T10" fmla="*/ 69 w 139"/>
                          <a:gd name="T11" fmla="*/ 100 h 199"/>
                          <a:gd name="T12" fmla="*/ 53 w 139"/>
                          <a:gd name="T13" fmla="*/ 96 h 199"/>
                          <a:gd name="T14" fmla="*/ 42 w 139"/>
                          <a:gd name="T15" fmla="*/ 88 h 199"/>
                          <a:gd name="T16" fmla="*/ 29 w 139"/>
                          <a:gd name="T17" fmla="*/ 72 h 199"/>
                          <a:gd name="T18" fmla="*/ 21 w 139"/>
                          <a:gd name="T19" fmla="*/ 55 h 199"/>
                          <a:gd name="T20" fmla="*/ 17 w 139"/>
                          <a:gd name="T21" fmla="*/ 37 h 199"/>
                          <a:gd name="T22" fmla="*/ 10 w 139"/>
                          <a:gd name="T23" fmla="*/ 15 h 199"/>
                          <a:gd name="T24" fmla="*/ 0 w 139"/>
                          <a:gd name="T25" fmla="*/ 0 h 199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</a:gdLst>
                        <a:ahLst/>
                        <a:cxnLst>
                          <a:cxn ang="T26">
                            <a:pos x="T0" y="T1"/>
                          </a:cxn>
                          <a:cxn ang="T27">
                            <a:pos x="T2" y="T3"/>
                          </a:cxn>
                          <a:cxn ang="T28">
                            <a:pos x="T4" y="T5"/>
                          </a:cxn>
                          <a:cxn ang="T29">
                            <a:pos x="T6" y="T7"/>
                          </a:cxn>
                          <a:cxn ang="T30">
                            <a:pos x="T8" y="T9"/>
                          </a:cxn>
                          <a:cxn ang="T31">
                            <a:pos x="T10" y="T11"/>
                          </a:cxn>
                          <a:cxn ang="T32">
                            <a:pos x="T12" y="T13"/>
                          </a:cxn>
                          <a:cxn ang="T33">
                            <a:pos x="T14" y="T15"/>
                          </a:cxn>
                          <a:cxn ang="T34">
                            <a:pos x="T16" y="T17"/>
                          </a:cxn>
                          <a:cxn ang="T35">
                            <a:pos x="T18" y="T19"/>
                          </a:cxn>
                          <a:cxn ang="T36">
                            <a:pos x="T20" y="T21"/>
                          </a:cxn>
                          <a:cxn ang="T37">
                            <a:pos x="T22" y="T23"/>
                          </a:cxn>
                          <a:cxn ang="T38">
                            <a:pos x="T24" y="T25"/>
                          </a:cxn>
                        </a:cxnLst>
                        <a:rect l="0" t="0" r="r" b="b"/>
                        <a:pathLst>
                          <a:path w="139" h="199">
                            <a:moveTo>
                              <a:pt x="0" y="0"/>
                            </a:moveTo>
                            <a:lnTo>
                              <a:pt x="46" y="20"/>
                            </a:lnTo>
                            <a:lnTo>
                              <a:pt x="100" y="47"/>
                            </a:lnTo>
                            <a:lnTo>
                              <a:pt x="139" y="75"/>
                            </a:lnTo>
                            <a:lnTo>
                              <a:pt x="132" y="129"/>
                            </a:lnTo>
                            <a:lnTo>
                              <a:pt x="137" y="199"/>
                            </a:lnTo>
                            <a:lnTo>
                              <a:pt x="106" y="192"/>
                            </a:lnTo>
                            <a:lnTo>
                              <a:pt x="84" y="176"/>
                            </a:lnTo>
                            <a:lnTo>
                              <a:pt x="58" y="143"/>
                            </a:lnTo>
                            <a:lnTo>
                              <a:pt x="41" y="109"/>
                            </a:lnTo>
                            <a:lnTo>
                              <a:pt x="33" y="73"/>
                            </a:lnTo>
                            <a:lnTo>
                              <a:pt x="20" y="29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D0D0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582" name="Freeform 236">
                        <a:extLst>
                          <a:ext uri="{FF2B5EF4-FFF2-40B4-BE49-F238E27FC236}">
                            <a16:creationId xmlns:a16="http://schemas.microsoft.com/office/drawing/2014/main" id="{2F8FA529-0ADB-9BB7-0417-280BDE29487E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972" y="3762"/>
                        <a:ext cx="99" cy="146"/>
                      </a:xfrm>
                      <a:custGeom>
                        <a:avLst/>
                        <a:gdLst>
                          <a:gd name="T0" fmla="*/ 0 w 197"/>
                          <a:gd name="T1" fmla="*/ 0 h 291"/>
                          <a:gd name="T2" fmla="*/ 18 w 197"/>
                          <a:gd name="T3" fmla="*/ 11 h 291"/>
                          <a:gd name="T4" fmla="*/ 33 w 197"/>
                          <a:gd name="T5" fmla="*/ 22 h 291"/>
                          <a:gd name="T6" fmla="*/ 49 w 197"/>
                          <a:gd name="T7" fmla="*/ 35 h 291"/>
                          <a:gd name="T8" fmla="*/ 62 w 197"/>
                          <a:gd name="T9" fmla="*/ 47 h 291"/>
                          <a:gd name="T10" fmla="*/ 73 w 197"/>
                          <a:gd name="T11" fmla="*/ 60 h 291"/>
                          <a:gd name="T12" fmla="*/ 81 w 197"/>
                          <a:gd name="T13" fmla="*/ 78 h 291"/>
                          <a:gd name="T14" fmla="*/ 85 w 197"/>
                          <a:gd name="T15" fmla="*/ 97 h 291"/>
                          <a:gd name="T16" fmla="*/ 83 w 197"/>
                          <a:gd name="T17" fmla="*/ 125 h 291"/>
                          <a:gd name="T18" fmla="*/ 78 w 197"/>
                          <a:gd name="T19" fmla="*/ 146 h 291"/>
                          <a:gd name="T20" fmla="*/ 95 w 197"/>
                          <a:gd name="T21" fmla="*/ 139 h 291"/>
                          <a:gd name="T22" fmla="*/ 98 w 197"/>
                          <a:gd name="T23" fmla="*/ 121 h 291"/>
                          <a:gd name="T24" fmla="*/ 99 w 197"/>
                          <a:gd name="T25" fmla="*/ 102 h 291"/>
                          <a:gd name="T26" fmla="*/ 97 w 197"/>
                          <a:gd name="T27" fmla="*/ 85 h 291"/>
                          <a:gd name="T28" fmla="*/ 91 w 197"/>
                          <a:gd name="T29" fmla="*/ 71 h 291"/>
                          <a:gd name="T30" fmla="*/ 84 w 197"/>
                          <a:gd name="T31" fmla="*/ 57 h 291"/>
                          <a:gd name="T32" fmla="*/ 72 w 197"/>
                          <a:gd name="T33" fmla="*/ 44 h 291"/>
                          <a:gd name="T34" fmla="*/ 59 w 197"/>
                          <a:gd name="T35" fmla="*/ 33 h 291"/>
                          <a:gd name="T36" fmla="*/ 45 w 197"/>
                          <a:gd name="T37" fmla="*/ 22 h 291"/>
                          <a:gd name="T38" fmla="*/ 30 w 197"/>
                          <a:gd name="T39" fmla="*/ 12 h 291"/>
                          <a:gd name="T40" fmla="*/ 15 w 197"/>
                          <a:gd name="T41" fmla="*/ 4 h 291"/>
                          <a:gd name="T42" fmla="*/ 0 w 197"/>
                          <a:gd name="T43" fmla="*/ 0 h 291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0" t="0" r="r" b="b"/>
                        <a:pathLst>
                          <a:path w="197" h="291">
                            <a:moveTo>
                              <a:pt x="0" y="0"/>
                            </a:moveTo>
                            <a:lnTo>
                              <a:pt x="35" y="22"/>
                            </a:lnTo>
                            <a:lnTo>
                              <a:pt x="66" y="43"/>
                            </a:lnTo>
                            <a:lnTo>
                              <a:pt x="97" y="70"/>
                            </a:lnTo>
                            <a:lnTo>
                              <a:pt x="123" y="94"/>
                            </a:lnTo>
                            <a:lnTo>
                              <a:pt x="145" y="120"/>
                            </a:lnTo>
                            <a:lnTo>
                              <a:pt x="162" y="155"/>
                            </a:lnTo>
                            <a:lnTo>
                              <a:pt x="169" y="194"/>
                            </a:lnTo>
                            <a:lnTo>
                              <a:pt x="166" y="249"/>
                            </a:lnTo>
                            <a:lnTo>
                              <a:pt x="156" y="291"/>
                            </a:lnTo>
                            <a:lnTo>
                              <a:pt x="190" y="278"/>
                            </a:lnTo>
                            <a:lnTo>
                              <a:pt x="195" y="241"/>
                            </a:lnTo>
                            <a:lnTo>
                              <a:pt x="197" y="204"/>
                            </a:lnTo>
                            <a:lnTo>
                              <a:pt x="193" y="169"/>
                            </a:lnTo>
                            <a:lnTo>
                              <a:pt x="182" y="141"/>
                            </a:lnTo>
                            <a:lnTo>
                              <a:pt x="167" y="113"/>
                            </a:lnTo>
                            <a:lnTo>
                              <a:pt x="144" y="87"/>
                            </a:lnTo>
                            <a:lnTo>
                              <a:pt x="118" y="65"/>
                            </a:lnTo>
                            <a:lnTo>
                              <a:pt x="89" y="43"/>
                            </a:lnTo>
                            <a:lnTo>
                              <a:pt x="60" y="23"/>
                            </a:lnTo>
                            <a:lnTo>
                              <a:pt x="29" y="8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F0F0F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583" name="Freeform 237">
                        <a:extLst>
                          <a:ext uri="{FF2B5EF4-FFF2-40B4-BE49-F238E27FC236}">
                            <a16:creationId xmlns:a16="http://schemas.microsoft.com/office/drawing/2014/main" id="{820BCB49-CC74-F18F-00BB-70EE4B60500F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10" y="3595"/>
                        <a:ext cx="58" cy="95"/>
                      </a:xfrm>
                      <a:custGeom>
                        <a:avLst/>
                        <a:gdLst>
                          <a:gd name="T0" fmla="*/ 0 w 117"/>
                          <a:gd name="T1" fmla="*/ 0 h 191"/>
                          <a:gd name="T2" fmla="*/ 10 w 117"/>
                          <a:gd name="T3" fmla="*/ 18 h 191"/>
                          <a:gd name="T4" fmla="*/ 16 w 117"/>
                          <a:gd name="T5" fmla="*/ 31 h 191"/>
                          <a:gd name="T6" fmla="*/ 27 w 117"/>
                          <a:gd name="T7" fmla="*/ 42 h 191"/>
                          <a:gd name="T8" fmla="*/ 42 w 117"/>
                          <a:gd name="T9" fmla="*/ 58 h 191"/>
                          <a:gd name="T10" fmla="*/ 58 w 117"/>
                          <a:gd name="T11" fmla="*/ 72 h 191"/>
                          <a:gd name="T12" fmla="*/ 56 w 117"/>
                          <a:gd name="T13" fmla="*/ 95 h 191"/>
                          <a:gd name="T14" fmla="*/ 45 w 117"/>
                          <a:gd name="T15" fmla="*/ 91 h 191"/>
                          <a:gd name="T16" fmla="*/ 30 w 117"/>
                          <a:gd name="T17" fmla="*/ 79 h 191"/>
                          <a:gd name="T18" fmla="*/ 17 w 117"/>
                          <a:gd name="T19" fmla="*/ 62 h 191"/>
                          <a:gd name="T20" fmla="*/ 8 w 117"/>
                          <a:gd name="T21" fmla="*/ 41 h 191"/>
                          <a:gd name="T22" fmla="*/ 4 w 117"/>
                          <a:gd name="T23" fmla="*/ 25 h 191"/>
                          <a:gd name="T24" fmla="*/ 0 w 117"/>
                          <a:gd name="T25" fmla="*/ 0 h 191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</a:gdLst>
                        <a:ahLst/>
                        <a:cxnLst>
                          <a:cxn ang="T26">
                            <a:pos x="T0" y="T1"/>
                          </a:cxn>
                          <a:cxn ang="T27">
                            <a:pos x="T2" y="T3"/>
                          </a:cxn>
                          <a:cxn ang="T28">
                            <a:pos x="T4" y="T5"/>
                          </a:cxn>
                          <a:cxn ang="T29">
                            <a:pos x="T6" y="T7"/>
                          </a:cxn>
                          <a:cxn ang="T30">
                            <a:pos x="T8" y="T9"/>
                          </a:cxn>
                          <a:cxn ang="T31">
                            <a:pos x="T10" y="T11"/>
                          </a:cxn>
                          <a:cxn ang="T32">
                            <a:pos x="T12" y="T13"/>
                          </a:cxn>
                          <a:cxn ang="T33">
                            <a:pos x="T14" y="T15"/>
                          </a:cxn>
                          <a:cxn ang="T34">
                            <a:pos x="T16" y="T17"/>
                          </a:cxn>
                          <a:cxn ang="T35">
                            <a:pos x="T18" y="T19"/>
                          </a:cxn>
                          <a:cxn ang="T36">
                            <a:pos x="T20" y="T21"/>
                          </a:cxn>
                          <a:cxn ang="T37">
                            <a:pos x="T22" y="T23"/>
                          </a:cxn>
                          <a:cxn ang="T38">
                            <a:pos x="T24" y="T25"/>
                          </a:cxn>
                        </a:cxnLst>
                        <a:rect l="0" t="0" r="r" b="b"/>
                        <a:pathLst>
                          <a:path w="117" h="191">
                            <a:moveTo>
                              <a:pt x="0" y="0"/>
                            </a:moveTo>
                            <a:lnTo>
                              <a:pt x="20" y="37"/>
                            </a:lnTo>
                            <a:lnTo>
                              <a:pt x="33" y="62"/>
                            </a:lnTo>
                            <a:lnTo>
                              <a:pt x="54" y="85"/>
                            </a:lnTo>
                            <a:lnTo>
                              <a:pt x="84" y="116"/>
                            </a:lnTo>
                            <a:lnTo>
                              <a:pt x="117" y="145"/>
                            </a:lnTo>
                            <a:lnTo>
                              <a:pt x="113" y="191"/>
                            </a:lnTo>
                            <a:lnTo>
                              <a:pt x="90" y="182"/>
                            </a:lnTo>
                            <a:lnTo>
                              <a:pt x="60" y="158"/>
                            </a:lnTo>
                            <a:lnTo>
                              <a:pt x="35" y="124"/>
                            </a:lnTo>
                            <a:lnTo>
                              <a:pt x="17" y="83"/>
                            </a:lnTo>
                            <a:lnTo>
                              <a:pt x="9" y="5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F0F0F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584" name="Freeform 238">
                        <a:extLst>
                          <a:ext uri="{FF2B5EF4-FFF2-40B4-BE49-F238E27FC236}">
                            <a16:creationId xmlns:a16="http://schemas.microsoft.com/office/drawing/2014/main" id="{77FAAAA8-E246-E95A-EF4B-B1791BF5473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53" y="3698"/>
                        <a:ext cx="38" cy="109"/>
                      </a:xfrm>
                      <a:custGeom>
                        <a:avLst/>
                        <a:gdLst>
                          <a:gd name="T0" fmla="*/ 4 w 77"/>
                          <a:gd name="T1" fmla="*/ 0 h 216"/>
                          <a:gd name="T2" fmla="*/ 2 w 77"/>
                          <a:gd name="T3" fmla="*/ 31 h 216"/>
                          <a:gd name="T4" fmla="*/ 0 w 77"/>
                          <a:gd name="T5" fmla="*/ 52 h 216"/>
                          <a:gd name="T6" fmla="*/ 0 w 77"/>
                          <a:gd name="T7" fmla="*/ 73 h 216"/>
                          <a:gd name="T8" fmla="*/ 1 w 77"/>
                          <a:gd name="T9" fmla="*/ 90 h 216"/>
                          <a:gd name="T10" fmla="*/ 3 w 77"/>
                          <a:gd name="T11" fmla="*/ 109 h 216"/>
                          <a:gd name="T12" fmla="*/ 16 w 77"/>
                          <a:gd name="T13" fmla="*/ 94 h 216"/>
                          <a:gd name="T14" fmla="*/ 38 w 77"/>
                          <a:gd name="T15" fmla="*/ 37 h 216"/>
                          <a:gd name="T16" fmla="*/ 4 w 77"/>
                          <a:gd name="T17" fmla="*/ 0 h 21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0" t="0" r="r" b="b"/>
                        <a:pathLst>
                          <a:path w="77" h="216">
                            <a:moveTo>
                              <a:pt x="9" y="0"/>
                            </a:moveTo>
                            <a:lnTo>
                              <a:pt x="4" y="61"/>
                            </a:lnTo>
                            <a:lnTo>
                              <a:pt x="1" y="103"/>
                            </a:lnTo>
                            <a:lnTo>
                              <a:pt x="0" y="144"/>
                            </a:lnTo>
                            <a:lnTo>
                              <a:pt x="3" y="178"/>
                            </a:lnTo>
                            <a:lnTo>
                              <a:pt x="6" y="216"/>
                            </a:lnTo>
                            <a:lnTo>
                              <a:pt x="32" y="186"/>
                            </a:lnTo>
                            <a:lnTo>
                              <a:pt x="77" y="74"/>
                            </a:lnTo>
                            <a:lnTo>
                              <a:pt x="9" y="0"/>
                            </a:lnTo>
                            <a:close/>
                          </a:path>
                        </a:pathLst>
                      </a:custGeom>
                      <a:solidFill>
                        <a:srgbClr val="D0D0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585" name="Freeform 239">
                        <a:extLst>
                          <a:ext uri="{FF2B5EF4-FFF2-40B4-BE49-F238E27FC236}">
                            <a16:creationId xmlns:a16="http://schemas.microsoft.com/office/drawing/2014/main" id="{4609D500-4A6A-A327-6E63-B4465160B53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50" y="3478"/>
                        <a:ext cx="128" cy="98"/>
                      </a:xfrm>
                      <a:custGeom>
                        <a:avLst/>
                        <a:gdLst>
                          <a:gd name="T0" fmla="*/ 0 w 257"/>
                          <a:gd name="T1" fmla="*/ 97 h 196"/>
                          <a:gd name="T2" fmla="*/ 7 w 257"/>
                          <a:gd name="T3" fmla="*/ 85 h 196"/>
                          <a:gd name="T4" fmla="*/ 15 w 257"/>
                          <a:gd name="T5" fmla="*/ 72 h 196"/>
                          <a:gd name="T6" fmla="*/ 25 w 257"/>
                          <a:gd name="T7" fmla="*/ 59 h 196"/>
                          <a:gd name="T8" fmla="*/ 35 w 257"/>
                          <a:gd name="T9" fmla="*/ 53 h 196"/>
                          <a:gd name="T10" fmla="*/ 49 w 257"/>
                          <a:gd name="T11" fmla="*/ 45 h 196"/>
                          <a:gd name="T12" fmla="*/ 55 w 257"/>
                          <a:gd name="T13" fmla="*/ 39 h 196"/>
                          <a:gd name="T14" fmla="*/ 59 w 257"/>
                          <a:gd name="T15" fmla="*/ 27 h 196"/>
                          <a:gd name="T16" fmla="*/ 67 w 257"/>
                          <a:gd name="T17" fmla="*/ 23 h 196"/>
                          <a:gd name="T18" fmla="*/ 76 w 257"/>
                          <a:gd name="T19" fmla="*/ 17 h 196"/>
                          <a:gd name="T20" fmla="*/ 87 w 257"/>
                          <a:gd name="T21" fmla="*/ 11 h 196"/>
                          <a:gd name="T22" fmla="*/ 107 w 257"/>
                          <a:gd name="T23" fmla="*/ 0 h 196"/>
                          <a:gd name="T24" fmla="*/ 91 w 257"/>
                          <a:gd name="T25" fmla="*/ 12 h 196"/>
                          <a:gd name="T26" fmla="*/ 80 w 257"/>
                          <a:gd name="T27" fmla="*/ 20 h 196"/>
                          <a:gd name="T28" fmla="*/ 73 w 257"/>
                          <a:gd name="T29" fmla="*/ 27 h 196"/>
                          <a:gd name="T30" fmla="*/ 66 w 257"/>
                          <a:gd name="T31" fmla="*/ 36 h 196"/>
                          <a:gd name="T32" fmla="*/ 75 w 257"/>
                          <a:gd name="T33" fmla="*/ 35 h 196"/>
                          <a:gd name="T34" fmla="*/ 90 w 257"/>
                          <a:gd name="T35" fmla="*/ 36 h 196"/>
                          <a:gd name="T36" fmla="*/ 105 w 257"/>
                          <a:gd name="T37" fmla="*/ 39 h 196"/>
                          <a:gd name="T38" fmla="*/ 115 w 257"/>
                          <a:gd name="T39" fmla="*/ 45 h 196"/>
                          <a:gd name="T40" fmla="*/ 122 w 257"/>
                          <a:gd name="T41" fmla="*/ 49 h 196"/>
                          <a:gd name="T42" fmla="*/ 127 w 257"/>
                          <a:gd name="T43" fmla="*/ 58 h 196"/>
                          <a:gd name="T44" fmla="*/ 128 w 257"/>
                          <a:gd name="T45" fmla="*/ 70 h 196"/>
                          <a:gd name="T46" fmla="*/ 123 w 257"/>
                          <a:gd name="T47" fmla="*/ 60 h 196"/>
                          <a:gd name="T48" fmla="*/ 114 w 257"/>
                          <a:gd name="T49" fmla="*/ 52 h 196"/>
                          <a:gd name="T50" fmla="*/ 106 w 257"/>
                          <a:gd name="T51" fmla="*/ 48 h 196"/>
                          <a:gd name="T52" fmla="*/ 95 w 257"/>
                          <a:gd name="T53" fmla="*/ 45 h 196"/>
                          <a:gd name="T54" fmla="*/ 84 w 257"/>
                          <a:gd name="T55" fmla="*/ 44 h 196"/>
                          <a:gd name="T56" fmla="*/ 73 w 257"/>
                          <a:gd name="T57" fmla="*/ 45 h 196"/>
                          <a:gd name="T58" fmla="*/ 63 w 257"/>
                          <a:gd name="T59" fmla="*/ 47 h 196"/>
                          <a:gd name="T60" fmla="*/ 53 w 257"/>
                          <a:gd name="T61" fmla="*/ 51 h 196"/>
                          <a:gd name="T62" fmla="*/ 47 w 257"/>
                          <a:gd name="T63" fmla="*/ 57 h 196"/>
                          <a:gd name="T64" fmla="*/ 50 w 257"/>
                          <a:gd name="T65" fmla="*/ 61 h 196"/>
                          <a:gd name="T66" fmla="*/ 52 w 257"/>
                          <a:gd name="T67" fmla="*/ 68 h 196"/>
                          <a:gd name="T68" fmla="*/ 46 w 257"/>
                          <a:gd name="T69" fmla="*/ 66 h 196"/>
                          <a:gd name="T70" fmla="*/ 39 w 257"/>
                          <a:gd name="T71" fmla="*/ 63 h 196"/>
                          <a:gd name="T72" fmla="*/ 43 w 257"/>
                          <a:gd name="T73" fmla="*/ 69 h 196"/>
                          <a:gd name="T74" fmla="*/ 45 w 257"/>
                          <a:gd name="T75" fmla="*/ 75 h 196"/>
                          <a:gd name="T76" fmla="*/ 35 w 257"/>
                          <a:gd name="T77" fmla="*/ 75 h 196"/>
                          <a:gd name="T78" fmla="*/ 28 w 257"/>
                          <a:gd name="T79" fmla="*/ 74 h 196"/>
                          <a:gd name="T80" fmla="*/ 23 w 257"/>
                          <a:gd name="T81" fmla="*/ 82 h 196"/>
                          <a:gd name="T82" fmla="*/ 12 w 257"/>
                          <a:gd name="T83" fmla="*/ 87 h 196"/>
                          <a:gd name="T84" fmla="*/ 2 w 257"/>
                          <a:gd name="T85" fmla="*/ 98 h 196"/>
                          <a:gd name="T86" fmla="*/ 0 w 257"/>
                          <a:gd name="T87" fmla="*/ 97 h 19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</a:gdLst>
                        <a:ahLst/>
                        <a:cxnLst>
                          <a:cxn ang="T88">
                            <a:pos x="T0" y="T1"/>
                          </a:cxn>
                          <a:cxn ang="T89">
                            <a:pos x="T2" y="T3"/>
                          </a:cxn>
                          <a:cxn ang="T90">
                            <a:pos x="T4" y="T5"/>
                          </a:cxn>
                          <a:cxn ang="T91">
                            <a:pos x="T6" y="T7"/>
                          </a:cxn>
                          <a:cxn ang="T92">
                            <a:pos x="T8" y="T9"/>
                          </a:cxn>
                          <a:cxn ang="T93">
                            <a:pos x="T10" y="T11"/>
                          </a:cxn>
                          <a:cxn ang="T94">
                            <a:pos x="T12" y="T13"/>
                          </a:cxn>
                          <a:cxn ang="T95">
                            <a:pos x="T14" y="T15"/>
                          </a:cxn>
                          <a:cxn ang="T96">
                            <a:pos x="T16" y="T17"/>
                          </a:cxn>
                          <a:cxn ang="T97">
                            <a:pos x="T18" y="T19"/>
                          </a:cxn>
                          <a:cxn ang="T98">
                            <a:pos x="T20" y="T21"/>
                          </a:cxn>
                          <a:cxn ang="T99">
                            <a:pos x="T22" y="T23"/>
                          </a:cxn>
                          <a:cxn ang="T100">
                            <a:pos x="T24" y="T25"/>
                          </a:cxn>
                          <a:cxn ang="T101">
                            <a:pos x="T26" y="T27"/>
                          </a:cxn>
                          <a:cxn ang="T102">
                            <a:pos x="T28" y="T29"/>
                          </a:cxn>
                          <a:cxn ang="T103">
                            <a:pos x="T30" y="T31"/>
                          </a:cxn>
                          <a:cxn ang="T104">
                            <a:pos x="T32" y="T33"/>
                          </a:cxn>
                          <a:cxn ang="T105">
                            <a:pos x="T34" y="T35"/>
                          </a:cxn>
                          <a:cxn ang="T106">
                            <a:pos x="T36" y="T37"/>
                          </a:cxn>
                          <a:cxn ang="T107">
                            <a:pos x="T38" y="T39"/>
                          </a:cxn>
                          <a:cxn ang="T108">
                            <a:pos x="T40" y="T41"/>
                          </a:cxn>
                          <a:cxn ang="T109">
                            <a:pos x="T42" y="T43"/>
                          </a:cxn>
                          <a:cxn ang="T110">
                            <a:pos x="T44" y="T45"/>
                          </a:cxn>
                          <a:cxn ang="T111">
                            <a:pos x="T46" y="T47"/>
                          </a:cxn>
                          <a:cxn ang="T112">
                            <a:pos x="T48" y="T49"/>
                          </a:cxn>
                          <a:cxn ang="T113">
                            <a:pos x="T50" y="T51"/>
                          </a:cxn>
                          <a:cxn ang="T114">
                            <a:pos x="T52" y="T53"/>
                          </a:cxn>
                          <a:cxn ang="T115">
                            <a:pos x="T54" y="T55"/>
                          </a:cxn>
                          <a:cxn ang="T116">
                            <a:pos x="T56" y="T57"/>
                          </a:cxn>
                          <a:cxn ang="T117">
                            <a:pos x="T58" y="T59"/>
                          </a:cxn>
                          <a:cxn ang="T118">
                            <a:pos x="T60" y="T61"/>
                          </a:cxn>
                          <a:cxn ang="T119">
                            <a:pos x="T62" y="T63"/>
                          </a:cxn>
                          <a:cxn ang="T120">
                            <a:pos x="T64" y="T65"/>
                          </a:cxn>
                          <a:cxn ang="T121">
                            <a:pos x="T66" y="T67"/>
                          </a:cxn>
                          <a:cxn ang="T122">
                            <a:pos x="T68" y="T69"/>
                          </a:cxn>
                          <a:cxn ang="T123">
                            <a:pos x="T70" y="T71"/>
                          </a:cxn>
                          <a:cxn ang="T124">
                            <a:pos x="T72" y="T73"/>
                          </a:cxn>
                          <a:cxn ang="T125">
                            <a:pos x="T74" y="T75"/>
                          </a:cxn>
                          <a:cxn ang="T126">
                            <a:pos x="T76" y="T77"/>
                          </a:cxn>
                          <a:cxn ang="T127">
                            <a:pos x="T78" y="T79"/>
                          </a:cxn>
                          <a:cxn ang="T128">
                            <a:pos x="T80" y="T81"/>
                          </a:cxn>
                          <a:cxn ang="T129">
                            <a:pos x="T82" y="T83"/>
                          </a:cxn>
                          <a:cxn ang="T130">
                            <a:pos x="T84" y="T85"/>
                          </a:cxn>
                          <a:cxn ang="T131">
                            <a:pos x="T86" y="T87"/>
                          </a:cxn>
                        </a:cxnLst>
                        <a:rect l="0" t="0" r="r" b="b"/>
                        <a:pathLst>
                          <a:path w="257" h="196">
                            <a:moveTo>
                              <a:pt x="0" y="193"/>
                            </a:moveTo>
                            <a:lnTo>
                              <a:pt x="15" y="170"/>
                            </a:lnTo>
                            <a:lnTo>
                              <a:pt x="31" y="143"/>
                            </a:lnTo>
                            <a:lnTo>
                              <a:pt x="51" y="118"/>
                            </a:lnTo>
                            <a:lnTo>
                              <a:pt x="71" y="105"/>
                            </a:lnTo>
                            <a:lnTo>
                              <a:pt x="99" y="89"/>
                            </a:lnTo>
                            <a:lnTo>
                              <a:pt x="111" y="77"/>
                            </a:lnTo>
                            <a:lnTo>
                              <a:pt x="118" y="53"/>
                            </a:lnTo>
                            <a:lnTo>
                              <a:pt x="134" y="45"/>
                            </a:lnTo>
                            <a:lnTo>
                              <a:pt x="153" y="33"/>
                            </a:lnTo>
                            <a:lnTo>
                              <a:pt x="174" y="21"/>
                            </a:lnTo>
                            <a:lnTo>
                              <a:pt x="214" y="0"/>
                            </a:lnTo>
                            <a:lnTo>
                              <a:pt x="183" y="24"/>
                            </a:lnTo>
                            <a:lnTo>
                              <a:pt x="161" y="40"/>
                            </a:lnTo>
                            <a:lnTo>
                              <a:pt x="147" y="54"/>
                            </a:lnTo>
                            <a:lnTo>
                              <a:pt x="133" y="72"/>
                            </a:lnTo>
                            <a:lnTo>
                              <a:pt x="151" y="70"/>
                            </a:lnTo>
                            <a:lnTo>
                              <a:pt x="181" y="72"/>
                            </a:lnTo>
                            <a:lnTo>
                              <a:pt x="211" y="78"/>
                            </a:lnTo>
                            <a:lnTo>
                              <a:pt x="231" y="89"/>
                            </a:lnTo>
                            <a:lnTo>
                              <a:pt x="245" y="97"/>
                            </a:lnTo>
                            <a:lnTo>
                              <a:pt x="255" y="115"/>
                            </a:lnTo>
                            <a:lnTo>
                              <a:pt x="257" y="139"/>
                            </a:lnTo>
                            <a:lnTo>
                              <a:pt x="246" y="120"/>
                            </a:lnTo>
                            <a:lnTo>
                              <a:pt x="229" y="104"/>
                            </a:lnTo>
                            <a:lnTo>
                              <a:pt x="212" y="95"/>
                            </a:lnTo>
                            <a:lnTo>
                              <a:pt x="191" y="90"/>
                            </a:lnTo>
                            <a:lnTo>
                              <a:pt x="169" y="88"/>
                            </a:lnTo>
                            <a:lnTo>
                              <a:pt x="147" y="89"/>
                            </a:lnTo>
                            <a:lnTo>
                              <a:pt x="127" y="93"/>
                            </a:lnTo>
                            <a:lnTo>
                              <a:pt x="107" y="101"/>
                            </a:lnTo>
                            <a:lnTo>
                              <a:pt x="94" y="113"/>
                            </a:lnTo>
                            <a:lnTo>
                              <a:pt x="100" y="122"/>
                            </a:lnTo>
                            <a:lnTo>
                              <a:pt x="105" y="136"/>
                            </a:lnTo>
                            <a:lnTo>
                              <a:pt x="92" y="132"/>
                            </a:lnTo>
                            <a:lnTo>
                              <a:pt x="78" y="125"/>
                            </a:lnTo>
                            <a:lnTo>
                              <a:pt x="86" y="138"/>
                            </a:lnTo>
                            <a:lnTo>
                              <a:pt x="90" y="150"/>
                            </a:lnTo>
                            <a:lnTo>
                              <a:pt x="71" y="149"/>
                            </a:lnTo>
                            <a:lnTo>
                              <a:pt x="57" y="147"/>
                            </a:lnTo>
                            <a:lnTo>
                              <a:pt x="46" y="163"/>
                            </a:lnTo>
                            <a:lnTo>
                              <a:pt x="25" y="173"/>
                            </a:lnTo>
                            <a:lnTo>
                              <a:pt x="5" y="196"/>
                            </a:lnTo>
                            <a:lnTo>
                              <a:pt x="0" y="193"/>
                            </a:lnTo>
                            <a:close/>
                          </a:path>
                        </a:pathLst>
                      </a:custGeom>
                      <a:solidFill>
                        <a:srgbClr val="D0D0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586" name="Freeform 240">
                        <a:extLst>
                          <a:ext uri="{FF2B5EF4-FFF2-40B4-BE49-F238E27FC236}">
                            <a16:creationId xmlns:a16="http://schemas.microsoft.com/office/drawing/2014/main" id="{C9EFACC5-ED31-A4AB-EB4F-2110A4897F7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33" y="3572"/>
                        <a:ext cx="56" cy="38"/>
                      </a:xfrm>
                      <a:custGeom>
                        <a:avLst/>
                        <a:gdLst>
                          <a:gd name="T0" fmla="*/ 16 w 112"/>
                          <a:gd name="T1" fmla="*/ 2 h 75"/>
                          <a:gd name="T2" fmla="*/ 12 w 112"/>
                          <a:gd name="T3" fmla="*/ 12 h 75"/>
                          <a:gd name="T4" fmla="*/ 9 w 112"/>
                          <a:gd name="T5" fmla="*/ 20 h 75"/>
                          <a:gd name="T6" fmla="*/ 8 w 112"/>
                          <a:gd name="T7" fmla="*/ 28 h 75"/>
                          <a:gd name="T8" fmla="*/ 0 w 112"/>
                          <a:gd name="T9" fmla="*/ 38 h 75"/>
                          <a:gd name="T10" fmla="*/ 8 w 112"/>
                          <a:gd name="T11" fmla="*/ 36 h 75"/>
                          <a:gd name="T12" fmla="*/ 15 w 112"/>
                          <a:gd name="T13" fmla="*/ 32 h 75"/>
                          <a:gd name="T14" fmla="*/ 23 w 112"/>
                          <a:gd name="T15" fmla="*/ 20 h 75"/>
                          <a:gd name="T16" fmla="*/ 33 w 112"/>
                          <a:gd name="T17" fmla="*/ 14 h 75"/>
                          <a:gd name="T18" fmla="*/ 44 w 112"/>
                          <a:gd name="T19" fmla="*/ 11 h 75"/>
                          <a:gd name="T20" fmla="*/ 56 w 112"/>
                          <a:gd name="T21" fmla="*/ 13 h 75"/>
                          <a:gd name="T22" fmla="*/ 48 w 112"/>
                          <a:gd name="T23" fmla="*/ 6 h 75"/>
                          <a:gd name="T24" fmla="*/ 36 w 112"/>
                          <a:gd name="T25" fmla="*/ 1 h 75"/>
                          <a:gd name="T26" fmla="*/ 25 w 112"/>
                          <a:gd name="T27" fmla="*/ 0 h 75"/>
                          <a:gd name="T28" fmla="*/ 16 w 112"/>
                          <a:gd name="T29" fmla="*/ 2 h 75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</a:gdLst>
                        <a:ahLst/>
                        <a:cxnLst>
                          <a:cxn ang="T30">
                            <a:pos x="T0" y="T1"/>
                          </a:cxn>
                          <a:cxn ang="T31">
                            <a:pos x="T2" y="T3"/>
                          </a:cxn>
                          <a:cxn ang="T32">
                            <a:pos x="T4" y="T5"/>
                          </a:cxn>
                          <a:cxn ang="T33">
                            <a:pos x="T6" y="T7"/>
                          </a:cxn>
                          <a:cxn ang="T34">
                            <a:pos x="T8" y="T9"/>
                          </a:cxn>
                          <a:cxn ang="T35">
                            <a:pos x="T10" y="T11"/>
                          </a:cxn>
                          <a:cxn ang="T36">
                            <a:pos x="T12" y="T13"/>
                          </a:cxn>
                          <a:cxn ang="T37">
                            <a:pos x="T14" y="T15"/>
                          </a:cxn>
                          <a:cxn ang="T38">
                            <a:pos x="T16" y="T17"/>
                          </a:cxn>
                          <a:cxn ang="T39">
                            <a:pos x="T18" y="T19"/>
                          </a:cxn>
                          <a:cxn ang="T40">
                            <a:pos x="T20" y="T21"/>
                          </a:cxn>
                          <a:cxn ang="T41">
                            <a:pos x="T22" y="T23"/>
                          </a:cxn>
                          <a:cxn ang="T42">
                            <a:pos x="T24" y="T25"/>
                          </a:cxn>
                          <a:cxn ang="T43">
                            <a:pos x="T26" y="T27"/>
                          </a:cxn>
                          <a:cxn ang="T44">
                            <a:pos x="T28" y="T29"/>
                          </a:cxn>
                        </a:cxnLst>
                        <a:rect l="0" t="0" r="r" b="b"/>
                        <a:pathLst>
                          <a:path w="112" h="75">
                            <a:moveTo>
                              <a:pt x="31" y="3"/>
                            </a:moveTo>
                            <a:lnTo>
                              <a:pt x="23" y="24"/>
                            </a:lnTo>
                            <a:lnTo>
                              <a:pt x="18" y="39"/>
                            </a:lnTo>
                            <a:lnTo>
                              <a:pt x="16" y="55"/>
                            </a:lnTo>
                            <a:lnTo>
                              <a:pt x="0" y="75"/>
                            </a:lnTo>
                            <a:lnTo>
                              <a:pt x="16" y="72"/>
                            </a:lnTo>
                            <a:lnTo>
                              <a:pt x="29" y="64"/>
                            </a:lnTo>
                            <a:lnTo>
                              <a:pt x="45" y="39"/>
                            </a:lnTo>
                            <a:lnTo>
                              <a:pt x="65" y="28"/>
                            </a:lnTo>
                            <a:lnTo>
                              <a:pt x="87" y="22"/>
                            </a:lnTo>
                            <a:lnTo>
                              <a:pt x="112" y="25"/>
                            </a:lnTo>
                            <a:lnTo>
                              <a:pt x="96" y="12"/>
                            </a:lnTo>
                            <a:lnTo>
                              <a:pt x="72" y="1"/>
                            </a:lnTo>
                            <a:lnTo>
                              <a:pt x="50" y="0"/>
                            </a:lnTo>
                            <a:lnTo>
                              <a:pt x="31" y="3"/>
                            </a:lnTo>
                            <a:close/>
                          </a:path>
                        </a:pathLst>
                      </a:custGeom>
                      <a:solidFill>
                        <a:srgbClr val="F0F0F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587" name="Freeform 241">
                        <a:extLst>
                          <a:ext uri="{FF2B5EF4-FFF2-40B4-BE49-F238E27FC236}">
                            <a16:creationId xmlns:a16="http://schemas.microsoft.com/office/drawing/2014/main" id="{70FD2337-2782-612E-8314-B6C9AD53DF56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250" y="3358"/>
                        <a:ext cx="202" cy="136"/>
                      </a:xfrm>
                      <a:custGeom>
                        <a:avLst/>
                        <a:gdLst>
                          <a:gd name="T0" fmla="*/ 6 w 403"/>
                          <a:gd name="T1" fmla="*/ 115 h 273"/>
                          <a:gd name="T2" fmla="*/ 4 w 403"/>
                          <a:gd name="T3" fmla="*/ 99 h 273"/>
                          <a:gd name="T4" fmla="*/ 4 w 403"/>
                          <a:gd name="T5" fmla="*/ 82 h 273"/>
                          <a:gd name="T6" fmla="*/ 7 w 403"/>
                          <a:gd name="T7" fmla="*/ 61 h 273"/>
                          <a:gd name="T8" fmla="*/ 11 w 403"/>
                          <a:gd name="T9" fmla="*/ 46 h 273"/>
                          <a:gd name="T10" fmla="*/ 11 w 403"/>
                          <a:gd name="T11" fmla="*/ 29 h 273"/>
                          <a:gd name="T12" fmla="*/ 7 w 403"/>
                          <a:gd name="T13" fmla="*/ 17 h 273"/>
                          <a:gd name="T14" fmla="*/ 0 w 403"/>
                          <a:gd name="T15" fmla="*/ 0 h 273"/>
                          <a:gd name="T16" fmla="*/ 20 w 403"/>
                          <a:gd name="T17" fmla="*/ 15 h 273"/>
                          <a:gd name="T18" fmla="*/ 38 w 403"/>
                          <a:gd name="T19" fmla="*/ 28 h 273"/>
                          <a:gd name="T20" fmla="*/ 55 w 403"/>
                          <a:gd name="T21" fmla="*/ 35 h 273"/>
                          <a:gd name="T22" fmla="*/ 77 w 403"/>
                          <a:gd name="T23" fmla="*/ 45 h 273"/>
                          <a:gd name="T24" fmla="*/ 100 w 403"/>
                          <a:gd name="T25" fmla="*/ 55 h 273"/>
                          <a:gd name="T26" fmla="*/ 123 w 403"/>
                          <a:gd name="T27" fmla="*/ 66 h 273"/>
                          <a:gd name="T28" fmla="*/ 141 w 403"/>
                          <a:gd name="T29" fmla="*/ 75 h 273"/>
                          <a:gd name="T30" fmla="*/ 169 w 403"/>
                          <a:gd name="T31" fmla="*/ 91 h 273"/>
                          <a:gd name="T32" fmla="*/ 178 w 403"/>
                          <a:gd name="T33" fmla="*/ 99 h 273"/>
                          <a:gd name="T34" fmla="*/ 187 w 403"/>
                          <a:gd name="T35" fmla="*/ 101 h 273"/>
                          <a:gd name="T36" fmla="*/ 193 w 403"/>
                          <a:gd name="T37" fmla="*/ 107 h 273"/>
                          <a:gd name="T38" fmla="*/ 202 w 403"/>
                          <a:gd name="T39" fmla="*/ 111 h 273"/>
                          <a:gd name="T40" fmla="*/ 188 w 403"/>
                          <a:gd name="T41" fmla="*/ 115 h 273"/>
                          <a:gd name="T42" fmla="*/ 177 w 403"/>
                          <a:gd name="T43" fmla="*/ 117 h 273"/>
                          <a:gd name="T44" fmla="*/ 167 w 403"/>
                          <a:gd name="T45" fmla="*/ 116 h 273"/>
                          <a:gd name="T46" fmla="*/ 155 w 403"/>
                          <a:gd name="T47" fmla="*/ 125 h 273"/>
                          <a:gd name="T48" fmla="*/ 142 w 403"/>
                          <a:gd name="T49" fmla="*/ 133 h 273"/>
                          <a:gd name="T50" fmla="*/ 127 w 403"/>
                          <a:gd name="T51" fmla="*/ 136 h 273"/>
                          <a:gd name="T52" fmla="*/ 110 w 403"/>
                          <a:gd name="T53" fmla="*/ 136 h 273"/>
                          <a:gd name="T54" fmla="*/ 91 w 403"/>
                          <a:gd name="T55" fmla="*/ 136 h 273"/>
                          <a:gd name="T56" fmla="*/ 70 w 403"/>
                          <a:gd name="T57" fmla="*/ 134 h 273"/>
                          <a:gd name="T58" fmla="*/ 51 w 403"/>
                          <a:gd name="T59" fmla="*/ 131 h 273"/>
                          <a:gd name="T60" fmla="*/ 33 w 403"/>
                          <a:gd name="T61" fmla="*/ 127 h 273"/>
                          <a:gd name="T62" fmla="*/ 18 w 403"/>
                          <a:gd name="T63" fmla="*/ 122 h 273"/>
                          <a:gd name="T64" fmla="*/ 6 w 403"/>
                          <a:gd name="T65" fmla="*/ 115 h 273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60000 65536"/>
                          <a:gd name="T73" fmla="*/ 0 60000 655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</a:gdLst>
                        <a:ahLst/>
                        <a:cxnLst>
                          <a:cxn ang="T66">
                            <a:pos x="T0" y="T1"/>
                          </a:cxn>
                          <a:cxn ang="T67">
                            <a:pos x="T2" y="T3"/>
                          </a:cxn>
                          <a:cxn ang="T68">
                            <a:pos x="T4" y="T5"/>
                          </a:cxn>
                          <a:cxn ang="T69">
                            <a:pos x="T6" y="T7"/>
                          </a:cxn>
                          <a:cxn ang="T70">
                            <a:pos x="T8" y="T9"/>
                          </a:cxn>
                          <a:cxn ang="T71">
                            <a:pos x="T10" y="T11"/>
                          </a:cxn>
                          <a:cxn ang="T72">
                            <a:pos x="T12" y="T13"/>
                          </a:cxn>
                          <a:cxn ang="T73">
                            <a:pos x="T14" y="T15"/>
                          </a:cxn>
                          <a:cxn ang="T74">
                            <a:pos x="T16" y="T17"/>
                          </a:cxn>
                          <a:cxn ang="T75">
                            <a:pos x="T18" y="T19"/>
                          </a:cxn>
                          <a:cxn ang="T76">
                            <a:pos x="T20" y="T21"/>
                          </a:cxn>
                          <a:cxn ang="T77">
                            <a:pos x="T22" y="T23"/>
                          </a:cxn>
                          <a:cxn ang="T78">
                            <a:pos x="T24" y="T25"/>
                          </a:cxn>
                          <a:cxn ang="T79">
                            <a:pos x="T26" y="T27"/>
                          </a:cxn>
                          <a:cxn ang="T80">
                            <a:pos x="T28" y="T29"/>
                          </a:cxn>
                          <a:cxn ang="T81">
                            <a:pos x="T30" y="T31"/>
                          </a:cxn>
                          <a:cxn ang="T82">
                            <a:pos x="T32" y="T33"/>
                          </a:cxn>
                          <a:cxn ang="T83">
                            <a:pos x="T34" y="T35"/>
                          </a:cxn>
                          <a:cxn ang="T84">
                            <a:pos x="T36" y="T37"/>
                          </a:cxn>
                          <a:cxn ang="T85">
                            <a:pos x="T38" y="T39"/>
                          </a:cxn>
                          <a:cxn ang="T86">
                            <a:pos x="T40" y="T41"/>
                          </a:cxn>
                          <a:cxn ang="T87">
                            <a:pos x="T42" y="T43"/>
                          </a:cxn>
                          <a:cxn ang="T88">
                            <a:pos x="T44" y="T45"/>
                          </a:cxn>
                          <a:cxn ang="T89">
                            <a:pos x="T46" y="T47"/>
                          </a:cxn>
                          <a:cxn ang="T90">
                            <a:pos x="T48" y="T49"/>
                          </a:cxn>
                          <a:cxn ang="T91">
                            <a:pos x="T50" y="T51"/>
                          </a:cxn>
                          <a:cxn ang="T92">
                            <a:pos x="T52" y="T53"/>
                          </a:cxn>
                          <a:cxn ang="T93">
                            <a:pos x="T54" y="T55"/>
                          </a:cxn>
                          <a:cxn ang="T94">
                            <a:pos x="T56" y="T57"/>
                          </a:cxn>
                          <a:cxn ang="T95">
                            <a:pos x="T58" y="T59"/>
                          </a:cxn>
                          <a:cxn ang="T96">
                            <a:pos x="T60" y="T61"/>
                          </a:cxn>
                          <a:cxn ang="T97">
                            <a:pos x="T62" y="T63"/>
                          </a:cxn>
                          <a:cxn ang="T98">
                            <a:pos x="T64" y="T65"/>
                          </a:cxn>
                        </a:cxnLst>
                        <a:rect l="0" t="0" r="r" b="b"/>
                        <a:pathLst>
                          <a:path w="403" h="273">
                            <a:moveTo>
                              <a:pt x="12" y="231"/>
                            </a:moveTo>
                            <a:lnTo>
                              <a:pt x="7" y="199"/>
                            </a:lnTo>
                            <a:lnTo>
                              <a:pt x="8" y="164"/>
                            </a:lnTo>
                            <a:lnTo>
                              <a:pt x="14" y="123"/>
                            </a:lnTo>
                            <a:lnTo>
                              <a:pt x="21" y="92"/>
                            </a:lnTo>
                            <a:lnTo>
                              <a:pt x="22" y="59"/>
                            </a:lnTo>
                            <a:lnTo>
                              <a:pt x="14" y="34"/>
                            </a:lnTo>
                            <a:lnTo>
                              <a:pt x="0" y="0"/>
                            </a:lnTo>
                            <a:lnTo>
                              <a:pt x="39" y="31"/>
                            </a:lnTo>
                            <a:lnTo>
                              <a:pt x="75" y="57"/>
                            </a:lnTo>
                            <a:lnTo>
                              <a:pt x="110" y="71"/>
                            </a:lnTo>
                            <a:lnTo>
                              <a:pt x="154" y="91"/>
                            </a:lnTo>
                            <a:lnTo>
                              <a:pt x="200" y="110"/>
                            </a:lnTo>
                            <a:lnTo>
                              <a:pt x="245" y="132"/>
                            </a:lnTo>
                            <a:lnTo>
                              <a:pt x="282" y="151"/>
                            </a:lnTo>
                            <a:lnTo>
                              <a:pt x="337" y="183"/>
                            </a:lnTo>
                            <a:lnTo>
                              <a:pt x="355" y="198"/>
                            </a:lnTo>
                            <a:lnTo>
                              <a:pt x="373" y="203"/>
                            </a:lnTo>
                            <a:lnTo>
                              <a:pt x="386" y="214"/>
                            </a:lnTo>
                            <a:lnTo>
                              <a:pt x="403" y="222"/>
                            </a:lnTo>
                            <a:lnTo>
                              <a:pt x="376" y="231"/>
                            </a:lnTo>
                            <a:lnTo>
                              <a:pt x="353" y="234"/>
                            </a:lnTo>
                            <a:lnTo>
                              <a:pt x="333" y="233"/>
                            </a:lnTo>
                            <a:lnTo>
                              <a:pt x="309" y="250"/>
                            </a:lnTo>
                            <a:lnTo>
                              <a:pt x="283" y="266"/>
                            </a:lnTo>
                            <a:lnTo>
                              <a:pt x="253" y="272"/>
                            </a:lnTo>
                            <a:lnTo>
                              <a:pt x="219" y="273"/>
                            </a:lnTo>
                            <a:lnTo>
                              <a:pt x="182" y="272"/>
                            </a:lnTo>
                            <a:lnTo>
                              <a:pt x="139" y="268"/>
                            </a:lnTo>
                            <a:lnTo>
                              <a:pt x="101" y="263"/>
                            </a:lnTo>
                            <a:lnTo>
                              <a:pt x="65" y="255"/>
                            </a:lnTo>
                            <a:lnTo>
                              <a:pt x="35" y="244"/>
                            </a:lnTo>
                            <a:lnTo>
                              <a:pt x="12" y="231"/>
                            </a:lnTo>
                            <a:close/>
                          </a:path>
                        </a:pathLst>
                      </a:custGeom>
                      <a:solidFill>
                        <a:srgbClr val="F0F0F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588" name="Freeform 242">
                        <a:extLst>
                          <a:ext uri="{FF2B5EF4-FFF2-40B4-BE49-F238E27FC236}">
                            <a16:creationId xmlns:a16="http://schemas.microsoft.com/office/drawing/2014/main" id="{DA2AA8A4-E4E1-3CCC-C6E5-4AF47ACBC4B3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05" y="3621"/>
                        <a:ext cx="58" cy="50"/>
                      </a:xfrm>
                      <a:custGeom>
                        <a:avLst/>
                        <a:gdLst>
                          <a:gd name="T0" fmla="*/ 0 w 116"/>
                          <a:gd name="T1" fmla="*/ 50 h 98"/>
                          <a:gd name="T2" fmla="*/ 6 w 116"/>
                          <a:gd name="T3" fmla="*/ 34 h 98"/>
                          <a:gd name="T4" fmla="*/ 17 w 116"/>
                          <a:gd name="T5" fmla="*/ 24 h 98"/>
                          <a:gd name="T6" fmla="*/ 19 w 116"/>
                          <a:gd name="T7" fmla="*/ 12 h 98"/>
                          <a:gd name="T8" fmla="*/ 30 w 116"/>
                          <a:gd name="T9" fmla="*/ 20 h 98"/>
                          <a:gd name="T10" fmla="*/ 44 w 116"/>
                          <a:gd name="T11" fmla="*/ 12 h 98"/>
                          <a:gd name="T12" fmla="*/ 58 w 116"/>
                          <a:gd name="T13" fmla="*/ 0 h 98"/>
                          <a:gd name="T14" fmla="*/ 46 w 116"/>
                          <a:gd name="T15" fmla="*/ 18 h 98"/>
                          <a:gd name="T16" fmla="*/ 36 w 116"/>
                          <a:gd name="T17" fmla="*/ 26 h 98"/>
                          <a:gd name="T18" fmla="*/ 27 w 116"/>
                          <a:gd name="T19" fmla="*/ 30 h 98"/>
                          <a:gd name="T20" fmla="*/ 0 w 116"/>
                          <a:gd name="T21" fmla="*/ 50 h 98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</a:gdLst>
                        <a:ahLst/>
                        <a:cxnLst>
                          <a:cxn ang="T22">
                            <a:pos x="T0" y="T1"/>
                          </a:cxn>
                          <a:cxn ang="T23">
                            <a:pos x="T2" y="T3"/>
                          </a:cxn>
                          <a:cxn ang="T24">
                            <a:pos x="T4" y="T5"/>
                          </a:cxn>
                          <a:cxn ang="T25">
                            <a:pos x="T6" y="T7"/>
                          </a:cxn>
                          <a:cxn ang="T26">
                            <a:pos x="T8" y="T9"/>
                          </a:cxn>
                          <a:cxn ang="T27">
                            <a:pos x="T10" y="T11"/>
                          </a:cxn>
                          <a:cxn ang="T28">
                            <a:pos x="T12" y="T13"/>
                          </a:cxn>
                          <a:cxn ang="T29">
                            <a:pos x="T14" y="T15"/>
                          </a:cxn>
                          <a:cxn ang="T30">
                            <a:pos x="T16" y="T17"/>
                          </a:cxn>
                          <a:cxn ang="T31">
                            <a:pos x="T18" y="T19"/>
                          </a:cxn>
                          <a:cxn ang="T32">
                            <a:pos x="T20" y="T21"/>
                          </a:cxn>
                        </a:cxnLst>
                        <a:rect l="0" t="0" r="r" b="b"/>
                        <a:pathLst>
                          <a:path w="116" h="98">
                            <a:moveTo>
                              <a:pt x="0" y="98"/>
                            </a:moveTo>
                            <a:lnTo>
                              <a:pt x="12" y="66"/>
                            </a:lnTo>
                            <a:lnTo>
                              <a:pt x="33" y="47"/>
                            </a:lnTo>
                            <a:lnTo>
                              <a:pt x="38" y="23"/>
                            </a:lnTo>
                            <a:lnTo>
                              <a:pt x="60" y="39"/>
                            </a:lnTo>
                            <a:lnTo>
                              <a:pt x="87" y="23"/>
                            </a:lnTo>
                            <a:lnTo>
                              <a:pt x="116" y="0"/>
                            </a:lnTo>
                            <a:lnTo>
                              <a:pt x="91" y="36"/>
                            </a:lnTo>
                            <a:lnTo>
                              <a:pt x="72" y="50"/>
                            </a:lnTo>
                            <a:lnTo>
                              <a:pt x="53" y="59"/>
                            </a:lnTo>
                            <a:lnTo>
                              <a:pt x="0" y="98"/>
                            </a:lnTo>
                            <a:close/>
                          </a:path>
                        </a:pathLst>
                      </a:custGeom>
                      <a:solidFill>
                        <a:srgbClr val="D0D0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589" name="Freeform 243">
                        <a:extLst>
                          <a:ext uri="{FF2B5EF4-FFF2-40B4-BE49-F238E27FC236}">
                            <a16:creationId xmlns:a16="http://schemas.microsoft.com/office/drawing/2014/main" id="{2A80B506-42CF-4ECD-408A-3BC6EA1BC2C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51" y="3834"/>
                        <a:ext cx="52" cy="42"/>
                      </a:xfrm>
                      <a:custGeom>
                        <a:avLst/>
                        <a:gdLst>
                          <a:gd name="T0" fmla="*/ 52 w 103"/>
                          <a:gd name="T1" fmla="*/ 4 h 84"/>
                          <a:gd name="T2" fmla="*/ 43 w 103"/>
                          <a:gd name="T3" fmla="*/ 5 h 84"/>
                          <a:gd name="T4" fmla="*/ 33 w 103"/>
                          <a:gd name="T5" fmla="*/ 2 h 84"/>
                          <a:gd name="T6" fmla="*/ 24 w 103"/>
                          <a:gd name="T7" fmla="*/ 1 h 84"/>
                          <a:gd name="T8" fmla="*/ 17 w 103"/>
                          <a:gd name="T9" fmla="*/ 0 h 84"/>
                          <a:gd name="T10" fmla="*/ 9 w 103"/>
                          <a:gd name="T11" fmla="*/ 6 h 84"/>
                          <a:gd name="T12" fmla="*/ 6 w 103"/>
                          <a:gd name="T13" fmla="*/ 9 h 84"/>
                          <a:gd name="T14" fmla="*/ 1 w 103"/>
                          <a:gd name="T15" fmla="*/ 16 h 84"/>
                          <a:gd name="T16" fmla="*/ 0 w 103"/>
                          <a:gd name="T17" fmla="*/ 26 h 84"/>
                          <a:gd name="T18" fmla="*/ 9 w 103"/>
                          <a:gd name="T19" fmla="*/ 30 h 84"/>
                          <a:gd name="T20" fmla="*/ 19 w 103"/>
                          <a:gd name="T21" fmla="*/ 34 h 84"/>
                          <a:gd name="T22" fmla="*/ 25 w 103"/>
                          <a:gd name="T23" fmla="*/ 42 h 84"/>
                          <a:gd name="T24" fmla="*/ 32 w 103"/>
                          <a:gd name="T25" fmla="*/ 39 h 84"/>
                          <a:gd name="T26" fmla="*/ 38 w 103"/>
                          <a:gd name="T27" fmla="*/ 33 h 84"/>
                          <a:gd name="T28" fmla="*/ 43 w 103"/>
                          <a:gd name="T29" fmla="*/ 25 h 84"/>
                          <a:gd name="T30" fmla="*/ 47 w 103"/>
                          <a:gd name="T31" fmla="*/ 15 h 84"/>
                          <a:gd name="T32" fmla="*/ 52 w 103"/>
                          <a:gd name="T33" fmla="*/ 4 h 84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</a:gdLst>
                        <a:ahLst/>
                        <a:cxnLst>
                          <a:cxn ang="T34">
                            <a:pos x="T0" y="T1"/>
                          </a:cxn>
                          <a:cxn ang="T35">
                            <a:pos x="T2" y="T3"/>
                          </a:cxn>
                          <a:cxn ang="T36">
                            <a:pos x="T4" y="T5"/>
                          </a:cxn>
                          <a:cxn ang="T37">
                            <a:pos x="T6" y="T7"/>
                          </a:cxn>
                          <a:cxn ang="T38">
                            <a:pos x="T8" y="T9"/>
                          </a:cxn>
                          <a:cxn ang="T39">
                            <a:pos x="T10" y="T11"/>
                          </a:cxn>
                          <a:cxn ang="T40">
                            <a:pos x="T12" y="T13"/>
                          </a:cxn>
                          <a:cxn ang="T41">
                            <a:pos x="T14" y="T15"/>
                          </a:cxn>
                          <a:cxn ang="T42">
                            <a:pos x="T16" y="T17"/>
                          </a:cxn>
                          <a:cxn ang="T43">
                            <a:pos x="T18" y="T19"/>
                          </a:cxn>
                          <a:cxn ang="T44">
                            <a:pos x="T20" y="T21"/>
                          </a:cxn>
                          <a:cxn ang="T45">
                            <a:pos x="T22" y="T23"/>
                          </a:cxn>
                          <a:cxn ang="T46">
                            <a:pos x="T24" y="T25"/>
                          </a:cxn>
                          <a:cxn ang="T47">
                            <a:pos x="T26" y="T27"/>
                          </a:cxn>
                          <a:cxn ang="T48">
                            <a:pos x="T28" y="T29"/>
                          </a:cxn>
                          <a:cxn ang="T49">
                            <a:pos x="T30" y="T31"/>
                          </a:cxn>
                          <a:cxn ang="T50">
                            <a:pos x="T32" y="T33"/>
                          </a:cxn>
                        </a:cxnLst>
                        <a:rect l="0" t="0" r="r" b="b"/>
                        <a:pathLst>
                          <a:path w="103" h="84">
                            <a:moveTo>
                              <a:pt x="103" y="8"/>
                            </a:moveTo>
                            <a:lnTo>
                              <a:pt x="85" y="9"/>
                            </a:lnTo>
                            <a:lnTo>
                              <a:pt x="65" y="3"/>
                            </a:lnTo>
                            <a:lnTo>
                              <a:pt x="48" y="1"/>
                            </a:lnTo>
                            <a:lnTo>
                              <a:pt x="34" y="0"/>
                            </a:lnTo>
                            <a:lnTo>
                              <a:pt x="18" y="11"/>
                            </a:lnTo>
                            <a:lnTo>
                              <a:pt x="11" y="18"/>
                            </a:lnTo>
                            <a:lnTo>
                              <a:pt x="2" y="32"/>
                            </a:lnTo>
                            <a:lnTo>
                              <a:pt x="0" y="52"/>
                            </a:lnTo>
                            <a:lnTo>
                              <a:pt x="18" y="59"/>
                            </a:lnTo>
                            <a:lnTo>
                              <a:pt x="37" y="67"/>
                            </a:lnTo>
                            <a:lnTo>
                              <a:pt x="49" y="84"/>
                            </a:lnTo>
                            <a:lnTo>
                              <a:pt x="64" y="77"/>
                            </a:lnTo>
                            <a:lnTo>
                              <a:pt x="75" y="66"/>
                            </a:lnTo>
                            <a:lnTo>
                              <a:pt x="85" y="49"/>
                            </a:lnTo>
                            <a:lnTo>
                              <a:pt x="93" y="29"/>
                            </a:lnTo>
                            <a:lnTo>
                              <a:pt x="103" y="8"/>
                            </a:lnTo>
                            <a:close/>
                          </a:path>
                        </a:pathLst>
                      </a:custGeom>
                      <a:solidFill>
                        <a:srgbClr val="D0D0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590" name="Freeform 244">
                        <a:extLst>
                          <a:ext uri="{FF2B5EF4-FFF2-40B4-BE49-F238E27FC236}">
                            <a16:creationId xmlns:a16="http://schemas.microsoft.com/office/drawing/2014/main" id="{5A704DDE-872A-2592-B30A-32A94EDF82E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95" y="3837"/>
                        <a:ext cx="104" cy="197"/>
                      </a:xfrm>
                      <a:custGeom>
                        <a:avLst/>
                        <a:gdLst>
                          <a:gd name="T0" fmla="*/ 0 w 208"/>
                          <a:gd name="T1" fmla="*/ 0 h 393"/>
                          <a:gd name="T2" fmla="*/ 28 w 208"/>
                          <a:gd name="T3" fmla="*/ 6 h 393"/>
                          <a:gd name="T4" fmla="*/ 45 w 208"/>
                          <a:gd name="T5" fmla="*/ 17 h 393"/>
                          <a:gd name="T6" fmla="*/ 53 w 208"/>
                          <a:gd name="T7" fmla="*/ 31 h 393"/>
                          <a:gd name="T8" fmla="*/ 61 w 208"/>
                          <a:gd name="T9" fmla="*/ 17 h 393"/>
                          <a:gd name="T10" fmla="*/ 67 w 208"/>
                          <a:gd name="T11" fmla="*/ 77 h 393"/>
                          <a:gd name="T12" fmla="*/ 73 w 208"/>
                          <a:gd name="T13" fmla="*/ 118 h 393"/>
                          <a:gd name="T14" fmla="*/ 80 w 208"/>
                          <a:gd name="T15" fmla="*/ 151 h 393"/>
                          <a:gd name="T16" fmla="*/ 104 w 208"/>
                          <a:gd name="T17" fmla="*/ 197 h 393"/>
                          <a:gd name="T18" fmla="*/ 89 w 208"/>
                          <a:gd name="T19" fmla="*/ 187 h 393"/>
                          <a:gd name="T20" fmla="*/ 75 w 208"/>
                          <a:gd name="T21" fmla="*/ 176 h 393"/>
                          <a:gd name="T22" fmla="*/ 60 w 208"/>
                          <a:gd name="T23" fmla="*/ 166 h 393"/>
                          <a:gd name="T24" fmla="*/ 42 w 208"/>
                          <a:gd name="T25" fmla="*/ 160 h 393"/>
                          <a:gd name="T26" fmla="*/ 24 w 208"/>
                          <a:gd name="T27" fmla="*/ 156 h 393"/>
                          <a:gd name="T28" fmla="*/ 39 w 208"/>
                          <a:gd name="T29" fmla="*/ 150 h 393"/>
                          <a:gd name="T30" fmla="*/ 53 w 208"/>
                          <a:gd name="T31" fmla="*/ 150 h 393"/>
                          <a:gd name="T32" fmla="*/ 67 w 208"/>
                          <a:gd name="T33" fmla="*/ 153 h 393"/>
                          <a:gd name="T34" fmla="*/ 77 w 208"/>
                          <a:gd name="T35" fmla="*/ 162 h 393"/>
                          <a:gd name="T36" fmla="*/ 67 w 208"/>
                          <a:gd name="T37" fmla="*/ 131 h 393"/>
                          <a:gd name="T38" fmla="*/ 64 w 208"/>
                          <a:gd name="T39" fmla="*/ 104 h 393"/>
                          <a:gd name="T40" fmla="*/ 44 w 208"/>
                          <a:gd name="T41" fmla="*/ 95 h 393"/>
                          <a:gd name="T42" fmla="*/ 32 w 208"/>
                          <a:gd name="T43" fmla="*/ 85 h 393"/>
                          <a:gd name="T44" fmla="*/ 26 w 208"/>
                          <a:gd name="T45" fmla="*/ 77 h 393"/>
                          <a:gd name="T46" fmla="*/ 30 w 208"/>
                          <a:gd name="T47" fmla="*/ 68 h 393"/>
                          <a:gd name="T48" fmla="*/ 37 w 208"/>
                          <a:gd name="T49" fmla="*/ 64 h 393"/>
                          <a:gd name="T50" fmla="*/ 47 w 208"/>
                          <a:gd name="T51" fmla="*/ 61 h 393"/>
                          <a:gd name="T52" fmla="*/ 55 w 208"/>
                          <a:gd name="T53" fmla="*/ 62 h 393"/>
                          <a:gd name="T54" fmla="*/ 54 w 208"/>
                          <a:gd name="T55" fmla="*/ 51 h 393"/>
                          <a:gd name="T56" fmla="*/ 40 w 208"/>
                          <a:gd name="T57" fmla="*/ 49 h 393"/>
                          <a:gd name="T58" fmla="*/ 28 w 208"/>
                          <a:gd name="T59" fmla="*/ 42 h 393"/>
                          <a:gd name="T60" fmla="*/ 19 w 208"/>
                          <a:gd name="T61" fmla="*/ 29 h 393"/>
                          <a:gd name="T62" fmla="*/ 17 w 208"/>
                          <a:gd name="T63" fmla="*/ 11 h 393"/>
                          <a:gd name="T64" fmla="*/ 0 w 208"/>
                          <a:gd name="T65" fmla="*/ 0 h 393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60000 65536"/>
                          <a:gd name="T73" fmla="*/ 0 60000 655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</a:gdLst>
                        <a:ahLst/>
                        <a:cxnLst>
                          <a:cxn ang="T66">
                            <a:pos x="T0" y="T1"/>
                          </a:cxn>
                          <a:cxn ang="T67">
                            <a:pos x="T2" y="T3"/>
                          </a:cxn>
                          <a:cxn ang="T68">
                            <a:pos x="T4" y="T5"/>
                          </a:cxn>
                          <a:cxn ang="T69">
                            <a:pos x="T6" y="T7"/>
                          </a:cxn>
                          <a:cxn ang="T70">
                            <a:pos x="T8" y="T9"/>
                          </a:cxn>
                          <a:cxn ang="T71">
                            <a:pos x="T10" y="T11"/>
                          </a:cxn>
                          <a:cxn ang="T72">
                            <a:pos x="T12" y="T13"/>
                          </a:cxn>
                          <a:cxn ang="T73">
                            <a:pos x="T14" y="T15"/>
                          </a:cxn>
                          <a:cxn ang="T74">
                            <a:pos x="T16" y="T17"/>
                          </a:cxn>
                          <a:cxn ang="T75">
                            <a:pos x="T18" y="T19"/>
                          </a:cxn>
                          <a:cxn ang="T76">
                            <a:pos x="T20" y="T21"/>
                          </a:cxn>
                          <a:cxn ang="T77">
                            <a:pos x="T22" y="T23"/>
                          </a:cxn>
                          <a:cxn ang="T78">
                            <a:pos x="T24" y="T25"/>
                          </a:cxn>
                          <a:cxn ang="T79">
                            <a:pos x="T26" y="T27"/>
                          </a:cxn>
                          <a:cxn ang="T80">
                            <a:pos x="T28" y="T29"/>
                          </a:cxn>
                          <a:cxn ang="T81">
                            <a:pos x="T30" y="T31"/>
                          </a:cxn>
                          <a:cxn ang="T82">
                            <a:pos x="T32" y="T33"/>
                          </a:cxn>
                          <a:cxn ang="T83">
                            <a:pos x="T34" y="T35"/>
                          </a:cxn>
                          <a:cxn ang="T84">
                            <a:pos x="T36" y="T37"/>
                          </a:cxn>
                          <a:cxn ang="T85">
                            <a:pos x="T38" y="T39"/>
                          </a:cxn>
                          <a:cxn ang="T86">
                            <a:pos x="T40" y="T41"/>
                          </a:cxn>
                          <a:cxn ang="T87">
                            <a:pos x="T42" y="T43"/>
                          </a:cxn>
                          <a:cxn ang="T88">
                            <a:pos x="T44" y="T45"/>
                          </a:cxn>
                          <a:cxn ang="T89">
                            <a:pos x="T46" y="T47"/>
                          </a:cxn>
                          <a:cxn ang="T90">
                            <a:pos x="T48" y="T49"/>
                          </a:cxn>
                          <a:cxn ang="T91">
                            <a:pos x="T50" y="T51"/>
                          </a:cxn>
                          <a:cxn ang="T92">
                            <a:pos x="T52" y="T53"/>
                          </a:cxn>
                          <a:cxn ang="T93">
                            <a:pos x="T54" y="T55"/>
                          </a:cxn>
                          <a:cxn ang="T94">
                            <a:pos x="T56" y="T57"/>
                          </a:cxn>
                          <a:cxn ang="T95">
                            <a:pos x="T58" y="T59"/>
                          </a:cxn>
                          <a:cxn ang="T96">
                            <a:pos x="T60" y="T61"/>
                          </a:cxn>
                          <a:cxn ang="T97">
                            <a:pos x="T62" y="T63"/>
                          </a:cxn>
                          <a:cxn ang="T98">
                            <a:pos x="T64" y="T65"/>
                          </a:cxn>
                        </a:cxnLst>
                        <a:rect l="0" t="0" r="r" b="b"/>
                        <a:pathLst>
                          <a:path w="208" h="393">
                            <a:moveTo>
                              <a:pt x="0" y="0"/>
                            </a:moveTo>
                            <a:lnTo>
                              <a:pt x="56" y="11"/>
                            </a:lnTo>
                            <a:lnTo>
                              <a:pt x="89" y="33"/>
                            </a:lnTo>
                            <a:lnTo>
                              <a:pt x="106" y="61"/>
                            </a:lnTo>
                            <a:lnTo>
                              <a:pt x="122" y="33"/>
                            </a:lnTo>
                            <a:lnTo>
                              <a:pt x="134" y="153"/>
                            </a:lnTo>
                            <a:lnTo>
                              <a:pt x="145" y="236"/>
                            </a:lnTo>
                            <a:lnTo>
                              <a:pt x="160" y="301"/>
                            </a:lnTo>
                            <a:lnTo>
                              <a:pt x="208" y="393"/>
                            </a:lnTo>
                            <a:lnTo>
                              <a:pt x="177" y="374"/>
                            </a:lnTo>
                            <a:lnTo>
                              <a:pt x="149" y="352"/>
                            </a:lnTo>
                            <a:lnTo>
                              <a:pt x="120" y="331"/>
                            </a:lnTo>
                            <a:lnTo>
                              <a:pt x="84" y="319"/>
                            </a:lnTo>
                            <a:lnTo>
                              <a:pt x="47" y="311"/>
                            </a:lnTo>
                            <a:lnTo>
                              <a:pt x="78" y="300"/>
                            </a:lnTo>
                            <a:lnTo>
                              <a:pt x="106" y="299"/>
                            </a:lnTo>
                            <a:lnTo>
                              <a:pt x="133" y="306"/>
                            </a:lnTo>
                            <a:lnTo>
                              <a:pt x="153" y="324"/>
                            </a:lnTo>
                            <a:lnTo>
                              <a:pt x="134" y="261"/>
                            </a:lnTo>
                            <a:lnTo>
                              <a:pt x="127" y="207"/>
                            </a:lnTo>
                            <a:lnTo>
                              <a:pt x="88" y="189"/>
                            </a:lnTo>
                            <a:lnTo>
                              <a:pt x="63" y="170"/>
                            </a:lnTo>
                            <a:lnTo>
                              <a:pt x="52" y="153"/>
                            </a:lnTo>
                            <a:lnTo>
                              <a:pt x="59" y="135"/>
                            </a:lnTo>
                            <a:lnTo>
                              <a:pt x="74" y="128"/>
                            </a:lnTo>
                            <a:lnTo>
                              <a:pt x="94" y="122"/>
                            </a:lnTo>
                            <a:lnTo>
                              <a:pt x="110" y="124"/>
                            </a:lnTo>
                            <a:lnTo>
                              <a:pt x="108" y="102"/>
                            </a:lnTo>
                            <a:lnTo>
                              <a:pt x="80" y="97"/>
                            </a:lnTo>
                            <a:lnTo>
                              <a:pt x="56" y="84"/>
                            </a:lnTo>
                            <a:lnTo>
                              <a:pt x="38" y="58"/>
                            </a:lnTo>
                            <a:lnTo>
                              <a:pt x="33" y="2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D0D0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591" name="Freeform 245">
                        <a:extLst>
                          <a:ext uri="{FF2B5EF4-FFF2-40B4-BE49-F238E27FC236}">
                            <a16:creationId xmlns:a16="http://schemas.microsoft.com/office/drawing/2014/main" id="{E5BCFA96-EA4C-8350-89FF-235D533F206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962" y="3906"/>
                        <a:ext cx="68" cy="94"/>
                      </a:xfrm>
                      <a:custGeom>
                        <a:avLst/>
                        <a:gdLst>
                          <a:gd name="T0" fmla="*/ 0 w 136"/>
                          <a:gd name="T1" fmla="*/ 94 h 187"/>
                          <a:gd name="T2" fmla="*/ 7 w 136"/>
                          <a:gd name="T3" fmla="*/ 72 h 187"/>
                          <a:gd name="T4" fmla="*/ 9 w 136"/>
                          <a:gd name="T5" fmla="*/ 54 h 187"/>
                          <a:gd name="T6" fmla="*/ 11 w 136"/>
                          <a:gd name="T7" fmla="*/ 40 h 187"/>
                          <a:gd name="T8" fmla="*/ 15 w 136"/>
                          <a:gd name="T9" fmla="*/ 32 h 187"/>
                          <a:gd name="T10" fmla="*/ 20 w 136"/>
                          <a:gd name="T11" fmla="*/ 23 h 187"/>
                          <a:gd name="T12" fmla="*/ 28 w 136"/>
                          <a:gd name="T13" fmla="*/ 16 h 187"/>
                          <a:gd name="T14" fmla="*/ 41 w 136"/>
                          <a:gd name="T15" fmla="*/ 11 h 187"/>
                          <a:gd name="T16" fmla="*/ 54 w 136"/>
                          <a:gd name="T17" fmla="*/ 6 h 187"/>
                          <a:gd name="T18" fmla="*/ 68 w 136"/>
                          <a:gd name="T19" fmla="*/ 0 h 187"/>
                          <a:gd name="T20" fmla="*/ 56 w 136"/>
                          <a:gd name="T21" fmla="*/ 14 h 187"/>
                          <a:gd name="T22" fmla="*/ 47 w 136"/>
                          <a:gd name="T23" fmla="*/ 20 h 187"/>
                          <a:gd name="T24" fmla="*/ 36 w 136"/>
                          <a:gd name="T25" fmla="*/ 30 h 187"/>
                          <a:gd name="T26" fmla="*/ 31 w 136"/>
                          <a:gd name="T27" fmla="*/ 45 h 187"/>
                          <a:gd name="T28" fmla="*/ 27 w 136"/>
                          <a:gd name="T29" fmla="*/ 60 h 187"/>
                          <a:gd name="T30" fmla="*/ 20 w 136"/>
                          <a:gd name="T31" fmla="*/ 72 h 187"/>
                          <a:gd name="T32" fmla="*/ 12 w 136"/>
                          <a:gd name="T33" fmla="*/ 82 h 187"/>
                          <a:gd name="T34" fmla="*/ 0 w 136"/>
                          <a:gd name="T35" fmla="*/ 94 h 187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</a:gdLst>
                        <a:ahLst/>
                        <a:cxnLst>
                          <a:cxn ang="T36">
                            <a:pos x="T0" y="T1"/>
                          </a:cxn>
                          <a:cxn ang="T37">
                            <a:pos x="T2" y="T3"/>
                          </a:cxn>
                          <a:cxn ang="T38">
                            <a:pos x="T4" y="T5"/>
                          </a:cxn>
                          <a:cxn ang="T39">
                            <a:pos x="T6" y="T7"/>
                          </a:cxn>
                          <a:cxn ang="T40">
                            <a:pos x="T8" y="T9"/>
                          </a:cxn>
                          <a:cxn ang="T41">
                            <a:pos x="T10" y="T11"/>
                          </a:cxn>
                          <a:cxn ang="T42">
                            <a:pos x="T12" y="T13"/>
                          </a:cxn>
                          <a:cxn ang="T43">
                            <a:pos x="T14" y="T15"/>
                          </a:cxn>
                          <a:cxn ang="T44">
                            <a:pos x="T16" y="T17"/>
                          </a:cxn>
                          <a:cxn ang="T45">
                            <a:pos x="T18" y="T19"/>
                          </a:cxn>
                          <a:cxn ang="T46">
                            <a:pos x="T20" y="T21"/>
                          </a:cxn>
                          <a:cxn ang="T47">
                            <a:pos x="T22" y="T23"/>
                          </a:cxn>
                          <a:cxn ang="T48">
                            <a:pos x="T24" y="T25"/>
                          </a:cxn>
                          <a:cxn ang="T49">
                            <a:pos x="T26" y="T27"/>
                          </a:cxn>
                          <a:cxn ang="T50">
                            <a:pos x="T28" y="T29"/>
                          </a:cxn>
                          <a:cxn ang="T51">
                            <a:pos x="T30" y="T31"/>
                          </a:cxn>
                          <a:cxn ang="T52">
                            <a:pos x="T32" y="T33"/>
                          </a:cxn>
                          <a:cxn ang="T53">
                            <a:pos x="T34" y="T35"/>
                          </a:cxn>
                        </a:cxnLst>
                        <a:rect l="0" t="0" r="r" b="b"/>
                        <a:pathLst>
                          <a:path w="136" h="187">
                            <a:moveTo>
                              <a:pt x="0" y="187"/>
                            </a:moveTo>
                            <a:lnTo>
                              <a:pt x="13" y="143"/>
                            </a:lnTo>
                            <a:lnTo>
                              <a:pt x="17" y="108"/>
                            </a:lnTo>
                            <a:lnTo>
                              <a:pt x="22" y="79"/>
                            </a:lnTo>
                            <a:lnTo>
                              <a:pt x="29" y="63"/>
                            </a:lnTo>
                            <a:lnTo>
                              <a:pt x="40" y="45"/>
                            </a:lnTo>
                            <a:lnTo>
                              <a:pt x="56" y="32"/>
                            </a:lnTo>
                            <a:lnTo>
                              <a:pt x="82" y="21"/>
                            </a:lnTo>
                            <a:lnTo>
                              <a:pt x="107" y="12"/>
                            </a:lnTo>
                            <a:lnTo>
                              <a:pt x="136" y="0"/>
                            </a:lnTo>
                            <a:lnTo>
                              <a:pt x="112" y="27"/>
                            </a:lnTo>
                            <a:lnTo>
                              <a:pt x="94" y="40"/>
                            </a:lnTo>
                            <a:lnTo>
                              <a:pt x="72" y="60"/>
                            </a:lnTo>
                            <a:lnTo>
                              <a:pt x="61" y="90"/>
                            </a:lnTo>
                            <a:lnTo>
                              <a:pt x="53" y="119"/>
                            </a:lnTo>
                            <a:lnTo>
                              <a:pt x="39" y="144"/>
                            </a:lnTo>
                            <a:lnTo>
                              <a:pt x="24" y="163"/>
                            </a:lnTo>
                            <a:lnTo>
                              <a:pt x="0" y="187"/>
                            </a:lnTo>
                            <a:close/>
                          </a:path>
                        </a:pathLst>
                      </a:custGeom>
                      <a:solidFill>
                        <a:srgbClr val="F0F0F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592" name="Freeform 246">
                        <a:extLst>
                          <a:ext uri="{FF2B5EF4-FFF2-40B4-BE49-F238E27FC236}">
                            <a16:creationId xmlns:a16="http://schemas.microsoft.com/office/drawing/2014/main" id="{1DA77FA4-2F0A-3328-EC61-53A4ACA4694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020" y="3894"/>
                        <a:ext cx="51" cy="49"/>
                      </a:xfrm>
                      <a:custGeom>
                        <a:avLst/>
                        <a:gdLst>
                          <a:gd name="T0" fmla="*/ 6 w 101"/>
                          <a:gd name="T1" fmla="*/ 13 h 99"/>
                          <a:gd name="T2" fmla="*/ 10 w 101"/>
                          <a:gd name="T3" fmla="*/ 20 h 99"/>
                          <a:gd name="T4" fmla="*/ 11 w 101"/>
                          <a:gd name="T5" fmla="*/ 31 h 99"/>
                          <a:gd name="T6" fmla="*/ 8 w 101"/>
                          <a:gd name="T7" fmla="*/ 39 h 99"/>
                          <a:gd name="T8" fmla="*/ 0 w 101"/>
                          <a:gd name="T9" fmla="*/ 49 h 99"/>
                          <a:gd name="T10" fmla="*/ 12 w 101"/>
                          <a:gd name="T11" fmla="*/ 47 h 99"/>
                          <a:gd name="T12" fmla="*/ 22 w 101"/>
                          <a:gd name="T13" fmla="*/ 42 h 99"/>
                          <a:gd name="T14" fmla="*/ 30 w 101"/>
                          <a:gd name="T15" fmla="*/ 36 h 99"/>
                          <a:gd name="T16" fmla="*/ 35 w 101"/>
                          <a:gd name="T17" fmla="*/ 29 h 99"/>
                          <a:gd name="T18" fmla="*/ 40 w 101"/>
                          <a:gd name="T19" fmla="*/ 34 h 99"/>
                          <a:gd name="T20" fmla="*/ 44 w 101"/>
                          <a:gd name="T21" fmla="*/ 39 h 99"/>
                          <a:gd name="T22" fmla="*/ 45 w 101"/>
                          <a:gd name="T23" fmla="*/ 49 h 99"/>
                          <a:gd name="T24" fmla="*/ 49 w 101"/>
                          <a:gd name="T25" fmla="*/ 31 h 99"/>
                          <a:gd name="T26" fmla="*/ 51 w 101"/>
                          <a:gd name="T27" fmla="*/ 18 h 99"/>
                          <a:gd name="T28" fmla="*/ 49 w 101"/>
                          <a:gd name="T29" fmla="*/ 6 h 99"/>
                          <a:gd name="T30" fmla="*/ 45 w 101"/>
                          <a:gd name="T31" fmla="*/ 0 h 99"/>
                          <a:gd name="T32" fmla="*/ 36 w 101"/>
                          <a:gd name="T33" fmla="*/ 0 h 99"/>
                          <a:gd name="T34" fmla="*/ 23 w 101"/>
                          <a:gd name="T35" fmla="*/ 4 h 99"/>
                          <a:gd name="T36" fmla="*/ 12 w 101"/>
                          <a:gd name="T37" fmla="*/ 8 h 99"/>
                          <a:gd name="T38" fmla="*/ 6 w 101"/>
                          <a:gd name="T39" fmla="*/ 13 h 99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</a:gdLst>
                        <a:ahLst/>
                        <a:cxnLst>
                          <a:cxn ang="T40">
                            <a:pos x="T0" y="T1"/>
                          </a:cxn>
                          <a:cxn ang="T41">
                            <a:pos x="T2" y="T3"/>
                          </a:cxn>
                          <a:cxn ang="T42">
                            <a:pos x="T4" y="T5"/>
                          </a:cxn>
                          <a:cxn ang="T43">
                            <a:pos x="T6" y="T7"/>
                          </a:cxn>
                          <a:cxn ang="T44">
                            <a:pos x="T8" y="T9"/>
                          </a:cxn>
                          <a:cxn ang="T45">
                            <a:pos x="T10" y="T11"/>
                          </a:cxn>
                          <a:cxn ang="T46">
                            <a:pos x="T12" y="T13"/>
                          </a:cxn>
                          <a:cxn ang="T47">
                            <a:pos x="T14" y="T15"/>
                          </a:cxn>
                          <a:cxn ang="T48">
                            <a:pos x="T16" y="T17"/>
                          </a:cxn>
                          <a:cxn ang="T49">
                            <a:pos x="T18" y="T19"/>
                          </a:cxn>
                          <a:cxn ang="T50">
                            <a:pos x="T20" y="T21"/>
                          </a:cxn>
                          <a:cxn ang="T51">
                            <a:pos x="T22" y="T23"/>
                          </a:cxn>
                          <a:cxn ang="T52">
                            <a:pos x="T24" y="T25"/>
                          </a:cxn>
                          <a:cxn ang="T53">
                            <a:pos x="T26" y="T27"/>
                          </a:cxn>
                          <a:cxn ang="T54">
                            <a:pos x="T28" y="T29"/>
                          </a:cxn>
                          <a:cxn ang="T55">
                            <a:pos x="T30" y="T31"/>
                          </a:cxn>
                          <a:cxn ang="T56">
                            <a:pos x="T32" y="T33"/>
                          </a:cxn>
                          <a:cxn ang="T57">
                            <a:pos x="T34" y="T35"/>
                          </a:cxn>
                          <a:cxn ang="T58">
                            <a:pos x="T36" y="T37"/>
                          </a:cxn>
                          <a:cxn ang="T59">
                            <a:pos x="T38" y="T39"/>
                          </a:cxn>
                        </a:cxnLst>
                        <a:rect l="0" t="0" r="r" b="b"/>
                        <a:pathLst>
                          <a:path w="101" h="99">
                            <a:moveTo>
                              <a:pt x="11" y="27"/>
                            </a:moveTo>
                            <a:lnTo>
                              <a:pt x="19" y="41"/>
                            </a:lnTo>
                            <a:lnTo>
                              <a:pt x="22" y="62"/>
                            </a:lnTo>
                            <a:lnTo>
                              <a:pt x="16" y="79"/>
                            </a:lnTo>
                            <a:lnTo>
                              <a:pt x="0" y="99"/>
                            </a:lnTo>
                            <a:lnTo>
                              <a:pt x="24" y="94"/>
                            </a:lnTo>
                            <a:lnTo>
                              <a:pt x="43" y="85"/>
                            </a:lnTo>
                            <a:lnTo>
                              <a:pt x="59" y="73"/>
                            </a:lnTo>
                            <a:lnTo>
                              <a:pt x="70" y="59"/>
                            </a:lnTo>
                            <a:lnTo>
                              <a:pt x="80" y="69"/>
                            </a:lnTo>
                            <a:lnTo>
                              <a:pt x="87" y="78"/>
                            </a:lnTo>
                            <a:lnTo>
                              <a:pt x="89" y="99"/>
                            </a:lnTo>
                            <a:lnTo>
                              <a:pt x="98" y="63"/>
                            </a:lnTo>
                            <a:lnTo>
                              <a:pt x="101" y="36"/>
                            </a:lnTo>
                            <a:lnTo>
                              <a:pt x="97" y="12"/>
                            </a:lnTo>
                            <a:lnTo>
                              <a:pt x="89" y="0"/>
                            </a:lnTo>
                            <a:lnTo>
                              <a:pt x="71" y="0"/>
                            </a:lnTo>
                            <a:lnTo>
                              <a:pt x="45" y="8"/>
                            </a:lnTo>
                            <a:lnTo>
                              <a:pt x="24" y="16"/>
                            </a:lnTo>
                            <a:lnTo>
                              <a:pt x="11" y="27"/>
                            </a:lnTo>
                            <a:close/>
                          </a:path>
                        </a:pathLst>
                      </a:custGeom>
                      <a:solidFill>
                        <a:srgbClr val="F0F0F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593" name="Freeform 247">
                        <a:extLst>
                          <a:ext uri="{FF2B5EF4-FFF2-40B4-BE49-F238E27FC236}">
                            <a16:creationId xmlns:a16="http://schemas.microsoft.com/office/drawing/2014/main" id="{4DF4C484-433A-0545-8FFD-E08EF3E1198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073" y="3919"/>
                        <a:ext cx="44" cy="111"/>
                      </a:xfrm>
                      <a:custGeom>
                        <a:avLst/>
                        <a:gdLst>
                          <a:gd name="T0" fmla="*/ 0 w 88"/>
                          <a:gd name="T1" fmla="*/ 0 h 221"/>
                          <a:gd name="T2" fmla="*/ 16 w 88"/>
                          <a:gd name="T3" fmla="*/ 14 h 221"/>
                          <a:gd name="T4" fmla="*/ 24 w 88"/>
                          <a:gd name="T5" fmla="*/ 27 h 221"/>
                          <a:gd name="T6" fmla="*/ 29 w 88"/>
                          <a:gd name="T7" fmla="*/ 44 h 221"/>
                          <a:gd name="T8" fmla="*/ 29 w 88"/>
                          <a:gd name="T9" fmla="*/ 63 h 221"/>
                          <a:gd name="T10" fmla="*/ 28 w 88"/>
                          <a:gd name="T11" fmla="*/ 80 h 221"/>
                          <a:gd name="T12" fmla="*/ 22 w 88"/>
                          <a:gd name="T13" fmla="*/ 94 h 221"/>
                          <a:gd name="T14" fmla="*/ 9 w 88"/>
                          <a:gd name="T15" fmla="*/ 111 h 221"/>
                          <a:gd name="T16" fmla="*/ 24 w 88"/>
                          <a:gd name="T17" fmla="*/ 102 h 221"/>
                          <a:gd name="T18" fmla="*/ 36 w 88"/>
                          <a:gd name="T19" fmla="*/ 88 h 221"/>
                          <a:gd name="T20" fmla="*/ 43 w 88"/>
                          <a:gd name="T21" fmla="*/ 70 h 221"/>
                          <a:gd name="T22" fmla="*/ 44 w 88"/>
                          <a:gd name="T23" fmla="*/ 49 h 221"/>
                          <a:gd name="T24" fmla="*/ 40 w 88"/>
                          <a:gd name="T25" fmla="*/ 30 h 221"/>
                          <a:gd name="T26" fmla="*/ 29 w 88"/>
                          <a:gd name="T27" fmla="*/ 15 h 221"/>
                          <a:gd name="T28" fmla="*/ 17 w 88"/>
                          <a:gd name="T29" fmla="*/ 6 h 221"/>
                          <a:gd name="T30" fmla="*/ 0 w 88"/>
                          <a:gd name="T31" fmla="*/ 0 h 221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</a:gdLst>
                        <a:ahLst/>
                        <a:cxnLst>
                          <a:cxn ang="T32">
                            <a:pos x="T0" y="T1"/>
                          </a:cxn>
                          <a:cxn ang="T33">
                            <a:pos x="T2" y="T3"/>
                          </a:cxn>
                          <a:cxn ang="T34">
                            <a:pos x="T4" y="T5"/>
                          </a:cxn>
                          <a:cxn ang="T35">
                            <a:pos x="T6" y="T7"/>
                          </a:cxn>
                          <a:cxn ang="T36">
                            <a:pos x="T8" y="T9"/>
                          </a:cxn>
                          <a:cxn ang="T37">
                            <a:pos x="T10" y="T11"/>
                          </a:cxn>
                          <a:cxn ang="T38">
                            <a:pos x="T12" y="T13"/>
                          </a:cxn>
                          <a:cxn ang="T39">
                            <a:pos x="T14" y="T15"/>
                          </a:cxn>
                          <a:cxn ang="T40">
                            <a:pos x="T16" y="T17"/>
                          </a:cxn>
                          <a:cxn ang="T41">
                            <a:pos x="T18" y="T19"/>
                          </a:cxn>
                          <a:cxn ang="T42">
                            <a:pos x="T20" y="T21"/>
                          </a:cxn>
                          <a:cxn ang="T43">
                            <a:pos x="T22" y="T23"/>
                          </a:cxn>
                          <a:cxn ang="T44">
                            <a:pos x="T24" y="T25"/>
                          </a:cxn>
                          <a:cxn ang="T45">
                            <a:pos x="T26" y="T27"/>
                          </a:cxn>
                          <a:cxn ang="T46">
                            <a:pos x="T28" y="T29"/>
                          </a:cxn>
                          <a:cxn ang="T47">
                            <a:pos x="T30" y="T31"/>
                          </a:cxn>
                        </a:cxnLst>
                        <a:rect l="0" t="0" r="r" b="b"/>
                        <a:pathLst>
                          <a:path w="88" h="221">
                            <a:moveTo>
                              <a:pt x="0" y="0"/>
                            </a:moveTo>
                            <a:lnTo>
                              <a:pt x="32" y="27"/>
                            </a:lnTo>
                            <a:lnTo>
                              <a:pt x="48" y="53"/>
                            </a:lnTo>
                            <a:lnTo>
                              <a:pt x="57" y="88"/>
                            </a:lnTo>
                            <a:lnTo>
                              <a:pt x="58" y="126"/>
                            </a:lnTo>
                            <a:lnTo>
                              <a:pt x="55" y="160"/>
                            </a:lnTo>
                            <a:lnTo>
                              <a:pt x="44" y="188"/>
                            </a:lnTo>
                            <a:lnTo>
                              <a:pt x="18" y="221"/>
                            </a:lnTo>
                            <a:lnTo>
                              <a:pt x="47" y="204"/>
                            </a:lnTo>
                            <a:lnTo>
                              <a:pt x="71" y="176"/>
                            </a:lnTo>
                            <a:lnTo>
                              <a:pt x="85" y="140"/>
                            </a:lnTo>
                            <a:lnTo>
                              <a:pt x="88" y="98"/>
                            </a:lnTo>
                            <a:lnTo>
                              <a:pt x="80" y="60"/>
                            </a:lnTo>
                            <a:lnTo>
                              <a:pt x="58" y="30"/>
                            </a:lnTo>
                            <a:lnTo>
                              <a:pt x="34" y="12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D0D0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594" name="Freeform 248">
                        <a:extLst>
                          <a:ext uri="{FF2B5EF4-FFF2-40B4-BE49-F238E27FC236}">
                            <a16:creationId xmlns:a16="http://schemas.microsoft.com/office/drawing/2014/main" id="{324DB0CF-5972-B183-575E-4CEB8E3069C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206" y="3898"/>
                        <a:ext cx="45" cy="56"/>
                      </a:xfrm>
                      <a:custGeom>
                        <a:avLst/>
                        <a:gdLst>
                          <a:gd name="T0" fmla="*/ 0 w 91"/>
                          <a:gd name="T1" fmla="*/ 56 h 112"/>
                          <a:gd name="T2" fmla="*/ 16 w 91"/>
                          <a:gd name="T3" fmla="*/ 41 h 112"/>
                          <a:gd name="T4" fmla="*/ 29 w 91"/>
                          <a:gd name="T5" fmla="*/ 27 h 112"/>
                          <a:gd name="T6" fmla="*/ 45 w 91"/>
                          <a:gd name="T7" fmla="*/ 0 h 112"/>
                          <a:gd name="T8" fmla="*/ 29 w 91"/>
                          <a:gd name="T9" fmla="*/ 12 h 112"/>
                          <a:gd name="T10" fmla="*/ 16 w 91"/>
                          <a:gd name="T11" fmla="*/ 31 h 112"/>
                          <a:gd name="T12" fmla="*/ 0 w 91"/>
                          <a:gd name="T13" fmla="*/ 56 h 112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91" h="112">
                            <a:moveTo>
                              <a:pt x="0" y="112"/>
                            </a:moveTo>
                            <a:lnTo>
                              <a:pt x="32" y="81"/>
                            </a:lnTo>
                            <a:lnTo>
                              <a:pt x="59" y="54"/>
                            </a:lnTo>
                            <a:lnTo>
                              <a:pt x="91" y="0"/>
                            </a:lnTo>
                            <a:lnTo>
                              <a:pt x="59" y="23"/>
                            </a:lnTo>
                            <a:lnTo>
                              <a:pt x="32" y="61"/>
                            </a:lnTo>
                            <a:lnTo>
                              <a:pt x="0" y="112"/>
                            </a:lnTo>
                            <a:close/>
                          </a:path>
                        </a:pathLst>
                      </a:custGeom>
                      <a:solidFill>
                        <a:srgbClr val="F0F0F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595" name="Freeform 249">
                        <a:extLst>
                          <a:ext uri="{FF2B5EF4-FFF2-40B4-BE49-F238E27FC236}">
                            <a16:creationId xmlns:a16="http://schemas.microsoft.com/office/drawing/2014/main" id="{9D8935B1-4144-08CB-765A-029569ADEBFD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011" y="3944"/>
                        <a:ext cx="30" cy="90"/>
                      </a:xfrm>
                      <a:custGeom>
                        <a:avLst/>
                        <a:gdLst>
                          <a:gd name="T0" fmla="*/ 19 w 60"/>
                          <a:gd name="T1" fmla="*/ 90 h 181"/>
                          <a:gd name="T2" fmla="*/ 22 w 60"/>
                          <a:gd name="T3" fmla="*/ 76 h 181"/>
                          <a:gd name="T4" fmla="*/ 28 w 60"/>
                          <a:gd name="T5" fmla="*/ 64 h 181"/>
                          <a:gd name="T6" fmla="*/ 22 w 60"/>
                          <a:gd name="T7" fmla="*/ 53 h 181"/>
                          <a:gd name="T8" fmla="*/ 19 w 60"/>
                          <a:gd name="T9" fmla="*/ 40 h 181"/>
                          <a:gd name="T10" fmla="*/ 20 w 60"/>
                          <a:gd name="T11" fmla="*/ 24 h 181"/>
                          <a:gd name="T12" fmla="*/ 23 w 60"/>
                          <a:gd name="T13" fmla="*/ 14 h 181"/>
                          <a:gd name="T14" fmla="*/ 30 w 60"/>
                          <a:gd name="T15" fmla="*/ 0 h 181"/>
                          <a:gd name="T16" fmla="*/ 18 w 60"/>
                          <a:gd name="T17" fmla="*/ 11 h 181"/>
                          <a:gd name="T18" fmla="*/ 9 w 60"/>
                          <a:gd name="T19" fmla="*/ 22 h 181"/>
                          <a:gd name="T20" fmla="*/ 4 w 60"/>
                          <a:gd name="T21" fmla="*/ 33 h 181"/>
                          <a:gd name="T22" fmla="*/ 0 w 60"/>
                          <a:gd name="T23" fmla="*/ 52 h 181"/>
                          <a:gd name="T24" fmla="*/ 4 w 60"/>
                          <a:gd name="T25" fmla="*/ 67 h 181"/>
                          <a:gd name="T26" fmla="*/ 11 w 60"/>
                          <a:gd name="T27" fmla="*/ 80 h 181"/>
                          <a:gd name="T28" fmla="*/ 19 w 60"/>
                          <a:gd name="T29" fmla="*/ 90 h 181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</a:gdLst>
                        <a:ahLst/>
                        <a:cxnLst>
                          <a:cxn ang="T30">
                            <a:pos x="T0" y="T1"/>
                          </a:cxn>
                          <a:cxn ang="T31">
                            <a:pos x="T2" y="T3"/>
                          </a:cxn>
                          <a:cxn ang="T32">
                            <a:pos x="T4" y="T5"/>
                          </a:cxn>
                          <a:cxn ang="T33">
                            <a:pos x="T6" y="T7"/>
                          </a:cxn>
                          <a:cxn ang="T34">
                            <a:pos x="T8" y="T9"/>
                          </a:cxn>
                          <a:cxn ang="T35">
                            <a:pos x="T10" y="T11"/>
                          </a:cxn>
                          <a:cxn ang="T36">
                            <a:pos x="T12" y="T13"/>
                          </a:cxn>
                          <a:cxn ang="T37">
                            <a:pos x="T14" y="T15"/>
                          </a:cxn>
                          <a:cxn ang="T38">
                            <a:pos x="T16" y="T17"/>
                          </a:cxn>
                          <a:cxn ang="T39">
                            <a:pos x="T18" y="T19"/>
                          </a:cxn>
                          <a:cxn ang="T40">
                            <a:pos x="T20" y="T21"/>
                          </a:cxn>
                          <a:cxn ang="T41">
                            <a:pos x="T22" y="T23"/>
                          </a:cxn>
                          <a:cxn ang="T42">
                            <a:pos x="T24" y="T25"/>
                          </a:cxn>
                          <a:cxn ang="T43">
                            <a:pos x="T26" y="T27"/>
                          </a:cxn>
                          <a:cxn ang="T44">
                            <a:pos x="T28" y="T29"/>
                          </a:cxn>
                        </a:cxnLst>
                        <a:rect l="0" t="0" r="r" b="b"/>
                        <a:pathLst>
                          <a:path w="60" h="181">
                            <a:moveTo>
                              <a:pt x="37" y="181"/>
                            </a:moveTo>
                            <a:lnTo>
                              <a:pt x="44" y="152"/>
                            </a:lnTo>
                            <a:lnTo>
                              <a:pt x="56" y="128"/>
                            </a:lnTo>
                            <a:lnTo>
                              <a:pt x="44" y="106"/>
                            </a:lnTo>
                            <a:lnTo>
                              <a:pt x="37" y="81"/>
                            </a:lnTo>
                            <a:lnTo>
                              <a:pt x="40" y="49"/>
                            </a:lnTo>
                            <a:lnTo>
                              <a:pt x="46" y="28"/>
                            </a:lnTo>
                            <a:lnTo>
                              <a:pt x="60" y="0"/>
                            </a:lnTo>
                            <a:lnTo>
                              <a:pt x="36" y="22"/>
                            </a:lnTo>
                            <a:lnTo>
                              <a:pt x="17" y="44"/>
                            </a:lnTo>
                            <a:lnTo>
                              <a:pt x="8" y="66"/>
                            </a:lnTo>
                            <a:lnTo>
                              <a:pt x="0" y="104"/>
                            </a:lnTo>
                            <a:lnTo>
                              <a:pt x="8" y="134"/>
                            </a:lnTo>
                            <a:lnTo>
                              <a:pt x="21" y="160"/>
                            </a:lnTo>
                            <a:lnTo>
                              <a:pt x="37" y="181"/>
                            </a:lnTo>
                            <a:close/>
                          </a:path>
                        </a:pathLst>
                      </a:custGeom>
                      <a:solidFill>
                        <a:srgbClr val="F0F0F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596" name="Freeform 250">
                        <a:extLst>
                          <a:ext uri="{FF2B5EF4-FFF2-40B4-BE49-F238E27FC236}">
                            <a16:creationId xmlns:a16="http://schemas.microsoft.com/office/drawing/2014/main" id="{1E51389A-A82F-D7BA-BB16-E26863379242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969" y="3380"/>
                        <a:ext cx="22" cy="49"/>
                      </a:xfrm>
                      <a:custGeom>
                        <a:avLst/>
                        <a:gdLst>
                          <a:gd name="T0" fmla="*/ 22 w 45"/>
                          <a:gd name="T1" fmla="*/ 0 h 97"/>
                          <a:gd name="T2" fmla="*/ 17 w 45"/>
                          <a:gd name="T3" fmla="*/ 9 h 97"/>
                          <a:gd name="T4" fmla="*/ 14 w 45"/>
                          <a:gd name="T5" fmla="*/ 16 h 97"/>
                          <a:gd name="T6" fmla="*/ 10 w 45"/>
                          <a:gd name="T7" fmla="*/ 23 h 97"/>
                          <a:gd name="T8" fmla="*/ 9 w 45"/>
                          <a:gd name="T9" fmla="*/ 31 h 97"/>
                          <a:gd name="T10" fmla="*/ 10 w 45"/>
                          <a:gd name="T11" fmla="*/ 39 h 97"/>
                          <a:gd name="T12" fmla="*/ 12 w 45"/>
                          <a:gd name="T13" fmla="*/ 49 h 97"/>
                          <a:gd name="T14" fmla="*/ 8 w 45"/>
                          <a:gd name="T15" fmla="*/ 41 h 97"/>
                          <a:gd name="T16" fmla="*/ 6 w 45"/>
                          <a:gd name="T17" fmla="*/ 31 h 97"/>
                          <a:gd name="T18" fmla="*/ 4 w 45"/>
                          <a:gd name="T19" fmla="*/ 26 h 97"/>
                          <a:gd name="T20" fmla="*/ 0 w 45"/>
                          <a:gd name="T21" fmla="*/ 20 h 97"/>
                          <a:gd name="T22" fmla="*/ 6 w 45"/>
                          <a:gd name="T23" fmla="*/ 19 h 97"/>
                          <a:gd name="T24" fmla="*/ 10 w 45"/>
                          <a:gd name="T25" fmla="*/ 14 h 97"/>
                          <a:gd name="T26" fmla="*/ 16 w 45"/>
                          <a:gd name="T27" fmla="*/ 7 h 97"/>
                          <a:gd name="T28" fmla="*/ 22 w 45"/>
                          <a:gd name="T29" fmla="*/ 0 h 97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</a:gdLst>
                        <a:ahLst/>
                        <a:cxnLst>
                          <a:cxn ang="T30">
                            <a:pos x="T0" y="T1"/>
                          </a:cxn>
                          <a:cxn ang="T31">
                            <a:pos x="T2" y="T3"/>
                          </a:cxn>
                          <a:cxn ang="T32">
                            <a:pos x="T4" y="T5"/>
                          </a:cxn>
                          <a:cxn ang="T33">
                            <a:pos x="T6" y="T7"/>
                          </a:cxn>
                          <a:cxn ang="T34">
                            <a:pos x="T8" y="T9"/>
                          </a:cxn>
                          <a:cxn ang="T35">
                            <a:pos x="T10" y="T11"/>
                          </a:cxn>
                          <a:cxn ang="T36">
                            <a:pos x="T12" y="T13"/>
                          </a:cxn>
                          <a:cxn ang="T37">
                            <a:pos x="T14" y="T15"/>
                          </a:cxn>
                          <a:cxn ang="T38">
                            <a:pos x="T16" y="T17"/>
                          </a:cxn>
                          <a:cxn ang="T39">
                            <a:pos x="T18" y="T19"/>
                          </a:cxn>
                          <a:cxn ang="T40">
                            <a:pos x="T20" y="T21"/>
                          </a:cxn>
                          <a:cxn ang="T41">
                            <a:pos x="T22" y="T23"/>
                          </a:cxn>
                          <a:cxn ang="T42">
                            <a:pos x="T24" y="T25"/>
                          </a:cxn>
                          <a:cxn ang="T43">
                            <a:pos x="T26" y="T27"/>
                          </a:cxn>
                          <a:cxn ang="T44">
                            <a:pos x="T28" y="T29"/>
                          </a:cxn>
                        </a:cxnLst>
                        <a:rect l="0" t="0" r="r" b="b"/>
                        <a:pathLst>
                          <a:path w="45" h="97">
                            <a:moveTo>
                              <a:pt x="45" y="0"/>
                            </a:moveTo>
                            <a:lnTo>
                              <a:pt x="34" y="17"/>
                            </a:lnTo>
                            <a:lnTo>
                              <a:pt x="28" y="32"/>
                            </a:lnTo>
                            <a:lnTo>
                              <a:pt x="21" y="46"/>
                            </a:lnTo>
                            <a:lnTo>
                              <a:pt x="19" y="62"/>
                            </a:lnTo>
                            <a:lnTo>
                              <a:pt x="21" y="77"/>
                            </a:lnTo>
                            <a:lnTo>
                              <a:pt x="24" y="97"/>
                            </a:lnTo>
                            <a:lnTo>
                              <a:pt x="16" y="82"/>
                            </a:lnTo>
                            <a:lnTo>
                              <a:pt x="12" y="62"/>
                            </a:lnTo>
                            <a:lnTo>
                              <a:pt x="8" y="51"/>
                            </a:lnTo>
                            <a:lnTo>
                              <a:pt x="0" y="39"/>
                            </a:lnTo>
                            <a:lnTo>
                              <a:pt x="12" y="38"/>
                            </a:lnTo>
                            <a:lnTo>
                              <a:pt x="21" y="27"/>
                            </a:lnTo>
                            <a:lnTo>
                              <a:pt x="32" y="13"/>
                            </a:lnTo>
                            <a:lnTo>
                              <a:pt x="45" y="0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8566" name="Group 251">
                    <a:extLst>
                      <a:ext uri="{FF2B5EF4-FFF2-40B4-BE49-F238E27FC236}">
                        <a16:creationId xmlns:a16="http://schemas.microsoft.com/office/drawing/2014/main" id="{A7848151-1C28-6FD6-53DA-D60415AD567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134" y="3489"/>
                    <a:ext cx="80" cy="315"/>
                    <a:chOff x="2134" y="3489"/>
                    <a:chExt cx="80" cy="315"/>
                  </a:xfrm>
                </p:grpSpPr>
                <p:sp>
                  <p:nvSpPr>
                    <p:cNvPr id="18567" name="Freeform 252">
                      <a:extLst>
                        <a:ext uri="{FF2B5EF4-FFF2-40B4-BE49-F238E27FC236}">
                          <a16:creationId xmlns:a16="http://schemas.microsoft.com/office/drawing/2014/main" id="{5C3B38D1-E8DD-4E4E-7FB5-6D2C8FD4CA3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134" y="3489"/>
                      <a:ext cx="80" cy="315"/>
                    </a:xfrm>
                    <a:custGeom>
                      <a:avLst/>
                      <a:gdLst>
                        <a:gd name="T0" fmla="*/ 3 w 160"/>
                        <a:gd name="T1" fmla="*/ 0 h 629"/>
                        <a:gd name="T2" fmla="*/ 2 w 160"/>
                        <a:gd name="T3" fmla="*/ 7 h 629"/>
                        <a:gd name="T4" fmla="*/ 5 w 160"/>
                        <a:gd name="T5" fmla="*/ 17 h 629"/>
                        <a:gd name="T6" fmla="*/ 6 w 160"/>
                        <a:gd name="T7" fmla="*/ 29 h 629"/>
                        <a:gd name="T8" fmla="*/ 3 w 160"/>
                        <a:gd name="T9" fmla="*/ 41 h 629"/>
                        <a:gd name="T10" fmla="*/ 0 w 160"/>
                        <a:gd name="T11" fmla="*/ 47 h 629"/>
                        <a:gd name="T12" fmla="*/ 2 w 160"/>
                        <a:gd name="T13" fmla="*/ 54 h 629"/>
                        <a:gd name="T14" fmla="*/ 7 w 160"/>
                        <a:gd name="T15" fmla="*/ 58 h 629"/>
                        <a:gd name="T16" fmla="*/ 10 w 160"/>
                        <a:gd name="T17" fmla="*/ 70 h 629"/>
                        <a:gd name="T18" fmla="*/ 10 w 160"/>
                        <a:gd name="T19" fmla="*/ 84 h 629"/>
                        <a:gd name="T20" fmla="*/ 6 w 160"/>
                        <a:gd name="T21" fmla="*/ 90 h 629"/>
                        <a:gd name="T22" fmla="*/ 3 w 160"/>
                        <a:gd name="T23" fmla="*/ 97 h 629"/>
                        <a:gd name="T24" fmla="*/ 6 w 160"/>
                        <a:gd name="T25" fmla="*/ 111 h 629"/>
                        <a:gd name="T26" fmla="*/ 10 w 160"/>
                        <a:gd name="T27" fmla="*/ 124 h 629"/>
                        <a:gd name="T28" fmla="*/ 16 w 160"/>
                        <a:gd name="T29" fmla="*/ 133 h 629"/>
                        <a:gd name="T30" fmla="*/ 21 w 160"/>
                        <a:gd name="T31" fmla="*/ 150 h 629"/>
                        <a:gd name="T32" fmla="*/ 24 w 160"/>
                        <a:gd name="T33" fmla="*/ 170 h 629"/>
                        <a:gd name="T34" fmla="*/ 21 w 160"/>
                        <a:gd name="T35" fmla="*/ 179 h 629"/>
                        <a:gd name="T36" fmla="*/ 19 w 160"/>
                        <a:gd name="T37" fmla="*/ 188 h 629"/>
                        <a:gd name="T38" fmla="*/ 20 w 160"/>
                        <a:gd name="T39" fmla="*/ 197 h 629"/>
                        <a:gd name="T40" fmla="*/ 23 w 160"/>
                        <a:gd name="T41" fmla="*/ 206 h 629"/>
                        <a:gd name="T42" fmla="*/ 26 w 160"/>
                        <a:gd name="T43" fmla="*/ 216 h 629"/>
                        <a:gd name="T44" fmla="*/ 24 w 160"/>
                        <a:gd name="T45" fmla="*/ 265 h 629"/>
                        <a:gd name="T46" fmla="*/ 27 w 160"/>
                        <a:gd name="T47" fmla="*/ 315 h 629"/>
                        <a:gd name="T48" fmla="*/ 79 w 160"/>
                        <a:gd name="T49" fmla="*/ 255 h 629"/>
                        <a:gd name="T50" fmla="*/ 75 w 160"/>
                        <a:gd name="T51" fmla="*/ 224 h 629"/>
                        <a:gd name="T52" fmla="*/ 79 w 160"/>
                        <a:gd name="T53" fmla="*/ 184 h 629"/>
                        <a:gd name="T54" fmla="*/ 80 w 160"/>
                        <a:gd name="T55" fmla="*/ 144 h 629"/>
                        <a:gd name="T56" fmla="*/ 75 w 160"/>
                        <a:gd name="T57" fmla="*/ 97 h 629"/>
                        <a:gd name="T58" fmla="*/ 64 w 160"/>
                        <a:gd name="T59" fmla="*/ 81 h 629"/>
                        <a:gd name="T60" fmla="*/ 54 w 160"/>
                        <a:gd name="T61" fmla="*/ 70 h 629"/>
                        <a:gd name="T62" fmla="*/ 46 w 160"/>
                        <a:gd name="T63" fmla="*/ 61 h 629"/>
                        <a:gd name="T64" fmla="*/ 53 w 160"/>
                        <a:gd name="T65" fmla="*/ 58 h 629"/>
                        <a:gd name="T66" fmla="*/ 56 w 160"/>
                        <a:gd name="T67" fmla="*/ 54 h 629"/>
                        <a:gd name="T68" fmla="*/ 53 w 160"/>
                        <a:gd name="T69" fmla="*/ 41 h 629"/>
                        <a:gd name="T70" fmla="*/ 48 w 160"/>
                        <a:gd name="T71" fmla="*/ 28 h 629"/>
                        <a:gd name="T72" fmla="*/ 43 w 160"/>
                        <a:gd name="T73" fmla="*/ 14 h 629"/>
                        <a:gd name="T74" fmla="*/ 37 w 160"/>
                        <a:gd name="T75" fmla="*/ 0 h 629"/>
                        <a:gd name="T76" fmla="*/ 3 w 160"/>
                        <a:gd name="T77" fmla="*/ 0 h 629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</a:gdLst>
                      <a:ahLst/>
                      <a:cxnLst>
                        <a:cxn ang="T78">
                          <a:pos x="T0" y="T1"/>
                        </a:cxn>
                        <a:cxn ang="T79">
                          <a:pos x="T2" y="T3"/>
                        </a:cxn>
                        <a:cxn ang="T80">
                          <a:pos x="T4" y="T5"/>
                        </a:cxn>
                        <a:cxn ang="T81">
                          <a:pos x="T6" y="T7"/>
                        </a:cxn>
                        <a:cxn ang="T82">
                          <a:pos x="T8" y="T9"/>
                        </a:cxn>
                        <a:cxn ang="T83">
                          <a:pos x="T10" y="T11"/>
                        </a:cxn>
                        <a:cxn ang="T84">
                          <a:pos x="T12" y="T13"/>
                        </a:cxn>
                        <a:cxn ang="T85">
                          <a:pos x="T14" y="T15"/>
                        </a:cxn>
                        <a:cxn ang="T86">
                          <a:pos x="T16" y="T17"/>
                        </a:cxn>
                        <a:cxn ang="T87">
                          <a:pos x="T18" y="T19"/>
                        </a:cxn>
                        <a:cxn ang="T88">
                          <a:pos x="T20" y="T21"/>
                        </a:cxn>
                        <a:cxn ang="T89">
                          <a:pos x="T22" y="T23"/>
                        </a:cxn>
                        <a:cxn ang="T90">
                          <a:pos x="T24" y="T25"/>
                        </a:cxn>
                        <a:cxn ang="T91">
                          <a:pos x="T26" y="T27"/>
                        </a:cxn>
                        <a:cxn ang="T92">
                          <a:pos x="T28" y="T29"/>
                        </a:cxn>
                        <a:cxn ang="T93">
                          <a:pos x="T30" y="T31"/>
                        </a:cxn>
                        <a:cxn ang="T94">
                          <a:pos x="T32" y="T33"/>
                        </a:cxn>
                        <a:cxn ang="T95">
                          <a:pos x="T34" y="T35"/>
                        </a:cxn>
                        <a:cxn ang="T96">
                          <a:pos x="T36" y="T37"/>
                        </a:cxn>
                        <a:cxn ang="T97">
                          <a:pos x="T38" y="T39"/>
                        </a:cxn>
                        <a:cxn ang="T98">
                          <a:pos x="T40" y="T41"/>
                        </a:cxn>
                        <a:cxn ang="T99">
                          <a:pos x="T42" y="T43"/>
                        </a:cxn>
                        <a:cxn ang="T100">
                          <a:pos x="T44" y="T45"/>
                        </a:cxn>
                        <a:cxn ang="T101">
                          <a:pos x="T46" y="T47"/>
                        </a:cxn>
                        <a:cxn ang="T102">
                          <a:pos x="T48" y="T49"/>
                        </a:cxn>
                        <a:cxn ang="T103">
                          <a:pos x="T50" y="T51"/>
                        </a:cxn>
                        <a:cxn ang="T104">
                          <a:pos x="T52" y="T53"/>
                        </a:cxn>
                        <a:cxn ang="T105">
                          <a:pos x="T54" y="T55"/>
                        </a:cxn>
                        <a:cxn ang="T106">
                          <a:pos x="T56" y="T57"/>
                        </a:cxn>
                        <a:cxn ang="T107">
                          <a:pos x="T58" y="T59"/>
                        </a:cxn>
                        <a:cxn ang="T108">
                          <a:pos x="T60" y="T61"/>
                        </a:cxn>
                        <a:cxn ang="T109">
                          <a:pos x="T62" y="T63"/>
                        </a:cxn>
                        <a:cxn ang="T110">
                          <a:pos x="T64" y="T65"/>
                        </a:cxn>
                        <a:cxn ang="T111">
                          <a:pos x="T66" y="T67"/>
                        </a:cxn>
                        <a:cxn ang="T112">
                          <a:pos x="T68" y="T69"/>
                        </a:cxn>
                        <a:cxn ang="T113">
                          <a:pos x="T70" y="T71"/>
                        </a:cxn>
                        <a:cxn ang="T114">
                          <a:pos x="T72" y="T73"/>
                        </a:cxn>
                        <a:cxn ang="T115">
                          <a:pos x="T74" y="T75"/>
                        </a:cxn>
                        <a:cxn ang="T116">
                          <a:pos x="T76" y="T77"/>
                        </a:cxn>
                      </a:cxnLst>
                      <a:rect l="0" t="0" r="r" b="b"/>
                      <a:pathLst>
                        <a:path w="160" h="629">
                          <a:moveTo>
                            <a:pt x="6" y="0"/>
                          </a:moveTo>
                          <a:lnTo>
                            <a:pt x="4" y="13"/>
                          </a:lnTo>
                          <a:lnTo>
                            <a:pt x="9" y="34"/>
                          </a:lnTo>
                          <a:lnTo>
                            <a:pt x="11" y="58"/>
                          </a:lnTo>
                          <a:lnTo>
                            <a:pt x="6" y="82"/>
                          </a:lnTo>
                          <a:lnTo>
                            <a:pt x="0" y="94"/>
                          </a:lnTo>
                          <a:lnTo>
                            <a:pt x="4" y="107"/>
                          </a:lnTo>
                          <a:lnTo>
                            <a:pt x="14" y="115"/>
                          </a:lnTo>
                          <a:lnTo>
                            <a:pt x="19" y="139"/>
                          </a:lnTo>
                          <a:lnTo>
                            <a:pt x="20" y="167"/>
                          </a:lnTo>
                          <a:lnTo>
                            <a:pt x="12" y="179"/>
                          </a:lnTo>
                          <a:lnTo>
                            <a:pt x="6" y="194"/>
                          </a:lnTo>
                          <a:lnTo>
                            <a:pt x="11" y="222"/>
                          </a:lnTo>
                          <a:lnTo>
                            <a:pt x="20" y="248"/>
                          </a:lnTo>
                          <a:lnTo>
                            <a:pt x="32" y="265"/>
                          </a:lnTo>
                          <a:lnTo>
                            <a:pt x="42" y="299"/>
                          </a:lnTo>
                          <a:lnTo>
                            <a:pt x="47" y="339"/>
                          </a:lnTo>
                          <a:lnTo>
                            <a:pt x="41" y="357"/>
                          </a:lnTo>
                          <a:lnTo>
                            <a:pt x="37" y="375"/>
                          </a:lnTo>
                          <a:lnTo>
                            <a:pt x="39" y="393"/>
                          </a:lnTo>
                          <a:lnTo>
                            <a:pt x="46" y="411"/>
                          </a:lnTo>
                          <a:lnTo>
                            <a:pt x="52" y="432"/>
                          </a:lnTo>
                          <a:lnTo>
                            <a:pt x="48" y="530"/>
                          </a:lnTo>
                          <a:lnTo>
                            <a:pt x="53" y="629"/>
                          </a:lnTo>
                          <a:lnTo>
                            <a:pt x="158" y="510"/>
                          </a:lnTo>
                          <a:lnTo>
                            <a:pt x="149" y="447"/>
                          </a:lnTo>
                          <a:lnTo>
                            <a:pt x="158" y="367"/>
                          </a:lnTo>
                          <a:lnTo>
                            <a:pt x="160" y="287"/>
                          </a:lnTo>
                          <a:lnTo>
                            <a:pt x="149" y="194"/>
                          </a:lnTo>
                          <a:lnTo>
                            <a:pt x="127" y="162"/>
                          </a:lnTo>
                          <a:lnTo>
                            <a:pt x="107" y="139"/>
                          </a:lnTo>
                          <a:lnTo>
                            <a:pt x="92" y="121"/>
                          </a:lnTo>
                          <a:lnTo>
                            <a:pt x="105" y="115"/>
                          </a:lnTo>
                          <a:lnTo>
                            <a:pt x="112" y="107"/>
                          </a:lnTo>
                          <a:lnTo>
                            <a:pt x="105" y="82"/>
                          </a:lnTo>
                          <a:lnTo>
                            <a:pt x="96" y="55"/>
                          </a:lnTo>
                          <a:lnTo>
                            <a:pt x="86" y="27"/>
                          </a:lnTo>
                          <a:lnTo>
                            <a:pt x="74" y="0"/>
                          </a:lnTo>
                          <a:lnTo>
                            <a:pt x="6" y="0"/>
                          </a:lnTo>
                          <a:close/>
                        </a:path>
                      </a:pathLst>
                    </a:cu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68" name="Freeform 253">
                      <a:extLst>
                        <a:ext uri="{FF2B5EF4-FFF2-40B4-BE49-F238E27FC236}">
                          <a16:creationId xmlns:a16="http://schemas.microsoft.com/office/drawing/2014/main" id="{9554F3B1-ED17-8B4D-E265-C2E41EBF72E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164" y="3542"/>
                      <a:ext cx="41" cy="41"/>
                    </a:xfrm>
                    <a:custGeom>
                      <a:avLst/>
                      <a:gdLst>
                        <a:gd name="T0" fmla="*/ 41 w 83"/>
                        <a:gd name="T1" fmla="*/ 41 h 83"/>
                        <a:gd name="T2" fmla="*/ 20 w 83"/>
                        <a:gd name="T3" fmla="*/ 27 h 83"/>
                        <a:gd name="T4" fmla="*/ 0 w 83"/>
                        <a:gd name="T5" fmla="*/ 16 h 83"/>
                        <a:gd name="T6" fmla="*/ 5 w 83"/>
                        <a:gd name="T7" fmla="*/ 0 h 83"/>
                        <a:gd name="T8" fmla="*/ 16 w 83"/>
                        <a:gd name="T9" fmla="*/ 8 h 83"/>
                        <a:gd name="T10" fmla="*/ 22 w 83"/>
                        <a:gd name="T11" fmla="*/ 15 h 83"/>
                        <a:gd name="T12" fmla="*/ 34 w 83"/>
                        <a:gd name="T13" fmla="*/ 28 h 83"/>
                        <a:gd name="T14" fmla="*/ 41 w 83"/>
                        <a:gd name="T15" fmla="*/ 41 h 83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83" h="83">
                          <a:moveTo>
                            <a:pt x="83" y="83"/>
                          </a:moveTo>
                          <a:lnTo>
                            <a:pt x="40" y="54"/>
                          </a:lnTo>
                          <a:lnTo>
                            <a:pt x="0" y="32"/>
                          </a:lnTo>
                          <a:lnTo>
                            <a:pt x="10" y="0"/>
                          </a:lnTo>
                          <a:lnTo>
                            <a:pt x="32" y="17"/>
                          </a:lnTo>
                          <a:lnTo>
                            <a:pt x="45" y="30"/>
                          </a:lnTo>
                          <a:lnTo>
                            <a:pt x="68" y="56"/>
                          </a:lnTo>
                          <a:lnTo>
                            <a:pt x="83" y="83"/>
                          </a:lnTo>
                          <a:close/>
                        </a:path>
                      </a:pathLst>
                    </a:custGeom>
                    <a:solidFill>
                      <a:srgbClr val="000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69" name="Freeform 254">
                      <a:extLst>
                        <a:ext uri="{FF2B5EF4-FFF2-40B4-BE49-F238E27FC236}">
                          <a16:creationId xmlns:a16="http://schemas.microsoft.com/office/drawing/2014/main" id="{39D4F9D0-3F2C-DD00-5B8F-D359992D6FF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139" y="3543"/>
                      <a:ext cx="74" cy="112"/>
                    </a:xfrm>
                    <a:custGeom>
                      <a:avLst/>
                      <a:gdLst>
                        <a:gd name="T0" fmla="*/ 3 w 148"/>
                        <a:gd name="T1" fmla="*/ 29 h 226"/>
                        <a:gd name="T2" fmla="*/ 2 w 148"/>
                        <a:gd name="T3" fmla="*/ 18 h 226"/>
                        <a:gd name="T4" fmla="*/ 0 w 148"/>
                        <a:gd name="T5" fmla="*/ 0 h 226"/>
                        <a:gd name="T6" fmla="*/ 6 w 148"/>
                        <a:gd name="T7" fmla="*/ 19 h 226"/>
                        <a:gd name="T8" fmla="*/ 12 w 148"/>
                        <a:gd name="T9" fmla="*/ 31 h 226"/>
                        <a:gd name="T10" fmla="*/ 26 w 148"/>
                        <a:gd name="T11" fmla="*/ 48 h 226"/>
                        <a:gd name="T12" fmla="*/ 37 w 148"/>
                        <a:gd name="T13" fmla="*/ 58 h 226"/>
                        <a:gd name="T14" fmla="*/ 56 w 148"/>
                        <a:gd name="T15" fmla="*/ 74 h 226"/>
                        <a:gd name="T16" fmla="*/ 74 w 148"/>
                        <a:gd name="T17" fmla="*/ 89 h 226"/>
                        <a:gd name="T18" fmla="*/ 74 w 148"/>
                        <a:gd name="T19" fmla="*/ 112 h 226"/>
                        <a:gd name="T20" fmla="*/ 55 w 148"/>
                        <a:gd name="T21" fmla="*/ 96 h 226"/>
                        <a:gd name="T22" fmla="*/ 37 w 148"/>
                        <a:gd name="T23" fmla="*/ 82 h 226"/>
                        <a:gd name="T24" fmla="*/ 24 w 148"/>
                        <a:gd name="T25" fmla="*/ 73 h 226"/>
                        <a:gd name="T26" fmla="*/ 26 w 148"/>
                        <a:gd name="T27" fmla="*/ 64 h 226"/>
                        <a:gd name="T28" fmla="*/ 24 w 148"/>
                        <a:gd name="T29" fmla="*/ 52 h 226"/>
                        <a:gd name="T30" fmla="*/ 14 w 148"/>
                        <a:gd name="T31" fmla="*/ 43 h 226"/>
                        <a:gd name="T32" fmla="*/ 3 w 148"/>
                        <a:gd name="T33" fmla="*/ 29 h 22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</a:gdLst>
                      <a:ahLst/>
                      <a:cxnLst>
                        <a:cxn ang="T34">
                          <a:pos x="T0" y="T1"/>
                        </a:cxn>
                        <a:cxn ang="T35">
                          <a:pos x="T2" y="T3"/>
                        </a:cxn>
                        <a:cxn ang="T36">
                          <a:pos x="T4" y="T5"/>
                        </a:cxn>
                        <a:cxn ang="T37">
                          <a:pos x="T6" y="T7"/>
                        </a:cxn>
                        <a:cxn ang="T38">
                          <a:pos x="T8" y="T9"/>
                        </a:cxn>
                        <a:cxn ang="T39">
                          <a:pos x="T10" y="T11"/>
                        </a:cxn>
                        <a:cxn ang="T40">
                          <a:pos x="T12" y="T13"/>
                        </a:cxn>
                        <a:cxn ang="T41">
                          <a:pos x="T14" y="T15"/>
                        </a:cxn>
                        <a:cxn ang="T42">
                          <a:pos x="T16" y="T17"/>
                        </a:cxn>
                        <a:cxn ang="T43">
                          <a:pos x="T18" y="T19"/>
                        </a:cxn>
                        <a:cxn ang="T44">
                          <a:pos x="T20" y="T21"/>
                        </a:cxn>
                        <a:cxn ang="T45">
                          <a:pos x="T22" y="T23"/>
                        </a:cxn>
                        <a:cxn ang="T46">
                          <a:pos x="T24" y="T25"/>
                        </a:cxn>
                        <a:cxn ang="T47">
                          <a:pos x="T26" y="T27"/>
                        </a:cxn>
                        <a:cxn ang="T48">
                          <a:pos x="T28" y="T29"/>
                        </a:cxn>
                        <a:cxn ang="T49">
                          <a:pos x="T30" y="T31"/>
                        </a:cxn>
                        <a:cxn ang="T50">
                          <a:pos x="T32" y="T33"/>
                        </a:cxn>
                      </a:cxnLst>
                      <a:rect l="0" t="0" r="r" b="b"/>
                      <a:pathLst>
                        <a:path w="148" h="226">
                          <a:moveTo>
                            <a:pt x="6" y="58"/>
                          </a:moveTo>
                          <a:lnTo>
                            <a:pt x="4" y="36"/>
                          </a:lnTo>
                          <a:lnTo>
                            <a:pt x="0" y="0"/>
                          </a:lnTo>
                          <a:lnTo>
                            <a:pt x="12" y="39"/>
                          </a:lnTo>
                          <a:lnTo>
                            <a:pt x="24" y="62"/>
                          </a:lnTo>
                          <a:lnTo>
                            <a:pt x="51" y="96"/>
                          </a:lnTo>
                          <a:lnTo>
                            <a:pt x="73" y="117"/>
                          </a:lnTo>
                          <a:lnTo>
                            <a:pt x="111" y="149"/>
                          </a:lnTo>
                          <a:lnTo>
                            <a:pt x="148" y="179"/>
                          </a:lnTo>
                          <a:lnTo>
                            <a:pt x="148" y="226"/>
                          </a:lnTo>
                          <a:lnTo>
                            <a:pt x="110" y="194"/>
                          </a:lnTo>
                          <a:lnTo>
                            <a:pt x="73" y="165"/>
                          </a:lnTo>
                          <a:lnTo>
                            <a:pt x="48" y="147"/>
                          </a:lnTo>
                          <a:lnTo>
                            <a:pt x="51" y="130"/>
                          </a:lnTo>
                          <a:lnTo>
                            <a:pt x="47" y="105"/>
                          </a:lnTo>
                          <a:lnTo>
                            <a:pt x="28" y="87"/>
                          </a:lnTo>
                          <a:lnTo>
                            <a:pt x="6" y="58"/>
                          </a:lnTo>
                          <a:close/>
                        </a:path>
                      </a:pathLst>
                    </a:custGeom>
                    <a:solidFill>
                      <a:srgbClr val="000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70" name="Freeform 255">
                      <a:extLst>
                        <a:ext uri="{FF2B5EF4-FFF2-40B4-BE49-F238E27FC236}">
                          <a16:creationId xmlns:a16="http://schemas.microsoft.com/office/drawing/2014/main" id="{306CCE92-5BA8-155E-1109-ED2FB53B9E4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150" y="3659"/>
                      <a:ext cx="62" cy="79"/>
                    </a:xfrm>
                    <a:custGeom>
                      <a:avLst/>
                      <a:gdLst>
                        <a:gd name="T0" fmla="*/ 6 w 123"/>
                        <a:gd name="T1" fmla="*/ 0 h 158"/>
                        <a:gd name="T2" fmla="*/ 2 w 123"/>
                        <a:gd name="T3" fmla="*/ 7 h 158"/>
                        <a:gd name="T4" fmla="*/ 0 w 123"/>
                        <a:gd name="T5" fmla="*/ 16 h 158"/>
                        <a:gd name="T6" fmla="*/ 13 w 123"/>
                        <a:gd name="T7" fmla="*/ 19 h 158"/>
                        <a:gd name="T8" fmla="*/ 10 w 123"/>
                        <a:gd name="T9" fmla="*/ 38 h 158"/>
                        <a:gd name="T10" fmla="*/ 34 w 123"/>
                        <a:gd name="T11" fmla="*/ 56 h 158"/>
                        <a:gd name="T12" fmla="*/ 62 w 123"/>
                        <a:gd name="T13" fmla="*/ 79 h 158"/>
                        <a:gd name="T14" fmla="*/ 59 w 123"/>
                        <a:gd name="T15" fmla="*/ 53 h 158"/>
                        <a:gd name="T16" fmla="*/ 60 w 123"/>
                        <a:gd name="T17" fmla="*/ 43 h 158"/>
                        <a:gd name="T18" fmla="*/ 36 w 123"/>
                        <a:gd name="T19" fmla="*/ 24 h 158"/>
                        <a:gd name="T20" fmla="*/ 6 w 123"/>
                        <a:gd name="T21" fmla="*/ 0 h 158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0" t="0" r="r" b="b"/>
                      <a:pathLst>
                        <a:path w="123" h="158">
                          <a:moveTo>
                            <a:pt x="11" y="0"/>
                          </a:moveTo>
                          <a:lnTo>
                            <a:pt x="4" y="14"/>
                          </a:lnTo>
                          <a:lnTo>
                            <a:pt x="0" y="31"/>
                          </a:lnTo>
                          <a:lnTo>
                            <a:pt x="25" y="37"/>
                          </a:lnTo>
                          <a:lnTo>
                            <a:pt x="19" y="76"/>
                          </a:lnTo>
                          <a:lnTo>
                            <a:pt x="68" y="111"/>
                          </a:lnTo>
                          <a:lnTo>
                            <a:pt x="123" y="158"/>
                          </a:lnTo>
                          <a:lnTo>
                            <a:pt x="118" y="106"/>
                          </a:lnTo>
                          <a:lnTo>
                            <a:pt x="120" y="86"/>
                          </a:lnTo>
                          <a:lnTo>
                            <a:pt x="72" y="48"/>
                          </a:lnTo>
                          <a:lnTo>
                            <a:pt x="11" y="0"/>
                          </a:lnTo>
                          <a:close/>
                        </a:path>
                      </a:pathLst>
                    </a:custGeom>
                    <a:solidFill>
                      <a:srgbClr val="000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71" name="Freeform 256">
                      <a:extLst>
                        <a:ext uri="{FF2B5EF4-FFF2-40B4-BE49-F238E27FC236}">
                          <a16:creationId xmlns:a16="http://schemas.microsoft.com/office/drawing/2014/main" id="{56D9E4C4-4367-EDC1-7054-20DA5005BE4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140" y="3543"/>
                      <a:ext cx="33" cy="14"/>
                    </a:xfrm>
                    <a:custGeom>
                      <a:avLst/>
                      <a:gdLst>
                        <a:gd name="T0" fmla="*/ 0 w 67"/>
                        <a:gd name="T1" fmla="*/ 3 h 27"/>
                        <a:gd name="T2" fmla="*/ 15 w 67"/>
                        <a:gd name="T3" fmla="*/ 7 h 27"/>
                        <a:gd name="T4" fmla="*/ 25 w 67"/>
                        <a:gd name="T5" fmla="*/ 6 h 27"/>
                        <a:gd name="T6" fmla="*/ 33 w 67"/>
                        <a:gd name="T7" fmla="*/ 0 h 27"/>
                        <a:gd name="T8" fmla="*/ 28 w 67"/>
                        <a:gd name="T9" fmla="*/ 8 h 27"/>
                        <a:gd name="T10" fmla="*/ 22 w 67"/>
                        <a:gd name="T11" fmla="*/ 12 h 27"/>
                        <a:gd name="T12" fmla="*/ 14 w 67"/>
                        <a:gd name="T13" fmla="*/ 14 h 27"/>
                        <a:gd name="T14" fmla="*/ 0 w 67"/>
                        <a:gd name="T15" fmla="*/ 3 h 27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67" h="27">
                          <a:moveTo>
                            <a:pt x="0" y="6"/>
                          </a:moveTo>
                          <a:lnTo>
                            <a:pt x="31" y="13"/>
                          </a:lnTo>
                          <a:lnTo>
                            <a:pt x="50" y="11"/>
                          </a:lnTo>
                          <a:lnTo>
                            <a:pt x="67" y="0"/>
                          </a:lnTo>
                          <a:lnTo>
                            <a:pt x="56" y="16"/>
                          </a:lnTo>
                          <a:lnTo>
                            <a:pt x="45" y="24"/>
                          </a:lnTo>
                          <a:lnTo>
                            <a:pt x="29" y="27"/>
                          </a:lnTo>
                          <a:lnTo>
                            <a:pt x="0" y="6"/>
                          </a:lnTo>
                          <a:close/>
                        </a:path>
                      </a:pathLst>
                    </a:custGeom>
                    <a:solidFill>
                      <a:srgbClr val="000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18535" name="Group 257">
                <a:extLst>
                  <a:ext uri="{FF2B5EF4-FFF2-40B4-BE49-F238E27FC236}">
                    <a16:creationId xmlns:a16="http://schemas.microsoft.com/office/drawing/2014/main" id="{0CC9C79D-FD83-E830-68A7-5F7B860389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48" y="3089"/>
                <a:ext cx="333" cy="419"/>
                <a:chOff x="1948" y="3089"/>
                <a:chExt cx="333" cy="419"/>
              </a:xfrm>
            </p:grpSpPr>
            <p:grpSp>
              <p:nvGrpSpPr>
                <p:cNvPr id="18536" name="Group 258">
                  <a:extLst>
                    <a:ext uri="{FF2B5EF4-FFF2-40B4-BE49-F238E27FC236}">
                      <a16:creationId xmlns:a16="http://schemas.microsoft.com/office/drawing/2014/main" id="{82D8CCD2-8C3F-CEFF-E078-0BCFD6633E7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76" y="3212"/>
                  <a:ext cx="302" cy="296"/>
                  <a:chOff x="1976" y="3212"/>
                  <a:chExt cx="302" cy="296"/>
                </a:xfrm>
              </p:grpSpPr>
              <p:sp>
                <p:nvSpPr>
                  <p:cNvPr id="18538" name="Freeform 259">
                    <a:extLst>
                      <a:ext uri="{FF2B5EF4-FFF2-40B4-BE49-F238E27FC236}">
                        <a16:creationId xmlns:a16="http://schemas.microsoft.com/office/drawing/2014/main" id="{D2ADE25C-B2AF-C947-FBF9-2AAB3F8323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76" y="3212"/>
                    <a:ext cx="302" cy="296"/>
                  </a:xfrm>
                  <a:custGeom>
                    <a:avLst/>
                    <a:gdLst>
                      <a:gd name="T0" fmla="*/ 271 w 604"/>
                      <a:gd name="T1" fmla="*/ 10 h 590"/>
                      <a:gd name="T2" fmla="*/ 290 w 604"/>
                      <a:gd name="T3" fmla="*/ 28 h 590"/>
                      <a:gd name="T4" fmla="*/ 294 w 604"/>
                      <a:gd name="T5" fmla="*/ 36 h 590"/>
                      <a:gd name="T6" fmla="*/ 299 w 604"/>
                      <a:gd name="T7" fmla="*/ 52 h 590"/>
                      <a:gd name="T8" fmla="*/ 302 w 604"/>
                      <a:gd name="T9" fmla="*/ 69 h 590"/>
                      <a:gd name="T10" fmla="*/ 301 w 604"/>
                      <a:gd name="T11" fmla="*/ 85 h 590"/>
                      <a:gd name="T12" fmla="*/ 296 w 604"/>
                      <a:gd name="T13" fmla="*/ 92 h 590"/>
                      <a:gd name="T14" fmla="*/ 293 w 604"/>
                      <a:gd name="T15" fmla="*/ 98 h 590"/>
                      <a:gd name="T16" fmla="*/ 294 w 604"/>
                      <a:gd name="T17" fmla="*/ 110 h 590"/>
                      <a:gd name="T18" fmla="*/ 296 w 604"/>
                      <a:gd name="T19" fmla="*/ 118 h 590"/>
                      <a:gd name="T20" fmla="*/ 294 w 604"/>
                      <a:gd name="T21" fmla="*/ 130 h 590"/>
                      <a:gd name="T22" fmla="*/ 291 w 604"/>
                      <a:gd name="T23" fmla="*/ 138 h 590"/>
                      <a:gd name="T24" fmla="*/ 285 w 604"/>
                      <a:gd name="T25" fmla="*/ 146 h 590"/>
                      <a:gd name="T26" fmla="*/ 281 w 604"/>
                      <a:gd name="T27" fmla="*/ 153 h 590"/>
                      <a:gd name="T28" fmla="*/ 281 w 604"/>
                      <a:gd name="T29" fmla="*/ 171 h 590"/>
                      <a:gd name="T30" fmla="*/ 284 w 604"/>
                      <a:gd name="T31" fmla="*/ 183 h 590"/>
                      <a:gd name="T32" fmla="*/ 284 w 604"/>
                      <a:gd name="T33" fmla="*/ 190 h 590"/>
                      <a:gd name="T34" fmla="*/ 273 w 604"/>
                      <a:gd name="T35" fmla="*/ 194 h 590"/>
                      <a:gd name="T36" fmla="*/ 268 w 604"/>
                      <a:gd name="T37" fmla="*/ 196 h 590"/>
                      <a:gd name="T38" fmla="*/ 266 w 604"/>
                      <a:gd name="T39" fmla="*/ 210 h 590"/>
                      <a:gd name="T40" fmla="*/ 266 w 604"/>
                      <a:gd name="T41" fmla="*/ 218 h 590"/>
                      <a:gd name="T42" fmla="*/ 255 w 604"/>
                      <a:gd name="T43" fmla="*/ 225 h 590"/>
                      <a:gd name="T44" fmla="*/ 255 w 604"/>
                      <a:gd name="T45" fmla="*/ 228 h 590"/>
                      <a:gd name="T46" fmla="*/ 257 w 604"/>
                      <a:gd name="T47" fmla="*/ 237 h 590"/>
                      <a:gd name="T48" fmla="*/ 254 w 604"/>
                      <a:gd name="T49" fmla="*/ 244 h 590"/>
                      <a:gd name="T50" fmla="*/ 252 w 604"/>
                      <a:gd name="T51" fmla="*/ 248 h 590"/>
                      <a:gd name="T52" fmla="*/ 251 w 604"/>
                      <a:gd name="T53" fmla="*/ 256 h 590"/>
                      <a:gd name="T54" fmla="*/ 254 w 604"/>
                      <a:gd name="T55" fmla="*/ 266 h 590"/>
                      <a:gd name="T56" fmla="*/ 255 w 604"/>
                      <a:gd name="T57" fmla="*/ 276 h 590"/>
                      <a:gd name="T58" fmla="*/ 254 w 604"/>
                      <a:gd name="T59" fmla="*/ 282 h 590"/>
                      <a:gd name="T60" fmla="*/ 250 w 604"/>
                      <a:gd name="T61" fmla="*/ 288 h 590"/>
                      <a:gd name="T62" fmla="*/ 243 w 604"/>
                      <a:gd name="T63" fmla="*/ 292 h 590"/>
                      <a:gd name="T64" fmla="*/ 233 w 604"/>
                      <a:gd name="T65" fmla="*/ 293 h 590"/>
                      <a:gd name="T66" fmla="*/ 216 w 604"/>
                      <a:gd name="T67" fmla="*/ 294 h 590"/>
                      <a:gd name="T68" fmla="*/ 196 w 604"/>
                      <a:gd name="T69" fmla="*/ 296 h 590"/>
                      <a:gd name="T70" fmla="*/ 180 w 604"/>
                      <a:gd name="T71" fmla="*/ 292 h 590"/>
                      <a:gd name="T72" fmla="*/ 164 w 604"/>
                      <a:gd name="T73" fmla="*/ 292 h 590"/>
                      <a:gd name="T74" fmla="*/ 145 w 604"/>
                      <a:gd name="T75" fmla="*/ 285 h 590"/>
                      <a:gd name="T76" fmla="*/ 118 w 604"/>
                      <a:gd name="T77" fmla="*/ 274 h 590"/>
                      <a:gd name="T78" fmla="*/ 97 w 604"/>
                      <a:gd name="T79" fmla="*/ 263 h 590"/>
                      <a:gd name="T80" fmla="*/ 75 w 604"/>
                      <a:gd name="T81" fmla="*/ 248 h 590"/>
                      <a:gd name="T82" fmla="*/ 56 w 604"/>
                      <a:gd name="T83" fmla="*/ 229 h 590"/>
                      <a:gd name="T84" fmla="*/ 38 w 604"/>
                      <a:gd name="T85" fmla="*/ 207 h 590"/>
                      <a:gd name="T86" fmla="*/ 15 w 604"/>
                      <a:gd name="T87" fmla="*/ 175 h 590"/>
                      <a:gd name="T88" fmla="*/ 13 w 604"/>
                      <a:gd name="T89" fmla="*/ 163 h 590"/>
                      <a:gd name="T90" fmla="*/ 22 w 604"/>
                      <a:gd name="T91" fmla="*/ 146 h 590"/>
                      <a:gd name="T92" fmla="*/ 0 w 604"/>
                      <a:gd name="T93" fmla="*/ 103 h 590"/>
                      <a:gd name="T94" fmla="*/ 20 w 604"/>
                      <a:gd name="T95" fmla="*/ 67 h 590"/>
                      <a:gd name="T96" fmla="*/ 74 w 604"/>
                      <a:gd name="T97" fmla="*/ 81 h 590"/>
                      <a:gd name="T98" fmla="*/ 119 w 604"/>
                      <a:gd name="T99" fmla="*/ 58 h 590"/>
                      <a:gd name="T100" fmla="*/ 120 w 604"/>
                      <a:gd name="T101" fmla="*/ 22 h 590"/>
                      <a:gd name="T102" fmla="*/ 180 w 604"/>
                      <a:gd name="T103" fmla="*/ 0 h 590"/>
                      <a:gd name="T104" fmla="*/ 226 w 604"/>
                      <a:gd name="T105" fmla="*/ 0 h 590"/>
                      <a:gd name="T106" fmla="*/ 271 w 604"/>
                      <a:gd name="T107" fmla="*/ 10 h 590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604" h="590">
                        <a:moveTo>
                          <a:pt x="542" y="20"/>
                        </a:moveTo>
                        <a:lnTo>
                          <a:pt x="580" y="55"/>
                        </a:lnTo>
                        <a:lnTo>
                          <a:pt x="587" y="71"/>
                        </a:lnTo>
                        <a:lnTo>
                          <a:pt x="597" y="104"/>
                        </a:lnTo>
                        <a:lnTo>
                          <a:pt x="604" y="137"/>
                        </a:lnTo>
                        <a:lnTo>
                          <a:pt x="602" y="169"/>
                        </a:lnTo>
                        <a:lnTo>
                          <a:pt x="592" y="184"/>
                        </a:lnTo>
                        <a:lnTo>
                          <a:pt x="586" y="196"/>
                        </a:lnTo>
                        <a:lnTo>
                          <a:pt x="588" y="220"/>
                        </a:lnTo>
                        <a:lnTo>
                          <a:pt x="592" y="236"/>
                        </a:lnTo>
                        <a:lnTo>
                          <a:pt x="588" y="259"/>
                        </a:lnTo>
                        <a:lnTo>
                          <a:pt x="582" y="276"/>
                        </a:lnTo>
                        <a:lnTo>
                          <a:pt x="570" y="292"/>
                        </a:lnTo>
                        <a:lnTo>
                          <a:pt x="562" y="304"/>
                        </a:lnTo>
                        <a:lnTo>
                          <a:pt x="562" y="340"/>
                        </a:lnTo>
                        <a:lnTo>
                          <a:pt x="567" y="365"/>
                        </a:lnTo>
                        <a:lnTo>
                          <a:pt x="567" y="379"/>
                        </a:lnTo>
                        <a:lnTo>
                          <a:pt x="545" y="386"/>
                        </a:lnTo>
                        <a:lnTo>
                          <a:pt x="535" y="390"/>
                        </a:lnTo>
                        <a:lnTo>
                          <a:pt x="532" y="419"/>
                        </a:lnTo>
                        <a:lnTo>
                          <a:pt x="532" y="434"/>
                        </a:lnTo>
                        <a:lnTo>
                          <a:pt x="510" y="448"/>
                        </a:lnTo>
                        <a:lnTo>
                          <a:pt x="510" y="455"/>
                        </a:lnTo>
                        <a:lnTo>
                          <a:pt x="513" y="472"/>
                        </a:lnTo>
                        <a:lnTo>
                          <a:pt x="507" y="487"/>
                        </a:lnTo>
                        <a:lnTo>
                          <a:pt x="503" y="494"/>
                        </a:lnTo>
                        <a:lnTo>
                          <a:pt x="501" y="510"/>
                        </a:lnTo>
                        <a:lnTo>
                          <a:pt x="507" y="530"/>
                        </a:lnTo>
                        <a:lnTo>
                          <a:pt x="510" y="550"/>
                        </a:lnTo>
                        <a:lnTo>
                          <a:pt x="507" y="563"/>
                        </a:lnTo>
                        <a:lnTo>
                          <a:pt x="500" y="574"/>
                        </a:lnTo>
                        <a:lnTo>
                          <a:pt x="486" y="583"/>
                        </a:lnTo>
                        <a:lnTo>
                          <a:pt x="465" y="585"/>
                        </a:lnTo>
                        <a:lnTo>
                          <a:pt x="431" y="587"/>
                        </a:lnTo>
                        <a:lnTo>
                          <a:pt x="391" y="590"/>
                        </a:lnTo>
                        <a:lnTo>
                          <a:pt x="359" y="583"/>
                        </a:lnTo>
                        <a:lnTo>
                          <a:pt x="327" y="582"/>
                        </a:lnTo>
                        <a:lnTo>
                          <a:pt x="289" y="569"/>
                        </a:lnTo>
                        <a:lnTo>
                          <a:pt x="235" y="546"/>
                        </a:lnTo>
                        <a:lnTo>
                          <a:pt x="193" y="525"/>
                        </a:lnTo>
                        <a:lnTo>
                          <a:pt x="150" y="494"/>
                        </a:lnTo>
                        <a:lnTo>
                          <a:pt x="112" y="456"/>
                        </a:lnTo>
                        <a:lnTo>
                          <a:pt x="76" y="412"/>
                        </a:lnTo>
                        <a:lnTo>
                          <a:pt x="30" y="348"/>
                        </a:lnTo>
                        <a:lnTo>
                          <a:pt x="25" y="324"/>
                        </a:lnTo>
                        <a:lnTo>
                          <a:pt x="43" y="291"/>
                        </a:lnTo>
                        <a:lnTo>
                          <a:pt x="0" y="205"/>
                        </a:lnTo>
                        <a:lnTo>
                          <a:pt x="39" y="134"/>
                        </a:lnTo>
                        <a:lnTo>
                          <a:pt x="148" y="162"/>
                        </a:lnTo>
                        <a:lnTo>
                          <a:pt x="238" y="115"/>
                        </a:lnTo>
                        <a:lnTo>
                          <a:pt x="240" y="44"/>
                        </a:lnTo>
                        <a:lnTo>
                          <a:pt x="359" y="0"/>
                        </a:lnTo>
                        <a:lnTo>
                          <a:pt x="452" y="0"/>
                        </a:lnTo>
                        <a:lnTo>
                          <a:pt x="542" y="20"/>
                        </a:lnTo>
                        <a:close/>
                      </a:path>
                    </a:pathLst>
                  </a:custGeom>
                  <a:solidFill>
                    <a:srgbClr val="FFA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8539" name="Group 260">
                    <a:extLst>
                      <a:ext uri="{FF2B5EF4-FFF2-40B4-BE49-F238E27FC236}">
                        <a16:creationId xmlns:a16="http://schemas.microsoft.com/office/drawing/2014/main" id="{C7FB4E66-8D28-354A-268C-238CA987E74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023" y="3293"/>
                    <a:ext cx="254" cy="214"/>
                    <a:chOff x="2023" y="3293"/>
                    <a:chExt cx="254" cy="214"/>
                  </a:xfrm>
                </p:grpSpPr>
                <p:grpSp>
                  <p:nvGrpSpPr>
                    <p:cNvPr id="18540" name="Group 261">
                      <a:extLst>
                        <a:ext uri="{FF2B5EF4-FFF2-40B4-BE49-F238E27FC236}">
                          <a16:creationId xmlns:a16="http://schemas.microsoft.com/office/drawing/2014/main" id="{7199DC3F-67A7-B3EB-1DF5-1C277578E06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19" y="3293"/>
                      <a:ext cx="158" cy="72"/>
                      <a:chOff x="2119" y="3293"/>
                      <a:chExt cx="158" cy="72"/>
                    </a:xfrm>
                  </p:grpSpPr>
                  <p:grpSp>
                    <p:nvGrpSpPr>
                      <p:cNvPr id="18555" name="Group 262">
                        <a:extLst>
                          <a:ext uri="{FF2B5EF4-FFF2-40B4-BE49-F238E27FC236}">
                            <a16:creationId xmlns:a16="http://schemas.microsoft.com/office/drawing/2014/main" id="{7DD0B727-7D5B-3CA7-B547-9F230DB9AB30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234" y="3293"/>
                        <a:ext cx="43" cy="50"/>
                        <a:chOff x="2234" y="3293"/>
                        <a:chExt cx="43" cy="50"/>
                      </a:xfrm>
                    </p:grpSpPr>
                    <p:sp>
                      <p:nvSpPr>
                        <p:cNvPr id="18560" name="Freeform 263">
                          <a:extLst>
                            <a:ext uri="{FF2B5EF4-FFF2-40B4-BE49-F238E27FC236}">
                              <a16:creationId xmlns:a16="http://schemas.microsoft.com/office/drawing/2014/main" id="{ED5AA41B-CC46-6952-133C-AEBFA31073B8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234" y="3293"/>
                          <a:ext cx="42" cy="50"/>
                        </a:xfrm>
                        <a:custGeom>
                          <a:avLst/>
                          <a:gdLst>
                            <a:gd name="T0" fmla="*/ 11 w 85"/>
                            <a:gd name="T1" fmla="*/ 49 h 99"/>
                            <a:gd name="T2" fmla="*/ 3 w 85"/>
                            <a:gd name="T3" fmla="*/ 50 h 99"/>
                            <a:gd name="T4" fmla="*/ 0 w 85"/>
                            <a:gd name="T5" fmla="*/ 42 h 99"/>
                            <a:gd name="T6" fmla="*/ 0 w 85"/>
                            <a:gd name="T7" fmla="*/ 30 h 99"/>
                            <a:gd name="T8" fmla="*/ 3 w 85"/>
                            <a:gd name="T9" fmla="*/ 17 h 99"/>
                            <a:gd name="T10" fmla="*/ 9 w 85"/>
                            <a:gd name="T11" fmla="*/ 8 h 99"/>
                            <a:gd name="T12" fmla="*/ 20 w 85"/>
                            <a:gd name="T13" fmla="*/ 2 h 99"/>
                            <a:gd name="T14" fmla="*/ 31 w 85"/>
                            <a:gd name="T15" fmla="*/ 0 h 99"/>
                            <a:gd name="T16" fmla="*/ 42 w 85"/>
                            <a:gd name="T17" fmla="*/ 3 h 99"/>
                            <a:gd name="T18" fmla="*/ 38 w 85"/>
                            <a:gd name="T19" fmla="*/ 10 h 99"/>
                            <a:gd name="T20" fmla="*/ 33 w 85"/>
                            <a:gd name="T21" fmla="*/ 18 h 99"/>
                            <a:gd name="T22" fmla="*/ 35 w 85"/>
                            <a:gd name="T23" fmla="*/ 31 h 99"/>
                            <a:gd name="T24" fmla="*/ 25 w 85"/>
                            <a:gd name="T25" fmla="*/ 34 h 99"/>
                            <a:gd name="T26" fmla="*/ 16 w 85"/>
                            <a:gd name="T27" fmla="*/ 41 h 99"/>
                            <a:gd name="T28" fmla="*/ 11 w 85"/>
                            <a:gd name="T29" fmla="*/ 49 h 99"/>
                            <a:gd name="T30" fmla="*/ 0 60000 65536"/>
                            <a:gd name="T31" fmla="*/ 0 60000 65536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  <a:gd name="T36" fmla="*/ 0 60000 65536"/>
                            <a:gd name="T37" fmla="*/ 0 60000 65536"/>
                            <a:gd name="T38" fmla="*/ 0 60000 65536"/>
                            <a:gd name="T39" fmla="*/ 0 60000 65536"/>
                            <a:gd name="T40" fmla="*/ 0 60000 65536"/>
                            <a:gd name="T41" fmla="*/ 0 60000 65536"/>
                            <a:gd name="T42" fmla="*/ 0 60000 65536"/>
                            <a:gd name="T43" fmla="*/ 0 60000 65536"/>
                            <a:gd name="T44" fmla="*/ 0 60000 65536"/>
                          </a:gdLst>
                          <a:ahLst/>
                          <a:cxnLst>
                            <a:cxn ang="T30">
                              <a:pos x="T0" y="T1"/>
                            </a:cxn>
                            <a:cxn ang="T31">
                              <a:pos x="T2" y="T3"/>
                            </a:cxn>
                            <a:cxn ang="T32">
                              <a:pos x="T4" y="T5"/>
                            </a:cxn>
                            <a:cxn ang="T33">
                              <a:pos x="T6" y="T7"/>
                            </a:cxn>
                            <a:cxn ang="T34">
                              <a:pos x="T8" y="T9"/>
                            </a:cxn>
                            <a:cxn ang="T35">
                              <a:pos x="T10" y="T11"/>
                            </a:cxn>
                            <a:cxn ang="T36">
                              <a:pos x="T12" y="T13"/>
                            </a:cxn>
                            <a:cxn ang="T37">
                              <a:pos x="T14" y="T15"/>
                            </a:cxn>
                            <a:cxn ang="T38">
                              <a:pos x="T16" y="T17"/>
                            </a:cxn>
                            <a:cxn ang="T39">
                              <a:pos x="T18" y="T19"/>
                            </a:cxn>
                            <a:cxn ang="T40">
                              <a:pos x="T20" y="T21"/>
                            </a:cxn>
                            <a:cxn ang="T41">
                              <a:pos x="T22" y="T23"/>
                            </a:cxn>
                            <a:cxn ang="T42">
                              <a:pos x="T24" y="T25"/>
                            </a:cxn>
                            <a:cxn ang="T43">
                              <a:pos x="T26" y="T27"/>
                            </a:cxn>
                            <a:cxn ang="T44">
                              <a:pos x="T28" y="T29"/>
                            </a:cxn>
                          </a:cxnLst>
                          <a:rect l="0" t="0" r="r" b="b"/>
                          <a:pathLst>
                            <a:path w="85" h="99">
                              <a:moveTo>
                                <a:pt x="23" y="97"/>
                              </a:moveTo>
                              <a:lnTo>
                                <a:pt x="7" y="99"/>
                              </a:lnTo>
                              <a:lnTo>
                                <a:pt x="0" y="83"/>
                              </a:lnTo>
                              <a:lnTo>
                                <a:pt x="0" y="59"/>
                              </a:lnTo>
                              <a:lnTo>
                                <a:pt x="7" y="33"/>
                              </a:lnTo>
                              <a:lnTo>
                                <a:pt x="19" y="15"/>
                              </a:lnTo>
                              <a:lnTo>
                                <a:pt x="40" y="3"/>
                              </a:lnTo>
                              <a:lnTo>
                                <a:pt x="62" y="0"/>
                              </a:lnTo>
                              <a:lnTo>
                                <a:pt x="85" y="5"/>
                              </a:lnTo>
                              <a:lnTo>
                                <a:pt x="76" y="19"/>
                              </a:lnTo>
                              <a:lnTo>
                                <a:pt x="66" y="35"/>
                              </a:lnTo>
                              <a:lnTo>
                                <a:pt x="70" y="61"/>
                              </a:lnTo>
                              <a:lnTo>
                                <a:pt x="51" y="67"/>
                              </a:lnTo>
                              <a:lnTo>
                                <a:pt x="33" y="82"/>
                              </a:lnTo>
                              <a:lnTo>
                                <a:pt x="23" y="9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804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8561" name="Freeform 264">
                          <a:extLst>
                            <a:ext uri="{FF2B5EF4-FFF2-40B4-BE49-F238E27FC236}">
                              <a16:creationId xmlns:a16="http://schemas.microsoft.com/office/drawing/2014/main" id="{86740E6E-5D4A-06CD-E315-4C0BFBD0B91C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238" y="3319"/>
                          <a:ext cx="37" cy="18"/>
                        </a:xfrm>
                        <a:custGeom>
                          <a:avLst/>
                          <a:gdLst>
                            <a:gd name="T0" fmla="*/ 0 w 75"/>
                            <a:gd name="T1" fmla="*/ 3 h 35"/>
                            <a:gd name="T2" fmla="*/ 10 w 75"/>
                            <a:gd name="T3" fmla="*/ 6 h 35"/>
                            <a:gd name="T4" fmla="*/ 21 w 75"/>
                            <a:gd name="T5" fmla="*/ 11 h 35"/>
                            <a:gd name="T6" fmla="*/ 29 w 75"/>
                            <a:gd name="T7" fmla="*/ 13 h 35"/>
                            <a:gd name="T8" fmla="*/ 37 w 75"/>
                            <a:gd name="T9" fmla="*/ 18 h 35"/>
                            <a:gd name="T10" fmla="*/ 33 w 75"/>
                            <a:gd name="T11" fmla="*/ 7 h 35"/>
                            <a:gd name="T12" fmla="*/ 32 w 75"/>
                            <a:gd name="T13" fmla="*/ 0 h 35"/>
                            <a:gd name="T14" fmla="*/ 27 w 75"/>
                            <a:gd name="T15" fmla="*/ 3 h 35"/>
                            <a:gd name="T16" fmla="*/ 19 w 75"/>
                            <a:gd name="T17" fmla="*/ 5 h 35"/>
                            <a:gd name="T18" fmla="*/ 13 w 75"/>
                            <a:gd name="T19" fmla="*/ 4 h 35"/>
                            <a:gd name="T20" fmla="*/ 0 w 75"/>
                            <a:gd name="T21" fmla="*/ 3 h 35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</a:gdLst>
                          <a:ahLst/>
                          <a:cxnLst>
                            <a:cxn ang="T22">
                              <a:pos x="T0" y="T1"/>
                            </a:cxn>
                            <a:cxn ang="T23">
                              <a:pos x="T2" y="T3"/>
                            </a:cxn>
                            <a:cxn ang="T24">
                              <a:pos x="T4" y="T5"/>
                            </a:cxn>
                            <a:cxn ang="T25">
                              <a:pos x="T6" y="T7"/>
                            </a:cxn>
                            <a:cxn ang="T26">
                              <a:pos x="T8" y="T9"/>
                            </a:cxn>
                            <a:cxn ang="T27">
                              <a:pos x="T10" y="T11"/>
                            </a:cxn>
                            <a:cxn ang="T28">
                              <a:pos x="T12" y="T13"/>
                            </a:cxn>
                            <a:cxn ang="T29">
                              <a:pos x="T14" y="T15"/>
                            </a:cxn>
                            <a:cxn ang="T30">
                              <a:pos x="T16" y="T17"/>
                            </a:cxn>
                            <a:cxn ang="T31">
                              <a:pos x="T18" y="T19"/>
                            </a:cxn>
                            <a:cxn ang="T32">
                              <a:pos x="T20" y="T21"/>
                            </a:cxn>
                          </a:cxnLst>
                          <a:rect l="0" t="0" r="r" b="b"/>
                          <a:pathLst>
                            <a:path w="75" h="35">
                              <a:moveTo>
                                <a:pt x="0" y="5"/>
                              </a:moveTo>
                              <a:lnTo>
                                <a:pt x="21" y="12"/>
                              </a:lnTo>
                              <a:lnTo>
                                <a:pt x="42" y="21"/>
                              </a:lnTo>
                              <a:lnTo>
                                <a:pt x="58" y="26"/>
                              </a:lnTo>
                              <a:lnTo>
                                <a:pt x="75" y="35"/>
                              </a:lnTo>
                              <a:lnTo>
                                <a:pt x="67" y="14"/>
                              </a:lnTo>
                              <a:lnTo>
                                <a:pt x="64" y="0"/>
                              </a:lnTo>
                              <a:lnTo>
                                <a:pt x="54" y="5"/>
                              </a:lnTo>
                              <a:lnTo>
                                <a:pt x="39" y="10"/>
                              </a:lnTo>
                              <a:lnTo>
                                <a:pt x="26" y="8"/>
                              </a:lnTo>
                              <a:lnTo>
                                <a:pt x="0" y="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4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8562" name="Freeform 265">
                          <a:extLst>
                            <a:ext uri="{FF2B5EF4-FFF2-40B4-BE49-F238E27FC236}">
                              <a16:creationId xmlns:a16="http://schemas.microsoft.com/office/drawing/2014/main" id="{3BC4D26C-417F-E8E7-4F7A-909D109D8518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236" y="3293"/>
                          <a:ext cx="41" cy="21"/>
                        </a:xfrm>
                        <a:custGeom>
                          <a:avLst/>
                          <a:gdLst>
                            <a:gd name="T0" fmla="*/ 41 w 83"/>
                            <a:gd name="T1" fmla="*/ 2 h 43"/>
                            <a:gd name="T2" fmla="*/ 33 w 83"/>
                            <a:gd name="T3" fmla="*/ 0 h 43"/>
                            <a:gd name="T4" fmla="*/ 25 w 83"/>
                            <a:gd name="T5" fmla="*/ 0 h 43"/>
                            <a:gd name="T6" fmla="*/ 15 w 83"/>
                            <a:gd name="T7" fmla="*/ 3 h 43"/>
                            <a:gd name="T8" fmla="*/ 8 w 83"/>
                            <a:gd name="T9" fmla="*/ 8 h 43"/>
                            <a:gd name="T10" fmla="*/ 3 w 83"/>
                            <a:gd name="T11" fmla="*/ 14 h 43"/>
                            <a:gd name="T12" fmla="*/ 0 w 83"/>
                            <a:gd name="T13" fmla="*/ 21 h 43"/>
                            <a:gd name="T14" fmla="*/ 6 w 83"/>
                            <a:gd name="T15" fmla="*/ 15 h 43"/>
                            <a:gd name="T16" fmla="*/ 13 w 83"/>
                            <a:gd name="T17" fmla="*/ 10 h 43"/>
                            <a:gd name="T18" fmla="*/ 23 w 83"/>
                            <a:gd name="T19" fmla="*/ 8 h 43"/>
                            <a:gd name="T20" fmla="*/ 30 w 83"/>
                            <a:gd name="T21" fmla="*/ 8 h 43"/>
                            <a:gd name="T22" fmla="*/ 37 w 83"/>
                            <a:gd name="T23" fmla="*/ 11 h 43"/>
                            <a:gd name="T24" fmla="*/ 38 w 83"/>
                            <a:gd name="T25" fmla="*/ 7 h 43"/>
                            <a:gd name="T26" fmla="*/ 41 w 83"/>
                            <a:gd name="T27" fmla="*/ 2 h 43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  <a:gd name="T36" fmla="*/ 0 60000 65536"/>
                            <a:gd name="T37" fmla="*/ 0 60000 65536"/>
                            <a:gd name="T38" fmla="*/ 0 60000 65536"/>
                            <a:gd name="T39" fmla="*/ 0 60000 65536"/>
                            <a:gd name="T40" fmla="*/ 0 60000 65536"/>
                            <a:gd name="T41" fmla="*/ 0 60000 65536"/>
                          </a:gdLst>
                          <a:ahLst/>
                          <a:cxnLst>
                            <a:cxn ang="T28">
                              <a:pos x="T0" y="T1"/>
                            </a:cxn>
                            <a:cxn ang="T29">
                              <a:pos x="T2" y="T3"/>
                            </a:cxn>
                            <a:cxn ang="T30">
                              <a:pos x="T4" y="T5"/>
                            </a:cxn>
                            <a:cxn ang="T31">
                              <a:pos x="T6" y="T7"/>
                            </a:cxn>
                            <a:cxn ang="T32">
                              <a:pos x="T8" y="T9"/>
                            </a:cxn>
                            <a:cxn ang="T33">
                              <a:pos x="T10" y="T11"/>
                            </a:cxn>
                            <a:cxn ang="T34">
                              <a:pos x="T12" y="T13"/>
                            </a:cxn>
                            <a:cxn ang="T35">
                              <a:pos x="T14" y="T15"/>
                            </a:cxn>
                            <a:cxn ang="T36">
                              <a:pos x="T16" y="T17"/>
                            </a:cxn>
                            <a:cxn ang="T37">
                              <a:pos x="T18" y="T19"/>
                            </a:cxn>
                            <a:cxn ang="T38">
                              <a:pos x="T20" y="T21"/>
                            </a:cxn>
                            <a:cxn ang="T39">
                              <a:pos x="T22" y="T23"/>
                            </a:cxn>
                            <a:cxn ang="T40">
                              <a:pos x="T24" y="T25"/>
                            </a:cxn>
                            <a:cxn ang="T41">
                              <a:pos x="T26" y="T27"/>
                            </a:cxn>
                          </a:cxnLst>
                          <a:rect l="0" t="0" r="r" b="b"/>
                          <a:pathLst>
                            <a:path w="83" h="43">
                              <a:moveTo>
                                <a:pt x="83" y="5"/>
                              </a:moveTo>
                              <a:lnTo>
                                <a:pt x="66" y="0"/>
                              </a:lnTo>
                              <a:lnTo>
                                <a:pt x="51" y="0"/>
                              </a:lnTo>
                              <a:lnTo>
                                <a:pt x="30" y="6"/>
                              </a:lnTo>
                              <a:lnTo>
                                <a:pt x="16" y="16"/>
                              </a:lnTo>
                              <a:lnTo>
                                <a:pt x="7" y="28"/>
                              </a:lnTo>
                              <a:lnTo>
                                <a:pt x="0" y="43"/>
                              </a:lnTo>
                              <a:lnTo>
                                <a:pt x="13" y="31"/>
                              </a:lnTo>
                              <a:lnTo>
                                <a:pt x="27" y="21"/>
                              </a:lnTo>
                              <a:lnTo>
                                <a:pt x="47" y="16"/>
                              </a:lnTo>
                              <a:lnTo>
                                <a:pt x="61" y="17"/>
                              </a:lnTo>
                              <a:lnTo>
                                <a:pt x="74" y="23"/>
                              </a:lnTo>
                              <a:lnTo>
                                <a:pt x="77" y="15"/>
                              </a:lnTo>
                              <a:lnTo>
                                <a:pt x="83" y="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A0806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18556" name="Group 266">
                        <a:extLst>
                          <a:ext uri="{FF2B5EF4-FFF2-40B4-BE49-F238E27FC236}">
                            <a16:creationId xmlns:a16="http://schemas.microsoft.com/office/drawing/2014/main" id="{27F1C78A-2F86-B784-89B0-6B7386355903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119" y="3296"/>
                        <a:ext cx="109" cy="69"/>
                        <a:chOff x="2119" y="3296"/>
                        <a:chExt cx="109" cy="69"/>
                      </a:xfrm>
                    </p:grpSpPr>
                    <p:sp>
                      <p:nvSpPr>
                        <p:cNvPr id="18557" name="Freeform 267">
                          <a:extLst>
                            <a:ext uri="{FF2B5EF4-FFF2-40B4-BE49-F238E27FC236}">
                              <a16:creationId xmlns:a16="http://schemas.microsoft.com/office/drawing/2014/main" id="{5AED87B4-1A74-489F-E95F-6E383F01ADAA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119" y="3298"/>
                          <a:ext cx="109" cy="67"/>
                        </a:xfrm>
                        <a:custGeom>
                          <a:avLst/>
                          <a:gdLst>
                            <a:gd name="T0" fmla="*/ 0 w 217"/>
                            <a:gd name="T1" fmla="*/ 36 h 135"/>
                            <a:gd name="T2" fmla="*/ 12 w 217"/>
                            <a:gd name="T3" fmla="*/ 22 h 135"/>
                            <a:gd name="T4" fmla="*/ 22 w 217"/>
                            <a:gd name="T5" fmla="*/ 13 h 135"/>
                            <a:gd name="T6" fmla="*/ 32 w 217"/>
                            <a:gd name="T7" fmla="*/ 6 h 135"/>
                            <a:gd name="T8" fmla="*/ 44 w 217"/>
                            <a:gd name="T9" fmla="*/ 1 h 135"/>
                            <a:gd name="T10" fmla="*/ 57 w 217"/>
                            <a:gd name="T11" fmla="*/ 0 h 135"/>
                            <a:gd name="T12" fmla="*/ 69 w 217"/>
                            <a:gd name="T13" fmla="*/ 0 h 135"/>
                            <a:gd name="T14" fmla="*/ 81 w 217"/>
                            <a:gd name="T15" fmla="*/ 1 h 135"/>
                            <a:gd name="T16" fmla="*/ 93 w 217"/>
                            <a:gd name="T17" fmla="*/ 6 h 135"/>
                            <a:gd name="T18" fmla="*/ 100 w 217"/>
                            <a:gd name="T19" fmla="*/ 8 h 135"/>
                            <a:gd name="T20" fmla="*/ 109 w 217"/>
                            <a:gd name="T21" fmla="*/ 4 h 135"/>
                            <a:gd name="T22" fmla="*/ 106 w 217"/>
                            <a:gd name="T23" fmla="*/ 13 h 135"/>
                            <a:gd name="T24" fmla="*/ 106 w 217"/>
                            <a:gd name="T25" fmla="*/ 22 h 135"/>
                            <a:gd name="T26" fmla="*/ 107 w 217"/>
                            <a:gd name="T27" fmla="*/ 33 h 135"/>
                            <a:gd name="T28" fmla="*/ 108 w 217"/>
                            <a:gd name="T29" fmla="*/ 44 h 135"/>
                            <a:gd name="T30" fmla="*/ 106 w 217"/>
                            <a:gd name="T31" fmla="*/ 56 h 135"/>
                            <a:gd name="T32" fmla="*/ 102 w 217"/>
                            <a:gd name="T33" fmla="*/ 61 h 135"/>
                            <a:gd name="T34" fmla="*/ 95 w 217"/>
                            <a:gd name="T35" fmla="*/ 67 h 135"/>
                            <a:gd name="T36" fmla="*/ 97 w 217"/>
                            <a:gd name="T37" fmla="*/ 57 h 135"/>
                            <a:gd name="T38" fmla="*/ 98 w 217"/>
                            <a:gd name="T39" fmla="*/ 48 h 135"/>
                            <a:gd name="T40" fmla="*/ 96 w 217"/>
                            <a:gd name="T41" fmla="*/ 41 h 135"/>
                            <a:gd name="T42" fmla="*/ 92 w 217"/>
                            <a:gd name="T43" fmla="*/ 36 h 135"/>
                            <a:gd name="T44" fmla="*/ 83 w 217"/>
                            <a:gd name="T45" fmla="*/ 44 h 135"/>
                            <a:gd name="T46" fmla="*/ 74 w 217"/>
                            <a:gd name="T47" fmla="*/ 49 h 135"/>
                            <a:gd name="T48" fmla="*/ 65 w 217"/>
                            <a:gd name="T49" fmla="*/ 51 h 135"/>
                            <a:gd name="T50" fmla="*/ 54 w 217"/>
                            <a:gd name="T51" fmla="*/ 50 h 135"/>
                            <a:gd name="T52" fmla="*/ 43 w 217"/>
                            <a:gd name="T53" fmla="*/ 44 h 135"/>
                            <a:gd name="T54" fmla="*/ 33 w 217"/>
                            <a:gd name="T55" fmla="*/ 36 h 135"/>
                            <a:gd name="T56" fmla="*/ 26 w 217"/>
                            <a:gd name="T57" fmla="*/ 32 h 135"/>
                            <a:gd name="T58" fmla="*/ 0 w 217"/>
                            <a:gd name="T59" fmla="*/ 36 h 135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  <a:gd name="T75" fmla="*/ 0 60000 65536"/>
                            <a:gd name="T76" fmla="*/ 0 60000 65536"/>
                            <a:gd name="T77" fmla="*/ 0 60000 65536"/>
                            <a:gd name="T78" fmla="*/ 0 60000 65536"/>
                            <a:gd name="T79" fmla="*/ 0 60000 65536"/>
                            <a:gd name="T80" fmla="*/ 0 60000 65536"/>
                            <a:gd name="T81" fmla="*/ 0 60000 65536"/>
                            <a:gd name="T82" fmla="*/ 0 60000 65536"/>
                            <a:gd name="T83" fmla="*/ 0 60000 65536"/>
                            <a:gd name="T84" fmla="*/ 0 60000 65536"/>
                            <a:gd name="T85" fmla="*/ 0 60000 65536"/>
                            <a:gd name="T86" fmla="*/ 0 60000 65536"/>
                            <a:gd name="T87" fmla="*/ 0 60000 65536"/>
                            <a:gd name="T88" fmla="*/ 0 60000 65536"/>
                            <a:gd name="T89" fmla="*/ 0 60000 65536"/>
                          </a:gdLst>
                          <a:ahLst/>
                          <a:cxnLst>
                            <a:cxn ang="T60">
                              <a:pos x="T0" y="T1"/>
                            </a:cxn>
                            <a:cxn ang="T61">
                              <a:pos x="T2" y="T3"/>
                            </a:cxn>
                            <a:cxn ang="T62">
                              <a:pos x="T4" y="T5"/>
                            </a:cxn>
                            <a:cxn ang="T63">
                              <a:pos x="T6" y="T7"/>
                            </a:cxn>
                            <a:cxn ang="T64">
                              <a:pos x="T8" y="T9"/>
                            </a:cxn>
                            <a:cxn ang="T65">
                              <a:pos x="T10" y="T11"/>
                            </a:cxn>
                            <a:cxn ang="T66">
                              <a:pos x="T12" y="T13"/>
                            </a:cxn>
                            <a:cxn ang="T67">
                              <a:pos x="T14" y="T15"/>
                            </a:cxn>
                            <a:cxn ang="T68">
                              <a:pos x="T16" y="T17"/>
                            </a:cxn>
                            <a:cxn ang="T69">
                              <a:pos x="T18" y="T19"/>
                            </a:cxn>
                            <a:cxn ang="T70">
                              <a:pos x="T20" y="T21"/>
                            </a:cxn>
                            <a:cxn ang="T71">
                              <a:pos x="T22" y="T23"/>
                            </a:cxn>
                            <a:cxn ang="T72">
                              <a:pos x="T24" y="T25"/>
                            </a:cxn>
                            <a:cxn ang="T73">
                              <a:pos x="T26" y="T27"/>
                            </a:cxn>
                            <a:cxn ang="T74">
                              <a:pos x="T28" y="T29"/>
                            </a:cxn>
                            <a:cxn ang="T75">
                              <a:pos x="T30" y="T31"/>
                            </a:cxn>
                            <a:cxn ang="T76">
                              <a:pos x="T32" y="T33"/>
                            </a:cxn>
                            <a:cxn ang="T77">
                              <a:pos x="T34" y="T35"/>
                            </a:cxn>
                            <a:cxn ang="T78">
                              <a:pos x="T36" y="T37"/>
                            </a:cxn>
                            <a:cxn ang="T79">
                              <a:pos x="T38" y="T39"/>
                            </a:cxn>
                            <a:cxn ang="T80">
                              <a:pos x="T40" y="T41"/>
                            </a:cxn>
                            <a:cxn ang="T81">
                              <a:pos x="T42" y="T43"/>
                            </a:cxn>
                            <a:cxn ang="T82">
                              <a:pos x="T44" y="T45"/>
                            </a:cxn>
                            <a:cxn ang="T83">
                              <a:pos x="T46" y="T47"/>
                            </a:cxn>
                            <a:cxn ang="T84">
                              <a:pos x="T48" y="T49"/>
                            </a:cxn>
                            <a:cxn ang="T85">
                              <a:pos x="T50" y="T51"/>
                            </a:cxn>
                            <a:cxn ang="T86">
                              <a:pos x="T52" y="T53"/>
                            </a:cxn>
                            <a:cxn ang="T87">
                              <a:pos x="T54" y="T55"/>
                            </a:cxn>
                            <a:cxn ang="T88">
                              <a:pos x="T56" y="T57"/>
                            </a:cxn>
                            <a:cxn ang="T89">
                              <a:pos x="T58" y="T59"/>
                            </a:cxn>
                          </a:cxnLst>
                          <a:rect l="0" t="0" r="r" b="b"/>
                          <a:pathLst>
                            <a:path w="217" h="135">
                              <a:moveTo>
                                <a:pt x="0" y="72"/>
                              </a:moveTo>
                              <a:lnTo>
                                <a:pt x="23" y="45"/>
                              </a:lnTo>
                              <a:lnTo>
                                <a:pt x="44" y="27"/>
                              </a:lnTo>
                              <a:lnTo>
                                <a:pt x="64" y="13"/>
                              </a:lnTo>
                              <a:lnTo>
                                <a:pt x="88" y="3"/>
                              </a:lnTo>
                              <a:lnTo>
                                <a:pt x="113" y="0"/>
                              </a:lnTo>
                              <a:lnTo>
                                <a:pt x="137" y="0"/>
                              </a:lnTo>
                              <a:lnTo>
                                <a:pt x="161" y="3"/>
                              </a:lnTo>
                              <a:lnTo>
                                <a:pt x="185" y="12"/>
                              </a:lnTo>
                              <a:lnTo>
                                <a:pt x="199" y="16"/>
                              </a:lnTo>
                              <a:lnTo>
                                <a:pt x="217" y="9"/>
                              </a:lnTo>
                              <a:lnTo>
                                <a:pt x="212" y="27"/>
                              </a:lnTo>
                              <a:lnTo>
                                <a:pt x="211" y="44"/>
                              </a:lnTo>
                              <a:lnTo>
                                <a:pt x="214" y="66"/>
                              </a:lnTo>
                              <a:lnTo>
                                <a:pt x="216" y="88"/>
                              </a:lnTo>
                              <a:lnTo>
                                <a:pt x="212" y="112"/>
                              </a:lnTo>
                              <a:lnTo>
                                <a:pt x="203" y="123"/>
                              </a:lnTo>
                              <a:lnTo>
                                <a:pt x="189" y="135"/>
                              </a:lnTo>
                              <a:lnTo>
                                <a:pt x="194" y="114"/>
                              </a:lnTo>
                              <a:lnTo>
                                <a:pt x="196" y="96"/>
                              </a:lnTo>
                              <a:lnTo>
                                <a:pt x="192" y="83"/>
                              </a:lnTo>
                              <a:lnTo>
                                <a:pt x="183" y="73"/>
                              </a:lnTo>
                              <a:lnTo>
                                <a:pt x="166" y="89"/>
                              </a:lnTo>
                              <a:lnTo>
                                <a:pt x="148" y="98"/>
                              </a:lnTo>
                              <a:lnTo>
                                <a:pt x="129" y="102"/>
                              </a:lnTo>
                              <a:lnTo>
                                <a:pt x="107" y="101"/>
                              </a:lnTo>
                              <a:lnTo>
                                <a:pt x="86" y="89"/>
                              </a:lnTo>
                              <a:lnTo>
                                <a:pt x="66" y="73"/>
                              </a:lnTo>
                              <a:lnTo>
                                <a:pt x="51" y="65"/>
                              </a:lnTo>
                              <a:lnTo>
                                <a:pt x="0" y="7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804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8558" name="Freeform 268">
                          <a:extLst>
                            <a:ext uri="{FF2B5EF4-FFF2-40B4-BE49-F238E27FC236}">
                              <a16:creationId xmlns:a16="http://schemas.microsoft.com/office/drawing/2014/main" id="{D1620EDA-276C-3B1C-E5E0-82C5C6E24551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149" y="3322"/>
                          <a:ext cx="57" cy="25"/>
                        </a:xfrm>
                        <a:custGeom>
                          <a:avLst/>
                          <a:gdLst>
                            <a:gd name="T0" fmla="*/ 0 w 113"/>
                            <a:gd name="T1" fmla="*/ 0 h 50"/>
                            <a:gd name="T2" fmla="*/ 9 w 113"/>
                            <a:gd name="T3" fmla="*/ 7 h 50"/>
                            <a:gd name="T4" fmla="*/ 17 w 113"/>
                            <a:gd name="T5" fmla="*/ 12 h 50"/>
                            <a:gd name="T6" fmla="*/ 28 w 113"/>
                            <a:gd name="T7" fmla="*/ 14 h 50"/>
                            <a:gd name="T8" fmla="*/ 35 w 113"/>
                            <a:gd name="T9" fmla="*/ 14 h 50"/>
                            <a:gd name="T10" fmla="*/ 41 w 113"/>
                            <a:gd name="T11" fmla="*/ 12 h 50"/>
                            <a:gd name="T12" fmla="*/ 52 w 113"/>
                            <a:gd name="T13" fmla="*/ 4 h 50"/>
                            <a:gd name="T14" fmla="*/ 45 w 113"/>
                            <a:gd name="T15" fmla="*/ 12 h 50"/>
                            <a:gd name="T16" fmla="*/ 57 w 113"/>
                            <a:gd name="T17" fmla="*/ 19 h 50"/>
                            <a:gd name="T18" fmla="*/ 46 w 113"/>
                            <a:gd name="T19" fmla="*/ 22 h 50"/>
                            <a:gd name="T20" fmla="*/ 37 w 113"/>
                            <a:gd name="T21" fmla="*/ 25 h 50"/>
                            <a:gd name="T22" fmla="*/ 25 w 113"/>
                            <a:gd name="T23" fmla="*/ 25 h 50"/>
                            <a:gd name="T24" fmla="*/ 16 w 113"/>
                            <a:gd name="T25" fmla="*/ 20 h 50"/>
                            <a:gd name="T26" fmla="*/ 8 w 113"/>
                            <a:gd name="T27" fmla="*/ 12 h 50"/>
                            <a:gd name="T28" fmla="*/ 0 w 113"/>
                            <a:gd name="T29" fmla="*/ 0 h 50"/>
                            <a:gd name="T30" fmla="*/ 0 60000 65536"/>
                            <a:gd name="T31" fmla="*/ 0 60000 65536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  <a:gd name="T36" fmla="*/ 0 60000 65536"/>
                            <a:gd name="T37" fmla="*/ 0 60000 65536"/>
                            <a:gd name="T38" fmla="*/ 0 60000 65536"/>
                            <a:gd name="T39" fmla="*/ 0 60000 65536"/>
                            <a:gd name="T40" fmla="*/ 0 60000 65536"/>
                            <a:gd name="T41" fmla="*/ 0 60000 65536"/>
                            <a:gd name="T42" fmla="*/ 0 60000 65536"/>
                            <a:gd name="T43" fmla="*/ 0 60000 65536"/>
                            <a:gd name="T44" fmla="*/ 0 60000 65536"/>
                          </a:gdLst>
                          <a:ahLst/>
                          <a:cxnLst>
                            <a:cxn ang="T30">
                              <a:pos x="T0" y="T1"/>
                            </a:cxn>
                            <a:cxn ang="T31">
                              <a:pos x="T2" y="T3"/>
                            </a:cxn>
                            <a:cxn ang="T32">
                              <a:pos x="T4" y="T5"/>
                            </a:cxn>
                            <a:cxn ang="T33">
                              <a:pos x="T6" y="T7"/>
                            </a:cxn>
                            <a:cxn ang="T34">
                              <a:pos x="T8" y="T9"/>
                            </a:cxn>
                            <a:cxn ang="T35">
                              <a:pos x="T10" y="T11"/>
                            </a:cxn>
                            <a:cxn ang="T36">
                              <a:pos x="T12" y="T13"/>
                            </a:cxn>
                            <a:cxn ang="T37">
                              <a:pos x="T14" y="T15"/>
                            </a:cxn>
                            <a:cxn ang="T38">
                              <a:pos x="T16" y="T17"/>
                            </a:cxn>
                            <a:cxn ang="T39">
                              <a:pos x="T18" y="T19"/>
                            </a:cxn>
                            <a:cxn ang="T40">
                              <a:pos x="T20" y="T21"/>
                            </a:cxn>
                            <a:cxn ang="T41">
                              <a:pos x="T22" y="T23"/>
                            </a:cxn>
                            <a:cxn ang="T42">
                              <a:pos x="T24" y="T25"/>
                            </a:cxn>
                            <a:cxn ang="T43">
                              <a:pos x="T26" y="T27"/>
                            </a:cxn>
                            <a:cxn ang="T44">
                              <a:pos x="T28" y="T29"/>
                            </a:cxn>
                          </a:cxnLst>
                          <a:rect l="0" t="0" r="r" b="b"/>
                          <a:pathLst>
                            <a:path w="113" h="50">
                              <a:moveTo>
                                <a:pt x="0" y="0"/>
                              </a:moveTo>
                              <a:lnTo>
                                <a:pt x="17" y="13"/>
                              </a:lnTo>
                              <a:lnTo>
                                <a:pt x="34" y="23"/>
                              </a:lnTo>
                              <a:lnTo>
                                <a:pt x="56" y="27"/>
                              </a:lnTo>
                              <a:lnTo>
                                <a:pt x="69" y="27"/>
                              </a:lnTo>
                              <a:lnTo>
                                <a:pt x="82" y="23"/>
                              </a:lnTo>
                              <a:lnTo>
                                <a:pt x="103" y="8"/>
                              </a:lnTo>
                              <a:lnTo>
                                <a:pt x="90" y="24"/>
                              </a:lnTo>
                              <a:lnTo>
                                <a:pt x="113" y="37"/>
                              </a:lnTo>
                              <a:lnTo>
                                <a:pt x="91" y="44"/>
                              </a:lnTo>
                              <a:lnTo>
                                <a:pt x="74" y="50"/>
                              </a:lnTo>
                              <a:lnTo>
                                <a:pt x="50" y="49"/>
                              </a:lnTo>
                              <a:lnTo>
                                <a:pt x="32" y="39"/>
                              </a:lnTo>
                              <a:lnTo>
                                <a:pt x="15" y="23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4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8559" name="Freeform 269">
                          <a:extLst>
                            <a:ext uri="{FF2B5EF4-FFF2-40B4-BE49-F238E27FC236}">
                              <a16:creationId xmlns:a16="http://schemas.microsoft.com/office/drawing/2014/main" id="{BE69025E-CE23-C4A5-8357-76DC18A4C39E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130" y="3296"/>
                          <a:ext cx="96" cy="28"/>
                        </a:xfrm>
                        <a:custGeom>
                          <a:avLst/>
                          <a:gdLst>
                            <a:gd name="T0" fmla="*/ 0 w 193"/>
                            <a:gd name="T1" fmla="*/ 27 h 57"/>
                            <a:gd name="T2" fmla="*/ 8 w 193"/>
                            <a:gd name="T3" fmla="*/ 18 h 57"/>
                            <a:gd name="T4" fmla="*/ 11 w 193"/>
                            <a:gd name="T5" fmla="*/ 14 h 57"/>
                            <a:gd name="T6" fmla="*/ 16 w 193"/>
                            <a:gd name="T7" fmla="*/ 11 h 57"/>
                            <a:gd name="T8" fmla="*/ 20 w 193"/>
                            <a:gd name="T9" fmla="*/ 7 h 57"/>
                            <a:gd name="T10" fmla="*/ 25 w 193"/>
                            <a:gd name="T11" fmla="*/ 5 h 57"/>
                            <a:gd name="T12" fmla="*/ 31 w 193"/>
                            <a:gd name="T13" fmla="*/ 3 h 57"/>
                            <a:gd name="T14" fmla="*/ 39 w 193"/>
                            <a:gd name="T15" fmla="*/ 0 h 57"/>
                            <a:gd name="T16" fmla="*/ 47 w 193"/>
                            <a:gd name="T17" fmla="*/ 0 h 57"/>
                            <a:gd name="T18" fmla="*/ 56 w 193"/>
                            <a:gd name="T19" fmla="*/ 0 h 57"/>
                            <a:gd name="T20" fmla="*/ 64 w 193"/>
                            <a:gd name="T21" fmla="*/ 3 h 57"/>
                            <a:gd name="T22" fmla="*/ 72 w 193"/>
                            <a:gd name="T23" fmla="*/ 5 h 57"/>
                            <a:gd name="T24" fmla="*/ 83 w 193"/>
                            <a:gd name="T25" fmla="*/ 8 h 57"/>
                            <a:gd name="T26" fmla="*/ 88 w 193"/>
                            <a:gd name="T27" fmla="*/ 7 h 57"/>
                            <a:gd name="T28" fmla="*/ 94 w 193"/>
                            <a:gd name="T29" fmla="*/ 6 h 57"/>
                            <a:gd name="T30" fmla="*/ 96 w 193"/>
                            <a:gd name="T31" fmla="*/ 9 h 57"/>
                            <a:gd name="T32" fmla="*/ 96 w 193"/>
                            <a:gd name="T33" fmla="*/ 13 h 57"/>
                            <a:gd name="T34" fmla="*/ 95 w 193"/>
                            <a:gd name="T35" fmla="*/ 18 h 57"/>
                            <a:gd name="T36" fmla="*/ 93 w 193"/>
                            <a:gd name="T37" fmla="*/ 22 h 57"/>
                            <a:gd name="T38" fmla="*/ 88 w 193"/>
                            <a:gd name="T39" fmla="*/ 21 h 57"/>
                            <a:gd name="T40" fmla="*/ 82 w 193"/>
                            <a:gd name="T41" fmla="*/ 21 h 57"/>
                            <a:gd name="T42" fmla="*/ 76 w 193"/>
                            <a:gd name="T43" fmla="*/ 19 h 57"/>
                            <a:gd name="T44" fmla="*/ 70 w 193"/>
                            <a:gd name="T45" fmla="*/ 18 h 57"/>
                            <a:gd name="T46" fmla="*/ 64 w 193"/>
                            <a:gd name="T47" fmla="*/ 18 h 57"/>
                            <a:gd name="T48" fmla="*/ 61 w 193"/>
                            <a:gd name="T49" fmla="*/ 15 h 57"/>
                            <a:gd name="T50" fmla="*/ 56 w 193"/>
                            <a:gd name="T51" fmla="*/ 14 h 57"/>
                            <a:gd name="T52" fmla="*/ 51 w 193"/>
                            <a:gd name="T53" fmla="*/ 13 h 57"/>
                            <a:gd name="T54" fmla="*/ 45 w 193"/>
                            <a:gd name="T55" fmla="*/ 13 h 57"/>
                            <a:gd name="T56" fmla="*/ 39 w 193"/>
                            <a:gd name="T57" fmla="*/ 14 h 57"/>
                            <a:gd name="T58" fmla="*/ 33 w 193"/>
                            <a:gd name="T59" fmla="*/ 13 h 57"/>
                            <a:gd name="T60" fmla="*/ 27 w 193"/>
                            <a:gd name="T61" fmla="*/ 13 h 57"/>
                            <a:gd name="T62" fmla="*/ 21 w 193"/>
                            <a:gd name="T63" fmla="*/ 15 h 57"/>
                            <a:gd name="T64" fmla="*/ 14 w 193"/>
                            <a:gd name="T65" fmla="*/ 19 h 57"/>
                            <a:gd name="T66" fmla="*/ 8 w 193"/>
                            <a:gd name="T67" fmla="*/ 23 h 57"/>
                            <a:gd name="T68" fmla="*/ 5 w 193"/>
                            <a:gd name="T69" fmla="*/ 28 h 57"/>
                            <a:gd name="T70" fmla="*/ 0 w 193"/>
                            <a:gd name="T71" fmla="*/ 27 h 57"/>
                            <a:gd name="T72" fmla="*/ 0 60000 65536"/>
                            <a:gd name="T73" fmla="*/ 0 60000 65536"/>
                            <a:gd name="T74" fmla="*/ 0 60000 65536"/>
                            <a:gd name="T75" fmla="*/ 0 60000 65536"/>
                            <a:gd name="T76" fmla="*/ 0 60000 65536"/>
                            <a:gd name="T77" fmla="*/ 0 60000 65536"/>
                            <a:gd name="T78" fmla="*/ 0 60000 65536"/>
                            <a:gd name="T79" fmla="*/ 0 60000 65536"/>
                            <a:gd name="T80" fmla="*/ 0 60000 65536"/>
                            <a:gd name="T81" fmla="*/ 0 60000 65536"/>
                            <a:gd name="T82" fmla="*/ 0 60000 65536"/>
                            <a:gd name="T83" fmla="*/ 0 60000 65536"/>
                            <a:gd name="T84" fmla="*/ 0 60000 65536"/>
                            <a:gd name="T85" fmla="*/ 0 60000 65536"/>
                            <a:gd name="T86" fmla="*/ 0 60000 65536"/>
                            <a:gd name="T87" fmla="*/ 0 60000 65536"/>
                            <a:gd name="T88" fmla="*/ 0 60000 65536"/>
                            <a:gd name="T89" fmla="*/ 0 60000 65536"/>
                            <a:gd name="T90" fmla="*/ 0 60000 65536"/>
                            <a:gd name="T91" fmla="*/ 0 60000 65536"/>
                            <a:gd name="T92" fmla="*/ 0 60000 65536"/>
                            <a:gd name="T93" fmla="*/ 0 60000 65536"/>
                            <a:gd name="T94" fmla="*/ 0 60000 65536"/>
                            <a:gd name="T95" fmla="*/ 0 60000 65536"/>
                            <a:gd name="T96" fmla="*/ 0 60000 65536"/>
                            <a:gd name="T97" fmla="*/ 0 60000 65536"/>
                            <a:gd name="T98" fmla="*/ 0 60000 65536"/>
                            <a:gd name="T99" fmla="*/ 0 60000 65536"/>
                            <a:gd name="T100" fmla="*/ 0 60000 65536"/>
                            <a:gd name="T101" fmla="*/ 0 60000 65536"/>
                            <a:gd name="T102" fmla="*/ 0 60000 65536"/>
                            <a:gd name="T103" fmla="*/ 0 60000 65536"/>
                            <a:gd name="T104" fmla="*/ 0 60000 65536"/>
                            <a:gd name="T105" fmla="*/ 0 60000 65536"/>
                            <a:gd name="T106" fmla="*/ 0 60000 65536"/>
                            <a:gd name="T107" fmla="*/ 0 60000 65536"/>
                          </a:gdLst>
                          <a:ahLst/>
                          <a:cxnLst>
                            <a:cxn ang="T72">
                              <a:pos x="T0" y="T1"/>
                            </a:cxn>
                            <a:cxn ang="T73">
                              <a:pos x="T2" y="T3"/>
                            </a:cxn>
                            <a:cxn ang="T74">
                              <a:pos x="T4" y="T5"/>
                            </a:cxn>
                            <a:cxn ang="T75">
                              <a:pos x="T6" y="T7"/>
                            </a:cxn>
                            <a:cxn ang="T76">
                              <a:pos x="T8" y="T9"/>
                            </a:cxn>
                            <a:cxn ang="T77">
                              <a:pos x="T10" y="T11"/>
                            </a:cxn>
                            <a:cxn ang="T78">
                              <a:pos x="T12" y="T13"/>
                            </a:cxn>
                            <a:cxn ang="T79">
                              <a:pos x="T14" y="T15"/>
                            </a:cxn>
                            <a:cxn ang="T80">
                              <a:pos x="T16" y="T17"/>
                            </a:cxn>
                            <a:cxn ang="T81">
                              <a:pos x="T18" y="T19"/>
                            </a:cxn>
                            <a:cxn ang="T82">
                              <a:pos x="T20" y="T21"/>
                            </a:cxn>
                            <a:cxn ang="T83">
                              <a:pos x="T22" y="T23"/>
                            </a:cxn>
                            <a:cxn ang="T84">
                              <a:pos x="T24" y="T25"/>
                            </a:cxn>
                            <a:cxn ang="T85">
                              <a:pos x="T26" y="T27"/>
                            </a:cxn>
                            <a:cxn ang="T86">
                              <a:pos x="T28" y="T29"/>
                            </a:cxn>
                            <a:cxn ang="T87">
                              <a:pos x="T30" y="T31"/>
                            </a:cxn>
                            <a:cxn ang="T88">
                              <a:pos x="T32" y="T33"/>
                            </a:cxn>
                            <a:cxn ang="T89">
                              <a:pos x="T34" y="T35"/>
                            </a:cxn>
                            <a:cxn ang="T90">
                              <a:pos x="T36" y="T37"/>
                            </a:cxn>
                            <a:cxn ang="T91">
                              <a:pos x="T38" y="T39"/>
                            </a:cxn>
                            <a:cxn ang="T92">
                              <a:pos x="T40" y="T41"/>
                            </a:cxn>
                            <a:cxn ang="T93">
                              <a:pos x="T42" y="T43"/>
                            </a:cxn>
                            <a:cxn ang="T94">
                              <a:pos x="T44" y="T45"/>
                            </a:cxn>
                            <a:cxn ang="T95">
                              <a:pos x="T46" y="T47"/>
                            </a:cxn>
                            <a:cxn ang="T96">
                              <a:pos x="T48" y="T49"/>
                            </a:cxn>
                            <a:cxn ang="T97">
                              <a:pos x="T50" y="T51"/>
                            </a:cxn>
                            <a:cxn ang="T98">
                              <a:pos x="T52" y="T53"/>
                            </a:cxn>
                            <a:cxn ang="T99">
                              <a:pos x="T54" y="T55"/>
                            </a:cxn>
                            <a:cxn ang="T100">
                              <a:pos x="T56" y="T57"/>
                            </a:cxn>
                            <a:cxn ang="T101">
                              <a:pos x="T58" y="T59"/>
                            </a:cxn>
                            <a:cxn ang="T102">
                              <a:pos x="T60" y="T61"/>
                            </a:cxn>
                            <a:cxn ang="T103">
                              <a:pos x="T62" y="T63"/>
                            </a:cxn>
                            <a:cxn ang="T104">
                              <a:pos x="T64" y="T65"/>
                            </a:cxn>
                            <a:cxn ang="T105">
                              <a:pos x="T66" y="T67"/>
                            </a:cxn>
                            <a:cxn ang="T106">
                              <a:pos x="T68" y="T69"/>
                            </a:cxn>
                            <a:cxn ang="T107">
                              <a:pos x="T70" y="T71"/>
                            </a:cxn>
                          </a:cxnLst>
                          <a:rect l="0" t="0" r="r" b="b"/>
                          <a:pathLst>
                            <a:path w="193" h="57">
                              <a:moveTo>
                                <a:pt x="0" y="55"/>
                              </a:moveTo>
                              <a:lnTo>
                                <a:pt x="16" y="37"/>
                              </a:lnTo>
                              <a:lnTo>
                                <a:pt x="22" y="28"/>
                              </a:lnTo>
                              <a:lnTo>
                                <a:pt x="32" y="22"/>
                              </a:lnTo>
                              <a:lnTo>
                                <a:pt x="40" y="15"/>
                              </a:lnTo>
                              <a:lnTo>
                                <a:pt x="51" y="10"/>
                              </a:lnTo>
                              <a:lnTo>
                                <a:pt x="62" y="6"/>
                              </a:lnTo>
                              <a:lnTo>
                                <a:pt x="78" y="1"/>
                              </a:lnTo>
                              <a:lnTo>
                                <a:pt x="94" y="0"/>
                              </a:lnTo>
                              <a:lnTo>
                                <a:pt x="113" y="1"/>
                              </a:lnTo>
                              <a:lnTo>
                                <a:pt x="129" y="6"/>
                              </a:lnTo>
                              <a:lnTo>
                                <a:pt x="145" y="10"/>
                              </a:lnTo>
                              <a:lnTo>
                                <a:pt x="166" y="16"/>
                              </a:lnTo>
                              <a:lnTo>
                                <a:pt x="177" y="15"/>
                              </a:lnTo>
                              <a:lnTo>
                                <a:pt x="188" y="13"/>
                              </a:lnTo>
                              <a:lnTo>
                                <a:pt x="192" y="18"/>
                              </a:lnTo>
                              <a:lnTo>
                                <a:pt x="193" y="26"/>
                              </a:lnTo>
                              <a:lnTo>
                                <a:pt x="190" y="37"/>
                              </a:lnTo>
                              <a:lnTo>
                                <a:pt x="186" y="44"/>
                              </a:lnTo>
                              <a:lnTo>
                                <a:pt x="177" y="42"/>
                              </a:lnTo>
                              <a:lnTo>
                                <a:pt x="165" y="43"/>
                              </a:lnTo>
                              <a:lnTo>
                                <a:pt x="152" y="38"/>
                              </a:lnTo>
                              <a:lnTo>
                                <a:pt x="141" y="36"/>
                              </a:lnTo>
                              <a:lnTo>
                                <a:pt x="129" y="36"/>
                              </a:lnTo>
                              <a:lnTo>
                                <a:pt x="122" y="31"/>
                              </a:lnTo>
                              <a:lnTo>
                                <a:pt x="113" y="28"/>
                              </a:lnTo>
                              <a:lnTo>
                                <a:pt x="102" y="26"/>
                              </a:lnTo>
                              <a:lnTo>
                                <a:pt x="91" y="26"/>
                              </a:lnTo>
                              <a:lnTo>
                                <a:pt x="78" y="28"/>
                              </a:lnTo>
                              <a:lnTo>
                                <a:pt x="67" y="27"/>
                              </a:lnTo>
                              <a:lnTo>
                                <a:pt x="54" y="26"/>
                              </a:lnTo>
                              <a:lnTo>
                                <a:pt x="42" y="31"/>
                              </a:lnTo>
                              <a:lnTo>
                                <a:pt x="28" y="38"/>
                              </a:lnTo>
                              <a:lnTo>
                                <a:pt x="17" y="47"/>
                              </a:lnTo>
                              <a:lnTo>
                                <a:pt x="11" y="57"/>
                              </a:lnTo>
                              <a:lnTo>
                                <a:pt x="0" y="5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A0806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8541" name="Group 270">
                      <a:extLst>
                        <a:ext uri="{FF2B5EF4-FFF2-40B4-BE49-F238E27FC236}">
                          <a16:creationId xmlns:a16="http://schemas.microsoft.com/office/drawing/2014/main" id="{695A083B-A576-A5E2-67B4-5A427470254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23" y="3335"/>
                      <a:ext cx="240" cy="172"/>
                      <a:chOff x="2023" y="3335"/>
                      <a:chExt cx="240" cy="172"/>
                    </a:xfrm>
                  </p:grpSpPr>
                  <p:grpSp>
                    <p:nvGrpSpPr>
                      <p:cNvPr id="18542" name="Group 271">
                        <a:extLst>
                          <a:ext uri="{FF2B5EF4-FFF2-40B4-BE49-F238E27FC236}">
                            <a16:creationId xmlns:a16="http://schemas.microsoft.com/office/drawing/2014/main" id="{409686E5-8C2F-FE69-70CE-C7832B278FE1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199" y="3335"/>
                        <a:ext cx="64" cy="94"/>
                        <a:chOff x="2199" y="3335"/>
                        <a:chExt cx="64" cy="94"/>
                      </a:xfrm>
                    </p:grpSpPr>
                    <p:sp>
                      <p:nvSpPr>
                        <p:cNvPr id="18553" name="Freeform 272">
                          <a:extLst>
                            <a:ext uri="{FF2B5EF4-FFF2-40B4-BE49-F238E27FC236}">
                              <a16:creationId xmlns:a16="http://schemas.microsoft.com/office/drawing/2014/main" id="{707C3D10-1C56-9D4B-6E31-07CBB5232E83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199" y="3351"/>
                          <a:ext cx="40" cy="64"/>
                        </a:xfrm>
                        <a:custGeom>
                          <a:avLst/>
                          <a:gdLst>
                            <a:gd name="T0" fmla="*/ 18 w 80"/>
                            <a:gd name="T1" fmla="*/ 0 h 130"/>
                            <a:gd name="T2" fmla="*/ 12 w 80"/>
                            <a:gd name="T3" fmla="*/ 14 h 130"/>
                            <a:gd name="T4" fmla="*/ 8 w 80"/>
                            <a:gd name="T5" fmla="*/ 27 h 130"/>
                            <a:gd name="T6" fmla="*/ 14 w 80"/>
                            <a:gd name="T7" fmla="*/ 23 h 130"/>
                            <a:gd name="T8" fmla="*/ 21 w 80"/>
                            <a:gd name="T9" fmla="*/ 20 h 130"/>
                            <a:gd name="T10" fmla="*/ 26 w 80"/>
                            <a:gd name="T11" fmla="*/ 22 h 130"/>
                            <a:gd name="T12" fmla="*/ 31 w 80"/>
                            <a:gd name="T13" fmla="*/ 26 h 130"/>
                            <a:gd name="T14" fmla="*/ 31 w 80"/>
                            <a:gd name="T15" fmla="*/ 32 h 130"/>
                            <a:gd name="T16" fmla="*/ 27 w 80"/>
                            <a:gd name="T17" fmla="*/ 30 h 130"/>
                            <a:gd name="T18" fmla="*/ 22 w 80"/>
                            <a:gd name="T19" fmla="*/ 28 h 130"/>
                            <a:gd name="T20" fmla="*/ 14 w 80"/>
                            <a:gd name="T21" fmla="*/ 27 h 130"/>
                            <a:gd name="T22" fmla="*/ 9 w 80"/>
                            <a:gd name="T23" fmla="*/ 30 h 130"/>
                            <a:gd name="T24" fmla="*/ 6 w 80"/>
                            <a:gd name="T25" fmla="*/ 36 h 130"/>
                            <a:gd name="T26" fmla="*/ 6 w 80"/>
                            <a:gd name="T27" fmla="*/ 43 h 130"/>
                            <a:gd name="T28" fmla="*/ 10 w 80"/>
                            <a:gd name="T29" fmla="*/ 48 h 130"/>
                            <a:gd name="T30" fmla="*/ 19 w 80"/>
                            <a:gd name="T31" fmla="*/ 49 h 130"/>
                            <a:gd name="T32" fmla="*/ 29 w 80"/>
                            <a:gd name="T33" fmla="*/ 50 h 130"/>
                            <a:gd name="T34" fmla="*/ 35 w 80"/>
                            <a:gd name="T35" fmla="*/ 53 h 130"/>
                            <a:gd name="T36" fmla="*/ 40 w 80"/>
                            <a:gd name="T37" fmla="*/ 59 h 130"/>
                            <a:gd name="T38" fmla="*/ 36 w 80"/>
                            <a:gd name="T39" fmla="*/ 63 h 130"/>
                            <a:gd name="T40" fmla="*/ 27 w 80"/>
                            <a:gd name="T41" fmla="*/ 64 h 130"/>
                            <a:gd name="T42" fmla="*/ 18 w 80"/>
                            <a:gd name="T43" fmla="*/ 62 h 130"/>
                            <a:gd name="T44" fmla="*/ 8 w 80"/>
                            <a:gd name="T45" fmla="*/ 55 h 130"/>
                            <a:gd name="T46" fmla="*/ 2 w 80"/>
                            <a:gd name="T47" fmla="*/ 50 h 130"/>
                            <a:gd name="T48" fmla="*/ 0 w 80"/>
                            <a:gd name="T49" fmla="*/ 41 h 130"/>
                            <a:gd name="T50" fmla="*/ 1 w 80"/>
                            <a:gd name="T51" fmla="*/ 35 h 130"/>
                            <a:gd name="T52" fmla="*/ 4 w 80"/>
                            <a:gd name="T53" fmla="*/ 26 h 130"/>
                            <a:gd name="T54" fmla="*/ 18 w 80"/>
                            <a:gd name="T55" fmla="*/ 0 h 130"/>
                            <a:gd name="T56" fmla="*/ 0 60000 65536"/>
                            <a:gd name="T57" fmla="*/ 0 60000 65536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  <a:gd name="T75" fmla="*/ 0 60000 65536"/>
                            <a:gd name="T76" fmla="*/ 0 60000 65536"/>
                            <a:gd name="T77" fmla="*/ 0 60000 65536"/>
                            <a:gd name="T78" fmla="*/ 0 60000 65536"/>
                            <a:gd name="T79" fmla="*/ 0 60000 65536"/>
                            <a:gd name="T80" fmla="*/ 0 60000 65536"/>
                            <a:gd name="T81" fmla="*/ 0 60000 65536"/>
                            <a:gd name="T82" fmla="*/ 0 60000 65536"/>
                            <a:gd name="T83" fmla="*/ 0 60000 65536"/>
                          </a:gdLst>
                          <a:ahLst/>
                          <a:cxnLst>
                            <a:cxn ang="T56">
                              <a:pos x="T0" y="T1"/>
                            </a:cxn>
                            <a:cxn ang="T57">
                              <a:pos x="T2" y="T3"/>
                            </a:cxn>
                            <a:cxn ang="T58">
                              <a:pos x="T4" y="T5"/>
                            </a:cxn>
                            <a:cxn ang="T59">
                              <a:pos x="T6" y="T7"/>
                            </a:cxn>
                            <a:cxn ang="T60">
                              <a:pos x="T8" y="T9"/>
                            </a:cxn>
                            <a:cxn ang="T61">
                              <a:pos x="T10" y="T11"/>
                            </a:cxn>
                            <a:cxn ang="T62">
                              <a:pos x="T12" y="T13"/>
                            </a:cxn>
                            <a:cxn ang="T63">
                              <a:pos x="T14" y="T15"/>
                            </a:cxn>
                            <a:cxn ang="T64">
                              <a:pos x="T16" y="T17"/>
                            </a:cxn>
                            <a:cxn ang="T65">
                              <a:pos x="T18" y="T19"/>
                            </a:cxn>
                            <a:cxn ang="T66">
                              <a:pos x="T20" y="T21"/>
                            </a:cxn>
                            <a:cxn ang="T67">
                              <a:pos x="T22" y="T23"/>
                            </a:cxn>
                            <a:cxn ang="T68">
                              <a:pos x="T24" y="T25"/>
                            </a:cxn>
                            <a:cxn ang="T69">
                              <a:pos x="T26" y="T27"/>
                            </a:cxn>
                            <a:cxn ang="T70">
                              <a:pos x="T28" y="T29"/>
                            </a:cxn>
                            <a:cxn ang="T71">
                              <a:pos x="T30" y="T31"/>
                            </a:cxn>
                            <a:cxn ang="T72">
                              <a:pos x="T32" y="T33"/>
                            </a:cxn>
                            <a:cxn ang="T73">
                              <a:pos x="T34" y="T35"/>
                            </a:cxn>
                            <a:cxn ang="T74">
                              <a:pos x="T36" y="T37"/>
                            </a:cxn>
                            <a:cxn ang="T75">
                              <a:pos x="T38" y="T39"/>
                            </a:cxn>
                            <a:cxn ang="T76">
                              <a:pos x="T40" y="T41"/>
                            </a:cxn>
                            <a:cxn ang="T77">
                              <a:pos x="T42" y="T43"/>
                            </a:cxn>
                            <a:cxn ang="T78">
                              <a:pos x="T44" y="T45"/>
                            </a:cxn>
                            <a:cxn ang="T79">
                              <a:pos x="T46" y="T47"/>
                            </a:cxn>
                            <a:cxn ang="T80">
                              <a:pos x="T48" y="T49"/>
                            </a:cxn>
                            <a:cxn ang="T81">
                              <a:pos x="T50" y="T51"/>
                            </a:cxn>
                            <a:cxn ang="T82">
                              <a:pos x="T52" y="T53"/>
                            </a:cxn>
                            <a:cxn ang="T83">
                              <a:pos x="T54" y="T55"/>
                            </a:cxn>
                          </a:cxnLst>
                          <a:rect l="0" t="0" r="r" b="b"/>
                          <a:pathLst>
                            <a:path w="80" h="130">
                              <a:moveTo>
                                <a:pt x="35" y="0"/>
                              </a:moveTo>
                              <a:lnTo>
                                <a:pt x="23" y="29"/>
                              </a:lnTo>
                              <a:lnTo>
                                <a:pt x="16" y="55"/>
                              </a:lnTo>
                              <a:lnTo>
                                <a:pt x="28" y="46"/>
                              </a:lnTo>
                              <a:lnTo>
                                <a:pt x="41" y="41"/>
                              </a:lnTo>
                              <a:lnTo>
                                <a:pt x="52" y="45"/>
                              </a:lnTo>
                              <a:lnTo>
                                <a:pt x="61" y="53"/>
                              </a:lnTo>
                              <a:lnTo>
                                <a:pt x="62" y="66"/>
                              </a:lnTo>
                              <a:lnTo>
                                <a:pt x="54" y="61"/>
                              </a:lnTo>
                              <a:lnTo>
                                <a:pt x="43" y="56"/>
                              </a:lnTo>
                              <a:lnTo>
                                <a:pt x="28" y="55"/>
                              </a:lnTo>
                              <a:lnTo>
                                <a:pt x="17" y="60"/>
                              </a:lnTo>
                              <a:lnTo>
                                <a:pt x="11" y="73"/>
                              </a:lnTo>
                              <a:lnTo>
                                <a:pt x="12" y="88"/>
                              </a:lnTo>
                              <a:lnTo>
                                <a:pt x="20" y="98"/>
                              </a:lnTo>
                              <a:lnTo>
                                <a:pt x="38" y="99"/>
                              </a:lnTo>
                              <a:lnTo>
                                <a:pt x="57" y="101"/>
                              </a:lnTo>
                              <a:lnTo>
                                <a:pt x="70" y="108"/>
                              </a:lnTo>
                              <a:lnTo>
                                <a:pt x="80" y="120"/>
                              </a:lnTo>
                              <a:lnTo>
                                <a:pt x="72" y="128"/>
                              </a:lnTo>
                              <a:lnTo>
                                <a:pt x="54" y="130"/>
                              </a:lnTo>
                              <a:lnTo>
                                <a:pt x="35" y="125"/>
                              </a:lnTo>
                              <a:lnTo>
                                <a:pt x="16" y="112"/>
                              </a:lnTo>
                              <a:lnTo>
                                <a:pt x="3" y="101"/>
                              </a:lnTo>
                              <a:lnTo>
                                <a:pt x="0" y="84"/>
                              </a:lnTo>
                              <a:lnTo>
                                <a:pt x="1" y="71"/>
                              </a:lnTo>
                              <a:lnTo>
                                <a:pt x="8" y="52"/>
                              </a:lnTo>
                              <a:lnTo>
                                <a:pt x="35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804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8554" name="Freeform 273">
                          <a:extLst>
                            <a:ext uri="{FF2B5EF4-FFF2-40B4-BE49-F238E27FC236}">
                              <a16:creationId xmlns:a16="http://schemas.microsoft.com/office/drawing/2014/main" id="{CCAD86BA-D78F-7DEA-F2FB-8EEE0C556CC2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232" y="3335"/>
                          <a:ext cx="31" cy="94"/>
                        </a:xfrm>
                        <a:custGeom>
                          <a:avLst/>
                          <a:gdLst>
                            <a:gd name="T0" fmla="*/ 5 w 62"/>
                            <a:gd name="T1" fmla="*/ 0 h 190"/>
                            <a:gd name="T2" fmla="*/ 17 w 62"/>
                            <a:gd name="T3" fmla="*/ 20 h 190"/>
                            <a:gd name="T4" fmla="*/ 22 w 62"/>
                            <a:gd name="T5" fmla="*/ 30 h 190"/>
                            <a:gd name="T6" fmla="*/ 27 w 62"/>
                            <a:gd name="T7" fmla="*/ 42 h 190"/>
                            <a:gd name="T8" fmla="*/ 30 w 62"/>
                            <a:gd name="T9" fmla="*/ 51 h 190"/>
                            <a:gd name="T10" fmla="*/ 31 w 62"/>
                            <a:gd name="T11" fmla="*/ 60 h 190"/>
                            <a:gd name="T12" fmla="*/ 28 w 62"/>
                            <a:gd name="T13" fmla="*/ 67 h 190"/>
                            <a:gd name="T14" fmla="*/ 22 w 62"/>
                            <a:gd name="T15" fmla="*/ 70 h 190"/>
                            <a:gd name="T16" fmla="*/ 15 w 62"/>
                            <a:gd name="T17" fmla="*/ 72 h 190"/>
                            <a:gd name="T18" fmla="*/ 9 w 62"/>
                            <a:gd name="T19" fmla="*/ 74 h 190"/>
                            <a:gd name="T20" fmla="*/ 7 w 62"/>
                            <a:gd name="T21" fmla="*/ 94 h 190"/>
                            <a:gd name="T22" fmla="*/ 5 w 62"/>
                            <a:gd name="T23" fmla="*/ 82 h 190"/>
                            <a:gd name="T24" fmla="*/ 0 w 62"/>
                            <a:gd name="T25" fmla="*/ 75 h 190"/>
                            <a:gd name="T26" fmla="*/ 10 w 62"/>
                            <a:gd name="T27" fmla="*/ 70 h 190"/>
                            <a:gd name="T28" fmla="*/ 18 w 62"/>
                            <a:gd name="T29" fmla="*/ 66 h 190"/>
                            <a:gd name="T30" fmla="*/ 24 w 62"/>
                            <a:gd name="T31" fmla="*/ 59 h 190"/>
                            <a:gd name="T32" fmla="*/ 22 w 62"/>
                            <a:gd name="T33" fmla="*/ 46 h 190"/>
                            <a:gd name="T34" fmla="*/ 17 w 62"/>
                            <a:gd name="T35" fmla="*/ 32 h 190"/>
                            <a:gd name="T36" fmla="*/ 14 w 62"/>
                            <a:gd name="T37" fmla="*/ 20 h 190"/>
                            <a:gd name="T38" fmla="*/ 5 w 62"/>
                            <a:gd name="T39" fmla="*/ 0 h 190"/>
                            <a:gd name="T40" fmla="*/ 0 60000 65536"/>
                            <a:gd name="T41" fmla="*/ 0 60000 65536"/>
                            <a:gd name="T42" fmla="*/ 0 60000 65536"/>
                            <a:gd name="T43" fmla="*/ 0 60000 65536"/>
                            <a:gd name="T44" fmla="*/ 0 60000 65536"/>
                            <a:gd name="T45" fmla="*/ 0 60000 65536"/>
                            <a:gd name="T46" fmla="*/ 0 60000 65536"/>
                            <a:gd name="T47" fmla="*/ 0 60000 65536"/>
                            <a:gd name="T48" fmla="*/ 0 60000 65536"/>
                            <a:gd name="T49" fmla="*/ 0 60000 65536"/>
                            <a:gd name="T50" fmla="*/ 0 60000 65536"/>
                            <a:gd name="T51" fmla="*/ 0 60000 65536"/>
                            <a:gd name="T52" fmla="*/ 0 60000 65536"/>
                            <a:gd name="T53" fmla="*/ 0 60000 65536"/>
                            <a:gd name="T54" fmla="*/ 0 60000 65536"/>
                            <a:gd name="T55" fmla="*/ 0 60000 65536"/>
                            <a:gd name="T56" fmla="*/ 0 60000 65536"/>
                            <a:gd name="T57" fmla="*/ 0 60000 65536"/>
                            <a:gd name="T58" fmla="*/ 0 60000 65536"/>
                            <a:gd name="T59" fmla="*/ 0 60000 65536"/>
                          </a:gdLst>
                          <a:ahLst/>
                          <a:cxnLst>
                            <a:cxn ang="T40">
                              <a:pos x="T0" y="T1"/>
                            </a:cxn>
                            <a:cxn ang="T41">
                              <a:pos x="T2" y="T3"/>
                            </a:cxn>
                            <a:cxn ang="T42">
                              <a:pos x="T4" y="T5"/>
                            </a:cxn>
                            <a:cxn ang="T43">
                              <a:pos x="T6" y="T7"/>
                            </a:cxn>
                            <a:cxn ang="T44">
                              <a:pos x="T8" y="T9"/>
                            </a:cxn>
                            <a:cxn ang="T45">
                              <a:pos x="T10" y="T11"/>
                            </a:cxn>
                            <a:cxn ang="T46">
                              <a:pos x="T12" y="T13"/>
                            </a:cxn>
                            <a:cxn ang="T47">
                              <a:pos x="T14" y="T15"/>
                            </a:cxn>
                            <a:cxn ang="T48">
                              <a:pos x="T16" y="T17"/>
                            </a:cxn>
                            <a:cxn ang="T49">
                              <a:pos x="T18" y="T19"/>
                            </a:cxn>
                            <a:cxn ang="T50">
                              <a:pos x="T20" y="T21"/>
                            </a:cxn>
                            <a:cxn ang="T51">
                              <a:pos x="T22" y="T23"/>
                            </a:cxn>
                            <a:cxn ang="T52">
                              <a:pos x="T24" y="T25"/>
                            </a:cxn>
                            <a:cxn ang="T53">
                              <a:pos x="T26" y="T27"/>
                            </a:cxn>
                            <a:cxn ang="T54">
                              <a:pos x="T28" y="T29"/>
                            </a:cxn>
                            <a:cxn ang="T55">
                              <a:pos x="T30" y="T31"/>
                            </a:cxn>
                            <a:cxn ang="T56">
                              <a:pos x="T32" y="T33"/>
                            </a:cxn>
                            <a:cxn ang="T57">
                              <a:pos x="T34" y="T35"/>
                            </a:cxn>
                            <a:cxn ang="T58">
                              <a:pos x="T36" y="T37"/>
                            </a:cxn>
                            <a:cxn ang="T59">
                              <a:pos x="T38" y="T39"/>
                            </a:cxn>
                          </a:cxnLst>
                          <a:rect l="0" t="0" r="r" b="b"/>
                          <a:pathLst>
                            <a:path w="62" h="190">
                              <a:moveTo>
                                <a:pt x="9" y="0"/>
                              </a:moveTo>
                              <a:lnTo>
                                <a:pt x="34" y="41"/>
                              </a:lnTo>
                              <a:lnTo>
                                <a:pt x="43" y="60"/>
                              </a:lnTo>
                              <a:lnTo>
                                <a:pt x="53" y="85"/>
                              </a:lnTo>
                              <a:lnTo>
                                <a:pt x="59" y="103"/>
                              </a:lnTo>
                              <a:lnTo>
                                <a:pt x="62" y="121"/>
                              </a:lnTo>
                              <a:lnTo>
                                <a:pt x="55" y="136"/>
                              </a:lnTo>
                              <a:lnTo>
                                <a:pt x="44" y="142"/>
                              </a:lnTo>
                              <a:lnTo>
                                <a:pt x="30" y="146"/>
                              </a:lnTo>
                              <a:lnTo>
                                <a:pt x="17" y="149"/>
                              </a:lnTo>
                              <a:lnTo>
                                <a:pt x="14" y="190"/>
                              </a:lnTo>
                              <a:lnTo>
                                <a:pt x="9" y="165"/>
                              </a:lnTo>
                              <a:lnTo>
                                <a:pt x="0" y="151"/>
                              </a:lnTo>
                              <a:lnTo>
                                <a:pt x="20" y="142"/>
                              </a:lnTo>
                              <a:lnTo>
                                <a:pt x="36" y="133"/>
                              </a:lnTo>
                              <a:lnTo>
                                <a:pt x="47" y="119"/>
                              </a:lnTo>
                              <a:lnTo>
                                <a:pt x="43" y="92"/>
                              </a:lnTo>
                              <a:lnTo>
                                <a:pt x="34" y="64"/>
                              </a:lnTo>
                              <a:lnTo>
                                <a:pt x="27" y="40"/>
                              </a:lnTo>
                              <a:lnTo>
                                <a:pt x="9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804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18543" name="Group 274">
                        <a:extLst>
                          <a:ext uri="{FF2B5EF4-FFF2-40B4-BE49-F238E27FC236}">
                            <a16:creationId xmlns:a16="http://schemas.microsoft.com/office/drawing/2014/main" id="{9D46EA43-B220-E235-21C4-C16185CF420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023" y="3392"/>
                        <a:ext cx="219" cy="115"/>
                        <a:chOff x="2023" y="3392"/>
                        <a:chExt cx="219" cy="115"/>
                      </a:xfrm>
                    </p:grpSpPr>
                    <p:grpSp>
                      <p:nvGrpSpPr>
                        <p:cNvPr id="18544" name="Group 275">
                          <a:extLst>
                            <a:ext uri="{FF2B5EF4-FFF2-40B4-BE49-F238E27FC236}">
                              <a16:creationId xmlns:a16="http://schemas.microsoft.com/office/drawing/2014/main" id="{7FFA28BD-00DE-C1DE-9AC8-9EF693F30394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023" y="3392"/>
                          <a:ext cx="203" cy="115"/>
                          <a:chOff x="2023" y="3392"/>
                          <a:chExt cx="203" cy="115"/>
                        </a:xfrm>
                      </p:grpSpPr>
                      <p:sp>
                        <p:nvSpPr>
                          <p:cNvPr id="18550" name="Freeform 276">
                            <a:extLst>
                              <a:ext uri="{FF2B5EF4-FFF2-40B4-BE49-F238E27FC236}">
                                <a16:creationId xmlns:a16="http://schemas.microsoft.com/office/drawing/2014/main" id="{07F04466-9870-E61F-9CC7-48E398C17CA1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089" y="3463"/>
                            <a:ext cx="69" cy="41"/>
                          </a:xfrm>
                          <a:custGeom>
                            <a:avLst/>
                            <a:gdLst>
                              <a:gd name="T0" fmla="*/ 0 w 137"/>
                              <a:gd name="T1" fmla="*/ 0 h 81"/>
                              <a:gd name="T2" fmla="*/ 19 w 137"/>
                              <a:gd name="T3" fmla="*/ 14 h 81"/>
                              <a:gd name="T4" fmla="*/ 36 w 137"/>
                              <a:gd name="T5" fmla="*/ 24 h 81"/>
                              <a:gd name="T6" fmla="*/ 50 w 137"/>
                              <a:gd name="T7" fmla="*/ 30 h 81"/>
                              <a:gd name="T8" fmla="*/ 69 w 137"/>
                              <a:gd name="T9" fmla="*/ 36 h 81"/>
                              <a:gd name="T10" fmla="*/ 56 w 137"/>
                              <a:gd name="T11" fmla="*/ 41 h 81"/>
                              <a:gd name="T12" fmla="*/ 28 w 137"/>
                              <a:gd name="T13" fmla="*/ 30 h 81"/>
                              <a:gd name="T14" fmla="*/ 17 w 137"/>
                              <a:gd name="T15" fmla="*/ 23 h 81"/>
                              <a:gd name="T16" fmla="*/ 9 w 137"/>
                              <a:gd name="T17" fmla="*/ 14 h 81"/>
                              <a:gd name="T18" fmla="*/ 0 w 137"/>
                              <a:gd name="T19" fmla="*/ 0 h 81"/>
                              <a:gd name="T20" fmla="*/ 0 60000 65536"/>
                              <a:gd name="T21" fmla="*/ 0 60000 65536"/>
                              <a:gd name="T22" fmla="*/ 0 60000 65536"/>
                              <a:gd name="T23" fmla="*/ 0 60000 65536"/>
                              <a:gd name="T24" fmla="*/ 0 60000 65536"/>
                              <a:gd name="T25" fmla="*/ 0 60000 65536"/>
                              <a:gd name="T26" fmla="*/ 0 60000 65536"/>
                              <a:gd name="T27" fmla="*/ 0 60000 65536"/>
                              <a:gd name="T28" fmla="*/ 0 60000 65536"/>
                              <a:gd name="T29" fmla="*/ 0 60000 65536"/>
                            </a:gdLst>
                            <a:ahLst/>
                            <a:cxnLst>
                              <a:cxn ang="T20">
                                <a:pos x="T0" y="T1"/>
                              </a:cxn>
                              <a:cxn ang="T21">
                                <a:pos x="T2" y="T3"/>
                              </a:cxn>
                              <a:cxn ang="T22">
                                <a:pos x="T4" y="T5"/>
                              </a:cxn>
                              <a:cxn ang="T23">
                                <a:pos x="T6" y="T7"/>
                              </a:cxn>
                              <a:cxn ang="T24">
                                <a:pos x="T8" y="T9"/>
                              </a:cxn>
                              <a:cxn ang="T25">
                                <a:pos x="T10" y="T11"/>
                              </a:cxn>
                              <a:cxn ang="T26">
                                <a:pos x="T12" y="T13"/>
                              </a:cxn>
                              <a:cxn ang="T27">
                                <a:pos x="T14" y="T15"/>
                              </a:cxn>
                              <a:cxn ang="T28">
                                <a:pos x="T16" y="T17"/>
                              </a:cxn>
                              <a:cxn ang="T29">
                                <a:pos x="T18" y="T19"/>
                              </a:cxn>
                            </a:cxnLst>
                            <a:rect l="0" t="0" r="r" b="b"/>
                            <a:pathLst>
                              <a:path w="137" h="81">
                                <a:moveTo>
                                  <a:pt x="0" y="0"/>
                                </a:moveTo>
                                <a:lnTo>
                                  <a:pt x="37" y="28"/>
                                </a:lnTo>
                                <a:lnTo>
                                  <a:pt x="71" y="48"/>
                                </a:lnTo>
                                <a:lnTo>
                                  <a:pt x="99" y="60"/>
                                </a:lnTo>
                                <a:lnTo>
                                  <a:pt x="137" y="72"/>
                                </a:lnTo>
                                <a:lnTo>
                                  <a:pt x="112" y="81"/>
                                </a:lnTo>
                                <a:lnTo>
                                  <a:pt x="55" y="60"/>
                                </a:lnTo>
                                <a:lnTo>
                                  <a:pt x="34" y="46"/>
                                </a:lnTo>
                                <a:lnTo>
                                  <a:pt x="18" y="27"/>
                                </a:lnTo>
                                <a:lnTo>
                                  <a:pt x="0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804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8551" name="Freeform 277">
                            <a:extLst>
                              <a:ext uri="{FF2B5EF4-FFF2-40B4-BE49-F238E27FC236}">
                                <a16:creationId xmlns:a16="http://schemas.microsoft.com/office/drawing/2014/main" id="{BC0300D0-FF07-9B84-000D-2BDA7506BC2B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023" y="3392"/>
                            <a:ext cx="70" cy="89"/>
                          </a:xfrm>
                          <a:custGeom>
                            <a:avLst/>
                            <a:gdLst>
                              <a:gd name="T0" fmla="*/ 0 w 139"/>
                              <a:gd name="T1" fmla="*/ 0 h 177"/>
                              <a:gd name="T2" fmla="*/ 8 w 139"/>
                              <a:gd name="T3" fmla="*/ 21 h 177"/>
                              <a:gd name="T4" fmla="*/ 14 w 139"/>
                              <a:gd name="T5" fmla="*/ 32 h 177"/>
                              <a:gd name="T6" fmla="*/ 23 w 139"/>
                              <a:gd name="T7" fmla="*/ 41 h 177"/>
                              <a:gd name="T8" fmla="*/ 35 w 139"/>
                              <a:gd name="T9" fmla="*/ 54 h 177"/>
                              <a:gd name="T10" fmla="*/ 49 w 139"/>
                              <a:gd name="T11" fmla="*/ 66 h 177"/>
                              <a:gd name="T12" fmla="*/ 60 w 139"/>
                              <a:gd name="T13" fmla="*/ 75 h 177"/>
                              <a:gd name="T14" fmla="*/ 70 w 139"/>
                              <a:gd name="T15" fmla="*/ 89 h 177"/>
                              <a:gd name="T16" fmla="*/ 49 w 139"/>
                              <a:gd name="T17" fmla="*/ 74 h 177"/>
                              <a:gd name="T18" fmla="*/ 35 w 139"/>
                              <a:gd name="T19" fmla="*/ 62 h 177"/>
                              <a:gd name="T20" fmla="*/ 16 w 139"/>
                              <a:gd name="T21" fmla="*/ 45 h 177"/>
                              <a:gd name="T22" fmla="*/ 6 w 139"/>
                              <a:gd name="T23" fmla="*/ 29 h 177"/>
                              <a:gd name="T24" fmla="*/ 1 w 139"/>
                              <a:gd name="T25" fmla="*/ 14 h 177"/>
                              <a:gd name="T26" fmla="*/ 0 w 139"/>
                              <a:gd name="T27" fmla="*/ 0 h 177"/>
                              <a:gd name="T28" fmla="*/ 0 60000 65536"/>
                              <a:gd name="T29" fmla="*/ 0 60000 65536"/>
                              <a:gd name="T30" fmla="*/ 0 60000 65536"/>
                              <a:gd name="T31" fmla="*/ 0 60000 65536"/>
                              <a:gd name="T32" fmla="*/ 0 60000 65536"/>
                              <a:gd name="T33" fmla="*/ 0 60000 65536"/>
                              <a:gd name="T34" fmla="*/ 0 60000 65536"/>
                              <a:gd name="T35" fmla="*/ 0 60000 65536"/>
                              <a:gd name="T36" fmla="*/ 0 60000 65536"/>
                              <a:gd name="T37" fmla="*/ 0 60000 65536"/>
                              <a:gd name="T38" fmla="*/ 0 60000 65536"/>
                              <a:gd name="T39" fmla="*/ 0 60000 65536"/>
                              <a:gd name="T40" fmla="*/ 0 60000 65536"/>
                              <a:gd name="T41" fmla="*/ 0 60000 65536"/>
                            </a:gdLst>
                            <a:ahLst/>
                            <a:cxnLst>
                              <a:cxn ang="T28">
                                <a:pos x="T0" y="T1"/>
                              </a:cxn>
                              <a:cxn ang="T29">
                                <a:pos x="T2" y="T3"/>
                              </a:cxn>
                              <a:cxn ang="T30">
                                <a:pos x="T4" y="T5"/>
                              </a:cxn>
                              <a:cxn ang="T31">
                                <a:pos x="T6" y="T7"/>
                              </a:cxn>
                              <a:cxn ang="T32">
                                <a:pos x="T8" y="T9"/>
                              </a:cxn>
                              <a:cxn ang="T33">
                                <a:pos x="T10" y="T11"/>
                              </a:cxn>
                              <a:cxn ang="T34">
                                <a:pos x="T12" y="T13"/>
                              </a:cxn>
                              <a:cxn ang="T35">
                                <a:pos x="T14" y="T15"/>
                              </a:cxn>
                              <a:cxn ang="T36">
                                <a:pos x="T16" y="T17"/>
                              </a:cxn>
                              <a:cxn ang="T37">
                                <a:pos x="T18" y="T19"/>
                              </a:cxn>
                              <a:cxn ang="T38">
                                <a:pos x="T20" y="T21"/>
                              </a:cxn>
                              <a:cxn ang="T39">
                                <a:pos x="T22" y="T23"/>
                              </a:cxn>
                              <a:cxn ang="T40">
                                <a:pos x="T24" y="T25"/>
                              </a:cxn>
                              <a:cxn ang="T41">
                                <a:pos x="T26" y="T27"/>
                              </a:cxn>
                            </a:cxnLst>
                            <a:rect l="0" t="0" r="r" b="b"/>
                            <a:pathLst>
                              <a:path w="139" h="177">
                                <a:moveTo>
                                  <a:pt x="0" y="0"/>
                                </a:moveTo>
                                <a:lnTo>
                                  <a:pt x="16" y="41"/>
                                </a:lnTo>
                                <a:lnTo>
                                  <a:pt x="27" y="64"/>
                                </a:lnTo>
                                <a:lnTo>
                                  <a:pt x="45" y="82"/>
                                </a:lnTo>
                                <a:lnTo>
                                  <a:pt x="69" y="107"/>
                                </a:lnTo>
                                <a:lnTo>
                                  <a:pt x="97" y="132"/>
                                </a:lnTo>
                                <a:lnTo>
                                  <a:pt x="120" y="149"/>
                                </a:lnTo>
                                <a:lnTo>
                                  <a:pt x="139" y="177"/>
                                </a:lnTo>
                                <a:lnTo>
                                  <a:pt x="98" y="148"/>
                                </a:lnTo>
                                <a:lnTo>
                                  <a:pt x="69" y="123"/>
                                </a:lnTo>
                                <a:lnTo>
                                  <a:pt x="32" y="89"/>
                                </a:lnTo>
                                <a:lnTo>
                                  <a:pt x="12" y="57"/>
                                </a:lnTo>
                                <a:lnTo>
                                  <a:pt x="2" y="27"/>
                                </a:lnTo>
                                <a:lnTo>
                                  <a:pt x="0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804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8552" name="Freeform 278">
                            <a:extLst>
                              <a:ext uri="{FF2B5EF4-FFF2-40B4-BE49-F238E27FC236}">
                                <a16:creationId xmlns:a16="http://schemas.microsoft.com/office/drawing/2014/main" id="{44B26674-3EE3-3E59-27AA-3D377F01ED1E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163" y="3485"/>
                            <a:ext cx="63" cy="22"/>
                          </a:xfrm>
                          <a:custGeom>
                            <a:avLst/>
                            <a:gdLst>
                              <a:gd name="T0" fmla="*/ 0 w 126"/>
                              <a:gd name="T1" fmla="*/ 16 h 43"/>
                              <a:gd name="T2" fmla="*/ 11 w 126"/>
                              <a:gd name="T3" fmla="*/ 14 h 43"/>
                              <a:gd name="T4" fmla="*/ 21 w 126"/>
                              <a:gd name="T5" fmla="*/ 11 h 43"/>
                              <a:gd name="T6" fmla="*/ 29 w 126"/>
                              <a:gd name="T7" fmla="*/ 6 h 43"/>
                              <a:gd name="T8" fmla="*/ 35 w 126"/>
                              <a:gd name="T9" fmla="*/ 0 h 43"/>
                              <a:gd name="T10" fmla="*/ 39 w 126"/>
                              <a:gd name="T11" fmla="*/ 8 h 43"/>
                              <a:gd name="T12" fmla="*/ 46 w 126"/>
                              <a:gd name="T13" fmla="*/ 12 h 43"/>
                              <a:gd name="T14" fmla="*/ 53 w 126"/>
                              <a:gd name="T15" fmla="*/ 14 h 43"/>
                              <a:gd name="T16" fmla="*/ 63 w 126"/>
                              <a:gd name="T17" fmla="*/ 12 h 43"/>
                              <a:gd name="T18" fmla="*/ 59 w 126"/>
                              <a:gd name="T19" fmla="*/ 17 h 43"/>
                              <a:gd name="T20" fmla="*/ 53 w 126"/>
                              <a:gd name="T21" fmla="*/ 20 h 43"/>
                              <a:gd name="T22" fmla="*/ 45 w 126"/>
                              <a:gd name="T23" fmla="*/ 22 h 43"/>
                              <a:gd name="T24" fmla="*/ 33 w 126"/>
                              <a:gd name="T25" fmla="*/ 22 h 43"/>
                              <a:gd name="T26" fmla="*/ 21 w 126"/>
                              <a:gd name="T27" fmla="*/ 20 h 43"/>
                              <a:gd name="T28" fmla="*/ 10 w 126"/>
                              <a:gd name="T29" fmla="*/ 19 h 43"/>
                              <a:gd name="T30" fmla="*/ 0 w 126"/>
                              <a:gd name="T31" fmla="*/ 16 h 43"/>
                              <a:gd name="T32" fmla="*/ 0 60000 65536"/>
                              <a:gd name="T33" fmla="*/ 0 60000 65536"/>
                              <a:gd name="T34" fmla="*/ 0 60000 65536"/>
                              <a:gd name="T35" fmla="*/ 0 60000 65536"/>
                              <a:gd name="T36" fmla="*/ 0 60000 65536"/>
                              <a:gd name="T37" fmla="*/ 0 60000 65536"/>
                              <a:gd name="T38" fmla="*/ 0 60000 65536"/>
                              <a:gd name="T39" fmla="*/ 0 60000 65536"/>
                              <a:gd name="T40" fmla="*/ 0 60000 65536"/>
                              <a:gd name="T41" fmla="*/ 0 60000 65536"/>
                              <a:gd name="T42" fmla="*/ 0 60000 65536"/>
                              <a:gd name="T43" fmla="*/ 0 60000 65536"/>
                              <a:gd name="T44" fmla="*/ 0 60000 65536"/>
                              <a:gd name="T45" fmla="*/ 0 60000 65536"/>
                              <a:gd name="T46" fmla="*/ 0 60000 65536"/>
                              <a:gd name="T47" fmla="*/ 0 60000 65536"/>
                            </a:gdLst>
                            <a:ahLst/>
                            <a:cxnLst>
                              <a:cxn ang="T32">
                                <a:pos x="T0" y="T1"/>
                              </a:cxn>
                              <a:cxn ang="T33">
                                <a:pos x="T2" y="T3"/>
                              </a:cxn>
                              <a:cxn ang="T34">
                                <a:pos x="T4" y="T5"/>
                              </a:cxn>
                              <a:cxn ang="T35">
                                <a:pos x="T6" y="T7"/>
                              </a:cxn>
                              <a:cxn ang="T36">
                                <a:pos x="T8" y="T9"/>
                              </a:cxn>
                              <a:cxn ang="T37">
                                <a:pos x="T10" y="T11"/>
                              </a:cxn>
                              <a:cxn ang="T38">
                                <a:pos x="T12" y="T13"/>
                              </a:cxn>
                              <a:cxn ang="T39">
                                <a:pos x="T14" y="T15"/>
                              </a:cxn>
                              <a:cxn ang="T40">
                                <a:pos x="T16" y="T17"/>
                              </a:cxn>
                              <a:cxn ang="T41">
                                <a:pos x="T18" y="T19"/>
                              </a:cxn>
                              <a:cxn ang="T42">
                                <a:pos x="T20" y="T21"/>
                              </a:cxn>
                              <a:cxn ang="T43">
                                <a:pos x="T22" y="T23"/>
                              </a:cxn>
                              <a:cxn ang="T44">
                                <a:pos x="T24" y="T25"/>
                              </a:cxn>
                              <a:cxn ang="T45">
                                <a:pos x="T26" y="T27"/>
                              </a:cxn>
                              <a:cxn ang="T46">
                                <a:pos x="T28" y="T29"/>
                              </a:cxn>
                              <a:cxn ang="T47">
                                <a:pos x="T30" y="T31"/>
                              </a:cxn>
                            </a:cxnLst>
                            <a:rect l="0" t="0" r="r" b="b"/>
                            <a:pathLst>
                              <a:path w="126" h="43">
                                <a:moveTo>
                                  <a:pt x="0" y="32"/>
                                </a:moveTo>
                                <a:lnTo>
                                  <a:pt x="21" y="27"/>
                                </a:lnTo>
                                <a:lnTo>
                                  <a:pt x="41" y="21"/>
                                </a:lnTo>
                                <a:lnTo>
                                  <a:pt x="57" y="11"/>
                                </a:lnTo>
                                <a:lnTo>
                                  <a:pt x="69" y="0"/>
                                </a:lnTo>
                                <a:lnTo>
                                  <a:pt x="78" y="15"/>
                                </a:lnTo>
                                <a:lnTo>
                                  <a:pt x="92" y="23"/>
                                </a:lnTo>
                                <a:lnTo>
                                  <a:pt x="106" y="27"/>
                                </a:lnTo>
                                <a:lnTo>
                                  <a:pt x="126" y="23"/>
                                </a:lnTo>
                                <a:lnTo>
                                  <a:pt x="117" y="33"/>
                                </a:lnTo>
                                <a:lnTo>
                                  <a:pt x="105" y="39"/>
                                </a:lnTo>
                                <a:lnTo>
                                  <a:pt x="90" y="43"/>
                                </a:lnTo>
                                <a:lnTo>
                                  <a:pt x="65" y="43"/>
                                </a:lnTo>
                                <a:lnTo>
                                  <a:pt x="42" y="39"/>
                                </a:lnTo>
                                <a:lnTo>
                                  <a:pt x="19" y="38"/>
                                </a:lnTo>
                                <a:lnTo>
                                  <a:pt x="0" y="32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804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8545" name="Group 279">
                          <a:extLst>
                            <a:ext uri="{FF2B5EF4-FFF2-40B4-BE49-F238E27FC236}">
                              <a16:creationId xmlns:a16="http://schemas.microsoft.com/office/drawing/2014/main" id="{17D033EB-553D-F6B6-D155-DA786284B586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169" y="3418"/>
                          <a:ext cx="73" cy="52"/>
                          <a:chOff x="2169" y="3418"/>
                          <a:chExt cx="73" cy="52"/>
                        </a:xfrm>
                      </p:grpSpPr>
                      <p:sp>
                        <p:nvSpPr>
                          <p:cNvPr id="18546" name="Freeform 280">
                            <a:extLst>
                              <a:ext uri="{FF2B5EF4-FFF2-40B4-BE49-F238E27FC236}">
                                <a16:creationId xmlns:a16="http://schemas.microsoft.com/office/drawing/2014/main" id="{46E07377-1948-FC86-15AE-ED33C6E87773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186" y="3441"/>
                            <a:ext cx="45" cy="29"/>
                          </a:xfrm>
                          <a:custGeom>
                            <a:avLst/>
                            <a:gdLst>
                              <a:gd name="T0" fmla="*/ 5 w 90"/>
                              <a:gd name="T1" fmla="*/ 0 h 58"/>
                              <a:gd name="T2" fmla="*/ 14 w 90"/>
                              <a:gd name="T3" fmla="*/ 5 h 58"/>
                              <a:gd name="T4" fmla="*/ 30 w 90"/>
                              <a:gd name="T5" fmla="*/ 12 h 58"/>
                              <a:gd name="T6" fmla="*/ 45 w 90"/>
                              <a:gd name="T7" fmla="*/ 13 h 58"/>
                              <a:gd name="T8" fmla="*/ 40 w 90"/>
                              <a:gd name="T9" fmla="*/ 22 h 58"/>
                              <a:gd name="T10" fmla="*/ 34 w 90"/>
                              <a:gd name="T11" fmla="*/ 23 h 58"/>
                              <a:gd name="T12" fmla="*/ 28 w 90"/>
                              <a:gd name="T13" fmla="*/ 23 h 58"/>
                              <a:gd name="T14" fmla="*/ 19 w 90"/>
                              <a:gd name="T15" fmla="*/ 20 h 58"/>
                              <a:gd name="T16" fmla="*/ 12 w 90"/>
                              <a:gd name="T17" fmla="*/ 21 h 58"/>
                              <a:gd name="T18" fmla="*/ 6 w 90"/>
                              <a:gd name="T19" fmla="*/ 24 h 58"/>
                              <a:gd name="T20" fmla="*/ 0 w 90"/>
                              <a:gd name="T21" fmla="*/ 29 h 58"/>
                              <a:gd name="T22" fmla="*/ 7 w 90"/>
                              <a:gd name="T23" fmla="*/ 18 h 58"/>
                              <a:gd name="T24" fmla="*/ 9 w 90"/>
                              <a:gd name="T25" fmla="*/ 12 h 58"/>
                              <a:gd name="T26" fmla="*/ 5 w 90"/>
                              <a:gd name="T27" fmla="*/ 0 h 58"/>
                              <a:gd name="T28" fmla="*/ 0 60000 65536"/>
                              <a:gd name="T29" fmla="*/ 0 60000 65536"/>
                              <a:gd name="T30" fmla="*/ 0 60000 65536"/>
                              <a:gd name="T31" fmla="*/ 0 60000 65536"/>
                              <a:gd name="T32" fmla="*/ 0 60000 65536"/>
                              <a:gd name="T33" fmla="*/ 0 60000 65536"/>
                              <a:gd name="T34" fmla="*/ 0 60000 65536"/>
                              <a:gd name="T35" fmla="*/ 0 60000 65536"/>
                              <a:gd name="T36" fmla="*/ 0 60000 65536"/>
                              <a:gd name="T37" fmla="*/ 0 60000 65536"/>
                              <a:gd name="T38" fmla="*/ 0 60000 65536"/>
                              <a:gd name="T39" fmla="*/ 0 60000 65536"/>
                              <a:gd name="T40" fmla="*/ 0 60000 65536"/>
                              <a:gd name="T41" fmla="*/ 0 60000 65536"/>
                            </a:gdLst>
                            <a:ahLst/>
                            <a:cxnLst>
                              <a:cxn ang="T28">
                                <a:pos x="T0" y="T1"/>
                              </a:cxn>
                              <a:cxn ang="T29">
                                <a:pos x="T2" y="T3"/>
                              </a:cxn>
                              <a:cxn ang="T30">
                                <a:pos x="T4" y="T5"/>
                              </a:cxn>
                              <a:cxn ang="T31">
                                <a:pos x="T6" y="T7"/>
                              </a:cxn>
                              <a:cxn ang="T32">
                                <a:pos x="T8" y="T9"/>
                              </a:cxn>
                              <a:cxn ang="T33">
                                <a:pos x="T10" y="T11"/>
                              </a:cxn>
                              <a:cxn ang="T34">
                                <a:pos x="T12" y="T13"/>
                              </a:cxn>
                              <a:cxn ang="T35">
                                <a:pos x="T14" y="T15"/>
                              </a:cxn>
                              <a:cxn ang="T36">
                                <a:pos x="T16" y="T17"/>
                              </a:cxn>
                              <a:cxn ang="T37">
                                <a:pos x="T18" y="T19"/>
                              </a:cxn>
                              <a:cxn ang="T38">
                                <a:pos x="T20" y="T21"/>
                              </a:cxn>
                              <a:cxn ang="T39">
                                <a:pos x="T22" y="T23"/>
                              </a:cxn>
                              <a:cxn ang="T40">
                                <a:pos x="T24" y="T25"/>
                              </a:cxn>
                              <a:cxn ang="T41">
                                <a:pos x="T26" y="T27"/>
                              </a:cxn>
                            </a:cxnLst>
                            <a:rect l="0" t="0" r="r" b="b"/>
                            <a:pathLst>
                              <a:path w="90" h="58">
                                <a:moveTo>
                                  <a:pt x="10" y="0"/>
                                </a:moveTo>
                                <a:lnTo>
                                  <a:pt x="27" y="9"/>
                                </a:lnTo>
                                <a:lnTo>
                                  <a:pt x="59" y="23"/>
                                </a:lnTo>
                                <a:lnTo>
                                  <a:pt x="90" y="25"/>
                                </a:lnTo>
                                <a:lnTo>
                                  <a:pt x="80" y="43"/>
                                </a:lnTo>
                                <a:lnTo>
                                  <a:pt x="67" y="46"/>
                                </a:lnTo>
                                <a:lnTo>
                                  <a:pt x="56" y="45"/>
                                </a:lnTo>
                                <a:lnTo>
                                  <a:pt x="37" y="39"/>
                                </a:lnTo>
                                <a:lnTo>
                                  <a:pt x="24" y="41"/>
                                </a:lnTo>
                                <a:lnTo>
                                  <a:pt x="12" y="48"/>
                                </a:lnTo>
                                <a:lnTo>
                                  <a:pt x="0" y="58"/>
                                </a:lnTo>
                                <a:lnTo>
                                  <a:pt x="14" y="36"/>
                                </a:lnTo>
                                <a:lnTo>
                                  <a:pt x="18" y="23"/>
                                </a:lnTo>
                                <a:lnTo>
                                  <a:pt x="10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803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8547" name="Freeform 281">
                            <a:extLst>
                              <a:ext uri="{FF2B5EF4-FFF2-40B4-BE49-F238E27FC236}">
                                <a16:creationId xmlns:a16="http://schemas.microsoft.com/office/drawing/2014/main" id="{037079FE-D2B9-B9C2-73A1-B47D844E386C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174" y="3427"/>
                            <a:ext cx="57" cy="19"/>
                          </a:xfrm>
                          <a:custGeom>
                            <a:avLst/>
                            <a:gdLst>
                              <a:gd name="T0" fmla="*/ 0 w 116"/>
                              <a:gd name="T1" fmla="*/ 8 h 38"/>
                              <a:gd name="T2" fmla="*/ 24 w 116"/>
                              <a:gd name="T3" fmla="*/ 3 h 38"/>
                              <a:gd name="T4" fmla="*/ 44 w 116"/>
                              <a:gd name="T5" fmla="*/ 0 h 38"/>
                              <a:gd name="T6" fmla="*/ 57 w 116"/>
                              <a:gd name="T7" fmla="*/ 6 h 38"/>
                              <a:gd name="T8" fmla="*/ 57 w 116"/>
                              <a:gd name="T9" fmla="*/ 15 h 38"/>
                              <a:gd name="T10" fmla="*/ 54 w 116"/>
                              <a:gd name="T11" fmla="*/ 19 h 38"/>
                              <a:gd name="T12" fmla="*/ 38 w 116"/>
                              <a:gd name="T13" fmla="*/ 19 h 38"/>
                              <a:gd name="T14" fmla="*/ 0 w 116"/>
                              <a:gd name="T15" fmla="*/ 8 h 38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  <a:gd name="T21" fmla="*/ 0 60000 65536"/>
                              <a:gd name="T22" fmla="*/ 0 60000 65536"/>
                              <a:gd name="T23" fmla="*/ 0 60000 65536"/>
                            </a:gdLst>
                            <a:ahLst/>
                            <a:cxnLst>
                              <a:cxn ang="T16">
                                <a:pos x="T0" y="T1"/>
                              </a:cxn>
                              <a:cxn ang="T17">
                                <a:pos x="T2" y="T3"/>
                              </a:cxn>
                              <a:cxn ang="T18">
                                <a:pos x="T4" y="T5"/>
                              </a:cxn>
                              <a:cxn ang="T19">
                                <a:pos x="T6" y="T7"/>
                              </a:cxn>
                              <a:cxn ang="T20">
                                <a:pos x="T8" y="T9"/>
                              </a:cxn>
                              <a:cxn ang="T21">
                                <a:pos x="T10" y="T11"/>
                              </a:cxn>
                              <a:cxn ang="T22">
                                <a:pos x="T12" y="T13"/>
                              </a:cxn>
                              <a:cxn ang="T23">
                                <a:pos x="T14" y="T15"/>
                              </a:cxn>
                            </a:cxnLst>
                            <a:rect l="0" t="0" r="r" b="b"/>
                            <a:pathLst>
                              <a:path w="116" h="38">
                                <a:moveTo>
                                  <a:pt x="0" y="16"/>
                                </a:moveTo>
                                <a:lnTo>
                                  <a:pt x="49" y="5"/>
                                </a:lnTo>
                                <a:lnTo>
                                  <a:pt x="89" y="0"/>
                                </a:lnTo>
                                <a:lnTo>
                                  <a:pt x="116" y="11"/>
                                </a:lnTo>
                                <a:lnTo>
                                  <a:pt x="116" y="30"/>
                                </a:lnTo>
                                <a:lnTo>
                                  <a:pt x="110" y="38"/>
                                </a:lnTo>
                                <a:lnTo>
                                  <a:pt x="78" y="38"/>
                                </a:lnTo>
                                <a:lnTo>
                                  <a:pt x="0" y="1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C0400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8548" name="Freeform 282">
                            <a:extLst>
                              <a:ext uri="{FF2B5EF4-FFF2-40B4-BE49-F238E27FC236}">
                                <a16:creationId xmlns:a16="http://schemas.microsoft.com/office/drawing/2014/main" id="{F7B3188D-E609-7CC1-F874-BBB4221F4435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169" y="3418"/>
                            <a:ext cx="73" cy="20"/>
                          </a:xfrm>
                          <a:custGeom>
                            <a:avLst/>
                            <a:gdLst>
                              <a:gd name="T0" fmla="*/ 0 w 147"/>
                              <a:gd name="T1" fmla="*/ 20 h 40"/>
                              <a:gd name="T2" fmla="*/ 10 w 147"/>
                              <a:gd name="T3" fmla="*/ 20 h 40"/>
                              <a:gd name="T4" fmla="*/ 21 w 147"/>
                              <a:gd name="T5" fmla="*/ 19 h 40"/>
                              <a:gd name="T6" fmla="*/ 36 w 147"/>
                              <a:gd name="T7" fmla="*/ 19 h 40"/>
                              <a:gd name="T8" fmla="*/ 47 w 147"/>
                              <a:gd name="T9" fmla="*/ 17 h 40"/>
                              <a:gd name="T10" fmla="*/ 54 w 147"/>
                              <a:gd name="T11" fmla="*/ 17 h 40"/>
                              <a:gd name="T12" fmla="*/ 63 w 147"/>
                              <a:gd name="T13" fmla="*/ 19 h 40"/>
                              <a:gd name="T14" fmla="*/ 68 w 147"/>
                              <a:gd name="T15" fmla="*/ 16 h 40"/>
                              <a:gd name="T16" fmla="*/ 71 w 147"/>
                              <a:gd name="T17" fmla="*/ 13 h 40"/>
                              <a:gd name="T18" fmla="*/ 73 w 147"/>
                              <a:gd name="T19" fmla="*/ 11 h 40"/>
                              <a:gd name="T20" fmla="*/ 68 w 147"/>
                              <a:gd name="T21" fmla="*/ 5 h 40"/>
                              <a:gd name="T22" fmla="*/ 62 w 147"/>
                              <a:gd name="T23" fmla="*/ 1 h 40"/>
                              <a:gd name="T24" fmla="*/ 55 w 147"/>
                              <a:gd name="T25" fmla="*/ 0 h 40"/>
                              <a:gd name="T26" fmla="*/ 46 w 147"/>
                              <a:gd name="T27" fmla="*/ 1 h 40"/>
                              <a:gd name="T28" fmla="*/ 33 w 147"/>
                              <a:gd name="T29" fmla="*/ 7 h 40"/>
                              <a:gd name="T30" fmla="*/ 22 w 147"/>
                              <a:gd name="T31" fmla="*/ 12 h 40"/>
                              <a:gd name="T32" fmla="*/ 10 w 147"/>
                              <a:gd name="T33" fmla="*/ 15 h 40"/>
                              <a:gd name="T34" fmla="*/ 0 w 147"/>
                              <a:gd name="T35" fmla="*/ 20 h 40"/>
                              <a:gd name="T36" fmla="*/ 0 60000 65536"/>
                              <a:gd name="T37" fmla="*/ 0 60000 65536"/>
                              <a:gd name="T38" fmla="*/ 0 60000 65536"/>
                              <a:gd name="T39" fmla="*/ 0 60000 65536"/>
                              <a:gd name="T40" fmla="*/ 0 60000 65536"/>
                              <a:gd name="T41" fmla="*/ 0 60000 65536"/>
                              <a:gd name="T42" fmla="*/ 0 60000 65536"/>
                              <a:gd name="T43" fmla="*/ 0 60000 65536"/>
                              <a:gd name="T44" fmla="*/ 0 60000 65536"/>
                              <a:gd name="T45" fmla="*/ 0 60000 65536"/>
                              <a:gd name="T46" fmla="*/ 0 60000 65536"/>
                              <a:gd name="T47" fmla="*/ 0 60000 65536"/>
                              <a:gd name="T48" fmla="*/ 0 60000 65536"/>
                              <a:gd name="T49" fmla="*/ 0 60000 65536"/>
                              <a:gd name="T50" fmla="*/ 0 60000 65536"/>
                              <a:gd name="T51" fmla="*/ 0 60000 65536"/>
                              <a:gd name="T52" fmla="*/ 0 60000 65536"/>
                              <a:gd name="T53" fmla="*/ 0 60000 65536"/>
                            </a:gdLst>
                            <a:ahLst/>
                            <a:cxnLst>
                              <a:cxn ang="T36">
                                <a:pos x="T0" y="T1"/>
                              </a:cxn>
                              <a:cxn ang="T37">
                                <a:pos x="T2" y="T3"/>
                              </a:cxn>
                              <a:cxn ang="T38">
                                <a:pos x="T4" y="T5"/>
                              </a:cxn>
                              <a:cxn ang="T39">
                                <a:pos x="T6" y="T7"/>
                              </a:cxn>
                              <a:cxn ang="T40">
                                <a:pos x="T8" y="T9"/>
                              </a:cxn>
                              <a:cxn ang="T41">
                                <a:pos x="T10" y="T11"/>
                              </a:cxn>
                              <a:cxn ang="T42">
                                <a:pos x="T12" y="T13"/>
                              </a:cxn>
                              <a:cxn ang="T43">
                                <a:pos x="T14" y="T15"/>
                              </a:cxn>
                              <a:cxn ang="T44">
                                <a:pos x="T16" y="T17"/>
                              </a:cxn>
                              <a:cxn ang="T45">
                                <a:pos x="T18" y="T19"/>
                              </a:cxn>
                              <a:cxn ang="T46">
                                <a:pos x="T20" y="T21"/>
                              </a:cxn>
                              <a:cxn ang="T47">
                                <a:pos x="T22" y="T23"/>
                              </a:cxn>
                              <a:cxn ang="T48">
                                <a:pos x="T24" y="T25"/>
                              </a:cxn>
                              <a:cxn ang="T49">
                                <a:pos x="T26" y="T27"/>
                              </a:cxn>
                              <a:cxn ang="T50">
                                <a:pos x="T28" y="T29"/>
                              </a:cxn>
                              <a:cxn ang="T51">
                                <a:pos x="T30" y="T31"/>
                              </a:cxn>
                              <a:cxn ang="T52">
                                <a:pos x="T32" y="T33"/>
                              </a:cxn>
                              <a:cxn ang="T53">
                                <a:pos x="T34" y="T35"/>
                              </a:cxn>
                            </a:cxnLst>
                            <a:rect l="0" t="0" r="r" b="b"/>
                            <a:pathLst>
                              <a:path w="147" h="40">
                                <a:moveTo>
                                  <a:pt x="0" y="39"/>
                                </a:moveTo>
                                <a:lnTo>
                                  <a:pt x="20" y="40"/>
                                </a:lnTo>
                                <a:lnTo>
                                  <a:pt x="42" y="37"/>
                                </a:lnTo>
                                <a:lnTo>
                                  <a:pt x="72" y="37"/>
                                </a:lnTo>
                                <a:lnTo>
                                  <a:pt x="94" y="34"/>
                                </a:lnTo>
                                <a:lnTo>
                                  <a:pt x="108" y="34"/>
                                </a:lnTo>
                                <a:lnTo>
                                  <a:pt x="127" y="37"/>
                                </a:lnTo>
                                <a:lnTo>
                                  <a:pt x="136" y="32"/>
                                </a:lnTo>
                                <a:lnTo>
                                  <a:pt x="142" y="25"/>
                                </a:lnTo>
                                <a:lnTo>
                                  <a:pt x="147" y="21"/>
                                </a:lnTo>
                                <a:lnTo>
                                  <a:pt x="137" y="9"/>
                                </a:lnTo>
                                <a:lnTo>
                                  <a:pt x="124" y="1"/>
                                </a:lnTo>
                                <a:lnTo>
                                  <a:pt x="110" y="0"/>
                                </a:lnTo>
                                <a:lnTo>
                                  <a:pt x="93" y="1"/>
                                </a:lnTo>
                                <a:lnTo>
                                  <a:pt x="67" y="13"/>
                                </a:lnTo>
                                <a:lnTo>
                                  <a:pt x="45" y="24"/>
                                </a:lnTo>
                                <a:lnTo>
                                  <a:pt x="20" y="30"/>
                                </a:lnTo>
                                <a:lnTo>
                                  <a:pt x="0" y="39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804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8549" name="Freeform 283">
                            <a:extLst>
                              <a:ext uri="{FF2B5EF4-FFF2-40B4-BE49-F238E27FC236}">
                                <a16:creationId xmlns:a16="http://schemas.microsoft.com/office/drawing/2014/main" id="{AA086A3E-A589-8EBE-19CF-6BAC0581E059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169" y="3432"/>
                            <a:ext cx="65" cy="26"/>
                          </a:xfrm>
                          <a:custGeom>
                            <a:avLst/>
                            <a:gdLst>
                              <a:gd name="T0" fmla="*/ 0 w 130"/>
                              <a:gd name="T1" fmla="*/ 0 h 52"/>
                              <a:gd name="T2" fmla="*/ 26 w 130"/>
                              <a:gd name="T3" fmla="*/ 6 h 52"/>
                              <a:gd name="T4" fmla="*/ 42 w 130"/>
                              <a:gd name="T5" fmla="*/ 8 h 52"/>
                              <a:gd name="T6" fmla="*/ 50 w 130"/>
                              <a:gd name="T7" fmla="*/ 8 h 52"/>
                              <a:gd name="T8" fmla="*/ 58 w 130"/>
                              <a:gd name="T9" fmla="*/ 6 h 52"/>
                              <a:gd name="T10" fmla="*/ 63 w 130"/>
                              <a:gd name="T11" fmla="*/ 3 h 52"/>
                              <a:gd name="T12" fmla="*/ 64 w 130"/>
                              <a:gd name="T13" fmla="*/ 9 h 52"/>
                              <a:gd name="T14" fmla="*/ 65 w 130"/>
                              <a:gd name="T15" fmla="*/ 14 h 52"/>
                              <a:gd name="T16" fmla="*/ 64 w 130"/>
                              <a:gd name="T17" fmla="*/ 22 h 52"/>
                              <a:gd name="T18" fmla="*/ 60 w 130"/>
                              <a:gd name="T19" fmla="*/ 25 h 52"/>
                              <a:gd name="T20" fmla="*/ 55 w 130"/>
                              <a:gd name="T21" fmla="*/ 26 h 52"/>
                              <a:gd name="T22" fmla="*/ 49 w 130"/>
                              <a:gd name="T23" fmla="*/ 25 h 52"/>
                              <a:gd name="T24" fmla="*/ 39 w 130"/>
                              <a:gd name="T25" fmla="*/ 22 h 52"/>
                              <a:gd name="T26" fmla="*/ 28 w 130"/>
                              <a:gd name="T27" fmla="*/ 17 h 52"/>
                              <a:gd name="T28" fmla="*/ 19 w 130"/>
                              <a:gd name="T29" fmla="*/ 13 h 52"/>
                              <a:gd name="T30" fmla="*/ 12 w 130"/>
                              <a:gd name="T31" fmla="*/ 8 h 52"/>
                              <a:gd name="T32" fmla="*/ 0 w 130"/>
                              <a:gd name="T33" fmla="*/ 0 h 52"/>
                              <a:gd name="T34" fmla="*/ 0 60000 65536"/>
                              <a:gd name="T35" fmla="*/ 0 60000 65536"/>
                              <a:gd name="T36" fmla="*/ 0 60000 65536"/>
                              <a:gd name="T37" fmla="*/ 0 60000 65536"/>
                              <a:gd name="T38" fmla="*/ 0 60000 65536"/>
                              <a:gd name="T39" fmla="*/ 0 60000 65536"/>
                              <a:gd name="T40" fmla="*/ 0 60000 65536"/>
                              <a:gd name="T41" fmla="*/ 0 60000 65536"/>
                              <a:gd name="T42" fmla="*/ 0 60000 65536"/>
                              <a:gd name="T43" fmla="*/ 0 60000 65536"/>
                              <a:gd name="T44" fmla="*/ 0 60000 65536"/>
                              <a:gd name="T45" fmla="*/ 0 60000 65536"/>
                              <a:gd name="T46" fmla="*/ 0 60000 65536"/>
                              <a:gd name="T47" fmla="*/ 0 60000 65536"/>
                              <a:gd name="T48" fmla="*/ 0 60000 65536"/>
                              <a:gd name="T49" fmla="*/ 0 60000 65536"/>
                              <a:gd name="T50" fmla="*/ 0 60000 65536"/>
                            </a:gdLst>
                            <a:ahLst/>
                            <a:cxnLst>
                              <a:cxn ang="T34">
                                <a:pos x="T0" y="T1"/>
                              </a:cxn>
                              <a:cxn ang="T35">
                                <a:pos x="T2" y="T3"/>
                              </a:cxn>
                              <a:cxn ang="T36">
                                <a:pos x="T4" y="T5"/>
                              </a:cxn>
                              <a:cxn ang="T37">
                                <a:pos x="T6" y="T7"/>
                              </a:cxn>
                              <a:cxn ang="T38">
                                <a:pos x="T8" y="T9"/>
                              </a:cxn>
                              <a:cxn ang="T39">
                                <a:pos x="T10" y="T11"/>
                              </a:cxn>
                              <a:cxn ang="T40">
                                <a:pos x="T12" y="T13"/>
                              </a:cxn>
                              <a:cxn ang="T41">
                                <a:pos x="T14" y="T15"/>
                              </a:cxn>
                              <a:cxn ang="T42">
                                <a:pos x="T16" y="T17"/>
                              </a:cxn>
                              <a:cxn ang="T43">
                                <a:pos x="T18" y="T19"/>
                              </a:cxn>
                              <a:cxn ang="T44">
                                <a:pos x="T20" y="T21"/>
                              </a:cxn>
                              <a:cxn ang="T45">
                                <a:pos x="T22" y="T23"/>
                              </a:cxn>
                              <a:cxn ang="T46">
                                <a:pos x="T24" y="T25"/>
                              </a:cxn>
                              <a:cxn ang="T47">
                                <a:pos x="T26" y="T27"/>
                              </a:cxn>
                              <a:cxn ang="T48">
                                <a:pos x="T28" y="T29"/>
                              </a:cxn>
                              <a:cxn ang="T49">
                                <a:pos x="T30" y="T31"/>
                              </a:cxn>
                              <a:cxn ang="T50">
                                <a:pos x="T32" y="T33"/>
                              </a:cxn>
                            </a:cxnLst>
                            <a:rect l="0" t="0" r="r" b="b"/>
                            <a:pathLst>
                              <a:path w="130" h="52">
                                <a:moveTo>
                                  <a:pt x="0" y="0"/>
                                </a:moveTo>
                                <a:lnTo>
                                  <a:pt x="51" y="12"/>
                                </a:lnTo>
                                <a:lnTo>
                                  <a:pt x="84" y="15"/>
                                </a:lnTo>
                                <a:lnTo>
                                  <a:pt x="100" y="15"/>
                                </a:lnTo>
                                <a:lnTo>
                                  <a:pt x="115" y="12"/>
                                </a:lnTo>
                                <a:lnTo>
                                  <a:pt x="125" y="6"/>
                                </a:lnTo>
                                <a:lnTo>
                                  <a:pt x="128" y="17"/>
                                </a:lnTo>
                                <a:lnTo>
                                  <a:pt x="130" y="28"/>
                                </a:lnTo>
                                <a:lnTo>
                                  <a:pt x="127" y="43"/>
                                </a:lnTo>
                                <a:lnTo>
                                  <a:pt x="119" y="49"/>
                                </a:lnTo>
                                <a:lnTo>
                                  <a:pt x="110" y="52"/>
                                </a:lnTo>
                                <a:lnTo>
                                  <a:pt x="98" y="50"/>
                                </a:lnTo>
                                <a:lnTo>
                                  <a:pt x="78" y="43"/>
                                </a:lnTo>
                                <a:lnTo>
                                  <a:pt x="56" y="34"/>
                                </a:lnTo>
                                <a:lnTo>
                                  <a:pt x="37" y="25"/>
                                </a:lnTo>
                                <a:lnTo>
                                  <a:pt x="23" y="15"/>
                                </a:lnTo>
                                <a:lnTo>
                                  <a:pt x="0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804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</p:grpSp>
              </p:grpSp>
            </p:grpSp>
            <p:sp>
              <p:nvSpPr>
                <p:cNvPr id="18537" name="Freeform 284">
                  <a:extLst>
                    <a:ext uri="{FF2B5EF4-FFF2-40B4-BE49-F238E27FC236}">
                      <a16:creationId xmlns:a16="http://schemas.microsoft.com/office/drawing/2014/main" id="{6B626F96-A063-32D2-CD1F-04100CC3B4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8" y="3089"/>
                  <a:ext cx="333" cy="299"/>
                </a:xfrm>
                <a:custGeom>
                  <a:avLst/>
                  <a:gdLst>
                    <a:gd name="T0" fmla="*/ 332 w 666"/>
                    <a:gd name="T1" fmla="*/ 137 h 599"/>
                    <a:gd name="T2" fmla="*/ 330 w 666"/>
                    <a:gd name="T3" fmla="*/ 99 h 599"/>
                    <a:gd name="T4" fmla="*/ 319 w 666"/>
                    <a:gd name="T5" fmla="*/ 87 h 599"/>
                    <a:gd name="T6" fmla="*/ 311 w 666"/>
                    <a:gd name="T7" fmla="*/ 67 h 599"/>
                    <a:gd name="T8" fmla="*/ 284 w 666"/>
                    <a:gd name="T9" fmla="*/ 52 h 599"/>
                    <a:gd name="T10" fmla="*/ 260 w 666"/>
                    <a:gd name="T11" fmla="*/ 31 h 599"/>
                    <a:gd name="T12" fmla="*/ 228 w 666"/>
                    <a:gd name="T13" fmla="*/ 13 h 599"/>
                    <a:gd name="T14" fmla="*/ 199 w 666"/>
                    <a:gd name="T15" fmla="*/ 5 h 599"/>
                    <a:gd name="T16" fmla="*/ 152 w 666"/>
                    <a:gd name="T17" fmla="*/ 2 h 599"/>
                    <a:gd name="T18" fmla="*/ 120 w 666"/>
                    <a:gd name="T19" fmla="*/ 9 h 599"/>
                    <a:gd name="T20" fmla="*/ 87 w 666"/>
                    <a:gd name="T21" fmla="*/ 12 h 599"/>
                    <a:gd name="T22" fmla="*/ 67 w 666"/>
                    <a:gd name="T23" fmla="*/ 31 h 599"/>
                    <a:gd name="T24" fmla="*/ 52 w 666"/>
                    <a:gd name="T25" fmla="*/ 45 h 599"/>
                    <a:gd name="T26" fmla="*/ 39 w 666"/>
                    <a:gd name="T27" fmla="*/ 60 h 599"/>
                    <a:gd name="T28" fmla="*/ 28 w 666"/>
                    <a:gd name="T29" fmla="*/ 91 h 599"/>
                    <a:gd name="T30" fmla="*/ 7 w 666"/>
                    <a:gd name="T31" fmla="*/ 106 h 599"/>
                    <a:gd name="T32" fmla="*/ 4 w 666"/>
                    <a:gd name="T33" fmla="*/ 137 h 599"/>
                    <a:gd name="T34" fmla="*/ 8 w 666"/>
                    <a:gd name="T35" fmla="*/ 175 h 599"/>
                    <a:gd name="T36" fmla="*/ 0 w 666"/>
                    <a:gd name="T37" fmla="*/ 213 h 599"/>
                    <a:gd name="T38" fmla="*/ 13 w 666"/>
                    <a:gd name="T39" fmla="*/ 257 h 599"/>
                    <a:gd name="T40" fmla="*/ 32 w 666"/>
                    <a:gd name="T41" fmla="*/ 284 h 599"/>
                    <a:gd name="T42" fmla="*/ 52 w 666"/>
                    <a:gd name="T43" fmla="*/ 298 h 599"/>
                    <a:gd name="T44" fmla="*/ 63 w 666"/>
                    <a:gd name="T45" fmla="*/ 279 h 599"/>
                    <a:gd name="T46" fmla="*/ 54 w 666"/>
                    <a:gd name="T47" fmla="*/ 259 h 599"/>
                    <a:gd name="T48" fmla="*/ 39 w 666"/>
                    <a:gd name="T49" fmla="*/ 241 h 599"/>
                    <a:gd name="T50" fmla="*/ 42 w 666"/>
                    <a:gd name="T51" fmla="*/ 214 h 599"/>
                    <a:gd name="T52" fmla="*/ 81 w 666"/>
                    <a:gd name="T53" fmla="*/ 207 h 599"/>
                    <a:gd name="T54" fmla="*/ 92 w 666"/>
                    <a:gd name="T55" fmla="*/ 232 h 599"/>
                    <a:gd name="T56" fmla="*/ 117 w 666"/>
                    <a:gd name="T57" fmla="*/ 232 h 599"/>
                    <a:gd name="T58" fmla="*/ 141 w 666"/>
                    <a:gd name="T59" fmla="*/ 215 h 599"/>
                    <a:gd name="T60" fmla="*/ 165 w 666"/>
                    <a:gd name="T61" fmla="*/ 197 h 599"/>
                    <a:gd name="T62" fmla="*/ 170 w 666"/>
                    <a:gd name="T63" fmla="*/ 163 h 599"/>
                    <a:gd name="T64" fmla="*/ 202 w 666"/>
                    <a:gd name="T65" fmla="*/ 164 h 599"/>
                    <a:gd name="T66" fmla="*/ 207 w 666"/>
                    <a:gd name="T67" fmla="*/ 171 h 599"/>
                    <a:gd name="T68" fmla="*/ 186 w 666"/>
                    <a:gd name="T69" fmla="*/ 183 h 599"/>
                    <a:gd name="T70" fmla="*/ 199 w 666"/>
                    <a:gd name="T71" fmla="*/ 192 h 599"/>
                    <a:gd name="T72" fmla="*/ 231 w 666"/>
                    <a:gd name="T73" fmla="*/ 190 h 599"/>
                    <a:gd name="T74" fmla="*/ 232 w 666"/>
                    <a:gd name="T75" fmla="*/ 199 h 599"/>
                    <a:gd name="T76" fmla="*/ 245 w 666"/>
                    <a:gd name="T77" fmla="*/ 204 h 599"/>
                    <a:gd name="T78" fmla="*/ 275 w 666"/>
                    <a:gd name="T79" fmla="*/ 189 h 599"/>
                    <a:gd name="T80" fmla="*/ 264 w 666"/>
                    <a:gd name="T81" fmla="*/ 207 h 599"/>
                    <a:gd name="T82" fmla="*/ 295 w 666"/>
                    <a:gd name="T83" fmla="*/ 202 h 599"/>
                    <a:gd name="T84" fmla="*/ 323 w 666"/>
                    <a:gd name="T85" fmla="*/ 167 h 599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666" h="599">
                      <a:moveTo>
                        <a:pt x="645" y="334"/>
                      </a:moveTo>
                      <a:lnTo>
                        <a:pt x="658" y="298"/>
                      </a:lnTo>
                      <a:lnTo>
                        <a:pt x="664" y="274"/>
                      </a:lnTo>
                      <a:lnTo>
                        <a:pt x="666" y="248"/>
                      </a:lnTo>
                      <a:lnTo>
                        <a:pt x="665" y="223"/>
                      </a:lnTo>
                      <a:lnTo>
                        <a:pt x="659" y="199"/>
                      </a:lnTo>
                      <a:lnTo>
                        <a:pt x="644" y="194"/>
                      </a:lnTo>
                      <a:lnTo>
                        <a:pt x="631" y="191"/>
                      </a:lnTo>
                      <a:lnTo>
                        <a:pt x="638" y="175"/>
                      </a:lnTo>
                      <a:lnTo>
                        <a:pt x="642" y="159"/>
                      </a:lnTo>
                      <a:lnTo>
                        <a:pt x="638" y="147"/>
                      </a:lnTo>
                      <a:lnTo>
                        <a:pt x="622" y="135"/>
                      </a:lnTo>
                      <a:lnTo>
                        <a:pt x="597" y="125"/>
                      </a:lnTo>
                      <a:lnTo>
                        <a:pt x="578" y="119"/>
                      </a:lnTo>
                      <a:lnTo>
                        <a:pt x="568" y="104"/>
                      </a:lnTo>
                      <a:lnTo>
                        <a:pt x="553" y="93"/>
                      </a:lnTo>
                      <a:lnTo>
                        <a:pt x="533" y="84"/>
                      </a:lnTo>
                      <a:lnTo>
                        <a:pt x="519" y="63"/>
                      </a:lnTo>
                      <a:lnTo>
                        <a:pt x="499" y="48"/>
                      </a:lnTo>
                      <a:lnTo>
                        <a:pt x="471" y="41"/>
                      </a:lnTo>
                      <a:lnTo>
                        <a:pt x="456" y="27"/>
                      </a:lnTo>
                      <a:lnTo>
                        <a:pt x="441" y="19"/>
                      </a:lnTo>
                      <a:lnTo>
                        <a:pt x="415" y="15"/>
                      </a:lnTo>
                      <a:lnTo>
                        <a:pt x="398" y="11"/>
                      </a:lnTo>
                      <a:lnTo>
                        <a:pt x="362" y="4"/>
                      </a:lnTo>
                      <a:lnTo>
                        <a:pt x="331" y="0"/>
                      </a:lnTo>
                      <a:lnTo>
                        <a:pt x="304" y="4"/>
                      </a:lnTo>
                      <a:lnTo>
                        <a:pt x="281" y="14"/>
                      </a:lnTo>
                      <a:lnTo>
                        <a:pt x="258" y="16"/>
                      </a:lnTo>
                      <a:lnTo>
                        <a:pt x="240" y="19"/>
                      </a:lnTo>
                      <a:lnTo>
                        <a:pt x="221" y="15"/>
                      </a:lnTo>
                      <a:lnTo>
                        <a:pt x="197" y="19"/>
                      </a:lnTo>
                      <a:lnTo>
                        <a:pt x="174" y="25"/>
                      </a:lnTo>
                      <a:lnTo>
                        <a:pt x="155" y="39"/>
                      </a:lnTo>
                      <a:lnTo>
                        <a:pt x="148" y="56"/>
                      </a:lnTo>
                      <a:lnTo>
                        <a:pt x="133" y="62"/>
                      </a:lnTo>
                      <a:lnTo>
                        <a:pt x="122" y="73"/>
                      </a:lnTo>
                      <a:lnTo>
                        <a:pt x="114" y="87"/>
                      </a:lnTo>
                      <a:lnTo>
                        <a:pt x="103" y="91"/>
                      </a:lnTo>
                      <a:lnTo>
                        <a:pt x="95" y="98"/>
                      </a:lnTo>
                      <a:lnTo>
                        <a:pt x="90" y="111"/>
                      </a:lnTo>
                      <a:lnTo>
                        <a:pt x="77" y="121"/>
                      </a:lnTo>
                      <a:lnTo>
                        <a:pt x="68" y="133"/>
                      </a:lnTo>
                      <a:lnTo>
                        <a:pt x="62" y="154"/>
                      </a:lnTo>
                      <a:lnTo>
                        <a:pt x="55" y="183"/>
                      </a:lnTo>
                      <a:lnTo>
                        <a:pt x="34" y="189"/>
                      </a:lnTo>
                      <a:lnTo>
                        <a:pt x="20" y="197"/>
                      </a:lnTo>
                      <a:lnTo>
                        <a:pt x="14" y="213"/>
                      </a:lnTo>
                      <a:lnTo>
                        <a:pt x="18" y="227"/>
                      </a:lnTo>
                      <a:lnTo>
                        <a:pt x="11" y="250"/>
                      </a:lnTo>
                      <a:lnTo>
                        <a:pt x="8" y="274"/>
                      </a:lnTo>
                      <a:lnTo>
                        <a:pt x="9" y="297"/>
                      </a:lnTo>
                      <a:lnTo>
                        <a:pt x="14" y="325"/>
                      </a:lnTo>
                      <a:lnTo>
                        <a:pt x="15" y="350"/>
                      </a:lnTo>
                      <a:lnTo>
                        <a:pt x="11" y="376"/>
                      </a:lnTo>
                      <a:lnTo>
                        <a:pt x="4" y="399"/>
                      </a:lnTo>
                      <a:lnTo>
                        <a:pt x="0" y="426"/>
                      </a:lnTo>
                      <a:lnTo>
                        <a:pt x="4" y="457"/>
                      </a:lnTo>
                      <a:lnTo>
                        <a:pt x="10" y="485"/>
                      </a:lnTo>
                      <a:lnTo>
                        <a:pt x="25" y="515"/>
                      </a:lnTo>
                      <a:lnTo>
                        <a:pt x="35" y="536"/>
                      </a:lnTo>
                      <a:lnTo>
                        <a:pt x="48" y="549"/>
                      </a:lnTo>
                      <a:lnTo>
                        <a:pt x="63" y="568"/>
                      </a:lnTo>
                      <a:lnTo>
                        <a:pt x="71" y="586"/>
                      </a:lnTo>
                      <a:lnTo>
                        <a:pt x="84" y="599"/>
                      </a:lnTo>
                      <a:lnTo>
                        <a:pt x="103" y="596"/>
                      </a:lnTo>
                      <a:lnTo>
                        <a:pt x="119" y="589"/>
                      </a:lnTo>
                      <a:lnTo>
                        <a:pt x="126" y="573"/>
                      </a:lnTo>
                      <a:lnTo>
                        <a:pt x="126" y="559"/>
                      </a:lnTo>
                      <a:lnTo>
                        <a:pt x="121" y="533"/>
                      </a:lnTo>
                      <a:lnTo>
                        <a:pt x="126" y="522"/>
                      </a:lnTo>
                      <a:lnTo>
                        <a:pt x="107" y="519"/>
                      </a:lnTo>
                      <a:lnTo>
                        <a:pt x="90" y="522"/>
                      </a:lnTo>
                      <a:lnTo>
                        <a:pt x="85" y="500"/>
                      </a:lnTo>
                      <a:lnTo>
                        <a:pt x="78" y="482"/>
                      </a:lnTo>
                      <a:lnTo>
                        <a:pt x="84" y="459"/>
                      </a:lnTo>
                      <a:lnTo>
                        <a:pt x="85" y="443"/>
                      </a:lnTo>
                      <a:lnTo>
                        <a:pt x="83" y="429"/>
                      </a:lnTo>
                      <a:lnTo>
                        <a:pt x="107" y="414"/>
                      </a:lnTo>
                      <a:lnTo>
                        <a:pt x="135" y="409"/>
                      </a:lnTo>
                      <a:lnTo>
                        <a:pt x="162" y="415"/>
                      </a:lnTo>
                      <a:lnTo>
                        <a:pt x="163" y="432"/>
                      </a:lnTo>
                      <a:lnTo>
                        <a:pt x="171" y="450"/>
                      </a:lnTo>
                      <a:lnTo>
                        <a:pt x="183" y="464"/>
                      </a:lnTo>
                      <a:lnTo>
                        <a:pt x="200" y="468"/>
                      </a:lnTo>
                      <a:lnTo>
                        <a:pt x="219" y="469"/>
                      </a:lnTo>
                      <a:lnTo>
                        <a:pt x="234" y="464"/>
                      </a:lnTo>
                      <a:lnTo>
                        <a:pt x="251" y="450"/>
                      </a:lnTo>
                      <a:lnTo>
                        <a:pt x="263" y="429"/>
                      </a:lnTo>
                      <a:lnTo>
                        <a:pt x="281" y="431"/>
                      </a:lnTo>
                      <a:lnTo>
                        <a:pt x="298" y="429"/>
                      </a:lnTo>
                      <a:lnTo>
                        <a:pt x="319" y="415"/>
                      </a:lnTo>
                      <a:lnTo>
                        <a:pt x="329" y="395"/>
                      </a:lnTo>
                      <a:lnTo>
                        <a:pt x="333" y="378"/>
                      </a:lnTo>
                      <a:lnTo>
                        <a:pt x="327" y="350"/>
                      </a:lnTo>
                      <a:lnTo>
                        <a:pt x="340" y="327"/>
                      </a:lnTo>
                      <a:lnTo>
                        <a:pt x="362" y="330"/>
                      </a:lnTo>
                      <a:lnTo>
                        <a:pt x="387" y="334"/>
                      </a:lnTo>
                      <a:lnTo>
                        <a:pt x="403" y="329"/>
                      </a:lnTo>
                      <a:lnTo>
                        <a:pt x="413" y="320"/>
                      </a:lnTo>
                      <a:lnTo>
                        <a:pt x="416" y="328"/>
                      </a:lnTo>
                      <a:lnTo>
                        <a:pt x="413" y="343"/>
                      </a:lnTo>
                      <a:lnTo>
                        <a:pt x="403" y="354"/>
                      </a:lnTo>
                      <a:lnTo>
                        <a:pt x="391" y="361"/>
                      </a:lnTo>
                      <a:lnTo>
                        <a:pt x="372" y="367"/>
                      </a:lnTo>
                      <a:lnTo>
                        <a:pt x="355" y="371"/>
                      </a:lnTo>
                      <a:lnTo>
                        <a:pt x="377" y="381"/>
                      </a:lnTo>
                      <a:lnTo>
                        <a:pt x="398" y="384"/>
                      </a:lnTo>
                      <a:lnTo>
                        <a:pt x="418" y="386"/>
                      </a:lnTo>
                      <a:lnTo>
                        <a:pt x="441" y="384"/>
                      </a:lnTo>
                      <a:lnTo>
                        <a:pt x="461" y="381"/>
                      </a:lnTo>
                      <a:lnTo>
                        <a:pt x="484" y="378"/>
                      </a:lnTo>
                      <a:lnTo>
                        <a:pt x="474" y="392"/>
                      </a:lnTo>
                      <a:lnTo>
                        <a:pt x="463" y="399"/>
                      </a:lnTo>
                      <a:lnTo>
                        <a:pt x="447" y="407"/>
                      </a:lnTo>
                      <a:lnTo>
                        <a:pt x="464" y="409"/>
                      </a:lnTo>
                      <a:lnTo>
                        <a:pt x="490" y="408"/>
                      </a:lnTo>
                      <a:lnTo>
                        <a:pt x="510" y="404"/>
                      </a:lnTo>
                      <a:lnTo>
                        <a:pt x="526" y="395"/>
                      </a:lnTo>
                      <a:lnTo>
                        <a:pt x="549" y="378"/>
                      </a:lnTo>
                      <a:lnTo>
                        <a:pt x="548" y="391"/>
                      </a:lnTo>
                      <a:lnTo>
                        <a:pt x="538" y="404"/>
                      </a:lnTo>
                      <a:lnTo>
                        <a:pt x="527" y="415"/>
                      </a:lnTo>
                      <a:lnTo>
                        <a:pt x="548" y="418"/>
                      </a:lnTo>
                      <a:lnTo>
                        <a:pt x="570" y="414"/>
                      </a:lnTo>
                      <a:lnTo>
                        <a:pt x="589" y="405"/>
                      </a:lnTo>
                      <a:lnTo>
                        <a:pt x="611" y="387"/>
                      </a:lnTo>
                      <a:lnTo>
                        <a:pt x="629" y="365"/>
                      </a:lnTo>
                      <a:lnTo>
                        <a:pt x="645" y="334"/>
                      </a:lnTo>
                      <a:close/>
                    </a:path>
                  </a:pathLst>
                </a:custGeom>
                <a:solidFill>
                  <a:srgbClr val="A08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8439" name="Group 285">
              <a:extLst>
                <a:ext uri="{FF2B5EF4-FFF2-40B4-BE49-F238E27FC236}">
                  <a16:creationId xmlns:a16="http://schemas.microsoft.com/office/drawing/2014/main" id="{2CB1F5CD-C6FA-2EB2-CACE-454AAE94A7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2" y="2687"/>
              <a:ext cx="1013" cy="1269"/>
              <a:chOff x="2682" y="2687"/>
              <a:chExt cx="1013" cy="1269"/>
            </a:xfrm>
          </p:grpSpPr>
          <p:grpSp>
            <p:nvGrpSpPr>
              <p:cNvPr id="18440" name="Group 286">
                <a:extLst>
                  <a:ext uri="{FF2B5EF4-FFF2-40B4-BE49-F238E27FC236}">
                    <a16:creationId xmlns:a16="http://schemas.microsoft.com/office/drawing/2014/main" id="{B1F2A30F-3890-56CA-7610-30D8FD0B39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82" y="2963"/>
                <a:ext cx="654" cy="993"/>
                <a:chOff x="2682" y="2963"/>
                <a:chExt cx="654" cy="993"/>
              </a:xfrm>
            </p:grpSpPr>
            <p:grpSp>
              <p:nvGrpSpPr>
                <p:cNvPr id="18508" name="Group 287">
                  <a:extLst>
                    <a:ext uri="{FF2B5EF4-FFF2-40B4-BE49-F238E27FC236}">
                      <a16:creationId xmlns:a16="http://schemas.microsoft.com/office/drawing/2014/main" id="{963965F9-C129-A408-0525-F1716AA9E68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82" y="2963"/>
                  <a:ext cx="654" cy="993"/>
                  <a:chOff x="2682" y="2963"/>
                  <a:chExt cx="654" cy="993"/>
                </a:xfrm>
              </p:grpSpPr>
              <p:grpSp>
                <p:nvGrpSpPr>
                  <p:cNvPr id="18510" name="Group 288">
                    <a:extLst>
                      <a:ext uri="{FF2B5EF4-FFF2-40B4-BE49-F238E27FC236}">
                        <a16:creationId xmlns:a16="http://schemas.microsoft.com/office/drawing/2014/main" id="{D8E23B29-7E9B-4C6C-C8AA-AE3FC11309D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82" y="3535"/>
                    <a:ext cx="285" cy="421"/>
                    <a:chOff x="2682" y="3535"/>
                    <a:chExt cx="285" cy="421"/>
                  </a:xfrm>
                </p:grpSpPr>
                <p:grpSp>
                  <p:nvGrpSpPr>
                    <p:cNvPr id="18524" name="Group 289">
                      <a:extLst>
                        <a:ext uri="{FF2B5EF4-FFF2-40B4-BE49-F238E27FC236}">
                          <a16:creationId xmlns:a16="http://schemas.microsoft.com/office/drawing/2014/main" id="{7D62807F-1698-DB77-4AF4-CF6B7B39A85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82" y="3633"/>
                      <a:ext cx="215" cy="323"/>
                      <a:chOff x="2682" y="3633"/>
                      <a:chExt cx="215" cy="323"/>
                    </a:xfrm>
                  </p:grpSpPr>
                  <p:sp>
                    <p:nvSpPr>
                      <p:cNvPr id="18528" name="Freeform 290">
                        <a:extLst>
                          <a:ext uri="{FF2B5EF4-FFF2-40B4-BE49-F238E27FC236}">
                            <a16:creationId xmlns:a16="http://schemas.microsoft.com/office/drawing/2014/main" id="{E0356586-DAD1-A6D0-F9ED-4EE3FD70C51F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51" y="3851"/>
                        <a:ext cx="71" cy="40"/>
                      </a:xfrm>
                      <a:custGeom>
                        <a:avLst/>
                        <a:gdLst>
                          <a:gd name="T0" fmla="*/ 0 w 141"/>
                          <a:gd name="T1" fmla="*/ 26 h 80"/>
                          <a:gd name="T2" fmla="*/ 16 w 141"/>
                          <a:gd name="T3" fmla="*/ 0 h 80"/>
                          <a:gd name="T4" fmla="*/ 32 w 141"/>
                          <a:gd name="T5" fmla="*/ 1 h 80"/>
                          <a:gd name="T6" fmla="*/ 46 w 141"/>
                          <a:gd name="T7" fmla="*/ 6 h 80"/>
                          <a:gd name="T8" fmla="*/ 71 w 141"/>
                          <a:gd name="T9" fmla="*/ 15 h 80"/>
                          <a:gd name="T10" fmla="*/ 63 w 141"/>
                          <a:gd name="T11" fmla="*/ 40 h 80"/>
                          <a:gd name="T12" fmla="*/ 0 w 141"/>
                          <a:gd name="T13" fmla="*/ 26 h 80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41" h="80">
                            <a:moveTo>
                              <a:pt x="0" y="52"/>
                            </a:moveTo>
                            <a:lnTo>
                              <a:pt x="32" y="0"/>
                            </a:lnTo>
                            <a:lnTo>
                              <a:pt x="64" y="2"/>
                            </a:lnTo>
                            <a:lnTo>
                              <a:pt x="92" y="11"/>
                            </a:lnTo>
                            <a:lnTo>
                              <a:pt x="141" y="30"/>
                            </a:lnTo>
                            <a:lnTo>
                              <a:pt x="125" y="80"/>
                            </a:lnTo>
                            <a:lnTo>
                              <a:pt x="0" y="52"/>
                            </a:lnTo>
                            <a:close/>
                          </a:path>
                        </a:pathLst>
                      </a:custGeom>
                      <a:solidFill>
                        <a:srgbClr val="C04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529" name="Freeform 291">
                        <a:extLst>
                          <a:ext uri="{FF2B5EF4-FFF2-40B4-BE49-F238E27FC236}">
                            <a16:creationId xmlns:a16="http://schemas.microsoft.com/office/drawing/2014/main" id="{F353FB1F-FA57-D414-B7EE-8C18501241D6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35" y="3870"/>
                        <a:ext cx="77" cy="36"/>
                      </a:xfrm>
                      <a:custGeom>
                        <a:avLst/>
                        <a:gdLst>
                          <a:gd name="T0" fmla="*/ 19 w 154"/>
                          <a:gd name="T1" fmla="*/ 0 h 73"/>
                          <a:gd name="T2" fmla="*/ 30 w 154"/>
                          <a:gd name="T3" fmla="*/ 0 h 73"/>
                          <a:gd name="T4" fmla="*/ 47 w 154"/>
                          <a:gd name="T5" fmla="*/ 5 h 73"/>
                          <a:gd name="T6" fmla="*/ 64 w 154"/>
                          <a:gd name="T7" fmla="*/ 9 h 73"/>
                          <a:gd name="T8" fmla="*/ 75 w 154"/>
                          <a:gd name="T9" fmla="*/ 12 h 73"/>
                          <a:gd name="T10" fmla="*/ 77 w 154"/>
                          <a:gd name="T11" fmla="*/ 17 h 73"/>
                          <a:gd name="T12" fmla="*/ 76 w 154"/>
                          <a:gd name="T13" fmla="*/ 24 h 73"/>
                          <a:gd name="T14" fmla="*/ 70 w 154"/>
                          <a:gd name="T15" fmla="*/ 32 h 73"/>
                          <a:gd name="T16" fmla="*/ 62 w 154"/>
                          <a:gd name="T17" fmla="*/ 36 h 73"/>
                          <a:gd name="T18" fmla="*/ 47 w 154"/>
                          <a:gd name="T19" fmla="*/ 33 h 73"/>
                          <a:gd name="T20" fmla="*/ 21 w 154"/>
                          <a:gd name="T21" fmla="*/ 26 h 73"/>
                          <a:gd name="T22" fmla="*/ 0 w 154"/>
                          <a:gd name="T23" fmla="*/ 13 h 73"/>
                          <a:gd name="T24" fmla="*/ 19 w 154"/>
                          <a:gd name="T25" fmla="*/ 0 h 73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</a:gdLst>
                        <a:ahLst/>
                        <a:cxnLst>
                          <a:cxn ang="T26">
                            <a:pos x="T0" y="T1"/>
                          </a:cxn>
                          <a:cxn ang="T27">
                            <a:pos x="T2" y="T3"/>
                          </a:cxn>
                          <a:cxn ang="T28">
                            <a:pos x="T4" y="T5"/>
                          </a:cxn>
                          <a:cxn ang="T29">
                            <a:pos x="T6" y="T7"/>
                          </a:cxn>
                          <a:cxn ang="T30">
                            <a:pos x="T8" y="T9"/>
                          </a:cxn>
                          <a:cxn ang="T31">
                            <a:pos x="T10" y="T11"/>
                          </a:cxn>
                          <a:cxn ang="T32">
                            <a:pos x="T12" y="T13"/>
                          </a:cxn>
                          <a:cxn ang="T33">
                            <a:pos x="T14" y="T15"/>
                          </a:cxn>
                          <a:cxn ang="T34">
                            <a:pos x="T16" y="T17"/>
                          </a:cxn>
                          <a:cxn ang="T35">
                            <a:pos x="T18" y="T19"/>
                          </a:cxn>
                          <a:cxn ang="T36">
                            <a:pos x="T20" y="T21"/>
                          </a:cxn>
                          <a:cxn ang="T37">
                            <a:pos x="T22" y="T23"/>
                          </a:cxn>
                          <a:cxn ang="T38">
                            <a:pos x="T24" y="T25"/>
                          </a:cxn>
                        </a:cxnLst>
                        <a:rect l="0" t="0" r="r" b="b"/>
                        <a:pathLst>
                          <a:path w="154" h="73">
                            <a:moveTo>
                              <a:pt x="38" y="0"/>
                            </a:moveTo>
                            <a:lnTo>
                              <a:pt x="59" y="1"/>
                            </a:lnTo>
                            <a:lnTo>
                              <a:pt x="93" y="10"/>
                            </a:lnTo>
                            <a:lnTo>
                              <a:pt x="128" y="19"/>
                            </a:lnTo>
                            <a:lnTo>
                              <a:pt x="150" y="24"/>
                            </a:lnTo>
                            <a:lnTo>
                              <a:pt x="154" y="35"/>
                            </a:lnTo>
                            <a:lnTo>
                              <a:pt x="152" y="49"/>
                            </a:lnTo>
                            <a:lnTo>
                              <a:pt x="140" y="64"/>
                            </a:lnTo>
                            <a:lnTo>
                              <a:pt x="124" y="73"/>
                            </a:lnTo>
                            <a:lnTo>
                              <a:pt x="93" y="67"/>
                            </a:lnTo>
                            <a:lnTo>
                              <a:pt x="42" y="53"/>
                            </a:lnTo>
                            <a:lnTo>
                              <a:pt x="0" y="26"/>
                            </a:lnTo>
                            <a:lnTo>
                              <a:pt x="38" y="0"/>
                            </a:lnTo>
                            <a:close/>
                          </a:path>
                        </a:pathLst>
                      </a:custGeom>
                      <a:solidFill>
                        <a:srgbClr val="FF804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530" name="Freeform 292">
                        <a:extLst>
                          <a:ext uri="{FF2B5EF4-FFF2-40B4-BE49-F238E27FC236}">
                            <a16:creationId xmlns:a16="http://schemas.microsoft.com/office/drawing/2014/main" id="{3305C63D-0F06-4792-36ED-4B88C6B76E58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682" y="3633"/>
                        <a:ext cx="215" cy="323"/>
                      </a:xfrm>
                      <a:custGeom>
                        <a:avLst/>
                        <a:gdLst>
                          <a:gd name="T0" fmla="*/ 153 w 428"/>
                          <a:gd name="T1" fmla="*/ 13 h 647"/>
                          <a:gd name="T2" fmla="*/ 141 w 428"/>
                          <a:gd name="T3" fmla="*/ 41 h 647"/>
                          <a:gd name="T4" fmla="*/ 129 w 428"/>
                          <a:gd name="T5" fmla="*/ 61 h 647"/>
                          <a:gd name="T6" fmla="*/ 108 w 428"/>
                          <a:gd name="T7" fmla="*/ 80 h 647"/>
                          <a:gd name="T8" fmla="*/ 104 w 428"/>
                          <a:gd name="T9" fmla="*/ 90 h 647"/>
                          <a:gd name="T10" fmla="*/ 98 w 428"/>
                          <a:gd name="T11" fmla="*/ 115 h 647"/>
                          <a:gd name="T12" fmla="*/ 81 w 428"/>
                          <a:gd name="T13" fmla="*/ 135 h 647"/>
                          <a:gd name="T14" fmla="*/ 66 w 428"/>
                          <a:gd name="T15" fmla="*/ 163 h 647"/>
                          <a:gd name="T16" fmla="*/ 53 w 428"/>
                          <a:gd name="T17" fmla="*/ 191 h 647"/>
                          <a:gd name="T18" fmla="*/ 51 w 428"/>
                          <a:gd name="T19" fmla="*/ 218 h 647"/>
                          <a:gd name="T20" fmla="*/ 53 w 428"/>
                          <a:gd name="T21" fmla="*/ 241 h 647"/>
                          <a:gd name="T22" fmla="*/ 44 w 428"/>
                          <a:gd name="T23" fmla="*/ 264 h 647"/>
                          <a:gd name="T24" fmla="*/ 0 w 428"/>
                          <a:gd name="T25" fmla="*/ 317 h 647"/>
                          <a:gd name="T26" fmla="*/ 37 w 428"/>
                          <a:gd name="T27" fmla="*/ 309 h 647"/>
                          <a:gd name="T28" fmla="*/ 69 w 428"/>
                          <a:gd name="T29" fmla="*/ 277 h 647"/>
                          <a:gd name="T30" fmla="*/ 89 w 428"/>
                          <a:gd name="T31" fmla="*/ 250 h 647"/>
                          <a:gd name="T32" fmla="*/ 112 w 428"/>
                          <a:gd name="T33" fmla="*/ 221 h 647"/>
                          <a:gd name="T34" fmla="*/ 128 w 428"/>
                          <a:gd name="T35" fmla="*/ 205 h 647"/>
                          <a:gd name="T36" fmla="*/ 120 w 428"/>
                          <a:gd name="T37" fmla="*/ 234 h 647"/>
                          <a:gd name="T38" fmla="*/ 119 w 428"/>
                          <a:gd name="T39" fmla="*/ 268 h 647"/>
                          <a:gd name="T40" fmla="*/ 127 w 428"/>
                          <a:gd name="T41" fmla="*/ 298 h 647"/>
                          <a:gd name="T42" fmla="*/ 138 w 428"/>
                          <a:gd name="T43" fmla="*/ 307 h 647"/>
                          <a:gd name="T44" fmla="*/ 152 w 428"/>
                          <a:gd name="T45" fmla="*/ 308 h 647"/>
                          <a:gd name="T46" fmla="*/ 159 w 428"/>
                          <a:gd name="T47" fmla="*/ 299 h 647"/>
                          <a:gd name="T48" fmla="*/ 151 w 428"/>
                          <a:gd name="T49" fmla="*/ 285 h 647"/>
                          <a:gd name="T50" fmla="*/ 145 w 428"/>
                          <a:gd name="T51" fmla="*/ 262 h 647"/>
                          <a:gd name="T52" fmla="*/ 150 w 428"/>
                          <a:gd name="T53" fmla="*/ 230 h 647"/>
                          <a:gd name="T54" fmla="*/ 159 w 428"/>
                          <a:gd name="T55" fmla="*/ 208 h 647"/>
                          <a:gd name="T56" fmla="*/ 167 w 428"/>
                          <a:gd name="T57" fmla="*/ 191 h 647"/>
                          <a:gd name="T58" fmla="*/ 171 w 428"/>
                          <a:gd name="T59" fmla="*/ 155 h 647"/>
                          <a:gd name="T60" fmla="*/ 193 w 428"/>
                          <a:gd name="T61" fmla="*/ 104 h 647"/>
                          <a:gd name="T62" fmla="*/ 211 w 428"/>
                          <a:gd name="T63" fmla="*/ 54 h 647"/>
                          <a:gd name="T64" fmla="*/ 160 w 428"/>
                          <a:gd name="T65" fmla="*/ 0 h 647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60000 65536"/>
                          <a:gd name="T73" fmla="*/ 0 60000 655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</a:gdLst>
                        <a:ahLst/>
                        <a:cxnLst>
                          <a:cxn ang="T66">
                            <a:pos x="T0" y="T1"/>
                          </a:cxn>
                          <a:cxn ang="T67">
                            <a:pos x="T2" y="T3"/>
                          </a:cxn>
                          <a:cxn ang="T68">
                            <a:pos x="T4" y="T5"/>
                          </a:cxn>
                          <a:cxn ang="T69">
                            <a:pos x="T6" y="T7"/>
                          </a:cxn>
                          <a:cxn ang="T70">
                            <a:pos x="T8" y="T9"/>
                          </a:cxn>
                          <a:cxn ang="T71">
                            <a:pos x="T10" y="T11"/>
                          </a:cxn>
                          <a:cxn ang="T72">
                            <a:pos x="T12" y="T13"/>
                          </a:cxn>
                          <a:cxn ang="T73">
                            <a:pos x="T14" y="T15"/>
                          </a:cxn>
                          <a:cxn ang="T74">
                            <a:pos x="T16" y="T17"/>
                          </a:cxn>
                          <a:cxn ang="T75">
                            <a:pos x="T18" y="T19"/>
                          </a:cxn>
                          <a:cxn ang="T76">
                            <a:pos x="T20" y="T21"/>
                          </a:cxn>
                          <a:cxn ang="T77">
                            <a:pos x="T22" y="T23"/>
                          </a:cxn>
                          <a:cxn ang="T78">
                            <a:pos x="T24" y="T25"/>
                          </a:cxn>
                          <a:cxn ang="T79">
                            <a:pos x="T26" y="T27"/>
                          </a:cxn>
                          <a:cxn ang="T80">
                            <a:pos x="T28" y="T29"/>
                          </a:cxn>
                          <a:cxn ang="T81">
                            <a:pos x="T30" y="T31"/>
                          </a:cxn>
                          <a:cxn ang="T82">
                            <a:pos x="T32" y="T33"/>
                          </a:cxn>
                          <a:cxn ang="T83">
                            <a:pos x="T34" y="T35"/>
                          </a:cxn>
                          <a:cxn ang="T84">
                            <a:pos x="T36" y="T37"/>
                          </a:cxn>
                          <a:cxn ang="T85">
                            <a:pos x="T38" y="T39"/>
                          </a:cxn>
                          <a:cxn ang="T86">
                            <a:pos x="T40" y="T41"/>
                          </a:cxn>
                          <a:cxn ang="T87">
                            <a:pos x="T42" y="T43"/>
                          </a:cxn>
                          <a:cxn ang="T88">
                            <a:pos x="T44" y="T45"/>
                          </a:cxn>
                          <a:cxn ang="T89">
                            <a:pos x="T46" y="T47"/>
                          </a:cxn>
                          <a:cxn ang="T90">
                            <a:pos x="T48" y="T49"/>
                          </a:cxn>
                          <a:cxn ang="T91">
                            <a:pos x="T50" y="T51"/>
                          </a:cxn>
                          <a:cxn ang="T92">
                            <a:pos x="T52" y="T53"/>
                          </a:cxn>
                          <a:cxn ang="T93">
                            <a:pos x="T54" y="T55"/>
                          </a:cxn>
                          <a:cxn ang="T94">
                            <a:pos x="T56" y="T57"/>
                          </a:cxn>
                          <a:cxn ang="T95">
                            <a:pos x="T58" y="T59"/>
                          </a:cxn>
                          <a:cxn ang="T96">
                            <a:pos x="T60" y="T61"/>
                          </a:cxn>
                          <a:cxn ang="T97">
                            <a:pos x="T62" y="T63"/>
                          </a:cxn>
                          <a:cxn ang="T98">
                            <a:pos x="T64" y="T65"/>
                          </a:cxn>
                        </a:cxnLst>
                        <a:rect l="0" t="0" r="r" b="b"/>
                        <a:pathLst>
                          <a:path w="428" h="647">
                            <a:moveTo>
                              <a:pt x="319" y="0"/>
                            </a:moveTo>
                            <a:lnTo>
                              <a:pt x="304" y="26"/>
                            </a:lnTo>
                            <a:lnTo>
                              <a:pt x="297" y="54"/>
                            </a:lnTo>
                            <a:lnTo>
                              <a:pt x="281" y="83"/>
                            </a:lnTo>
                            <a:lnTo>
                              <a:pt x="268" y="101"/>
                            </a:lnTo>
                            <a:lnTo>
                              <a:pt x="256" y="123"/>
                            </a:lnTo>
                            <a:lnTo>
                              <a:pt x="237" y="144"/>
                            </a:lnTo>
                            <a:lnTo>
                              <a:pt x="215" y="161"/>
                            </a:lnTo>
                            <a:lnTo>
                              <a:pt x="210" y="167"/>
                            </a:lnTo>
                            <a:lnTo>
                              <a:pt x="207" y="181"/>
                            </a:lnTo>
                            <a:lnTo>
                              <a:pt x="204" y="204"/>
                            </a:lnTo>
                            <a:lnTo>
                              <a:pt x="196" y="231"/>
                            </a:lnTo>
                            <a:lnTo>
                              <a:pt x="177" y="250"/>
                            </a:lnTo>
                            <a:lnTo>
                              <a:pt x="162" y="271"/>
                            </a:lnTo>
                            <a:lnTo>
                              <a:pt x="153" y="289"/>
                            </a:lnTo>
                            <a:lnTo>
                              <a:pt x="132" y="327"/>
                            </a:lnTo>
                            <a:lnTo>
                              <a:pt x="108" y="368"/>
                            </a:lnTo>
                            <a:lnTo>
                              <a:pt x="105" y="382"/>
                            </a:lnTo>
                            <a:lnTo>
                              <a:pt x="103" y="406"/>
                            </a:lnTo>
                            <a:lnTo>
                              <a:pt x="102" y="436"/>
                            </a:lnTo>
                            <a:lnTo>
                              <a:pt x="103" y="460"/>
                            </a:lnTo>
                            <a:lnTo>
                              <a:pt x="106" y="483"/>
                            </a:lnTo>
                            <a:lnTo>
                              <a:pt x="102" y="501"/>
                            </a:lnTo>
                            <a:lnTo>
                              <a:pt x="87" y="528"/>
                            </a:lnTo>
                            <a:lnTo>
                              <a:pt x="66" y="554"/>
                            </a:lnTo>
                            <a:lnTo>
                              <a:pt x="0" y="634"/>
                            </a:lnTo>
                            <a:lnTo>
                              <a:pt x="44" y="647"/>
                            </a:lnTo>
                            <a:lnTo>
                              <a:pt x="73" y="619"/>
                            </a:lnTo>
                            <a:lnTo>
                              <a:pt x="109" y="583"/>
                            </a:lnTo>
                            <a:lnTo>
                              <a:pt x="137" y="555"/>
                            </a:lnTo>
                            <a:lnTo>
                              <a:pt x="161" y="526"/>
                            </a:lnTo>
                            <a:lnTo>
                              <a:pt x="178" y="501"/>
                            </a:lnTo>
                            <a:lnTo>
                              <a:pt x="196" y="463"/>
                            </a:lnTo>
                            <a:lnTo>
                              <a:pt x="223" y="442"/>
                            </a:lnTo>
                            <a:lnTo>
                              <a:pt x="244" y="426"/>
                            </a:lnTo>
                            <a:lnTo>
                              <a:pt x="255" y="410"/>
                            </a:lnTo>
                            <a:lnTo>
                              <a:pt x="247" y="441"/>
                            </a:lnTo>
                            <a:lnTo>
                              <a:pt x="239" y="469"/>
                            </a:lnTo>
                            <a:lnTo>
                              <a:pt x="234" y="502"/>
                            </a:lnTo>
                            <a:lnTo>
                              <a:pt x="236" y="537"/>
                            </a:lnTo>
                            <a:lnTo>
                              <a:pt x="246" y="574"/>
                            </a:lnTo>
                            <a:lnTo>
                              <a:pt x="253" y="596"/>
                            </a:lnTo>
                            <a:lnTo>
                              <a:pt x="262" y="608"/>
                            </a:lnTo>
                            <a:lnTo>
                              <a:pt x="274" y="615"/>
                            </a:lnTo>
                            <a:lnTo>
                              <a:pt x="289" y="619"/>
                            </a:lnTo>
                            <a:lnTo>
                              <a:pt x="303" y="617"/>
                            </a:lnTo>
                            <a:lnTo>
                              <a:pt x="313" y="613"/>
                            </a:lnTo>
                            <a:lnTo>
                              <a:pt x="317" y="599"/>
                            </a:lnTo>
                            <a:lnTo>
                              <a:pt x="313" y="582"/>
                            </a:lnTo>
                            <a:lnTo>
                              <a:pt x="301" y="571"/>
                            </a:lnTo>
                            <a:lnTo>
                              <a:pt x="290" y="559"/>
                            </a:lnTo>
                            <a:lnTo>
                              <a:pt x="288" y="524"/>
                            </a:lnTo>
                            <a:lnTo>
                              <a:pt x="297" y="487"/>
                            </a:lnTo>
                            <a:lnTo>
                              <a:pt x="299" y="460"/>
                            </a:lnTo>
                            <a:lnTo>
                              <a:pt x="309" y="437"/>
                            </a:lnTo>
                            <a:lnTo>
                              <a:pt x="317" y="417"/>
                            </a:lnTo>
                            <a:lnTo>
                              <a:pt x="331" y="395"/>
                            </a:lnTo>
                            <a:lnTo>
                              <a:pt x="333" y="382"/>
                            </a:lnTo>
                            <a:lnTo>
                              <a:pt x="340" y="343"/>
                            </a:lnTo>
                            <a:lnTo>
                              <a:pt x="341" y="311"/>
                            </a:lnTo>
                            <a:lnTo>
                              <a:pt x="365" y="256"/>
                            </a:lnTo>
                            <a:lnTo>
                              <a:pt x="385" y="208"/>
                            </a:lnTo>
                            <a:lnTo>
                              <a:pt x="400" y="161"/>
                            </a:lnTo>
                            <a:lnTo>
                              <a:pt x="420" y="108"/>
                            </a:lnTo>
                            <a:lnTo>
                              <a:pt x="428" y="21"/>
                            </a:lnTo>
                            <a:lnTo>
                              <a:pt x="319" y="0"/>
                            </a:lnTo>
                            <a:close/>
                          </a:path>
                        </a:pathLst>
                      </a:custGeom>
                      <a:solidFill>
                        <a:srgbClr val="FFA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531" name="Freeform 293">
                        <a:extLst>
                          <a:ext uri="{FF2B5EF4-FFF2-40B4-BE49-F238E27FC236}">
                            <a16:creationId xmlns:a16="http://schemas.microsoft.com/office/drawing/2014/main" id="{2C4450B7-DCE5-3D08-6297-BA94B3D9D17E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93" y="3828"/>
                        <a:ext cx="22" cy="43"/>
                      </a:xfrm>
                      <a:custGeom>
                        <a:avLst/>
                        <a:gdLst>
                          <a:gd name="T0" fmla="*/ 0 w 45"/>
                          <a:gd name="T1" fmla="*/ 23 h 85"/>
                          <a:gd name="T2" fmla="*/ 7 w 45"/>
                          <a:gd name="T3" fmla="*/ 18 h 85"/>
                          <a:gd name="T4" fmla="*/ 13 w 45"/>
                          <a:gd name="T5" fmla="*/ 13 h 85"/>
                          <a:gd name="T6" fmla="*/ 17 w 45"/>
                          <a:gd name="T7" fmla="*/ 8 h 85"/>
                          <a:gd name="T8" fmla="*/ 22 w 45"/>
                          <a:gd name="T9" fmla="*/ 0 h 85"/>
                          <a:gd name="T10" fmla="*/ 17 w 45"/>
                          <a:gd name="T11" fmla="*/ 15 h 85"/>
                          <a:gd name="T12" fmla="*/ 14 w 45"/>
                          <a:gd name="T13" fmla="*/ 21 h 85"/>
                          <a:gd name="T14" fmla="*/ 10 w 45"/>
                          <a:gd name="T15" fmla="*/ 33 h 85"/>
                          <a:gd name="T16" fmla="*/ 7 w 45"/>
                          <a:gd name="T17" fmla="*/ 43 h 85"/>
                          <a:gd name="T18" fmla="*/ 4 w 45"/>
                          <a:gd name="T19" fmla="*/ 30 h 85"/>
                          <a:gd name="T20" fmla="*/ 0 w 45"/>
                          <a:gd name="T21" fmla="*/ 23 h 85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</a:gdLst>
                        <a:ahLst/>
                        <a:cxnLst>
                          <a:cxn ang="T22">
                            <a:pos x="T0" y="T1"/>
                          </a:cxn>
                          <a:cxn ang="T23">
                            <a:pos x="T2" y="T3"/>
                          </a:cxn>
                          <a:cxn ang="T24">
                            <a:pos x="T4" y="T5"/>
                          </a:cxn>
                          <a:cxn ang="T25">
                            <a:pos x="T6" y="T7"/>
                          </a:cxn>
                          <a:cxn ang="T26">
                            <a:pos x="T8" y="T9"/>
                          </a:cxn>
                          <a:cxn ang="T27">
                            <a:pos x="T10" y="T11"/>
                          </a:cxn>
                          <a:cxn ang="T28">
                            <a:pos x="T12" y="T13"/>
                          </a:cxn>
                          <a:cxn ang="T29">
                            <a:pos x="T14" y="T15"/>
                          </a:cxn>
                          <a:cxn ang="T30">
                            <a:pos x="T16" y="T17"/>
                          </a:cxn>
                          <a:cxn ang="T31">
                            <a:pos x="T18" y="T19"/>
                          </a:cxn>
                          <a:cxn ang="T32">
                            <a:pos x="T20" y="T21"/>
                          </a:cxn>
                        </a:cxnLst>
                        <a:rect l="0" t="0" r="r" b="b"/>
                        <a:pathLst>
                          <a:path w="45" h="85">
                            <a:moveTo>
                              <a:pt x="0" y="46"/>
                            </a:moveTo>
                            <a:lnTo>
                              <a:pt x="15" y="36"/>
                            </a:lnTo>
                            <a:lnTo>
                              <a:pt x="26" y="25"/>
                            </a:lnTo>
                            <a:lnTo>
                              <a:pt x="34" y="15"/>
                            </a:lnTo>
                            <a:lnTo>
                              <a:pt x="45" y="0"/>
                            </a:lnTo>
                            <a:lnTo>
                              <a:pt x="35" y="29"/>
                            </a:lnTo>
                            <a:lnTo>
                              <a:pt x="29" y="42"/>
                            </a:lnTo>
                            <a:lnTo>
                              <a:pt x="21" y="66"/>
                            </a:lnTo>
                            <a:lnTo>
                              <a:pt x="15" y="85"/>
                            </a:lnTo>
                            <a:lnTo>
                              <a:pt x="8" y="60"/>
                            </a:lnTo>
                            <a:lnTo>
                              <a:pt x="0" y="46"/>
                            </a:lnTo>
                            <a:close/>
                          </a:path>
                        </a:pathLst>
                      </a:custGeom>
                      <a:solidFill>
                        <a:srgbClr val="FF804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532" name="Freeform 294">
                        <a:extLst>
                          <a:ext uri="{FF2B5EF4-FFF2-40B4-BE49-F238E27FC236}">
                            <a16:creationId xmlns:a16="http://schemas.microsoft.com/office/drawing/2014/main" id="{74DD654C-DB1C-DD24-A979-CDF8194FC6A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14" y="3856"/>
                        <a:ext cx="21" cy="75"/>
                      </a:xfrm>
                      <a:custGeom>
                        <a:avLst/>
                        <a:gdLst>
                          <a:gd name="T0" fmla="*/ 21 w 43"/>
                          <a:gd name="T1" fmla="*/ 64 h 150"/>
                          <a:gd name="T2" fmla="*/ 14 w 43"/>
                          <a:gd name="T3" fmla="*/ 63 h 150"/>
                          <a:gd name="T4" fmla="*/ 8 w 43"/>
                          <a:gd name="T5" fmla="*/ 65 h 150"/>
                          <a:gd name="T6" fmla="*/ 2 w 43"/>
                          <a:gd name="T7" fmla="*/ 72 h 150"/>
                          <a:gd name="T8" fmla="*/ 0 w 43"/>
                          <a:gd name="T9" fmla="*/ 75 h 150"/>
                          <a:gd name="T10" fmla="*/ 2 w 43"/>
                          <a:gd name="T11" fmla="*/ 68 h 150"/>
                          <a:gd name="T12" fmla="*/ 6 w 43"/>
                          <a:gd name="T13" fmla="*/ 62 h 150"/>
                          <a:gd name="T14" fmla="*/ 11 w 43"/>
                          <a:gd name="T15" fmla="*/ 59 h 150"/>
                          <a:gd name="T16" fmla="*/ 10 w 43"/>
                          <a:gd name="T17" fmla="*/ 51 h 150"/>
                          <a:gd name="T18" fmla="*/ 8 w 43"/>
                          <a:gd name="T19" fmla="*/ 38 h 150"/>
                          <a:gd name="T20" fmla="*/ 10 w 43"/>
                          <a:gd name="T21" fmla="*/ 26 h 150"/>
                          <a:gd name="T22" fmla="*/ 13 w 43"/>
                          <a:gd name="T23" fmla="*/ 16 h 150"/>
                          <a:gd name="T24" fmla="*/ 19 w 43"/>
                          <a:gd name="T25" fmla="*/ 0 h 150"/>
                          <a:gd name="T26" fmla="*/ 18 w 43"/>
                          <a:gd name="T27" fmla="*/ 12 h 150"/>
                          <a:gd name="T28" fmla="*/ 16 w 43"/>
                          <a:gd name="T29" fmla="*/ 23 h 150"/>
                          <a:gd name="T30" fmla="*/ 14 w 43"/>
                          <a:gd name="T31" fmla="*/ 35 h 150"/>
                          <a:gd name="T32" fmla="*/ 13 w 43"/>
                          <a:gd name="T33" fmla="*/ 41 h 150"/>
                          <a:gd name="T34" fmla="*/ 14 w 43"/>
                          <a:gd name="T35" fmla="*/ 48 h 150"/>
                          <a:gd name="T36" fmla="*/ 16 w 43"/>
                          <a:gd name="T37" fmla="*/ 56 h 150"/>
                          <a:gd name="T38" fmla="*/ 21 w 43"/>
                          <a:gd name="T39" fmla="*/ 64 h 150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</a:gdLst>
                        <a:ahLst/>
                        <a:cxnLst>
                          <a:cxn ang="T40">
                            <a:pos x="T0" y="T1"/>
                          </a:cxn>
                          <a:cxn ang="T41">
                            <a:pos x="T2" y="T3"/>
                          </a:cxn>
                          <a:cxn ang="T42">
                            <a:pos x="T4" y="T5"/>
                          </a:cxn>
                          <a:cxn ang="T43">
                            <a:pos x="T6" y="T7"/>
                          </a:cxn>
                          <a:cxn ang="T44">
                            <a:pos x="T8" y="T9"/>
                          </a:cxn>
                          <a:cxn ang="T45">
                            <a:pos x="T10" y="T11"/>
                          </a:cxn>
                          <a:cxn ang="T46">
                            <a:pos x="T12" y="T13"/>
                          </a:cxn>
                          <a:cxn ang="T47">
                            <a:pos x="T14" y="T15"/>
                          </a:cxn>
                          <a:cxn ang="T48">
                            <a:pos x="T16" y="T17"/>
                          </a:cxn>
                          <a:cxn ang="T49">
                            <a:pos x="T18" y="T19"/>
                          </a:cxn>
                          <a:cxn ang="T50">
                            <a:pos x="T20" y="T21"/>
                          </a:cxn>
                          <a:cxn ang="T51">
                            <a:pos x="T22" y="T23"/>
                          </a:cxn>
                          <a:cxn ang="T52">
                            <a:pos x="T24" y="T25"/>
                          </a:cxn>
                          <a:cxn ang="T53">
                            <a:pos x="T26" y="T27"/>
                          </a:cxn>
                          <a:cxn ang="T54">
                            <a:pos x="T28" y="T29"/>
                          </a:cxn>
                          <a:cxn ang="T55">
                            <a:pos x="T30" y="T31"/>
                          </a:cxn>
                          <a:cxn ang="T56">
                            <a:pos x="T32" y="T33"/>
                          </a:cxn>
                          <a:cxn ang="T57">
                            <a:pos x="T34" y="T35"/>
                          </a:cxn>
                          <a:cxn ang="T58">
                            <a:pos x="T36" y="T37"/>
                          </a:cxn>
                          <a:cxn ang="T59">
                            <a:pos x="T38" y="T39"/>
                          </a:cxn>
                        </a:cxnLst>
                        <a:rect l="0" t="0" r="r" b="b"/>
                        <a:pathLst>
                          <a:path w="43" h="150">
                            <a:moveTo>
                              <a:pt x="43" y="127"/>
                            </a:moveTo>
                            <a:lnTo>
                              <a:pt x="28" y="125"/>
                            </a:lnTo>
                            <a:lnTo>
                              <a:pt x="16" y="130"/>
                            </a:lnTo>
                            <a:lnTo>
                              <a:pt x="5" y="143"/>
                            </a:lnTo>
                            <a:lnTo>
                              <a:pt x="0" y="150"/>
                            </a:lnTo>
                            <a:lnTo>
                              <a:pt x="5" y="135"/>
                            </a:lnTo>
                            <a:lnTo>
                              <a:pt x="12" y="124"/>
                            </a:lnTo>
                            <a:lnTo>
                              <a:pt x="22" y="117"/>
                            </a:lnTo>
                            <a:lnTo>
                              <a:pt x="20" y="102"/>
                            </a:lnTo>
                            <a:lnTo>
                              <a:pt x="17" y="75"/>
                            </a:lnTo>
                            <a:lnTo>
                              <a:pt x="21" y="52"/>
                            </a:lnTo>
                            <a:lnTo>
                              <a:pt x="27" y="32"/>
                            </a:lnTo>
                            <a:lnTo>
                              <a:pt x="39" y="0"/>
                            </a:lnTo>
                            <a:lnTo>
                              <a:pt x="37" y="23"/>
                            </a:lnTo>
                            <a:lnTo>
                              <a:pt x="33" y="45"/>
                            </a:lnTo>
                            <a:lnTo>
                              <a:pt x="28" y="69"/>
                            </a:lnTo>
                            <a:lnTo>
                              <a:pt x="27" y="81"/>
                            </a:lnTo>
                            <a:lnTo>
                              <a:pt x="28" y="95"/>
                            </a:lnTo>
                            <a:lnTo>
                              <a:pt x="32" y="111"/>
                            </a:lnTo>
                            <a:lnTo>
                              <a:pt x="43" y="127"/>
                            </a:lnTo>
                            <a:close/>
                          </a:path>
                        </a:pathLst>
                      </a:custGeom>
                      <a:solidFill>
                        <a:srgbClr val="FF804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533" name="Freeform 295">
                        <a:extLst>
                          <a:ext uri="{FF2B5EF4-FFF2-40B4-BE49-F238E27FC236}">
                            <a16:creationId xmlns:a16="http://schemas.microsoft.com/office/drawing/2014/main" id="{24A304F3-A888-4FCC-E8FB-C2C626FD0AE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32" y="3813"/>
                        <a:ext cx="32" cy="71"/>
                      </a:xfrm>
                      <a:custGeom>
                        <a:avLst/>
                        <a:gdLst>
                          <a:gd name="T0" fmla="*/ 1 w 66"/>
                          <a:gd name="T1" fmla="*/ 71 h 141"/>
                          <a:gd name="T2" fmla="*/ 5 w 66"/>
                          <a:gd name="T3" fmla="*/ 65 h 141"/>
                          <a:gd name="T4" fmla="*/ 9 w 66"/>
                          <a:gd name="T5" fmla="*/ 57 h 141"/>
                          <a:gd name="T6" fmla="*/ 12 w 66"/>
                          <a:gd name="T7" fmla="*/ 49 h 141"/>
                          <a:gd name="T8" fmla="*/ 11 w 66"/>
                          <a:gd name="T9" fmla="*/ 38 h 141"/>
                          <a:gd name="T10" fmla="*/ 11 w 66"/>
                          <a:gd name="T11" fmla="*/ 28 h 141"/>
                          <a:gd name="T12" fmla="*/ 12 w 66"/>
                          <a:gd name="T13" fmla="*/ 18 h 141"/>
                          <a:gd name="T14" fmla="*/ 13 w 66"/>
                          <a:gd name="T15" fmla="*/ 12 h 141"/>
                          <a:gd name="T16" fmla="*/ 17 w 66"/>
                          <a:gd name="T17" fmla="*/ 8 h 141"/>
                          <a:gd name="T18" fmla="*/ 24 w 66"/>
                          <a:gd name="T19" fmla="*/ 4 h 141"/>
                          <a:gd name="T20" fmla="*/ 32 w 66"/>
                          <a:gd name="T21" fmla="*/ 0 h 141"/>
                          <a:gd name="T22" fmla="*/ 21 w 66"/>
                          <a:gd name="T23" fmla="*/ 4 h 141"/>
                          <a:gd name="T24" fmla="*/ 14 w 66"/>
                          <a:gd name="T25" fmla="*/ 8 h 141"/>
                          <a:gd name="T26" fmla="*/ 7 w 66"/>
                          <a:gd name="T27" fmla="*/ 8 h 141"/>
                          <a:gd name="T28" fmla="*/ 3 w 66"/>
                          <a:gd name="T29" fmla="*/ 5 h 141"/>
                          <a:gd name="T30" fmla="*/ 1 w 66"/>
                          <a:gd name="T31" fmla="*/ 10 h 141"/>
                          <a:gd name="T32" fmla="*/ 1 w 66"/>
                          <a:gd name="T33" fmla="*/ 19 h 141"/>
                          <a:gd name="T34" fmla="*/ 1 w 66"/>
                          <a:gd name="T35" fmla="*/ 27 h 141"/>
                          <a:gd name="T36" fmla="*/ 0 w 66"/>
                          <a:gd name="T37" fmla="*/ 38 h 141"/>
                          <a:gd name="T38" fmla="*/ 1 w 66"/>
                          <a:gd name="T39" fmla="*/ 47 h 141"/>
                          <a:gd name="T40" fmla="*/ 1 w 66"/>
                          <a:gd name="T41" fmla="*/ 55 h 141"/>
                          <a:gd name="T42" fmla="*/ 2 w 66"/>
                          <a:gd name="T43" fmla="*/ 61 h 141"/>
                          <a:gd name="T44" fmla="*/ 1 w 66"/>
                          <a:gd name="T45" fmla="*/ 71 h 141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</a:gdLst>
                        <a:ahLst/>
                        <a:cxnLst>
                          <a:cxn ang="T46">
                            <a:pos x="T0" y="T1"/>
                          </a:cxn>
                          <a:cxn ang="T47">
                            <a:pos x="T2" y="T3"/>
                          </a:cxn>
                          <a:cxn ang="T48">
                            <a:pos x="T4" y="T5"/>
                          </a:cxn>
                          <a:cxn ang="T49">
                            <a:pos x="T6" y="T7"/>
                          </a:cxn>
                          <a:cxn ang="T50">
                            <a:pos x="T8" y="T9"/>
                          </a:cxn>
                          <a:cxn ang="T51">
                            <a:pos x="T10" y="T11"/>
                          </a:cxn>
                          <a:cxn ang="T52">
                            <a:pos x="T12" y="T13"/>
                          </a:cxn>
                          <a:cxn ang="T53">
                            <a:pos x="T14" y="T15"/>
                          </a:cxn>
                          <a:cxn ang="T54">
                            <a:pos x="T16" y="T17"/>
                          </a:cxn>
                          <a:cxn ang="T55">
                            <a:pos x="T18" y="T19"/>
                          </a:cxn>
                          <a:cxn ang="T56">
                            <a:pos x="T20" y="T21"/>
                          </a:cxn>
                          <a:cxn ang="T57">
                            <a:pos x="T22" y="T23"/>
                          </a:cxn>
                          <a:cxn ang="T58">
                            <a:pos x="T24" y="T25"/>
                          </a:cxn>
                          <a:cxn ang="T59">
                            <a:pos x="T26" y="T27"/>
                          </a:cxn>
                          <a:cxn ang="T60">
                            <a:pos x="T28" y="T29"/>
                          </a:cxn>
                          <a:cxn ang="T61">
                            <a:pos x="T30" y="T31"/>
                          </a:cxn>
                          <a:cxn ang="T62">
                            <a:pos x="T32" y="T33"/>
                          </a:cxn>
                          <a:cxn ang="T63">
                            <a:pos x="T34" y="T35"/>
                          </a:cxn>
                          <a:cxn ang="T64">
                            <a:pos x="T36" y="T37"/>
                          </a:cxn>
                          <a:cxn ang="T65">
                            <a:pos x="T38" y="T39"/>
                          </a:cxn>
                          <a:cxn ang="T66">
                            <a:pos x="T40" y="T41"/>
                          </a:cxn>
                          <a:cxn ang="T67">
                            <a:pos x="T42" y="T43"/>
                          </a:cxn>
                          <a:cxn ang="T68">
                            <a:pos x="T44" y="T45"/>
                          </a:cxn>
                        </a:cxnLst>
                        <a:rect l="0" t="0" r="r" b="b"/>
                        <a:pathLst>
                          <a:path w="66" h="141">
                            <a:moveTo>
                              <a:pt x="2" y="141"/>
                            </a:moveTo>
                            <a:lnTo>
                              <a:pt x="10" y="130"/>
                            </a:lnTo>
                            <a:lnTo>
                              <a:pt x="19" y="113"/>
                            </a:lnTo>
                            <a:lnTo>
                              <a:pt x="24" y="98"/>
                            </a:lnTo>
                            <a:lnTo>
                              <a:pt x="23" y="76"/>
                            </a:lnTo>
                            <a:lnTo>
                              <a:pt x="23" y="55"/>
                            </a:lnTo>
                            <a:lnTo>
                              <a:pt x="25" y="36"/>
                            </a:lnTo>
                            <a:lnTo>
                              <a:pt x="27" y="23"/>
                            </a:lnTo>
                            <a:lnTo>
                              <a:pt x="36" y="15"/>
                            </a:lnTo>
                            <a:lnTo>
                              <a:pt x="50" y="7"/>
                            </a:lnTo>
                            <a:lnTo>
                              <a:pt x="66" y="0"/>
                            </a:lnTo>
                            <a:lnTo>
                              <a:pt x="43" y="7"/>
                            </a:lnTo>
                            <a:lnTo>
                              <a:pt x="29" y="15"/>
                            </a:lnTo>
                            <a:lnTo>
                              <a:pt x="15" y="15"/>
                            </a:lnTo>
                            <a:lnTo>
                              <a:pt x="7" y="10"/>
                            </a:lnTo>
                            <a:lnTo>
                              <a:pt x="3" y="20"/>
                            </a:lnTo>
                            <a:lnTo>
                              <a:pt x="2" y="37"/>
                            </a:lnTo>
                            <a:lnTo>
                              <a:pt x="2" y="53"/>
                            </a:lnTo>
                            <a:lnTo>
                              <a:pt x="0" y="75"/>
                            </a:lnTo>
                            <a:lnTo>
                              <a:pt x="2" y="93"/>
                            </a:lnTo>
                            <a:lnTo>
                              <a:pt x="3" y="109"/>
                            </a:lnTo>
                            <a:lnTo>
                              <a:pt x="5" y="121"/>
                            </a:lnTo>
                            <a:lnTo>
                              <a:pt x="2" y="141"/>
                            </a:lnTo>
                            <a:close/>
                          </a:path>
                        </a:pathLst>
                      </a:custGeom>
                      <a:solidFill>
                        <a:srgbClr val="FF804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8525" name="Group 296">
                      <a:extLst>
                        <a:ext uri="{FF2B5EF4-FFF2-40B4-BE49-F238E27FC236}">
                          <a16:creationId xmlns:a16="http://schemas.microsoft.com/office/drawing/2014/main" id="{2AE535D8-A5CF-B2E1-6288-0CDAE1A1566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28" y="3535"/>
                      <a:ext cx="139" cy="164"/>
                      <a:chOff x="2828" y="3535"/>
                      <a:chExt cx="139" cy="164"/>
                    </a:xfrm>
                  </p:grpSpPr>
                  <p:sp>
                    <p:nvSpPr>
                      <p:cNvPr id="18526" name="Freeform 297">
                        <a:extLst>
                          <a:ext uri="{FF2B5EF4-FFF2-40B4-BE49-F238E27FC236}">
                            <a16:creationId xmlns:a16="http://schemas.microsoft.com/office/drawing/2014/main" id="{EBE81E0C-C1F3-0E4E-D6A5-3A1ED2180C9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28" y="3535"/>
                        <a:ext cx="139" cy="164"/>
                      </a:xfrm>
                      <a:custGeom>
                        <a:avLst/>
                        <a:gdLst>
                          <a:gd name="T0" fmla="*/ 41 w 278"/>
                          <a:gd name="T1" fmla="*/ 0 h 327"/>
                          <a:gd name="T2" fmla="*/ 62 w 278"/>
                          <a:gd name="T3" fmla="*/ 6 h 327"/>
                          <a:gd name="T4" fmla="*/ 102 w 278"/>
                          <a:gd name="T5" fmla="*/ 22 h 327"/>
                          <a:gd name="T6" fmla="*/ 127 w 278"/>
                          <a:gd name="T7" fmla="*/ 43 h 327"/>
                          <a:gd name="T8" fmla="*/ 139 w 278"/>
                          <a:gd name="T9" fmla="*/ 64 h 327"/>
                          <a:gd name="T10" fmla="*/ 135 w 278"/>
                          <a:gd name="T11" fmla="*/ 79 h 327"/>
                          <a:gd name="T12" fmla="*/ 127 w 278"/>
                          <a:gd name="T13" fmla="*/ 90 h 327"/>
                          <a:gd name="T14" fmla="*/ 119 w 278"/>
                          <a:gd name="T15" fmla="*/ 98 h 327"/>
                          <a:gd name="T16" fmla="*/ 110 w 278"/>
                          <a:gd name="T17" fmla="*/ 106 h 327"/>
                          <a:gd name="T18" fmla="*/ 100 w 278"/>
                          <a:gd name="T19" fmla="*/ 119 h 327"/>
                          <a:gd name="T20" fmla="*/ 91 w 278"/>
                          <a:gd name="T21" fmla="*/ 132 h 327"/>
                          <a:gd name="T22" fmla="*/ 85 w 278"/>
                          <a:gd name="T23" fmla="*/ 143 h 327"/>
                          <a:gd name="T24" fmla="*/ 80 w 278"/>
                          <a:gd name="T25" fmla="*/ 151 h 327"/>
                          <a:gd name="T26" fmla="*/ 73 w 278"/>
                          <a:gd name="T27" fmla="*/ 158 h 327"/>
                          <a:gd name="T28" fmla="*/ 67 w 278"/>
                          <a:gd name="T29" fmla="*/ 162 h 327"/>
                          <a:gd name="T30" fmla="*/ 59 w 278"/>
                          <a:gd name="T31" fmla="*/ 164 h 327"/>
                          <a:gd name="T32" fmla="*/ 60 w 278"/>
                          <a:gd name="T33" fmla="*/ 156 h 327"/>
                          <a:gd name="T34" fmla="*/ 63 w 278"/>
                          <a:gd name="T35" fmla="*/ 150 h 327"/>
                          <a:gd name="T36" fmla="*/ 60 w 278"/>
                          <a:gd name="T37" fmla="*/ 135 h 327"/>
                          <a:gd name="T38" fmla="*/ 49 w 278"/>
                          <a:gd name="T39" fmla="*/ 124 h 327"/>
                          <a:gd name="T40" fmla="*/ 27 w 278"/>
                          <a:gd name="T41" fmla="*/ 113 h 327"/>
                          <a:gd name="T42" fmla="*/ 8 w 278"/>
                          <a:gd name="T43" fmla="*/ 111 h 327"/>
                          <a:gd name="T44" fmla="*/ 3 w 278"/>
                          <a:gd name="T45" fmla="*/ 114 h 327"/>
                          <a:gd name="T46" fmla="*/ 0 w 278"/>
                          <a:gd name="T47" fmla="*/ 109 h 327"/>
                          <a:gd name="T48" fmla="*/ 1 w 278"/>
                          <a:gd name="T49" fmla="*/ 104 h 327"/>
                          <a:gd name="T50" fmla="*/ 2 w 278"/>
                          <a:gd name="T51" fmla="*/ 99 h 327"/>
                          <a:gd name="T52" fmla="*/ 6 w 278"/>
                          <a:gd name="T53" fmla="*/ 93 h 327"/>
                          <a:gd name="T54" fmla="*/ 14 w 278"/>
                          <a:gd name="T55" fmla="*/ 79 h 327"/>
                          <a:gd name="T56" fmla="*/ 18 w 278"/>
                          <a:gd name="T57" fmla="*/ 60 h 327"/>
                          <a:gd name="T58" fmla="*/ 27 w 278"/>
                          <a:gd name="T59" fmla="*/ 33 h 327"/>
                          <a:gd name="T60" fmla="*/ 36 w 278"/>
                          <a:gd name="T61" fmla="*/ 9 h 327"/>
                          <a:gd name="T62" fmla="*/ 41 w 278"/>
                          <a:gd name="T63" fmla="*/ 0 h 327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60000 65536"/>
                          <a:gd name="T73" fmla="*/ 0 60000 655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</a:gdLst>
                        <a:ahLst/>
                        <a:cxnLst>
                          <a:cxn ang="T64">
                            <a:pos x="T0" y="T1"/>
                          </a:cxn>
                          <a:cxn ang="T65">
                            <a:pos x="T2" y="T3"/>
                          </a:cxn>
                          <a:cxn ang="T66">
                            <a:pos x="T4" y="T5"/>
                          </a:cxn>
                          <a:cxn ang="T67">
                            <a:pos x="T6" y="T7"/>
                          </a:cxn>
                          <a:cxn ang="T68">
                            <a:pos x="T8" y="T9"/>
                          </a:cxn>
                          <a:cxn ang="T69">
                            <a:pos x="T10" y="T11"/>
                          </a:cxn>
                          <a:cxn ang="T70">
                            <a:pos x="T12" y="T13"/>
                          </a:cxn>
                          <a:cxn ang="T71">
                            <a:pos x="T14" y="T15"/>
                          </a:cxn>
                          <a:cxn ang="T72">
                            <a:pos x="T16" y="T17"/>
                          </a:cxn>
                          <a:cxn ang="T73">
                            <a:pos x="T18" y="T19"/>
                          </a:cxn>
                          <a:cxn ang="T74">
                            <a:pos x="T20" y="T21"/>
                          </a:cxn>
                          <a:cxn ang="T75">
                            <a:pos x="T22" y="T23"/>
                          </a:cxn>
                          <a:cxn ang="T76">
                            <a:pos x="T24" y="T25"/>
                          </a:cxn>
                          <a:cxn ang="T77">
                            <a:pos x="T26" y="T27"/>
                          </a:cxn>
                          <a:cxn ang="T78">
                            <a:pos x="T28" y="T29"/>
                          </a:cxn>
                          <a:cxn ang="T79">
                            <a:pos x="T30" y="T31"/>
                          </a:cxn>
                          <a:cxn ang="T80">
                            <a:pos x="T32" y="T33"/>
                          </a:cxn>
                          <a:cxn ang="T81">
                            <a:pos x="T34" y="T35"/>
                          </a:cxn>
                          <a:cxn ang="T82">
                            <a:pos x="T36" y="T37"/>
                          </a:cxn>
                          <a:cxn ang="T83">
                            <a:pos x="T38" y="T39"/>
                          </a:cxn>
                          <a:cxn ang="T84">
                            <a:pos x="T40" y="T41"/>
                          </a:cxn>
                          <a:cxn ang="T85">
                            <a:pos x="T42" y="T43"/>
                          </a:cxn>
                          <a:cxn ang="T86">
                            <a:pos x="T44" y="T45"/>
                          </a:cxn>
                          <a:cxn ang="T87">
                            <a:pos x="T46" y="T47"/>
                          </a:cxn>
                          <a:cxn ang="T88">
                            <a:pos x="T48" y="T49"/>
                          </a:cxn>
                          <a:cxn ang="T89">
                            <a:pos x="T50" y="T51"/>
                          </a:cxn>
                          <a:cxn ang="T90">
                            <a:pos x="T52" y="T53"/>
                          </a:cxn>
                          <a:cxn ang="T91">
                            <a:pos x="T54" y="T55"/>
                          </a:cxn>
                          <a:cxn ang="T92">
                            <a:pos x="T56" y="T57"/>
                          </a:cxn>
                          <a:cxn ang="T93">
                            <a:pos x="T58" y="T59"/>
                          </a:cxn>
                          <a:cxn ang="T94">
                            <a:pos x="T60" y="T61"/>
                          </a:cxn>
                          <a:cxn ang="T95">
                            <a:pos x="T62" y="T63"/>
                          </a:cxn>
                        </a:cxnLst>
                        <a:rect l="0" t="0" r="r" b="b"/>
                        <a:pathLst>
                          <a:path w="278" h="327">
                            <a:moveTo>
                              <a:pt x="81" y="0"/>
                            </a:moveTo>
                            <a:lnTo>
                              <a:pt x="124" y="12"/>
                            </a:lnTo>
                            <a:lnTo>
                              <a:pt x="203" y="43"/>
                            </a:lnTo>
                            <a:lnTo>
                              <a:pt x="254" y="85"/>
                            </a:lnTo>
                            <a:lnTo>
                              <a:pt x="278" y="128"/>
                            </a:lnTo>
                            <a:lnTo>
                              <a:pt x="270" y="157"/>
                            </a:lnTo>
                            <a:lnTo>
                              <a:pt x="253" y="179"/>
                            </a:lnTo>
                            <a:lnTo>
                              <a:pt x="238" y="195"/>
                            </a:lnTo>
                            <a:lnTo>
                              <a:pt x="219" y="211"/>
                            </a:lnTo>
                            <a:lnTo>
                              <a:pt x="199" y="237"/>
                            </a:lnTo>
                            <a:lnTo>
                              <a:pt x="182" y="263"/>
                            </a:lnTo>
                            <a:lnTo>
                              <a:pt x="169" y="285"/>
                            </a:lnTo>
                            <a:lnTo>
                              <a:pt x="160" y="302"/>
                            </a:lnTo>
                            <a:lnTo>
                              <a:pt x="145" y="316"/>
                            </a:lnTo>
                            <a:lnTo>
                              <a:pt x="133" y="323"/>
                            </a:lnTo>
                            <a:lnTo>
                              <a:pt x="117" y="327"/>
                            </a:lnTo>
                            <a:lnTo>
                              <a:pt x="120" y="312"/>
                            </a:lnTo>
                            <a:lnTo>
                              <a:pt x="125" y="300"/>
                            </a:lnTo>
                            <a:lnTo>
                              <a:pt x="120" y="270"/>
                            </a:lnTo>
                            <a:lnTo>
                              <a:pt x="98" y="248"/>
                            </a:lnTo>
                            <a:lnTo>
                              <a:pt x="54" y="226"/>
                            </a:lnTo>
                            <a:lnTo>
                              <a:pt x="16" y="221"/>
                            </a:lnTo>
                            <a:lnTo>
                              <a:pt x="6" y="227"/>
                            </a:lnTo>
                            <a:lnTo>
                              <a:pt x="0" y="218"/>
                            </a:lnTo>
                            <a:lnTo>
                              <a:pt x="1" y="208"/>
                            </a:lnTo>
                            <a:lnTo>
                              <a:pt x="3" y="197"/>
                            </a:lnTo>
                            <a:lnTo>
                              <a:pt x="11" y="186"/>
                            </a:lnTo>
                            <a:lnTo>
                              <a:pt x="27" y="157"/>
                            </a:lnTo>
                            <a:lnTo>
                              <a:pt x="35" y="120"/>
                            </a:lnTo>
                            <a:lnTo>
                              <a:pt x="53" y="66"/>
                            </a:lnTo>
                            <a:lnTo>
                              <a:pt x="72" y="17"/>
                            </a:lnTo>
                            <a:lnTo>
                              <a:pt x="81" y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527" name="Freeform 298">
                        <a:extLst>
                          <a:ext uri="{FF2B5EF4-FFF2-40B4-BE49-F238E27FC236}">
                            <a16:creationId xmlns:a16="http://schemas.microsoft.com/office/drawing/2014/main" id="{9BC18544-2068-CA13-D9E0-D6DE12C08F2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31" y="3640"/>
                        <a:ext cx="65" cy="58"/>
                      </a:xfrm>
                      <a:custGeom>
                        <a:avLst/>
                        <a:gdLst>
                          <a:gd name="T0" fmla="*/ 0 w 129"/>
                          <a:gd name="T1" fmla="*/ 6 h 117"/>
                          <a:gd name="T2" fmla="*/ 2 w 129"/>
                          <a:gd name="T3" fmla="*/ 2 h 117"/>
                          <a:gd name="T4" fmla="*/ 6 w 129"/>
                          <a:gd name="T5" fmla="*/ 1 h 117"/>
                          <a:gd name="T6" fmla="*/ 14 w 129"/>
                          <a:gd name="T7" fmla="*/ 0 h 117"/>
                          <a:gd name="T8" fmla="*/ 22 w 129"/>
                          <a:gd name="T9" fmla="*/ 0 h 117"/>
                          <a:gd name="T10" fmla="*/ 30 w 129"/>
                          <a:gd name="T11" fmla="*/ 3 h 117"/>
                          <a:gd name="T12" fmla="*/ 38 w 129"/>
                          <a:gd name="T13" fmla="*/ 6 h 117"/>
                          <a:gd name="T14" fmla="*/ 47 w 129"/>
                          <a:gd name="T15" fmla="*/ 12 h 117"/>
                          <a:gd name="T16" fmla="*/ 54 w 129"/>
                          <a:gd name="T17" fmla="*/ 17 h 117"/>
                          <a:gd name="T18" fmla="*/ 60 w 129"/>
                          <a:gd name="T19" fmla="*/ 24 h 117"/>
                          <a:gd name="T20" fmla="*/ 64 w 129"/>
                          <a:gd name="T21" fmla="*/ 33 h 117"/>
                          <a:gd name="T22" fmla="*/ 65 w 129"/>
                          <a:gd name="T23" fmla="*/ 40 h 117"/>
                          <a:gd name="T24" fmla="*/ 64 w 129"/>
                          <a:gd name="T25" fmla="*/ 49 h 117"/>
                          <a:gd name="T26" fmla="*/ 61 w 129"/>
                          <a:gd name="T27" fmla="*/ 53 h 117"/>
                          <a:gd name="T28" fmla="*/ 57 w 129"/>
                          <a:gd name="T29" fmla="*/ 58 h 117"/>
                          <a:gd name="T30" fmla="*/ 60 w 129"/>
                          <a:gd name="T31" fmla="*/ 48 h 117"/>
                          <a:gd name="T32" fmla="*/ 61 w 129"/>
                          <a:gd name="T33" fmla="*/ 39 h 117"/>
                          <a:gd name="T34" fmla="*/ 57 w 129"/>
                          <a:gd name="T35" fmla="*/ 29 h 117"/>
                          <a:gd name="T36" fmla="*/ 52 w 129"/>
                          <a:gd name="T37" fmla="*/ 22 h 117"/>
                          <a:gd name="T38" fmla="*/ 42 w 129"/>
                          <a:gd name="T39" fmla="*/ 15 h 117"/>
                          <a:gd name="T40" fmla="*/ 32 w 129"/>
                          <a:gd name="T41" fmla="*/ 10 h 117"/>
                          <a:gd name="T42" fmla="*/ 22 w 129"/>
                          <a:gd name="T43" fmla="*/ 7 h 117"/>
                          <a:gd name="T44" fmla="*/ 13 w 129"/>
                          <a:gd name="T45" fmla="*/ 5 h 117"/>
                          <a:gd name="T46" fmla="*/ 0 w 129"/>
                          <a:gd name="T47" fmla="*/ 6 h 117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</a:gdLst>
                        <a:ahLst/>
                        <a:cxnLst>
                          <a:cxn ang="T48">
                            <a:pos x="T0" y="T1"/>
                          </a:cxn>
                          <a:cxn ang="T49">
                            <a:pos x="T2" y="T3"/>
                          </a:cxn>
                          <a:cxn ang="T50">
                            <a:pos x="T4" y="T5"/>
                          </a:cxn>
                          <a:cxn ang="T51">
                            <a:pos x="T6" y="T7"/>
                          </a:cxn>
                          <a:cxn ang="T52">
                            <a:pos x="T8" y="T9"/>
                          </a:cxn>
                          <a:cxn ang="T53">
                            <a:pos x="T10" y="T11"/>
                          </a:cxn>
                          <a:cxn ang="T54">
                            <a:pos x="T12" y="T13"/>
                          </a:cxn>
                          <a:cxn ang="T55">
                            <a:pos x="T14" y="T15"/>
                          </a:cxn>
                          <a:cxn ang="T56">
                            <a:pos x="T16" y="T17"/>
                          </a:cxn>
                          <a:cxn ang="T57">
                            <a:pos x="T18" y="T19"/>
                          </a:cxn>
                          <a:cxn ang="T58">
                            <a:pos x="T20" y="T21"/>
                          </a:cxn>
                          <a:cxn ang="T59">
                            <a:pos x="T22" y="T23"/>
                          </a:cxn>
                          <a:cxn ang="T60">
                            <a:pos x="T24" y="T25"/>
                          </a:cxn>
                          <a:cxn ang="T61">
                            <a:pos x="T26" y="T27"/>
                          </a:cxn>
                          <a:cxn ang="T62">
                            <a:pos x="T28" y="T29"/>
                          </a:cxn>
                          <a:cxn ang="T63">
                            <a:pos x="T30" y="T31"/>
                          </a:cxn>
                          <a:cxn ang="T64">
                            <a:pos x="T32" y="T33"/>
                          </a:cxn>
                          <a:cxn ang="T65">
                            <a:pos x="T34" y="T35"/>
                          </a:cxn>
                          <a:cxn ang="T66">
                            <a:pos x="T36" y="T37"/>
                          </a:cxn>
                          <a:cxn ang="T67">
                            <a:pos x="T38" y="T39"/>
                          </a:cxn>
                          <a:cxn ang="T68">
                            <a:pos x="T40" y="T41"/>
                          </a:cxn>
                          <a:cxn ang="T69">
                            <a:pos x="T42" y="T43"/>
                          </a:cxn>
                          <a:cxn ang="T70">
                            <a:pos x="T44" y="T45"/>
                          </a:cxn>
                          <a:cxn ang="T71">
                            <a:pos x="T46" y="T47"/>
                          </a:cxn>
                        </a:cxnLst>
                        <a:rect l="0" t="0" r="r" b="b"/>
                        <a:pathLst>
                          <a:path w="129" h="117">
                            <a:moveTo>
                              <a:pt x="0" y="12"/>
                            </a:moveTo>
                            <a:lnTo>
                              <a:pt x="3" y="5"/>
                            </a:lnTo>
                            <a:lnTo>
                              <a:pt x="11" y="2"/>
                            </a:lnTo>
                            <a:lnTo>
                              <a:pt x="28" y="0"/>
                            </a:lnTo>
                            <a:lnTo>
                              <a:pt x="43" y="1"/>
                            </a:lnTo>
                            <a:lnTo>
                              <a:pt x="60" y="6"/>
                            </a:lnTo>
                            <a:lnTo>
                              <a:pt x="76" y="13"/>
                            </a:lnTo>
                            <a:lnTo>
                              <a:pt x="93" y="25"/>
                            </a:lnTo>
                            <a:lnTo>
                              <a:pt x="108" y="34"/>
                            </a:lnTo>
                            <a:lnTo>
                              <a:pt x="119" y="49"/>
                            </a:lnTo>
                            <a:lnTo>
                              <a:pt x="128" y="66"/>
                            </a:lnTo>
                            <a:lnTo>
                              <a:pt x="129" y="81"/>
                            </a:lnTo>
                            <a:lnTo>
                              <a:pt x="127" y="98"/>
                            </a:lnTo>
                            <a:lnTo>
                              <a:pt x="122" y="106"/>
                            </a:lnTo>
                            <a:lnTo>
                              <a:pt x="114" y="117"/>
                            </a:lnTo>
                            <a:lnTo>
                              <a:pt x="119" y="97"/>
                            </a:lnTo>
                            <a:lnTo>
                              <a:pt x="122" y="79"/>
                            </a:lnTo>
                            <a:lnTo>
                              <a:pt x="114" y="59"/>
                            </a:lnTo>
                            <a:lnTo>
                              <a:pt x="103" y="45"/>
                            </a:lnTo>
                            <a:lnTo>
                              <a:pt x="83" y="31"/>
                            </a:lnTo>
                            <a:lnTo>
                              <a:pt x="64" y="21"/>
                            </a:lnTo>
                            <a:lnTo>
                              <a:pt x="44" y="15"/>
                            </a:lnTo>
                            <a:lnTo>
                              <a:pt x="26" y="11"/>
                            </a:lnTo>
                            <a:lnTo>
                              <a:pt x="0" y="12"/>
                            </a:lnTo>
                            <a:close/>
                          </a:path>
                        </a:pathLst>
                      </a:custGeom>
                      <a:solidFill>
                        <a:srgbClr val="D0D0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8511" name="Group 299">
                    <a:extLst>
                      <a:ext uri="{FF2B5EF4-FFF2-40B4-BE49-F238E27FC236}">
                        <a16:creationId xmlns:a16="http://schemas.microsoft.com/office/drawing/2014/main" id="{197494FD-797D-0060-B922-7E89ACE1CC2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63" y="2963"/>
                    <a:ext cx="473" cy="655"/>
                    <a:chOff x="2863" y="2963"/>
                    <a:chExt cx="473" cy="655"/>
                  </a:xfrm>
                </p:grpSpPr>
                <p:sp>
                  <p:nvSpPr>
                    <p:cNvPr id="18512" name="Freeform 300">
                      <a:extLst>
                        <a:ext uri="{FF2B5EF4-FFF2-40B4-BE49-F238E27FC236}">
                          <a16:creationId xmlns:a16="http://schemas.microsoft.com/office/drawing/2014/main" id="{876B0F53-AC6C-EEA9-8276-6E30F14A691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63" y="2963"/>
                      <a:ext cx="473" cy="650"/>
                    </a:xfrm>
                    <a:custGeom>
                      <a:avLst/>
                      <a:gdLst>
                        <a:gd name="T0" fmla="*/ 376 w 945"/>
                        <a:gd name="T1" fmla="*/ 108 h 1300"/>
                        <a:gd name="T2" fmla="*/ 473 w 945"/>
                        <a:gd name="T3" fmla="*/ 329 h 1300"/>
                        <a:gd name="T4" fmla="*/ 427 w 945"/>
                        <a:gd name="T5" fmla="*/ 376 h 1300"/>
                        <a:gd name="T6" fmla="*/ 339 w 945"/>
                        <a:gd name="T7" fmla="*/ 336 h 1300"/>
                        <a:gd name="T8" fmla="*/ 307 w 945"/>
                        <a:gd name="T9" fmla="*/ 311 h 1300"/>
                        <a:gd name="T10" fmla="*/ 264 w 945"/>
                        <a:gd name="T11" fmla="*/ 397 h 1300"/>
                        <a:gd name="T12" fmla="*/ 233 w 945"/>
                        <a:gd name="T13" fmla="*/ 446 h 1300"/>
                        <a:gd name="T14" fmla="*/ 225 w 945"/>
                        <a:gd name="T15" fmla="*/ 454 h 1300"/>
                        <a:gd name="T16" fmla="*/ 214 w 945"/>
                        <a:gd name="T17" fmla="*/ 483 h 1300"/>
                        <a:gd name="T18" fmla="*/ 203 w 945"/>
                        <a:gd name="T19" fmla="*/ 499 h 1300"/>
                        <a:gd name="T20" fmla="*/ 192 w 945"/>
                        <a:gd name="T21" fmla="*/ 518 h 1300"/>
                        <a:gd name="T22" fmla="*/ 179 w 945"/>
                        <a:gd name="T23" fmla="*/ 546 h 1300"/>
                        <a:gd name="T24" fmla="*/ 161 w 945"/>
                        <a:gd name="T25" fmla="*/ 551 h 1300"/>
                        <a:gd name="T26" fmla="*/ 158 w 945"/>
                        <a:gd name="T27" fmla="*/ 576 h 1300"/>
                        <a:gd name="T28" fmla="*/ 139 w 945"/>
                        <a:gd name="T29" fmla="*/ 590 h 1300"/>
                        <a:gd name="T30" fmla="*/ 125 w 945"/>
                        <a:gd name="T31" fmla="*/ 615 h 1300"/>
                        <a:gd name="T32" fmla="*/ 120 w 945"/>
                        <a:gd name="T33" fmla="*/ 635 h 1300"/>
                        <a:gd name="T34" fmla="*/ 108 w 945"/>
                        <a:gd name="T35" fmla="*/ 648 h 1300"/>
                        <a:gd name="T36" fmla="*/ 93 w 945"/>
                        <a:gd name="T37" fmla="*/ 626 h 1300"/>
                        <a:gd name="T38" fmla="*/ 39 w 945"/>
                        <a:gd name="T39" fmla="*/ 591 h 1300"/>
                        <a:gd name="T40" fmla="*/ 0 w 945"/>
                        <a:gd name="T41" fmla="*/ 586 h 1300"/>
                        <a:gd name="T42" fmla="*/ 11 w 945"/>
                        <a:gd name="T43" fmla="*/ 544 h 1300"/>
                        <a:gd name="T44" fmla="*/ 19 w 945"/>
                        <a:gd name="T45" fmla="*/ 513 h 1300"/>
                        <a:gd name="T46" fmla="*/ 50 w 945"/>
                        <a:gd name="T47" fmla="*/ 486 h 1300"/>
                        <a:gd name="T48" fmla="*/ 50 w 945"/>
                        <a:gd name="T49" fmla="*/ 458 h 1300"/>
                        <a:gd name="T50" fmla="*/ 60 w 945"/>
                        <a:gd name="T51" fmla="*/ 429 h 1300"/>
                        <a:gd name="T52" fmla="*/ 78 w 945"/>
                        <a:gd name="T53" fmla="*/ 412 h 1300"/>
                        <a:gd name="T54" fmla="*/ 84 w 945"/>
                        <a:gd name="T55" fmla="*/ 400 h 1300"/>
                        <a:gd name="T56" fmla="*/ 80 w 945"/>
                        <a:gd name="T57" fmla="*/ 378 h 1300"/>
                        <a:gd name="T58" fmla="*/ 86 w 945"/>
                        <a:gd name="T59" fmla="*/ 358 h 1300"/>
                        <a:gd name="T60" fmla="*/ 100 w 945"/>
                        <a:gd name="T61" fmla="*/ 347 h 1300"/>
                        <a:gd name="T62" fmla="*/ 107 w 945"/>
                        <a:gd name="T63" fmla="*/ 334 h 1300"/>
                        <a:gd name="T64" fmla="*/ 116 w 945"/>
                        <a:gd name="T65" fmla="*/ 323 h 1300"/>
                        <a:gd name="T66" fmla="*/ 131 w 945"/>
                        <a:gd name="T67" fmla="*/ 312 h 1300"/>
                        <a:gd name="T68" fmla="*/ 139 w 945"/>
                        <a:gd name="T69" fmla="*/ 302 h 1300"/>
                        <a:gd name="T70" fmla="*/ 140 w 945"/>
                        <a:gd name="T71" fmla="*/ 288 h 1300"/>
                        <a:gd name="T72" fmla="*/ 136 w 945"/>
                        <a:gd name="T73" fmla="*/ 267 h 1300"/>
                        <a:gd name="T74" fmla="*/ 139 w 945"/>
                        <a:gd name="T75" fmla="*/ 250 h 1300"/>
                        <a:gd name="T76" fmla="*/ 149 w 945"/>
                        <a:gd name="T77" fmla="*/ 236 h 1300"/>
                        <a:gd name="T78" fmla="*/ 155 w 945"/>
                        <a:gd name="T79" fmla="*/ 222 h 1300"/>
                        <a:gd name="T80" fmla="*/ 154 w 945"/>
                        <a:gd name="T81" fmla="*/ 202 h 1300"/>
                        <a:gd name="T82" fmla="*/ 159 w 945"/>
                        <a:gd name="T83" fmla="*/ 167 h 1300"/>
                        <a:gd name="T84" fmla="*/ 172 w 945"/>
                        <a:gd name="T85" fmla="*/ 114 h 1300"/>
                        <a:gd name="T86" fmla="*/ 203 w 945"/>
                        <a:gd name="T87" fmla="*/ 0 h 1300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</a:gdLst>
                      <a:ahLst/>
                      <a:cxnLst>
                        <a:cxn ang="T88">
                          <a:pos x="T0" y="T1"/>
                        </a:cxn>
                        <a:cxn ang="T89">
                          <a:pos x="T2" y="T3"/>
                        </a:cxn>
                        <a:cxn ang="T90">
                          <a:pos x="T4" y="T5"/>
                        </a:cxn>
                        <a:cxn ang="T91">
                          <a:pos x="T6" y="T7"/>
                        </a:cxn>
                        <a:cxn ang="T92">
                          <a:pos x="T8" y="T9"/>
                        </a:cxn>
                        <a:cxn ang="T93">
                          <a:pos x="T10" y="T11"/>
                        </a:cxn>
                        <a:cxn ang="T94">
                          <a:pos x="T12" y="T13"/>
                        </a:cxn>
                        <a:cxn ang="T95">
                          <a:pos x="T14" y="T15"/>
                        </a:cxn>
                        <a:cxn ang="T96">
                          <a:pos x="T16" y="T17"/>
                        </a:cxn>
                        <a:cxn ang="T97">
                          <a:pos x="T18" y="T19"/>
                        </a:cxn>
                        <a:cxn ang="T98">
                          <a:pos x="T20" y="T21"/>
                        </a:cxn>
                        <a:cxn ang="T99">
                          <a:pos x="T22" y="T23"/>
                        </a:cxn>
                        <a:cxn ang="T100">
                          <a:pos x="T24" y="T25"/>
                        </a:cxn>
                        <a:cxn ang="T101">
                          <a:pos x="T26" y="T27"/>
                        </a:cxn>
                        <a:cxn ang="T102">
                          <a:pos x="T28" y="T29"/>
                        </a:cxn>
                        <a:cxn ang="T103">
                          <a:pos x="T30" y="T31"/>
                        </a:cxn>
                        <a:cxn ang="T104">
                          <a:pos x="T32" y="T33"/>
                        </a:cxn>
                        <a:cxn ang="T105">
                          <a:pos x="T34" y="T35"/>
                        </a:cxn>
                        <a:cxn ang="T106">
                          <a:pos x="T36" y="T37"/>
                        </a:cxn>
                        <a:cxn ang="T107">
                          <a:pos x="T38" y="T39"/>
                        </a:cxn>
                        <a:cxn ang="T108">
                          <a:pos x="T40" y="T41"/>
                        </a:cxn>
                        <a:cxn ang="T109">
                          <a:pos x="T42" y="T43"/>
                        </a:cxn>
                        <a:cxn ang="T110">
                          <a:pos x="T44" y="T45"/>
                        </a:cxn>
                        <a:cxn ang="T111">
                          <a:pos x="T46" y="T47"/>
                        </a:cxn>
                        <a:cxn ang="T112">
                          <a:pos x="T48" y="T49"/>
                        </a:cxn>
                        <a:cxn ang="T113">
                          <a:pos x="T50" y="T51"/>
                        </a:cxn>
                        <a:cxn ang="T114">
                          <a:pos x="T52" y="T53"/>
                        </a:cxn>
                        <a:cxn ang="T115">
                          <a:pos x="T54" y="T55"/>
                        </a:cxn>
                        <a:cxn ang="T116">
                          <a:pos x="T56" y="T57"/>
                        </a:cxn>
                        <a:cxn ang="T117">
                          <a:pos x="T58" y="T59"/>
                        </a:cxn>
                        <a:cxn ang="T118">
                          <a:pos x="T60" y="T61"/>
                        </a:cxn>
                        <a:cxn ang="T119">
                          <a:pos x="T62" y="T63"/>
                        </a:cxn>
                        <a:cxn ang="T120">
                          <a:pos x="T64" y="T65"/>
                        </a:cxn>
                        <a:cxn ang="T121">
                          <a:pos x="T66" y="T67"/>
                        </a:cxn>
                        <a:cxn ang="T122">
                          <a:pos x="T68" y="T69"/>
                        </a:cxn>
                        <a:cxn ang="T123">
                          <a:pos x="T70" y="T71"/>
                        </a:cxn>
                        <a:cxn ang="T124">
                          <a:pos x="T72" y="T73"/>
                        </a:cxn>
                        <a:cxn ang="T125">
                          <a:pos x="T74" y="T75"/>
                        </a:cxn>
                        <a:cxn ang="T126">
                          <a:pos x="T76" y="T77"/>
                        </a:cxn>
                        <a:cxn ang="T127">
                          <a:pos x="T78" y="T79"/>
                        </a:cxn>
                        <a:cxn ang="T128">
                          <a:pos x="T80" y="T81"/>
                        </a:cxn>
                        <a:cxn ang="T129">
                          <a:pos x="T82" y="T83"/>
                        </a:cxn>
                        <a:cxn ang="T130">
                          <a:pos x="T84" y="T85"/>
                        </a:cxn>
                        <a:cxn ang="T131">
                          <a:pos x="T86" y="T87"/>
                        </a:cxn>
                      </a:cxnLst>
                      <a:rect l="0" t="0" r="r" b="b"/>
                      <a:pathLst>
                        <a:path w="945" h="1300">
                          <a:moveTo>
                            <a:pt x="406" y="0"/>
                          </a:moveTo>
                          <a:lnTo>
                            <a:pt x="752" y="215"/>
                          </a:lnTo>
                          <a:lnTo>
                            <a:pt x="823" y="464"/>
                          </a:lnTo>
                          <a:lnTo>
                            <a:pt x="945" y="657"/>
                          </a:lnTo>
                          <a:lnTo>
                            <a:pt x="888" y="809"/>
                          </a:lnTo>
                          <a:lnTo>
                            <a:pt x="853" y="751"/>
                          </a:lnTo>
                          <a:lnTo>
                            <a:pt x="774" y="693"/>
                          </a:lnTo>
                          <a:lnTo>
                            <a:pt x="678" y="671"/>
                          </a:lnTo>
                          <a:lnTo>
                            <a:pt x="642" y="650"/>
                          </a:lnTo>
                          <a:lnTo>
                            <a:pt x="614" y="622"/>
                          </a:lnTo>
                          <a:lnTo>
                            <a:pt x="592" y="678"/>
                          </a:lnTo>
                          <a:lnTo>
                            <a:pt x="528" y="793"/>
                          </a:lnTo>
                          <a:lnTo>
                            <a:pt x="470" y="879"/>
                          </a:lnTo>
                          <a:lnTo>
                            <a:pt x="466" y="892"/>
                          </a:lnTo>
                          <a:lnTo>
                            <a:pt x="459" y="903"/>
                          </a:lnTo>
                          <a:lnTo>
                            <a:pt x="449" y="908"/>
                          </a:lnTo>
                          <a:lnTo>
                            <a:pt x="440" y="924"/>
                          </a:lnTo>
                          <a:lnTo>
                            <a:pt x="428" y="965"/>
                          </a:lnTo>
                          <a:lnTo>
                            <a:pt x="416" y="1001"/>
                          </a:lnTo>
                          <a:lnTo>
                            <a:pt x="406" y="998"/>
                          </a:lnTo>
                          <a:lnTo>
                            <a:pt x="399" y="1001"/>
                          </a:lnTo>
                          <a:lnTo>
                            <a:pt x="384" y="1036"/>
                          </a:lnTo>
                          <a:lnTo>
                            <a:pt x="371" y="1079"/>
                          </a:lnTo>
                          <a:lnTo>
                            <a:pt x="358" y="1091"/>
                          </a:lnTo>
                          <a:lnTo>
                            <a:pt x="343" y="1097"/>
                          </a:lnTo>
                          <a:lnTo>
                            <a:pt x="322" y="1102"/>
                          </a:lnTo>
                          <a:lnTo>
                            <a:pt x="320" y="1127"/>
                          </a:lnTo>
                          <a:lnTo>
                            <a:pt x="315" y="1151"/>
                          </a:lnTo>
                          <a:lnTo>
                            <a:pt x="298" y="1169"/>
                          </a:lnTo>
                          <a:lnTo>
                            <a:pt x="278" y="1179"/>
                          </a:lnTo>
                          <a:lnTo>
                            <a:pt x="259" y="1206"/>
                          </a:lnTo>
                          <a:lnTo>
                            <a:pt x="250" y="1230"/>
                          </a:lnTo>
                          <a:lnTo>
                            <a:pt x="246" y="1251"/>
                          </a:lnTo>
                          <a:lnTo>
                            <a:pt x="239" y="1270"/>
                          </a:lnTo>
                          <a:lnTo>
                            <a:pt x="232" y="1290"/>
                          </a:lnTo>
                          <a:lnTo>
                            <a:pt x="215" y="1296"/>
                          </a:lnTo>
                          <a:lnTo>
                            <a:pt x="193" y="1300"/>
                          </a:lnTo>
                          <a:lnTo>
                            <a:pt x="186" y="1252"/>
                          </a:lnTo>
                          <a:lnTo>
                            <a:pt x="147" y="1205"/>
                          </a:lnTo>
                          <a:lnTo>
                            <a:pt x="77" y="1182"/>
                          </a:lnTo>
                          <a:lnTo>
                            <a:pt x="44" y="1167"/>
                          </a:lnTo>
                          <a:lnTo>
                            <a:pt x="0" y="1172"/>
                          </a:lnTo>
                          <a:lnTo>
                            <a:pt x="16" y="1119"/>
                          </a:lnTo>
                          <a:lnTo>
                            <a:pt x="21" y="1087"/>
                          </a:lnTo>
                          <a:lnTo>
                            <a:pt x="27" y="1052"/>
                          </a:lnTo>
                          <a:lnTo>
                            <a:pt x="38" y="1025"/>
                          </a:lnTo>
                          <a:lnTo>
                            <a:pt x="49" y="1008"/>
                          </a:lnTo>
                          <a:lnTo>
                            <a:pt x="99" y="972"/>
                          </a:lnTo>
                          <a:lnTo>
                            <a:pt x="96" y="942"/>
                          </a:lnTo>
                          <a:lnTo>
                            <a:pt x="99" y="916"/>
                          </a:lnTo>
                          <a:lnTo>
                            <a:pt x="107" y="887"/>
                          </a:lnTo>
                          <a:lnTo>
                            <a:pt x="120" y="858"/>
                          </a:lnTo>
                          <a:lnTo>
                            <a:pt x="135" y="841"/>
                          </a:lnTo>
                          <a:lnTo>
                            <a:pt x="156" y="823"/>
                          </a:lnTo>
                          <a:lnTo>
                            <a:pt x="178" y="815"/>
                          </a:lnTo>
                          <a:lnTo>
                            <a:pt x="167" y="799"/>
                          </a:lnTo>
                          <a:lnTo>
                            <a:pt x="163" y="779"/>
                          </a:lnTo>
                          <a:lnTo>
                            <a:pt x="160" y="756"/>
                          </a:lnTo>
                          <a:lnTo>
                            <a:pt x="163" y="736"/>
                          </a:lnTo>
                          <a:lnTo>
                            <a:pt x="172" y="716"/>
                          </a:lnTo>
                          <a:lnTo>
                            <a:pt x="187" y="703"/>
                          </a:lnTo>
                          <a:lnTo>
                            <a:pt x="200" y="693"/>
                          </a:lnTo>
                          <a:lnTo>
                            <a:pt x="204" y="678"/>
                          </a:lnTo>
                          <a:lnTo>
                            <a:pt x="214" y="668"/>
                          </a:lnTo>
                          <a:lnTo>
                            <a:pt x="229" y="665"/>
                          </a:lnTo>
                          <a:lnTo>
                            <a:pt x="232" y="646"/>
                          </a:lnTo>
                          <a:lnTo>
                            <a:pt x="247" y="629"/>
                          </a:lnTo>
                          <a:lnTo>
                            <a:pt x="261" y="624"/>
                          </a:lnTo>
                          <a:lnTo>
                            <a:pt x="274" y="620"/>
                          </a:lnTo>
                          <a:lnTo>
                            <a:pt x="277" y="604"/>
                          </a:lnTo>
                          <a:lnTo>
                            <a:pt x="282" y="593"/>
                          </a:lnTo>
                          <a:lnTo>
                            <a:pt x="279" y="575"/>
                          </a:lnTo>
                          <a:lnTo>
                            <a:pt x="274" y="556"/>
                          </a:lnTo>
                          <a:lnTo>
                            <a:pt x="272" y="533"/>
                          </a:lnTo>
                          <a:lnTo>
                            <a:pt x="271" y="515"/>
                          </a:lnTo>
                          <a:lnTo>
                            <a:pt x="277" y="499"/>
                          </a:lnTo>
                          <a:lnTo>
                            <a:pt x="288" y="483"/>
                          </a:lnTo>
                          <a:lnTo>
                            <a:pt x="298" y="471"/>
                          </a:lnTo>
                          <a:lnTo>
                            <a:pt x="307" y="464"/>
                          </a:lnTo>
                          <a:lnTo>
                            <a:pt x="309" y="444"/>
                          </a:lnTo>
                          <a:lnTo>
                            <a:pt x="311" y="427"/>
                          </a:lnTo>
                          <a:lnTo>
                            <a:pt x="307" y="403"/>
                          </a:lnTo>
                          <a:lnTo>
                            <a:pt x="300" y="385"/>
                          </a:lnTo>
                          <a:lnTo>
                            <a:pt x="317" y="334"/>
                          </a:lnTo>
                          <a:lnTo>
                            <a:pt x="336" y="287"/>
                          </a:lnTo>
                          <a:lnTo>
                            <a:pt x="344" y="227"/>
                          </a:lnTo>
                          <a:lnTo>
                            <a:pt x="357" y="176"/>
                          </a:lnTo>
                          <a:lnTo>
                            <a:pt x="406" y="0"/>
                          </a:lnTo>
                          <a:close/>
                        </a:path>
                      </a:pathLst>
                    </a:custGeom>
                    <a:solidFill>
                      <a:srgbClr val="A0A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8513" name="Group 301">
                      <a:extLst>
                        <a:ext uri="{FF2B5EF4-FFF2-40B4-BE49-F238E27FC236}">
                          <a16:creationId xmlns:a16="http://schemas.microsoft.com/office/drawing/2014/main" id="{DBD3D2FF-6EA1-FEA3-6BAE-0A9009BCFA4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64" y="3056"/>
                      <a:ext cx="462" cy="562"/>
                      <a:chOff x="2864" y="3056"/>
                      <a:chExt cx="462" cy="562"/>
                    </a:xfrm>
                  </p:grpSpPr>
                  <p:sp>
                    <p:nvSpPr>
                      <p:cNvPr id="18514" name="Freeform 302">
                        <a:extLst>
                          <a:ext uri="{FF2B5EF4-FFF2-40B4-BE49-F238E27FC236}">
                            <a16:creationId xmlns:a16="http://schemas.microsoft.com/office/drawing/2014/main" id="{065D8EC9-CEC8-E4FF-1EF5-5D071E87883E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87" y="3056"/>
                        <a:ext cx="339" cy="332"/>
                      </a:xfrm>
                      <a:custGeom>
                        <a:avLst/>
                        <a:gdLst>
                          <a:gd name="T0" fmla="*/ 139 w 677"/>
                          <a:gd name="T1" fmla="*/ 308 h 665"/>
                          <a:gd name="T2" fmla="*/ 164 w 677"/>
                          <a:gd name="T3" fmla="*/ 264 h 665"/>
                          <a:gd name="T4" fmla="*/ 183 w 677"/>
                          <a:gd name="T5" fmla="*/ 222 h 665"/>
                          <a:gd name="T6" fmla="*/ 206 w 677"/>
                          <a:gd name="T7" fmla="*/ 242 h 665"/>
                          <a:gd name="T8" fmla="*/ 240 w 677"/>
                          <a:gd name="T9" fmla="*/ 251 h 665"/>
                          <a:gd name="T10" fmla="*/ 272 w 677"/>
                          <a:gd name="T11" fmla="*/ 262 h 665"/>
                          <a:gd name="T12" fmla="*/ 298 w 677"/>
                          <a:gd name="T13" fmla="*/ 282 h 665"/>
                          <a:gd name="T14" fmla="*/ 320 w 677"/>
                          <a:gd name="T15" fmla="*/ 312 h 665"/>
                          <a:gd name="T16" fmla="*/ 332 w 677"/>
                          <a:gd name="T17" fmla="*/ 313 h 665"/>
                          <a:gd name="T18" fmla="*/ 288 w 677"/>
                          <a:gd name="T19" fmla="*/ 165 h 665"/>
                          <a:gd name="T20" fmla="*/ 238 w 677"/>
                          <a:gd name="T21" fmla="*/ 72 h 665"/>
                          <a:gd name="T22" fmla="*/ 147 w 677"/>
                          <a:gd name="T23" fmla="*/ 6 h 665"/>
                          <a:gd name="T24" fmla="*/ 122 w 677"/>
                          <a:gd name="T25" fmla="*/ 68 h 665"/>
                          <a:gd name="T26" fmla="*/ 122 w 677"/>
                          <a:gd name="T27" fmla="*/ 125 h 665"/>
                          <a:gd name="T28" fmla="*/ 162 w 677"/>
                          <a:gd name="T29" fmla="*/ 194 h 665"/>
                          <a:gd name="T30" fmla="*/ 95 w 677"/>
                          <a:gd name="T31" fmla="*/ 146 h 665"/>
                          <a:gd name="T32" fmla="*/ 33 w 677"/>
                          <a:gd name="T33" fmla="*/ 107 h 665"/>
                          <a:gd name="T34" fmla="*/ 89 w 677"/>
                          <a:gd name="T35" fmla="*/ 162 h 665"/>
                          <a:gd name="T36" fmla="*/ 97 w 677"/>
                          <a:gd name="T37" fmla="*/ 185 h 665"/>
                          <a:gd name="T38" fmla="*/ 85 w 677"/>
                          <a:gd name="T39" fmla="*/ 195 h 665"/>
                          <a:gd name="T40" fmla="*/ 62 w 677"/>
                          <a:gd name="T41" fmla="*/ 193 h 665"/>
                          <a:gd name="T42" fmla="*/ 41 w 677"/>
                          <a:gd name="T43" fmla="*/ 190 h 665"/>
                          <a:gd name="T44" fmla="*/ 63 w 677"/>
                          <a:gd name="T45" fmla="*/ 216 h 665"/>
                          <a:gd name="T46" fmla="*/ 96 w 677"/>
                          <a:gd name="T47" fmla="*/ 243 h 665"/>
                          <a:gd name="T48" fmla="*/ 65 w 677"/>
                          <a:gd name="T49" fmla="*/ 235 h 665"/>
                          <a:gd name="T50" fmla="*/ 24 w 677"/>
                          <a:gd name="T51" fmla="*/ 238 h 665"/>
                          <a:gd name="T52" fmla="*/ 26 w 677"/>
                          <a:gd name="T53" fmla="*/ 246 h 665"/>
                          <a:gd name="T54" fmla="*/ 58 w 677"/>
                          <a:gd name="T55" fmla="*/ 259 h 665"/>
                          <a:gd name="T56" fmla="*/ 49 w 677"/>
                          <a:gd name="T57" fmla="*/ 265 h 665"/>
                          <a:gd name="T58" fmla="*/ 16 w 677"/>
                          <a:gd name="T59" fmla="*/ 267 h 665"/>
                          <a:gd name="T60" fmla="*/ 32 w 677"/>
                          <a:gd name="T61" fmla="*/ 280 h 665"/>
                          <a:gd name="T62" fmla="*/ 83 w 677"/>
                          <a:gd name="T63" fmla="*/ 298 h 665"/>
                          <a:gd name="T64" fmla="*/ 114 w 677"/>
                          <a:gd name="T65" fmla="*/ 320 h 665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60000 65536"/>
                          <a:gd name="T73" fmla="*/ 0 60000 655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</a:gdLst>
                        <a:ahLst/>
                        <a:cxnLst>
                          <a:cxn ang="T66">
                            <a:pos x="T0" y="T1"/>
                          </a:cxn>
                          <a:cxn ang="T67">
                            <a:pos x="T2" y="T3"/>
                          </a:cxn>
                          <a:cxn ang="T68">
                            <a:pos x="T4" y="T5"/>
                          </a:cxn>
                          <a:cxn ang="T69">
                            <a:pos x="T6" y="T7"/>
                          </a:cxn>
                          <a:cxn ang="T70">
                            <a:pos x="T8" y="T9"/>
                          </a:cxn>
                          <a:cxn ang="T71">
                            <a:pos x="T10" y="T11"/>
                          </a:cxn>
                          <a:cxn ang="T72">
                            <a:pos x="T12" y="T13"/>
                          </a:cxn>
                          <a:cxn ang="T73">
                            <a:pos x="T14" y="T15"/>
                          </a:cxn>
                          <a:cxn ang="T74">
                            <a:pos x="T16" y="T17"/>
                          </a:cxn>
                          <a:cxn ang="T75">
                            <a:pos x="T18" y="T19"/>
                          </a:cxn>
                          <a:cxn ang="T76">
                            <a:pos x="T20" y="T21"/>
                          </a:cxn>
                          <a:cxn ang="T77">
                            <a:pos x="T22" y="T23"/>
                          </a:cxn>
                          <a:cxn ang="T78">
                            <a:pos x="T24" y="T25"/>
                          </a:cxn>
                          <a:cxn ang="T79">
                            <a:pos x="T26" y="T27"/>
                          </a:cxn>
                          <a:cxn ang="T80">
                            <a:pos x="T28" y="T29"/>
                          </a:cxn>
                          <a:cxn ang="T81">
                            <a:pos x="T30" y="T31"/>
                          </a:cxn>
                          <a:cxn ang="T82">
                            <a:pos x="T32" y="T33"/>
                          </a:cxn>
                          <a:cxn ang="T83">
                            <a:pos x="T34" y="T35"/>
                          </a:cxn>
                          <a:cxn ang="T84">
                            <a:pos x="T36" y="T37"/>
                          </a:cxn>
                          <a:cxn ang="T85">
                            <a:pos x="T38" y="T39"/>
                          </a:cxn>
                          <a:cxn ang="T86">
                            <a:pos x="T40" y="T41"/>
                          </a:cxn>
                          <a:cxn ang="T87">
                            <a:pos x="T42" y="T43"/>
                          </a:cxn>
                          <a:cxn ang="T88">
                            <a:pos x="T44" y="T45"/>
                          </a:cxn>
                          <a:cxn ang="T89">
                            <a:pos x="T46" y="T47"/>
                          </a:cxn>
                          <a:cxn ang="T90">
                            <a:pos x="T48" y="T49"/>
                          </a:cxn>
                          <a:cxn ang="T91">
                            <a:pos x="T50" y="T51"/>
                          </a:cxn>
                          <a:cxn ang="T92">
                            <a:pos x="T52" y="T53"/>
                          </a:cxn>
                          <a:cxn ang="T93">
                            <a:pos x="T54" y="T55"/>
                          </a:cxn>
                          <a:cxn ang="T94">
                            <a:pos x="T56" y="T57"/>
                          </a:cxn>
                          <a:cxn ang="T95">
                            <a:pos x="T58" y="T59"/>
                          </a:cxn>
                          <a:cxn ang="T96">
                            <a:pos x="T60" y="T61"/>
                          </a:cxn>
                          <a:cxn ang="T97">
                            <a:pos x="T62" y="T63"/>
                          </a:cxn>
                          <a:cxn ang="T98">
                            <a:pos x="T64" y="T65"/>
                          </a:cxn>
                        </a:cxnLst>
                        <a:rect l="0" t="0" r="r" b="b"/>
                        <a:pathLst>
                          <a:path w="677" h="665">
                            <a:moveTo>
                              <a:pt x="244" y="665"/>
                            </a:moveTo>
                            <a:lnTo>
                              <a:pt x="277" y="617"/>
                            </a:lnTo>
                            <a:lnTo>
                              <a:pt x="304" y="573"/>
                            </a:lnTo>
                            <a:lnTo>
                              <a:pt x="328" y="529"/>
                            </a:lnTo>
                            <a:lnTo>
                              <a:pt x="353" y="479"/>
                            </a:lnTo>
                            <a:lnTo>
                              <a:pt x="366" y="444"/>
                            </a:lnTo>
                            <a:lnTo>
                              <a:pt x="392" y="466"/>
                            </a:lnTo>
                            <a:lnTo>
                              <a:pt x="412" y="484"/>
                            </a:lnTo>
                            <a:lnTo>
                              <a:pt x="440" y="495"/>
                            </a:lnTo>
                            <a:lnTo>
                              <a:pt x="480" y="503"/>
                            </a:lnTo>
                            <a:lnTo>
                              <a:pt x="518" y="516"/>
                            </a:lnTo>
                            <a:lnTo>
                              <a:pt x="544" y="525"/>
                            </a:lnTo>
                            <a:lnTo>
                              <a:pt x="570" y="545"/>
                            </a:lnTo>
                            <a:lnTo>
                              <a:pt x="595" y="564"/>
                            </a:lnTo>
                            <a:lnTo>
                              <a:pt x="620" y="594"/>
                            </a:lnTo>
                            <a:lnTo>
                              <a:pt x="639" y="625"/>
                            </a:lnTo>
                            <a:lnTo>
                              <a:pt x="652" y="663"/>
                            </a:lnTo>
                            <a:lnTo>
                              <a:pt x="664" y="626"/>
                            </a:lnTo>
                            <a:lnTo>
                              <a:pt x="677" y="388"/>
                            </a:lnTo>
                            <a:lnTo>
                              <a:pt x="576" y="330"/>
                            </a:lnTo>
                            <a:lnTo>
                              <a:pt x="518" y="257"/>
                            </a:lnTo>
                            <a:lnTo>
                              <a:pt x="476" y="144"/>
                            </a:lnTo>
                            <a:lnTo>
                              <a:pt x="444" y="0"/>
                            </a:lnTo>
                            <a:lnTo>
                              <a:pt x="293" y="13"/>
                            </a:lnTo>
                            <a:lnTo>
                              <a:pt x="259" y="85"/>
                            </a:lnTo>
                            <a:lnTo>
                              <a:pt x="244" y="137"/>
                            </a:lnTo>
                            <a:lnTo>
                              <a:pt x="239" y="199"/>
                            </a:lnTo>
                            <a:lnTo>
                              <a:pt x="244" y="250"/>
                            </a:lnTo>
                            <a:lnTo>
                              <a:pt x="288" y="343"/>
                            </a:lnTo>
                            <a:lnTo>
                              <a:pt x="323" y="388"/>
                            </a:lnTo>
                            <a:lnTo>
                              <a:pt x="251" y="330"/>
                            </a:lnTo>
                            <a:lnTo>
                              <a:pt x="190" y="293"/>
                            </a:lnTo>
                            <a:lnTo>
                              <a:pt x="134" y="256"/>
                            </a:lnTo>
                            <a:lnTo>
                              <a:pt x="65" y="214"/>
                            </a:lnTo>
                            <a:lnTo>
                              <a:pt x="139" y="277"/>
                            </a:lnTo>
                            <a:lnTo>
                              <a:pt x="177" y="324"/>
                            </a:lnTo>
                            <a:lnTo>
                              <a:pt x="196" y="353"/>
                            </a:lnTo>
                            <a:lnTo>
                              <a:pt x="193" y="370"/>
                            </a:lnTo>
                            <a:lnTo>
                              <a:pt x="186" y="384"/>
                            </a:lnTo>
                            <a:lnTo>
                              <a:pt x="170" y="391"/>
                            </a:lnTo>
                            <a:lnTo>
                              <a:pt x="152" y="394"/>
                            </a:lnTo>
                            <a:lnTo>
                              <a:pt x="124" y="386"/>
                            </a:lnTo>
                            <a:lnTo>
                              <a:pt x="58" y="343"/>
                            </a:lnTo>
                            <a:lnTo>
                              <a:pt x="81" y="381"/>
                            </a:lnTo>
                            <a:lnTo>
                              <a:pt x="101" y="406"/>
                            </a:lnTo>
                            <a:lnTo>
                              <a:pt x="126" y="433"/>
                            </a:lnTo>
                            <a:lnTo>
                              <a:pt x="152" y="457"/>
                            </a:lnTo>
                            <a:lnTo>
                              <a:pt x="192" y="487"/>
                            </a:lnTo>
                            <a:lnTo>
                              <a:pt x="160" y="476"/>
                            </a:lnTo>
                            <a:lnTo>
                              <a:pt x="129" y="471"/>
                            </a:lnTo>
                            <a:lnTo>
                              <a:pt x="88" y="470"/>
                            </a:lnTo>
                            <a:lnTo>
                              <a:pt x="48" y="476"/>
                            </a:lnTo>
                            <a:lnTo>
                              <a:pt x="8" y="481"/>
                            </a:lnTo>
                            <a:lnTo>
                              <a:pt x="52" y="492"/>
                            </a:lnTo>
                            <a:lnTo>
                              <a:pt x="89" y="507"/>
                            </a:lnTo>
                            <a:lnTo>
                              <a:pt x="116" y="519"/>
                            </a:lnTo>
                            <a:lnTo>
                              <a:pt x="143" y="539"/>
                            </a:lnTo>
                            <a:lnTo>
                              <a:pt x="97" y="530"/>
                            </a:lnTo>
                            <a:lnTo>
                              <a:pt x="67" y="529"/>
                            </a:lnTo>
                            <a:lnTo>
                              <a:pt x="32" y="535"/>
                            </a:lnTo>
                            <a:lnTo>
                              <a:pt x="0" y="545"/>
                            </a:lnTo>
                            <a:lnTo>
                              <a:pt x="63" y="560"/>
                            </a:lnTo>
                            <a:lnTo>
                              <a:pt x="123" y="578"/>
                            </a:lnTo>
                            <a:lnTo>
                              <a:pt x="166" y="596"/>
                            </a:lnTo>
                            <a:lnTo>
                              <a:pt x="200" y="617"/>
                            </a:lnTo>
                            <a:lnTo>
                              <a:pt x="227" y="640"/>
                            </a:lnTo>
                            <a:lnTo>
                              <a:pt x="244" y="665"/>
                            </a:lnTo>
                            <a:close/>
                          </a:path>
                        </a:pathLst>
                      </a:custGeom>
                      <a:solidFill>
                        <a:srgbClr val="808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515" name="Freeform 303">
                        <a:extLst>
                          <a:ext uri="{FF2B5EF4-FFF2-40B4-BE49-F238E27FC236}">
                            <a16:creationId xmlns:a16="http://schemas.microsoft.com/office/drawing/2014/main" id="{33EC0024-B52F-2F24-9AD6-F40CB8D0FE76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77" y="3467"/>
                        <a:ext cx="145" cy="90"/>
                      </a:xfrm>
                      <a:custGeom>
                        <a:avLst/>
                        <a:gdLst>
                          <a:gd name="T0" fmla="*/ 0 w 289"/>
                          <a:gd name="T1" fmla="*/ 22 h 181"/>
                          <a:gd name="T2" fmla="*/ 16 w 289"/>
                          <a:gd name="T3" fmla="*/ 23 h 181"/>
                          <a:gd name="T4" fmla="*/ 35 w 289"/>
                          <a:gd name="T5" fmla="*/ 25 h 181"/>
                          <a:gd name="T6" fmla="*/ 56 w 289"/>
                          <a:gd name="T7" fmla="*/ 31 h 181"/>
                          <a:gd name="T8" fmla="*/ 69 w 289"/>
                          <a:gd name="T9" fmla="*/ 37 h 181"/>
                          <a:gd name="T10" fmla="*/ 85 w 289"/>
                          <a:gd name="T11" fmla="*/ 48 h 181"/>
                          <a:gd name="T12" fmla="*/ 102 w 289"/>
                          <a:gd name="T13" fmla="*/ 61 h 181"/>
                          <a:gd name="T14" fmla="*/ 113 w 289"/>
                          <a:gd name="T15" fmla="*/ 75 h 181"/>
                          <a:gd name="T16" fmla="*/ 125 w 289"/>
                          <a:gd name="T17" fmla="*/ 90 h 181"/>
                          <a:gd name="T18" fmla="*/ 131 w 289"/>
                          <a:gd name="T19" fmla="*/ 87 h 181"/>
                          <a:gd name="T20" fmla="*/ 137 w 289"/>
                          <a:gd name="T21" fmla="*/ 83 h 181"/>
                          <a:gd name="T22" fmla="*/ 145 w 289"/>
                          <a:gd name="T23" fmla="*/ 75 h 181"/>
                          <a:gd name="T24" fmla="*/ 140 w 289"/>
                          <a:gd name="T25" fmla="*/ 67 h 181"/>
                          <a:gd name="T26" fmla="*/ 124 w 289"/>
                          <a:gd name="T27" fmla="*/ 56 h 181"/>
                          <a:gd name="T28" fmla="*/ 111 w 289"/>
                          <a:gd name="T29" fmla="*/ 46 h 181"/>
                          <a:gd name="T30" fmla="*/ 102 w 289"/>
                          <a:gd name="T31" fmla="*/ 37 h 181"/>
                          <a:gd name="T32" fmla="*/ 84 w 289"/>
                          <a:gd name="T33" fmla="*/ 24 h 181"/>
                          <a:gd name="T34" fmla="*/ 65 w 289"/>
                          <a:gd name="T35" fmla="*/ 14 h 181"/>
                          <a:gd name="T36" fmla="*/ 44 w 289"/>
                          <a:gd name="T37" fmla="*/ 7 h 181"/>
                          <a:gd name="T38" fmla="*/ 26 w 289"/>
                          <a:gd name="T39" fmla="*/ 2 h 181"/>
                          <a:gd name="T40" fmla="*/ 9 w 289"/>
                          <a:gd name="T41" fmla="*/ 0 h 181"/>
                          <a:gd name="T42" fmla="*/ 6 w 289"/>
                          <a:gd name="T43" fmla="*/ 4 h 181"/>
                          <a:gd name="T44" fmla="*/ 2 w 289"/>
                          <a:gd name="T45" fmla="*/ 13 h 181"/>
                          <a:gd name="T46" fmla="*/ 0 w 289"/>
                          <a:gd name="T47" fmla="*/ 22 h 181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</a:gdLst>
                        <a:ahLst/>
                        <a:cxnLst>
                          <a:cxn ang="T48">
                            <a:pos x="T0" y="T1"/>
                          </a:cxn>
                          <a:cxn ang="T49">
                            <a:pos x="T2" y="T3"/>
                          </a:cxn>
                          <a:cxn ang="T50">
                            <a:pos x="T4" y="T5"/>
                          </a:cxn>
                          <a:cxn ang="T51">
                            <a:pos x="T6" y="T7"/>
                          </a:cxn>
                          <a:cxn ang="T52">
                            <a:pos x="T8" y="T9"/>
                          </a:cxn>
                          <a:cxn ang="T53">
                            <a:pos x="T10" y="T11"/>
                          </a:cxn>
                          <a:cxn ang="T54">
                            <a:pos x="T12" y="T13"/>
                          </a:cxn>
                          <a:cxn ang="T55">
                            <a:pos x="T14" y="T15"/>
                          </a:cxn>
                          <a:cxn ang="T56">
                            <a:pos x="T16" y="T17"/>
                          </a:cxn>
                          <a:cxn ang="T57">
                            <a:pos x="T18" y="T19"/>
                          </a:cxn>
                          <a:cxn ang="T58">
                            <a:pos x="T20" y="T21"/>
                          </a:cxn>
                          <a:cxn ang="T59">
                            <a:pos x="T22" y="T23"/>
                          </a:cxn>
                          <a:cxn ang="T60">
                            <a:pos x="T24" y="T25"/>
                          </a:cxn>
                          <a:cxn ang="T61">
                            <a:pos x="T26" y="T27"/>
                          </a:cxn>
                          <a:cxn ang="T62">
                            <a:pos x="T28" y="T29"/>
                          </a:cxn>
                          <a:cxn ang="T63">
                            <a:pos x="T30" y="T31"/>
                          </a:cxn>
                          <a:cxn ang="T64">
                            <a:pos x="T32" y="T33"/>
                          </a:cxn>
                          <a:cxn ang="T65">
                            <a:pos x="T34" y="T35"/>
                          </a:cxn>
                          <a:cxn ang="T66">
                            <a:pos x="T36" y="T37"/>
                          </a:cxn>
                          <a:cxn ang="T67">
                            <a:pos x="T38" y="T39"/>
                          </a:cxn>
                          <a:cxn ang="T68">
                            <a:pos x="T40" y="T41"/>
                          </a:cxn>
                          <a:cxn ang="T69">
                            <a:pos x="T42" y="T43"/>
                          </a:cxn>
                          <a:cxn ang="T70">
                            <a:pos x="T44" y="T45"/>
                          </a:cxn>
                          <a:cxn ang="T71">
                            <a:pos x="T46" y="T47"/>
                          </a:cxn>
                        </a:cxnLst>
                        <a:rect l="0" t="0" r="r" b="b"/>
                        <a:pathLst>
                          <a:path w="289" h="181">
                            <a:moveTo>
                              <a:pt x="0" y="44"/>
                            </a:moveTo>
                            <a:lnTo>
                              <a:pt x="32" y="46"/>
                            </a:lnTo>
                            <a:lnTo>
                              <a:pt x="70" y="51"/>
                            </a:lnTo>
                            <a:lnTo>
                              <a:pt x="112" y="63"/>
                            </a:lnTo>
                            <a:lnTo>
                              <a:pt x="138" y="75"/>
                            </a:lnTo>
                            <a:lnTo>
                              <a:pt x="170" y="96"/>
                            </a:lnTo>
                            <a:lnTo>
                              <a:pt x="204" y="122"/>
                            </a:lnTo>
                            <a:lnTo>
                              <a:pt x="226" y="150"/>
                            </a:lnTo>
                            <a:lnTo>
                              <a:pt x="250" y="181"/>
                            </a:lnTo>
                            <a:lnTo>
                              <a:pt x="261" y="174"/>
                            </a:lnTo>
                            <a:lnTo>
                              <a:pt x="273" y="167"/>
                            </a:lnTo>
                            <a:lnTo>
                              <a:pt x="289" y="150"/>
                            </a:lnTo>
                            <a:lnTo>
                              <a:pt x="279" y="134"/>
                            </a:lnTo>
                            <a:lnTo>
                              <a:pt x="248" y="113"/>
                            </a:lnTo>
                            <a:lnTo>
                              <a:pt x="221" y="92"/>
                            </a:lnTo>
                            <a:lnTo>
                              <a:pt x="204" y="75"/>
                            </a:lnTo>
                            <a:lnTo>
                              <a:pt x="167" y="49"/>
                            </a:lnTo>
                            <a:lnTo>
                              <a:pt x="129" y="28"/>
                            </a:lnTo>
                            <a:lnTo>
                              <a:pt x="88" y="14"/>
                            </a:lnTo>
                            <a:lnTo>
                              <a:pt x="52" y="4"/>
                            </a:lnTo>
                            <a:lnTo>
                              <a:pt x="17" y="0"/>
                            </a:lnTo>
                            <a:lnTo>
                              <a:pt x="11" y="9"/>
                            </a:lnTo>
                            <a:lnTo>
                              <a:pt x="4" y="26"/>
                            </a:lnTo>
                            <a:lnTo>
                              <a:pt x="0" y="44"/>
                            </a:lnTo>
                            <a:close/>
                          </a:path>
                        </a:pathLst>
                      </a:custGeom>
                      <a:solidFill>
                        <a:srgbClr val="808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516" name="Freeform 304">
                        <a:extLst>
                          <a:ext uri="{FF2B5EF4-FFF2-40B4-BE49-F238E27FC236}">
                            <a16:creationId xmlns:a16="http://schemas.microsoft.com/office/drawing/2014/main" id="{37F92044-3AF9-DBA2-25B6-133360A2767F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41" y="3449"/>
                        <a:ext cx="115" cy="62"/>
                      </a:xfrm>
                      <a:custGeom>
                        <a:avLst/>
                        <a:gdLst>
                          <a:gd name="T0" fmla="*/ 0 w 230"/>
                          <a:gd name="T1" fmla="*/ 5 h 126"/>
                          <a:gd name="T2" fmla="*/ 20 w 230"/>
                          <a:gd name="T3" fmla="*/ 11 h 126"/>
                          <a:gd name="T4" fmla="*/ 39 w 230"/>
                          <a:gd name="T5" fmla="*/ 19 h 126"/>
                          <a:gd name="T6" fmla="*/ 54 w 230"/>
                          <a:gd name="T7" fmla="*/ 27 h 126"/>
                          <a:gd name="T8" fmla="*/ 70 w 230"/>
                          <a:gd name="T9" fmla="*/ 37 h 126"/>
                          <a:gd name="T10" fmla="*/ 83 w 230"/>
                          <a:gd name="T11" fmla="*/ 48 h 126"/>
                          <a:gd name="T12" fmla="*/ 97 w 230"/>
                          <a:gd name="T13" fmla="*/ 62 h 126"/>
                          <a:gd name="T14" fmla="*/ 105 w 230"/>
                          <a:gd name="T15" fmla="*/ 60 h 126"/>
                          <a:gd name="T16" fmla="*/ 112 w 230"/>
                          <a:gd name="T17" fmla="*/ 55 h 126"/>
                          <a:gd name="T18" fmla="*/ 115 w 230"/>
                          <a:gd name="T19" fmla="*/ 48 h 126"/>
                          <a:gd name="T20" fmla="*/ 115 w 230"/>
                          <a:gd name="T21" fmla="*/ 38 h 126"/>
                          <a:gd name="T22" fmla="*/ 107 w 230"/>
                          <a:gd name="T23" fmla="*/ 33 h 126"/>
                          <a:gd name="T24" fmla="*/ 99 w 230"/>
                          <a:gd name="T25" fmla="*/ 31 h 126"/>
                          <a:gd name="T26" fmla="*/ 88 w 230"/>
                          <a:gd name="T27" fmla="*/ 29 h 126"/>
                          <a:gd name="T28" fmla="*/ 77 w 230"/>
                          <a:gd name="T29" fmla="*/ 24 h 126"/>
                          <a:gd name="T30" fmla="*/ 67 w 230"/>
                          <a:gd name="T31" fmla="*/ 17 h 126"/>
                          <a:gd name="T32" fmla="*/ 57 w 230"/>
                          <a:gd name="T33" fmla="*/ 10 h 126"/>
                          <a:gd name="T34" fmla="*/ 43 w 230"/>
                          <a:gd name="T35" fmla="*/ 3 h 126"/>
                          <a:gd name="T36" fmla="*/ 32 w 230"/>
                          <a:gd name="T37" fmla="*/ 1 h 126"/>
                          <a:gd name="T38" fmla="*/ 23 w 230"/>
                          <a:gd name="T39" fmla="*/ 0 h 126"/>
                          <a:gd name="T40" fmla="*/ 11 w 230"/>
                          <a:gd name="T41" fmla="*/ 1 h 126"/>
                          <a:gd name="T42" fmla="*/ 0 w 230"/>
                          <a:gd name="T43" fmla="*/ 5 h 12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0" t="0" r="r" b="b"/>
                        <a:pathLst>
                          <a:path w="230" h="126">
                            <a:moveTo>
                              <a:pt x="0" y="10"/>
                            </a:moveTo>
                            <a:lnTo>
                              <a:pt x="39" y="22"/>
                            </a:lnTo>
                            <a:lnTo>
                              <a:pt x="77" y="38"/>
                            </a:lnTo>
                            <a:lnTo>
                              <a:pt x="107" y="54"/>
                            </a:lnTo>
                            <a:lnTo>
                              <a:pt x="139" y="75"/>
                            </a:lnTo>
                            <a:lnTo>
                              <a:pt x="166" y="97"/>
                            </a:lnTo>
                            <a:lnTo>
                              <a:pt x="194" y="126"/>
                            </a:lnTo>
                            <a:lnTo>
                              <a:pt x="209" y="122"/>
                            </a:lnTo>
                            <a:lnTo>
                              <a:pt x="223" y="111"/>
                            </a:lnTo>
                            <a:lnTo>
                              <a:pt x="229" y="97"/>
                            </a:lnTo>
                            <a:lnTo>
                              <a:pt x="230" y="78"/>
                            </a:lnTo>
                            <a:lnTo>
                              <a:pt x="214" y="67"/>
                            </a:lnTo>
                            <a:lnTo>
                              <a:pt x="197" y="62"/>
                            </a:lnTo>
                            <a:lnTo>
                              <a:pt x="176" y="58"/>
                            </a:lnTo>
                            <a:lnTo>
                              <a:pt x="154" y="49"/>
                            </a:lnTo>
                            <a:lnTo>
                              <a:pt x="134" y="35"/>
                            </a:lnTo>
                            <a:lnTo>
                              <a:pt x="113" y="20"/>
                            </a:lnTo>
                            <a:lnTo>
                              <a:pt x="86" y="6"/>
                            </a:lnTo>
                            <a:lnTo>
                              <a:pt x="64" y="3"/>
                            </a:lnTo>
                            <a:lnTo>
                              <a:pt x="45" y="0"/>
                            </a:lnTo>
                            <a:lnTo>
                              <a:pt x="22" y="3"/>
                            </a:lnTo>
                            <a:lnTo>
                              <a:pt x="0" y="10"/>
                            </a:lnTo>
                            <a:close/>
                          </a:path>
                        </a:pathLst>
                      </a:custGeom>
                      <a:solidFill>
                        <a:srgbClr val="808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517" name="Freeform 305">
                        <a:extLst>
                          <a:ext uri="{FF2B5EF4-FFF2-40B4-BE49-F238E27FC236}">
                            <a16:creationId xmlns:a16="http://schemas.microsoft.com/office/drawing/2014/main" id="{520DC72D-5776-28DE-9910-2AF721635D4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20" y="3385"/>
                        <a:ext cx="160" cy="76"/>
                      </a:xfrm>
                      <a:custGeom>
                        <a:avLst/>
                        <a:gdLst>
                          <a:gd name="T0" fmla="*/ 0 w 320"/>
                          <a:gd name="T1" fmla="*/ 35 h 154"/>
                          <a:gd name="T2" fmla="*/ 11 w 320"/>
                          <a:gd name="T3" fmla="*/ 29 h 154"/>
                          <a:gd name="T4" fmla="*/ 21 w 320"/>
                          <a:gd name="T5" fmla="*/ 25 h 154"/>
                          <a:gd name="T6" fmla="*/ 38 w 320"/>
                          <a:gd name="T7" fmla="*/ 20 h 154"/>
                          <a:gd name="T8" fmla="*/ 51 w 320"/>
                          <a:gd name="T9" fmla="*/ 22 h 154"/>
                          <a:gd name="T10" fmla="*/ 65 w 320"/>
                          <a:gd name="T11" fmla="*/ 31 h 154"/>
                          <a:gd name="T12" fmla="*/ 78 w 320"/>
                          <a:gd name="T13" fmla="*/ 39 h 154"/>
                          <a:gd name="T14" fmla="*/ 100 w 320"/>
                          <a:gd name="T15" fmla="*/ 50 h 154"/>
                          <a:gd name="T16" fmla="*/ 118 w 320"/>
                          <a:gd name="T17" fmla="*/ 63 h 154"/>
                          <a:gd name="T18" fmla="*/ 137 w 320"/>
                          <a:gd name="T19" fmla="*/ 76 h 154"/>
                          <a:gd name="T20" fmla="*/ 143 w 320"/>
                          <a:gd name="T21" fmla="*/ 73 h 154"/>
                          <a:gd name="T22" fmla="*/ 150 w 320"/>
                          <a:gd name="T23" fmla="*/ 73 h 154"/>
                          <a:gd name="T24" fmla="*/ 156 w 320"/>
                          <a:gd name="T25" fmla="*/ 74 h 154"/>
                          <a:gd name="T26" fmla="*/ 160 w 320"/>
                          <a:gd name="T27" fmla="*/ 57 h 154"/>
                          <a:gd name="T28" fmla="*/ 123 w 320"/>
                          <a:gd name="T29" fmla="*/ 33 h 154"/>
                          <a:gd name="T30" fmla="*/ 97 w 320"/>
                          <a:gd name="T31" fmla="*/ 19 h 154"/>
                          <a:gd name="T32" fmla="*/ 78 w 320"/>
                          <a:gd name="T33" fmla="*/ 10 h 154"/>
                          <a:gd name="T34" fmla="*/ 64 w 320"/>
                          <a:gd name="T35" fmla="*/ 3 h 154"/>
                          <a:gd name="T36" fmla="*/ 49 w 320"/>
                          <a:gd name="T37" fmla="*/ 0 h 154"/>
                          <a:gd name="T38" fmla="*/ 35 w 320"/>
                          <a:gd name="T39" fmla="*/ 2 h 154"/>
                          <a:gd name="T40" fmla="*/ 24 w 320"/>
                          <a:gd name="T41" fmla="*/ 8 h 154"/>
                          <a:gd name="T42" fmla="*/ 11 w 320"/>
                          <a:gd name="T43" fmla="*/ 19 h 154"/>
                          <a:gd name="T44" fmla="*/ 0 w 320"/>
                          <a:gd name="T45" fmla="*/ 35 h 154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</a:gdLst>
                        <a:ahLst/>
                        <a:cxnLst>
                          <a:cxn ang="T46">
                            <a:pos x="T0" y="T1"/>
                          </a:cxn>
                          <a:cxn ang="T47">
                            <a:pos x="T2" y="T3"/>
                          </a:cxn>
                          <a:cxn ang="T48">
                            <a:pos x="T4" y="T5"/>
                          </a:cxn>
                          <a:cxn ang="T49">
                            <a:pos x="T6" y="T7"/>
                          </a:cxn>
                          <a:cxn ang="T50">
                            <a:pos x="T8" y="T9"/>
                          </a:cxn>
                          <a:cxn ang="T51">
                            <a:pos x="T10" y="T11"/>
                          </a:cxn>
                          <a:cxn ang="T52">
                            <a:pos x="T12" y="T13"/>
                          </a:cxn>
                          <a:cxn ang="T53">
                            <a:pos x="T14" y="T15"/>
                          </a:cxn>
                          <a:cxn ang="T54">
                            <a:pos x="T16" y="T17"/>
                          </a:cxn>
                          <a:cxn ang="T55">
                            <a:pos x="T18" y="T19"/>
                          </a:cxn>
                          <a:cxn ang="T56">
                            <a:pos x="T20" y="T21"/>
                          </a:cxn>
                          <a:cxn ang="T57">
                            <a:pos x="T22" y="T23"/>
                          </a:cxn>
                          <a:cxn ang="T58">
                            <a:pos x="T24" y="T25"/>
                          </a:cxn>
                          <a:cxn ang="T59">
                            <a:pos x="T26" y="T27"/>
                          </a:cxn>
                          <a:cxn ang="T60">
                            <a:pos x="T28" y="T29"/>
                          </a:cxn>
                          <a:cxn ang="T61">
                            <a:pos x="T30" y="T31"/>
                          </a:cxn>
                          <a:cxn ang="T62">
                            <a:pos x="T32" y="T33"/>
                          </a:cxn>
                          <a:cxn ang="T63">
                            <a:pos x="T34" y="T35"/>
                          </a:cxn>
                          <a:cxn ang="T64">
                            <a:pos x="T36" y="T37"/>
                          </a:cxn>
                          <a:cxn ang="T65">
                            <a:pos x="T38" y="T39"/>
                          </a:cxn>
                          <a:cxn ang="T66">
                            <a:pos x="T40" y="T41"/>
                          </a:cxn>
                          <a:cxn ang="T67">
                            <a:pos x="T42" y="T43"/>
                          </a:cxn>
                          <a:cxn ang="T68">
                            <a:pos x="T44" y="T45"/>
                          </a:cxn>
                        </a:cxnLst>
                        <a:rect l="0" t="0" r="r" b="b"/>
                        <a:pathLst>
                          <a:path w="320" h="154">
                            <a:moveTo>
                              <a:pt x="0" y="70"/>
                            </a:moveTo>
                            <a:lnTo>
                              <a:pt x="22" y="59"/>
                            </a:lnTo>
                            <a:lnTo>
                              <a:pt x="42" y="51"/>
                            </a:lnTo>
                            <a:lnTo>
                              <a:pt x="75" y="41"/>
                            </a:lnTo>
                            <a:lnTo>
                              <a:pt x="102" y="44"/>
                            </a:lnTo>
                            <a:lnTo>
                              <a:pt x="130" y="62"/>
                            </a:lnTo>
                            <a:lnTo>
                              <a:pt x="156" y="79"/>
                            </a:lnTo>
                            <a:lnTo>
                              <a:pt x="199" y="101"/>
                            </a:lnTo>
                            <a:lnTo>
                              <a:pt x="236" y="127"/>
                            </a:lnTo>
                            <a:lnTo>
                              <a:pt x="274" y="154"/>
                            </a:lnTo>
                            <a:lnTo>
                              <a:pt x="286" y="148"/>
                            </a:lnTo>
                            <a:lnTo>
                              <a:pt x="299" y="147"/>
                            </a:lnTo>
                            <a:lnTo>
                              <a:pt x="311" y="150"/>
                            </a:lnTo>
                            <a:lnTo>
                              <a:pt x="320" y="116"/>
                            </a:lnTo>
                            <a:lnTo>
                              <a:pt x="245" y="67"/>
                            </a:lnTo>
                            <a:lnTo>
                              <a:pt x="193" y="38"/>
                            </a:lnTo>
                            <a:lnTo>
                              <a:pt x="156" y="20"/>
                            </a:lnTo>
                            <a:lnTo>
                              <a:pt x="128" y="6"/>
                            </a:lnTo>
                            <a:lnTo>
                              <a:pt x="98" y="0"/>
                            </a:lnTo>
                            <a:lnTo>
                              <a:pt x="70" y="4"/>
                            </a:lnTo>
                            <a:lnTo>
                              <a:pt x="47" y="16"/>
                            </a:lnTo>
                            <a:lnTo>
                              <a:pt x="22" y="38"/>
                            </a:lnTo>
                            <a:lnTo>
                              <a:pt x="0" y="70"/>
                            </a:lnTo>
                            <a:close/>
                          </a:path>
                        </a:pathLst>
                      </a:custGeom>
                      <a:solidFill>
                        <a:srgbClr val="808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518" name="Freeform 306">
                        <a:extLst>
                          <a:ext uri="{FF2B5EF4-FFF2-40B4-BE49-F238E27FC236}">
                            <a16:creationId xmlns:a16="http://schemas.microsoft.com/office/drawing/2014/main" id="{672217F6-C77A-EB3C-9E71-67044427230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45" y="3325"/>
                        <a:ext cx="107" cy="72"/>
                      </a:xfrm>
                      <a:custGeom>
                        <a:avLst/>
                        <a:gdLst>
                          <a:gd name="T0" fmla="*/ 0 w 216"/>
                          <a:gd name="T1" fmla="*/ 11 h 145"/>
                          <a:gd name="T2" fmla="*/ 1 w 216"/>
                          <a:gd name="T3" fmla="*/ 24 h 145"/>
                          <a:gd name="T4" fmla="*/ 5 w 216"/>
                          <a:gd name="T5" fmla="*/ 34 h 145"/>
                          <a:gd name="T6" fmla="*/ 10 w 216"/>
                          <a:gd name="T7" fmla="*/ 41 h 145"/>
                          <a:gd name="T8" fmla="*/ 18 w 216"/>
                          <a:gd name="T9" fmla="*/ 45 h 145"/>
                          <a:gd name="T10" fmla="*/ 55 w 216"/>
                          <a:gd name="T11" fmla="*/ 42 h 145"/>
                          <a:gd name="T12" fmla="*/ 70 w 216"/>
                          <a:gd name="T13" fmla="*/ 53 h 145"/>
                          <a:gd name="T14" fmla="*/ 87 w 216"/>
                          <a:gd name="T15" fmla="*/ 63 h 145"/>
                          <a:gd name="T16" fmla="*/ 107 w 216"/>
                          <a:gd name="T17" fmla="*/ 72 h 145"/>
                          <a:gd name="T18" fmla="*/ 93 w 216"/>
                          <a:gd name="T19" fmla="*/ 55 h 145"/>
                          <a:gd name="T20" fmla="*/ 78 w 216"/>
                          <a:gd name="T21" fmla="*/ 41 h 145"/>
                          <a:gd name="T22" fmla="*/ 63 w 216"/>
                          <a:gd name="T23" fmla="*/ 28 h 145"/>
                          <a:gd name="T24" fmla="*/ 44 w 216"/>
                          <a:gd name="T25" fmla="*/ 18 h 145"/>
                          <a:gd name="T26" fmla="*/ 31 w 216"/>
                          <a:gd name="T27" fmla="*/ 8 h 145"/>
                          <a:gd name="T28" fmla="*/ 21 w 216"/>
                          <a:gd name="T29" fmla="*/ 1 h 145"/>
                          <a:gd name="T30" fmla="*/ 11 w 216"/>
                          <a:gd name="T31" fmla="*/ 0 h 145"/>
                          <a:gd name="T32" fmla="*/ 3 w 216"/>
                          <a:gd name="T33" fmla="*/ 2 h 145"/>
                          <a:gd name="T34" fmla="*/ 0 w 216"/>
                          <a:gd name="T35" fmla="*/ 11 h 145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</a:gdLst>
                        <a:ahLst/>
                        <a:cxnLst>
                          <a:cxn ang="T36">
                            <a:pos x="T0" y="T1"/>
                          </a:cxn>
                          <a:cxn ang="T37">
                            <a:pos x="T2" y="T3"/>
                          </a:cxn>
                          <a:cxn ang="T38">
                            <a:pos x="T4" y="T5"/>
                          </a:cxn>
                          <a:cxn ang="T39">
                            <a:pos x="T6" y="T7"/>
                          </a:cxn>
                          <a:cxn ang="T40">
                            <a:pos x="T8" y="T9"/>
                          </a:cxn>
                          <a:cxn ang="T41">
                            <a:pos x="T10" y="T11"/>
                          </a:cxn>
                          <a:cxn ang="T42">
                            <a:pos x="T12" y="T13"/>
                          </a:cxn>
                          <a:cxn ang="T43">
                            <a:pos x="T14" y="T15"/>
                          </a:cxn>
                          <a:cxn ang="T44">
                            <a:pos x="T16" y="T17"/>
                          </a:cxn>
                          <a:cxn ang="T45">
                            <a:pos x="T18" y="T19"/>
                          </a:cxn>
                          <a:cxn ang="T46">
                            <a:pos x="T20" y="T21"/>
                          </a:cxn>
                          <a:cxn ang="T47">
                            <a:pos x="T22" y="T23"/>
                          </a:cxn>
                          <a:cxn ang="T48">
                            <a:pos x="T24" y="T25"/>
                          </a:cxn>
                          <a:cxn ang="T49">
                            <a:pos x="T26" y="T27"/>
                          </a:cxn>
                          <a:cxn ang="T50">
                            <a:pos x="T28" y="T29"/>
                          </a:cxn>
                          <a:cxn ang="T51">
                            <a:pos x="T30" y="T31"/>
                          </a:cxn>
                          <a:cxn ang="T52">
                            <a:pos x="T32" y="T33"/>
                          </a:cxn>
                          <a:cxn ang="T53">
                            <a:pos x="T34" y="T35"/>
                          </a:cxn>
                        </a:cxnLst>
                        <a:rect l="0" t="0" r="r" b="b"/>
                        <a:pathLst>
                          <a:path w="216" h="145">
                            <a:moveTo>
                              <a:pt x="0" y="22"/>
                            </a:moveTo>
                            <a:lnTo>
                              <a:pt x="3" y="48"/>
                            </a:lnTo>
                            <a:lnTo>
                              <a:pt x="10" y="69"/>
                            </a:lnTo>
                            <a:lnTo>
                              <a:pt x="20" y="83"/>
                            </a:lnTo>
                            <a:lnTo>
                              <a:pt x="37" y="91"/>
                            </a:lnTo>
                            <a:lnTo>
                              <a:pt x="111" y="85"/>
                            </a:lnTo>
                            <a:lnTo>
                              <a:pt x="141" y="107"/>
                            </a:lnTo>
                            <a:lnTo>
                              <a:pt x="176" y="127"/>
                            </a:lnTo>
                            <a:lnTo>
                              <a:pt x="216" y="145"/>
                            </a:lnTo>
                            <a:lnTo>
                              <a:pt x="187" y="111"/>
                            </a:lnTo>
                            <a:lnTo>
                              <a:pt x="157" y="83"/>
                            </a:lnTo>
                            <a:lnTo>
                              <a:pt x="127" y="56"/>
                            </a:lnTo>
                            <a:lnTo>
                              <a:pt x="89" y="37"/>
                            </a:lnTo>
                            <a:lnTo>
                              <a:pt x="62" y="16"/>
                            </a:lnTo>
                            <a:lnTo>
                              <a:pt x="42" y="3"/>
                            </a:lnTo>
                            <a:lnTo>
                              <a:pt x="22" y="0"/>
                            </a:lnTo>
                            <a:lnTo>
                              <a:pt x="6" y="5"/>
                            </a:lnTo>
                            <a:lnTo>
                              <a:pt x="0" y="22"/>
                            </a:lnTo>
                            <a:close/>
                          </a:path>
                        </a:pathLst>
                      </a:custGeom>
                      <a:solidFill>
                        <a:srgbClr val="808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519" name="Freeform 307">
                        <a:extLst>
                          <a:ext uri="{FF2B5EF4-FFF2-40B4-BE49-F238E27FC236}">
                            <a16:creationId xmlns:a16="http://schemas.microsoft.com/office/drawing/2014/main" id="{8A8531A0-F97D-F191-6242-D94391466A3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64" y="3541"/>
                        <a:ext cx="106" cy="77"/>
                      </a:xfrm>
                      <a:custGeom>
                        <a:avLst/>
                        <a:gdLst>
                          <a:gd name="T0" fmla="*/ 0 w 213"/>
                          <a:gd name="T1" fmla="*/ 3 h 155"/>
                          <a:gd name="T2" fmla="*/ 10 w 213"/>
                          <a:gd name="T3" fmla="*/ 3 h 155"/>
                          <a:gd name="T4" fmla="*/ 23 w 213"/>
                          <a:gd name="T5" fmla="*/ 6 h 155"/>
                          <a:gd name="T6" fmla="*/ 37 w 213"/>
                          <a:gd name="T7" fmla="*/ 10 h 155"/>
                          <a:gd name="T8" fmla="*/ 50 w 213"/>
                          <a:gd name="T9" fmla="*/ 16 h 155"/>
                          <a:gd name="T10" fmla="*/ 69 w 213"/>
                          <a:gd name="T11" fmla="*/ 24 h 155"/>
                          <a:gd name="T12" fmla="*/ 79 w 213"/>
                          <a:gd name="T13" fmla="*/ 30 h 155"/>
                          <a:gd name="T14" fmla="*/ 88 w 213"/>
                          <a:gd name="T15" fmla="*/ 39 h 155"/>
                          <a:gd name="T16" fmla="*/ 94 w 213"/>
                          <a:gd name="T17" fmla="*/ 48 h 155"/>
                          <a:gd name="T18" fmla="*/ 96 w 213"/>
                          <a:gd name="T19" fmla="*/ 58 h 155"/>
                          <a:gd name="T20" fmla="*/ 98 w 213"/>
                          <a:gd name="T21" fmla="*/ 71 h 155"/>
                          <a:gd name="T22" fmla="*/ 98 w 213"/>
                          <a:gd name="T23" fmla="*/ 77 h 155"/>
                          <a:gd name="T24" fmla="*/ 104 w 213"/>
                          <a:gd name="T25" fmla="*/ 69 h 155"/>
                          <a:gd name="T26" fmla="*/ 106 w 213"/>
                          <a:gd name="T27" fmla="*/ 57 h 155"/>
                          <a:gd name="T28" fmla="*/ 105 w 213"/>
                          <a:gd name="T29" fmla="*/ 46 h 155"/>
                          <a:gd name="T30" fmla="*/ 98 w 213"/>
                          <a:gd name="T31" fmla="*/ 35 h 155"/>
                          <a:gd name="T32" fmla="*/ 89 w 213"/>
                          <a:gd name="T33" fmla="*/ 25 h 155"/>
                          <a:gd name="T34" fmla="*/ 77 w 213"/>
                          <a:gd name="T35" fmla="*/ 16 h 155"/>
                          <a:gd name="T36" fmla="*/ 58 w 213"/>
                          <a:gd name="T37" fmla="*/ 7 h 155"/>
                          <a:gd name="T38" fmla="*/ 39 w 213"/>
                          <a:gd name="T39" fmla="*/ 1 h 155"/>
                          <a:gd name="T40" fmla="*/ 27 w 213"/>
                          <a:gd name="T41" fmla="*/ 0 h 155"/>
                          <a:gd name="T42" fmla="*/ 11 w 213"/>
                          <a:gd name="T43" fmla="*/ 0 h 155"/>
                          <a:gd name="T44" fmla="*/ 0 w 213"/>
                          <a:gd name="T45" fmla="*/ 3 h 155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</a:gdLst>
                        <a:ahLst/>
                        <a:cxnLst>
                          <a:cxn ang="T46">
                            <a:pos x="T0" y="T1"/>
                          </a:cxn>
                          <a:cxn ang="T47">
                            <a:pos x="T2" y="T3"/>
                          </a:cxn>
                          <a:cxn ang="T48">
                            <a:pos x="T4" y="T5"/>
                          </a:cxn>
                          <a:cxn ang="T49">
                            <a:pos x="T6" y="T7"/>
                          </a:cxn>
                          <a:cxn ang="T50">
                            <a:pos x="T8" y="T9"/>
                          </a:cxn>
                          <a:cxn ang="T51">
                            <a:pos x="T10" y="T11"/>
                          </a:cxn>
                          <a:cxn ang="T52">
                            <a:pos x="T12" y="T13"/>
                          </a:cxn>
                          <a:cxn ang="T53">
                            <a:pos x="T14" y="T15"/>
                          </a:cxn>
                          <a:cxn ang="T54">
                            <a:pos x="T16" y="T17"/>
                          </a:cxn>
                          <a:cxn ang="T55">
                            <a:pos x="T18" y="T19"/>
                          </a:cxn>
                          <a:cxn ang="T56">
                            <a:pos x="T20" y="T21"/>
                          </a:cxn>
                          <a:cxn ang="T57">
                            <a:pos x="T22" y="T23"/>
                          </a:cxn>
                          <a:cxn ang="T58">
                            <a:pos x="T24" y="T25"/>
                          </a:cxn>
                          <a:cxn ang="T59">
                            <a:pos x="T26" y="T27"/>
                          </a:cxn>
                          <a:cxn ang="T60">
                            <a:pos x="T28" y="T29"/>
                          </a:cxn>
                          <a:cxn ang="T61">
                            <a:pos x="T30" y="T31"/>
                          </a:cxn>
                          <a:cxn ang="T62">
                            <a:pos x="T32" y="T33"/>
                          </a:cxn>
                          <a:cxn ang="T63">
                            <a:pos x="T34" y="T35"/>
                          </a:cxn>
                          <a:cxn ang="T64">
                            <a:pos x="T36" y="T37"/>
                          </a:cxn>
                          <a:cxn ang="T65">
                            <a:pos x="T38" y="T39"/>
                          </a:cxn>
                          <a:cxn ang="T66">
                            <a:pos x="T40" y="T41"/>
                          </a:cxn>
                          <a:cxn ang="T67">
                            <a:pos x="T42" y="T43"/>
                          </a:cxn>
                          <a:cxn ang="T68">
                            <a:pos x="T44" y="T45"/>
                          </a:cxn>
                        </a:cxnLst>
                        <a:rect l="0" t="0" r="r" b="b"/>
                        <a:pathLst>
                          <a:path w="213" h="155">
                            <a:moveTo>
                              <a:pt x="0" y="6"/>
                            </a:moveTo>
                            <a:lnTo>
                              <a:pt x="20" y="7"/>
                            </a:lnTo>
                            <a:lnTo>
                              <a:pt x="46" y="12"/>
                            </a:lnTo>
                            <a:lnTo>
                              <a:pt x="74" y="21"/>
                            </a:lnTo>
                            <a:lnTo>
                              <a:pt x="100" y="33"/>
                            </a:lnTo>
                            <a:lnTo>
                              <a:pt x="138" y="49"/>
                            </a:lnTo>
                            <a:lnTo>
                              <a:pt x="159" y="61"/>
                            </a:lnTo>
                            <a:lnTo>
                              <a:pt x="177" y="79"/>
                            </a:lnTo>
                            <a:lnTo>
                              <a:pt x="188" y="96"/>
                            </a:lnTo>
                            <a:lnTo>
                              <a:pt x="193" y="117"/>
                            </a:lnTo>
                            <a:lnTo>
                              <a:pt x="197" y="143"/>
                            </a:lnTo>
                            <a:lnTo>
                              <a:pt x="196" y="155"/>
                            </a:lnTo>
                            <a:lnTo>
                              <a:pt x="208" y="139"/>
                            </a:lnTo>
                            <a:lnTo>
                              <a:pt x="213" y="115"/>
                            </a:lnTo>
                            <a:lnTo>
                              <a:pt x="210" y="93"/>
                            </a:lnTo>
                            <a:lnTo>
                              <a:pt x="197" y="71"/>
                            </a:lnTo>
                            <a:lnTo>
                              <a:pt x="178" y="50"/>
                            </a:lnTo>
                            <a:lnTo>
                              <a:pt x="154" y="32"/>
                            </a:lnTo>
                            <a:lnTo>
                              <a:pt x="116" y="15"/>
                            </a:lnTo>
                            <a:lnTo>
                              <a:pt x="78" y="3"/>
                            </a:lnTo>
                            <a:lnTo>
                              <a:pt x="54" y="1"/>
                            </a:lnTo>
                            <a:lnTo>
                              <a:pt x="23" y="0"/>
                            </a:lnTo>
                            <a:lnTo>
                              <a:pt x="0" y="6"/>
                            </a:lnTo>
                            <a:close/>
                          </a:path>
                        </a:pathLst>
                      </a:custGeom>
                      <a:solidFill>
                        <a:srgbClr val="606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520" name="Freeform 308">
                        <a:extLst>
                          <a:ext uri="{FF2B5EF4-FFF2-40B4-BE49-F238E27FC236}">
                            <a16:creationId xmlns:a16="http://schemas.microsoft.com/office/drawing/2014/main" id="{E2DD92F6-83B4-C107-E155-92CD197E732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33" y="3092"/>
                        <a:ext cx="114" cy="157"/>
                      </a:xfrm>
                      <a:custGeom>
                        <a:avLst/>
                        <a:gdLst>
                          <a:gd name="T0" fmla="*/ 0 w 228"/>
                          <a:gd name="T1" fmla="*/ 0 h 315"/>
                          <a:gd name="T2" fmla="*/ 26 w 228"/>
                          <a:gd name="T3" fmla="*/ 25 h 315"/>
                          <a:gd name="T4" fmla="*/ 47 w 228"/>
                          <a:gd name="T5" fmla="*/ 55 h 315"/>
                          <a:gd name="T6" fmla="*/ 67 w 228"/>
                          <a:gd name="T7" fmla="*/ 92 h 315"/>
                          <a:gd name="T8" fmla="*/ 114 w 228"/>
                          <a:gd name="T9" fmla="*/ 154 h 315"/>
                          <a:gd name="T10" fmla="*/ 114 w 228"/>
                          <a:gd name="T11" fmla="*/ 157 h 315"/>
                          <a:gd name="T12" fmla="*/ 87 w 228"/>
                          <a:gd name="T13" fmla="*/ 133 h 315"/>
                          <a:gd name="T14" fmla="*/ 68 w 228"/>
                          <a:gd name="T15" fmla="*/ 114 h 315"/>
                          <a:gd name="T16" fmla="*/ 46 w 228"/>
                          <a:gd name="T17" fmla="*/ 90 h 315"/>
                          <a:gd name="T18" fmla="*/ 26 w 228"/>
                          <a:gd name="T19" fmla="*/ 58 h 315"/>
                          <a:gd name="T20" fmla="*/ 14 w 228"/>
                          <a:gd name="T21" fmla="*/ 31 h 315"/>
                          <a:gd name="T22" fmla="*/ 0 w 228"/>
                          <a:gd name="T23" fmla="*/ 0 h 315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</a:gdLst>
                        <a:ahLst/>
                        <a:cxnLst>
                          <a:cxn ang="T24">
                            <a:pos x="T0" y="T1"/>
                          </a:cxn>
                          <a:cxn ang="T25">
                            <a:pos x="T2" y="T3"/>
                          </a:cxn>
                          <a:cxn ang="T26">
                            <a:pos x="T4" y="T5"/>
                          </a:cxn>
                          <a:cxn ang="T27">
                            <a:pos x="T6" y="T7"/>
                          </a:cxn>
                          <a:cxn ang="T28">
                            <a:pos x="T8" y="T9"/>
                          </a:cxn>
                          <a:cxn ang="T29">
                            <a:pos x="T10" y="T11"/>
                          </a:cxn>
                          <a:cxn ang="T30">
                            <a:pos x="T12" y="T13"/>
                          </a:cxn>
                          <a:cxn ang="T31">
                            <a:pos x="T14" y="T15"/>
                          </a:cxn>
                          <a:cxn ang="T32">
                            <a:pos x="T16" y="T17"/>
                          </a:cxn>
                          <a:cxn ang="T33">
                            <a:pos x="T18" y="T19"/>
                          </a:cxn>
                          <a:cxn ang="T34">
                            <a:pos x="T20" y="T21"/>
                          </a:cxn>
                          <a:cxn ang="T35">
                            <a:pos x="T22" y="T23"/>
                          </a:cxn>
                        </a:cxnLst>
                        <a:rect l="0" t="0" r="r" b="b"/>
                        <a:pathLst>
                          <a:path w="228" h="315">
                            <a:moveTo>
                              <a:pt x="0" y="0"/>
                            </a:moveTo>
                            <a:lnTo>
                              <a:pt x="52" y="50"/>
                            </a:lnTo>
                            <a:lnTo>
                              <a:pt x="93" y="110"/>
                            </a:lnTo>
                            <a:lnTo>
                              <a:pt x="133" y="185"/>
                            </a:lnTo>
                            <a:lnTo>
                              <a:pt x="228" y="309"/>
                            </a:lnTo>
                            <a:lnTo>
                              <a:pt x="227" y="315"/>
                            </a:lnTo>
                            <a:lnTo>
                              <a:pt x="173" y="267"/>
                            </a:lnTo>
                            <a:lnTo>
                              <a:pt x="136" y="228"/>
                            </a:lnTo>
                            <a:lnTo>
                              <a:pt x="92" y="180"/>
                            </a:lnTo>
                            <a:lnTo>
                              <a:pt x="52" y="116"/>
                            </a:lnTo>
                            <a:lnTo>
                              <a:pt x="28" y="62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606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521" name="Freeform 309">
                        <a:extLst>
                          <a:ext uri="{FF2B5EF4-FFF2-40B4-BE49-F238E27FC236}">
                            <a16:creationId xmlns:a16="http://schemas.microsoft.com/office/drawing/2014/main" id="{FCC63DBA-0529-951F-4275-74A3B24582A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09" y="3459"/>
                        <a:ext cx="118" cy="93"/>
                      </a:xfrm>
                      <a:custGeom>
                        <a:avLst/>
                        <a:gdLst>
                          <a:gd name="T0" fmla="*/ 118 w 236"/>
                          <a:gd name="T1" fmla="*/ 57 h 186"/>
                          <a:gd name="T2" fmla="*/ 100 w 236"/>
                          <a:gd name="T3" fmla="*/ 34 h 186"/>
                          <a:gd name="T4" fmla="*/ 86 w 236"/>
                          <a:gd name="T5" fmla="*/ 23 h 186"/>
                          <a:gd name="T6" fmla="*/ 65 w 236"/>
                          <a:gd name="T7" fmla="*/ 11 h 186"/>
                          <a:gd name="T8" fmla="*/ 48 w 236"/>
                          <a:gd name="T9" fmla="*/ 5 h 186"/>
                          <a:gd name="T10" fmla="*/ 27 w 236"/>
                          <a:gd name="T11" fmla="*/ 2 h 186"/>
                          <a:gd name="T12" fmla="*/ 13 w 236"/>
                          <a:gd name="T13" fmla="*/ 0 h 186"/>
                          <a:gd name="T14" fmla="*/ 5 w 236"/>
                          <a:gd name="T15" fmla="*/ 2 h 186"/>
                          <a:gd name="T16" fmla="*/ 0 w 236"/>
                          <a:gd name="T17" fmla="*/ 5 h 186"/>
                          <a:gd name="T18" fmla="*/ 1 w 236"/>
                          <a:gd name="T19" fmla="*/ 10 h 186"/>
                          <a:gd name="T20" fmla="*/ 8 w 236"/>
                          <a:gd name="T21" fmla="*/ 16 h 186"/>
                          <a:gd name="T22" fmla="*/ 27 w 236"/>
                          <a:gd name="T23" fmla="*/ 25 h 186"/>
                          <a:gd name="T24" fmla="*/ 46 w 236"/>
                          <a:gd name="T25" fmla="*/ 36 h 186"/>
                          <a:gd name="T26" fmla="*/ 67 w 236"/>
                          <a:gd name="T27" fmla="*/ 51 h 186"/>
                          <a:gd name="T28" fmla="*/ 83 w 236"/>
                          <a:gd name="T29" fmla="*/ 65 h 186"/>
                          <a:gd name="T30" fmla="*/ 94 w 236"/>
                          <a:gd name="T31" fmla="*/ 79 h 186"/>
                          <a:gd name="T32" fmla="*/ 104 w 236"/>
                          <a:gd name="T33" fmla="*/ 93 h 186"/>
                          <a:gd name="T34" fmla="*/ 110 w 236"/>
                          <a:gd name="T35" fmla="*/ 85 h 186"/>
                          <a:gd name="T36" fmla="*/ 115 w 236"/>
                          <a:gd name="T37" fmla="*/ 80 h 186"/>
                          <a:gd name="T38" fmla="*/ 118 w 236"/>
                          <a:gd name="T39" fmla="*/ 72 h 186"/>
                          <a:gd name="T40" fmla="*/ 118 w 236"/>
                          <a:gd name="T41" fmla="*/ 66 h 186"/>
                          <a:gd name="T42" fmla="*/ 118 w 236"/>
                          <a:gd name="T43" fmla="*/ 57 h 18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0" t="0" r="r" b="b"/>
                        <a:pathLst>
                          <a:path w="236" h="186">
                            <a:moveTo>
                              <a:pt x="236" y="113"/>
                            </a:moveTo>
                            <a:lnTo>
                              <a:pt x="199" y="68"/>
                            </a:lnTo>
                            <a:lnTo>
                              <a:pt x="172" y="46"/>
                            </a:lnTo>
                            <a:lnTo>
                              <a:pt x="130" y="22"/>
                            </a:lnTo>
                            <a:lnTo>
                              <a:pt x="96" y="9"/>
                            </a:lnTo>
                            <a:lnTo>
                              <a:pt x="54" y="3"/>
                            </a:lnTo>
                            <a:lnTo>
                              <a:pt x="26" y="0"/>
                            </a:lnTo>
                            <a:lnTo>
                              <a:pt x="10" y="3"/>
                            </a:lnTo>
                            <a:lnTo>
                              <a:pt x="0" y="9"/>
                            </a:lnTo>
                            <a:lnTo>
                              <a:pt x="2" y="20"/>
                            </a:lnTo>
                            <a:lnTo>
                              <a:pt x="16" y="31"/>
                            </a:lnTo>
                            <a:lnTo>
                              <a:pt x="54" y="49"/>
                            </a:lnTo>
                            <a:lnTo>
                              <a:pt x="91" y="71"/>
                            </a:lnTo>
                            <a:lnTo>
                              <a:pt x="134" y="101"/>
                            </a:lnTo>
                            <a:lnTo>
                              <a:pt x="165" y="129"/>
                            </a:lnTo>
                            <a:lnTo>
                              <a:pt x="188" y="158"/>
                            </a:lnTo>
                            <a:lnTo>
                              <a:pt x="208" y="186"/>
                            </a:lnTo>
                            <a:lnTo>
                              <a:pt x="219" y="170"/>
                            </a:lnTo>
                            <a:lnTo>
                              <a:pt x="230" y="160"/>
                            </a:lnTo>
                            <a:lnTo>
                              <a:pt x="235" y="144"/>
                            </a:lnTo>
                            <a:lnTo>
                              <a:pt x="236" y="131"/>
                            </a:lnTo>
                            <a:lnTo>
                              <a:pt x="236" y="113"/>
                            </a:lnTo>
                            <a:close/>
                          </a:path>
                        </a:pathLst>
                      </a:custGeom>
                      <a:solidFill>
                        <a:srgbClr val="C0C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522" name="Freeform 310">
                        <a:extLst>
                          <a:ext uri="{FF2B5EF4-FFF2-40B4-BE49-F238E27FC236}">
                            <a16:creationId xmlns:a16="http://schemas.microsoft.com/office/drawing/2014/main" id="{243EA9B1-98C5-3BEF-F113-35C3C2FD950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34" y="3421"/>
                        <a:ext cx="131" cy="71"/>
                      </a:xfrm>
                      <a:custGeom>
                        <a:avLst/>
                        <a:gdLst>
                          <a:gd name="T0" fmla="*/ 0 w 261"/>
                          <a:gd name="T1" fmla="*/ 22 h 143"/>
                          <a:gd name="T2" fmla="*/ 16 w 261"/>
                          <a:gd name="T3" fmla="*/ 19 h 143"/>
                          <a:gd name="T4" fmla="*/ 30 w 261"/>
                          <a:gd name="T5" fmla="*/ 22 h 143"/>
                          <a:gd name="T6" fmla="*/ 47 w 261"/>
                          <a:gd name="T7" fmla="*/ 27 h 143"/>
                          <a:gd name="T8" fmla="*/ 61 w 261"/>
                          <a:gd name="T9" fmla="*/ 33 h 143"/>
                          <a:gd name="T10" fmla="*/ 75 w 261"/>
                          <a:gd name="T11" fmla="*/ 39 h 143"/>
                          <a:gd name="T12" fmla="*/ 89 w 261"/>
                          <a:gd name="T13" fmla="*/ 50 h 143"/>
                          <a:gd name="T14" fmla="*/ 94 w 261"/>
                          <a:gd name="T15" fmla="*/ 58 h 143"/>
                          <a:gd name="T16" fmla="*/ 103 w 261"/>
                          <a:gd name="T17" fmla="*/ 64 h 143"/>
                          <a:gd name="T18" fmla="*/ 112 w 261"/>
                          <a:gd name="T19" fmla="*/ 69 h 143"/>
                          <a:gd name="T20" fmla="*/ 120 w 261"/>
                          <a:gd name="T21" fmla="*/ 71 h 143"/>
                          <a:gd name="T22" fmla="*/ 127 w 261"/>
                          <a:gd name="T23" fmla="*/ 61 h 143"/>
                          <a:gd name="T24" fmla="*/ 129 w 261"/>
                          <a:gd name="T25" fmla="*/ 52 h 143"/>
                          <a:gd name="T26" fmla="*/ 131 w 261"/>
                          <a:gd name="T27" fmla="*/ 42 h 143"/>
                          <a:gd name="T28" fmla="*/ 98 w 261"/>
                          <a:gd name="T29" fmla="*/ 19 h 143"/>
                          <a:gd name="T30" fmla="*/ 80 w 261"/>
                          <a:gd name="T31" fmla="*/ 9 h 143"/>
                          <a:gd name="T32" fmla="*/ 61 w 261"/>
                          <a:gd name="T33" fmla="*/ 2 h 143"/>
                          <a:gd name="T34" fmla="*/ 45 w 261"/>
                          <a:gd name="T35" fmla="*/ 0 h 143"/>
                          <a:gd name="T36" fmla="*/ 34 w 261"/>
                          <a:gd name="T37" fmla="*/ 1 h 143"/>
                          <a:gd name="T38" fmla="*/ 23 w 261"/>
                          <a:gd name="T39" fmla="*/ 5 h 143"/>
                          <a:gd name="T40" fmla="*/ 13 w 261"/>
                          <a:gd name="T41" fmla="*/ 13 h 143"/>
                          <a:gd name="T42" fmla="*/ 0 w 261"/>
                          <a:gd name="T43" fmla="*/ 22 h 143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0" t="0" r="r" b="b"/>
                        <a:pathLst>
                          <a:path w="261" h="143">
                            <a:moveTo>
                              <a:pt x="0" y="45"/>
                            </a:moveTo>
                            <a:lnTo>
                              <a:pt x="31" y="39"/>
                            </a:lnTo>
                            <a:lnTo>
                              <a:pt x="59" y="45"/>
                            </a:lnTo>
                            <a:lnTo>
                              <a:pt x="93" y="54"/>
                            </a:lnTo>
                            <a:lnTo>
                              <a:pt x="121" y="66"/>
                            </a:lnTo>
                            <a:lnTo>
                              <a:pt x="149" y="79"/>
                            </a:lnTo>
                            <a:lnTo>
                              <a:pt x="178" y="101"/>
                            </a:lnTo>
                            <a:lnTo>
                              <a:pt x="187" y="117"/>
                            </a:lnTo>
                            <a:lnTo>
                              <a:pt x="206" y="129"/>
                            </a:lnTo>
                            <a:lnTo>
                              <a:pt x="223" y="139"/>
                            </a:lnTo>
                            <a:lnTo>
                              <a:pt x="240" y="143"/>
                            </a:lnTo>
                            <a:lnTo>
                              <a:pt x="253" y="123"/>
                            </a:lnTo>
                            <a:lnTo>
                              <a:pt x="258" y="104"/>
                            </a:lnTo>
                            <a:lnTo>
                              <a:pt x="261" y="85"/>
                            </a:lnTo>
                            <a:lnTo>
                              <a:pt x="195" y="38"/>
                            </a:lnTo>
                            <a:lnTo>
                              <a:pt x="159" y="18"/>
                            </a:lnTo>
                            <a:lnTo>
                              <a:pt x="121" y="5"/>
                            </a:lnTo>
                            <a:lnTo>
                              <a:pt x="89" y="0"/>
                            </a:lnTo>
                            <a:lnTo>
                              <a:pt x="68" y="2"/>
                            </a:lnTo>
                            <a:lnTo>
                              <a:pt x="46" y="11"/>
                            </a:lnTo>
                            <a:lnTo>
                              <a:pt x="25" y="26"/>
                            </a:lnTo>
                            <a:lnTo>
                              <a:pt x="0" y="45"/>
                            </a:lnTo>
                            <a:close/>
                          </a:path>
                        </a:pathLst>
                      </a:custGeom>
                      <a:solidFill>
                        <a:srgbClr val="C0C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523" name="Freeform 311">
                        <a:extLst>
                          <a:ext uri="{FF2B5EF4-FFF2-40B4-BE49-F238E27FC236}">
                            <a16:creationId xmlns:a16="http://schemas.microsoft.com/office/drawing/2014/main" id="{58C984A1-C247-FB81-8EA8-34F109C5C4B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27" y="3319"/>
                        <a:ext cx="160" cy="139"/>
                      </a:xfrm>
                      <a:custGeom>
                        <a:avLst/>
                        <a:gdLst>
                          <a:gd name="T0" fmla="*/ 0 w 320"/>
                          <a:gd name="T1" fmla="*/ 76 h 279"/>
                          <a:gd name="T2" fmla="*/ 17 w 320"/>
                          <a:gd name="T3" fmla="*/ 75 h 279"/>
                          <a:gd name="T4" fmla="*/ 31 w 320"/>
                          <a:gd name="T5" fmla="*/ 76 h 279"/>
                          <a:gd name="T6" fmla="*/ 52 w 320"/>
                          <a:gd name="T7" fmla="*/ 78 h 279"/>
                          <a:gd name="T8" fmla="*/ 72 w 320"/>
                          <a:gd name="T9" fmla="*/ 84 h 279"/>
                          <a:gd name="T10" fmla="*/ 92 w 320"/>
                          <a:gd name="T11" fmla="*/ 92 h 279"/>
                          <a:gd name="T12" fmla="*/ 113 w 320"/>
                          <a:gd name="T13" fmla="*/ 103 h 279"/>
                          <a:gd name="T14" fmla="*/ 129 w 320"/>
                          <a:gd name="T15" fmla="*/ 112 h 279"/>
                          <a:gd name="T16" fmla="*/ 141 w 320"/>
                          <a:gd name="T17" fmla="*/ 125 h 279"/>
                          <a:gd name="T18" fmla="*/ 149 w 320"/>
                          <a:gd name="T19" fmla="*/ 139 h 279"/>
                          <a:gd name="T20" fmla="*/ 156 w 320"/>
                          <a:gd name="T21" fmla="*/ 121 h 279"/>
                          <a:gd name="T22" fmla="*/ 160 w 320"/>
                          <a:gd name="T23" fmla="*/ 104 h 279"/>
                          <a:gd name="T24" fmla="*/ 159 w 320"/>
                          <a:gd name="T25" fmla="*/ 92 h 279"/>
                          <a:gd name="T26" fmla="*/ 156 w 320"/>
                          <a:gd name="T27" fmla="*/ 80 h 279"/>
                          <a:gd name="T28" fmla="*/ 149 w 320"/>
                          <a:gd name="T29" fmla="*/ 69 h 279"/>
                          <a:gd name="T30" fmla="*/ 153 w 320"/>
                          <a:gd name="T31" fmla="*/ 57 h 279"/>
                          <a:gd name="T32" fmla="*/ 151 w 320"/>
                          <a:gd name="T33" fmla="*/ 44 h 279"/>
                          <a:gd name="T34" fmla="*/ 135 w 320"/>
                          <a:gd name="T35" fmla="*/ 36 h 279"/>
                          <a:gd name="T36" fmla="*/ 117 w 320"/>
                          <a:gd name="T37" fmla="*/ 31 h 279"/>
                          <a:gd name="T38" fmla="*/ 97 w 320"/>
                          <a:gd name="T39" fmla="*/ 25 h 279"/>
                          <a:gd name="T40" fmla="*/ 79 w 320"/>
                          <a:gd name="T41" fmla="*/ 18 h 279"/>
                          <a:gd name="T42" fmla="*/ 57 w 320"/>
                          <a:gd name="T43" fmla="*/ 7 h 279"/>
                          <a:gd name="T44" fmla="*/ 44 w 320"/>
                          <a:gd name="T45" fmla="*/ 2 h 279"/>
                          <a:gd name="T46" fmla="*/ 35 w 320"/>
                          <a:gd name="T47" fmla="*/ 0 h 279"/>
                          <a:gd name="T48" fmla="*/ 29 w 320"/>
                          <a:gd name="T49" fmla="*/ 2 h 279"/>
                          <a:gd name="T50" fmla="*/ 24 w 320"/>
                          <a:gd name="T51" fmla="*/ 7 h 279"/>
                          <a:gd name="T52" fmla="*/ 22 w 320"/>
                          <a:gd name="T53" fmla="*/ 14 h 279"/>
                          <a:gd name="T54" fmla="*/ 22 w 320"/>
                          <a:gd name="T55" fmla="*/ 21 h 279"/>
                          <a:gd name="T56" fmla="*/ 26 w 320"/>
                          <a:gd name="T57" fmla="*/ 28 h 279"/>
                          <a:gd name="T58" fmla="*/ 39 w 320"/>
                          <a:gd name="T59" fmla="*/ 33 h 279"/>
                          <a:gd name="T60" fmla="*/ 58 w 320"/>
                          <a:gd name="T61" fmla="*/ 36 h 279"/>
                          <a:gd name="T62" fmla="*/ 87 w 320"/>
                          <a:gd name="T63" fmla="*/ 43 h 279"/>
                          <a:gd name="T64" fmla="*/ 106 w 320"/>
                          <a:gd name="T65" fmla="*/ 47 h 279"/>
                          <a:gd name="T66" fmla="*/ 131 w 320"/>
                          <a:gd name="T67" fmla="*/ 50 h 279"/>
                          <a:gd name="T68" fmla="*/ 109 w 320"/>
                          <a:gd name="T69" fmla="*/ 52 h 279"/>
                          <a:gd name="T70" fmla="*/ 86 w 320"/>
                          <a:gd name="T71" fmla="*/ 54 h 279"/>
                          <a:gd name="T72" fmla="*/ 63 w 320"/>
                          <a:gd name="T73" fmla="*/ 57 h 279"/>
                          <a:gd name="T74" fmla="*/ 45 w 320"/>
                          <a:gd name="T75" fmla="*/ 61 h 279"/>
                          <a:gd name="T76" fmla="*/ 23 w 320"/>
                          <a:gd name="T77" fmla="*/ 67 h 279"/>
                          <a:gd name="T78" fmla="*/ 0 w 320"/>
                          <a:gd name="T79" fmla="*/ 76 h 279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</a:gdLst>
                        <a:ahLst/>
                        <a:cxnLst>
                          <a:cxn ang="T80">
                            <a:pos x="T0" y="T1"/>
                          </a:cxn>
                          <a:cxn ang="T81">
                            <a:pos x="T2" y="T3"/>
                          </a:cxn>
                          <a:cxn ang="T82">
                            <a:pos x="T4" y="T5"/>
                          </a:cxn>
                          <a:cxn ang="T83">
                            <a:pos x="T6" y="T7"/>
                          </a:cxn>
                          <a:cxn ang="T84">
                            <a:pos x="T8" y="T9"/>
                          </a:cxn>
                          <a:cxn ang="T85">
                            <a:pos x="T10" y="T11"/>
                          </a:cxn>
                          <a:cxn ang="T86">
                            <a:pos x="T12" y="T13"/>
                          </a:cxn>
                          <a:cxn ang="T87">
                            <a:pos x="T14" y="T15"/>
                          </a:cxn>
                          <a:cxn ang="T88">
                            <a:pos x="T16" y="T17"/>
                          </a:cxn>
                          <a:cxn ang="T89">
                            <a:pos x="T18" y="T19"/>
                          </a:cxn>
                          <a:cxn ang="T90">
                            <a:pos x="T20" y="T21"/>
                          </a:cxn>
                          <a:cxn ang="T91">
                            <a:pos x="T22" y="T23"/>
                          </a:cxn>
                          <a:cxn ang="T92">
                            <a:pos x="T24" y="T25"/>
                          </a:cxn>
                          <a:cxn ang="T93">
                            <a:pos x="T26" y="T27"/>
                          </a:cxn>
                          <a:cxn ang="T94">
                            <a:pos x="T28" y="T29"/>
                          </a:cxn>
                          <a:cxn ang="T95">
                            <a:pos x="T30" y="T31"/>
                          </a:cxn>
                          <a:cxn ang="T96">
                            <a:pos x="T32" y="T33"/>
                          </a:cxn>
                          <a:cxn ang="T97">
                            <a:pos x="T34" y="T35"/>
                          </a:cxn>
                          <a:cxn ang="T98">
                            <a:pos x="T36" y="T37"/>
                          </a:cxn>
                          <a:cxn ang="T99">
                            <a:pos x="T38" y="T39"/>
                          </a:cxn>
                          <a:cxn ang="T100">
                            <a:pos x="T40" y="T41"/>
                          </a:cxn>
                          <a:cxn ang="T101">
                            <a:pos x="T42" y="T43"/>
                          </a:cxn>
                          <a:cxn ang="T102">
                            <a:pos x="T44" y="T45"/>
                          </a:cxn>
                          <a:cxn ang="T103">
                            <a:pos x="T46" y="T47"/>
                          </a:cxn>
                          <a:cxn ang="T104">
                            <a:pos x="T48" y="T49"/>
                          </a:cxn>
                          <a:cxn ang="T105">
                            <a:pos x="T50" y="T51"/>
                          </a:cxn>
                          <a:cxn ang="T106">
                            <a:pos x="T52" y="T53"/>
                          </a:cxn>
                          <a:cxn ang="T107">
                            <a:pos x="T54" y="T55"/>
                          </a:cxn>
                          <a:cxn ang="T108">
                            <a:pos x="T56" y="T57"/>
                          </a:cxn>
                          <a:cxn ang="T109">
                            <a:pos x="T58" y="T59"/>
                          </a:cxn>
                          <a:cxn ang="T110">
                            <a:pos x="T60" y="T61"/>
                          </a:cxn>
                          <a:cxn ang="T111">
                            <a:pos x="T62" y="T63"/>
                          </a:cxn>
                          <a:cxn ang="T112">
                            <a:pos x="T64" y="T65"/>
                          </a:cxn>
                          <a:cxn ang="T113">
                            <a:pos x="T66" y="T67"/>
                          </a:cxn>
                          <a:cxn ang="T114">
                            <a:pos x="T68" y="T69"/>
                          </a:cxn>
                          <a:cxn ang="T115">
                            <a:pos x="T70" y="T71"/>
                          </a:cxn>
                          <a:cxn ang="T116">
                            <a:pos x="T72" y="T73"/>
                          </a:cxn>
                          <a:cxn ang="T117">
                            <a:pos x="T74" y="T75"/>
                          </a:cxn>
                          <a:cxn ang="T118">
                            <a:pos x="T76" y="T77"/>
                          </a:cxn>
                          <a:cxn ang="T119">
                            <a:pos x="T78" y="T79"/>
                          </a:cxn>
                        </a:cxnLst>
                        <a:rect l="0" t="0" r="r" b="b"/>
                        <a:pathLst>
                          <a:path w="320" h="279">
                            <a:moveTo>
                              <a:pt x="0" y="153"/>
                            </a:moveTo>
                            <a:lnTo>
                              <a:pt x="33" y="151"/>
                            </a:lnTo>
                            <a:lnTo>
                              <a:pt x="61" y="152"/>
                            </a:lnTo>
                            <a:lnTo>
                              <a:pt x="103" y="157"/>
                            </a:lnTo>
                            <a:lnTo>
                              <a:pt x="144" y="169"/>
                            </a:lnTo>
                            <a:lnTo>
                              <a:pt x="184" y="185"/>
                            </a:lnTo>
                            <a:lnTo>
                              <a:pt x="225" y="206"/>
                            </a:lnTo>
                            <a:lnTo>
                              <a:pt x="257" y="224"/>
                            </a:lnTo>
                            <a:lnTo>
                              <a:pt x="281" y="250"/>
                            </a:lnTo>
                            <a:lnTo>
                              <a:pt x="297" y="279"/>
                            </a:lnTo>
                            <a:lnTo>
                              <a:pt x="311" y="242"/>
                            </a:lnTo>
                            <a:lnTo>
                              <a:pt x="320" y="208"/>
                            </a:lnTo>
                            <a:lnTo>
                              <a:pt x="318" y="184"/>
                            </a:lnTo>
                            <a:lnTo>
                              <a:pt x="312" y="160"/>
                            </a:lnTo>
                            <a:lnTo>
                              <a:pt x="297" y="138"/>
                            </a:lnTo>
                            <a:lnTo>
                              <a:pt x="305" y="115"/>
                            </a:lnTo>
                            <a:lnTo>
                              <a:pt x="301" y="88"/>
                            </a:lnTo>
                            <a:lnTo>
                              <a:pt x="270" y="73"/>
                            </a:lnTo>
                            <a:lnTo>
                              <a:pt x="233" y="63"/>
                            </a:lnTo>
                            <a:lnTo>
                              <a:pt x="193" y="51"/>
                            </a:lnTo>
                            <a:lnTo>
                              <a:pt x="157" y="36"/>
                            </a:lnTo>
                            <a:lnTo>
                              <a:pt x="114" y="15"/>
                            </a:lnTo>
                            <a:lnTo>
                              <a:pt x="87" y="5"/>
                            </a:lnTo>
                            <a:lnTo>
                              <a:pt x="70" y="0"/>
                            </a:lnTo>
                            <a:lnTo>
                              <a:pt x="57" y="5"/>
                            </a:lnTo>
                            <a:lnTo>
                              <a:pt x="48" y="14"/>
                            </a:lnTo>
                            <a:lnTo>
                              <a:pt x="44" y="28"/>
                            </a:lnTo>
                            <a:lnTo>
                              <a:pt x="44" y="42"/>
                            </a:lnTo>
                            <a:lnTo>
                              <a:pt x="51" y="56"/>
                            </a:lnTo>
                            <a:lnTo>
                              <a:pt x="78" y="66"/>
                            </a:lnTo>
                            <a:lnTo>
                              <a:pt x="115" y="73"/>
                            </a:lnTo>
                            <a:lnTo>
                              <a:pt x="174" y="87"/>
                            </a:lnTo>
                            <a:lnTo>
                              <a:pt x="212" y="94"/>
                            </a:lnTo>
                            <a:lnTo>
                              <a:pt x="262" y="101"/>
                            </a:lnTo>
                            <a:lnTo>
                              <a:pt x="217" y="104"/>
                            </a:lnTo>
                            <a:lnTo>
                              <a:pt x="171" y="108"/>
                            </a:lnTo>
                            <a:lnTo>
                              <a:pt x="126" y="115"/>
                            </a:lnTo>
                            <a:lnTo>
                              <a:pt x="89" y="122"/>
                            </a:lnTo>
                            <a:lnTo>
                              <a:pt x="45" y="135"/>
                            </a:lnTo>
                            <a:lnTo>
                              <a:pt x="0" y="153"/>
                            </a:lnTo>
                            <a:close/>
                          </a:path>
                        </a:pathLst>
                      </a:custGeom>
                      <a:solidFill>
                        <a:srgbClr val="C0C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sp>
              <p:nvSpPr>
                <p:cNvPr id="18509" name="Freeform 312">
                  <a:extLst>
                    <a:ext uri="{FF2B5EF4-FFF2-40B4-BE49-F238E27FC236}">
                      <a16:creationId xmlns:a16="http://schemas.microsoft.com/office/drawing/2014/main" id="{ED2E9283-DD48-304C-1705-F8A2A2BBA5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4" y="3038"/>
                  <a:ext cx="195" cy="210"/>
                </a:xfrm>
                <a:custGeom>
                  <a:avLst/>
                  <a:gdLst>
                    <a:gd name="T0" fmla="*/ 0 w 391"/>
                    <a:gd name="T1" fmla="*/ 72 h 420"/>
                    <a:gd name="T2" fmla="*/ 3 w 391"/>
                    <a:gd name="T3" fmla="*/ 48 h 420"/>
                    <a:gd name="T4" fmla="*/ 8 w 391"/>
                    <a:gd name="T5" fmla="*/ 33 h 420"/>
                    <a:gd name="T6" fmla="*/ 37 w 391"/>
                    <a:gd name="T7" fmla="*/ 0 h 420"/>
                    <a:gd name="T8" fmla="*/ 122 w 391"/>
                    <a:gd name="T9" fmla="*/ 69 h 420"/>
                    <a:gd name="T10" fmla="*/ 140 w 391"/>
                    <a:gd name="T11" fmla="*/ 95 h 420"/>
                    <a:gd name="T12" fmla="*/ 154 w 391"/>
                    <a:gd name="T13" fmla="*/ 120 h 420"/>
                    <a:gd name="T14" fmla="*/ 191 w 391"/>
                    <a:gd name="T15" fmla="*/ 149 h 420"/>
                    <a:gd name="T16" fmla="*/ 195 w 391"/>
                    <a:gd name="T17" fmla="*/ 210 h 420"/>
                    <a:gd name="T18" fmla="*/ 177 w 391"/>
                    <a:gd name="T19" fmla="*/ 205 h 420"/>
                    <a:gd name="T20" fmla="*/ 161 w 391"/>
                    <a:gd name="T21" fmla="*/ 197 h 420"/>
                    <a:gd name="T22" fmla="*/ 147 w 391"/>
                    <a:gd name="T23" fmla="*/ 187 h 420"/>
                    <a:gd name="T24" fmla="*/ 135 w 391"/>
                    <a:gd name="T25" fmla="*/ 175 h 420"/>
                    <a:gd name="T26" fmla="*/ 125 w 391"/>
                    <a:gd name="T27" fmla="*/ 159 h 420"/>
                    <a:gd name="T28" fmla="*/ 115 w 391"/>
                    <a:gd name="T29" fmla="*/ 140 h 420"/>
                    <a:gd name="T30" fmla="*/ 106 w 391"/>
                    <a:gd name="T31" fmla="*/ 120 h 420"/>
                    <a:gd name="T32" fmla="*/ 98 w 391"/>
                    <a:gd name="T33" fmla="*/ 94 h 420"/>
                    <a:gd name="T34" fmla="*/ 92 w 391"/>
                    <a:gd name="T35" fmla="*/ 69 h 420"/>
                    <a:gd name="T36" fmla="*/ 43 w 391"/>
                    <a:gd name="T37" fmla="*/ 65 h 420"/>
                    <a:gd name="T38" fmla="*/ 9 w 391"/>
                    <a:gd name="T39" fmla="*/ 67 h 420"/>
                    <a:gd name="T40" fmla="*/ 0 w 391"/>
                    <a:gd name="T41" fmla="*/ 72 h 420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391" h="420">
                      <a:moveTo>
                        <a:pt x="0" y="143"/>
                      </a:moveTo>
                      <a:lnTo>
                        <a:pt x="7" y="96"/>
                      </a:lnTo>
                      <a:lnTo>
                        <a:pt x="16" y="65"/>
                      </a:lnTo>
                      <a:lnTo>
                        <a:pt x="75" y="0"/>
                      </a:lnTo>
                      <a:lnTo>
                        <a:pt x="244" y="138"/>
                      </a:lnTo>
                      <a:lnTo>
                        <a:pt x="281" y="190"/>
                      </a:lnTo>
                      <a:lnTo>
                        <a:pt x="309" y="239"/>
                      </a:lnTo>
                      <a:lnTo>
                        <a:pt x="383" y="297"/>
                      </a:lnTo>
                      <a:lnTo>
                        <a:pt x="391" y="420"/>
                      </a:lnTo>
                      <a:lnTo>
                        <a:pt x="354" y="409"/>
                      </a:lnTo>
                      <a:lnTo>
                        <a:pt x="323" y="393"/>
                      </a:lnTo>
                      <a:lnTo>
                        <a:pt x="295" y="374"/>
                      </a:lnTo>
                      <a:lnTo>
                        <a:pt x="271" y="349"/>
                      </a:lnTo>
                      <a:lnTo>
                        <a:pt x="251" y="318"/>
                      </a:lnTo>
                      <a:lnTo>
                        <a:pt x="231" y="280"/>
                      </a:lnTo>
                      <a:lnTo>
                        <a:pt x="213" y="240"/>
                      </a:lnTo>
                      <a:lnTo>
                        <a:pt x="197" y="187"/>
                      </a:lnTo>
                      <a:lnTo>
                        <a:pt x="185" y="138"/>
                      </a:lnTo>
                      <a:lnTo>
                        <a:pt x="87" y="129"/>
                      </a:lnTo>
                      <a:lnTo>
                        <a:pt x="18" y="133"/>
                      </a:lnTo>
                      <a:lnTo>
                        <a:pt x="0" y="143"/>
                      </a:lnTo>
                      <a:close/>
                    </a:path>
                  </a:pathLst>
                </a:custGeom>
                <a:solidFill>
                  <a:srgbClr val="F0F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441" name="Group 313">
                <a:extLst>
                  <a:ext uri="{FF2B5EF4-FFF2-40B4-BE49-F238E27FC236}">
                    <a16:creationId xmlns:a16="http://schemas.microsoft.com/office/drawing/2014/main" id="{F02BDCD6-D2C2-88DC-FA71-A53AE4878C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74" y="2924"/>
                <a:ext cx="257" cy="257"/>
                <a:chOff x="3174" y="2924"/>
                <a:chExt cx="257" cy="257"/>
              </a:xfrm>
            </p:grpSpPr>
            <p:sp>
              <p:nvSpPr>
                <p:cNvPr id="18505" name="Freeform 314">
                  <a:extLst>
                    <a:ext uri="{FF2B5EF4-FFF2-40B4-BE49-F238E27FC236}">
                      <a16:creationId xmlns:a16="http://schemas.microsoft.com/office/drawing/2014/main" id="{B69471C8-406B-A00F-F7A8-3A183C0676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74" y="2924"/>
                  <a:ext cx="257" cy="253"/>
                </a:xfrm>
                <a:custGeom>
                  <a:avLst/>
                  <a:gdLst>
                    <a:gd name="T0" fmla="*/ 135 w 515"/>
                    <a:gd name="T1" fmla="*/ 253 h 505"/>
                    <a:gd name="T2" fmla="*/ 109 w 515"/>
                    <a:gd name="T3" fmla="*/ 239 h 505"/>
                    <a:gd name="T4" fmla="*/ 92 w 515"/>
                    <a:gd name="T5" fmla="*/ 214 h 505"/>
                    <a:gd name="T6" fmla="*/ 84 w 515"/>
                    <a:gd name="T7" fmla="*/ 196 h 505"/>
                    <a:gd name="T8" fmla="*/ 73 w 515"/>
                    <a:gd name="T9" fmla="*/ 195 h 505"/>
                    <a:gd name="T10" fmla="*/ 59 w 515"/>
                    <a:gd name="T11" fmla="*/ 192 h 505"/>
                    <a:gd name="T12" fmla="*/ 35 w 515"/>
                    <a:gd name="T13" fmla="*/ 183 h 505"/>
                    <a:gd name="T14" fmla="*/ 18 w 515"/>
                    <a:gd name="T15" fmla="*/ 172 h 505"/>
                    <a:gd name="T16" fmla="*/ 0 w 515"/>
                    <a:gd name="T17" fmla="*/ 159 h 505"/>
                    <a:gd name="T18" fmla="*/ 7 w 515"/>
                    <a:gd name="T19" fmla="*/ 154 h 505"/>
                    <a:gd name="T20" fmla="*/ 26 w 515"/>
                    <a:gd name="T21" fmla="*/ 134 h 505"/>
                    <a:gd name="T22" fmla="*/ 42 w 515"/>
                    <a:gd name="T23" fmla="*/ 114 h 505"/>
                    <a:gd name="T24" fmla="*/ 58 w 515"/>
                    <a:gd name="T25" fmla="*/ 92 h 505"/>
                    <a:gd name="T26" fmla="*/ 77 w 515"/>
                    <a:gd name="T27" fmla="*/ 65 h 505"/>
                    <a:gd name="T28" fmla="*/ 86 w 515"/>
                    <a:gd name="T29" fmla="*/ 43 h 505"/>
                    <a:gd name="T30" fmla="*/ 95 w 515"/>
                    <a:gd name="T31" fmla="*/ 0 h 505"/>
                    <a:gd name="T32" fmla="*/ 257 w 515"/>
                    <a:gd name="T33" fmla="*/ 25 h 505"/>
                    <a:gd name="T34" fmla="*/ 135 w 515"/>
                    <a:gd name="T35" fmla="*/ 253 h 505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515" h="505">
                      <a:moveTo>
                        <a:pt x="270" y="505"/>
                      </a:moveTo>
                      <a:lnTo>
                        <a:pt x="219" y="477"/>
                      </a:lnTo>
                      <a:lnTo>
                        <a:pt x="184" y="427"/>
                      </a:lnTo>
                      <a:lnTo>
                        <a:pt x="169" y="391"/>
                      </a:lnTo>
                      <a:lnTo>
                        <a:pt x="147" y="390"/>
                      </a:lnTo>
                      <a:lnTo>
                        <a:pt x="118" y="384"/>
                      </a:lnTo>
                      <a:lnTo>
                        <a:pt x="70" y="365"/>
                      </a:lnTo>
                      <a:lnTo>
                        <a:pt x="36" y="343"/>
                      </a:lnTo>
                      <a:lnTo>
                        <a:pt x="0" y="318"/>
                      </a:lnTo>
                      <a:lnTo>
                        <a:pt x="15" y="308"/>
                      </a:lnTo>
                      <a:lnTo>
                        <a:pt x="52" y="267"/>
                      </a:lnTo>
                      <a:lnTo>
                        <a:pt x="84" y="228"/>
                      </a:lnTo>
                      <a:lnTo>
                        <a:pt x="117" y="183"/>
                      </a:lnTo>
                      <a:lnTo>
                        <a:pt x="154" y="129"/>
                      </a:lnTo>
                      <a:lnTo>
                        <a:pt x="173" y="85"/>
                      </a:lnTo>
                      <a:lnTo>
                        <a:pt x="191" y="0"/>
                      </a:lnTo>
                      <a:lnTo>
                        <a:pt x="515" y="50"/>
                      </a:lnTo>
                      <a:lnTo>
                        <a:pt x="270" y="5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06" name="Freeform 315">
                  <a:extLst>
                    <a:ext uri="{FF2B5EF4-FFF2-40B4-BE49-F238E27FC236}">
                      <a16:creationId xmlns:a16="http://schemas.microsoft.com/office/drawing/2014/main" id="{8BCB08C3-6375-C228-8020-6E6B5C77CF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32" y="3009"/>
                  <a:ext cx="97" cy="172"/>
                </a:xfrm>
                <a:custGeom>
                  <a:avLst/>
                  <a:gdLst>
                    <a:gd name="T0" fmla="*/ 73 w 194"/>
                    <a:gd name="T1" fmla="*/ 168 h 344"/>
                    <a:gd name="T2" fmla="*/ 84 w 194"/>
                    <a:gd name="T3" fmla="*/ 172 h 344"/>
                    <a:gd name="T4" fmla="*/ 75 w 194"/>
                    <a:gd name="T5" fmla="*/ 156 h 344"/>
                    <a:gd name="T6" fmla="*/ 72 w 194"/>
                    <a:gd name="T7" fmla="*/ 144 h 344"/>
                    <a:gd name="T8" fmla="*/ 70 w 194"/>
                    <a:gd name="T9" fmla="*/ 126 h 344"/>
                    <a:gd name="T10" fmla="*/ 72 w 194"/>
                    <a:gd name="T11" fmla="*/ 107 h 344"/>
                    <a:gd name="T12" fmla="*/ 74 w 194"/>
                    <a:gd name="T13" fmla="*/ 86 h 344"/>
                    <a:gd name="T14" fmla="*/ 78 w 194"/>
                    <a:gd name="T15" fmla="*/ 67 h 344"/>
                    <a:gd name="T16" fmla="*/ 84 w 194"/>
                    <a:gd name="T17" fmla="*/ 51 h 344"/>
                    <a:gd name="T18" fmla="*/ 89 w 194"/>
                    <a:gd name="T19" fmla="*/ 38 h 344"/>
                    <a:gd name="T20" fmla="*/ 93 w 194"/>
                    <a:gd name="T21" fmla="*/ 20 h 344"/>
                    <a:gd name="T22" fmla="*/ 97 w 194"/>
                    <a:gd name="T23" fmla="*/ 0 h 344"/>
                    <a:gd name="T24" fmla="*/ 83 w 194"/>
                    <a:gd name="T25" fmla="*/ 20 h 344"/>
                    <a:gd name="T26" fmla="*/ 72 w 194"/>
                    <a:gd name="T27" fmla="*/ 34 h 344"/>
                    <a:gd name="T28" fmla="*/ 62 w 194"/>
                    <a:gd name="T29" fmla="*/ 48 h 344"/>
                    <a:gd name="T30" fmla="*/ 53 w 194"/>
                    <a:gd name="T31" fmla="*/ 63 h 344"/>
                    <a:gd name="T32" fmla="*/ 40 w 194"/>
                    <a:gd name="T33" fmla="*/ 71 h 344"/>
                    <a:gd name="T34" fmla="*/ 27 w 194"/>
                    <a:gd name="T35" fmla="*/ 82 h 344"/>
                    <a:gd name="T36" fmla="*/ 13 w 194"/>
                    <a:gd name="T37" fmla="*/ 94 h 344"/>
                    <a:gd name="T38" fmla="*/ 0 w 194"/>
                    <a:gd name="T39" fmla="*/ 107 h 344"/>
                    <a:gd name="T40" fmla="*/ 18 w 194"/>
                    <a:gd name="T41" fmla="*/ 111 h 344"/>
                    <a:gd name="T42" fmla="*/ 24 w 194"/>
                    <a:gd name="T43" fmla="*/ 120 h 344"/>
                    <a:gd name="T44" fmla="*/ 29 w 194"/>
                    <a:gd name="T45" fmla="*/ 129 h 344"/>
                    <a:gd name="T46" fmla="*/ 37 w 194"/>
                    <a:gd name="T47" fmla="*/ 139 h 344"/>
                    <a:gd name="T48" fmla="*/ 45 w 194"/>
                    <a:gd name="T49" fmla="*/ 148 h 344"/>
                    <a:gd name="T50" fmla="*/ 53 w 194"/>
                    <a:gd name="T51" fmla="*/ 155 h 344"/>
                    <a:gd name="T52" fmla="*/ 63 w 194"/>
                    <a:gd name="T53" fmla="*/ 161 h 344"/>
                    <a:gd name="T54" fmla="*/ 73 w 194"/>
                    <a:gd name="T55" fmla="*/ 168 h 34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194" h="344">
                      <a:moveTo>
                        <a:pt x="145" y="335"/>
                      </a:moveTo>
                      <a:lnTo>
                        <a:pt x="167" y="344"/>
                      </a:lnTo>
                      <a:lnTo>
                        <a:pt x="149" y="312"/>
                      </a:lnTo>
                      <a:lnTo>
                        <a:pt x="143" y="287"/>
                      </a:lnTo>
                      <a:lnTo>
                        <a:pt x="139" y="251"/>
                      </a:lnTo>
                      <a:lnTo>
                        <a:pt x="143" y="213"/>
                      </a:lnTo>
                      <a:lnTo>
                        <a:pt x="148" y="171"/>
                      </a:lnTo>
                      <a:lnTo>
                        <a:pt x="156" y="133"/>
                      </a:lnTo>
                      <a:lnTo>
                        <a:pt x="167" y="101"/>
                      </a:lnTo>
                      <a:lnTo>
                        <a:pt x="178" y="75"/>
                      </a:lnTo>
                      <a:lnTo>
                        <a:pt x="186" y="39"/>
                      </a:lnTo>
                      <a:lnTo>
                        <a:pt x="194" y="0"/>
                      </a:lnTo>
                      <a:lnTo>
                        <a:pt x="165" y="39"/>
                      </a:lnTo>
                      <a:lnTo>
                        <a:pt x="143" y="68"/>
                      </a:lnTo>
                      <a:lnTo>
                        <a:pt x="123" y="96"/>
                      </a:lnTo>
                      <a:lnTo>
                        <a:pt x="105" y="126"/>
                      </a:lnTo>
                      <a:lnTo>
                        <a:pt x="80" y="142"/>
                      </a:lnTo>
                      <a:lnTo>
                        <a:pt x="54" y="163"/>
                      </a:lnTo>
                      <a:lnTo>
                        <a:pt x="26" y="187"/>
                      </a:lnTo>
                      <a:lnTo>
                        <a:pt x="0" y="213"/>
                      </a:lnTo>
                      <a:lnTo>
                        <a:pt x="36" y="222"/>
                      </a:lnTo>
                      <a:lnTo>
                        <a:pt x="47" y="239"/>
                      </a:lnTo>
                      <a:lnTo>
                        <a:pt x="58" y="258"/>
                      </a:lnTo>
                      <a:lnTo>
                        <a:pt x="73" y="277"/>
                      </a:lnTo>
                      <a:lnTo>
                        <a:pt x="89" y="295"/>
                      </a:lnTo>
                      <a:lnTo>
                        <a:pt x="105" y="309"/>
                      </a:lnTo>
                      <a:lnTo>
                        <a:pt x="126" y="322"/>
                      </a:lnTo>
                      <a:lnTo>
                        <a:pt x="145" y="335"/>
                      </a:lnTo>
                      <a:close/>
                    </a:path>
                  </a:pathLst>
                </a:cu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07" name="Freeform 316">
                  <a:extLst>
                    <a:ext uri="{FF2B5EF4-FFF2-40B4-BE49-F238E27FC236}">
                      <a16:creationId xmlns:a16="http://schemas.microsoft.com/office/drawing/2014/main" id="{325621A5-E383-0929-9309-CD6A3E94DF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27" y="2988"/>
                  <a:ext cx="70" cy="130"/>
                </a:xfrm>
                <a:custGeom>
                  <a:avLst/>
                  <a:gdLst>
                    <a:gd name="T0" fmla="*/ 70 w 140"/>
                    <a:gd name="T1" fmla="*/ 71 h 260"/>
                    <a:gd name="T2" fmla="*/ 61 w 140"/>
                    <a:gd name="T3" fmla="*/ 70 h 260"/>
                    <a:gd name="T4" fmla="*/ 51 w 140"/>
                    <a:gd name="T5" fmla="*/ 67 h 260"/>
                    <a:gd name="T6" fmla="*/ 49 w 140"/>
                    <a:gd name="T7" fmla="*/ 58 h 260"/>
                    <a:gd name="T8" fmla="*/ 50 w 140"/>
                    <a:gd name="T9" fmla="*/ 46 h 260"/>
                    <a:gd name="T10" fmla="*/ 53 w 140"/>
                    <a:gd name="T11" fmla="*/ 32 h 260"/>
                    <a:gd name="T12" fmla="*/ 55 w 140"/>
                    <a:gd name="T13" fmla="*/ 20 h 260"/>
                    <a:gd name="T14" fmla="*/ 57 w 140"/>
                    <a:gd name="T15" fmla="*/ 10 h 260"/>
                    <a:gd name="T16" fmla="*/ 59 w 140"/>
                    <a:gd name="T17" fmla="*/ 0 h 260"/>
                    <a:gd name="T18" fmla="*/ 51 w 140"/>
                    <a:gd name="T19" fmla="*/ 3 h 260"/>
                    <a:gd name="T20" fmla="*/ 44 w 140"/>
                    <a:gd name="T21" fmla="*/ 8 h 260"/>
                    <a:gd name="T22" fmla="*/ 37 w 140"/>
                    <a:gd name="T23" fmla="*/ 15 h 260"/>
                    <a:gd name="T24" fmla="*/ 32 w 140"/>
                    <a:gd name="T25" fmla="*/ 23 h 260"/>
                    <a:gd name="T26" fmla="*/ 29 w 140"/>
                    <a:gd name="T27" fmla="*/ 32 h 260"/>
                    <a:gd name="T28" fmla="*/ 29 w 140"/>
                    <a:gd name="T29" fmla="*/ 44 h 260"/>
                    <a:gd name="T30" fmla="*/ 21 w 140"/>
                    <a:gd name="T31" fmla="*/ 51 h 260"/>
                    <a:gd name="T32" fmla="*/ 14 w 140"/>
                    <a:gd name="T33" fmla="*/ 63 h 260"/>
                    <a:gd name="T34" fmla="*/ 7 w 140"/>
                    <a:gd name="T35" fmla="*/ 77 h 260"/>
                    <a:gd name="T36" fmla="*/ 3 w 140"/>
                    <a:gd name="T37" fmla="*/ 95 h 260"/>
                    <a:gd name="T38" fmla="*/ 2 w 140"/>
                    <a:gd name="T39" fmla="*/ 114 h 260"/>
                    <a:gd name="T40" fmla="*/ 0 w 140"/>
                    <a:gd name="T41" fmla="*/ 129 h 260"/>
                    <a:gd name="T42" fmla="*/ 7 w 140"/>
                    <a:gd name="T43" fmla="*/ 130 h 260"/>
                    <a:gd name="T44" fmla="*/ 59 w 140"/>
                    <a:gd name="T45" fmla="*/ 87 h 260"/>
                    <a:gd name="T46" fmla="*/ 70 w 140"/>
                    <a:gd name="T47" fmla="*/ 71 h 260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140" h="260">
                      <a:moveTo>
                        <a:pt x="140" y="142"/>
                      </a:moveTo>
                      <a:lnTo>
                        <a:pt x="121" y="139"/>
                      </a:lnTo>
                      <a:lnTo>
                        <a:pt x="102" y="134"/>
                      </a:lnTo>
                      <a:lnTo>
                        <a:pt x="97" y="116"/>
                      </a:lnTo>
                      <a:lnTo>
                        <a:pt x="100" y="91"/>
                      </a:lnTo>
                      <a:lnTo>
                        <a:pt x="105" y="63"/>
                      </a:lnTo>
                      <a:lnTo>
                        <a:pt x="110" y="39"/>
                      </a:lnTo>
                      <a:lnTo>
                        <a:pt x="113" y="19"/>
                      </a:lnTo>
                      <a:lnTo>
                        <a:pt x="118" y="0"/>
                      </a:lnTo>
                      <a:lnTo>
                        <a:pt x="102" y="5"/>
                      </a:lnTo>
                      <a:lnTo>
                        <a:pt x="88" y="15"/>
                      </a:lnTo>
                      <a:lnTo>
                        <a:pt x="74" y="30"/>
                      </a:lnTo>
                      <a:lnTo>
                        <a:pt x="64" y="45"/>
                      </a:lnTo>
                      <a:lnTo>
                        <a:pt x="58" y="63"/>
                      </a:lnTo>
                      <a:lnTo>
                        <a:pt x="57" y="88"/>
                      </a:lnTo>
                      <a:lnTo>
                        <a:pt x="41" y="102"/>
                      </a:lnTo>
                      <a:lnTo>
                        <a:pt x="27" y="125"/>
                      </a:lnTo>
                      <a:lnTo>
                        <a:pt x="14" y="153"/>
                      </a:lnTo>
                      <a:lnTo>
                        <a:pt x="6" y="189"/>
                      </a:lnTo>
                      <a:lnTo>
                        <a:pt x="3" y="227"/>
                      </a:lnTo>
                      <a:lnTo>
                        <a:pt x="0" y="258"/>
                      </a:lnTo>
                      <a:lnTo>
                        <a:pt x="14" y="260"/>
                      </a:lnTo>
                      <a:lnTo>
                        <a:pt x="118" y="174"/>
                      </a:lnTo>
                      <a:lnTo>
                        <a:pt x="140" y="142"/>
                      </a:lnTo>
                      <a:close/>
                    </a:path>
                  </a:pathLst>
                </a:custGeom>
                <a:solidFill>
                  <a:srgbClr val="F0F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442" name="Group 317">
                <a:extLst>
                  <a:ext uri="{FF2B5EF4-FFF2-40B4-BE49-F238E27FC236}">
                    <a16:creationId xmlns:a16="http://schemas.microsoft.com/office/drawing/2014/main" id="{7DF8A9BB-D3FD-56BB-4BDC-2F1C2FAD64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88" y="2882"/>
                <a:ext cx="407" cy="664"/>
                <a:chOff x="3288" y="2882"/>
                <a:chExt cx="407" cy="664"/>
              </a:xfrm>
            </p:grpSpPr>
            <p:sp>
              <p:nvSpPr>
                <p:cNvPr id="18487" name="Freeform 318">
                  <a:extLst>
                    <a:ext uri="{FF2B5EF4-FFF2-40B4-BE49-F238E27FC236}">
                      <a16:creationId xmlns:a16="http://schemas.microsoft.com/office/drawing/2014/main" id="{76605275-C9BB-AA6F-7400-82339406D8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88" y="2882"/>
                  <a:ext cx="407" cy="664"/>
                </a:xfrm>
                <a:custGeom>
                  <a:avLst/>
                  <a:gdLst>
                    <a:gd name="T0" fmla="*/ 26 w 815"/>
                    <a:gd name="T1" fmla="*/ 4 h 1328"/>
                    <a:gd name="T2" fmla="*/ 39 w 815"/>
                    <a:gd name="T3" fmla="*/ 59 h 1328"/>
                    <a:gd name="T4" fmla="*/ 41 w 815"/>
                    <a:gd name="T5" fmla="*/ 81 h 1328"/>
                    <a:gd name="T6" fmla="*/ 35 w 815"/>
                    <a:gd name="T7" fmla="*/ 143 h 1328"/>
                    <a:gd name="T8" fmla="*/ 20 w 815"/>
                    <a:gd name="T9" fmla="*/ 167 h 1328"/>
                    <a:gd name="T10" fmla="*/ 13 w 815"/>
                    <a:gd name="T11" fmla="*/ 193 h 1328"/>
                    <a:gd name="T12" fmla="*/ 10 w 815"/>
                    <a:gd name="T13" fmla="*/ 190 h 1328"/>
                    <a:gd name="T14" fmla="*/ 0 w 815"/>
                    <a:gd name="T15" fmla="*/ 225 h 1328"/>
                    <a:gd name="T16" fmla="*/ 8 w 815"/>
                    <a:gd name="T17" fmla="*/ 297 h 1328"/>
                    <a:gd name="T18" fmla="*/ 10 w 815"/>
                    <a:gd name="T19" fmla="*/ 378 h 1328"/>
                    <a:gd name="T20" fmla="*/ 8 w 815"/>
                    <a:gd name="T21" fmla="*/ 403 h 1328"/>
                    <a:gd name="T22" fmla="*/ 8 w 815"/>
                    <a:gd name="T23" fmla="*/ 433 h 1328"/>
                    <a:gd name="T24" fmla="*/ 11 w 815"/>
                    <a:gd name="T25" fmla="*/ 464 h 1328"/>
                    <a:gd name="T26" fmla="*/ 26 w 815"/>
                    <a:gd name="T27" fmla="*/ 532 h 1328"/>
                    <a:gd name="T28" fmla="*/ 47 w 815"/>
                    <a:gd name="T29" fmla="*/ 564 h 1328"/>
                    <a:gd name="T30" fmla="*/ 65 w 815"/>
                    <a:gd name="T31" fmla="*/ 579 h 1328"/>
                    <a:gd name="T32" fmla="*/ 61 w 815"/>
                    <a:gd name="T33" fmla="*/ 618 h 1328"/>
                    <a:gd name="T34" fmla="*/ 93 w 815"/>
                    <a:gd name="T35" fmla="*/ 636 h 1328"/>
                    <a:gd name="T36" fmla="*/ 133 w 815"/>
                    <a:gd name="T37" fmla="*/ 647 h 1328"/>
                    <a:gd name="T38" fmla="*/ 179 w 815"/>
                    <a:gd name="T39" fmla="*/ 639 h 1328"/>
                    <a:gd name="T40" fmla="*/ 201 w 815"/>
                    <a:gd name="T41" fmla="*/ 629 h 1328"/>
                    <a:gd name="T42" fmla="*/ 208 w 815"/>
                    <a:gd name="T43" fmla="*/ 650 h 1328"/>
                    <a:gd name="T44" fmla="*/ 258 w 815"/>
                    <a:gd name="T45" fmla="*/ 654 h 1328"/>
                    <a:gd name="T46" fmla="*/ 319 w 815"/>
                    <a:gd name="T47" fmla="*/ 664 h 1328"/>
                    <a:gd name="T48" fmla="*/ 371 w 815"/>
                    <a:gd name="T49" fmla="*/ 654 h 1328"/>
                    <a:gd name="T50" fmla="*/ 407 w 815"/>
                    <a:gd name="T51" fmla="*/ 633 h 1328"/>
                    <a:gd name="T52" fmla="*/ 407 w 815"/>
                    <a:gd name="T53" fmla="*/ 295 h 1328"/>
                    <a:gd name="T54" fmla="*/ 384 w 815"/>
                    <a:gd name="T55" fmla="*/ 267 h 1328"/>
                    <a:gd name="T56" fmla="*/ 368 w 815"/>
                    <a:gd name="T57" fmla="*/ 244 h 1328"/>
                    <a:gd name="T58" fmla="*/ 339 w 815"/>
                    <a:gd name="T59" fmla="*/ 193 h 1328"/>
                    <a:gd name="T60" fmla="*/ 332 w 815"/>
                    <a:gd name="T61" fmla="*/ 166 h 1328"/>
                    <a:gd name="T62" fmla="*/ 322 w 815"/>
                    <a:gd name="T63" fmla="*/ 136 h 1328"/>
                    <a:gd name="T64" fmla="*/ 306 w 815"/>
                    <a:gd name="T65" fmla="*/ 106 h 1328"/>
                    <a:gd name="T66" fmla="*/ 290 w 815"/>
                    <a:gd name="T67" fmla="*/ 81 h 1328"/>
                    <a:gd name="T68" fmla="*/ 266 w 815"/>
                    <a:gd name="T69" fmla="*/ 55 h 1328"/>
                    <a:gd name="T70" fmla="*/ 247 w 815"/>
                    <a:gd name="T71" fmla="*/ 39 h 1328"/>
                    <a:gd name="T72" fmla="*/ 225 w 815"/>
                    <a:gd name="T73" fmla="*/ 25 h 1328"/>
                    <a:gd name="T74" fmla="*/ 204 w 815"/>
                    <a:gd name="T75" fmla="*/ 15 h 1328"/>
                    <a:gd name="T76" fmla="*/ 173 w 815"/>
                    <a:gd name="T77" fmla="*/ 6 h 1328"/>
                    <a:gd name="T78" fmla="*/ 144 w 815"/>
                    <a:gd name="T79" fmla="*/ 1 h 1328"/>
                    <a:gd name="T80" fmla="*/ 115 w 815"/>
                    <a:gd name="T81" fmla="*/ 0 h 1328"/>
                    <a:gd name="T82" fmla="*/ 90 w 815"/>
                    <a:gd name="T83" fmla="*/ 1 h 1328"/>
                    <a:gd name="T84" fmla="*/ 26 w 815"/>
                    <a:gd name="T85" fmla="*/ 4 h 1328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815" h="1328">
                      <a:moveTo>
                        <a:pt x="53" y="7"/>
                      </a:moveTo>
                      <a:lnTo>
                        <a:pt x="79" y="118"/>
                      </a:lnTo>
                      <a:lnTo>
                        <a:pt x="82" y="161"/>
                      </a:lnTo>
                      <a:lnTo>
                        <a:pt x="71" y="286"/>
                      </a:lnTo>
                      <a:lnTo>
                        <a:pt x="41" y="333"/>
                      </a:lnTo>
                      <a:lnTo>
                        <a:pt x="26" y="385"/>
                      </a:lnTo>
                      <a:lnTo>
                        <a:pt x="21" y="379"/>
                      </a:lnTo>
                      <a:lnTo>
                        <a:pt x="0" y="449"/>
                      </a:lnTo>
                      <a:lnTo>
                        <a:pt x="16" y="593"/>
                      </a:lnTo>
                      <a:lnTo>
                        <a:pt x="21" y="755"/>
                      </a:lnTo>
                      <a:lnTo>
                        <a:pt x="16" y="806"/>
                      </a:lnTo>
                      <a:lnTo>
                        <a:pt x="17" y="866"/>
                      </a:lnTo>
                      <a:lnTo>
                        <a:pt x="23" y="928"/>
                      </a:lnTo>
                      <a:lnTo>
                        <a:pt x="53" y="1063"/>
                      </a:lnTo>
                      <a:lnTo>
                        <a:pt x="95" y="1128"/>
                      </a:lnTo>
                      <a:lnTo>
                        <a:pt x="130" y="1157"/>
                      </a:lnTo>
                      <a:lnTo>
                        <a:pt x="123" y="1235"/>
                      </a:lnTo>
                      <a:lnTo>
                        <a:pt x="187" y="1271"/>
                      </a:lnTo>
                      <a:lnTo>
                        <a:pt x="266" y="1293"/>
                      </a:lnTo>
                      <a:lnTo>
                        <a:pt x="359" y="1278"/>
                      </a:lnTo>
                      <a:lnTo>
                        <a:pt x="402" y="1257"/>
                      </a:lnTo>
                      <a:lnTo>
                        <a:pt x="416" y="1299"/>
                      </a:lnTo>
                      <a:lnTo>
                        <a:pt x="517" y="1307"/>
                      </a:lnTo>
                      <a:lnTo>
                        <a:pt x="639" y="1328"/>
                      </a:lnTo>
                      <a:lnTo>
                        <a:pt x="743" y="1307"/>
                      </a:lnTo>
                      <a:lnTo>
                        <a:pt x="815" y="1265"/>
                      </a:lnTo>
                      <a:lnTo>
                        <a:pt x="815" y="589"/>
                      </a:lnTo>
                      <a:lnTo>
                        <a:pt x="769" y="534"/>
                      </a:lnTo>
                      <a:lnTo>
                        <a:pt x="736" y="488"/>
                      </a:lnTo>
                      <a:lnTo>
                        <a:pt x="678" y="386"/>
                      </a:lnTo>
                      <a:lnTo>
                        <a:pt x="665" y="332"/>
                      </a:lnTo>
                      <a:lnTo>
                        <a:pt x="644" y="272"/>
                      </a:lnTo>
                      <a:lnTo>
                        <a:pt x="613" y="211"/>
                      </a:lnTo>
                      <a:lnTo>
                        <a:pt x="580" y="161"/>
                      </a:lnTo>
                      <a:lnTo>
                        <a:pt x="533" y="110"/>
                      </a:lnTo>
                      <a:lnTo>
                        <a:pt x="495" y="77"/>
                      </a:lnTo>
                      <a:lnTo>
                        <a:pt x="450" y="50"/>
                      </a:lnTo>
                      <a:lnTo>
                        <a:pt x="409" y="29"/>
                      </a:lnTo>
                      <a:lnTo>
                        <a:pt x="347" y="12"/>
                      </a:lnTo>
                      <a:lnTo>
                        <a:pt x="288" y="1"/>
                      </a:lnTo>
                      <a:lnTo>
                        <a:pt x="231" y="0"/>
                      </a:lnTo>
                      <a:lnTo>
                        <a:pt x="180" y="1"/>
                      </a:lnTo>
                      <a:lnTo>
                        <a:pt x="53" y="7"/>
                      </a:lnTo>
                      <a:close/>
                    </a:path>
                  </a:pathLst>
                </a:custGeom>
                <a:solidFill>
                  <a:srgbClr val="A0A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8488" name="Group 319">
                  <a:extLst>
                    <a:ext uri="{FF2B5EF4-FFF2-40B4-BE49-F238E27FC236}">
                      <a16:creationId xmlns:a16="http://schemas.microsoft.com/office/drawing/2014/main" id="{B11008CC-B06D-B9B4-BD70-92D50B62698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289" y="2886"/>
                  <a:ext cx="406" cy="646"/>
                  <a:chOff x="3289" y="2886"/>
                  <a:chExt cx="406" cy="646"/>
                </a:xfrm>
              </p:grpSpPr>
              <p:sp>
                <p:nvSpPr>
                  <p:cNvPr id="18489" name="Freeform 320">
                    <a:extLst>
                      <a:ext uri="{FF2B5EF4-FFF2-40B4-BE49-F238E27FC236}">
                        <a16:creationId xmlns:a16="http://schemas.microsoft.com/office/drawing/2014/main" id="{31B71A33-D07C-57FF-3516-D2E45064405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79" y="3302"/>
                    <a:ext cx="101" cy="203"/>
                  </a:xfrm>
                  <a:custGeom>
                    <a:avLst/>
                    <a:gdLst>
                      <a:gd name="T0" fmla="*/ 81 w 200"/>
                      <a:gd name="T1" fmla="*/ 19 h 406"/>
                      <a:gd name="T2" fmla="*/ 53 w 200"/>
                      <a:gd name="T3" fmla="*/ 44 h 406"/>
                      <a:gd name="T4" fmla="*/ 21 w 200"/>
                      <a:gd name="T5" fmla="*/ 82 h 406"/>
                      <a:gd name="T6" fmla="*/ 23 w 200"/>
                      <a:gd name="T7" fmla="*/ 99 h 406"/>
                      <a:gd name="T8" fmla="*/ 2 w 200"/>
                      <a:gd name="T9" fmla="*/ 141 h 406"/>
                      <a:gd name="T10" fmla="*/ 0 w 200"/>
                      <a:gd name="T11" fmla="*/ 186 h 406"/>
                      <a:gd name="T12" fmla="*/ 8 w 200"/>
                      <a:gd name="T13" fmla="*/ 203 h 406"/>
                      <a:gd name="T14" fmla="*/ 9 w 200"/>
                      <a:gd name="T15" fmla="*/ 188 h 406"/>
                      <a:gd name="T16" fmla="*/ 9 w 200"/>
                      <a:gd name="T17" fmla="*/ 175 h 406"/>
                      <a:gd name="T18" fmla="*/ 14 w 200"/>
                      <a:gd name="T19" fmla="*/ 160 h 406"/>
                      <a:gd name="T20" fmla="*/ 17 w 200"/>
                      <a:gd name="T21" fmla="*/ 147 h 406"/>
                      <a:gd name="T22" fmla="*/ 19 w 200"/>
                      <a:gd name="T23" fmla="*/ 139 h 406"/>
                      <a:gd name="T24" fmla="*/ 27 w 200"/>
                      <a:gd name="T25" fmla="*/ 133 h 406"/>
                      <a:gd name="T26" fmla="*/ 27 w 200"/>
                      <a:gd name="T27" fmla="*/ 122 h 406"/>
                      <a:gd name="T28" fmla="*/ 32 w 200"/>
                      <a:gd name="T29" fmla="*/ 111 h 406"/>
                      <a:gd name="T30" fmla="*/ 38 w 200"/>
                      <a:gd name="T31" fmla="*/ 102 h 406"/>
                      <a:gd name="T32" fmla="*/ 46 w 200"/>
                      <a:gd name="T33" fmla="*/ 96 h 406"/>
                      <a:gd name="T34" fmla="*/ 43 w 200"/>
                      <a:gd name="T35" fmla="*/ 87 h 406"/>
                      <a:gd name="T36" fmla="*/ 55 w 200"/>
                      <a:gd name="T37" fmla="*/ 79 h 406"/>
                      <a:gd name="T38" fmla="*/ 62 w 200"/>
                      <a:gd name="T39" fmla="*/ 67 h 406"/>
                      <a:gd name="T40" fmla="*/ 66 w 200"/>
                      <a:gd name="T41" fmla="*/ 55 h 406"/>
                      <a:gd name="T42" fmla="*/ 78 w 200"/>
                      <a:gd name="T43" fmla="*/ 49 h 406"/>
                      <a:gd name="T44" fmla="*/ 88 w 200"/>
                      <a:gd name="T45" fmla="*/ 40 h 406"/>
                      <a:gd name="T46" fmla="*/ 94 w 200"/>
                      <a:gd name="T47" fmla="*/ 29 h 406"/>
                      <a:gd name="T48" fmla="*/ 100 w 200"/>
                      <a:gd name="T49" fmla="*/ 15 h 406"/>
                      <a:gd name="T50" fmla="*/ 101 w 200"/>
                      <a:gd name="T51" fmla="*/ 0 h 406"/>
                      <a:gd name="T52" fmla="*/ 81 w 200"/>
                      <a:gd name="T53" fmla="*/ 19 h 40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</a:gdLst>
                    <a:ahLst/>
                    <a:cxnLst>
                      <a:cxn ang="T54">
                        <a:pos x="T0" y="T1"/>
                      </a:cxn>
                      <a:cxn ang="T55">
                        <a:pos x="T2" y="T3"/>
                      </a:cxn>
                      <a:cxn ang="T56">
                        <a:pos x="T4" y="T5"/>
                      </a:cxn>
                      <a:cxn ang="T57">
                        <a:pos x="T6" y="T7"/>
                      </a:cxn>
                      <a:cxn ang="T58">
                        <a:pos x="T8" y="T9"/>
                      </a:cxn>
                      <a:cxn ang="T59">
                        <a:pos x="T10" y="T11"/>
                      </a:cxn>
                      <a:cxn ang="T60">
                        <a:pos x="T12" y="T13"/>
                      </a:cxn>
                      <a:cxn ang="T61">
                        <a:pos x="T14" y="T15"/>
                      </a:cxn>
                      <a:cxn ang="T62">
                        <a:pos x="T16" y="T17"/>
                      </a:cxn>
                      <a:cxn ang="T63">
                        <a:pos x="T18" y="T19"/>
                      </a:cxn>
                      <a:cxn ang="T64">
                        <a:pos x="T20" y="T21"/>
                      </a:cxn>
                      <a:cxn ang="T65">
                        <a:pos x="T22" y="T23"/>
                      </a:cxn>
                      <a:cxn ang="T66">
                        <a:pos x="T24" y="T25"/>
                      </a:cxn>
                      <a:cxn ang="T67">
                        <a:pos x="T26" y="T27"/>
                      </a:cxn>
                      <a:cxn ang="T68">
                        <a:pos x="T28" y="T29"/>
                      </a:cxn>
                      <a:cxn ang="T69">
                        <a:pos x="T30" y="T31"/>
                      </a:cxn>
                      <a:cxn ang="T70">
                        <a:pos x="T32" y="T33"/>
                      </a:cxn>
                      <a:cxn ang="T71">
                        <a:pos x="T34" y="T35"/>
                      </a:cxn>
                      <a:cxn ang="T72">
                        <a:pos x="T36" y="T37"/>
                      </a:cxn>
                      <a:cxn ang="T73">
                        <a:pos x="T38" y="T39"/>
                      </a:cxn>
                      <a:cxn ang="T74">
                        <a:pos x="T40" y="T41"/>
                      </a:cxn>
                      <a:cxn ang="T75">
                        <a:pos x="T42" y="T43"/>
                      </a:cxn>
                      <a:cxn ang="T76">
                        <a:pos x="T44" y="T45"/>
                      </a:cxn>
                      <a:cxn ang="T77">
                        <a:pos x="T46" y="T47"/>
                      </a:cxn>
                      <a:cxn ang="T78">
                        <a:pos x="T48" y="T49"/>
                      </a:cxn>
                      <a:cxn ang="T79">
                        <a:pos x="T50" y="T51"/>
                      </a:cxn>
                      <a:cxn ang="T80">
                        <a:pos x="T52" y="T53"/>
                      </a:cxn>
                    </a:cxnLst>
                    <a:rect l="0" t="0" r="r" b="b"/>
                    <a:pathLst>
                      <a:path w="200" h="406">
                        <a:moveTo>
                          <a:pt x="161" y="38"/>
                        </a:moveTo>
                        <a:lnTo>
                          <a:pt x="104" y="88"/>
                        </a:lnTo>
                        <a:lnTo>
                          <a:pt x="42" y="164"/>
                        </a:lnTo>
                        <a:lnTo>
                          <a:pt x="45" y="198"/>
                        </a:lnTo>
                        <a:lnTo>
                          <a:pt x="3" y="281"/>
                        </a:lnTo>
                        <a:lnTo>
                          <a:pt x="0" y="371"/>
                        </a:lnTo>
                        <a:lnTo>
                          <a:pt x="15" y="406"/>
                        </a:lnTo>
                        <a:lnTo>
                          <a:pt x="17" y="376"/>
                        </a:lnTo>
                        <a:lnTo>
                          <a:pt x="18" y="349"/>
                        </a:lnTo>
                        <a:lnTo>
                          <a:pt x="27" y="320"/>
                        </a:lnTo>
                        <a:lnTo>
                          <a:pt x="34" y="293"/>
                        </a:lnTo>
                        <a:lnTo>
                          <a:pt x="37" y="277"/>
                        </a:lnTo>
                        <a:lnTo>
                          <a:pt x="53" y="265"/>
                        </a:lnTo>
                        <a:lnTo>
                          <a:pt x="54" y="244"/>
                        </a:lnTo>
                        <a:lnTo>
                          <a:pt x="64" y="222"/>
                        </a:lnTo>
                        <a:lnTo>
                          <a:pt x="76" y="203"/>
                        </a:lnTo>
                        <a:lnTo>
                          <a:pt x="92" y="192"/>
                        </a:lnTo>
                        <a:lnTo>
                          <a:pt x="86" y="174"/>
                        </a:lnTo>
                        <a:lnTo>
                          <a:pt x="108" y="157"/>
                        </a:lnTo>
                        <a:lnTo>
                          <a:pt x="123" y="134"/>
                        </a:lnTo>
                        <a:lnTo>
                          <a:pt x="131" y="110"/>
                        </a:lnTo>
                        <a:lnTo>
                          <a:pt x="154" y="97"/>
                        </a:lnTo>
                        <a:lnTo>
                          <a:pt x="175" y="80"/>
                        </a:lnTo>
                        <a:lnTo>
                          <a:pt x="187" y="57"/>
                        </a:lnTo>
                        <a:lnTo>
                          <a:pt x="198" y="29"/>
                        </a:lnTo>
                        <a:lnTo>
                          <a:pt x="200" y="0"/>
                        </a:lnTo>
                        <a:lnTo>
                          <a:pt x="161" y="38"/>
                        </a:lnTo>
                        <a:close/>
                      </a:path>
                    </a:pathLst>
                  </a:custGeom>
                  <a:solidFill>
                    <a:srgbClr val="808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490" name="Freeform 321">
                    <a:extLst>
                      <a:ext uri="{FF2B5EF4-FFF2-40B4-BE49-F238E27FC236}">
                        <a16:creationId xmlns:a16="http://schemas.microsoft.com/office/drawing/2014/main" id="{85A602DA-D166-6899-ADE3-4443F2CCE1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32" y="3074"/>
                    <a:ext cx="117" cy="213"/>
                  </a:xfrm>
                  <a:custGeom>
                    <a:avLst/>
                    <a:gdLst>
                      <a:gd name="T0" fmla="*/ 0 w 232"/>
                      <a:gd name="T1" fmla="*/ 166 h 425"/>
                      <a:gd name="T2" fmla="*/ 41 w 232"/>
                      <a:gd name="T3" fmla="*/ 119 h 425"/>
                      <a:gd name="T4" fmla="*/ 51 w 232"/>
                      <a:gd name="T5" fmla="*/ 95 h 425"/>
                      <a:gd name="T6" fmla="*/ 56 w 232"/>
                      <a:gd name="T7" fmla="*/ 75 h 425"/>
                      <a:gd name="T8" fmla="*/ 63 w 232"/>
                      <a:gd name="T9" fmla="*/ 48 h 425"/>
                      <a:gd name="T10" fmla="*/ 67 w 232"/>
                      <a:gd name="T11" fmla="*/ 22 h 425"/>
                      <a:gd name="T12" fmla="*/ 68 w 232"/>
                      <a:gd name="T13" fmla="*/ 0 h 425"/>
                      <a:gd name="T14" fmla="*/ 78 w 232"/>
                      <a:gd name="T15" fmla="*/ 18 h 425"/>
                      <a:gd name="T16" fmla="*/ 85 w 232"/>
                      <a:gd name="T17" fmla="*/ 36 h 425"/>
                      <a:gd name="T18" fmla="*/ 87 w 232"/>
                      <a:gd name="T19" fmla="*/ 53 h 425"/>
                      <a:gd name="T20" fmla="*/ 89 w 232"/>
                      <a:gd name="T21" fmla="*/ 68 h 425"/>
                      <a:gd name="T22" fmla="*/ 101 w 232"/>
                      <a:gd name="T23" fmla="*/ 70 h 425"/>
                      <a:gd name="T24" fmla="*/ 110 w 232"/>
                      <a:gd name="T25" fmla="*/ 75 h 425"/>
                      <a:gd name="T26" fmla="*/ 114 w 232"/>
                      <a:gd name="T27" fmla="*/ 83 h 425"/>
                      <a:gd name="T28" fmla="*/ 117 w 232"/>
                      <a:gd name="T29" fmla="*/ 92 h 425"/>
                      <a:gd name="T30" fmla="*/ 116 w 232"/>
                      <a:gd name="T31" fmla="*/ 103 h 425"/>
                      <a:gd name="T32" fmla="*/ 109 w 232"/>
                      <a:gd name="T33" fmla="*/ 115 h 425"/>
                      <a:gd name="T34" fmla="*/ 96 w 232"/>
                      <a:gd name="T35" fmla="*/ 134 h 425"/>
                      <a:gd name="T36" fmla="*/ 75 w 232"/>
                      <a:gd name="T37" fmla="*/ 159 h 425"/>
                      <a:gd name="T38" fmla="*/ 23 w 232"/>
                      <a:gd name="T39" fmla="*/ 213 h 425"/>
                      <a:gd name="T40" fmla="*/ 0 w 232"/>
                      <a:gd name="T41" fmla="*/ 166 h 425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232" h="425">
                        <a:moveTo>
                          <a:pt x="0" y="331"/>
                        </a:moveTo>
                        <a:lnTo>
                          <a:pt x="82" y="237"/>
                        </a:lnTo>
                        <a:lnTo>
                          <a:pt x="102" y="189"/>
                        </a:lnTo>
                        <a:lnTo>
                          <a:pt x="112" y="150"/>
                        </a:lnTo>
                        <a:lnTo>
                          <a:pt x="125" y="96"/>
                        </a:lnTo>
                        <a:lnTo>
                          <a:pt x="133" y="44"/>
                        </a:lnTo>
                        <a:lnTo>
                          <a:pt x="134" y="0"/>
                        </a:lnTo>
                        <a:lnTo>
                          <a:pt x="155" y="35"/>
                        </a:lnTo>
                        <a:lnTo>
                          <a:pt x="168" y="71"/>
                        </a:lnTo>
                        <a:lnTo>
                          <a:pt x="173" y="105"/>
                        </a:lnTo>
                        <a:lnTo>
                          <a:pt x="176" y="136"/>
                        </a:lnTo>
                        <a:lnTo>
                          <a:pt x="201" y="140"/>
                        </a:lnTo>
                        <a:lnTo>
                          <a:pt x="219" y="149"/>
                        </a:lnTo>
                        <a:lnTo>
                          <a:pt x="227" y="166"/>
                        </a:lnTo>
                        <a:lnTo>
                          <a:pt x="232" y="184"/>
                        </a:lnTo>
                        <a:lnTo>
                          <a:pt x="230" y="205"/>
                        </a:lnTo>
                        <a:lnTo>
                          <a:pt x="216" y="230"/>
                        </a:lnTo>
                        <a:lnTo>
                          <a:pt x="190" y="268"/>
                        </a:lnTo>
                        <a:lnTo>
                          <a:pt x="149" y="317"/>
                        </a:lnTo>
                        <a:lnTo>
                          <a:pt x="45" y="425"/>
                        </a:lnTo>
                        <a:lnTo>
                          <a:pt x="0" y="331"/>
                        </a:lnTo>
                        <a:close/>
                      </a:path>
                    </a:pathLst>
                  </a:custGeom>
                  <a:solidFill>
                    <a:srgbClr val="808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491" name="Freeform 322">
                    <a:extLst>
                      <a:ext uri="{FF2B5EF4-FFF2-40B4-BE49-F238E27FC236}">
                        <a16:creationId xmlns:a16="http://schemas.microsoft.com/office/drawing/2014/main" id="{B10BEA60-598C-0332-C9F2-5A864C8EB76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93" y="3227"/>
                    <a:ext cx="102" cy="116"/>
                  </a:xfrm>
                  <a:custGeom>
                    <a:avLst/>
                    <a:gdLst>
                      <a:gd name="T0" fmla="*/ 8 w 205"/>
                      <a:gd name="T1" fmla="*/ 0 h 233"/>
                      <a:gd name="T2" fmla="*/ 102 w 205"/>
                      <a:gd name="T3" fmla="*/ 98 h 233"/>
                      <a:gd name="T4" fmla="*/ 102 w 205"/>
                      <a:gd name="T5" fmla="*/ 116 h 233"/>
                      <a:gd name="T6" fmla="*/ 0 w 205"/>
                      <a:gd name="T7" fmla="*/ 5 h 233"/>
                      <a:gd name="T8" fmla="*/ 8 w 205"/>
                      <a:gd name="T9" fmla="*/ 0 h 2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05" h="233">
                        <a:moveTo>
                          <a:pt x="16" y="0"/>
                        </a:moveTo>
                        <a:lnTo>
                          <a:pt x="205" y="197"/>
                        </a:lnTo>
                        <a:lnTo>
                          <a:pt x="205" y="233"/>
                        </a:lnTo>
                        <a:lnTo>
                          <a:pt x="0" y="11"/>
                        </a:lnTo>
                        <a:lnTo>
                          <a:pt x="16" y="0"/>
                        </a:lnTo>
                        <a:close/>
                      </a:path>
                    </a:pathLst>
                  </a:custGeom>
                  <a:solidFill>
                    <a:srgbClr val="808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492" name="Freeform 323">
                    <a:extLst>
                      <a:ext uri="{FF2B5EF4-FFF2-40B4-BE49-F238E27FC236}">
                        <a16:creationId xmlns:a16="http://schemas.microsoft.com/office/drawing/2014/main" id="{FB84D3F6-03A4-D030-0772-0CC58F01F7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95" y="2892"/>
                    <a:ext cx="151" cy="240"/>
                  </a:xfrm>
                  <a:custGeom>
                    <a:avLst/>
                    <a:gdLst>
                      <a:gd name="T0" fmla="*/ 12 w 301"/>
                      <a:gd name="T1" fmla="*/ 240 h 480"/>
                      <a:gd name="T2" fmla="*/ 15 w 301"/>
                      <a:gd name="T3" fmla="*/ 214 h 480"/>
                      <a:gd name="T4" fmla="*/ 20 w 301"/>
                      <a:gd name="T5" fmla="*/ 189 h 480"/>
                      <a:gd name="T6" fmla="*/ 25 w 301"/>
                      <a:gd name="T7" fmla="*/ 172 h 480"/>
                      <a:gd name="T8" fmla="*/ 33 w 301"/>
                      <a:gd name="T9" fmla="*/ 158 h 480"/>
                      <a:gd name="T10" fmla="*/ 46 w 301"/>
                      <a:gd name="T11" fmla="*/ 140 h 480"/>
                      <a:gd name="T12" fmla="*/ 63 w 301"/>
                      <a:gd name="T13" fmla="*/ 124 h 480"/>
                      <a:gd name="T14" fmla="*/ 79 w 301"/>
                      <a:gd name="T15" fmla="*/ 112 h 480"/>
                      <a:gd name="T16" fmla="*/ 100 w 301"/>
                      <a:gd name="T17" fmla="*/ 97 h 480"/>
                      <a:gd name="T18" fmla="*/ 113 w 301"/>
                      <a:gd name="T19" fmla="*/ 82 h 480"/>
                      <a:gd name="T20" fmla="*/ 121 w 301"/>
                      <a:gd name="T21" fmla="*/ 66 h 480"/>
                      <a:gd name="T22" fmla="*/ 119 w 301"/>
                      <a:gd name="T23" fmla="*/ 50 h 480"/>
                      <a:gd name="T24" fmla="*/ 124 w 301"/>
                      <a:gd name="T25" fmla="*/ 32 h 480"/>
                      <a:gd name="T26" fmla="*/ 132 w 301"/>
                      <a:gd name="T27" fmla="*/ 16 h 480"/>
                      <a:gd name="T28" fmla="*/ 138 w 301"/>
                      <a:gd name="T29" fmla="*/ 8 h 480"/>
                      <a:gd name="T30" fmla="*/ 151 w 301"/>
                      <a:gd name="T31" fmla="*/ 2 h 480"/>
                      <a:gd name="T32" fmla="*/ 143 w 301"/>
                      <a:gd name="T33" fmla="*/ 0 h 480"/>
                      <a:gd name="T34" fmla="*/ 135 w 301"/>
                      <a:gd name="T35" fmla="*/ 2 h 480"/>
                      <a:gd name="T36" fmla="*/ 122 w 301"/>
                      <a:gd name="T37" fmla="*/ 6 h 480"/>
                      <a:gd name="T38" fmla="*/ 110 w 301"/>
                      <a:gd name="T39" fmla="*/ 13 h 480"/>
                      <a:gd name="T40" fmla="*/ 101 w 301"/>
                      <a:gd name="T41" fmla="*/ 24 h 480"/>
                      <a:gd name="T42" fmla="*/ 93 w 301"/>
                      <a:gd name="T43" fmla="*/ 39 h 480"/>
                      <a:gd name="T44" fmla="*/ 81 w 301"/>
                      <a:gd name="T45" fmla="*/ 56 h 480"/>
                      <a:gd name="T46" fmla="*/ 70 w 301"/>
                      <a:gd name="T47" fmla="*/ 69 h 480"/>
                      <a:gd name="T48" fmla="*/ 54 w 301"/>
                      <a:gd name="T49" fmla="*/ 79 h 480"/>
                      <a:gd name="T50" fmla="*/ 34 w 301"/>
                      <a:gd name="T51" fmla="*/ 86 h 480"/>
                      <a:gd name="T52" fmla="*/ 32 w 301"/>
                      <a:gd name="T53" fmla="*/ 111 h 480"/>
                      <a:gd name="T54" fmla="*/ 30 w 301"/>
                      <a:gd name="T55" fmla="*/ 135 h 480"/>
                      <a:gd name="T56" fmla="*/ 14 w 301"/>
                      <a:gd name="T57" fmla="*/ 157 h 480"/>
                      <a:gd name="T58" fmla="*/ 6 w 301"/>
                      <a:gd name="T59" fmla="*/ 176 h 480"/>
                      <a:gd name="T60" fmla="*/ 0 w 301"/>
                      <a:gd name="T61" fmla="*/ 201 h 480"/>
                      <a:gd name="T62" fmla="*/ 4 w 301"/>
                      <a:gd name="T63" fmla="*/ 219 h 480"/>
                      <a:gd name="T64" fmla="*/ 12 w 301"/>
                      <a:gd name="T65" fmla="*/ 240 h 480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0" t="0" r="r" b="b"/>
                    <a:pathLst>
                      <a:path w="301" h="480">
                        <a:moveTo>
                          <a:pt x="24" y="480"/>
                        </a:moveTo>
                        <a:lnTo>
                          <a:pt x="29" y="427"/>
                        </a:lnTo>
                        <a:lnTo>
                          <a:pt x="39" y="378"/>
                        </a:lnTo>
                        <a:lnTo>
                          <a:pt x="50" y="344"/>
                        </a:lnTo>
                        <a:lnTo>
                          <a:pt x="65" y="315"/>
                        </a:lnTo>
                        <a:lnTo>
                          <a:pt x="91" y="280"/>
                        </a:lnTo>
                        <a:lnTo>
                          <a:pt x="125" y="248"/>
                        </a:lnTo>
                        <a:lnTo>
                          <a:pt x="158" y="224"/>
                        </a:lnTo>
                        <a:lnTo>
                          <a:pt x="199" y="194"/>
                        </a:lnTo>
                        <a:lnTo>
                          <a:pt x="225" y="163"/>
                        </a:lnTo>
                        <a:lnTo>
                          <a:pt x="242" y="132"/>
                        </a:lnTo>
                        <a:lnTo>
                          <a:pt x="238" y="99"/>
                        </a:lnTo>
                        <a:lnTo>
                          <a:pt x="247" y="64"/>
                        </a:lnTo>
                        <a:lnTo>
                          <a:pt x="264" y="32"/>
                        </a:lnTo>
                        <a:lnTo>
                          <a:pt x="276" y="16"/>
                        </a:lnTo>
                        <a:lnTo>
                          <a:pt x="301" y="3"/>
                        </a:lnTo>
                        <a:lnTo>
                          <a:pt x="285" y="0"/>
                        </a:lnTo>
                        <a:lnTo>
                          <a:pt x="270" y="3"/>
                        </a:lnTo>
                        <a:lnTo>
                          <a:pt x="243" y="11"/>
                        </a:lnTo>
                        <a:lnTo>
                          <a:pt x="220" y="26"/>
                        </a:lnTo>
                        <a:lnTo>
                          <a:pt x="201" y="48"/>
                        </a:lnTo>
                        <a:lnTo>
                          <a:pt x="185" y="78"/>
                        </a:lnTo>
                        <a:lnTo>
                          <a:pt x="161" y="111"/>
                        </a:lnTo>
                        <a:lnTo>
                          <a:pt x="139" y="138"/>
                        </a:lnTo>
                        <a:lnTo>
                          <a:pt x="107" y="158"/>
                        </a:lnTo>
                        <a:lnTo>
                          <a:pt x="68" y="171"/>
                        </a:lnTo>
                        <a:lnTo>
                          <a:pt x="64" y="222"/>
                        </a:lnTo>
                        <a:lnTo>
                          <a:pt x="60" y="269"/>
                        </a:lnTo>
                        <a:lnTo>
                          <a:pt x="28" y="314"/>
                        </a:lnTo>
                        <a:lnTo>
                          <a:pt x="11" y="351"/>
                        </a:lnTo>
                        <a:lnTo>
                          <a:pt x="0" y="402"/>
                        </a:lnTo>
                        <a:lnTo>
                          <a:pt x="7" y="438"/>
                        </a:lnTo>
                        <a:lnTo>
                          <a:pt x="24" y="480"/>
                        </a:lnTo>
                        <a:close/>
                      </a:path>
                    </a:pathLst>
                  </a:custGeom>
                  <a:solidFill>
                    <a:srgbClr val="606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493" name="Freeform 324">
                    <a:extLst>
                      <a:ext uri="{FF2B5EF4-FFF2-40B4-BE49-F238E27FC236}">
                        <a16:creationId xmlns:a16="http://schemas.microsoft.com/office/drawing/2014/main" id="{9C8C0D33-9E49-D04E-179B-49C2ADE0FD3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89" y="3070"/>
                    <a:ext cx="78" cy="398"/>
                  </a:xfrm>
                  <a:custGeom>
                    <a:avLst/>
                    <a:gdLst>
                      <a:gd name="T0" fmla="*/ 78 w 158"/>
                      <a:gd name="T1" fmla="*/ 398 h 795"/>
                      <a:gd name="T2" fmla="*/ 68 w 158"/>
                      <a:gd name="T3" fmla="*/ 377 h 795"/>
                      <a:gd name="T4" fmla="*/ 62 w 158"/>
                      <a:gd name="T5" fmla="*/ 357 h 795"/>
                      <a:gd name="T6" fmla="*/ 60 w 158"/>
                      <a:gd name="T7" fmla="*/ 341 h 795"/>
                      <a:gd name="T8" fmla="*/ 50 w 158"/>
                      <a:gd name="T9" fmla="*/ 330 h 795"/>
                      <a:gd name="T10" fmla="*/ 45 w 158"/>
                      <a:gd name="T11" fmla="*/ 319 h 795"/>
                      <a:gd name="T12" fmla="*/ 41 w 158"/>
                      <a:gd name="T13" fmla="*/ 303 h 795"/>
                      <a:gd name="T14" fmla="*/ 42 w 158"/>
                      <a:gd name="T15" fmla="*/ 290 h 795"/>
                      <a:gd name="T16" fmla="*/ 45 w 158"/>
                      <a:gd name="T17" fmla="*/ 280 h 795"/>
                      <a:gd name="T18" fmla="*/ 38 w 158"/>
                      <a:gd name="T19" fmla="*/ 261 h 795"/>
                      <a:gd name="T20" fmla="*/ 35 w 158"/>
                      <a:gd name="T21" fmla="*/ 242 h 795"/>
                      <a:gd name="T22" fmla="*/ 36 w 158"/>
                      <a:gd name="T23" fmla="*/ 223 h 795"/>
                      <a:gd name="T24" fmla="*/ 41 w 158"/>
                      <a:gd name="T25" fmla="*/ 204 h 795"/>
                      <a:gd name="T26" fmla="*/ 50 w 158"/>
                      <a:gd name="T27" fmla="*/ 199 h 795"/>
                      <a:gd name="T28" fmla="*/ 57 w 158"/>
                      <a:gd name="T29" fmla="*/ 194 h 795"/>
                      <a:gd name="T30" fmla="*/ 60 w 158"/>
                      <a:gd name="T31" fmla="*/ 179 h 795"/>
                      <a:gd name="T32" fmla="*/ 59 w 158"/>
                      <a:gd name="T33" fmla="*/ 165 h 795"/>
                      <a:gd name="T34" fmla="*/ 57 w 158"/>
                      <a:gd name="T35" fmla="*/ 151 h 795"/>
                      <a:gd name="T36" fmla="*/ 64 w 158"/>
                      <a:gd name="T37" fmla="*/ 136 h 795"/>
                      <a:gd name="T38" fmla="*/ 68 w 158"/>
                      <a:gd name="T39" fmla="*/ 125 h 795"/>
                      <a:gd name="T40" fmla="*/ 64 w 158"/>
                      <a:gd name="T41" fmla="*/ 111 h 795"/>
                      <a:gd name="T42" fmla="*/ 57 w 158"/>
                      <a:gd name="T43" fmla="*/ 96 h 795"/>
                      <a:gd name="T44" fmla="*/ 49 w 158"/>
                      <a:gd name="T45" fmla="*/ 86 h 795"/>
                      <a:gd name="T46" fmla="*/ 53 w 158"/>
                      <a:gd name="T47" fmla="*/ 66 h 795"/>
                      <a:gd name="T48" fmla="*/ 57 w 158"/>
                      <a:gd name="T49" fmla="*/ 43 h 795"/>
                      <a:gd name="T50" fmla="*/ 54 w 158"/>
                      <a:gd name="T51" fmla="*/ 29 h 795"/>
                      <a:gd name="T52" fmla="*/ 56 w 158"/>
                      <a:gd name="T53" fmla="*/ 15 h 795"/>
                      <a:gd name="T54" fmla="*/ 60 w 158"/>
                      <a:gd name="T55" fmla="*/ 0 h 795"/>
                      <a:gd name="T56" fmla="*/ 48 w 158"/>
                      <a:gd name="T57" fmla="*/ 3 h 795"/>
                      <a:gd name="T58" fmla="*/ 39 w 158"/>
                      <a:gd name="T59" fmla="*/ 9 h 795"/>
                      <a:gd name="T60" fmla="*/ 31 w 158"/>
                      <a:gd name="T61" fmla="*/ 20 h 795"/>
                      <a:gd name="T62" fmla="*/ 27 w 158"/>
                      <a:gd name="T63" fmla="*/ 33 h 795"/>
                      <a:gd name="T64" fmla="*/ 26 w 158"/>
                      <a:gd name="T65" fmla="*/ 23 h 795"/>
                      <a:gd name="T66" fmla="*/ 21 w 158"/>
                      <a:gd name="T67" fmla="*/ 14 h 795"/>
                      <a:gd name="T68" fmla="*/ 16 w 158"/>
                      <a:gd name="T69" fmla="*/ 7 h 795"/>
                      <a:gd name="T70" fmla="*/ 10 w 158"/>
                      <a:gd name="T71" fmla="*/ 1 h 795"/>
                      <a:gd name="T72" fmla="*/ 7 w 158"/>
                      <a:gd name="T73" fmla="*/ 11 h 795"/>
                      <a:gd name="T74" fmla="*/ 2 w 158"/>
                      <a:gd name="T75" fmla="*/ 26 h 795"/>
                      <a:gd name="T76" fmla="*/ 0 w 158"/>
                      <a:gd name="T77" fmla="*/ 36 h 795"/>
                      <a:gd name="T78" fmla="*/ 10 w 158"/>
                      <a:gd name="T79" fmla="*/ 55 h 795"/>
                      <a:gd name="T80" fmla="*/ 15 w 158"/>
                      <a:gd name="T81" fmla="*/ 75 h 795"/>
                      <a:gd name="T82" fmla="*/ 16 w 158"/>
                      <a:gd name="T83" fmla="*/ 90 h 795"/>
                      <a:gd name="T84" fmla="*/ 19 w 158"/>
                      <a:gd name="T85" fmla="*/ 107 h 795"/>
                      <a:gd name="T86" fmla="*/ 23 w 158"/>
                      <a:gd name="T87" fmla="*/ 123 h 795"/>
                      <a:gd name="T88" fmla="*/ 30 w 158"/>
                      <a:gd name="T89" fmla="*/ 143 h 795"/>
                      <a:gd name="T90" fmla="*/ 32 w 158"/>
                      <a:gd name="T91" fmla="*/ 157 h 795"/>
                      <a:gd name="T92" fmla="*/ 30 w 158"/>
                      <a:gd name="T93" fmla="*/ 171 h 795"/>
                      <a:gd name="T94" fmla="*/ 23 w 158"/>
                      <a:gd name="T95" fmla="*/ 204 h 795"/>
                      <a:gd name="T96" fmla="*/ 19 w 158"/>
                      <a:gd name="T97" fmla="*/ 227 h 795"/>
                      <a:gd name="T98" fmla="*/ 18 w 158"/>
                      <a:gd name="T99" fmla="*/ 251 h 795"/>
                      <a:gd name="T100" fmla="*/ 21 w 158"/>
                      <a:gd name="T101" fmla="*/ 271 h 795"/>
                      <a:gd name="T102" fmla="*/ 27 w 158"/>
                      <a:gd name="T103" fmla="*/ 295 h 795"/>
                      <a:gd name="T104" fmla="*/ 21 w 158"/>
                      <a:gd name="T105" fmla="*/ 318 h 795"/>
                      <a:gd name="T106" fmla="*/ 23 w 158"/>
                      <a:gd name="T107" fmla="*/ 335 h 795"/>
                      <a:gd name="T108" fmla="*/ 28 w 158"/>
                      <a:gd name="T109" fmla="*/ 350 h 795"/>
                      <a:gd name="T110" fmla="*/ 37 w 158"/>
                      <a:gd name="T111" fmla="*/ 363 h 795"/>
                      <a:gd name="T112" fmla="*/ 47 w 158"/>
                      <a:gd name="T113" fmla="*/ 376 h 795"/>
                      <a:gd name="T114" fmla="*/ 67 w 158"/>
                      <a:gd name="T115" fmla="*/ 391 h 795"/>
                      <a:gd name="T116" fmla="*/ 78 w 158"/>
                      <a:gd name="T117" fmla="*/ 398 h 795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</a:gdLst>
                    <a:ahLst/>
                    <a:cxnLst>
                      <a:cxn ang="T118">
                        <a:pos x="T0" y="T1"/>
                      </a:cxn>
                      <a:cxn ang="T119">
                        <a:pos x="T2" y="T3"/>
                      </a:cxn>
                      <a:cxn ang="T120">
                        <a:pos x="T4" y="T5"/>
                      </a:cxn>
                      <a:cxn ang="T121">
                        <a:pos x="T6" y="T7"/>
                      </a:cxn>
                      <a:cxn ang="T122">
                        <a:pos x="T8" y="T9"/>
                      </a:cxn>
                      <a:cxn ang="T123">
                        <a:pos x="T10" y="T11"/>
                      </a:cxn>
                      <a:cxn ang="T124">
                        <a:pos x="T12" y="T13"/>
                      </a:cxn>
                      <a:cxn ang="T125">
                        <a:pos x="T14" y="T15"/>
                      </a:cxn>
                      <a:cxn ang="T126">
                        <a:pos x="T16" y="T17"/>
                      </a:cxn>
                      <a:cxn ang="T127">
                        <a:pos x="T18" y="T19"/>
                      </a:cxn>
                      <a:cxn ang="T128">
                        <a:pos x="T20" y="T21"/>
                      </a:cxn>
                      <a:cxn ang="T129">
                        <a:pos x="T22" y="T23"/>
                      </a:cxn>
                      <a:cxn ang="T130">
                        <a:pos x="T24" y="T25"/>
                      </a:cxn>
                      <a:cxn ang="T131">
                        <a:pos x="T26" y="T27"/>
                      </a:cxn>
                      <a:cxn ang="T132">
                        <a:pos x="T28" y="T29"/>
                      </a:cxn>
                      <a:cxn ang="T133">
                        <a:pos x="T30" y="T31"/>
                      </a:cxn>
                      <a:cxn ang="T134">
                        <a:pos x="T32" y="T33"/>
                      </a:cxn>
                      <a:cxn ang="T135">
                        <a:pos x="T34" y="T35"/>
                      </a:cxn>
                      <a:cxn ang="T136">
                        <a:pos x="T36" y="T37"/>
                      </a:cxn>
                      <a:cxn ang="T137">
                        <a:pos x="T38" y="T39"/>
                      </a:cxn>
                      <a:cxn ang="T138">
                        <a:pos x="T40" y="T41"/>
                      </a:cxn>
                      <a:cxn ang="T139">
                        <a:pos x="T42" y="T43"/>
                      </a:cxn>
                      <a:cxn ang="T140">
                        <a:pos x="T44" y="T45"/>
                      </a:cxn>
                      <a:cxn ang="T141">
                        <a:pos x="T46" y="T47"/>
                      </a:cxn>
                      <a:cxn ang="T142">
                        <a:pos x="T48" y="T49"/>
                      </a:cxn>
                      <a:cxn ang="T143">
                        <a:pos x="T50" y="T51"/>
                      </a:cxn>
                      <a:cxn ang="T144">
                        <a:pos x="T52" y="T53"/>
                      </a:cxn>
                      <a:cxn ang="T145">
                        <a:pos x="T54" y="T55"/>
                      </a:cxn>
                      <a:cxn ang="T146">
                        <a:pos x="T56" y="T57"/>
                      </a:cxn>
                      <a:cxn ang="T147">
                        <a:pos x="T58" y="T59"/>
                      </a:cxn>
                      <a:cxn ang="T148">
                        <a:pos x="T60" y="T61"/>
                      </a:cxn>
                      <a:cxn ang="T149">
                        <a:pos x="T62" y="T63"/>
                      </a:cxn>
                      <a:cxn ang="T150">
                        <a:pos x="T64" y="T65"/>
                      </a:cxn>
                      <a:cxn ang="T151">
                        <a:pos x="T66" y="T67"/>
                      </a:cxn>
                      <a:cxn ang="T152">
                        <a:pos x="T68" y="T69"/>
                      </a:cxn>
                      <a:cxn ang="T153">
                        <a:pos x="T70" y="T71"/>
                      </a:cxn>
                      <a:cxn ang="T154">
                        <a:pos x="T72" y="T73"/>
                      </a:cxn>
                      <a:cxn ang="T155">
                        <a:pos x="T74" y="T75"/>
                      </a:cxn>
                      <a:cxn ang="T156">
                        <a:pos x="T76" y="T77"/>
                      </a:cxn>
                      <a:cxn ang="T157">
                        <a:pos x="T78" y="T79"/>
                      </a:cxn>
                      <a:cxn ang="T158">
                        <a:pos x="T80" y="T81"/>
                      </a:cxn>
                      <a:cxn ang="T159">
                        <a:pos x="T82" y="T83"/>
                      </a:cxn>
                      <a:cxn ang="T160">
                        <a:pos x="T84" y="T85"/>
                      </a:cxn>
                      <a:cxn ang="T161">
                        <a:pos x="T86" y="T87"/>
                      </a:cxn>
                      <a:cxn ang="T162">
                        <a:pos x="T88" y="T89"/>
                      </a:cxn>
                      <a:cxn ang="T163">
                        <a:pos x="T90" y="T91"/>
                      </a:cxn>
                      <a:cxn ang="T164">
                        <a:pos x="T92" y="T93"/>
                      </a:cxn>
                      <a:cxn ang="T165">
                        <a:pos x="T94" y="T95"/>
                      </a:cxn>
                      <a:cxn ang="T166">
                        <a:pos x="T96" y="T97"/>
                      </a:cxn>
                      <a:cxn ang="T167">
                        <a:pos x="T98" y="T99"/>
                      </a:cxn>
                      <a:cxn ang="T168">
                        <a:pos x="T100" y="T101"/>
                      </a:cxn>
                      <a:cxn ang="T169">
                        <a:pos x="T102" y="T103"/>
                      </a:cxn>
                      <a:cxn ang="T170">
                        <a:pos x="T104" y="T105"/>
                      </a:cxn>
                      <a:cxn ang="T171">
                        <a:pos x="T106" y="T107"/>
                      </a:cxn>
                      <a:cxn ang="T172">
                        <a:pos x="T108" y="T109"/>
                      </a:cxn>
                      <a:cxn ang="T173">
                        <a:pos x="T110" y="T111"/>
                      </a:cxn>
                      <a:cxn ang="T174">
                        <a:pos x="T112" y="T113"/>
                      </a:cxn>
                      <a:cxn ang="T175">
                        <a:pos x="T114" y="T115"/>
                      </a:cxn>
                      <a:cxn ang="T176">
                        <a:pos x="T116" y="T117"/>
                      </a:cxn>
                    </a:cxnLst>
                    <a:rect l="0" t="0" r="r" b="b"/>
                    <a:pathLst>
                      <a:path w="158" h="795">
                        <a:moveTo>
                          <a:pt x="158" y="795"/>
                        </a:moveTo>
                        <a:lnTo>
                          <a:pt x="137" y="753"/>
                        </a:lnTo>
                        <a:lnTo>
                          <a:pt x="126" y="714"/>
                        </a:lnTo>
                        <a:lnTo>
                          <a:pt x="121" y="682"/>
                        </a:lnTo>
                        <a:lnTo>
                          <a:pt x="101" y="659"/>
                        </a:lnTo>
                        <a:lnTo>
                          <a:pt x="91" y="638"/>
                        </a:lnTo>
                        <a:lnTo>
                          <a:pt x="83" y="606"/>
                        </a:lnTo>
                        <a:lnTo>
                          <a:pt x="85" y="579"/>
                        </a:lnTo>
                        <a:lnTo>
                          <a:pt x="91" y="559"/>
                        </a:lnTo>
                        <a:lnTo>
                          <a:pt x="77" y="522"/>
                        </a:lnTo>
                        <a:lnTo>
                          <a:pt x="70" y="483"/>
                        </a:lnTo>
                        <a:lnTo>
                          <a:pt x="73" y="445"/>
                        </a:lnTo>
                        <a:lnTo>
                          <a:pt x="84" y="408"/>
                        </a:lnTo>
                        <a:lnTo>
                          <a:pt x="101" y="398"/>
                        </a:lnTo>
                        <a:lnTo>
                          <a:pt x="115" y="387"/>
                        </a:lnTo>
                        <a:lnTo>
                          <a:pt x="121" y="358"/>
                        </a:lnTo>
                        <a:lnTo>
                          <a:pt x="120" y="329"/>
                        </a:lnTo>
                        <a:lnTo>
                          <a:pt x="115" y="301"/>
                        </a:lnTo>
                        <a:lnTo>
                          <a:pt x="129" y="272"/>
                        </a:lnTo>
                        <a:lnTo>
                          <a:pt x="137" y="250"/>
                        </a:lnTo>
                        <a:lnTo>
                          <a:pt x="129" y="221"/>
                        </a:lnTo>
                        <a:lnTo>
                          <a:pt x="115" y="192"/>
                        </a:lnTo>
                        <a:lnTo>
                          <a:pt x="99" y="171"/>
                        </a:lnTo>
                        <a:lnTo>
                          <a:pt x="107" y="132"/>
                        </a:lnTo>
                        <a:lnTo>
                          <a:pt x="115" y="86"/>
                        </a:lnTo>
                        <a:lnTo>
                          <a:pt x="110" y="57"/>
                        </a:lnTo>
                        <a:lnTo>
                          <a:pt x="113" y="29"/>
                        </a:lnTo>
                        <a:lnTo>
                          <a:pt x="121" y="0"/>
                        </a:lnTo>
                        <a:lnTo>
                          <a:pt x="97" y="6"/>
                        </a:lnTo>
                        <a:lnTo>
                          <a:pt x="79" y="17"/>
                        </a:lnTo>
                        <a:lnTo>
                          <a:pt x="63" y="40"/>
                        </a:lnTo>
                        <a:lnTo>
                          <a:pt x="54" y="65"/>
                        </a:lnTo>
                        <a:lnTo>
                          <a:pt x="52" y="45"/>
                        </a:lnTo>
                        <a:lnTo>
                          <a:pt x="43" y="27"/>
                        </a:lnTo>
                        <a:lnTo>
                          <a:pt x="32" y="13"/>
                        </a:lnTo>
                        <a:lnTo>
                          <a:pt x="21" y="1"/>
                        </a:lnTo>
                        <a:lnTo>
                          <a:pt x="14" y="21"/>
                        </a:lnTo>
                        <a:lnTo>
                          <a:pt x="4" y="51"/>
                        </a:lnTo>
                        <a:lnTo>
                          <a:pt x="0" y="72"/>
                        </a:lnTo>
                        <a:lnTo>
                          <a:pt x="20" y="109"/>
                        </a:lnTo>
                        <a:lnTo>
                          <a:pt x="31" y="150"/>
                        </a:lnTo>
                        <a:lnTo>
                          <a:pt x="33" y="180"/>
                        </a:lnTo>
                        <a:lnTo>
                          <a:pt x="38" y="214"/>
                        </a:lnTo>
                        <a:lnTo>
                          <a:pt x="47" y="246"/>
                        </a:lnTo>
                        <a:lnTo>
                          <a:pt x="61" y="286"/>
                        </a:lnTo>
                        <a:lnTo>
                          <a:pt x="64" y="314"/>
                        </a:lnTo>
                        <a:lnTo>
                          <a:pt x="61" y="342"/>
                        </a:lnTo>
                        <a:lnTo>
                          <a:pt x="46" y="408"/>
                        </a:lnTo>
                        <a:lnTo>
                          <a:pt x="38" y="453"/>
                        </a:lnTo>
                        <a:lnTo>
                          <a:pt x="36" y="502"/>
                        </a:lnTo>
                        <a:lnTo>
                          <a:pt x="42" y="542"/>
                        </a:lnTo>
                        <a:lnTo>
                          <a:pt x="54" y="589"/>
                        </a:lnTo>
                        <a:lnTo>
                          <a:pt x="42" y="635"/>
                        </a:lnTo>
                        <a:lnTo>
                          <a:pt x="46" y="670"/>
                        </a:lnTo>
                        <a:lnTo>
                          <a:pt x="57" y="699"/>
                        </a:lnTo>
                        <a:lnTo>
                          <a:pt x="74" y="725"/>
                        </a:lnTo>
                        <a:lnTo>
                          <a:pt x="96" y="752"/>
                        </a:lnTo>
                        <a:lnTo>
                          <a:pt x="136" y="782"/>
                        </a:lnTo>
                        <a:lnTo>
                          <a:pt x="158" y="795"/>
                        </a:lnTo>
                        <a:close/>
                      </a:path>
                    </a:pathLst>
                  </a:custGeom>
                  <a:solidFill>
                    <a:srgbClr val="606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494" name="Freeform 325">
                    <a:extLst>
                      <a:ext uri="{FF2B5EF4-FFF2-40B4-BE49-F238E27FC236}">
                        <a16:creationId xmlns:a16="http://schemas.microsoft.com/office/drawing/2014/main" id="{0600A051-B8D1-DFAA-A7AE-25150EDEDD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24" y="3321"/>
                    <a:ext cx="174" cy="56"/>
                  </a:xfrm>
                  <a:custGeom>
                    <a:avLst/>
                    <a:gdLst>
                      <a:gd name="T0" fmla="*/ 0 w 348"/>
                      <a:gd name="T1" fmla="*/ 0 h 112"/>
                      <a:gd name="T2" fmla="*/ 14 w 348"/>
                      <a:gd name="T3" fmla="*/ 7 h 112"/>
                      <a:gd name="T4" fmla="*/ 31 w 348"/>
                      <a:gd name="T5" fmla="*/ 16 h 112"/>
                      <a:gd name="T6" fmla="*/ 50 w 348"/>
                      <a:gd name="T7" fmla="*/ 23 h 112"/>
                      <a:gd name="T8" fmla="*/ 66 w 348"/>
                      <a:gd name="T9" fmla="*/ 28 h 112"/>
                      <a:gd name="T10" fmla="*/ 87 w 348"/>
                      <a:gd name="T11" fmla="*/ 32 h 112"/>
                      <a:gd name="T12" fmla="*/ 106 w 348"/>
                      <a:gd name="T13" fmla="*/ 30 h 112"/>
                      <a:gd name="T14" fmla="*/ 127 w 348"/>
                      <a:gd name="T15" fmla="*/ 32 h 112"/>
                      <a:gd name="T16" fmla="*/ 145 w 348"/>
                      <a:gd name="T17" fmla="*/ 34 h 112"/>
                      <a:gd name="T18" fmla="*/ 164 w 348"/>
                      <a:gd name="T19" fmla="*/ 40 h 112"/>
                      <a:gd name="T20" fmla="*/ 170 w 348"/>
                      <a:gd name="T21" fmla="*/ 43 h 112"/>
                      <a:gd name="T22" fmla="*/ 174 w 348"/>
                      <a:gd name="T23" fmla="*/ 51 h 112"/>
                      <a:gd name="T24" fmla="*/ 157 w 348"/>
                      <a:gd name="T25" fmla="*/ 55 h 112"/>
                      <a:gd name="T26" fmla="*/ 136 w 348"/>
                      <a:gd name="T27" fmla="*/ 56 h 112"/>
                      <a:gd name="T28" fmla="*/ 113 w 348"/>
                      <a:gd name="T29" fmla="*/ 55 h 112"/>
                      <a:gd name="T30" fmla="*/ 87 w 348"/>
                      <a:gd name="T31" fmla="*/ 52 h 112"/>
                      <a:gd name="T32" fmla="*/ 61 w 348"/>
                      <a:gd name="T33" fmla="*/ 47 h 112"/>
                      <a:gd name="T34" fmla="*/ 44 w 348"/>
                      <a:gd name="T35" fmla="*/ 40 h 112"/>
                      <a:gd name="T36" fmla="*/ 26 w 348"/>
                      <a:gd name="T37" fmla="*/ 28 h 112"/>
                      <a:gd name="T38" fmla="*/ 14 w 348"/>
                      <a:gd name="T39" fmla="*/ 18 h 112"/>
                      <a:gd name="T40" fmla="*/ 0 w 348"/>
                      <a:gd name="T41" fmla="*/ 0 h 112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348" h="112">
                        <a:moveTo>
                          <a:pt x="0" y="0"/>
                        </a:moveTo>
                        <a:lnTo>
                          <a:pt x="27" y="14"/>
                        </a:lnTo>
                        <a:lnTo>
                          <a:pt x="62" y="31"/>
                        </a:lnTo>
                        <a:lnTo>
                          <a:pt x="99" y="46"/>
                        </a:lnTo>
                        <a:lnTo>
                          <a:pt x="131" y="55"/>
                        </a:lnTo>
                        <a:lnTo>
                          <a:pt x="173" y="63"/>
                        </a:lnTo>
                        <a:lnTo>
                          <a:pt x="211" y="59"/>
                        </a:lnTo>
                        <a:lnTo>
                          <a:pt x="253" y="63"/>
                        </a:lnTo>
                        <a:lnTo>
                          <a:pt x="289" y="67"/>
                        </a:lnTo>
                        <a:lnTo>
                          <a:pt x="327" y="79"/>
                        </a:lnTo>
                        <a:lnTo>
                          <a:pt x="339" y="85"/>
                        </a:lnTo>
                        <a:lnTo>
                          <a:pt x="348" y="101"/>
                        </a:lnTo>
                        <a:lnTo>
                          <a:pt x="313" y="109"/>
                        </a:lnTo>
                        <a:lnTo>
                          <a:pt x="272" y="112"/>
                        </a:lnTo>
                        <a:lnTo>
                          <a:pt x="225" y="110"/>
                        </a:lnTo>
                        <a:lnTo>
                          <a:pt x="174" y="104"/>
                        </a:lnTo>
                        <a:lnTo>
                          <a:pt x="121" y="93"/>
                        </a:lnTo>
                        <a:lnTo>
                          <a:pt x="87" y="79"/>
                        </a:lnTo>
                        <a:lnTo>
                          <a:pt x="51" y="56"/>
                        </a:lnTo>
                        <a:lnTo>
                          <a:pt x="27" y="3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495" name="Freeform 326">
                    <a:extLst>
                      <a:ext uri="{FF2B5EF4-FFF2-40B4-BE49-F238E27FC236}">
                        <a16:creationId xmlns:a16="http://schemas.microsoft.com/office/drawing/2014/main" id="{0F8C60CA-ACB7-ADAF-E968-A0056430BC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76" y="3483"/>
                    <a:ext cx="219" cy="42"/>
                  </a:xfrm>
                  <a:custGeom>
                    <a:avLst/>
                    <a:gdLst>
                      <a:gd name="T0" fmla="*/ 0 w 439"/>
                      <a:gd name="T1" fmla="*/ 2 h 84"/>
                      <a:gd name="T2" fmla="*/ 22 w 439"/>
                      <a:gd name="T3" fmla="*/ 12 h 84"/>
                      <a:gd name="T4" fmla="*/ 40 w 439"/>
                      <a:gd name="T5" fmla="*/ 18 h 84"/>
                      <a:gd name="T6" fmla="*/ 60 w 439"/>
                      <a:gd name="T7" fmla="*/ 25 h 84"/>
                      <a:gd name="T8" fmla="*/ 84 w 439"/>
                      <a:gd name="T9" fmla="*/ 29 h 84"/>
                      <a:gd name="T10" fmla="*/ 110 w 439"/>
                      <a:gd name="T11" fmla="*/ 32 h 84"/>
                      <a:gd name="T12" fmla="*/ 137 w 439"/>
                      <a:gd name="T13" fmla="*/ 30 h 84"/>
                      <a:gd name="T14" fmla="*/ 156 w 439"/>
                      <a:gd name="T15" fmla="*/ 27 h 84"/>
                      <a:gd name="T16" fmla="*/ 176 w 439"/>
                      <a:gd name="T17" fmla="*/ 22 h 84"/>
                      <a:gd name="T18" fmla="*/ 190 w 439"/>
                      <a:gd name="T19" fmla="*/ 16 h 84"/>
                      <a:gd name="T20" fmla="*/ 204 w 439"/>
                      <a:gd name="T21" fmla="*/ 10 h 84"/>
                      <a:gd name="T22" fmla="*/ 219 w 439"/>
                      <a:gd name="T23" fmla="*/ 0 h 84"/>
                      <a:gd name="T24" fmla="*/ 213 w 439"/>
                      <a:gd name="T25" fmla="*/ 10 h 84"/>
                      <a:gd name="T26" fmla="*/ 200 w 439"/>
                      <a:gd name="T27" fmla="*/ 22 h 84"/>
                      <a:gd name="T28" fmla="*/ 183 w 439"/>
                      <a:gd name="T29" fmla="*/ 30 h 84"/>
                      <a:gd name="T30" fmla="*/ 164 w 439"/>
                      <a:gd name="T31" fmla="*/ 36 h 84"/>
                      <a:gd name="T32" fmla="*/ 144 w 439"/>
                      <a:gd name="T33" fmla="*/ 39 h 84"/>
                      <a:gd name="T34" fmla="*/ 125 w 439"/>
                      <a:gd name="T35" fmla="*/ 42 h 84"/>
                      <a:gd name="T36" fmla="*/ 105 w 439"/>
                      <a:gd name="T37" fmla="*/ 42 h 84"/>
                      <a:gd name="T38" fmla="*/ 85 w 439"/>
                      <a:gd name="T39" fmla="*/ 40 h 84"/>
                      <a:gd name="T40" fmla="*/ 66 w 439"/>
                      <a:gd name="T41" fmla="*/ 36 h 84"/>
                      <a:gd name="T42" fmla="*/ 49 w 439"/>
                      <a:gd name="T43" fmla="*/ 31 h 84"/>
                      <a:gd name="T44" fmla="*/ 30 w 439"/>
                      <a:gd name="T45" fmla="*/ 22 h 84"/>
                      <a:gd name="T46" fmla="*/ 13 w 439"/>
                      <a:gd name="T47" fmla="*/ 12 h 84"/>
                      <a:gd name="T48" fmla="*/ 0 w 439"/>
                      <a:gd name="T49" fmla="*/ 2 h 84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0" t="0" r="r" b="b"/>
                    <a:pathLst>
                      <a:path w="439" h="84">
                        <a:moveTo>
                          <a:pt x="0" y="3"/>
                        </a:moveTo>
                        <a:lnTo>
                          <a:pt x="45" y="23"/>
                        </a:lnTo>
                        <a:lnTo>
                          <a:pt x="80" y="36"/>
                        </a:lnTo>
                        <a:lnTo>
                          <a:pt x="120" y="49"/>
                        </a:lnTo>
                        <a:lnTo>
                          <a:pt x="168" y="57"/>
                        </a:lnTo>
                        <a:lnTo>
                          <a:pt x="221" y="63"/>
                        </a:lnTo>
                        <a:lnTo>
                          <a:pt x="274" y="60"/>
                        </a:lnTo>
                        <a:lnTo>
                          <a:pt x="312" y="54"/>
                        </a:lnTo>
                        <a:lnTo>
                          <a:pt x="352" y="43"/>
                        </a:lnTo>
                        <a:lnTo>
                          <a:pt x="381" y="32"/>
                        </a:lnTo>
                        <a:lnTo>
                          <a:pt x="408" y="19"/>
                        </a:lnTo>
                        <a:lnTo>
                          <a:pt x="439" y="0"/>
                        </a:lnTo>
                        <a:lnTo>
                          <a:pt x="427" y="20"/>
                        </a:lnTo>
                        <a:lnTo>
                          <a:pt x="400" y="43"/>
                        </a:lnTo>
                        <a:lnTo>
                          <a:pt x="367" y="60"/>
                        </a:lnTo>
                        <a:lnTo>
                          <a:pt x="329" y="71"/>
                        </a:lnTo>
                        <a:lnTo>
                          <a:pt x="288" y="78"/>
                        </a:lnTo>
                        <a:lnTo>
                          <a:pt x="250" y="83"/>
                        </a:lnTo>
                        <a:lnTo>
                          <a:pt x="211" y="84"/>
                        </a:lnTo>
                        <a:lnTo>
                          <a:pt x="170" y="80"/>
                        </a:lnTo>
                        <a:lnTo>
                          <a:pt x="132" y="71"/>
                        </a:lnTo>
                        <a:lnTo>
                          <a:pt x="99" y="62"/>
                        </a:lnTo>
                        <a:lnTo>
                          <a:pt x="61" y="43"/>
                        </a:lnTo>
                        <a:lnTo>
                          <a:pt x="26" y="23"/>
                        </a:lnTo>
                        <a:lnTo>
                          <a:pt x="0" y="3"/>
                        </a:lnTo>
                        <a:close/>
                      </a:path>
                    </a:pathLst>
                  </a:custGeom>
                  <a:solidFill>
                    <a:srgbClr val="606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496" name="Freeform 327">
                    <a:extLst>
                      <a:ext uri="{FF2B5EF4-FFF2-40B4-BE49-F238E27FC236}">
                        <a16:creationId xmlns:a16="http://schemas.microsoft.com/office/drawing/2014/main" id="{1A8F5BF9-5C06-F76F-B019-64B69A733D0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38" y="3441"/>
                    <a:ext cx="150" cy="33"/>
                  </a:xfrm>
                  <a:custGeom>
                    <a:avLst/>
                    <a:gdLst>
                      <a:gd name="T0" fmla="*/ 150 w 299"/>
                      <a:gd name="T1" fmla="*/ 14 h 66"/>
                      <a:gd name="T2" fmla="*/ 125 w 299"/>
                      <a:gd name="T3" fmla="*/ 26 h 66"/>
                      <a:gd name="T4" fmla="*/ 102 w 299"/>
                      <a:gd name="T5" fmla="*/ 32 h 66"/>
                      <a:gd name="T6" fmla="*/ 80 w 299"/>
                      <a:gd name="T7" fmla="*/ 33 h 66"/>
                      <a:gd name="T8" fmla="*/ 58 w 299"/>
                      <a:gd name="T9" fmla="*/ 29 h 66"/>
                      <a:gd name="T10" fmla="*/ 37 w 299"/>
                      <a:gd name="T11" fmla="*/ 22 h 66"/>
                      <a:gd name="T12" fmla="*/ 20 w 299"/>
                      <a:gd name="T13" fmla="*/ 14 h 66"/>
                      <a:gd name="T14" fmla="*/ 0 w 299"/>
                      <a:gd name="T15" fmla="*/ 0 h 66"/>
                      <a:gd name="T16" fmla="*/ 21 w 299"/>
                      <a:gd name="T17" fmla="*/ 8 h 66"/>
                      <a:gd name="T18" fmla="*/ 37 w 299"/>
                      <a:gd name="T19" fmla="*/ 12 h 66"/>
                      <a:gd name="T20" fmla="*/ 63 w 299"/>
                      <a:gd name="T21" fmla="*/ 18 h 66"/>
                      <a:gd name="T22" fmla="*/ 80 w 299"/>
                      <a:gd name="T23" fmla="*/ 21 h 66"/>
                      <a:gd name="T24" fmla="*/ 102 w 299"/>
                      <a:gd name="T25" fmla="*/ 22 h 66"/>
                      <a:gd name="T26" fmla="*/ 126 w 299"/>
                      <a:gd name="T27" fmla="*/ 20 h 66"/>
                      <a:gd name="T28" fmla="*/ 150 w 299"/>
                      <a:gd name="T29" fmla="*/ 14 h 6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299" h="66">
                        <a:moveTo>
                          <a:pt x="299" y="27"/>
                        </a:moveTo>
                        <a:lnTo>
                          <a:pt x="250" y="52"/>
                        </a:lnTo>
                        <a:lnTo>
                          <a:pt x="203" y="64"/>
                        </a:lnTo>
                        <a:lnTo>
                          <a:pt x="159" y="66"/>
                        </a:lnTo>
                        <a:lnTo>
                          <a:pt x="116" y="57"/>
                        </a:lnTo>
                        <a:lnTo>
                          <a:pt x="74" y="43"/>
                        </a:lnTo>
                        <a:lnTo>
                          <a:pt x="39" y="27"/>
                        </a:lnTo>
                        <a:lnTo>
                          <a:pt x="0" y="0"/>
                        </a:lnTo>
                        <a:lnTo>
                          <a:pt x="42" y="15"/>
                        </a:lnTo>
                        <a:lnTo>
                          <a:pt x="73" y="24"/>
                        </a:lnTo>
                        <a:lnTo>
                          <a:pt x="125" y="36"/>
                        </a:lnTo>
                        <a:lnTo>
                          <a:pt x="160" y="41"/>
                        </a:lnTo>
                        <a:lnTo>
                          <a:pt x="203" y="43"/>
                        </a:lnTo>
                        <a:lnTo>
                          <a:pt x="251" y="40"/>
                        </a:lnTo>
                        <a:lnTo>
                          <a:pt x="299" y="27"/>
                        </a:lnTo>
                        <a:close/>
                      </a:path>
                    </a:pathLst>
                  </a:custGeom>
                  <a:solidFill>
                    <a:srgbClr val="808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497" name="Freeform 328">
                    <a:extLst>
                      <a:ext uri="{FF2B5EF4-FFF2-40B4-BE49-F238E27FC236}">
                        <a16:creationId xmlns:a16="http://schemas.microsoft.com/office/drawing/2014/main" id="{742630B8-396E-50C5-244D-462D86448CE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31" y="3371"/>
                    <a:ext cx="164" cy="79"/>
                  </a:xfrm>
                  <a:custGeom>
                    <a:avLst/>
                    <a:gdLst>
                      <a:gd name="T0" fmla="*/ 157 w 328"/>
                      <a:gd name="T1" fmla="*/ 8 h 159"/>
                      <a:gd name="T2" fmla="*/ 141 w 328"/>
                      <a:gd name="T3" fmla="*/ 11 h 159"/>
                      <a:gd name="T4" fmla="*/ 124 w 328"/>
                      <a:gd name="T5" fmla="*/ 15 h 159"/>
                      <a:gd name="T6" fmla="*/ 99 w 328"/>
                      <a:gd name="T7" fmla="*/ 18 h 159"/>
                      <a:gd name="T8" fmla="*/ 77 w 328"/>
                      <a:gd name="T9" fmla="*/ 17 h 159"/>
                      <a:gd name="T10" fmla="*/ 54 w 328"/>
                      <a:gd name="T11" fmla="*/ 14 h 159"/>
                      <a:gd name="T12" fmla="*/ 34 w 328"/>
                      <a:gd name="T13" fmla="*/ 11 h 159"/>
                      <a:gd name="T14" fmla="*/ 15 w 328"/>
                      <a:gd name="T15" fmla="*/ 7 h 159"/>
                      <a:gd name="T16" fmla="*/ 0 w 328"/>
                      <a:gd name="T17" fmla="*/ 0 h 159"/>
                      <a:gd name="T18" fmla="*/ 7 w 328"/>
                      <a:gd name="T19" fmla="*/ 14 h 159"/>
                      <a:gd name="T20" fmla="*/ 15 w 328"/>
                      <a:gd name="T21" fmla="*/ 30 h 159"/>
                      <a:gd name="T22" fmla="*/ 24 w 328"/>
                      <a:gd name="T23" fmla="*/ 44 h 159"/>
                      <a:gd name="T24" fmla="*/ 37 w 328"/>
                      <a:gd name="T25" fmla="*/ 60 h 159"/>
                      <a:gd name="T26" fmla="*/ 53 w 328"/>
                      <a:gd name="T27" fmla="*/ 71 h 159"/>
                      <a:gd name="T28" fmla="*/ 73 w 328"/>
                      <a:gd name="T29" fmla="*/ 79 h 159"/>
                      <a:gd name="T30" fmla="*/ 88 w 328"/>
                      <a:gd name="T31" fmla="*/ 77 h 159"/>
                      <a:gd name="T32" fmla="*/ 104 w 328"/>
                      <a:gd name="T33" fmla="*/ 75 h 159"/>
                      <a:gd name="T34" fmla="*/ 120 w 328"/>
                      <a:gd name="T35" fmla="*/ 75 h 159"/>
                      <a:gd name="T36" fmla="*/ 136 w 328"/>
                      <a:gd name="T37" fmla="*/ 71 h 159"/>
                      <a:gd name="T38" fmla="*/ 148 w 328"/>
                      <a:gd name="T39" fmla="*/ 67 h 159"/>
                      <a:gd name="T40" fmla="*/ 164 w 328"/>
                      <a:gd name="T41" fmla="*/ 57 h 159"/>
                      <a:gd name="T42" fmla="*/ 142 w 328"/>
                      <a:gd name="T43" fmla="*/ 53 h 159"/>
                      <a:gd name="T44" fmla="*/ 124 w 328"/>
                      <a:gd name="T45" fmla="*/ 53 h 159"/>
                      <a:gd name="T46" fmla="*/ 100 w 328"/>
                      <a:gd name="T47" fmla="*/ 56 h 159"/>
                      <a:gd name="T48" fmla="*/ 77 w 328"/>
                      <a:gd name="T49" fmla="*/ 60 h 159"/>
                      <a:gd name="T50" fmla="*/ 61 w 328"/>
                      <a:gd name="T51" fmla="*/ 43 h 159"/>
                      <a:gd name="T52" fmla="*/ 43 w 328"/>
                      <a:gd name="T53" fmla="*/ 30 h 159"/>
                      <a:gd name="T54" fmla="*/ 58 w 328"/>
                      <a:gd name="T55" fmla="*/ 34 h 159"/>
                      <a:gd name="T56" fmla="*/ 71 w 328"/>
                      <a:gd name="T57" fmla="*/ 37 h 159"/>
                      <a:gd name="T58" fmla="*/ 90 w 328"/>
                      <a:gd name="T59" fmla="*/ 39 h 159"/>
                      <a:gd name="T60" fmla="*/ 114 w 328"/>
                      <a:gd name="T61" fmla="*/ 38 h 159"/>
                      <a:gd name="T62" fmla="*/ 134 w 328"/>
                      <a:gd name="T63" fmla="*/ 35 h 159"/>
                      <a:gd name="T64" fmla="*/ 149 w 328"/>
                      <a:gd name="T65" fmla="*/ 30 h 159"/>
                      <a:gd name="T66" fmla="*/ 151 w 328"/>
                      <a:gd name="T67" fmla="*/ 19 h 159"/>
                      <a:gd name="T68" fmla="*/ 157 w 328"/>
                      <a:gd name="T69" fmla="*/ 8 h 159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0" t="0" r="r" b="b"/>
                    <a:pathLst>
                      <a:path w="328" h="159">
                        <a:moveTo>
                          <a:pt x="314" y="16"/>
                        </a:moveTo>
                        <a:lnTo>
                          <a:pt x="281" y="23"/>
                        </a:lnTo>
                        <a:lnTo>
                          <a:pt x="248" y="31"/>
                        </a:lnTo>
                        <a:lnTo>
                          <a:pt x="198" y="36"/>
                        </a:lnTo>
                        <a:lnTo>
                          <a:pt x="153" y="35"/>
                        </a:lnTo>
                        <a:lnTo>
                          <a:pt x="107" y="28"/>
                        </a:lnTo>
                        <a:lnTo>
                          <a:pt x="67" y="22"/>
                        </a:lnTo>
                        <a:lnTo>
                          <a:pt x="30" y="14"/>
                        </a:lnTo>
                        <a:lnTo>
                          <a:pt x="0" y="0"/>
                        </a:lnTo>
                        <a:lnTo>
                          <a:pt x="14" y="28"/>
                        </a:lnTo>
                        <a:lnTo>
                          <a:pt x="30" y="60"/>
                        </a:lnTo>
                        <a:lnTo>
                          <a:pt x="48" y="89"/>
                        </a:lnTo>
                        <a:lnTo>
                          <a:pt x="74" y="121"/>
                        </a:lnTo>
                        <a:lnTo>
                          <a:pt x="105" y="143"/>
                        </a:lnTo>
                        <a:lnTo>
                          <a:pt x="145" y="159"/>
                        </a:lnTo>
                        <a:lnTo>
                          <a:pt x="175" y="154"/>
                        </a:lnTo>
                        <a:lnTo>
                          <a:pt x="208" y="150"/>
                        </a:lnTo>
                        <a:lnTo>
                          <a:pt x="240" y="151"/>
                        </a:lnTo>
                        <a:lnTo>
                          <a:pt x="271" y="143"/>
                        </a:lnTo>
                        <a:lnTo>
                          <a:pt x="296" y="134"/>
                        </a:lnTo>
                        <a:lnTo>
                          <a:pt x="328" y="115"/>
                        </a:lnTo>
                        <a:lnTo>
                          <a:pt x="284" y="107"/>
                        </a:lnTo>
                        <a:lnTo>
                          <a:pt x="248" y="106"/>
                        </a:lnTo>
                        <a:lnTo>
                          <a:pt x="200" y="112"/>
                        </a:lnTo>
                        <a:lnTo>
                          <a:pt x="153" y="121"/>
                        </a:lnTo>
                        <a:lnTo>
                          <a:pt x="121" y="87"/>
                        </a:lnTo>
                        <a:lnTo>
                          <a:pt x="86" y="60"/>
                        </a:lnTo>
                        <a:lnTo>
                          <a:pt x="115" y="68"/>
                        </a:lnTo>
                        <a:lnTo>
                          <a:pt x="142" y="74"/>
                        </a:lnTo>
                        <a:lnTo>
                          <a:pt x="180" y="79"/>
                        </a:lnTo>
                        <a:lnTo>
                          <a:pt x="228" y="76"/>
                        </a:lnTo>
                        <a:lnTo>
                          <a:pt x="268" y="70"/>
                        </a:lnTo>
                        <a:lnTo>
                          <a:pt x="298" y="60"/>
                        </a:lnTo>
                        <a:lnTo>
                          <a:pt x="302" y="38"/>
                        </a:lnTo>
                        <a:lnTo>
                          <a:pt x="314" y="16"/>
                        </a:lnTo>
                        <a:close/>
                      </a:path>
                    </a:pathLst>
                  </a:custGeom>
                  <a:solidFill>
                    <a:srgbClr val="808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498" name="Freeform 329">
                    <a:extLst>
                      <a:ext uri="{FF2B5EF4-FFF2-40B4-BE49-F238E27FC236}">
                        <a16:creationId xmlns:a16="http://schemas.microsoft.com/office/drawing/2014/main" id="{E3462716-C61E-D38E-3950-B44499256A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31" y="3095"/>
                    <a:ext cx="238" cy="242"/>
                  </a:xfrm>
                  <a:custGeom>
                    <a:avLst/>
                    <a:gdLst>
                      <a:gd name="T0" fmla="*/ 0 w 476"/>
                      <a:gd name="T1" fmla="*/ 199 h 484"/>
                      <a:gd name="T2" fmla="*/ 21 w 476"/>
                      <a:gd name="T3" fmla="*/ 207 h 484"/>
                      <a:gd name="T4" fmla="*/ 40 w 476"/>
                      <a:gd name="T5" fmla="*/ 213 h 484"/>
                      <a:gd name="T6" fmla="*/ 58 w 476"/>
                      <a:gd name="T7" fmla="*/ 218 h 484"/>
                      <a:gd name="T8" fmla="*/ 80 w 476"/>
                      <a:gd name="T9" fmla="*/ 220 h 484"/>
                      <a:gd name="T10" fmla="*/ 74 w 476"/>
                      <a:gd name="T11" fmla="*/ 224 h 484"/>
                      <a:gd name="T12" fmla="*/ 66 w 476"/>
                      <a:gd name="T13" fmla="*/ 231 h 484"/>
                      <a:gd name="T14" fmla="*/ 58 w 476"/>
                      <a:gd name="T15" fmla="*/ 235 h 484"/>
                      <a:gd name="T16" fmla="*/ 71 w 476"/>
                      <a:gd name="T17" fmla="*/ 239 h 484"/>
                      <a:gd name="T18" fmla="*/ 89 w 476"/>
                      <a:gd name="T19" fmla="*/ 242 h 484"/>
                      <a:gd name="T20" fmla="*/ 109 w 476"/>
                      <a:gd name="T21" fmla="*/ 240 h 484"/>
                      <a:gd name="T22" fmla="*/ 126 w 476"/>
                      <a:gd name="T23" fmla="*/ 235 h 484"/>
                      <a:gd name="T24" fmla="*/ 148 w 476"/>
                      <a:gd name="T25" fmla="*/ 224 h 484"/>
                      <a:gd name="T26" fmla="*/ 188 w 476"/>
                      <a:gd name="T27" fmla="*/ 220 h 484"/>
                      <a:gd name="T28" fmla="*/ 220 w 476"/>
                      <a:gd name="T29" fmla="*/ 220 h 484"/>
                      <a:gd name="T30" fmla="*/ 238 w 476"/>
                      <a:gd name="T31" fmla="*/ 220 h 484"/>
                      <a:gd name="T32" fmla="*/ 238 w 476"/>
                      <a:gd name="T33" fmla="*/ 195 h 484"/>
                      <a:gd name="T34" fmla="*/ 232 w 476"/>
                      <a:gd name="T35" fmla="*/ 156 h 484"/>
                      <a:gd name="T36" fmla="*/ 235 w 476"/>
                      <a:gd name="T37" fmla="*/ 87 h 484"/>
                      <a:gd name="T38" fmla="*/ 224 w 476"/>
                      <a:gd name="T39" fmla="*/ 33 h 484"/>
                      <a:gd name="T40" fmla="*/ 214 w 476"/>
                      <a:gd name="T41" fmla="*/ 16 h 484"/>
                      <a:gd name="T42" fmla="*/ 203 w 476"/>
                      <a:gd name="T43" fmla="*/ 0 h 484"/>
                      <a:gd name="T44" fmla="*/ 198 w 476"/>
                      <a:gd name="T45" fmla="*/ 26 h 484"/>
                      <a:gd name="T46" fmla="*/ 194 w 476"/>
                      <a:gd name="T47" fmla="*/ 58 h 484"/>
                      <a:gd name="T48" fmla="*/ 192 w 476"/>
                      <a:gd name="T49" fmla="*/ 85 h 484"/>
                      <a:gd name="T50" fmla="*/ 195 w 476"/>
                      <a:gd name="T51" fmla="*/ 116 h 484"/>
                      <a:gd name="T52" fmla="*/ 181 w 476"/>
                      <a:gd name="T53" fmla="*/ 173 h 484"/>
                      <a:gd name="T54" fmla="*/ 166 w 476"/>
                      <a:gd name="T55" fmla="*/ 195 h 484"/>
                      <a:gd name="T56" fmla="*/ 150 w 476"/>
                      <a:gd name="T57" fmla="*/ 196 h 484"/>
                      <a:gd name="T58" fmla="*/ 135 w 476"/>
                      <a:gd name="T59" fmla="*/ 197 h 484"/>
                      <a:gd name="T60" fmla="*/ 115 w 476"/>
                      <a:gd name="T61" fmla="*/ 202 h 484"/>
                      <a:gd name="T62" fmla="*/ 98 w 476"/>
                      <a:gd name="T63" fmla="*/ 206 h 484"/>
                      <a:gd name="T64" fmla="*/ 78 w 476"/>
                      <a:gd name="T65" fmla="*/ 199 h 484"/>
                      <a:gd name="T66" fmla="*/ 61 w 476"/>
                      <a:gd name="T67" fmla="*/ 195 h 484"/>
                      <a:gd name="T68" fmla="*/ 38 w 476"/>
                      <a:gd name="T69" fmla="*/ 194 h 484"/>
                      <a:gd name="T70" fmla="*/ 21 w 476"/>
                      <a:gd name="T71" fmla="*/ 196 h 484"/>
                      <a:gd name="T72" fmla="*/ 0 w 476"/>
                      <a:gd name="T73" fmla="*/ 199 h 484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476" h="484">
                        <a:moveTo>
                          <a:pt x="0" y="398"/>
                        </a:moveTo>
                        <a:lnTo>
                          <a:pt x="41" y="414"/>
                        </a:lnTo>
                        <a:lnTo>
                          <a:pt x="80" y="426"/>
                        </a:lnTo>
                        <a:lnTo>
                          <a:pt x="115" y="435"/>
                        </a:lnTo>
                        <a:lnTo>
                          <a:pt x="159" y="440"/>
                        </a:lnTo>
                        <a:lnTo>
                          <a:pt x="147" y="448"/>
                        </a:lnTo>
                        <a:lnTo>
                          <a:pt x="132" y="461"/>
                        </a:lnTo>
                        <a:lnTo>
                          <a:pt x="115" y="469"/>
                        </a:lnTo>
                        <a:lnTo>
                          <a:pt x="142" y="478"/>
                        </a:lnTo>
                        <a:lnTo>
                          <a:pt x="177" y="484"/>
                        </a:lnTo>
                        <a:lnTo>
                          <a:pt x="217" y="480"/>
                        </a:lnTo>
                        <a:lnTo>
                          <a:pt x="252" y="469"/>
                        </a:lnTo>
                        <a:lnTo>
                          <a:pt x="296" y="447"/>
                        </a:lnTo>
                        <a:lnTo>
                          <a:pt x="376" y="440"/>
                        </a:lnTo>
                        <a:lnTo>
                          <a:pt x="440" y="440"/>
                        </a:lnTo>
                        <a:lnTo>
                          <a:pt x="476" y="440"/>
                        </a:lnTo>
                        <a:lnTo>
                          <a:pt x="476" y="389"/>
                        </a:lnTo>
                        <a:lnTo>
                          <a:pt x="463" y="311"/>
                        </a:lnTo>
                        <a:lnTo>
                          <a:pt x="469" y="173"/>
                        </a:lnTo>
                        <a:lnTo>
                          <a:pt x="448" y="66"/>
                        </a:lnTo>
                        <a:lnTo>
                          <a:pt x="428" y="32"/>
                        </a:lnTo>
                        <a:lnTo>
                          <a:pt x="405" y="0"/>
                        </a:lnTo>
                        <a:lnTo>
                          <a:pt x="396" y="51"/>
                        </a:lnTo>
                        <a:lnTo>
                          <a:pt x="388" y="116"/>
                        </a:lnTo>
                        <a:lnTo>
                          <a:pt x="384" y="170"/>
                        </a:lnTo>
                        <a:lnTo>
                          <a:pt x="390" y="231"/>
                        </a:lnTo>
                        <a:lnTo>
                          <a:pt x="361" y="346"/>
                        </a:lnTo>
                        <a:lnTo>
                          <a:pt x="332" y="389"/>
                        </a:lnTo>
                        <a:lnTo>
                          <a:pt x="299" y="392"/>
                        </a:lnTo>
                        <a:lnTo>
                          <a:pt x="270" y="394"/>
                        </a:lnTo>
                        <a:lnTo>
                          <a:pt x="230" y="403"/>
                        </a:lnTo>
                        <a:lnTo>
                          <a:pt x="195" y="412"/>
                        </a:lnTo>
                        <a:lnTo>
                          <a:pt x="156" y="397"/>
                        </a:lnTo>
                        <a:lnTo>
                          <a:pt x="122" y="389"/>
                        </a:lnTo>
                        <a:lnTo>
                          <a:pt x="76" y="387"/>
                        </a:lnTo>
                        <a:lnTo>
                          <a:pt x="41" y="391"/>
                        </a:lnTo>
                        <a:lnTo>
                          <a:pt x="0" y="398"/>
                        </a:lnTo>
                        <a:close/>
                      </a:path>
                    </a:pathLst>
                  </a:custGeom>
                  <a:solidFill>
                    <a:srgbClr val="808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499" name="Freeform 330">
                    <a:extLst>
                      <a:ext uri="{FF2B5EF4-FFF2-40B4-BE49-F238E27FC236}">
                        <a16:creationId xmlns:a16="http://schemas.microsoft.com/office/drawing/2014/main" id="{6957E833-6DCC-4C21-6C65-DE32135559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42" y="3056"/>
                    <a:ext cx="166" cy="206"/>
                  </a:xfrm>
                  <a:custGeom>
                    <a:avLst/>
                    <a:gdLst>
                      <a:gd name="T0" fmla="*/ 165 w 333"/>
                      <a:gd name="T1" fmla="*/ 0 h 412"/>
                      <a:gd name="T2" fmla="*/ 166 w 333"/>
                      <a:gd name="T3" fmla="*/ 20 h 412"/>
                      <a:gd name="T4" fmla="*/ 165 w 333"/>
                      <a:gd name="T5" fmla="*/ 36 h 412"/>
                      <a:gd name="T6" fmla="*/ 161 w 333"/>
                      <a:gd name="T7" fmla="*/ 56 h 412"/>
                      <a:gd name="T8" fmla="*/ 154 w 333"/>
                      <a:gd name="T9" fmla="*/ 77 h 412"/>
                      <a:gd name="T10" fmla="*/ 145 w 333"/>
                      <a:gd name="T11" fmla="*/ 97 h 412"/>
                      <a:gd name="T12" fmla="*/ 129 w 333"/>
                      <a:gd name="T13" fmla="*/ 117 h 412"/>
                      <a:gd name="T14" fmla="*/ 111 w 333"/>
                      <a:gd name="T15" fmla="*/ 131 h 412"/>
                      <a:gd name="T16" fmla="*/ 88 w 333"/>
                      <a:gd name="T17" fmla="*/ 147 h 412"/>
                      <a:gd name="T18" fmla="*/ 65 w 333"/>
                      <a:gd name="T19" fmla="*/ 159 h 412"/>
                      <a:gd name="T20" fmla="*/ 51 w 333"/>
                      <a:gd name="T21" fmla="*/ 173 h 412"/>
                      <a:gd name="T22" fmla="*/ 35 w 333"/>
                      <a:gd name="T23" fmla="*/ 185 h 412"/>
                      <a:gd name="T24" fmla="*/ 20 w 333"/>
                      <a:gd name="T25" fmla="*/ 196 h 412"/>
                      <a:gd name="T26" fmla="*/ 0 w 333"/>
                      <a:gd name="T27" fmla="*/ 206 h 412"/>
                      <a:gd name="T28" fmla="*/ 10 w 333"/>
                      <a:gd name="T29" fmla="*/ 189 h 412"/>
                      <a:gd name="T30" fmla="*/ 23 w 333"/>
                      <a:gd name="T31" fmla="*/ 173 h 412"/>
                      <a:gd name="T32" fmla="*/ 36 w 333"/>
                      <a:gd name="T33" fmla="*/ 161 h 412"/>
                      <a:gd name="T34" fmla="*/ 49 w 333"/>
                      <a:gd name="T35" fmla="*/ 145 h 412"/>
                      <a:gd name="T36" fmla="*/ 65 w 333"/>
                      <a:gd name="T37" fmla="*/ 130 h 412"/>
                      <a:gd name="T38" fmla="*/ 81 w 333"/>
                      <a:gd name="T39" fmla="*/ 118 h 412"/>
                      <a:gd name="T40" fmla="*/ 92 w 333"/>
                      <a:gd name="T41" fmla="*/ 104 h 412"/>
                      <a:gd name="T42" fmla="*/ 101 w 333"/>
                      <a:gd name="T43" fmla="*/ 90 h 412"/>
                      <a:gd name="T44" fmla="*/ 117 w 333"/>
                      <a:gd name="T45" fmla="*/ 81 h 412"/>
                      <a:gd name="T46" fmla="*/ 130 w 333"/>
                      <a:gd name="T47" fmla="*/ 73 h 412"/>
                      <a:gd name="T48" fmla="*/ 141 w 333"/>
                      <a:gd name="T49" fmla="*/ 57 h 412"/>
                      <a:gd name="T50" fmla="*/ 151 w 333"/>
                      <a:gd name="T51" fmla="*/ 38 h 412"/>
                      <a:gd name="T52" fmla="*/ 158 w 333"/>
                      <a:gd name="T53" fmla="*/ 22 h 412"/>
                      <a:gd name="T54" fmla="*/ 165 w 333"/>
                      <a:gd name="T55" fmla="*/ 0 h 412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33" h="412">
                        <a:moveTo>
                          <a:pt x="331" y="0"/>
                        </a:moveTo>
                        <a:lnTo>
                          <a:pt x="333" y="39"/>
                        </a:lnTo>
                        <a:lnTo>
                          <a:pt x="330" y="71"/>
                        </a:lnTo>
                        <a:lnTo>
                          <a:pt x="322" y="112"/>
                        </a:lnTo>
                        <a:lnTo>
                          <a:pt x="309" y="153"/>
                        </a:lnTo>
                        <a:lnTo>
                          <a:pt x="291" y="194"/>
                        </a:lnTo>
                        <a:lnTo>
                          <a:pt x="259" y="234"/>
                        </a:lnTo>
                        <a:lnTo>
                          <a:pt x="222" y="261"/>
                        </a:lnTo>
                        <a:lnTo>
                          <a:pt x="176" y="294"/>
                        </a:lnTo>
                        <a:lnTo>
                          <a:pt x="130" y="317"/>
                        </a:lnTo>
                        <a:lnTo>
                          <a:pt x="102" y="346"/>
                        </a:lnTo>
                        <a:lnTo>
                          <a:pt x="70" y="369"/>
                        </a:lnTo>
                        <a:lnTo>
                          <a:pt x="40" y="391"/>
                        </a:lnTo>
                        <a:lnTo>
                          <a:pt x="0" y="412"/>
                        </a:lnTo>
                        <a:lnTo>
                          <a:pt x="20" y="378"/>
                        </a:lnTo>
                        <a:lnTo>
                          <a:pt x="47" y="345"/>
                        </a:lnTo>
                        <a:lnTo>
                          <a:pt x="73" y="321"/>
                        </a:lnTo>
                        <a:lnTo>
                          <a:pt x="98" y="289"/>
                        </a:lnTo>
                        <a:lnTo>
                          <a:pt x="130" y="260"/>
                        </a:lnTo>
                        <a:lnTo>
                          <a:pt x="162" y="235"/>
                        </a:lnTo>
                        <a:lnTo>
                          <a:pt x="185" y="207"/>
                        </a:lnTo>
                        <a:lnTo>
                          <a:pt x="203" y="180"/>
                        </a:lnTo>
                        <a:lnTo>
                          <a:pt x="235" y="162"/>
                        </a:lnTo>
                        <a:lnTo>
                          <a:pt x="261" y="145"/>
                        </a:lnTo>
                        <a:lnTo>
                          <a:pt x="283" y="113"/>
                        </a:lnTo>
                        <a:lnTo>
                          <a:pt x="303" y="75"/>
                        </a:lnTo>
                        <a:lnTo>
                          <a:pt x="317" y="43"/>
                        </a:lnTo>
                        <a:lnTo>
                          <a:pt x="331" y="0"/>
                        </a:lnTo>
                        <a:close/>
                      </a:path>
                    </a:pathLst>
                  </a:custGeom>
                  <a:solidFill>
                    <a:srgbClr val="808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00" name="Freeform 331">
                    <a:extLst>
                      <a:ext uri="{FF2B5EF4-FFF2-40B4-BE49-F238E27FC236}">
                        <a16:creationId xmlns:a16="http://schemas.microsoft.com/office/drawing/2014/main" id="{0083A764-57D8-C694-C443-67F2DFAF0BD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56" y="3028"/>
                    <a:ext cx="117" cy="195"/>
                  </a:xfrm>
                  <a:custGeom>
                    <a:avLst/>
                    <a:gdLst>
                      <a:gd name="T0" fmla="*/ 3 w 233"/>
                      <a:gd name="T1" fmla="*/ 195 h 390"/>
                      <a:gd name="T2" fmla="*/ 9 w 233"/>
                      <a:gd name="T3" fmla="*/ 180 h 390"/>
                      <a:gd name="T4" fmla="*/ 12 w 233"/>
                      <a:gd name="T5" fmla="*/ 170 h 390"/>
                      <a:gd name="T6" fmla="*/ 12 w 233"/>
                      <a:gd name="T7" fmla="*/ 158 h 390"/>
                      <a:gd name="T8" fmla="*/ 20 w 233"/>
                      <a:gd name="T9" fmla="*/ 156 h 390"/>
                      <a:gd name="T10" fmla="*/ 29 w 233"/>
                      <a:gd name="T11" fmla="*/ 151 h 390"/>
                      <a:gd name="T12" fmla="*/ 41 w 233"/>
                      <a:gd name="T13" fmla="*/ 136 h 390"/>
                      <a:gd name="T14" fmla="*/ 52 w 233"/>
                      <a:gd name="T15" fmla="*/ 119 h 390"/>
                      <a:gd name="T16" fmla="*/ 80 w 233"/>
                      <a:gd name="T17" fmla="*/ 72 h 390"/>
                      <a:gd name="T18" fmla="*/ 102 w 233"/>
                      <a:gd name="T19" fmla="*/ 46 h 390"/>
                      <a:gd name="T20" fmla="*/ 112 w 233"/>
                      <a:gd name="T21" fmla="*/ 28 h 390"/>
                      <a:gd name="T22" fmla="*/ 116 w 233"/>
                      <a:gd name="T23" fmla="*/ 18 h 390"/>
                      <a:gd name="T24" fmla="*/ 117 w 233"/>
                      <a:gd name="T25" fmla="*/ 9 h 390"/>
                      <a:gd name="T26" fmla="*/ 113 w 233"/>
                      <a:gd name="T27" fmla="*/ 3 h 390"/>
                      <a:gd name="T28" fmla="*/ 105 w 233"/>
                      <a:gd name="T29" fmla="*/ 0 h 390"/>
                      <a:gd name="T30" fmla="*/ 93 w 233"/>
                      <a:gd name="T31" fmla="*/ 3 h 390"/>
                      <a:gd name="T32" fmla="*/ 84 w 233"/>
                      <a:gd name="T33" fmla="*/ 10 h 390"/>
                      <a:gd name="T34" fmla="*/ 72 w 233"/>
                      <a:gd name="T35" fmla="*/ 32 h 390"/>
                      <a:gd name="T36" fmla="*/ 59 w 233"/>
                      <a:gd name="T37" fmla="*/ 57 h 390"/>
                      <a:gd name="T38" fmla="*/ 44 w 233"/>
                      <a:gd name="T39" fmla="*/ 89 h 390"/>
                      <a:gd name="T40" fmla="*/ 32 w 233"/>
                      <a:gd name="T41" fmla="*/ 112 h 390"/>
                      <a:gd name="T42" fmla="*/ 21 w 233"/>
                      <a:gd name="T43" fmla="*/ 131 h 390"/>
                      <a:gd name="T44" fmla="*/ 13 w 233"/>
                      <a:gd name="T45" fmla="*/ 143 h 390"/>
                      <a:gd name="T46" fmla="*/ 0 w 233"/>
                      <a:gd name="T47" fmla="*/ 151 h 390"/>
                      <a:gd name="T48" fmla="*/ 3 w 233"/>
                      <a:gd name="T49" fmla="*/ 164 h 390"/>
                      <a:gd name="T50" fmla="*/ 4 w 233"/>
                      <a:gd name="T51" fmla="*/ 177 h 390"/>
                      <a:gd name="T52" fmla="*/ 3 w 233"/>
                      <a:gd name="T53" fmla="*/ 195 h 390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</a:gdLst>
                    <a:ahLst/>
                    <a:cxnLst>
                      <a:cxn ang="T54">
                        <a:pos x="T0" y="T1"/>
                      </a:cxn>
                      <a:cxn ang="T55">
                        <a:pos x="T2" y="T3"/>
                      </a:cxn>
                      <a:cxn ang="T56">
                        <a:pos x="T4" y="T5"/>
                      </a:cxn>
                      <a:cxn ang="T57">
                        <a:pos x="T6" y="T7"/>
                      </a:cxn>
                      <a:cxn ang="T58">
                        <a:pos x="T8" y="T9"/>
                      </a:cxn>
                      <a:cxn ang="T59">
                        <a:pos x="T10" y="T11"/>
                      </a:cxn>
                      <a:cxn ang="T60">
                        <a:pos x="T12" y="T13"/>
                      </a:cxn>
                      <a:cxn ang="T61">
                        <a:pos x="T14" y="T15"/>
                      </a:cxn>
                      <a:cxn ang="T62">
                        <a:pos x="T16" y="T17"/>
                      </a:cxn>
                      <a:cxn ang="T63">
                        <a:pos x="T18" y="T19"/>
                      </a:cxn>
                      <a:cxn ang="T64">
                        <a:pos x="T20" y="T21"/>
                      </a:cxn>
                      <a:cxn ang="T65">
                        <a:pos x="T22" y="T23"/>
                      </a:cxn>
                      <a:cxn ang="T66">
                        <a:pos x="T24" y="T25"/>
                      </a:cxn>
                      <a:cxn ang="T67">
                        <a:pos x="T26" y="T27"/>
                      </a:cxn>
                      <a:cxn ang="T68">
                        <a:pos x="T28" y="T29"/>
                      </a:cxn>
                      <a:cxn ang="T69">
                        <a:pos x="T30" y="T31"/>
                      </a:cxn>
                      <a:cxn ang="T70">
                        <a:pos x="T32" y="T33"/>
                      </a:cxn>
                      <a:cxn ang="T71">
                        <a:pos x="T34" y="T35"/>
                      </a:cxn>
                      <a:cxn ang="T72">
                        <a:pos x="T36" y="T37"/>
                      </a:cxn>
                      <a:cxn ang="T73">
                        <a:pos x="T38" y="T39"/>
                      </a:cxn>
                      <a:cxn ang="T74">
                        <a:pos x="T40" y="T41"/>
                      </a:cxn>
                      <a:cxn ang="T75">
                        <a:pos x="T42" y="T43"/>
                      </a:cxn>
                      <a:cxn ang="T76">
                        <a:pos x="T44" y="T45"/>
                      </a:cxn>
                      <a:cxn ang="T77">
                        <a:pos x="T46" y="T47"/>
                      </a:cxn>
                      <a:cxn ang="T78">
                        <a:pos x="T48" y="T49"/>
                      </a:cxn>
                      <a:cxn ang="T79">
                        <a:pos x="T50" y="T51"/>
                      </a:cxn>
                      <a:cxn ang="T80">
                        <a:pos x="T52" y="T53"/>
                      </a:cxn>
                    </a:cxnLst>
                    <a:rect l="0" t="0" r="r" b="b"/>
                    <a:pathLst>
                      <a:path w="233" h="390">
                        <a:moveTo>
                          <a:pt x="6" y="390"/>
                        </a:moveTo>
                        <a:lnTo>
                          <a:pt x="18" y="360"/>
                        </a:lnTo>
                        <a:lnTo>
                          <a:pt x="23" y="339"/>
                        </a:lnTo>
                        <a:lnTo>
                          <a:pt x="23" y="316"/>
                        </a:lnTo>
                        <a:lnTo>
                          <a:pt x="40" y="312"/>
                        </a:lnTo>
                        <a:lnTo>
                          <a:pt x="57" y="302"/>
                        </a:lnTo>
                        <a:lnTo>
                          <a:pt x="82" y="272"/>
                        </a:lnTo>
                        <a:lnTo>
                          <a:pt x="104" y="238"/>
                        </a:lnTo>
                        <a:lnTo>
                          <a:pt x="160" y="144"/>
                        </a:lnTo>
                        <a:lnTo>
                          <a:pt x="203" y="91"/>
                        </a:lnTo>
                        <a:lnTo>
                          <a:pt x="224" y="56"/>
                        </a:lnTo>
                        <a:lnTo>
                          <a:pt x="232" y="36"/>
                        </a:lnTo>
                        <a:lnTo>
                          <a:pt x="233" y="18"/>
                        </a:lnTo>
                        <a:lnTo>
                          <a:pt x="226" y="6"/>
                        </a:lnTo>
                        <a:lnTo>
                          <a:pt x="209" y="0"/>
                        </a:lnTo>
                        <a:lnTo>
                          <a:pt x="185" y="6"/>
                        </a:lnTo>
                        <a:lnTo>
                          <a:pt x="168" y="19"/>
                        </a:lnTo>
                        <a:lnTo>
                          <a:pt x="144" y="64"/>
                        </a:lnTo>
                        <a:lnTo>
                          <a:pt x="118" y="113"/>
                        </a:lnTo>
                        <a:lnTo>
                          <a:pt x="88" y="177"/>
                        </a:lnTo>
                        <a:lnTo>
                          <a:pt x="64" y="224"/>
                        </a:lnTo>
                        <a:lnTo>
                          <a:pt x="41" y="262"/>
                        </a:lnTo>
                        <a:lnTo>
                          <a:pt x="25" y="285"/>
                        </a:lnTo>
                        <a:lnTo>
                          <a:pt x="0" y="302"/>
                        </a:lnTo>
                        <a:lnTo>
                          <a:pt x="6" y="328"/>
                        </a:lnTo>
                        <a:lnTo>
                          <a:pt x="7" y="353"/>
                        </a:lnTo>
                        <a:lnTo>
                          <a:pt x="6" y="390"/>
                        </a:lnTo>
                        <a:close/>
                      </a:path>
                    </a:pathLst>
                  </a:custGeom>
                  <a:solidFill>
                    <a:srgbClr val="808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01" name="Freeform 332">
                    <a:extLst>
                      <a:ext uri="{FF2B5EF4-FFF2-40B4-BE49-F238E27FC236}">
                        <a16:creationId xmlns:a16="http://schemas.microsoft.com/office/drawing/2014/main" id="{1521A078-BB0D-8422-A335-4FE8E3F6EC3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00" y="3229"/>
                    <a:ext cx="94" cy="97"/>
                  </a:xfrm>
                  <a:custGeom>
                    <a:avLst/>
                    <a:gdLst>
                      <a:gd name="T0" fmla="*/ 0 w 188"/>
                      <a:gd name="T1" fmla="*/ 0 h 193"/>
                      <a:gd name="T2" fmla="*/ 22 w 188"/>
                      <a:gd name="T3" fmla="*/ 22 h 193"/>
                      <a:gd name="T4" fmla="*/ 35 w 188"/>
                      <a:gd name="T5" fmla="*/ 36 h 193"/>
                      <a:gd name="T6" fmla="*/ 49 w 188"/>
                      <a:gd name="T7" fmla="*/ 59 h 193"/>
                      <a:gd name="T8" fmla="*/ 66 w 188"/>
                      <a:gd name="T9" fmla="*/ 74 h 193"/>
                      <a:gd name="T10" fmla="*/ 94 w 188"/>
                      <a:gd name="T11" fmla="*/ 97 h 193"/>
                      <a:gd name="T12" fmla="*/ 51 w 188"/>
                      <a:gd name="T13" fmla="*/ 41 h 193"/>
                      <a:gd name="T14" fmla="*/ 0 w 188"/>
                      <a:gd name="T15" fmla="*/ 0 h 19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88" h="193">
                        <a:moveTo>
                          <a:pt x="0" y="0"/>
                        </a:moveTo>
                        <a:lnTo>
                          <a:pt x="44" y="44"/>
                        </a:lnTo>
                        <a:lnTo>
                          <a:pt x="69" y="71"/>
                        </a:lnTo>
                        <a:lnTo>
                          <a:pt x="98" y="117"/>
                        </a:lnTo>
                        <a:lnTo>
                          <a:pt x="132" y="147"/>
                        </a:lnTo>
                        <a:lnTo>
                          <a:pt x="188" y="193"/>
                        </a:lnTo>
                        <a:lnTo>
                          <a:pt x="102" y="8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0C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02" name="Freeform 333">
                    <a:extLst>
                      <a:ext uri="{FF2B5EF4-FFF2-40B4-BE49-F238E27FC236}">
                        <a16:creationId xmlns:a16="http://schemas.microsoft.com/office/drawing/2014/main" id="{D8D2894E-C43E-BB1D-649D-15E4631030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53" y="2886"/>
                    <a:ext cx="21" cy="72"/>
                  </a:xfrm>
                  <a:custGeom>
                    <a:avLst/>
                    <a:gdLst>
                      <a:gd name="T0" fmla="*/ 0 w 43"/>
                      <a:gd name="T1" fmla="*/ 0 h 144"/>
                      <a:gd name="T2" fmla="*/ 7 w 43"/>
                      <a:gd name="T3" fmla="*/ 8 h 144"/>
                      <a:gd name="T4" fmla="*/ 14 w 43"/>
                      <a:gd name="T5" fmla="*/ 21 h 144"/>
                      <a:gd name="T6" fmla="*/ 19 w 43"/>
                      <a:gd name="T7" fmla="*/ 35 h 144"/>
                      <a:gd name="T8" fmla="*/ 21 w 43"/>
                      <a:gd name="T9" fmla="*/ 56 h 144"/>
                      <a:gd name="T10" fmla="*/ 18 w 43"/>
                      <a:gd name="T11" fmla="*/ 72 h 144"/>
                      <a:gd name="T12" fmla="*/ 13 w 43"/>
                      <a:gd name="T13" fmla="*/ 40 h 144"/>
                      <a:gd name="T14" fmla="*/ 7 w 43"/>
                      <a:gd name="T15" fmla="*/ 20 h 144"/>
                      <a:gd name="T16" fmla="*/ 0 w 43"/>
                      <a:gd name="T17" fmla="*/ 0 h 1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43" h="144">
                        <a:moveTo>
                          <a:pt x="0" y="0"/>
                        </a:moveTo>
                        <a:lnTo>
                          <a:pt x="15" y="15"/>
                        </a:lnTo>
                        <a:lnTo>
                          <a:pt x="29" y="41"/>
                        </a:lnTo>
                        <a:lnTo>
                          <a:pt x="38" y="69"/>
                        </a:lnTo>
                        <a:lnTo>
                          <a:pt x="43" y="112"/>
                        </a:lnTo>
                        <a:lnTo>
                          <a:pt x="37" y="144"/>
                        </a:lnTo>
                        <a:lnTo>
                          <a:pt x="27" y="79"/>
                        </a:lnTo>
                        <a:lnTo>
                          <a:pt x="15" y="3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0C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03" name="Freeform 334">
                    <a:extLst>
                      <a:ext uri="{FF2B5EF4-FFF2-40B4-BE49-F238E27FC236}">
                        <a16:creationId xmlns:a16="http://schemas.microsoft.com/office/drawing/2014/main" id="{AD17B0EF-E9B6-A078-ACB2-CAC5588F7C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91" y="3052"/>
                    <a:ext cx="192" cy="306"/>
                  </a:xfrm>
                  <a:custGeom>
                    <a:avLst/>
                    <a:gdLst>
                      <a:gd name="T0" fmla="*/ 0 w 385"/>
                      <a:gd name="T1" fmla="*/ 292 h 610"/>
                      <a:gd name="T2" fmla="*/ 25 w 385"/>
                      <a:gd name="T3" fmla="*/ 277 h 610"/>
                      <a:gd name="T4" fmla="*/ 51 w 385"/>
                      <a:gd name="T5" fmla="*/ 277 h 610"/>
                      <a:gd name="T6" fmla="*/ 76 w 385"/>
                      <a:gd name="T7" fmla="*/ 281 h 610"/>
                      <a:gd name="T8" fmla="*/ 81 w 385"/>
                      <a:gd name="T9" fmla="*/ 271 h 610"/>
                      <a:gd name="T10" fmla="*/ 93 w 385"/>
                      <a:gd name="T11" fmla="*/ 264 h 610"/>
                      <a:gd name="T12" fmla="*/ 111 w 385"/>
                      <a:gd name="T13" fmla="*/ 260 h 610"/>
                      <a:gd name="T14" fmla="*/ 127 w 385"/>
                      <a:gd name="T15" fmla="*/ 258 h 610"/>
                      <a:gd name="T16" fmla="*/ 144 w 385"/>
                      <a:gd name="T17" fmla="*/ 259 h 610"/>
                      <a:gd name="T18" fmla="*/ 163 w 385"/>
                      <a:gd name="T19" fmla="*/ 263 h 610"/>
                      <a:gd name="T20" fmla="*/ 174 w 385"/>
                      <a:gd name="T21" fmla="*/ 248 h 610"/>
                      <a:gd name="T22" fmla="*/ 171 w 385"/>
                      <a:gd name="T23" fmla="*/ 217 h 610"/>
                      <a:gd name="T24" fmla="*/ 170 w 385"/>
                      <a:gd name="T25" fmla="*/ 189 h 610"/>
                      <a:gd name="T26" fmla="*/ 171 w 385"/>
                      <a:gd name="T27" fmla="*/ 159 h 610"/>
                      <a:gd name="T28" fmla="*/ 173 w 385"/>
                      <a:gd name="T29" fmla="*/ 143 h 610"/>
                      <a:gd name="T30" fmla="*/ 172 w 385"/>
                      <a:gd name="T31" fmla="*/ 124 h 610"/>
                      <a:gd name="T32" fmla="*/ 167 w 385"/>
                      <a:gd name="T33" fmla="*/ 97 h 610"/>
                      <a:gd name="T34" fmla="*/ 160 w 385"/>
                      <a:gd name="T35" fmla="*/ 59 h 610"/>
                      <a:gd name="T36" fmla="*/ 156 w 385"/>
                      <a:gd name="T37" fmla="*/ 36 h 610"/>
                      <a:gd name="T38" fmla="*/ 152 w 385"/>
                      <a:gd name="T39" fmla="*/ 0 h 610"/>
                      <a:gd name="T40" fmla="*/ 166 w 385"/>
                      <a:gd name="T41" fmla="*/ 26 h 610"/>
                      <a:gd name="T42" fmla="*/ 174 w 385"/>
                      <a:gd name="T43" fmla="*/ 47 h 610"/>
                      <a:gd name="T44" fmla="*/ 181 w 385"/>
                      <a:gd name="T45" fmla="*/ 42 h 610"/>
                      <a:gd name="T46" fmla="*/ 189 w 385"/>
                      <a:gd name="T47" fmla="*/ 29 h 610"/>
                      <a:gd name="T48" fmla="*/ 190 w 385"/>
                      <a:gd name="T49" fmla="*/ 42 h 610"/>
                      <a:gd name="T50" fmla="*/ 188 w 385"/>
                      <a:gd name="T51" fmla="*/ 65 h 610"/>
                      <a:gd name="T52" fmla="*/ 185 w 385"/>
                      <a:gd name="T53" fmla="*/ 82 h 610"/>
                      <a:gd name="T54" fmla="*/ 184 w 385"/>
                      <a:gd name="T55" fmla="*/ 109 h 610"/>
                      <a:gd name="T56" fmla="*/ 185 w 385"/>
                      <a:gd name="T57" fmla="*/ 137 h 610"/>
                      <a:gd name="T58" fmla="*/ 192 w 385"/>
                      <a:gd name="T59" fmla="*/ 216 h 610"/>
                      <a:gd name="T60" fmla="*/ 189 w 385"/>
                      <a:gd name="T61" fmla="*/ 256 h 610"/>
                      <a:gd name="T62" fmla="*/ 182 w 385"/>
                      <a:gd name="T63" fmla="*/ 271 h 610"/>
                      <a:gd name="T64" fmla="*/ 171 w 385"/>
                      <a:gd name="T65" fmla="*/ 284 h 610"/>
                      <a:gd name="T66" fmla="*/ 158 w 385"/>
                      <a:gd name="T67" fmla="*/ 293 h 610"/>
                      <a:gd name="T68" fmla="*/ 145 w 385"/>
                      <a:gd name="T69" fmla="*/ 299 h 610"/>
                      <a:gd name="T70" fmla="*/ 126 w 385"/>
                      <a:gd name="T71" fmla="*/ 303 h 610"/>
                      <a:gd name="T72" fmla="*/ 109 w 385"/>
                      <a:gd name="T73" fmla="*/ 306 h 610"/>
                      <a:gd name="T74" fmla="*/ 91 w 385"/>
                      <a:gd name="T75" fmla="*/ 300 h 610"/>
                      <a:gd name="T76" fmla="*/ 71 w 385"/>
                      <a:gd name="T77" fmla="*/ 296 h 610"/>
                      <a:gd name="T78" fmla="*/ 47 w 385"/>
                      <a:gd name="T79" fmla="*/ 295 h 610"/>
                      <a:gd name="T80" fmla="*/ 0 w 385"/>
                      <a:gd name="T81" fmla="*/ 292 h 610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385" h="610">
                        <a:moveTo>
                          <a:pt x="0" y="582"/>
                        </a:moveTo>
                        <a:lnTo>
                          <a:pt x="50" y="552"/>
                        </a:lnTo>
                        <a:lnTo>
                          <a:pt x="102" y="552"/>
                        </a:lnTo>
                        <a:lnTo>
                          <a:pt x="152" y="560"/>
                        </a:lnTo>
                        <a:lnTo>
                          <a:pt x="163" y="541"/>
                        </a:lnTo>
                        <a:lnTo>
                          <a:pt x="187" y="526"/>
                        </a:lnTo>
                        <a:lnTo>
                          <a:pt x="222" y="518"/>
                        </a:lnTo>
                        <a:lnTo>
                          <a:pt x="254" y="515"/>
                        </a:lnTo>
                        <a:lnTo>
                          <a:pt x="289" y="516"/>
                        </a:lnTo>
                        <a:lnTo>
                          <a:pt x="327" y="524"/>
                        </a:lnTo>
                        <a:lnTo>
                          <a:pt x="348" y="494"/>
                        </a:lnTo>
                        <a:lnTo>
                          <a:pt x="343" y="433"/>
                        </a:lnTo>
                        <a:lnTo>
                          <a:pt x="340" y="376"/>
                        </a:lnTo>
                        <a:lnTo>
                          <a:pt x="343" y="316"/>
                        </a:lnTo>
                        <a:lnTo>
                          <a:pt x="347" y="285"/>
                        </a:lnTo>
                        <a:lnTo>
                          <a:pt x="345" y="247"/>
                        </a:lnTo>
                        <a:lnTo>
                          <a:pt x="334" y="193"/>
                        </a:lnTo>
                        <a:lnTo>
                          <a:pt x="320" y="118"/>
                        </a:lnTo>
                        <a:lnTo>
                          <a:pt x="313" y="72"/>
                        </a:lnTo>
                        <a:lnTo>
                          <a:pt x="305" y="0"/>
                        </a:lnTo>
                        <a:lnTo>
                          <a:pt x="332" y="52"/>
                        </a:lnTo>
                        <a:lnTo>
                          <a:pt x="348" y="93"/>
                        </a:lnTo>
                        <a:lnTo>
                          <a:pt x="363" y="83"/>
                        </a:lnTo>
                        <a:lnTo>
                          <a:pt x="379" y="57"/>
                        </a:lnTo>
                        <a:lnTo>
                          <a:pt x="381" y="84"/>
                        </a:lnTo>
                        <a:lnTo>
                          <a:pt x="377" y="129"/>
                        </a:lnTo>
                        <a:lnTo>
                          <a:pt x="371" y="164"/>
                        </a:lnTo>
                        <a:lnTo>
                          <a:pt x="369" y="217"/>
                        </a:lnTo>
                        <a:lnTo>
                          <a:pt x="371" y="273"/>
                        </a:lnTo>
                        <a:lnTo>
                          <a:pt x="385" y="430"/>
                        </a:lnTo>
                        <a:lnTo>
                          <a:pt x="379" y="510"/>
                        </a:lnTo>
                        <a:lnTo>
                          <a:pt x="365" y="540"/>
                        </a:lnTo>
                        <a:lnTo>
                          <a:pt x="342" y="567"/>
                        </a:lnTo>
                        <a:lnTo>
                          <a:pt x="316" y="584"/>
                        </a:lnTo>
                        <a:lnTo>
                          <a:pt x="290" y="596"/>
                        </a:lnTo>
                        <a:lnTo>
                          <a:pt x="253" y="605"/>
                        </a:lnTo>
                        <a:lnTo>
                          <a:pt x="219" y="610"/>
                        </a:lnTo>
                        <a:lnTo>
                          <a:pt x="183" y="599"/>
                        </a:lnTo>
                        <a:lnTo>
                          <a:pt x="142" y="590"/>
                        </a:lnTo>
                        <a:lnTo>
                          <a:pt x="94" y="589"/>
                        </a:lnTo>
                        <a:lnTo>
                          <a:pt x="0" y="582"/>
                        </a:lnTo>
                        <a:close/>
                      </a:path>
                    </a:pathLst>
                  </a:custGeom>
                  <a:solidFill>
                    <a:srgbClr val="C0C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04" name="Freeform 335">
                    <a:extLst>
                      <a:ext uri="{FF2B5EF4-FFF2-40B4-BE49-F238E27FC236}">
                        <a16:creationId xmlns:a16="http://schemas.microsoft.com/office/drawing/2014/main" id="{E6C5A4D9-88EF-3419-99B3-7D5F4DC275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91" y="3346"/>
                    <a:ext cx="146" cy="186"/>
                  </a:xfrm>
                  <a:custGeom>
                    <a:avLst/>
                    <a:gdLst>
                      <a:gd name="T0" fmla="*/ 0 w 292"/>
                      <a:gd name="T1" fmla="*/ 30 h 371"/>
                      <a:gd name="T2" fmla="*/ 14 w 292"/>
                      <a:gd name="T3" fmla="*/ 27 h 371"/>
                      <a:gd name="T4" fmla="*/ 22 w 292"/>
                      <a:gd name="T5" fmla="*/ 22 h 371"/>
                      <a:gd name="T6" fmla="*/ 43 w 292"/>
                      <a:gd name="T7" fmla="*/ 25 h 371"/>
                      <a:gd name="T8" fmla="*/ 63 w 292"/>
                      <a:gd name="T9" fmla="*/ 26 h 371"/>
                      <a:gd name="T10" fmla="*/ 84 w 292"/>
                      <a:gd name="T11" fmla="*/ 25 h 371"/>
                      <a:gd name="T12" fmla="*/ 100 w 292"/>
                      <a:gd name="T13" fmla="*/ 23 h 371"/>
                      <a:gd name="T14" fmla="*/ 118 w 292"/>
                      <a:gd name="T15" fmla="*/ 19 h 371"/>
                      <a:gd name="T16" fmla="*/ 133 w 292"/>
                      <a:gd name="T17" fmla="*/ 10 h 371"/>
                      <a:gd name="T18" fmla="*/ 146 w 292"/>
                      <a:gd name="T19" fmla="*/ 0 h 371"/>
                      <a:gd name="T20" fmla="*/ 143 w 292"/>
                      <a:gd name="T21" fmla="*/ 13 h 371"/>
                      <a:gd name="T22" fmla="*/ 135 w 292"/>
                      <a:gd name="T23" fmla="*/ 27 h 371"/>
                      <a:gd name="T24" fmla="*/ 121 w 292"/>
                      <a:gd name="T25" fmla="*/ 37 h 371"/>
                      <a:gd name="T26" fmla="*/ 125 w 292"/>
                      <a:gd name="T27" fmla="*/ 51 h 371"/>
                      <a:gd name="T28" fmla="*/ 116 w 292"/>
                      <a:gd name="T29" fmla="*/ 62 h 371"/>
                      <a:gd name="T30" fmla="*/ 112 w 292"/>
                      <a:gd name="T31" fmla="*/ 71 h 371"/>
                      <a:gd name="T32" fmla="*/ 110 w 292"/>
                      <a:gd name="T33" fmla="*/ 83 h 371"/>
                      <a:gd name="T34" fmla="*/ 103 w 292"/>
                      <a:gd name="T35" fmla="*/ 92 h 371"/>
                      <a:gd name="T36" fmla="*/ 100 w 292"/>
                      <a:gd name="T37" fmla="*/ 108 h 371"/>
                      <a:gd name="T38" fmla="*/ 98 w 292"/>
                      <a:gd name="T39" fmla="*/ 119 h 371"/>
                      <a:gd name="T40" fmla="*/ 95 w 292"/>
                      <a:gd name="T41" fmla="*/ 138 h 371"/>
                      <a:gd name="T42" fmla="*/ 99 w 292"/>
                      <a:gd name="T43" fmla="*/ 157 h 371"/>
                      <a:gd name="T44" fmla="*/ 87 w 292"/>
                      <a:gd name="T45" fmla="*/ 167 h 371"/>
                      <a:gd name="T46" fmla="*/ 73 w 292"/>
                      <a:gd name="T47" fmla="*/ 175 h 371"/>
                      <a:gd name="T48" fmla="*/ 57 w 292"/>
                      <a:gd name="T49" fmla="*/ 182 h 371"/>
                      <a:gd name="T50" fmla="*/ 41 w 292"/>
                      <a:gd name="T51" fmla="*/ 186 h 371"/>
                      <a:gd name="T52" fmla="*/ 57 w 292"/>
                      <a:gd name="T53" fmla="*/ 175 h 371"/>
                      <a:gd name="T54" fmla="*/ 70 w 292"/>
                      <a:gd name="T55" fmla="*/ 163 h 371"/>
                      <a:gd name="T56" fmla="*/ 81 w 292"/>
                      <a:gd name="T57" fmla="*/ 153 h 371"/>
                      <a:gd name="T58" fmla="*/ 88 w 292"/>
                      <a:gd name="T59" fmla="*/ 139 h 371"/>
                      <a:gd name="T60" fmla="*/ 74 w 292"/>
                      <a:gd name="T61" fmla="*/ 143 h 371"/>
                      <a:gd name="T62" fmla="*/ 58 w 292"/>
                      <a:gd name="T63" fmla="*/ 143 h 371"/>
                      <a:gd name="T64" fmla="*/ 39 w 292"/>
                      <a:gd name="T65" fmla="*/ 142 h 371"/>
                      <a:gd name="T66" fmla="*/ 18 w 292"/>
                      <a:gd name="T67" fmla="*/ 139 h 371"/>
                      <a:gd name="T68" fmla="*/ 41 w 292"/>
                      <a:gd name="T69" fmla="*/ 136 h 371"/>
                      <a:gd name="T70" fmla="*/ 58 w 292"/>
                      <a:gd name="T71" fmla="*/ 131 h 371"/>
                      <a:gd name="T72" fmla="*/ 72 w 292"/>
                      <a:gd name="T73" fmla="*/ 125 h 371"/>
                      <a:gd name="T74" fmla="*/ 84 w 292"/>
                      <a:gd name="T75" fmla="*/ 117 h 371"/>
                      <a:gd name="T76" fmla="*/ 92 w 292"/>
                      <a:gd name="T77" fmla="*/ 107 h 371"/>
                      <a:gd name="T78" fmla="*/ 74 w 292"/>
                      <a:gd name="T79" fmla="*/ 103 h 371"/>
                      <a:gd name="T80" fmla="*/ 58 w 292"/>
                      <a:gd name="T81" fmla="*/ 99 h 371"/>
                      <a:gd name="T82" fmla="*/ 69 w 292"/>
                      <a:gd name="T83" fmla="*/ 89 h 371"/>
                      <a:gd name="T84" fmla="*/ 81 w 292"/>
                      <a:gd name="T85" fmla="*/ 80 h 371"/>
                      <a:gd name="T86" fmla="*/ 95 w 292"/>
                      <a:gd name="T87" fmla="*/ 71 h 371"/>
                      <a:gd name="T88" fmla="*/ 106 w 292"/>
                      <a:gd name="T89" fmla="*/ 66 h 371"/>
                      <a:gd name="T90" fmla="*/ 97 w 292"/>
                      <a:gd name="T91" fmla="*/ 62 h 371"/>
                      <a:gd name="T92" fmla="*/ 89 w 292"/>
                      <a:gd name="T93" fmla="*/ 59 h 371"/>
                      <a:gd name="T94" fmla="*/ 77 w 292"/>
                      <a:gd name="T95" fmla="*/ 55 h 371"/>
                      <a:gd name="T96" fmla="*/ 89 w 292"/>
                      <a:gd name="T97" fmla="*/ 48 h 371"/>
                      <a:gd name="T98" fmla="*/ 99 w 292"/>
                      <a:gd name="T99" fmla="*/ 41 h 371"/>
                      <a:gd name="T100" fmla="*/ 81 w 292"/>
                      <a:gd name="T101" fmla="*/ 41 h 371"/>
                      <a:gd name="T102" fmla="*/ 65 w 292"/>
                      <a:gd name="T103" fmla="*/ 41 h 371"/>
                      <a:gd name="T104" fmla="*/ 42 w 292"/>
                      <a:gd name="T105" fmla="*/ 38 h 371"/>
                      <a:gd name="T106" fmla="*/ 20 w 292"/>
                      <a:gd name="T107" fmla="*/ 34 h 371"/>
                      <a:gd name="T108" fmla="*/ 0 w 292"/>
                      <a:gd name="T109" fmla="*/ 30 h 371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292" h="371">
                        <a:moveTo>
                          <a:pt x="0" y="59"/>
                        </a:moveTo>
                        <a:lnTo>
                          <a:pt x="27" y="54"/>
                        </a:lnTo>
                        <a:lnTo>
                          <a:pt x="44" y="44"/>
                        </a:lnTo>
                        <a:lnTo>
                          <a:pt x="86" y="49"/>
                        </a:lnTo>
                        <a:lnTo>
                          <a:pt x="126" y="51"/>
                        </a:lnTo>
                        <a:lnTo>
                          <a:pt x="168" y="49"/>
                        </a:lnTo>
                        <a:lnTo>
                          <a:pt x="199" y="46"/>
                        </a:lnTo>
                        <a:lnTo>
                          <a:pt x="235" y="38"/>
                        </a:lnTo>
                        <a:lnTo>
                          <a:pt x="265" y="19"/>
                        </a:lnTo>
                        <a:lnTo>
                          <a:pt x="292" y="0"/>
                        </a:lnTo>
                        <a:lnTo>
                          <a:pt x="286" y="25"/>
                        </a:lnTo>
                        <a:lnTo>
                          <a:pt x="269" y="53"/>
                        </a:lnTo>
                        <a:lnTo>
                          <a:pt x="242" y="73"/>
                        </a:lnTo>
                        <a:lnTo>
                          <a:pt x="249" y="102"/>
                        </a:lnTo>
                        <a:lnTo>
                          <a:pt x="232" y="123"/>
                        </a:lnTo>
                        <a:lnTo>
                          <a:pt x="224" y="142"/>
                        </a:lnTo>
                        <a:lnTo>
                          <a:pt x="219" y="165"/>
                        </a:lnTo>
                        <a:lnTo>
                          <a:pt x="205" y="183"/>
                        </a:lnTo>
                        <a:lnTo>
                          <a:pt x="200" y="216"/>
                        </a:lnTo>
                        <a:lnTo>
                          <a:pt x="196" y="238"/>
                        </a:lnTo>
                        <a:lnTo>
                          <a:pt x="190" y="275"/>
                        </a:lnTo>
                        <a:lnTo>
                          <a:pt x="198" y="313"/>
                        </a:lnTo>
                        <a:lnTo>
                          <a:pt x="174" y="333"/>
                        </a:lnTo>
                        <a:lnTo>
                          <a:pt x="146" y="350"/>
                        </a:lnTo>
                        <a:lnTo>
                          <a:pt x="113" y="364"/>
                        </a:lnTo>
                        <a:lnTo>
                          <a:pt x="81" y="371"/>
                        </a:lnTo>
                        <a:lnTo>
                          <a:pt x="113" y="349"/>
                        </a:lnTo>
                        <a:lnTo>
                          <a:pt x="140" y="326"/>
                        </a:lnTo>
                        <a:lnTo>
                          <a:pt x="161" y="305"/>
                        </a:lnTo>
                        <a:lnTo>
                          <a:pt x="176" y="278"/>
                        </a:lnTo>
                        <a:lnTo>
                          <a:pt x="147" y="285"/>
                        </a:lnTo>
                        <a:lnTo>
                          <a:pt x="116" y="286"/>
                        </a:lnTo>
                        <a:lnTo>
                          <a:pt x="77" y="283"/>
                        </a:lnTo>
                        <a:lnTo>
                          <a:pt x="36" y="278"/>
                        </a:lnTo>
                        <a:lnTo>
                          <a:pt x="82" y="272"/>
                        </a:lnTo>
                        <a:lnTo>
                          <a:pt x="116" y="262"/>
                        </a:lnTo>
                        <a:lnTo>
                          <a:pt x="144" y="249"/>
                        </a:lnTo>
                        <a:lnTo>
                          <a:pt x="167" y="233"/>
                        </a:lnTo>
                        <a:lnTo>
                          <a:pt x="183" y="213"/>
                        </a:lnTo>
                        <a:lnTo>
                          <a:pt x="148" y="206"/>
                        </a:lnTo>
                        <a:lnTo>
                          <a:pt x="116" y="197"/>
                        </a:lnTo>
                        <a:lnTo>
                          <a:pt x="137" y="178"/>
                        </a:lnTo>
                        <a:lnTo>
                          <a:pt x="162" y="160"/>
                        </a:lnTo>
                        <a:lnTo>
                          <a:pt x="190" y="142"/>
                        </a:lnTo>
                        <a:lnTo>
                          <a:pt x="212" y="131"/>
                        </a:lnTo>
                        <a:lnTo>
                          <a:pt x="194" y="124"/>
                        </a:lnTo>
                        <a:lnTo>
                          <a:pt x="178" y="117"/>
                        </a:lnTo>
                        <a:lnTo>
                          <a:pt x="153" y="109"/>
                        </a:lnTo>
                        <a:lnTo>
                          <a:pt x="178" y="96"/>
                        </a:lnTo>
                        <a:lnTo>
                          <a:pt x="198" y="81"/>
                        </a:lnTo>
                        <a:lnTo>
                          <a:pt x="161" y="82"/>
                        </a:lnTo>
                        <a:lnTo>
                          <a:pt x="129" y="81"/>
                        </a:lnTo>
                        <a:lnTo>
                          <a:pt x="83" y="76"/>
                        </a:lnTo>
                        <a:lnTo>
                          <a:pt x="39" y="67"/>
                        </a:lnTo>
                        <a:lnTo>
                          <a:pt x="0" y="59"/>
                        </a:lnTo>
                        <a:close/>
                      </a:path>
                    </a:pathLst>
                  </a:custGeom>
                  <a:solidFill>
                    <a:srgbClr val="C0C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8443" name="Group 336">
                <a:extLst>
                  <a:ext uri="{FF2B5EF4-FFF2-40B4-BE49-F238E27FC236}">
                    <a16:creationId xmlns:a16="http://schemas.microsoft.com/office/drawing/2014/main" id="{286CA94A-22FA-5619-8750-D57987DFD4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4" y="3633"/>
                <a:ext cx="175" cy="247"/>
                <a:chOff x="3364" y="3633"/>
                <a:chExt cx="175" cy="247"/>
              </a:xfrm>
            </p:grpSpPr>
            <p:sp>
              <p:nvSpPr>
                <p:cNvPr id="18482" name="Freeform 337">
                  <a:extLst>
                    <a:ext uri="{FF2B5EF4-FFF2-40B4-BE49-F238E27FC236}">
                      <a16:creationId xmlns:a16="http://schemas.microsoft.com/office/drawing/2014/main" id="{CB7A0379-5EBC-F5FF-2FB5-90C1DCF19B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64" y="3633"/>
                  <a:ext cx="175" cy="247"/>
                </a:xfrm>
                <a:custGeom>
                  <a:avLst/>
                  <a:gdLst>
                    <a:gd name="T0" fmla="*/ 87 w 349"/>
                    <a:gd name="T1" fmla="*/ 11 h 495"/>
                    <a:gd name="T2" fmla="*/ 81 w 349"/>
                    <a:gd name="T3" fmla="*/ 50 h 495"/>
                    <a:gd name="T4" fmla="*/ 80 w 349"/>
                    <a:gd name="T5" fmla="*/ 69 h 495"/>
                    <a:gd name="T6" fmla="*/ 84 w 349"/>
                    <a:gd name="T7" fmla="*/ 90 h 495"/>
                    <a:gd name="T8" fmla="*/ 90 w 349"/>
                    <a:gd name="T9" fmla="*/ 99 h 495"/>
                    <a:gd name="T10" fmla="*/ 97 w 349"/>
                    <a:gd name="T11" fmla="*/ 104 h 495"/>
                    <a:gd name="T12" fmla="*/ 109 w 349"/>
                    <a:gd name="T13" fmla="*/ 111 h 495"/>
                    <a:gd name="T14" fmla="*/ 127 w 349"/>
                    <a:gd name="T15" fmla="*/ 119 h 495"/>
                    <a:gd name="T16" fmla="*/ 135 w 349"/>
                    <a:gd name="T17" fmla="*/ 123 h 495"/>
                    <a:gd name="T18" fmla="*/ 145 w 349"/>
                    <a:gd name="T19" fmla="*/ 130 h 495"/>
                    <a:gd name="T20" fmla="*/ 148 w 349"/>
                    <a:gd name="T21" fmla="*/ 135 h 495"/>
                    <a:gd name="T22" fmla="*/ 151 w 349"/>
                    <a:gd name="T23" fmla="*/ 145 h 495"/>
                    <a:gd name="T24" fmla="*/ 159 w 349"/>
                    <a:gd name="T25" fmla="*/ 150 h 495"/>
                    <a:gd name="T26" fmla="*/ 166 w 349"/>
                    <a:gd name="T27" fmla="*/ 156 h 495"/>
                    <a:gd name="T28" fmla="*/ 169 w 349"/>
                    <a:gd name="T29" fmla="*/ 163 h 495"/>
                    <a:gd name="T30" fmla="*/ 170 w 349"/>
                    <a:gd name="T31" fmla="*/ 171 h 495"/>
                    <a:gd name="T32" fmla="*/ 166 w 349"/>
                    <a:gd name="T33" fmla="*/ 182 h 495"/>
                    <a:gd name="T34" fmla="*/ 163 w 349"/>
                    <a:gd name="T35" fmla="*/ 190 h 495"/>
                    <a:gd name="T36" fmla="*/ 157 w 349"/>
                    <a:gd name="T37" fmla="*/ 196 h 495"/>
                    <a:gd name="T38" fmla="*/ 151 w 349"/>
                    <a:gd name="T39" fmla="*/ 199 h 495"/>
                    <a:gd name="T40" fmla="*/ 159 w 349"/>
                    <a:gd name="T41" fmla="*/ 205 h 495"/>
                    <a:gd name="T42" fmla="*/ 167 w 349"/>
                    <a:gd name="T43" fmla="*/ 213 h 495"/>
                    <a:gd name="T44" fmla="*/ 172 w 349"/>
                    <a:gd name="T45" fmla="*/ 223 h 495"/>
                    <a:gd name="T46" fmla="*/ 175 w 349"/>
                    <a:gd name="T47" fmla="*/ 231 h 495"/>
                    <a:gd name="T48" fmla="*/ 173 w 349"/>
                    <a:gd name="T49" fmla="*/ 240 h 495"/>
                    <a:gd name="T50" fmla="*/ 171 w 349"/>
                    <a:gd name="T51" fmla="*/ 244 h 495"/>
                    <a:gd name="T52" fmla="*/ 167 w 349"/>
                    <a:gd name="T53" fmla="*/ 247 h 495"/>
                    <a:gd name="T54" fmla="*/ 162 w 349"/>
                    <a:gd name="T55" fmla="*/ 247 h 495"/>
                    <a:gd name="T56" fmla="*/ 155 w 349"/>
                    <a:gd name="T57" fmla="*/ 239 h 495"/>
                    <a:gd name="T58" fmla="*/ 148 w 349"/>
                    <a:gd name="T59" fmla="*/ 227 h 495"/>
                    <a:gd name="T60" fmla="*/ 123 w 349"/>
                    <a:gd name="T61" fmla="*/ 210 h 495"/>
                    <a:gd name="T62" fmla="*/ 104 w 349"/>
                    <a:gd name="T63" fmla="*/ 199 h 495"/>
                    <a:gd name="T64" fmla="*/ 88 w 349"/>
                    <a:gd name="T65" fmla="*/ 193 h 495"/>
                    <a:gd name="T66" fmla="*/ 75 w 349"/>
                    <a:gd name="T67" fmla="*/ 189 h 495"/>
                    <a:gd name="T68" fmla="*/ 60 w 349"/>
                    <a:gd name="T69" fmla="*/ 184 h 495"/>
                    <a:gd name="T70" fmla="*/ 47 w 349"/>
                    <a:gd name="T71" fmla="*/ 177 h 495"/>
                    <a:gd name="T72" fmla="*/ 29 w 349"/>
                    <a:gd name="T73" fmla="*/ 167 h 495"/>
                    <a:gd name="T74" fmla="*/ 7 w 349"/>
                    <a:gd name="T75" fmla="*/ 135 h 495"/>
                    <a:gd name="T76" fmla="*/ 1 w 349"/>
                    <a:gd name="T77" fmla="*/ 116 h 495"/>
                    <a:gd name="T78" fmla="*/ 0 w 349"/>
                    <a:gd name="T79" fmla="*/ 98 h 495"/>
                    <a:gd name="T80" fmla="*/ 3 w 349"/>
                    <a:gd name="T81" fmla="*/ 78 h 495"/>
                    <a:gd name="T82" fmla="*/ 8 w 349"/>
                    <a:gd name="T83" fmla="*/ 50 h 495"/>
                    <a:gd name="T84" fmla="*/ 16 w 349"/>
                    <a:gd name="T85" fmla="*/ 0 h 495"/>
                    <a:gd name="T86" fmla="*/ 87 w 349"/>
                    <a:gd name="T87" fmla="*/ 11 h 495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49" h="495">
                      <a:moveTo>
                        <a:pt x="173" y="22"/>
                      </a:moveTo>
                      <a:lnTo>
                        <a:pt x="161" y="101"/>
                      </a:lnTo>
                      <a:lnTo>
                        <a:pt x="160" y="139"/>
                      </a:lnTo>
                      <a:lnTo>
                        <a:pt x="167" y="180"/>
                      </a:lnTo>
                      <a:lnTo>
                        <a:pt x="179" y="199"/>
                      </a:lnTo>
                      <a:lnTo>
                        <a:pt x="193" y="209"/>
                      </a:lnTo>
                      <a:lnTo>
                        <a:pt x="217" y="222"/>
                      </a:lnTo>
                      <a:lnTo>
                        <a:pt x="254" y="239"/>
                      </a:lnTo>
                      <a:lnTo>
                        <a:pt x="269" y="247"/>
                      </a:lnTo>
                      <a:lnTo>
                        <a:pt x="289" y="261"/>
                      </a:lnTo>
                      <a:lnTo>
                        <a:pt x="295" y="271"/>
                      </a:lnTo>
                      <a:lnTo>
                        <a:pt x="302" y="291"/>
                      </a:lnTo>
                      <a:lnTo>
                        <a:pt x="317" y="300"/>
                      </a:lnTo>
                      <a:lnTo>
                        <a:pt x="332" y="313"/>
                      </a:lnTo>
                      <a:lnTo>
                        <a:pt x="337" y="327"/>
                      </a:lnTo>
                      <a:lnTo>
                        <a:pt x="339" y="342"/>
                      </a:lnTo>
                      <a:lnTo>
                        <a:pt x="332" y="364"/>
                      </a:lnTo>
                      <a:lnTo>
                        <a:pt x="325" y="380"/>
                      </a:lnTo>
                      <a:lnTo>
                        <a:pt x="313" y="393"/>
                      </a:lnTo>
                      <a:lnTo>
                        <a:pt x="302" y="398"/>
                      </a:lnTo>
                      <a:lnTo>
                        <a:pt x="318" y="411"/>
                      </a:lnTo>
                      <a:lnTo>
                        <a:pt x="334" y="427"/>
                      </a:lnTo>
                      <a:lnTo>
                        <a:pt x="344" y="446"/>
                      </a:lnTo>
                      <a:lnTo>
                        <a:pt x="349" y="463"/>
                      </a:lnTo>
                      <a:lnTo>
                        <a:pt x="345" y="480"/>
                      </a:lnTo>
                      <a:lnTo>
                        <a:pt x="342" y="489"/>
                      </a:lnTo>
                      <a:lnTo>
                        <a:pt x="334" y="495"/>
                      </a:lnTo>
                      <a:lnTo>
                        <a:pt x="323" y="494"/>
                      </a:lnTo>
                      <a:lnTo>
                        <a:pt x="310" y="478"/>
                      </a:lnTo>
                      <a:lnTo>
                        <a:pt x="295" y="455"/>
                      </a:lnTo>
                      <a:lnTo>
                        <a:pt x="245" y="420"/>
                      </a:lnTo>
                      <a:lnTo>
                        <a:pt x="208" y="398"/>
                      </a:lnTo>
                      <a:lnTo>
                        <a:pt x="176" y="387"/>
                      </a:lnTo>
                      <a:lnTo>
                        <a:pt x="149" y="379"/>
                      </a:lnTo>
                      <a:lnTo>
                        <a:pt x="120" y="368"/>
                      </a:lnTo>
                      <a:lnTo>
                        <a:pt x="93" y="355"/>
                      </a:lnTo>
                      <a:lnTo>
                        <a:pt x="57" y="334"/>
                      </a:lnTo>
                      <a:lnTo>
                        <a:pt x="14" y="271"/>
                      </a:lnTo>
                      <a:lnTo>
                        <a:pt x="2" y="233"/>
                      </a:lnTo>
                      <a:lnTo>
                        <a:pt x="0" y="196"/>
                      </a:lnTo>
                      <a:lnTo>
                        <a:pt x="5" y="156"/>
                      </a:lnTo>
                      <a:lnTo>
                        <a:pt x="16" y="100"/>
                      </a:lnTo>
                      <a:lnTo>
                        <a:pt x="32" y="0"/>
                      </a:lnTo>
                      <a:lnTo>
                        <a:pt x="173" y="22"/>
                      </a:lnTo>
                      <a:close/>
                    </a:path>
                  </a:pathLst>
                </a:custGeom>
                <a:solidFill>
                  <a:srgbClr val="FFA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83" name="Freeform 338">
                  <a:extLst>
                    <a:ext uri="{FF2B5EF4-FFF2-40B4-BE49-F238E27FC236}">
                      <a16:creationId xmlns:a16="http://schemas.microsoft.com/office/drawing/2014/main" id="{A90FCAFD-7957-15EF-45F8-786E12A890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4" y="3802"/>
                  <a:ext cx="56" cy="31"/>
                </a:xfrm>
                <a:custGeom>
                  <a:avLst/>
                  <a:gdLst>
                    <a:gd name="T0" fmla="*/ 0 w 111"/>
                    <a:gd name="T1" fmla="*/ 0 h 61"/>
                    <a:gd name="T2" fmla="*/ 16 w 111"/>
                    <a:gd name="T3" fmla="*/ 7 h 61"/>
                    <a:gd name="T4" fmla="*/ 27 w 111"/>
                    <a:gd name="T5" fmla="*/ 11 h 61"/>
                    <a:gd name="T6" fmla="*/ 35 w 111"/>
                    <a:gd name="T7" fmla="*/ 10 h 61"/>
                    <a:gd name="T8" fmla="*/ 40 w 111"/>
                    <a:gd name="T9" fmla="*/ 7 h 61"/>
                    <a:gd name="T10" fmla="*/ 43 w 111"/>
                    <a:gd name="T11" fmla="*/ 9 h 61"/>
                    <a:gd name="T12" fmla="*/ 49 w 111"/>
                    <a:gd name="T13" fmla="*/ 12 h 61"/>
                    <a:gd name="T14" fmla="*/ 56 w 111"/>
                    <a:gd name="T15" fmla="*/ 13 h 61"/>
                    <a:gd name="T16" fmla="*/ 54 w 111"/>
                    <a:gd name="T17" fmla="*/ 20 h 61"/>
                    <a:gd name="T18" fmla="*/ 49 w 111"/>
                    <a:gd name="T19" fmla="*/ 27 h 61"/>
                    <a:gd name="T20" fmla="*/ 41 w 111"/>
                    <a:gd name="T21" fmla="*/ 31 h 61"/>
                    <a:gd name="T22" fmla="*/ 33 w 111"/>
                    <a:gd name="T23" fmla="*/ 23 h 61"/>
                    <a:gd name="T24" fmla="*/ 25 w 111"/>
                    <a:gd name="T25" fmla="*/ 16 h 61"/>
                    <a:gd name="T26" fmla="*/ 14 w 111"/>
                    <a:gd name="T27" fmla="*/ 9 h 61"/>
                    <a:gd name="T28" fmla="*/ 0 w 111"/>
                    <a:gd name="T29" fmla="*/ 0 h 6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11" h="61">
                      <a:moveTo>
                        <a:pt x="0" y="0"/>
                      </a:moveTo>
                      <a:lnTo>
                        <a:pt x="32" y="13"/>
                      </a:lnTo>
                      <a:lnTo>
                        <a:pt x="54" y="22"/>
                      </a:lnTo>
                      <a:lnTo>
                        <a:pt x="69" y="20"/>
                      </a:lnTo>
                      <a:lnTo>
                        <a:pt x="79" y="13"/>
                      </a:lnTo>
                      <a:lnTo>
                        <a:pt x="86" y="18"/>
                      </a:lnTo>
                      <a:lnTo>
                        <a:pt x="97" y="24"/>
                      </a:lnTo>
                      <a:lnTo>
                        <a:pt x="111" y="25"/>
                      </a:lnTo>
                      <a:lnTo>
                        <a:pt x="107" y="40"/>
                      </a:lnTo>
                      <a:lnTo>
                        <a:pt x="97" y="54"/>
                      </a:lnTo>
                      <a:lnTo>
                        <a:pt x="82" y="61"/>
                      </a:lnTo>
                      <a:lnTo>
                        <a:pt x="65" y="45"/>
                      </a:lnTo>
                      <a:lnTo>
                        <a:pt x="50" y="32"/>
                      </a:lnTo>
                      <a:lnTo>
                        <a:pt x="28" y="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8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84" name="Freeform 339">
                  <a:extLst>
                    <a:ext uri="{FF2B5EF4-FFF2-40B4-BE49-F238E27FC236}">
                      <a16:creationId xmlns:a16="http://schemas.microsoft.com/office/drawing/2014/main" id="{F806F933-95EF-2D01-ADB8-844F255A05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64" y="3657"/>
                  <a:ext cx="87" cy="153"/>
                </a:xfrm>
                <a:custGeom>
                  <a:avLst/>
                  <a:gdLst>
                    <a:gd name="T0" fmla="*/ 65 w 175"/>
                    <a:gd name="T1" fmla="*/ 82 h 307"/>
                    <a:gd name="T2" fmla="*/ 58 w 175"/>
                    <a:gd name="T3" fmla="*/ 71 h 307"/>
                    <a:gd name="T4" fmla="*/ 52 w 175"/>
                    <a:gd name="T5" fmla="*/ 57 h 307"/>
                    <a:gd name="T6" fmla="*/ 48 w 175"/>
                    <a:gd name="T7" fmla="*/ 43 h 307"/>
                    <a:gd name="T8" fmla="*/ 46 w 175"/>
                    <a:gd name="T9" fmla="*/ 31 h 307"/>
                    <a:gd name="T10" fmla="*/ 47 w 175"/>
                    <a:gd name="T11" fmla="*/ 24 h 307"/>
                    <a:gd name="T12" fmla="*/ 57 w 175"/>
                    <a:gd name="T13" fmla="*/ 25 h 307"/>
                    <a:gd name="T14" fmla="*/ 68 w 175"/>
                    <a:gd name="T15" fmla="*/ 23 h 307"/>
                    <a:gd name="T16" fmla="*/ 76 w 175"/>
                    <a:gd name="T17" fmla="*/ 21 h 307"/>
                    <a:gd name="T18" fmla="*/ 82 w 175"/>
                    <a:gd name="T19" fmla="*/ 19 h 307"/>
                    <a:gd name="T20" fmla="*/ 85 w 175"/>
                    <a:gd name="T21" fmla="*/ 15 h 307"/>
                    <a:gd name="T22" fmla="*/ 87 w 175"/>
                    <a:gd name="T23" fmla="*/ 4 h 307"/>
                    <a:gd name="T24" fmla="*/ 12 w 175"/>
                    <a:gd name="T25" fmla="*/ 0 h 307"/>
                    <a:gd name="T26" fmla="*/ 9 w 175"/>
                    <a:gd name="T27" fmla="*/ 22 h 307"/>
                    <a:gd name="T28" fmla="*/ 7 w 175"/>
                    <a:gd name="T29" fmla="*/ 34 h 307"/>
                    <a:gd name="T30" fmla="*/ 3 w 175"/>
                    <a:gd name="T31" fmla="*/ 49 h 307"/>
                    <a:gd name="T32" fmla="*/ 1 w 175"/>
                    <a:gd name="T33" fmla="*/ 61 h 307"/>
                    <a:gd name="T34" fmla="*/ 0 w 175"/>
                    <a:gd name="T35" fmla="*/ 74 h 307"/>
                    <a:gd name="T36" fmla="*/ 1 w 175"/>
                    <a:gd name="T37" fmla="*/ 85 h 307"/>
                    <a:gd name="T38" fmla="*/ 2 w 175"/>
                    <a:gd name="T39" fmla="*/ 95 h 307"/>
                    <a:gd name="T40" fmla="*/ 4 w 175"/>
                    <a:gd name="T41" fmla="*/ 103 h 307"/>
                    <a:gd name="T42" fmla="*/ 7 w 175"/>
                    <a:gd name="T43" fmla="*/ 111 h 307"/>
                    <a:gd name="T44" fmla="*/ 13 w 175"/>
                    <a:gd name="T45" fmla="*/ 120 h 307"/>
                    <a:gd name="T46" fmla="*/ 17 w 175"/>
                    <a:gd name="T47" fmla="*/ 127 h 307"/>
                    <a:gd name="T48" fmla="*/ 23 w 175"/>
                    <a:gd name="T49" fmla="*/ 136 h 307"/>
                    <a:gd name="T50" fmla="*/ 31 w 175"/>
                    <a:gd name="T51" fmla="*/ 144 h 307"/>
                    <a:gd name="T52" fmla="*/ 37 w 175"/>
                    <a:gd name="T53" fmla="*/ 148 h 307"/>
                    <a:gd name="T54" fmla="*/ 46 w 175"/>
                    <a:gd name="T55" fmla="*/ 153 h 307"/>
                    <a:gd name="T56" fmla="*/ 44 w 175"/>
                    <a:gd name="T57" fmla="*/ 145 h 307"/>
                    <a:gd name="T58" fmla="*/ 42 w 175"/>
                    <a:gd name="T59" fmla="*/ 132 h 307"/>
                    <a:gd name="T60" fmla="*/ 44 w 175"/>
                    <a:gd name="T61" fmla="*/ 122 h 307"/>
                    <a:gd name="T62" fmla="*/ 46 w 175"/>
                    <a:gd name="T63" fmla="*/ 111 h 307"/>
                    <a:gd name="T64" fmla="*/ 52 w 175"/>
                    <a:gd name="T65" fmla="*/ 100 h 307"/>
                    <a:gd name="T66" fmla="*/ 58 w 175"/>
                    <a:gd name="T67" fmla="*/ 90 h 307"/>
                    <a:gd name="T68" fmla="*/ 65 w 175"/>
                    <a:gd name="T69" fmla="*/ 82 h 307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75" h="307">
                      <a:moveTo>
                        <a:pt x="130" y="165"/>
                      </a:moveTo>
                      <a:lnTo>
                        <a:pt x="116" y="142"/>
                      </a:lnTo>
                      <a:lnTo>
                        <a:pt x="105" y="115"/>
                      </a:lnTo>
                      <a:lnTo>
                        <a:pt x="96" y="86"/>
                      </a:lnTo>
                      <a:lnTo>
                        <a:pt x="93" y="63"/>
                      </a:lnTo>
                      <a:lnTo>
                        <a:pt x="94" y="48"/>
                      </a:lnTo>
                      <a:lnTo>
                        <a:pt x="115" y="50"/>
                      </a:lnTo>
                      <a:lnTo>
                        <a:pt x="137" y="47"/>
                      </a:lnTo>
                      <a:lnTo>
                        <a:pt x="153" y="43"/>
                      </a:lnTo>
                      <a:lnTo>
                        <a:pt x="165" y="39"/>
                      </a:lnTo>
                      <a:lnTo>
                        <a:pt x="171" y="30"/>
                      </a:lnTo>
                      <a:lnTo>
                        <a:pt x="175" y="9"/>
                      </a:lnTo>
                      <a:lnTo>
                        <a:pt x="24" y="0"/>
                      </a:lnTo>
                      <a:lnTo>
                        <a:pt x="18" y="45"/>
                      </a:lnTo>
                      <a:lnTo>
                        <a:pt x="14" y="69"/>
                      </a:lnTo>
                      <a:lnTo>
                        <a:pt x="7" y="99"/>
                      </a:lnTo>
                      <a:lnTo>
                        <a:pt x="3" y="122"/>
                      </a:lnTo>
                      <a:lnTo>
                        <a:pt x="0" y="148"/>
                      </a:lnTo>
                      <a:lnTo>
                        <a:pt x="2" y="171"/>
                      </a:lnTo>
                      <a:lnTo>
                        <a:pt x="4" y="190"/>
                      </a:lnTo>
                      <a:lnTo>
                        <a:pt x="8" y="206"/>
                      </a:lnTo>
                      <a:lnTo>
                        <a:pt x="15" y="223"/>
                      </a:lnTo>
                      <a:lnTo>
                        <a:pt x="26" y="240"/>
                      </a:lnTo>
                      <a:lnTo>
                        <a:pt x="35" y="255"/>
                      </a:lnTo>
                      <a:lnTo>
                        <a:pt x="47" y="272"/>
                      </a:lnTo>
                      <a:lnTo>
                        <a:pt x="62" y="288"/>
                      </a:lnTo>
                      <a:lnTo>
                        <a:pt x="74" y="297"/>
                      </a:lnTo>
                      <a:lnTo>
                        <a:pt x="93" y="307"/>
                      </a:lnTo>
                      <a:lnTo>
                        <a:pt x="88" y="291"/>
                      </a:lnTo>
                      <a:lnTo>
                        <a:pt x="85" y="265"/>
                      </a:lnTo>
                      <a:lnTo>
                        <a:pt x="88" y="244"/>
                      </a:lnTo>
                      <a:lnTo>
                        <a:pt x="93" y="223"/>
                      </a:lnTo>
                      <a:lnTo>
                        <a:pt x="104" y="201"/>
                      </a:lnTo>
                      <a:lnTo>
                        <a:pt x="117" y="181"/>
                      </a:lnTo>
                      <a:lnTo>
                        <a:pt x="130" y="165"/>
                      </a:lnTo>
                      <a:close/>
                    </a:path>
                  </a:pathLst>
                </a:custGeom>
                <a:solidFill>
                  <a:srgbClr val="FF8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85" name="Freeform 340">
                  <a:extLst>
                    <a:ext uri="{FF2B5EF4-FFF2-40B4-BE49-F238E27FC236}">
                      <a16:creationId xmlns:a16="http://schemas.microsoft.com/office/drawing/2014/main" id="{ADDB4354-548A-23E0-F5D0-186FF1EAA9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0" y="3757"/>
                  <a:ext cx="46" cy="23"/>
                </a:xfrm>
                <a:custGeom>
                  <a:avLst/>
                  <a:gdLst>
                    <a:gd name="T0" fmla="*/ 46 w 93"/>
                    <a:gd name="T1" fmla="*/ 23 h 44"/>
                    <a:gd name="T2" fmla="*/ 34 w 93"/>
                    <a:gd name="T3" fmla="*/ 15 h 44"/>
                    <a:gd name="T4" fmla="*/ 22 w 93"/>
                    <a:gd name="T5" fmla="*/ 8 h 44"/>
                    <a:gd name="T6" fmla="*/ 11 w 93"/>
                    <a:gd name="T7" fmla="*/ 3 h 44"/>
                    <a:gd name="T8" fmla="*/ 0 w 93"/>
                    <a:gd name="T9" fmla="*/ 0 h 44"/>
                    <a:gd name="T10" fmla="*/ 13 w 93"/>
                    <a:gd name="T11" fmla="*/ 3 h 44"/>
                    <a:gd name="T12" fmla="*/ 26 w 93"/>
                    <a:gd name="T13" fmla="*/ 6 h 44"/>
                    <a:gd name="T14" fmla="*/ 39 w 93"/>
                    <a:gd name="T15" fmla="*/ 12 h 44"/>
                    <a:gd name="T16" fmla="*/ 44 w 93"/>
                    <a:gd name="T17" fmla="*/ 15 h 44"/>
                    <a:gd name="T18" fmla="*/ 46 w 93"/>
                    <a:gd name="T19" fmla="*/ 23 h 4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3" h="44">
                      <a:moveTo>
                        <a:pt x="93" y="44"/>
                      </a:moveTo>
                      <a:lnTo>
                        <a:pt x="69" y="28"/>
                      </a:lnTo>
                      <a:lnTo>
                        <a:pt x="45" y="15"/>
                      </a:lnTo>
                      <a:lnTo>
                        <a:pt x="22" y="6"/>
                      </a:lnTo>
                      <a:lnTo>
                        <a:pt x="0" y="0"/>
                      </a:lnTo>
                      <a:lnTo>
                        <a:pt x="27" y="5"/>
                      </a:lnTo>
                      <a:lnTo>
                        <a:pt x="53" y="12"/>
                      </a:lnTo>
                      <a:lnTo>
                        <a:pt x="78" y="23"/>
                      </a:lnTo>
                      <a:lnTo>
                        <a:pt x="89" y="28"/>
                      </a:lnTo>
                      <a:lnTo>
                        <a:pt x="93" y="44"/>
                      </a:lnTo>
                      <a:close/>
                    </a:path>
                  </a:pathLst>
                </a:custGeom>
                <a:solidFill>
                  <a:srgbClr val="FF8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86" name="Freeform 341">
                  <a:extLst>
                    <a:ext uri="{FF2B5EF4-FFF2-40B4-BE49-F238E27FC236}">
                      <a16:creationId xmlns:a16="http://schemas.microsoft.com/office/drawing/2014/main" id="{2E0D6B09-3C50-9037-9909-BBC71EB88E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6" y="3828"/>
                  <a:ext cx="60" cy="35"/>
                </a:xfrm>
                <a:custGeom>
                  <a:avLst/>
                  <a:gdLst>
                    <a:gd name="T0" fmla="*/ 60 w 118"/>
                    <a:gd name="T1" fmla="*/ 22 h 72"/>
                    <a:gd name="T2" fmla="*/ 55 w 118"/>
                    <a:gd name="T3" fmla="*/ 25 h 72"/>
                    <a:gd name="T4" fmla="*/ 52 w 118"/>
                    <a:gd name="T5" fmla="*/ 29 h 72"/>
                    <a:gd name="T6" fmla="*/ 47 w 118"/>
                    <a:gd name="T7" fmla="*/ 35 h 72"/>
                    <a:gd name="T8" fmla="*/ 46 w 118"/>
                    <a:gd name="T9" fmla="*/ 32 h 72"/>
                    <a:gd name="T10" fmla="*/ 42 w 118"/>
                    <a:gd name="T11" fmla="*/ 29 h 72"/>
                    <a:gd name="T12" fmla="*/ 33 w 118"/>
                    <a:gd name="T13" fmla="*/ 22 h 72"/>
                    <a:gd name="T14" fmla="*/ 24 w 118"/>
                    <a:gd name="T15" fmla="*/ 16 h 72"/>
                    <a:gd name="T16" fmla="*/ 16 w 118"/>
                    <a:gd name="T17" fmla="*/ 12 h 72"/>
                    <a:gd name="T18" fmla="*/ 8 w 118"/>
                    <a:gd name="T19" fmla="*/ 6 h 72"/>
                    <a:gd name="T20" fmla="*/ 0 w 118"/>
                    <a:gd name="T21" fmla="*/ 0 h 72"/>
                    <a:gd name="T22" fmla="*/ 11 w 118"/>
                    <a:gd name="T23" fmla="*/ 5 h 72"/>
                    <a:gd name="T24" fmla="*/ 18 w 118"/>
                    <a:gd name="T25" fmla="*/ 8 h 72"/>
                    <a:gd name="T26" fmla="*/ 29 w 118"/>
                    <a:gd name="T27" fmla="*/ 14 h 72"/>
                    <a:gd name="T28" fmla="*/ 38 w 118"/>
                    <a:gd name="T29" fmla="*/ 21 h 72"/>
                    <a:gd name="T30" fmla="*/ 44 w 118"/>
                    <a:gd name="T31" fmla="*/ 26 h 72"/>
                    <a:gd name="T32" fmla="*/ 48 w 118"/>
                    <a:gd name="T33" fmla="*/ 30 h 72"/>
                    <a:gd name="T34" fmla="*/ 52 w 118"/>
                    <a:gd name="T35" fmla="*/ 25 h 72"/>
                    <a:gd name="T36" fmla="*/ 60 w 118"/>
                    <a:gd name="T37" fmla="*/ 22 h 7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18" h="72">
                      <a:moveTo>
                        <a:pt x="118" y="45"/>
                      </a:moveTo>
                      <a:lnTo>
                        <a:pt x="108" y="51"/>
                      </a:lnTo>
                      <a:lnTo>
                        <a:pt x="102" y="59"/>
                      </a:lnTo>
                      <a:lnTo>
                        <a:pt x="93" y="72"/>
                      </a:lnTo>
                      <a:lnTo>
                        <a:pt x="90" y="65"/>
                      </a:lnTo>
                      <a:lnTo>
                        <a:pt x="82" y="59"/>
                      </a:lnTo>
                      <a:lnTo>
                        <a:pt x="64" y="46"/>
                      </a:lnTo>
                      <a:lnTo>
                        <a:pt x="48" y="33"/>
                      </a:lnTo>
                      <a:lnTo>
                        <a:pt x="32" y="24"/>
                      </a:lnTo>
                      <a:lnTo>
                        <a:pt x="16" y="13"/>
                      </a:lnTo>
                      <a:lnTo>
                        <a:pt x="0" y="0"/>
                      </a:lnTo>
                      <a:lnTo>
                        <a:pt x="21" y="10"/>
                      </a:lnTo>
                      <a:lnTo>
                        <a:pt x="36" y="17"/>
                      </a:lnTo>
                      <a:lnTo>
                        <a:pt x="57" y="29"/>
                      </a:lnTo>
                      <a:lnTo>
                        <a:pt x="75" y="43"/>
                      </a:lnTo>
                      <a:lnTo>
                        <a:pt x="87" y="54"/>
                      </a:lnTo>
                      <a:lnTo>
                        <a:pt x="95" y="61"/>
                      </a:lnTo>
                      <a:lnTo>
                        <a:pt x="102" y="51"/>
                      </a:lnTo>
                      <a:lnTo>
                        <a:pt x="118" y="45"/>
                      </a:lnTo>
                      <a:close/>
                    </a:path>
                  </a:pathLst>
                </a:custGeom>
                <a:solidFill>
                  <a:srgbClr val="FF8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444" name="Group 342">
                <a:extLst>
                  <a:ext uri="{FF2B5EF4-FFF2-40B4-BE49-F238E27FC236}">
                    <a16:creationId xmlns:a16="http://schemas.microsoft.com/office/drawing/2014/main" id="{8B517253-33ED-B7AC-77C3-E4E2E13646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39" y="3493"/>
                <a:ext cx="161" cy="188"/>
                <a:chOff x="3339" y="3493"/>
                <a:chExt cx="161" cy="188"/>
              </a:xfrm>
            </p:grpSpPr>
            <p:sp>
              <p:nvSpPr>
                <p:cNvPr id="18476" name="Freeform 343">
                  <a:extLst>
                    <a:ext uri="{FF2B5EF4-FFF2-40B4-BE49-F238E27FC236}">
                      <a16:creationId xmlns:a16="http://schemas.microsoft.com/office/drawing/2014/main" id="{6F841E02-59B8-3EE8-B80A-20345E5A5D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39" y="3493"/>
                  <a:ext cx="161" cy="188"/>
                </a:xfrm>
                <a:custGeom>
                  <a:avLst/>
                  <a:gdLst>
                    <a:gd name="T0" fmla="*/ 10 w 323"/>
                    <a:gd name="T1" fmla="*/ 0 h 374"/>
                    <a:gd name="T2" fmla="*/ 5 w 323"/>
                    <a:gd name="T3" fmla="*/ 11 h 374"/>
                    <a:gd name="T4" fmla="*/ 2 w 323"/>
                    <a:gd name="T5" fmla="*/ 25 h 374"/>
                    <a:gd name="T6" fmla="*/ 0 w 323"/>
                    <a:gd name="T7" fmla="*/ 40 h 374"/>
                    <a:gd name="T8" fmla="*/ 2 w 323"/>
                    <a:gd name="T9" fmla="*/ 54 h 374"/>
                    <a:gd name="T10" fmla="*/ 3 w 323"/>
                    <a:gd name="T11" fmla="*/ 61 h 374"/>
                    <a:gd name="T12" fmla="*/ 9 w 323"/>
                    <a:gd name="T13" fmla="*/ 69 h 374"/>
                    <a:gd name="T14" fmla="*/ 18 w 323"/>
                    <a:gd name="T15" fmla="*/ 75 h 374"/>
                    <a:gd name="T16" fmla="*/ 28 w 323"/>
                    <a:gd name="T17" fmla="*/ 81 h 374"/>
                    <a:gd name="T18" fmla="*/ 24 w 323"/>
                    <a:gd name="T19" fmla="*/ 96 h 374"/>
                    <a:gd name="T20" fmla="*/ 23 w 323"/>
                    <a:gd name="T21" fmla="*/ 113 h 374"/>
                    <a:gd name="T22" fmla="*/ 21 w 323"/>
                    <a:gd name="T23" fmla="*/ 133 h 374"/>
                    <a:gd name="T24" fmla="*/ 23 w 323"/>
                    <a:gd name="T25" fmla="*/ 152 h 374"/>
                    <a:gd name="T26" fmla="*/ 24 w 323"/>
                    <a:gd name="T27" fmla="*/ 166 h 374"/>
                    <a:gd name="T28" fmla="*/ 28 w 323"/>
                    <a:gd name="T29" fmla="*/ 172 h 374"/>
                    <a:gd name="T30" fmla="*/ 39 w 323"/>
                    <a:gd name="T31" fmla="*/ 181 h 374"/>
                    <a:gd name="T32" fmla="*/ 55 w 323"/>
                    <a:gd name="T33" fmla="*/ 187 h 374"/>
                    <a:gd name="T34" fmla="*/ 72 w 323"/>
                    <a:gd name="T35" fmla="*/ 188 h 374"/>
                    <a:gd name="T36" fmla="*/ 88 w 323"/>
                    <a:gd name="T37" fmla="*/ 187 h 374"/>
                    <a:gd name="T38" fmla="*/ 98 w 323"/>
                    <a:gd name="T39" fmla="*/ 184 h 374"/>
                    <a:gd name="T40" fmla="*/ 106 w 323"/>
                    <a:gd name="T41" fmla="*/ 179 h 374"/>
                    <a:gd name="T42" fmla="*/ 115 w 323"/>
                    <a:gd name="T43" fmla="*/ 167 h 374"/>
                    <a:gd name="T44" fmla="*/ 119 w 323"/>
                    <a:gd name="T45" fmla="*/ 156 h 374"/>
                    <a:gd name="T46" fmla="*/ 123 w 323"/>
                    <a:gd name="T47" fmla="*/ 144 h 374"/>
                    <a:gd name="T48" fmla="*/ 124 w 323"/>
                    <a:gd name="T49" fmla="*/ 135 h 374"/>
                    <a:gd name="T50" fmla="*/ 123 w 323"/>
                    <a:gd name="T51" fmla="*/ 125 h 374"/>
                    <a:gd name="T52" fmla="*/ 128 w 323"/>
                    <a:gd name="T53" fmla="*/ 115 h 374"/>
                    <a:gd name="T54" fmla="*/ 130 w 323"/>
                    <a:gd name="T55" fmla="*/ 104 h 374"/>
                    <a:gd name="T56" fmla="*/ 144 w 323"/>
                    <a:gd name="T57" fmla="*/ 97 h 374"/>
                    <a:gd name="T58" fmla="*/ 153 w 323"/>
                    <a:gd name="T59" fmla="*/ 91 h 374"/>
                    <a:gd name="T60" fmla="*/ 156 w 323"/>
                    <a:gd name="T61" fmla="*/ 86 h 374"/>
                    <a:gd name="T62" fmla="*/ 154 w 323"/>
                    <a:gd name="T63" fmla="*/ 75 h 374"/>
                    <a:gd name="T64" fmla="*/ 156 w 323"/>
                    <a:gd name="T65" fmla="*/ 64 h 374"/>
                    <a:gd name="T66" fmla="*/ 158 w 323"/>
                    <a:gd name="T67" fmla="*/ 51 h 374"/>
                    <a:gd name="T68" fmla="*/ 161 w 323"/>
                    <a:gd name="T69" fmla="*/ 42 h 374"/>
                    <a:gd name="T70" fmla="*/ 160 w 323"/>
                    <a:gd name="T71" fmla="*/ 33 h 374"/>
                    <a:gd name="T72" fmla="*/ 157 w 323"/>
                    <a:gd name="T73" fmla="*/ 24 h 374"/>
                    <a:gd name="T74" fmla="*/ 154 w 323"/>
                    <a:gd name="T75" fmla="*/ 19 h 374"/>
                    <a:gd name="T76" fmla="*/ 152 w 323"/>
                    <a:gd name="T77" fmla="*/ 13 h 374"/>
                    <a:gd name="T78" fmla="*/ 140 w 323"/>
                    <a:gd name="T79" fmla="*/ 17 h 374"/>
                    <a:gd name="T80" fmla="*/ 125 w 323"/>
                    <a:gd name="T81" fmla="*/ 22 h 374"/>
                    <a:gd name="T82" fmla="*/ 116 w 323"/>
                    <a:gd name="T83" fmla="*/ 25 h 374"/>
                    <a:gd name="T84" fmla="*/ 104 w 323"/>
                    <a:gd name="T85" fmla="*/ 27 h 374"/>
                    <a:gd name="T86" fmla="*/ 88 w 323"/>
                    <a:gd name="T87" fmla="*/ 28 h 374"/>
                    <a:gd name="T88" fmla="*/ 74 w 323"/>
                    <a:gd name="T89" fmla="*/ 26 h 374"/>
                    <a:gd name="T90" fmla="*/ 61 w 323"/>
                    <a:gd name="T91" fmla="*/ 22 h 374"/>
                    <a:gd name="T92" fmla="*/ 47 w 323"/>
                    <a:gd name="T93" fmla="*/ 19 h 374"/>
                    <a:gd name="T94" fmla="*/ 34 w 323"/>
                    <a:gd name="T95" fmla="*/ 11 h 374"/>
                    <a:gd name="T96" fmla="*/ 21 w 323"/>
                    <a:gd name="T97" fmla="*/ 5 h 374"/>
                    <a:gd name="T98" fmla="*/ 10 w 323"/>
                    <a:gd name="T99" fmla="*/ 0 h 374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323" h="374">
                      <a:moveTo>
                        <a:pt x="21" y="0"/>
                      </a:moveTo>
                      <a:lnTo>
                        <a:pt x="11" y="22"/>
                      </a:lnTo>
                      <a:lnTo>
                        <a:pt x="4" y="49"/>
                      </a:lnTo>
                      <a:lnTo>
                        <a:pt x="0" y="79"/>
                      </a:lnTo>
                      <a:lnTo>
                        <a:pt x="4" y="108"/>
                      </a:lnTo>
                      <a:lnTo>
                        <a:pt x="6" y="121"/>
                      </a:lnTo>
                      <a:lnTo>
                        <a:pt x="19" y="137"/>
                      </a:lnTo>
                      <a:lnTo>
                        <a:pt x="36" y="149"/>
                      </a:lnTo>
                      <a:lnTo>
                        <a:pt x="57" y="162"/>
                      </a:lnTo>
                      <a:lnTo>
                        <a:pt x="49" y="191"/>
                      </a:lnTo>
                      <a:lnTo>
                        <a:pt x="46" y="225"/>
                      </a:lnTo>
                      <a:lnTo>
                        <a:pt x="43" y="265"/>
                      </a:lnTo>
                      <a:lnTo>
                        <a:pt x="47" y="302"/>
                      </a:lnTo>
                      <a:lnTo>
                        <a:pt x="49" y="330"/>
                      </a:lnTo>
                      <a:lnTo>
                        <a:pt x="57" y="343"/>
                      </a:lnTo>
                      <a:lnTo>
                        <a:pt x="78" y="361"/>
                      </a:lnTo>
                      <a:lnTo>
                        <a:pt x="111" y="372"/>
                      </a:lnTo>
                      <a:lnTo>
                        <a:pt x="145" y="374"/>
                      </a:lnTo>
                      <a:lnTo>
                        <a:pt x="177" y="372"/>
                      </a:lnTo>
                      <a:lnTo>
                        <a:pt x="197" y="367"/>
                      </a:lnTo>
                      <a:lnTo>
                        <a:pt x="213" y="356"/>
                      </a:lnTo>
                      <a:lnTo>
                        <a:pt x="230" y="332"/>
                      </a:lnTo>
                      <a:lnTo>
                        <a:pt x="239" y="311"/>
                      </a:lnTo>
                      <a:lnTo>
                        <a:pt x="246" y="286"/>
                      </a:lnTo>
                      <a:lnTo>
                        <a:pt x="249" y="268"/>
                      </a:lnTo>
                      <a:lnTo>
                        <a:pt x="246" y="249"/>
                      </a:lnTo>
                      <a:lnTo>
                        <a:pt x="256" y="228"/>
                      </a:lnTo>
                      <a:lnTo>
                        <a:pt x="260" y="206"/>
                      </a:lnTo>
                      <a:lnTo>
                        <a:pt x="288" y="193"/>
                      </a:lnTo>
                      <a:lnTo>
                        <a:pt x="307" y="182"/>
                      </a:lnTo>
                      <a:lnTo>
                        <a:pt x="312" y="171"/>
                      </a:lnTo>
                      <a:lnTo>
                        <a:pt x="309" y="149"/>
                      </a:lnTo>
                      <a:lnTo>
                        <a:pt x="312" y="128"/>
                      </a:lnTo>
                      <a:lnTo>
                        <a:pt x="316" y="102"/>
                      </a:lnTo>
                      <a:lnTo>
                        <a:pt x="323" y="84"/>
                      </a:lnTo>
                      <a:lnTo>
                        <a:pt x="321" y="66"/>
                      </a:lnTo>
                      <a:lnTo>
                        <a:pt x="315" y="48"/>
                      </a:lnTo>
                      <a:lnTo>
                        <a:pt x="308" y="37"/>
                      </a:lnTo>
                      <a:lnTo>
                        <a:pt x="304" y="26"/>
                      </a:lnTo>
                      <a:lnTo>
                        <a:pt x="280" y="34"/>
                      </a:lnTo>
                      <a:lnTo>
                        <a:pt x="251" y="44"/>
                      </a:lnTo>
                      <a:lnTo>
                        <a:pt x="232" y="49"/>
                      </a:lnTo>
                      <a:lnTo>
                        <a:pt x="208" y="53"/>
                      </a:lnTo>
                      <a:lnTo>
                        <a:pt x="177" y="55"/>
                      </a:lnTo>
                      <a:lnTo>
                        <a:pt x="149" y="52"/>
                      </a:lnTo>
                      <a:lnTo>
                        <a:pt x="122" y="44"/>
                      </a:lnTo>
                      <a:lnTo>
                        <a:pt x="95" y="37"/>
                      </a:lnTo>
                      <a:lnTo>
                        <a:pt x="69" y="22"/>
                      </a:lnTo>
                      <a:lnTo>
                        <a:pt x="43" y="10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77" name="Freeform 344">
                  <a:extLst>
                    <a:ext uri="{FF2B5EF4-FFF2-40B4-BE49-F238E27FC236}">
                      <a16:creationId xmlns:a16="http://schemas.microsoft.com/office/drawing/2014/main" id="{B8A3514F-2004-8BC1-29E1-A1360BEE58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4" y="3572"/>
                  <a:ext cx="92" cy="48"/>
                </a:xfrm>
                <a:custGeom>
                  <a:avLst/>
                  <a:gdLst>
                    <a:gd name="T0" fmla="*/ 3 w 183"/>
                    <a:gd name="T1" fmla="*/ 2 h 96"/>
                    <a:gd name="T2" fmla="*/ 14 w 183"/>
                    <a:gd name="T3" fmla="*/ 0 h 96"/>
                    <a:gd name="T4" fmla="*/ 23 w 183"/>
                    <a:gd name="T5" fmla="*/ 3 h 96"/>
                    <a:gd name="T6" fmla="*/ 31 w 183"/>
                    <a:gd name="T7" fmla="*/ 6 h 96"/>
                    <a:gd name="T8" fmla="*/ 42 w 183"/>
                    <a:gd name="T9" fmla="*/ 10 h 96"/>
                    <a:gd name="T10" fmla="*/ 49 w 183"/>
                    <a:gd name="T11" fmla="*/ 12 h 96"/>
                    <a:gd name="T12" fmla="*/ 57 w 183"/>
                    <a:gd name="T13" fmla="*/ 10 h 96"/>
                    <a:gd name="T14" fmla="*/ 65 w 183"/>
                    <a:gd name="T15" fmla="*/ 6 h 96"/>
                    <a:gd name="T16" fmla="*/ 71 w 183"/>
                    <a:gd name="T17" fmla="*/ 5 h 96"/>
                    <a:gd name="T18" fmla="*/ 79 w 183"/>
                    <a:gd name="T19" fmla="*/ 6 h 96"/>
                    <a:gd name="T20" fmla="*/ 85 w 183"/>
                    <a:gd name="T21" fmla="*/ 7 h 96"/>
                    <a:gd name="T22" fmla="*/ 90 w 183"/>
                    <a:gd name="T23" fmla="*/ 11 h 96"/>
                    <a:gd name="T24" fmla="*/ 92 w 183"/>
                    <a:gd name="T25" fmla="*/ 18 h 96"/>
                    <a:gd name="T26" fmla="*/ 83 w 183"/>
                    <a:gd name="T27" fmla="*/ 22 h 96"/>
                    <a:gd name="T28" fmla="*/ 76 w 183"/>
                    <a:gd name="T29" fmla="*/ 24 h 96"/>
                    <a:gd name="T30" fmla="*/ 70 w 183"/>
                    <a:gd name="T31" fmla="*/ 29 h 96"/>
                    <a:gd name="T32" fmla="*/ 63 w 183"/>
                    <a:gd name="T33" fmla="*/ 31 h 96"/>
                    <a:gd name="T34" fmla="*/ 54 w 183"/>
                    <a:gd name="T35" fmla="*/ 32 h 96"/>
                    <a:gd name="T36" fmla="*/ 46 w 183"/>
                    <a:gd name="T37" fmla="*/ 35 h 96"/>
                    <a:gd name="T38" fmla="*/ 41 w 183"/>
                    <a:gd name="T39" fmla="*/ 40 h 96"/>
                    <a:gd name="T40" fmla="*/ 38 w 183"/>
                    <a:gd name="T41" fmla="*/ 48 h 96"/>
                    <a:gd name="T42" fmla="*/ 31 w 183"/>
                    <a:gd name="T43" fmla="*/ 40 h 96"/>
                    <a:gd name="T44" fmla="*/ 22 w 183"/>
                    <a:gd name="T45" fmla="*/ 32 h 96"/>
                    <a:gd name="T46" fmla="*/ 13 w 183"/>
                    <a:gd name="T47" fmla="*/ 26 h 96"/>
                    <a:gd name="T48" fmla="*/ 6 w 183"/>
                    <a:gd name="T49" fmla="*/ 22 h 96"/>
                    <a:gd name="T50" fmla="*/ 2 w 183"/>
                    <a:gd name="T51" fmla="*/ 17 h 96"/>
                    <a:gd name="T52" fmla="*/ 0 w 183"/>
                    <a:gd name="T53" fmla="*/ 11 h 96"/>
                    <a:gd name="T54" fmla="*/ 1 w 183"/>
                    <a:gd name="T55" fmla="*/ 6 h 96"/>
                    <a:gd name="T56" fmla="*/ 3 w 183"/>
                    <a:gd name="T57" fmla="*/ 2 h 9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183" h="96">
                      <a:moveTo>
                        <a:pt x="6" y="3"/>
                      </a:moveTo>
                      <a:lnTo>
                        <a:pt x="27" y="0"/>
                      </a:lnTo>
                      <a:lnTo>
                        <a:pt x="45" y="5"/>
                      </a:lnTo>
                      <a:lnTo>
                        <a:pt x="62" y="11"/>
                      </a:lnTo>
                      <a:lnTo>
                        <a:pt x="83" y="20"/>
                      </a:lnTo>
                      <a:lnTo>
                        <a:pt x="97" y="24"/>
                      </a:lnTo>
                      <a:lnTo>
                        <a:pt x="113" y="20"/>
                      </a:lnTo>
                      <a:lnTo>
                        <a:pt x="129" y="11"/>
                      </a:lnTo>
                      <a:lnTo>
                        <a:pt x="142" y="9"/>
                      </a:lnTo>
                      <a:lnTo>
                        <a:pt x="158" y="11"/>
                      </a:lnTo>
                      <a:lnTo>
                        <a:pt x="170" y="14"/>
                      </a:lnTo>
                      <a:lnTo>
                        <a:pt x="179" y="22"/>
                      </a:lnTo>
                      <a:lnTo>
                        <a:pt x="183" y="36"/>
                      </a:lnTo>
                      <a:lnTo>
                        <a:pt x="165" y="43"/>
                      </a:lnTo>
                      <a:lnTo>
                        <a:pt x="152" y="48"/>
                      </a:lnTo>
                      <a:lnTo>
                        <a:pt x="139" y="58"/>
                      </a:lnTo>
                      <a:lnTo>
                        <a:pt x="126" y="62"/>
                      </a:lnTo>
                      <a:lnTo>
                        <a:pt x="108" y="63"/>
                      </a:lnTo>
                      <a:lnTo>
                        <a:pt x="91" y="70"/>
                      </a:lnTo>
                      <a:lnTo>
                        <a:pt x="82" y="80"/>
                      </a:lnTo>
                      <a:lnTo>
                        <a:pt x="76" y="96"/>
                      </a:lnTo>
                      <a:lnTo>
                        <a:pt x="62" y="79"/>
                      </a:lnTo>
                      <a:lnTo>
                        <a:pt x="44" y="64"/>
                      </a:lnTo>
                      <a:lnTo>
                        <a:pt x="26" y="52"/>
                      </a:lnTo>
                      <a:lnTo>
                        <a:pt x="12" y="43"/>
                      </a:lnTo>
                      <a:lnTo>
                        <a:pt x="3" y="34"/>
                      </a:lnTo>
                      <a:lnTo>
                        <a:pt x="0" y="22"/>
                      </a:lnTo>
                      <a:lnTo>
                        <a:pt x="1" y="11"/>
                      </a:lnTo>
                      <a:lnTo>
                        <a:pt x="6" y="3"/>
                      </a:lnTo>
                      <a:close/>
                    </a:path>
                  </a:pathLst>
                </a:cu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78" name="Freeform 345">
                  <a:extLst>
                    <a:ext uri="{FF2B5EF4-FFF2-40B4-BE49-F238E27FC236}">
                      <a16:creationId xmlns:a16="http://schemas.microsoft.com/office/drawing/2014/main" id="{9502AC84-C99E-10F7-85A6-349376C333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84" y="3517"/>
                  <a:ext cx="33" cy="54"/>
                </a:xfrm>
                <a:custGeom>
                  <a:avLst/>
                  <a:gdLst>
                    <a:gd name="T0" fmla="*/ 3 w 66"/>
                    <a:gd name="T1" fmla="*/ 0 h 108"/>
                    <a:gd name="T2" fmla="*/ 0 w 66"/>
                    <a:gd name="T3" fmla="*/ 15 h 108"/>
                    <a:gd name="T4" fmla="*/ 1 w 66"/>
                    <a:gd name="T5" fmla="*/ 27 h 108"/>
                    <a:gd name="T6" fmla="*/ 6 w 66"/>
                    <a:gd name="T7" fmla="*/ 40 h 108"/>
                    <a:gd name="T8" fmla="*/ 13 w 66"/>
                    <a:gd name="T9" fmla="*/ 49 h 108"/>
                    <a:gd name="T10" fmla="*/ 21 w 66"/>
                    <a:gd name="T11" fmla="*/ 54 h 108"/>
                    <a:gd name="T12" fmla="*/ 24 w 66"/>
                    <a:gd name="T13" fmla="*/ 45 h 108"/>
                    <a:gd name="T14" fmla="*/ 28 w 66"/>
                    <a:gd name="T15" fmla="*/ 38 h 108"/>
                    <a:gd name="T16" fmla="*/ 33 w 66"/>
                    <a:gd name="T17" fmla="*/ 31 h 108"/>
                    <a:gd name="T18" fmla="*/ 25 w 66"/>
                    <a:gd name="T19" fmla="*/ 29 h 108"/>
                    <a:gd name="T20" fmla="*/ 21 w 66"/>
                    <a:gd name="T21" fmla="*/ 27 h 108"/>
                    <a:gd name="T22" fmla="*/ 17 w 66"/>
                    <a:gd name="T23" fmla="*/ 16 h 108"/>
                    <a:gd name="T24" fmla="*/ 14 w 66"/>
                    <a:gd name="T25" fmla="*/ 8 h 108"/>
                    <a:gd name="T26" fmla="*/ 9 w 66"/>
                    <a:gd name="T27" fmla="*/ 1 h 108"/>
                    <a:gd name="T28" fmla="*/ 3 w 66"/>
                    <a:gd name="T29" fmla="*/ 0 h 10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66" h="108">
                      <a:moveTo>
                        <a:pt x="5" y="0"/>
                      </a:moveTo>
                      <a:lnTo>
                        <a:pt x="0" y="29"/>
                      </a:lnTo>
                      <a:lnTo>
                        <a:pt x="2" y="54"/>
                      </a:lnTo>
                      <a:lnTo>
                        <a:pt x="11" y="79"/>
                      </a:lnTo>
                      <a:lnTo>
                        <a:pt x="25" y="97"/>
                      </a:lnTo>
                      <a:lnTo>
                        <a:pt x="42" y="108"/>
                      </a:lnTo>
                      <a:lnTo>
                        <a:pt x="47" y="90"/>
                      </a:lnTo>
                      <a:lnTo>
                        <a:pt x="55" y="75"/>
                      </a:lnTo>
                      <a:lnTo>
                        <a:pt x="66" y="61"/>
                      </a:lnTo>
                      <a:lnTo>
                        <a:pt x="50" y="58"/>
                      </a:lnTo>
                      <a:lnTo>
                        <a:pt x="41" y="53"/>
                      </a:lnTo>
                      <a:lnTo>
                        <a:pt x="34" y="31"/>
                      </a:lnTo>
                      <a:lnTo>
                        <a:pt x="27" y="15"/>
                      </a:lnTo>
                      <a:lnTo>
                        <a:pt x="17" y="2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0F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79" name="Freeform 346">
                  <a:extLst>
                    <a:ext uri="{FF2B5EF4-FFF2-40B4-BE49-F238E27FC236}">
                      <a16:creationId xmlns:a16="http://schemas.microsoft.com/office/drawing/2014/main" id="{FAAD4DF7-1674-4B80-E1DA-D5D14AC228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49" y="3501"/>
                  <a:ext cx="21" cy="56"/>
                </a:xfrm>
                <a:custGeom>
                  <a:avLst/>
                  <a:gdLst>
                    <a:gd name="T0" fmla="*/ 8 w 42"/>
                    <a:gd name="T1" fmla="*/ 0 h 112"/>
                    <a:gd name="T2" fmla="*/ 13 w 42"/>
                    <a:gd name="T3" fmla="*/ 8 h 112"/>
                    <a:gd name="T4" fmla="*/ 19 w 42"/>
                    <a:gd name="T5" fmla="*/ 18 h 112"/>
                    <a:gd name="T6" fmla="*/ 21 w 42"/>
                    <a:gd name="T7" fmla="*/ 27 h 112"/>
                    <a:gd name="T8" fmla="*/ 19 w 42"/>
                    <a:gd name="T9" fmla="*/ 34 h 112"/>
                    <a:gd name="T10" fmla="*/ 11 w 42"/>
                    <a:gd name="T11" fmla="*/ 45 h 112"/>
                    <a:gd name="T12" fmla="*/ 0 w 42"/>
                    <a:gd name="T13" fmla="*/ 56 h 112"/>
                    <a:gd name="T14" fmla="*/ 6 w 42"/>
                    <a:gd name="T15" fmla="*/ 43 h 112"/>
                    <a:gd name="T16" fmla="*/ 10 w 42"/>
                    <a:gd name="T17" fmla="*/ 33 h 112"/>
                    <a:gd name="T18" fmla="*/ 11 w 42"/>
                    <a:gd name="T19" fmla="*/ 22 h 112"/>
                    <a:gd name="T20" fmla="*/ 10 w 42"/>
                    <a:gd name="T21" fmla="*/ 12 h 112"/>
                    <a:gd name="T22" fmla="*/ 8 w 42"/>
                    <a:gd name="T23" fmla="*/ 0 h 11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42" h="112">
                      <a:moveTo>
                        <a:pt x="16" y="0"/>
                      </a:moveTo>
                      <a:lnTo>
                        <a:pt x="26" y="15"/>
                      </a:lnTo>
                      <a:lnTo>
                        <a:pt x="37" y="35"/>
                      </a:lnTo>
                      <a:lnTo>
                        <a:pt x="42" y="53"/>
                      </a:lnTo>
                      <a:lnTo>
                        <a:pt x="37" y="67"/>
                      </a:lnTo>
                      <a:lnTo>
                        <a:pt x="21" y="90"/>
                      </a:lnTo>
                      <a:lnTo>
                        <a:pt x="0" y="112"/>
                      </a:lnTo>
                      <a:lnTo>
                        <a:pt x="12" y="86"/>
                      </a:lnTo>
                      <a:lnTo>
                        <a:pt x="20" y="66"/>
                      </a:lnTo>
                      <a:lnTo>
                        <a:pt x="22" y="44"/>
                      </a:lnTo>
                      <a:lnTo>
                        <a:pt x="20" y="24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80" name="Freeform 347">
                  <a:extLst>
                    <a:ext uri="{FF2B5EF4-FFF2-40B4-BE49-F238E27FC236}">
                      <a16:creationId xmlns:a16="http://schemas.microsoft.com/office/drawing/2014/main" id="{B8FA2C7B-C0C7-A1AA-112D-E82C62AE75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9" y="3573"/>
                  <a:ext cx="66" cy="108"/>
                </a:xfrm>
                <a:custGeom>
                  <a:avLst/>
                  <a:gdLst>
                    <a:gd name="T0" fmla="*/ 9 w 131"/>
                    <a:gd name="T1" fmla="*/ 0 h 216"/>
                    <a:gd name="T2" fmla="*/ 19 w 131"/>
                    <a:gd name="T3" fmla="*/ 4 h 216"/>
                    <a:gd name="T4" fmla="*/ 32 w 131"/>
                    <a:gd name="T5" fmla="*/ 12 h 216"/>
                    <a:gd name="T6" fmla="*/ 44 w 131"/>
                    <a:gd name="T7" fmla="*/ 22 h 216"/>
                    <a:gd name="T8" fmla="*/ 53 w 131"/>
                    <a:gd name="T9" fmla="*/ 31 h 216"/>
                    <a:gd name="T10" fmla="*/ 58 w 131"/>
                    <a:gd name="T11" fmla="*/ 44 h 216"/>
                    <a:gd name="T12" fmla="*/ 60 w 131"/>
                    <a:gd name="T13" fmla="*/ 55 h 216"/>
                    <a:gd name="T14" fmla="*/ 58 w 131"/>
                    <a:gd name="T15" fmla="*/ 67 h 216"/>
                    <a:gd name="T16" fmla="*/ 57 w 131"/>
                    <a:gd name="T17" fmla="*/ 75 h 216"/>
                    <a:gd name="T18" fmla="*/ 58 w 131"/>
                    <a:gd name="T19" fmla="*/ 84 h 216"/>
                    <a:gd name="T20" fmla="*/ 62 w 131"/>
                    <a:gd name="T21" fmla="*/ 96 h 216"/>
                    <a:gd name="T22" fmla="*/ 66 w 131"/>
                    <a:gd name="T23" fmla="*/ 107 h 216"/>
                    <a:gd name="T24" fmla="*/ 59 w 131"/>
                    <a:gd name="T25" fmla="*/ 108 h 216"/>
                    <a:gd name="T26" fmla="*/ 49 w 131"/>
                    <a:gd name="T27" fmla="*/ 108 h 216"/>
                    <a:gd name="T28" fmla="*/ 39 w 131"/>
                    <a:gd name="T29" fmla="*/ 108 h 216"/>
                    <a:gd name="T30" fmla="*/ 30 w 131"/>
                    <a:gd name="T31" fmla="*/ 105 h 216"/>
                    <a:gd name="T32" fmla="*/ 23 w 131"/>
                    <a:gd name="T33" fmla="*/ 103 h 216"/>
                    <a:gd name="T34" fmla="*/ 15 w 131"/>
                    <a:gd name="T35" fmla="*/ 98 h 216"/>
                    <a:gd name="T36" fmla="*/ 8 w 131"/>
                    <a:gd name="T37" fmla="*/ 93 h 216"/>
                    <a:gd name="T38" fmla="*/ 4 w 131"/>
                    <a:gd name="T39" fmla="*/ 84 h 216"/>
                    <a:gd name="T40" fmla="*/ 1 w 131"/>
                    <a:gd name="T41" fmla="*/ 65 h 216"/>
                    <a:gd name="T42" fmla="*/ 0 w 131"/>
                    <a:gd name="T43" fmla="*/ 52 h 216"/>
                    <a:gd name="T44" fmla="*/ 1 w 131"/>
                    <a:gd name="T45" fmla="*/ 39 h 216"/>
                    <a:gd name="T46" fmla="*/ 2 w 131"/>
                    <a:gd name="T47" fmla="*/ 22 h 216"/>
                    <a:gd name="T48" fmla="*/ 6 w 131"/>
                    <a:gd name="T49" fmla="*/ 9 h 216"/>
                    <a:gd name="T50" fmla="*/ 9 w 131"/>
                    <a:gd name="T51" fmla="*/ 0 h 21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131" h="216">
                      <a:moveTo>
                        <a:pt x="17" y="0"/>
                      </a:moveTo>
                      <a:lnTo>
                        <a:pt x="38" y="7"/>
                      </a:lnTo>
                      <a:lnTo>
                        <a:pt x="64" y="23"/>
                      </a:lnTo>
                      <a:lnTo>
                        <a:pt x="88" y="43"/>
                      </a:lnTo>
                      <a:lnTo>
                        <a:pt x="105" y="61"/>
                      </a:lnTo>
                      <a:lnTo>
                        <a:pt x="115" y="87"/>
                      </a:lnTo>
                      <a:lnTo>
                        <a:pt x="119" y="109"/>
                      </a:lnTo>
                      <a:lnTo>
                        <a:pt x="115" y="133"/>
                      </a:lnTo>
                      <a:lnTo>
                        <a:pt x="114" y="150"/>
                      </a:lnTo>
                      <a:lnTo>
                        <a:pt x="116" y="167"/>
                      </a:lnTo>
                      <a:lnTo>
                        <a:pt x="124" y="192"/>
                      </a:lnTo>
                      <a:lnTo>
                        <a:pt x="131" y="213"/>
                      </a:lnTo>
                      <a:lnTo>
                        <a:pt x="118" y="216"/>
                      </a:lnTo>
                      <a:lnTo>
                        <a:pt x="98" y="216"/>
                      </a:lnTo>
                      <a:lnTo>
                        <a:pt x="77" y="215"/>
                      </a:lnTo>
                      <a:lnTo>
                        <a:pt x="60" y="210"/>
                      </a:lnTo>
                      <a:lnTo>
                        <a:pt x="45" y="205"/>
                      </a:lnTo>
                      <a:lnTo>
                        <a:pt x="29" y="195"/>
                      </a:lnTo>
                      <a:lnTo>
                        <a:pt x="16" y="186"/>
                      </a:lnTo>
                      <a:lnTo>
                        <a:pt x="7" y="167"/>
                      </a:lnTo>
                      <a:lnTo>
                        <a:pt x="2" y="130"/>
                      </a:lnTo>
                      <a:lnTo>
                        <a:pt x="0" y="104"/>
                      </a:lnTo>
                      <a:lnTo>
                        <a:pt x="2" y="77"/>
                      </a:lnTo>
                      <a:lnTo>
                        <a:pt x="4" y="44"/>
                      </a:lnTo>
                      <a:lnTo>
                        <a:pt x="11" y="18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0F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81" name="Freeform 348">
                  <a:extLst>
                    <a:ext uri="{FF2B5EF4-FFF2-40B4-BE49-F238E27FC236}">
                      <a16:creationId xmlns:a16="http://schemas.microsoft.com/office/drawing/2014/main" id="{D5399B57-011D-B168-9193-A5B45859CC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48" y="3493"/>
                  <a:ext cx="145" cy="37"/>
                </a:xfrm>
                <a:custGeom>
                  <a:avLst/>
                  <a:gdLst>
                    <a:gd name="T0" fmla="*/ 1 w 291"/>
                    <a:gd name="T1" fmla="*/ 0 h 74"/>
                    <a:gd name="T2" fmla="*/ 0 w 291"/>
                    <a:gd name="T3" fmla="*/ 3 h 74"/>
                    <a:gd name="T4" fmla="*/ 7 w 291"/>
                    <a:gd name="T5" fmla="*/ 9 h 74"/>
                    <a:gd name="T6" fmla="*/ 15 w 291"/>
                    <a:gd name="T7" fmla="*/ 14 h 74"/>
                    <a:gd name="T8" fmla="*/ 23 w 291"/>
                    <a:gd name="T9" fmla="*/ 18 h 74"/>
                    <a:gd name="T10" fmla="*/ 34 w 291"/>
                    <a:gd name="T11" fmla="*/ 24 h 74"/>
                    <a:gd name="T12" fmla="*/ 44 w 291"/>
                    <a:gd name="T13" fmla="*/ 29 h 74"/>
                    <a:gd name="T14" fmla="*/ 57 w 291"/>
                    <a:gd name="T15" fmla="*/ 33 h 74"/>
                    <a:gd name="T16" fmla="*/ 69 w 291"/>
                    <a:gd name="T17" fmla="*/ 36 h 74"/>
                    <a:gd name="T18" fmla="*/ 77 w 291"/>
                    <a:gd name="T19" fmla="*/ 37 h 74"/>
                    <a:gd name="T20" fmla="*/ 88 w 291"/>
                    <a:gd name="T21" fmla="*/ 37 h 74"/>
                    <a:gd name="T22" fmla="*/ 98 w 291"/>
                    <a:gd name="T23" fmla="*/ 36 h 74"/>
                    <a:gd name="T24" fmla="*/ 109 w 291"/>
                    <a:gd name="T25" fmla="*/ 33 h 74"/>
                    <a:gd name="T26" fmla="*/ 119 w 291"/>
                    <a:gd name="T27" fmla="*/ 32 h 74"/>
                    <a:gd name="T28" fmla="*/ 130 w 291"/>
                    <a:gd name="T29" fmla="*/ 29 h 74"/>
                    <a:gd name="T30" fmla="*/ 139 w 291"/>
                    <a:gd name="T31" fmla="*/ 25 h 74"/>
                    <a:gd name="T32" fmla="*/ 145 w 291"/>
                    <a:gd name="T33" fmla="*/ 22 h 74"/>
                    <a:gd name="T34" fmla="*/ 143 w 291"/>
                    <a:gd name="T35" fmla="*/ 14 h 74"/>
                    <a:gd name="T36" fmla="*/ 131 w 291"/>
                    <a:gd name="T37" fmla="*/ 19 h 74"/>
                    <a:gd name="T38" fmla="*/ 117 w 291"/>
                    <a:gd name="T39" fmla="*/ 25 h 74"/>
                    <a:gd name="T40" fmla="*/ 107 w 291"/>
                    <a:gd name="T41" fmla="*/ 28 h 74"/>
                    <a:gd name="T42" fmla="*/ 95 w 291"/>
                    <a:gd name="T43" fmla="*/ 30 h 74"/>
                    <a:gd name="T44" fmla="*/ 80 w 291"/>
                    <a:gd name="T45" fmla="*/ 32 h 74"/>
                    <a:gd name="T46" fmla="*/ 66 w 291"/>
                    <a:gd name="T47" fmla="*/ 29 h 74"/>
                    <a:gd name="T48" fmla="*/ 52 w 291"/>
                    <a:gd name="T49" fmla="*/ 25 h 74"/>
                    <a:gd name="T50" fmla="*/ 39 w 291"/>
                    <a:gd name="T51" fmla="*/ 21 h 74"/>
                    <a:gd name="T52" fmla="*/ 25 w 291"/>
                    <a:gd name="T53" fmla="*/ 13 h 74"/>
                    <a:gd name="T54" fmla="*/ 13 w 291"/>
                    <a:gd name="T55" fmla="*/ 6 h 74"/>
                    <a:gd name="T56" fmla="*/ 1 w 291"/>
                    <a:gd name="T57" fmla="*/ 0 h 74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291" h="74">
                      <a:moveTo>
                        <a:pt x="3" y="0"/>
                      </a:moveTo>
                      <a:lnTo>
                        <a:pt x="0" y="6"/>
                      </a:lnTo>
                      <a:lnTo>
                        <a:pt x="15" y="17"/>
                      </a:lnTo>
                      <a:lnTo>
                        <a:pt x="31" y="27"/>
                      </a:lnTo>
                      <a:lnTo>
                        <a:pt x="46" y="36"/>
                      </a:lnTo>
                      <a:lnTo>
                        <a:pt x="68" y="47"/>
                      </a:lnTo>
                      <a:lnTo>
                        <a:pt x="88" y="57"/>
                      </a:lnTo>
                      <a:lnTo>
                        <a:pt x="114" y="65"/>
                      </a:lnTo>
                      <a:lnTo>
                        <a:pt x="138" y="71"/>
                      </a:lnTo>
                      <a:lnTo>
                        <a:pt x="155" y="73"/>
                      </a:lnTo>
                      <a:lnTo>
                        <a:pt x="176" y="74"/>
                      </a:lnTo>
                      <a:lnTo>
                        <a:pt x="197" y="71"/>
                      </a:lnTo>
                      <a:lnTo>
                        <a:pt x="218" y="66"/>
                      </a:lnTo>
                      <a:lnTo>
                        <a:pt x="239" y="63"/>
                      </a:lnTo>
                      <a:lnTo>
                        <a:pt x="260" y="57"/>
                      </a:lnTo>
                      <a:lnTo>
                        <a:pt x="279" y="49"/>
                      </a:lnTo>
                      <a:lnTo>
                        <a:pt x="291" y="43"/>
                      </a:lnTo>
                      <a:lnTo>
                        <a:pt x="287" y="28"/>
                      </a:lnTo>
                      <a:lnTo>
                        <a:pt x="263" y="38"/>
                      </a:lnTo>
                      <a:lnTo>
                        <a:pt x="234" y="49"/>
                      </a:lnTo>
                      <a:lnTo>
                        <a:pt x="215" y="55"/>
                      </a:lnTo>
                      <a:lnTo>
                        <a:pt x="191" y="59"/>
                      </a:lnTo>
                      <a:lnTo>
                        <a:pt x="160" y="63"/>
                      </a:lnTo>
                      <a:lnTo>
                        <a:pt x="132" y="58"/>
                      </a:lnTo>
                      <a:lnTo>
                        <a:pt x="105" y="49"/>
                      </a:lnTo>
                      <a:lnTo>
                        <a:pt x="78" y="41"/>
                      </a:lnTo>
                      <a:lnTo>
                        <a:pt x="51" y="26"/>
                      </a:lnTo>
                      <a:lnTo>
                        <a:pt x="26" y="11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606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445" name="Group 349">
                <a:extLst>
                  <a:ext uri="{FF2B5EF4-FFF2-40B4-BE49-F238E27FC236}">
                    <a16:creationId xmlns:a16="http://schemas.microsoft.com/office/drawing/2014/main" id="{1B86A8FB-9761-7FCB-67C8-B1235652A2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09" y="2687"/>
                <a:ext cx="455" cy="414"/>
                <a:chOff x="2909" y="2687"/>
                <a:chExt cx="455" cy="414"/>
              </a:xfrm>
            </p:grpSpPr>
            <p:grpSp>
              <p:nvGrpSpPr>
                <p:cNvPr id="18446" name="Group 350">
                  <a:extLst>
                    <a:ext uri="{FF2B5EF4-FFF2-40B4-BE49-F238E27FC236}">
                      <a16:creationId xmlns:a16="http://schemas.microsoft.com/office/drawing/2014/main" id="{00E988E8-CEBE-86DB-9C51-99FBC389EE3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62" y="2790"/>
                  <a:ext cx="318" cy="311"/>
                  <a:chOff x="2962" y="2790"/>
                  <a:chExt cx="318" cy="311"/>
                </a:xfrm>
              </p:grpSpPr>
              <p:grpSp>
                <p:nvGrpSpPr>
                  <p:cNvPr id="18450" name="Group 351">
                    <a:extLst>
                      <a:ext uri="{FF2B5EF4-FFF2-40B4-BE49-F238E27FC236}">
                        <a16:creationId xmlns:a16="http://schemas.microsoft.com/office/drawing/2014/main" id="{E0B9D2A6-D946-0C15-72FF-47AB19884A0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962" y="2790"/>
                    <a:ext cx="318" cy="311"/>
                    <a:chOff x="2962" y="2790"/>
                    <a:chExt cx="318" cy="311"/>
                  </a:xfrm>
                </p:grpSpPr>
                <p:grpSp>
                  <p:nvGrpSpPr>
                    <p:cNvPr id="18466" name="Group 352">
                      <a:extLst>
                        <a:ext uri="{FF2B5EF4-FFF2-40B4-BE49-F238E27FC236}">
                          <a16:creationId xmlns:a16="http://schemas.microsoft.com/office/drawing/2014/main" id="{86467E2A-0A45-5E7D-5F12-8BBF4B485FB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99" y="2921"/>
                      <a:ext cx="57" cy="48"/>
                      <a:chOff x="2999" y="2921"/>
                      <a:chExt cx="57" cy="48"/>
                    </a:xfrm>
                  </p:grpSpPr>
                  <p:sp>
                    <p:nvSpPr>
                      <p:cNvPr id="18474" name="Freeform 353">
                        <a:extLst>
                          <a:ext uri="{FF2B5EF4-FFF2-40B4-BE49-F238E27FC236}">
                            <a16:creationId xmlns:a16="http://schemas.microsoft.com/office/drawing/2014/main" id="{A5C87742-E769-E209-993B-D15B022A1F32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99" y="2921"/>
                        <a:ext cx="43" cy="37"/>
                      </a:xfrm>
                      <a:custGeom>
                        <a:avLst/>
                        <a:gdLst>
                          <a:gd name="T0" fmla="*/ 2 w 85"/>
                          <a:gd name="T1" fmla="*/ 0 h 74"/>
                          <a:gd name="T2" fmla="*/ 1 w 85"/>
                          <a:gd name="T3" fmla="*/ 19 h 74"/>
                          <a:gd name="T4" fmla="*/ 0 w 85"/>
                          <a:gd name="T5" fmla="*/ 26 h 74"/>
                          <a:gd name="T6" fmla="*/ 0 w 85"/>
                          <a:gd name="T7" fmla="*/ 30 h 74"/>
                          <a:gd name="T8" fmla="*/ 1 w 85"/>
                          <a:gd name="T9" fmla="*/ 34 h 74"/>
                          <a:gd name="T10" fmla="*/ 9 w 85"/>
                          <a:gd name="T11" fmla="*/ 34 h 74"/>
                          <a:gd name="T12" fmla="*/ 43 w 85"/>
                          <a:gd name="T13" fmla="*/ 37 h 74"/>
                          <a:gd name="T14" fmla="*/ 2 w 85"/>
                          <a:gd name="T15" fmla="*/ 0 h 74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0" t="0" r="r" b="b"/>
                        <a:pathLst>
                          <a:path w="85" h="74">
                            <a:moveTo>
                              <a:pt x="3" y="0"/>
                            </a:moveTo>
                            <a:lnTo>
                              <a:pt x="2" y="37"/>
                            </a:lnTo>
                            <a:lnTo>
                              <a:pt x="0" y="52"/>
                            </a:lnTo>
                            <a:lnTo>
                              <a:pt x="0" y="59"/>
                            </a:lnTo>
                            <a:lnTo>
                              <a:pt x="2" y="67"/>
                            </a:lnTo>
                            <a:lnTo>
                              <a:pt x="17" y="68"/>
                            </a:lnTo>
                            <a:lnTo>
                              <a:pt x="85" y="74"/>
                            </a:lnTo>
                            <a:lnTo>
                              <a:pt x="3" y="0"/>
                            </a:lnTo>
                            <a:close/>
                          </a:path>
                        </a:pathLst>
                      </a:custGeom>
                      <a:solidFill>
                        <a:srgbClr val="A0806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475" name="Freeform 354">
                        <a:extLst>
                          <a:ext uri="{FF2B5EF4-FFF2-40B4-BE49-F238E27FC236}">
                            <a16:creationId xmlns:a16="http://schemas.microsoft.com/office/drawing/2014/main" id="{C756B8E0-033A-2597-AFD9-5DD0A0ACEA9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09" y="2938"/>
                        <a:ext cx="47" cy="31"/>
                      </a:xfrm>
                      <a:custGeom>
                        <a:avLst/>
                        <a:gdLst>
                          <a:gd name="T0" fmla="*/ 0 w 95"/>
                          <a:gd name="T1" fmla="*/ 0 h 61"/>
                          <a:gd name="T2" fmla="*/ 6 w 95"/>
                          <a:gd name="T3" fmla="*/ 18 h 61"/>
                          <a:gd name="T4" fmla="*/ 8 w 95"/>
                          <a:gd name="T5" fmla="*/ 25 h 61"/>
                          <a:gd name="T6" fmla="*/ 7 w 95"/>
                          <a:gd name="T7" fmla="*/ 31 h 61"/>
                          <a:gd name="T8" fmla="*/ 12 w 95"/>
                          <a:gd name="T9" fmla="*/ 24 h 61"/>
                          <a:gd name="T10" fmla="*/ 15 w 95"/>
                          <a:gd name="T11" fmla="*/ 23 h 61"/>
                          <a:gd name="T12" fmla="*/ 47 w 95"/>
                          <a:gd name="T13" fmla="*/ 17 h 61"/>
                          <a:gd name="T14" fmla="*/ 0 w 95"/>
                          <a:gd name="T15" fmla="*/ 0 h 61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0" t="0" r="r" b="b"/>
                        <a:pathLst>
                          <a:path w="95" h="61">
                            <a:moveTo>
                              <a:pt x="0" y="0"/>
                            </a:moveTo>
                            <a:lnTo>
                              <a:pt x="13" y="36"/>
                            </a:lnTo>
                            <a:lnTo>
                              <a:pt x="16" y="49"/>
                            </a:lnTo>
                            <a:lnTo>
                              <a:pt x="15" y="61"/>
                            </a:lnTo>
                            <a:lnTo>
                              <a:pt x="24" y="48"/>
                            </a:lnTo>
                            <a:lnTo>
                              <a:pt x="31" y="45"/>
                            </a:lnTo>
                            <a:lnTo>
                              <a:pt x="95" y="33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60402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8467" name="Group 355">
                      <a:extLst>
                        <a:ext uri="{FF2B5EF4-FFF2-40B4-BE49-F238E27FC236}">
                          <a16:creationId xmlns:a16="http://schemas.microsoft.com/office/drawing/2014/main" id="{6A04F601-6C2C-5456-2953-FBAD8BDF1B4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2" y="2790"/>
                      <a:ext cx="318" cy="311"/>
                      <a:chOff x="2962" y="2790"/>
                      <a:chExt cx="318" cy="311"/>
                    </a:xfrm>
                  </p:grpSpPr>
                  <p:sp>
                    <p:nvSpPr>
                      <p:cNvPr id="18468" name="Freeform 356">
                        <a:extLst>
                          <a:ext uri="{FF2B5EF4-FFF2-40B4-BE49-F238E27FC236}">
                            <a16:creationId xmlns:a16="http://schemas.microsoft.com/office/drawing/2014/main" id="{156EA866-493E-810B-AB72-234866B5B44F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62" y="2790"/>
                        <a:ext cx="311" cy="310"/>
                      </a:xfrm>
                      <a:custGeom>
                        <a:avLst/>
                        <a:gdLst>
                          <a:gd name="T0" fmla="*/ 0 w 621"/>
                          <a:gd name="T1" fmla="*/ 79 h 621"/>
                          <a:gd name="T2" fmla="*/ 22 w 621"/>
                          <a:gd name="T3" fmla="*/ 125 h 621"/>
                          <a:gd name="T4" fmla="*/ 36 w 621"/>
                          <a:gd name="T5" fmla="*/ 148 h 621"/>
                          <a:gd name="T6" fmla="*/ 48 w 621"/>
                          <a:gd name="T7" fmla="*/ 162 h 621"/>
                          <a:gd name="T8" fmla="*/ 65 w 621"/>
                          <a:gd name="T9" fmla="*/ 176 h 621"/>
                          <a:gd name="T10" fmla="*/ 66 w 621"/>
                          <a:gd name="T11" fmla="*/ 186 h 621"/>
                          <a:gd name="T12" fmla="*/ 65 w 621"/>
                          <a:gd name="T13" fmla="*/ 197 h 621"/>
                          <a:gd name="T14" fmla="*/ 62 w 621"/>
                          <a:gd name="T15" fmla="*/ 213 h 621"/>
                          <a:gd name="T16" fmla="*/ 61 w 621"/>
                          <a:gd name="T17" fmla="*/ 226 h 621"/>
                          <a:gd name="T18" fmla="*/ 61 w 621"/>
                          <a:gd name="T19" fmla="*/ 233 h 621"/>
                          <a:gd name="T20" fmla="*/ 65 w 621"/>
                          <a:gd name="T21" fmla="*/ 241 h 621"/>
                          <a:gd name="T22" fmla="*/ 71 w 621"/>
                          <a:gd name="T23" fmla="*/ 245 h 621"/>
                          <a:gd name="T24" fmla="*/ 79 w 621"/>
                          <a:gd name="T25" fmla="*/ 248 h 621"/>
                          <a:gd name="T26" fmla="*/ 89 w 621"/>
                          <a:gd name="T27" fmla="*/ 247 h 621"/>
                          <a:gd name="T28" fmla="*/ 96 w 621"/>
                          <a:gd name="T29" fmla="*/ 248 h 621"/>
                          <a:gd name="T30" fmla="*/ 106 w 621"/>
                          <a:gd name="T31" fmla="*/ 261 h 621"/>
                          <a:gd name="T32" fmla="*/ 109 w 621"/>
                          <a:gd name="T33" fmla="*/ 269 h 621"/>
                          <a:gd name="T34" fmla="*/ 114 w 621"/>
                          <a:gd name="T35" fmla="*/ 271 h 621"/>
                          <a:gd name="T36" fmla="*/ 121 w 621"/>
                          <a:gd name="T37" fmla="*/ 270 h 621"/>
                          <a:gd name="T38" fmla="*/ 125 w 621"/>
                          <a:gd name="T39" fmla="*/ 269 h 621"/>
                          <a:gd name="T40" fmla="*/ 126 w 621"/>
                          <a:gd name="T41" fmla="*/ 275 h 621"/>
                          <a:gd name="T42" fmla="*/ 128 w 621"/>
                          <a:gd name="T43" fmla="*/ 281 h 621"/>
                          <a:gd name="T44" fmla="*/ 134 w 621"/>
                          <a:gd name="T45" fmla="*/ 285 h 621"/>
                          <a:gd name="T46" fmla="*/ 141 w 621"/>
                          <a:gd name="T47" fmla="*/ 287 h 621"/>
                          <a:gd name="T48" fmla="*/ 147 w 621"/>
                          <a:gd name="T49" fmla="*/ 287 h 621"/>
                          <a:gd name="T50" fmla="*/ 153 w 621"/>
                          <a:gd name="T51" fmla="*/ 292 h 621"/>
                          <a:gd name="T52" fmla="*/ 160 w 621"/>
                          <a:gd name="T53" fmla="*/ 297 h 621"/>
                          <a:gd name="T54" fmla="*/ 163 w 621"/>
                          <a:gd name="T55" fmla="*/ 303 h 621"/>
                          <a:gd name="T56" fmla="*/ 175 w 621"/>
                          <a:gd name="T57" fmla="*/ 309 h 621"/>
                          <a:gd name="T58" fmla="*/ 185 w 621"/>
                          <a:gd name="T59" fmla="*/ 310 h 621"/>
                          <a:gd name="T60" fmla="*/ 197 w 621"/>
                          <a:gd name="T61" fmla="*/ 306 h 621"/>
                          <a:gd name="T62" fmla="*/ 209 w 621"/>
                          <a:gd name="T63" fmla="*/ 298 h 621"/>
                          <a:gd name="T64" fmla="*/ 219 w 621"/>
                          <a:gd name="T65" fmla="*/ 288 h 621"/>
                          <a:gd name="T66" fmla="*/ 230 w 621"/>
                          <a:gd name="T67" fmla="*/ 274 h 621"/>
                          <a:gd name="T68" fmla="*/ 241 w 621"/>
                          <a:gd name="T69" fmla="*/ 271 h 621"/>
                          <a:gd name="T70" fmla="*/ 265 w 621"/>
                          <a:gd name="T71" fmla="*/ 245 h 621"/>
                          <a:gd name="T72" fmla="*/ 311 w 621"/>
                          <a:gd name="T73" fmla="*/ 190 h 621"/>
                          <a:gd name="T74" fmla="*/ 303 w 621"/>
                          <a:gd name="T75" fmla="*/ 169 h 621"/>
                          <a:gd name="T76" fmla="*/ 288 w 621"/>
                          <a:gd name="T77" fmla="*/ 93 h 621"/>
                          <a:gd name="T78" fmla="*/ 251 w 621"/>
                          <a:gd name="T79" fmla="*/ 43 h 621"/>
                          <a:gd name="T80" fmla="*/ 194 w 621"/>
                          <a:gd name="T81" fmla="*/ 10 h 621"/>
                          <a:gd name="T82" fmla="*/ 121 w 621"/>
                          <a:gd name="T83" fmla="*/ 0 h 621"/>
                          <a:gd name="T84" fmla="*/ 40 w 621"/>
                          <a:gd name="T85" fmla="*/ 14 h 621"/>
                          <a:gd name="T86" fmla="*/ 11 w 621"/>
                          <a:gd name="T87" fmla="*/ 36 h 621"/>
                          <a:gd name="T88" fmla="*/ 0 w 621"/>
                          <a:gd name="T89" fmla="*/ 79 h 621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</a:gdLst>
                        <a:ahLst/>
                        <a:cxnLst>
                          <a:cxn ang="T90">
                            <a:pos x="T0" y="T1"/>
                          </a:cxn>
                          <a:cxn ang="T91">
                            <a:pos x="T2" y="T3"/>
                          </a:cxn>
                          <a:cxn ang="T92">
                            <a:pos x="T4" y="T5"/>
                          </a:cxn>
                          <a:cxn ang="T93">
                            <a:pos x="T6" y="T7"/>
                          </a:cxn>
                          <a:cxn ang="T94">
                            <a:pos x="T8" y="T9"/>
                          </a:cxn>
                          <a:cxn ang="T95">
                            <a:pos x="T10" y="T11"/>
                          </a:cxn>
                          <a:cxn ang="T96">
                            <a:pos x="T12" y="T13"/>
                          </a:cxn>
                          <a:cxn ang="T97">
                            <a:pos x="T14" y="T15"/>
                          </a:cxn>
                          <a:cxn ang="T98">
                            <a:pos x="T16" y="T17"/>
                          </a:cxn>
                          <a:cxn ang="T99">
                            <a:pos x="T18" y="T19"/>
                          </a:cxn>
                          <a:cxn ang="T100">
                            <a:pos x="T20" y="T21"/>
                          </a:cxn>
                          <a:cxn ang="T101">
                            <a:pos x="T22" y="T23"/>
                          </a:cxn>
                          <a:cxn ang="T102">
                            <a:pos x="T24" y="T25"/>
                          </a:cxn>
                          <a:cxn ang="T103">
                            <a:pos x="T26" y="T27"/>
                          </a:cxn>
                          <a:cxn ang="T104">
                            <a:pos x="T28" y="T29"/>
                          </a:cxn>
                          <a:cxn ang="T105">
                            <a:pos x="T30" y="T31"/>
                          </a:cxn>
                          <a:cxn ang="T106">
                            <a:pos x="T32" y="T33"/>
                          </a:cxn>
                          <a:cxn ang="T107">
                            <a:pos x="T34" y="T35"/>
                          </a:cxn>
                          <a:cxn ang="T108">
                            <a:pos x="T36" y="T37"/>
                          </a:cxn>
                          <a:cxn ang="T109">
                            <a:pos x="T38" y="T39"/>
                          </a:cxn>
                          <a:cxn ang="T110">
                            <a:pos x="T40" y="T41"/>
                          </a:cxn>
                          <a:cxn ang="T111">
                            <a:pos x="T42" y="T43"/>
                          </a:cxn>
                          <a:cxn ang="T112">
                            <a:pos x="T44" y="T45"/>
                          </a:cxn>
                          <a:cxn ang="T113">
                            <a:pos x="T46" y="T47"/>
                          </a:cxn>
                          <a:cxn ang="T114">
                            <a:pos x="T48" y="T49"/>
                          </a:cxn>
                          <a:cxn ang="T115">
                            <a:pos x="T50" y="T51"/>
                          </a:cxn>
                          <a:cxn ang="T116">
                            <a:pos x="T52" y="T53"/>
                          </a:cxn>
                          <a:cxn ang="T117">
                            <a:pos x="T54" y="T55"/>
                          </a:cxn>
                          <a:cxn ang="T118">
                            <a:pos x="T56" y="T57"/>
                          </a:cxn>
                          <a:cxn ang="T119">
                            <a:pos x="T58" y="T59"/>
                          </a:cxn>
                          <a:cxn ang="T120">
                            <a:pos x="T60" y="T61"/>
                          </a:cxn>
                          <a:cxn ang="T121">
                            <a:pos x="T62" y="T63"/>
                          </a:cxn>
                          <a:cxn ang="T122">
                            <a:pos x="T64" y="T65"/>
                          </a:cxn>
                          <a:cxn ang="T123">
                            <a:pos x="T66" y="T67"/>
                          </a:cxn>
                          <a:cxn ang="T124">
                            <a:pos x="T68" y="T69"/>
                          </a:cxn>
                          <a:cxn ang="T125">
                            <a:pos x="T70" y="T71"/>
                          </a:cxn>
                          <a:cxn ang="T126">
                            <a:pos x="T72" y="T73"/>
                          </a:cxn>
                          <a:cxn ang="T127">
                            <a:pos x="T74" y="T75"/>
                          </a:cxn>
                          <a:cxn ang="T128">
                            <a:pos x="T76" y="T77"/>
                          </a:cxn>
                          <a:cxn ang="T129">
                            <a:pos x="T78" y="T79"/>
                          </a:cxn>
                          <a:cxn ang="T130">
                            <a:pos x="T80" y="T81"/>
                          </a:cxn>
                          <a:cxn ang="T131">
                            <a:pos x="T82" y="T83"/>
                          </a:cxn>
                          <a:cxn ang="T132">
                            <a:pos x="T84" y="T85"/>
                          </a:cxn>
                          <a:cxn ang="T133">
                            <a:pos x="T86" y="T87"/>
                          </a:cxn>
                          <a:cxn ang="T134">
                            <a:pos x="T88" y="T89"/>
                          </a:cxn>
                        </a:cxnLst>
                        <a:rect l="0" t="0" r="r" b="b"/>
                        <a:pathLst>
                          <a:path w="621" h="621">
                            <a:moveTo>
                              <a:pt x="0" y="159"/>
                            </a:moveTo>
                            <a:lnTo>
                              <a:pt x="43" y="251"/>
                            </a:lnTo>
                            <a:lnTo>
                              <a:pt x="71" y="297"/>
                            </a:lnTo>
                            <a:lnTo>
                              <a:pt x="96" y="325"/>
                            </a:lnTo>
                            <a:lnTo>
                              <a:pt x="129" y="352"/>
                            </a:lnTo>
                            <a:lnTo>
                              <a:pt x="132" y="372"/>
                            </a:lnTo>
                            <a:lnTo>
                              <a:pt x="129" y="395"/>
                            </a:lnTo>
                            <a:lnTo>
                              <a:pt x="124" y="427"/>
                            </a:lnTo>
                            <a:lnTo>
                              <a:pt x="121" y="452"/>
                            </a:lnTo>
                            <a:lnTo>
                              <a:pt x="122" y="467"/>
                            </a:lnTo>
                            <a:lnTo>
                              <a:pt x="129" y="483"/>
                            </a:lnTo>
                            <a:lnTo>
                              <a:pt x="141" y="491"/>
                            </a:lnTo>
                            <a:lnTo>
                              <a:pt x="157" y="496"/>
                            </a:lnTo>
                            <a:lnTo>
                              <a:pt x="178" y="494"/>
                            </a:lnTo>
                            <a:lnTo>
                              <a:pt x="192" y="496"/>
                            </a:lnTo>
                            <a:lnTo>
                              <a:pt x="212" y="523"/>
                            </a:lnTo>
                            <a:lnTo>
                              <a:pt x="217" y="538"/>
                            </a:lnTo>
                            <a:lnTo>
                              <a:pt x="228" y="543"/>
                            </a:lnTo>
                            <a:lnTo>
                              <a:pt x="241" y="541"/>
                            </a:lnTo>
                            <a:lnTo>
                              <a:pt x="249" y="539"/>
                            </a:lnTo>
                            <a:lnTo>
                              <a:pt x="252" y="550"/>
                            </a:lnTo>
                            <a:lnTo>
                              <a:pt x="256" y="563"/>
                            </a:lnTo>
                            <a:lnTo>
                              <a:pt x="267" y="570"/>
                            </a:lnTo>
                            <a:lnTo>
                              <a:pt x="282" y="575"/>
                            </a:lnTo>
                            <a:lnTo>
                              <a:pt x="293" y="574"/>
                            </a:lnTo>
                            <a:lnTo>
                              <a:pt x="306" y="585"/>
                            </a:lnTo>
                            <a:lnTo>
                              <a:pt x="319" y="595"/>
                            </a:lnTo>
                            <a:lnTo>
                              <a:pt x="326" y="607"/>
                            </a:lnTo>
                            <a:lnTo>
                              <a:pt x="349" y="618"/>
                            </a:lnTo>
                            <a:lnTo>
                              <a:pt x="369" y="621"/>
                            </a:lnTo>
                            <a:lnTo>
                              <a:pt x="394" y="612"/>
                            </a:lnTo>
                            <a:lnTo>
                              <a:pt x="417" y="596"/>
                            </a:lnTo>
                            <a:lnTo>
                              <a:pt x="438" y="576"/>
                            </a:lnTo>
                            <a:lnTo>
                              <a:pt x="459" y="548"/>
                            </a:lnTo>
                            <a:lnTo>
                              <a:pt x="481" y="542"/>
                            </a:lnTo>
                            <a:lnTo>
                              <a:pt x="530" y="490"/>
                            </a:lnTo>
                            <a:lnTo>
                              <a:pt x="621" y="381"/>
                            </a:lnTo>
                            <a:lnTo>
                              <a:pt x="605" y="338"/>
                            </a:lnTo>
                            <a:lnTo>
                              <a:pt x="576" y="187"/>
                            </a:lnTo>
                            <a:lnTo>
                              <a:pt x="502" y="86"/>
                            </a:lnTo>
                            <a:lnTo>
                              <a:pt x="388" y="21"/>
                            </a:lnTo>
                            <a:lnTo>
                              <a:pt x="242" y="0"/>
                            </a:lnTo>
                            <a:lnTo>
                              <a:pt x="79" y="29"/>
                            </a:lnTo>
                            <a:lnTo>
                              <a:pt x="21" y="73"/>
                            </a:lnTo>
                            <a:lnTo>
                              <a:pt x="0" y="159"/>
                            </a:lnTo>
                            <a:close/>
                          </a:path>
                        </a:pathLst>
                      </a:custGeom>
                      <a:solidFill>
                        <a:srgbClr val="FFA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8469" name="Group 357">
                        <a:extLst>
                          <a:ext uri="{FF2B5EF4-FFF2-40B4-BE49-F238E27FC236}">
                            <a16:creationId xmlns:a16="http://schemas.microsoft.com/office/drawing/2014/main" id="{9BB286C3-EC0B-D884-AEF5-50BA8840ACE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035" y="2836"/>
                        <a:ext cx="245" cy="265"/>
                        <a:chOff x="3035" y="2836"/>
                        <a:chExt cx="245" cy="265"/>
                      </a:xfrm>
                    </p:grpSpPr>
                    <p:sp>
                      <p:nvSpPr>
                        <p:cNvPr id="18470" name="Freeform 358">
                          <a:extLst>
                            <a:ext uri="{FF2B5EF4-FFF2-40B4-BE49-F238E27FC236}">
                              <a16:creationId xmlns:a16="http://schemas.microsoft.com/office/drawing/2014/main" id="{F55D2A82-2266-6877-38FA-22381C147C7A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104" y="3058"/>
                          <a:ext cx="27" cy="24"/>
                        </a:xfrm>
                        <a:custGeom>
                          <a:avLst/>
                          <a:gdLst>
                            <a:gd name="T0" fmla="*/ 0 w 54"/>
                            <a:gd name="T1" fmla="*/ 17 h 48"/>
                            <a:gd name="T2" fmla="*/ 13 w 54"/>
                            <a:gd name="T3" fmla="*/ 2 h 48"/>
                            <a:gd name="T4" fmla="*/ 20 w 54"/>
                            <a:gd name="T5" fmla="*/ 3 h 48"/>
                            <a:gd name="T6" fmla="*/ 27 w 54"/>
                            <a:gd name="T7" fmla="*/ 0 h 48"/>
                            <a:gd name="T8" fmla="*/ 17 w 54"/>
                            <a:gd name="T9" fmla="*/ 13 h 48"/>
                            <a:gd name="T10" fmla="*/ 11 w 54"/>
                            <a:gd name="T11" fmla="*/ 24 h 48"/>
                            <a:gd name="T12" fmla="*/ 6 w 54"/>
                            <a:gd name="T13" fmla="*/ 20 h 48"/>
                            <a:gd name="T14" fmla="*/ 0 w 54"/>
                            <a:gd name="T15" fmla="*/ 17 h 48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</a:gdLst>
                          <a:ahLst/>
                          <a:cxnLst>
                            <a:cxn ang="T16">
                              <a:pos x="T0" y="T1"/>
                            </a:cxn>
                            <a:cxn ang="T17">
                              <a:pos x="T2" y="T3"/>
                            </a:cxn>
                            <a:cxn ang="T18">
                              <a:pos x="T4" y="T5"/>
                            </a:cxn>
                            <a:cxn ang="T19">
                              <a:pos x="T6" y="T7"/>
                            </a:cxn>
                            <a:cxn ang="T20">
                              <a:pos x="T8" y="T9"/>
                            </a:cxn>
                            <a:cxn ang="T21">
                              <a:pos x="T10" y="T11"/>
                            </a:cxn>
                            <a:cxn ang="T22">
                              <a:pos x="T12" y="T13"/>
                            </a:cxn>
                            <a:cxn ang="T23">
                              <a:pos x="T14" y="T15"/>
                            </a:cxn>
                          </a:cxnLst>
                          <a:rect l="0" t="0" r="r" b="b"/>
                          <a:pathLst>
                            <a:path w="54" h="48">
                              <a:moveTo>
                                <a:pt x="0" y="34"/>
                              </a:moveTo>
                              <a:lnTo>
                                <a:pt x="26" y="4"/>
                              </a:lnTo>
                              <a:lnTo>
                                <a:pt x="39" y="5"/>
                              </a:lnTo>
                              <a:lnTo>
                                <a:pt x="54" y="0"/>
                              </a:lnTo>
                              <a:lnTo>
                                <a:pt x="34" y="26"/>
                              </a:lnTo>
                              <a:lnTo>
                                <a:pt x="21" y="48"/>
                              </a:lnTo>
                              <a:lnTo>
                                <a:pt x="12" y="40"/>
                              </a:lnTo>
                              <a:lnTo>
                                <a:pt x="0" y="3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804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8471" name="Freeform 359">
                          <a:extLst>
                            <a:ext uri="{FF2B5EF4-FFF2-40B4-BE49-F238E27FC236}">
                              <a16:creationId xmlns:a16="http://schemas.microsoft.com/office/drawing/2014/main" id="{3ADBCC32-2531-3C56-B561-524F56264362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44" y="2836"/>
                          <a:ext cx="236" cy="242"/>
                        </a:xfrm>
                        <a:custGeom>
                          <a:avLst/>
                          <a:gdLst>
                            <a:gd name="T0" fmla="*/ 0 w 473"/>
                            <a:gd name="T1" fmla="*/ 62 h 482"/>
                            <a:gd name="T2" fmla="*/ 31 w 473"/>
                            <a:gd name="T3" fmla="*/ 74 h 482"/>
                            <a:gd name="T4" fmla="*/ 48 w 473"/>
                            <a:gd name="T5" fmla="*/ 79 h 482"/>
                            <a:gd name="T6" fmla="*/ 68 w 473"/>
                            <a:gd name="T7" fmla="*/ 81 h 482"/>
                            <a:gd name="T8" fmla="*/ 86 w 473"/>
                            <a:gd name="T9" fmla="*/ 83 h 482"/>
                            <a:gd name="T10" fmla="*/ 82 w 473"/>
                            <a:gd name="T11" fmla="*/ 93 h 482"/>
                            <a:gd name="T12" fmla="*/ 78 w 473"/>
                            <a:gd name="T13" fmla="*/ 108 h 482"/>
                            <a:gd name="T14" fmla="*/ 76 w 473"/>
                            <a:gd name="T15" fmla="*/ 123 h 482"/>
                            <a:gd name="T16" fmla="*/ 70 w 473"/>
                            <a:gd name="T17" fmla="*/ 129 h 482"/>
                            <a:gd name="T18" fmla="*/ 61 w 473"/>
                            <a:gd name="T19" fmla="*/ 135 h 482"/>
                            <a:gd name="T20" fmla="*/ 47 w 473"/>
                            <a:gd name="T21" fmla="*/ 141 h 482"/>
                            <a:gd name="T22" fmla="*/ 41 w 473"/>
                            <a:gd name="T23" fmla="*/ 149 h 482"/>
                            <a:gd name="T24" fmla="*/ 39 w 473"/>
                            <a:gd name="T25" fmla="*/ 159 h 482"/>
                            <a:gd name="T26" fmla="*/ 41 w 473"/>
                            <a:gd name="T27" fmla="*/ 171 h 482"/>
                            <a:gd name="T28" fmla="*/ 46 w 473"/>
                            <a:gd name="T29" fmla="*/ 183 h 482"/>
                            <a:gd name="T30" fmla="*/ 52 w 473"/>
                            <a:gd name="T31" fmla="*/ 191 h 482"/>
                            <a:gd name="T32" fmla="*/ 61 w 473"/>
                            <a:gd name="T33" fmla="*/ 199 h 482"/>
                            <a:gd name="T34" fmla="*/ 66 w 473"/>
                            <a:gd name="T35" fmla="*/ 196 h 482"/>
                            <a:gd name="T36" fmla="*/ 73 w 473"/>
                            <a:gd name="T37" fmla="*/ 194 h 482"/>
                            <a:gd name="T38" fmla="*/ 79 w 473"/>
                            <a:gd name="T39" fmla="*/ 196 h 482"/>
                            <a:gd name="T40" fmla="*/ 76 w 473"/>
                            <a:gd name="T41" fmla="*/ 214 h 482"/>
                            <a:gd name="T42" fmla="*/ 84 w 473"/>
                            <a:gd name="T43" fmla="*/ 218 h 482"/>
                            <a:gd name="T44" fmla="*/ 91 w 473"/>
                            <a:gd name="T45" fmla="*/ 223 h 482"/>
                            <a:gd name="T46" fmla="*/ 97 w 473"/>
                            <a:gd name="T47" fmla="*/ 232 h 482"/>
                            <a:gd name="T48" fmla="*/ 100 w 473"/>
                            <a:gd name="T49" fmla="*/ 238 h 482"/>
                            <a:gd name="T50" fmla="*/ 106 w 473"/>
                            <a:gd name="T51" fmla="*/ 241 h 482"/>
                            <a:gd name="T52" fmla="*/ 114 w 473"/>
                            <a:gd name="T53" fmla="*/ 242 h 482"/>
                            <a:gd name="T54" fmla="*/ 124 w 473"/>
                            <a:gd name="T55" fmla="*/ 235 h 482"/>
                            <a:gd name="T56" fmla="*/ 133 w 473"/>
                            <a:gd name="T57" fmla="*/ 226 h 482"/>
                            <a:gd name="T58" fmla="*/ 138 w 473"/>
                            <a:gd name="T59" fmla="*/ 219 h 482"/>
                            <a:gd name="T60" fmla="*/ 141 w 473"/>
                            <a:gd name="T61" fmla="*/ 204 h 482"/>
                            <a:gd name="T62" fmla="*/ 144 w 473"/>
                            <a:gd name="T63" fmla="*/ 188 h 482"/>
                            <a:gd name="T64" fmla="*/ 151 w 473"/>
                            <a:gd name="T65" fmla="*/ 181 h 482"/>
                            <a:gd name="T66" fmla="*/ 180 w 473"/>
                            <a:gd name="T67" fmla="*/ 171 h 482"/>
                            <a:gd name="T68" fmla="*/ 205 w 473"/>
                            <a:gd name="T69" fmla="*/ 161 h 482"/>
                            <a:gd name="T70" fmla="*/ 224 w 473"/>
                            <a:gd name="T71" fmla="*/ 149 h 482"/>
                            <a:gd name="T72" fmla="*/ 236 w 473"/>
                            <a:gd name="T73" fmla="*/ 135 h 482"/>
                            <a:gd name="T74" fmla="*/ 214 w 473"/>
                            <a:gd name="T75" fmla="*/ 47 h 482"/>
                            <a:gd name="T76" fmla="*/ 76 w 473"/>
                            <a:gd name="T77" fmla="*/ 0 h 482"/>
                            <a:gd name="T78" fmla="*/ 0 w 473"/>
                            <a:gd name="T79" fmla="*/ 62 h 482"/>
                            <a:gd name="T80" fmla="*/ 0 60000 65536"/>
                            <a:gd name="T81" fmla="*/ 0 60000 65536"/>
                            <a:gd name="T82" fmla="*/ 0 60000 65536"/>
                            <a:gd name="T83" fmla="*/ 0 60000 65536"/>
                            <a:gd name="T84" fmla="*/ 0 60000 65536"/>
                            <a:gd name="T85" fmla="*/ 0 60000 65536"/>
                            <a:gd name="T86" fmla="*/ 0 60000 65536"/>
                            <a:gd name="T87" fmla="*/ 0 60000 65536"/>
                            <a:gd name="T88" fmla="*/ 0 60000 65536"/>
                            <a:gd name="T89" fmla="*/ 0 60000 65536"/>
                            <a:gd name="T90" fmla="*/ 0 60000 65536"/>
                            <a:gd name="T91" fmla="*/ 0 60000 65536"/>
                            <a:gd name="T92" fmla="*/ 0 60000 65536"/>
                            <a:gd name="T93" fmla="*/ 0 60000 65536"/>
                            <a:gd name="T94" fmla="*/ 0 60000 65536"/>
                            <a:gd name="T95" fmla="*/ 0 60000 65536"/>
                            <a:gd name="T96" fmla="*/ 0 60000 65536"/>
                            <a:gd name="T97" fmla="*/ 0 60000 65536"/>
                            <a:gd name="T98" fmla="*/ 0 60000 65536"/>
                            <a:gd name="T99" fmla="*/ 0 60000 65536"/>
                            <a:gd name="T100" fmla="*/ 0 60000 65536"/>
                            <a:gd name="T101" fmla="*/ 0 60000 65536"/>
                            <a:gd name="T102" fmla="*/ 0 60000 65536"/>
                            <a:gd name="T103" fmla="*/ 0 60000 65536"/>
                            <a:gd name="T104" fmla="*/ 0 60000 65536"/>
                            <a:gd name="T105" fmla="*/ 0 60000 65536"/>
                            <a:gd name="T106" fmla="*/ 0 60000 65536"/>
                            <a:gd name="T107" fmla="*/ 0 60000 65536"/>
                            <a:gd name="T108" fmla="*/ 0 60000 65536"/>
                            <a:gd name="T109" fmla="*/ 0 60000 65536"/>
                            <a:gd name="T110" fmla="*/ 0 60000 65536"/>
                            <a:gd name="T111" fmla="*/ 0 60000 65536"/>
                            <a:gd name="T112" fmla="*/ 0 60000 65536"/>
                            <a:gd name="T113" fmla="*/ 0 60000 65536"/>
                            <a:gd name="T114" fmla="*/ 0 60000 65536"/>
                            <a:gd name="T115" fmla="*/ 0 60000 65536"/>
                            <a:gd name="T116" fmla="*/ 0 60000 65536"/>
                            <a:gd name="T117" fmla="*/ 0 60000 65536"/>
                            <a:gd name="T118" fmla="*/ 0 60000 65536"/>
                            <a:gd name="T119" fmla="*/ 0 60000 65536"/>
                          </a:gdLst>
                          <a:ahLst/>
                          <a:cxnLst>
                            <a:cxn ang="T80">
                              <a:pos x="T0" y="T1"/>
                            </a:cxn>
                            <a:cxn ang="T81">
                              <a:pos x="T2" y="T3"/>
                            </a:cxn>
                            <a:cxn ang="T82">
                              <a:pos x="T4" y="T5"/>
                            </a:cxn>
                            <a:cxn ang="T83">
                              <a:pos x="T6" y="T7"/>
                            </a:cxn>
                            <a:cxn ang="T84">
                              <a:pos x="T8" y="T9"/>
                            </a:cxn>
                            <a:cxn ang="T85">
                              <a:pos x="T10" y="T11"/>
                            </a:cxn>
                            <a:cxn ang="T86">
                              <a:pos x="T12" y="T13"/>
                            </a:cxn>
                            <a:cxn ang="T87">
                              <a:pos x="T14" y="T15"/>
                            </a:cxn>
                            <a:cxn ang="T88">
                              <a:pos x="T16" y="T17"/>
                            </a:cxn>
                            <a:cxn ang="T89">
                              <a:pos x="T18" y="T19"/>
                            </a:cxn>
                            <a:cxn ang="T90">
                              <a:pos x="T20" y="T21"/>
                            </a:cxn>
                            <a:cxn ang="T91">
                              <a:pos x="T22" y="T23"/>
                            </a:cxn>
                            <a:cxn ang="T92">
                              <a:pos x="T24" y="T25"/>
                            </a:cxn>
                            <a:cxn ang="T93">
                              <a:pos x="T26" y="T27"/>
                            </a:cxn>
                            <a:cxn ang="T94">
                              <a:pos x="T28" y="T29"/>
                            </a:cxn>
                            <a:cxn ang="T95">
                              <a:pos x="T30" y="T31"/>
                            </a:cxn>
                            <a:cxn ang="T96">
                              <a:pos x="T32" y="T33"/>
                            </a:cxn>
                            <a:cxn ang="T97">
                              <a:pos x="T34" y="T35"/>
                            </a:cxn>
                            <a:cxn ang="T98">
                              <a:pos x="T36" y="T37"/>
                            </a:cxn>
                            <a:cxn ang="T99">
                              <a:pos x="T38" y="T39"/>
                            </a:cxn>
                            <a:cxn ang="T100">
                              <a:pos x="T40" y="T41"/>
                            </a:cxn>
                            <a:cxn ang="T101">
                              <a:pos x="T42" y="T43"/>
                            </a:cxn>
                            <a:cxn ang="T102">
                              <a:pos x="T44" y="T45"/>
                            </a:cxn>
                            <a:cxn ang="T103">
                              <a:pos x="T46" y="T47"/>
                            </a:cxn>
                            <a:cxn ang="T104">
                              <a:pos x="T48" y="T49"/>
                            </a:cxn>
                            <a:cxn ang="T105">
                              <a:pos x="T50" y="T51"/>
                            </a:cxn>
                            <a:cxn ang="T106">
                              <a:pos x="T52" y="T53"/>
                            </a:cxn>
                            <a:cxn ang="T107">
                              <a:pos x="T54" y="T55"/>
                            </a:cxn>
                            <a:cxn ang="T108">
                              <a:pos x="T56" y="T57"/>
                            </a:cxn>
                            <a:cxn ang="T109">
                              <a:pos x="T58" y="T59"/>
                            </a:cxn>
                            <a:cxn ang="T110">
                              <a:pos x="T60" y="T61"/>
                            </a:cxn>
                            <a:cxn ang="T111">
                              <a:pos x="T62" y="T63"/>
                            </a:cxn>
                            <a:cxn ang="T112">
                              <a:pos x="T64" y="T65"/>
                            </a:cxn>
                            <a:cxn ang="T113">
                              <a:pos x="T66" y="T67"/>
                            </a:cxn>
                            <a:cxn ang="T114">
                              <a:pos x="T68" y="T69"/>
                            </a:cxn>
                            <a:cxn ang="T115">
                              <a:pos x="T70" y="T71"/>
                            </a:cxn>
                            <a:cxn ang="T116">
                              <a:pos x="T72" y="T73"/>
                            </a:cxn>
                            <a:cxn ang="T117">
                              <a:pos x="T74" y="T75"/>
                            </a:cxn>
                            <a:cxn ang="T118">
                              <a:pos x="T76" y="T77"/>
                            </a:cxn>
                            <a:cxn ang="T119">
                              <a:pos x="T78" y="T79"/>
                            </a:cxn>
                          </a:cxnLst>
                          <a:rect l="0" t="0" r="r" b="b"/>
                          <a:pathLst>
                            <a:path w="473" h="482">
                              <a:moveTo>
                                <a:pt x="0" y="123"/>
                              </a:moveTo>
                              <a:lnTo>
                                <a:pt x="63" y="147"/>
                              </a:lnTo>
                              <a:lnTo>
                                <a:pt x="96" y="157"/>
                              </a:lnTo>
                              <a:lnTo>
                                <a:pt x="136" y="162"/>
                              </a:lnTo>
                              <a:lnTo>
                                <a:pt x="173" y="165"/>
                              </a:lnTo>
                              <a:lnTo>
                                <a:pt x="164" y="185"/>
                              </a:lnTo>
                              <a:lnTo>
                                <a:pt x="157" y="215"/>
                              </a:lnTo>
                              <a:lnTo>
                                <a:pt x="152" y="245"/>
                              </a:lnTo>
                              <a:lnTo>
                                <a:pt x="141" y="257"/>
                              </a:lnTo>
                              <a:lnTo>
                                <a:pt x="122" y="268"/>
                              </a:lnTo>
                              <a:lnTo>
                                <a:pt x="94" y="280"/>
                              </a:lnTo>
                              <a:lnTo>
                                <a:pt x="82" y="296"/>
                              </a:lnTo>
                              <a:lnTo>
                                <a:pt x="78" y="316"/>
                              </a:lnTo>
                              <a:lnTo>
                                <a:pt x="82" y="341"/>
                              </a:lnTo>
                              <a:lnTo>
                                <a:pt x="93" y="364"/>
                              </a:lnTo>
                              <a:lnTo>
                                <a:pt x="104" y="381"/>
                              </a:lnTo>
                              <a:lnTo>
                                <a:pt x="122" y="397"/>
                              </a:lnTo>
                              <a:lnTo>
                                <a:pt x="132" y="391"/>
                              </a:lnTo>
                              <a:lnTo>
                                <a:pt x="146" y="387"/>
                              </a:lnTo>
                              <a:lnTo>
                                <a:pt x="159" y="390"/>
                              </a:lnTo>
                              <a:lnTo>
                                <a:pt x="152" y="427"/>
                              </a:lnTo>
                              <a:lnTo>
                                <a:pt x="168" y="435"/>
                              </a:lnTo>
                              <a:lnTo>
                                <a:pt x="183" y="445"/>
                              </a:lnTo>
                              <a:lnTo>
                                <a:pt x="194" y="462"/>
                              </a:lnTo>
                              <a:lnTo>
                                <a:pt x="200" y="475"/>
                              </a:lnTo>
                              <a:lnTo>
                                <a:pt x="213" y="481"/>
                              </a:lnTo>
                              <a:lnTo>
                                <a:pt x="228" y="482"/>
                              </a:lnTo>
                              <a:lnTo>
                                <a:pt x="249" y="468"/>
                              </a:lnTo>
                              <a:lnTo>
                                <a:pt x="266" y="451"/>
                              </a:lnTo>
                              <a:lnTo>
                                <a:pt x="276" y="436"/>
                              </a:lnTo>
                              <a:lnTo>
                                <a:pt x="282" y="407"/>
                              </a:lnTo>
                              <a:lnTo>
                                <a:pt x="288" y="374"/>
                              </a:lnTo>
                              <a:lnTo>
                                <a:pt x="303" y="360"/>
                              </a:lnTo>
                              <a:lnTo>
                                <a:pt x="360" y="341"/>
                              </a:lnTo>
                              <a:lnTo>
                                <a:pt x="411" y="320"/>
                              </a:lnTo>
                              <a:lnTo>
                                <a:pt x="448" y="297"/>
                              </a:lnTo>
                              <a:lnTo>
                                <a:pt x="473" y="269"/>
                              </a:lnTo>
                              <a:lnTo>
                                <a:pt x="429" y="94"/>
                              </a:lnTo>
                              <a:lnTo>
                                <a:pt x="152" y="0"/>
                              </a:lnTo>
                              <a:lnTo>
                                <a:pt x="0" y="12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804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8472" name="Freeform 360">
                          <a:extLst>
                            <a:ext uri="{FF2B5EF4-FFF2-40B4-BE49-F238E27FC236}">
                              <a16:creationId xmlns:a16="http://schemas.microsoft.com/office/drawing/2014/main" id="{1C98C8CD-B7F5-3951-B8D8-B852E4A17287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35" y="3001"/>
                          <a:ext cx="48" cy="38"/>
                        </a:xfrm>
                        <a:custGeom>
                          <a:avLst/>
                          <a:gdLst>
                            <a:gd name="T0" fmla="*/ 6 w 96"/>
                            <a:gd name="T1" fmla="*/ 37 h 76"/>
                            <a:gd name="T2" fmla="*/ 0 w 96"/>
                            <a:gd name="T3" fmla="*/ 34 h 76"/>
                            <a:gd name="T4" fmla="*/ 0 w 96"/>
                            <a:gd name="T5" fmla="*/ 29 h 76"/>
                            <a:gd name="T6" fmla="*/ 5 w 96"/>
                            <a:gd name="T7" fmla="*/ 27 h 76"/>
                            <a:gd name="T8" fmla="*/ 14 w 96"/>
                            <a:gd name="T9" fmla="*/ 26 h 76"/>
                            <a:gd name="T10" fmla="*/ 22 w 96"/>
                            <a:gd name="T11" fmla="*/ 27 h 76"/>
                            <a:gd name="T12" fmla="*/ 31 w 96"/>
                            <a:gd name="T13" fmla="*/ 30 h 76"/>
                            <a:gd name="T14" fmla="*/ 37 w 96"/>
                            <a:gd name="T15" fmla="*/ 20 h 76"/>
                            <a:gd name="T16" fmla="*/ 37 w 96"/>
                            <a:gd name="T17" fmla="*/ 13 h 76"/>
                            <a:gd name="T18" fmla="*/ 34 w 96"/>
                            <a:gd name="T19" fmla="*/ 7 h 76"/>
                            <a:gd name="T20" fmla="*/ 28 w 96"/>
                            <a:gd name="T21" fmla="*/ 5 h 76"/>
                            <a:gd name="T22" fmla="*/ 22 w 96"/>
                            <a:gd name="T23" fmla="*/ 7 h 76"/>
                            <a:gd name="T24" fmla="*/ 18 w 96"/>
                            <a:gd name="T25" fmla="*/ 10 h 76"/>
                            <a:gd name="T26" fmla="*/ 19 w 96"/>
                            <a:gd name="T27" fmla="*/ 5 h 76"/>
                            <a:gd name="T28" fmla="*/ 25 w 96"/>
                            <a:gd name="T29" fmla="*/ 0 h 76"/>
                            <a:gd name="T30" fmla="*/ 33 w 96"/>
                            <a:gd name="T31" fmla="*/ 0 h 76"/>
                            <a:gd name="T32" fmla="*/ 43 w 96"/>
                            <a:gd name="T33" fmla="*/ 4 h 76"/>
                            <a:gd name="T34" fmla="*/ 47 w 96"/>
                            <a:gd name="T35" fmla="*/ 10 h 76"/>
                            <a:gd name="T36" fmla="*/ 48 w 96"/>
                            <a:gd name="T37" fmla="*/ 16 h 76"/>
                            <a:gd name="T38" fmla="*/ 47 w 96"/>
                            <a:gd name="T39" fmla="*/ 25 h 76"/>
                            <a:gd name="T40" fmla="*/ 42 w 96"/>
                            <a:gd name="T41" fmla="*/ 34 h 76"/>
                            <a:gd name="T42" fmla="*/ 36 w 96"/>
                            <a:gd name="T43" fmla="*/ 37 h 76"/>
                            <a:gd name="T44" fmla="*/ 26 w 96"/>
                            <a:gd name="T45" fmla="*/ 38 h 76"/>
                            <a:gd name="T46" fmla="*/ 20 w 96"/>
                            <a:gd name="T47" fmla="*/ 37 h 76"/>
                            <a:gd name="T48" fmla="*/ 14 w 96"/>
                            <a:gd name="T49" fmla="*/ 35 h 76"/>
                            <a:gd name="T50" fmla="*/ 6 w 96"/>
                            <a:gd name="T51" fmla="*/ 37 h 76"/>
                            <a:gd name="T52" fmla="*/ 0 60000 65536"/>
                            <a:gd name="T53" fmla="*/ 0 60000 65536"/>
                            <a:gd name="T54" fmla="*/ 0 60000 65536"/>
                            <a:gd name="T55" fmla="*/ 0 60000 65536"/>
                            <a:gd name="T56" fmla="*/ 0 60000 65536"/>
                            <a:gd name="T57" fmla="*/ 0 60000 65536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  <a:gd name="T75" fmla="*/ 0 60000 65536"/>
                            <a:gd name="T76" fmla="*/ 0 60000 65536"/>
                            <a:gd name="T77" fmla="*/ 0 60000 65536"/>
                          </a:gdLst>
                          <a:ahLst/>
                          <a:cxnLst>
                            <a:cxn ang="T52">
                              <a:pos x="T0" y="T1"/>
                            </a:cxn>
                            <a:cxn ang="T53">
                              <a:pos x="T2" y="T3"/>
                            </a:cxn>
                            <a:cxn ang="T54">
                              <a:pos x="T4" y="T5"/>
                            </a:cxn>
                            <a:cxn ang="T55">
                              <a:pos x="T6" y="T7"/>
                            </a:cxn>
                            <a:cxn ang="T56">
                              <a:pos x="T8" y="T9"/>
                            </a:cxn>
                            <a:cxn ang="T57">
                              <a:pos x="T10" y="T11"/>
                            </a:cxn>
                            <a:cxn ang="T58">
                              <a:pos x="T12" y="T13"/>
                            </a:cxn>
                            <a:cxn ang="T59">
                              <a:pos x="T14" y="T15"/>
                            </a:cxn>
                            <a:cxn ang="T60">
                              <a:pos x="T16" y="T17"/>
                            </a:cxn>
                            <a:cxn ang="T61">
                              <a:pos x="T18" y="T19"/>
                            </a:cxn>
                            <a:cxn ang="T62">
                              <a:pos x="T20" y="T21"/>
                            </a:cxn>
                            <a:cxn ang="T63">
                              <a:pos x="T22" y="T23"/>
                            </a:cxn>
                            <a:cxn ang="T64">
                              <a:pos x="T24" y="T25"/>
                            </a:cxn>
                            <a:cxn ang="T65">
                              <a:pos x="T26" y="T27"/>
                            </a:cxn>
                            <a:cxn ang="T66">
                              <a:pos x="T28" y="T29"/>
                            </a:cxn>
                            <a:cxn ang="T67">
                              <a:pos x="T30" y="T31"/>
                            </a:cxn>
                            <a:cxn ang="T68">
                              <a:pos x="T32" y="T33"/>
                            </a:cxn>
                            <a:cxn ang="T69">
                              <a:pos x="T34" y="T35"/>
                            </a:cxn>
                            <a:cxn ang="T70">
                              <a:pos x="T36" y="T37"/>
                            </a:cxn>
                            <a:cxn ang="T71">
                              <a:pos x="T38" y="T39"/>
                            </a:cxn>
                            <a:cxn ang="T72">
                              <a:pos x="T40" y="T41"/>
                            </a:cxn>
                            <a:cxn ang="T73">
                              <a:pos x="T42" y="T43"/>
                            </a:cxn>
                            <a:cxn ang="T74">
                              <a:pos x="T44" y="T45"/>
                            </a:cxn>
                            <a:cxn ang="T75">
                              <a:pos x="T46" y="T47"/>
                            </a:cxn>
                            <a:cxn ang="T76">
                              <a:pos x="T48" y="T49"/>
                            </a:cxn>
                            <a:cxn ang="T77">
                              <a:pos x="T50" y="T51"/>
                            </a:cxn>
                          </a:cxnLst>
                          <a:rect l="0" t="0" r="r" b="b"/>
                          <a:pathLst>
                            <a:path w="96" h="76">
                              <a:moveTo>
                                <a:pt x="11" y="73"/>
                              </a:moveTo>
                              <a:lnTo>
                                <a:pt x="0" y="68"/>
                              </a:lnTo>
                              <a:lnTo>
                                <a:pt x="0" y="58"/>
                              </a:lnTo>
                              <a:lnTo>
                                <a:pt x="10" y="54"/>
                              </a:lnTo>
                              <a:lnTo>
                                <a:pt x="27" y="52"/>
                              </a:lnTo>
                              <a:lnTo>
                                <a:pt x="43" y="54"/>
                              </a:lnTo>
                              <a:lnTo>
                                <a:pt x="62" y="60"/>
                              </a:lnTo>
                              <a:lnTo>
                                <a:pt x="73" y="40"/>
                              </a:lnTo>
                              <a:lnTo>
                                <a:pt x="73" y="25"/>
                              </a:lnTo>
                              <a:lnTo>
                                <a:pt x="68" y="13"/>
                              </a:lnTo>
                              <a:lnTo>
                                <a:pt x="56" y="9"/>
                              </a:lnTo>
                              <a:lnTo>
                                <a:pt x="44" y="13"/>
                              </a:lnTo>
                              <a:lnTo>
                                <a:pt x="36" y="20"/>
                              </a:lnTo>
                              <a:lnTo>
                                <a:pt x="38" y="9"/>
                              </a:lnTo>
                              <a:lnTo>
                                <a:pt x="49" y="0"/>
                              </a:lnTo>
                              <a:lnTo>
                                <a:pt x="65" y="0"/>
                              </a:lnTo>
                              <a:lnTo>
                                <a:pt x="85" y="8"/>
                              </a:lnTo>
                              <a:lnTo>
                                <a:pt x="94" y="19"/>
                              </a:lnTo>
                              <a:lnTo>
                                <a:pt x="96" y="32"/>
                              </a:lnTo>
                              <a:lnTo>
                                <a:pt x="94" y="49"/>
                              </a:lnTo>
                              <a:lnTo>
                                <a:pt x="84" y="67"/>
                              </a:lnTo>
                              <a:lnTo>
                                <a:pt x="72" y="74"/>
                              </a:lnTo>
                              <a:lnTo>
                                <a:pt x="52" y="76"/>
                              </a:lnTo>
                              <a:lnTo>
                                <a:pt x="40" y="73"/>
                              </a:lnTo>
                              <a:lnTo>
                                <a:pt x="27" y="69"/>
                              </a:lnTo>
                              <a:lnTo>
                                <a:pt x="11" y="7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804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8473" name="Freeform 361">
                          <a:extLst>
                            <a:ext uri="{FF2B5EF4-FFF2-40B4-BE49-F238E27FC236}">
                              <a16:creationId xmlns:a16="http://schemas.microsoft.com/office/drawing/2014/main" id="{E8CD7019-E115-34A9-5F79-CC9656024E44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126" y="3082"/>
                          <a:ext cx="38" cy="19"/>
                        </a:xfrm>
                        <a:custGeom>
                          <a:avLst/>
                          <a:gdLst>
                            <a:gd name="T0" fmla="*/ 0 w 76"/>
                            <a:gd name="T1" fmla="*/ 12 h 37"/>
                            <a:gd name="T2" fmla="*/ 10 w 76"/>
                            <a:gd name="T3" fmla="*/ 8 h 37"/>
                            <a:gd name="T4" fmla="*/ 19 w 76"/>
                            <a:gd name="T5" fmla="*/ 0 h 37"/>
                            <a:gd name="T6" fmla="*/ 23 w 76"/>
                            <a:gd name="T7" fmla="*/ 3 h 37"/>
                            <a:gd name="T8" fmla="*/ 28 w 76"/>
                            <a:gd name="T9" fmla="*/ 7 h 37"/>
                            <a:gd name="T10" fmla="*/ 33 w 76"/>
                            <a:gd name="T11" fmla="*/ 9 h 37"/>
                            <a:gd name="T12" fmla="*/ 38 w 76"/>
                            <a:gd name="T13" fmla="*/ 10 h 37"/>
                            <a:gd name="T14" fmla="*/ 29 w 76"/>
                            <a:gd name="T15" fmla="*/ 16 h 37"/>
                            <a:gd name="T16" fmla="*/ 21 w 76"/>
                            <a:gd name="T17" fmla="*/ 19 h 37"/>
                            <a:gd name="T18" fmla="*/ 13 w 76"/>
                            <a:gd name="T19" fmla="*/ 18 h 37"/>
                            <a:gd name="T20" fmla="*/ 7 w 76"/>
                            <a:gd name="T21" fmla="*/ 16 h 37"/>
                            <a:gd name="T22" fmla="*/ 0 w 76"/>
                            <a:gd name="T23" fmla="*/ 12 h 37"/>
                            <a:gd name="T24" fmla="*/ 0 60000 65536"/>
                            <a:gd name="T25" fmla="*/ 0 60000 65536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</a:gdLst>
                          <a:ahLst/>
                          <a:cxnLst>
                            <a:cxn ang="T24">
                              <a:pos x="T0" y="T1"/>
                            </a:cxn>
                            <a:cxn ang="T25">
                              <a:pos x="T2" y="T3"/>
                            </a:cxn>
                            <a:cxn ang="T26">
                              <a:pos x="T4" y="T5"/>
                            </a:cxn>
                            <a:cxn ang="T27">
                              <a:pos x="T6" y="T7"/>
                            </a:cxn>
                            <a:cxn ang="T28">
                              <a:pos x="T8" y="T9"/>
                            </a:cxn>
                            <a:cxn ang="T29">
                              <a:pos x="T10" y="T11"/>
                            </a:cxn>
                            <a:cxn ang="T30">
                              <a:pos x="T12" y="T13"/>
                            </a:cxn>
                            <a:cxn ang="T31">
                              <a:pos x="T14" y="T15"/>
                            </a:cxn>
                            <a:cxn ang="T32">
                              <a:pos x="T16" y="T17"/>
                            </a:cxn>
                            <a:cxn ang="T33">
                              <a:pos x="T18" y="T19"/>
                            </a:cxn>
                            <a:cxn ang="T34">
                              <a:pos x="T20" y="T21"/>
                            </a:cxn>
                            <a:cxn ang="T35">
                              <a:pos x="T22" y="T23"/>
                            </a:cxn>
                          </a:cxnLst>
                          <a:rect l="0" t="0" r="r" b="b"/>
                          <a:pathLst>
                            <a:path w="76" h="37">
                              <a:moveTo>
                                <a:pt x="0" y="23"/>
                              </a:moveTo>
                              <a:lnTo>
                                <a:pt x="19" y="15"/>
                              </a:lnTo>
                              <a:lnTo>
                                <a:pt x="37" y="0"/>
                              </a:lnTo>
                              <a:lnTo>
                                <a:pt x="46" y="6"/>
                              </a:lnTo>
                              <a:lnTo>
                                <a:pt x="55" y="13"/>
                              </a:lnTo>
                              <a:lnTo>
                                <a:pt x="65" y="17"/>
                              </a:lnTo>
                              <a:lnTo>
                                <a:pt x="76" y="20"/>
                              </a:lnTo>
                              <a:lnTo>
                                <a:pt x="58" y="31"/>
                              </a:lnTo>
                              <a:lnTo>
                                <a:pt x="41" y="37"/>
                              </a:lnTo>
                              <a:lnTo>
                                <a:pt x="26" y="36"/>
                              </a:lnTo>
                              <a:lnTo>
                                <a:pt x="14" y="32"/>
                              </a:lnTo>
                              <a:lnTo>
                                <a:pt x="0" y="2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804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18451" name="Group 362">
                    <a:extLst>
                      <a:ext uri="{FF2B5EF4-FFF2-40B4-BE49-F238E27FC236}">
                        <a16:creationId xmlns:a16="http://schemas.microsoft.com/office/drawing/2014/main" id="{072AB8D6-9FCB-1413-20DC-E85A93F810E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068" y="3030"/>
                    <a:ext cx="54" cy="48"/>
                    <a:chOff x="3068" y="3030"/>
                    <a:chExt cx="54" cy="48"/>
                  </a:xfrm>
                </p:grpSpPr>
                <p:sp>
                  <p:nvSpPr>
                    <p:cNvPr id="18462" name="Freeform 363">
                      <a:extLst>
                        <a:ext uri="{FF2B5EF4-FFF2-40B4-BE49-F238E27FC236}">
                          <a16:creationId xmlns:a16="http://schemas.microsoft.com/office/drawing/2014/main" id="{0CE39C91-BFBB-2731-ADDB-DF1EFC19845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73" y="3031"/>
                      <a:ext cx="49" cy="39"/>
                    </a:xfrm>
                    <a:custGeom>
                      <a:avLst/>
                      <a:gdLst>
                        <a:gd name="T0" fmla="*/ 0 w 98"/>
                        <a:gd name="T1" fmla="*/ 26 h 77"/>
                        <a:gd name="T2" fmla="*/ 12 w 98"/>
                        <a:gd name="T3" fmla="*/ 28 h 77"/>
                        <a:gd name="T4" fmla="*/ 16 w 98"/>
                        <a:gd name="T5" fmla="*/ 35 h 77"/>
                        <a:gd name="T6" fmla="*/ 20 w 98"/>
                        <a:gd name="T7" fmla="*/ 39 h 77"/>
                        <a:gd name="T8" fmla="*/ 37 w 98"/>
                        <a:gd name="T9" fmla="*/ 32 h 77"/>
                        <a:gd name="T10" fmla="*/ 42 w 98"/>
                        <a:gd name="T11" fmla="*/ 23 h 77"/>
                        <a:gd name="T12" fmla="*/ 49 w 98"/>
                        <a:gd name="T13" fmla="*/ 0 h 77"/>
                        <a:gd name="T14" fmla="*/ 42 w 98"/>
                        <a:gd name="T15" fmla="*/ 4 h 77"/>
                        <a:gd name="T16" fmla="*/ 0 w 98"/>
                        <a:gd name="T17" fmla="*/ 26 h 77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0" t="0" r="r" b="b"/>
                      <a:pathLst>
                        <a:path w="98" h="77">
                          <a:moveTo>
                            <a:pt x="0" y="51"/>
                          </a:moveTo>
                          <a:lnTo>
                            <a:pt x="23" y="55"/>
                          </a:lnTo>
                          <a:lnTo>
                            <a:pt x="32" y="70"/>
                          </a:lnTo>
                          <a:lnTo>
                            <a:pt x="39" y="77"/>
                          </a:lnTo>
                          <a:lnTo>
                            <a:pt x="74" y="64"/>
                          </a:lnTo>
                          <a:lnTo>
                            <a:pt x="84" y="45"/>
                          </a:lnTo>
                          <a:lnTo>
                            <a:pt x="98" y="0"/>
                          </a:lnTo>
                          <a:lnTo>
                            <a:pt x="83" y="7"/>
                          </a:lnTo>
                          <a:lnTo>
                            <a:pt x="0" y="51"/>
                          </a:lnTo>
                          <a:close/>
                        </a:path>
                      </a:pathLst>
                    </a:custGeom>
                    <a:solidFill>
                      <a:srgbClr val="E04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463" name="Freeform 364">
                      <a:extLst>
                        <a:ext uri="{FF2B5EF4-FFF2-40B4-BE49-F238E27FC236}">
                          <a16:creationId xmlns:a16="http://schemas.microsoft.com/office/drawing/2014/main" id="{93A7035B-E966-45BC-5169-5F9972FBE65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79" y="3031"/>
                      <a:ext cx="42" cy="35"/>
                    </a:xfrm>
                    <a:custGeom>
                      <a:avLst/>
                      <a:gdLst>
                        <a:gd name="T0" fmla="*/ 0 w 84"/>
                        <a:gd name="T1" fmla="*/ 25 h 71"/>
                        <a:gd name="T2" fmla="*/ 10 w 84"/>
                        <a:gd name="T3" fmla="*/ 35 h 71"/>
                        <a:gd name="T4" fmla="*/ 16 w 84"/>
                        <a:gd name="T5" fmla="*/ 33 h 71"/>
                        <a:gd name="T6" fmla="*/ 42 w 84"/>
                        <a:gd name="T7" fmla="*/ 4 h 71"/>
                        <a:gd name="T8" fmla="*/ 42 w 84"/>
                        <a:gd name="T9" fmla="*/ 0 h 71"/>
                        <a:gd name="T10" fmla="*/ 0 w 84"/>
                        <a:gd name="T11" fmla="*/ 25 h 71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84" h="71">
                          <a:moveTo>
                            <a:pt x="0" y="50"/>
                          </a:moveTo>
                          <a:lnTo>
                            <a:pt x="19" y="71"/>
                          </a:lnTo>
                          <a:lnTo>
                            <a:pt x="32" y="67"/>
                          </a:lnTo>
                          <a:lnTo>
                            <a:pt x="83" y="8"/>
                          </a:lnTo>
                          <a:lnTo>
                            <a:pt x="84" y="0"/>
                          </a:lnTo>
                          <a:lnTo>
                            <a:pt x="0" y="5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464" name="Freeform 365">
                      <a:extLst>
                        <a:ext uri="{FF2B5EF4-FFF2-40B4-BE49-F238E27FC236}">
                          <a16:creationId xmlns:a16="http://schemas.microsoft.com/office/drawing/2014/main" id="{E7DB284E-B5FE-9864-FA2E-6668EB47A29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68" y="3030"/>
                      <a:ext cx="54" cy="32"/>
                    </a:xfrm>
                    <a:custGeom>
                      <a:avLst/>
                      <a:gdLst>
                        <a:gd name="T0" fmla="*/ 54 w 110"/>
                        <a:gd name="T1" fmla="*/ 0 h 64"/>
                        <a:gd name="T2" fmla="*/ 45 w 110"/>
                        <a:gd name="T3" fmla="*/ 5 h 64"/>
                        <a:gd name="T4" fmla="*/ 31 w 110"/>
                        <a:gd name="T5" fmla="*/ 11 h 64"/>
                        <a:gd name="T6" fmla="*/ 17 w 110"/>
                        <a:gd name="T7" fmla="*/ 13 h 64"/>
                        <a:gd name="T8" fmla="*/ 6 w 110"/>
                        <a:gd name="T9" fmla="*/ 19 h 64"/>
                        <a:gd name="T10" fmla="*/ 2 w 110"/>
                        <a:gd name="T11" fmla="*/ 23 h 64"/>
                        <a:gd name="T12" fmla="*/ 0 w 110"/>
                        <a:gd name="T13" fmla="*/ 29 h 64"/>
                        <a:gd name="T14" fmla="*/ 3 w 110"/>
                        <a:gd name="T15" fmla="*/ 32 h 64"/>
                        <a:gd name="T16" fmla="*/ 9 w 110"/>
                        <a:gd name="T17" fmla="*/ 32 h 64"/>
                        <a:gd name="T18" fmla="*/ 13 w 110"/>
                        <a:gd name="T19" fmla="*/ 32 h 64"/>
                        <a:gd name="T20" fmla="*/ 23 w 110"/>
                        <a:gd name="T21" fmla="*/ 27 h 64"/>
                        <a:gd name="T22" fmla="*/ 33 w 110"/>
                        <a:gd name="T23" fmla="*/ 19 h 64"/>
                        <a:gd name="T24" fmla="*/ 51 w 110"/>
                        <a:gd name="T25" fmla="*/ 5 h 64"/>
                        <a:gd name="T26" fmla="*/ 54 w 110"/>
                        <a:gd name="T27" fmla="*/ 0 h 64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0" t="0" r="r" b="b"/>
                      <a:pathLst>
                        <a:path w="110" h="64">
                          <a:moveTo>
                            <a:pt x="110" y="0"/>
                          </a:moveTo>
                          <a:lnTo>
                            <a:pt x="91" y="10"/>
                          </a:lnTo>
                          <a:lnTo>
                            <a:pt x="63" y="21"/>
                          </a:lnTo>
                          <a:lnTo>
                            <a:pt x="34" y="26"/>
                          </a:lnTo>
                          <a:lnTo>
                            <a:pt x="13" y="38"/>
                          </a:lnTo>
                          <a:lnTo>
                            <a:pt x="4" y="46"/>
                          </a:lnTo>
                          <a:lnTo>
                            <a:pt x="0" y="58"/>
                          </a:lnTo>
                          <a:lnTo>
                            <a:pt x="7" y="64"/>
                          </a:lnTo>
                          <a:lnTo>
                            <a:pt x="18" y="64"/>
                          </a:lnTo>
                          <a:lnTo>
                            <a:pt x="27" y="63"/>
                          </a:lnTo>
                          <a:lnTo>
                            <a:pt x="47" y="53"/>
                          </a:lnTo>
                          <a:lnTo>
                            <a:pt x="68" y="37"/>
                          </a:lnTo>
                          <a:lnTo>
                            <a:pt x="104" y="10"/>
                          </a:lnTo>
                          <a:lnTo>
                            <a:pt x="110" y="0"/>
                          </a:lnTo>
                          <a:close/>
                        </a:path>
                      </a:pathLst>
                    </a:custGeom>
                    <a:solidFill>
                      <a:srgbClr val="FF8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465" name="Freeform 366">
                      <a:extLst>
                        <a:ext uri="{FF2B5EF4-FFF2-40B4-BE49-F238E27FC236}">
                          <a16:creationId xmlns:a16="http://schemas.microsoft.com/office/drawing/2014/main" id="{E6F78275-D101-CC8F-F379-C471BB01867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87" y="3031"/>
                      <a:ext cx="35" cy="47"/>
                    </a:xfrm>
                    <a:custGeom>
                      <a:avLst/>
                      <a:gdLst>
                        <a:gd name="T0" fmla="*/ 35 w 71"/>
                        <a:gd name="T1" fmla="*/ 0 h 95"/>
                        <a:gd name="T2" fmla="*/ 27 w 71"/>
                        <a:gd name="T3" fmla="*/ 17 h 95"/>
                        <a:gd name="T4" fmla="*/ 19 w 71"/>
                        <a:gd name="T5" fmla="*/ 26 h 95"/>
                        <a:gd name="T6" fmla="*/ 14 w 71"/>
                        <a:gd name="T7" fmla="*/ 33 h 95"/>
                        <a:gd name="T8" fmla="*/ 9 w 71"/>
                        <a:gd name="T9" fmla="*/ 36 h 95"/>
                        <a:gd name="T10" fmla="*/ 5 w 71"/>
                        <a:gd name="T11" fmla="*/ 36 h 95"/>
                        <a:gd name="T12" fmla="*/ 0 w 71"/>
                        <a:gd name="T13" fmla="*/ 34 h 95"/>
                        <a:gd name="T14" fmla="*/ 1 w 71"/>
                        <a:gd name="T15" fmla="*/ 39 h 95"/>
                        <a:gd name="T16" fmla="*/ 4 w 71"/>
                        <a:gd name="T17" fmla="*/ 42 h 95"/>
                        <a:gd name="T18" fmla="*/ 12 w 71"/>
                        <a:gd name="T19" fmla="*/ 46 h 95"/>
                        <a:gd name="T20" fmla="*/ 17 w 71"/>
                        <a:gd name="T21" fmla="*/ 47 h 95"/>
                        <a:gd name="T22" fmla="*/ 22 w 71"/>
                        <a:gd name="T23" fmla="*/ 47 h 95"/>
                        <a:gd name="T24" fmla="*/ 27 w 71"/>
                        <a:gd name="T25" fmla="*/ 42 h 95"/>
                        <a:gd name="T26" fmla="*/ 32 w 71"/>
                        <a:gd name="T27" fmla="*/ 36 h 95"/>
                        <a:gd name="T28" fmla="*/ 33 w 71"/>
                        <a:gd name="T29" fmla="*/ 28 h 95"/>
                        <a:gd name="T30" fmla="*/ 32 w 71"/>
                        <a:gd name="T31" fmla="*/ 18 h 95"/>
                        <a:gd name="T32" fmla="*/ 35 w 71"/>
                        <a:gd name="T33" fmla="*/ 0 h 95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</a:gdLst>
                      <a:ahLst/>
                      <a:cxnLst>
                        <a:cxn ang="T34">
                          <a:pos x="T0" y="T1"/>
                        </a:cxn>
                        <a:cxn ang="T35">
                          <a:pos x="T2" y="T3"/>
                        </a:cxn>
                        <a:cxn ang="T36">
                          <a:pos x="T4" y="T5"/>
                        </a:cxn>
                        <a:cxn ang="T37">
                          <a:pos x="T6" y="T7"/>
                        </a:cxn>
                        <a:cxn ang="T38">
                          <a:pos x="T8" y="T9"/>
                        </a:cxn>
                        <a:cxn ang="T39">
                          <a:pos x="T10" y="T11"/>
                        </a:cxn>
                        <a:cxn ang="T40">
                          <a:pos x="T12" y="T13"/>
                        </a:cxn>
                        <a:cxn ang="T41">
                          <a:pos x="T14" y="T15"/>
                        </a:cxn>
                        <a:cxn ang="T42">
                          <a:pos x="T16" y="T17"/>
                        </a:cxn>
                        <a:cxn ang="T43">
                          <a:pos x="T18" y="T19"/>
                        </a:cxn>
                        <a:cxn ang="T44">
                          <a:pos x="T20" y="T21"/>
                        </a:cxn>
                        <a:cxn ang="T45">
                          <a:pos x="T22" y="T23"/>
                        </a:cxn>
                        <a:cxn ang="T46">
                          <a:pos x="T24" y="T25"/>
                        </a:cxn>
                        <a:cxn ang="T47">
                          <a:pos x="T26" y="T27"/>
                        </a:cxn>
                        <a:cxn ang="T48">
                          <a:pos x="T28" y="T29"/>
                        </a:cxn>
                        <a:cxn ang="T49">
                          <a:pos x="T30" y="T31"/>
                        </a:cxn>
                        <a:cxn ang="T50">
                          <a:pos x="T32" y="T33"/>
                        </a:cxn>
                      </a:cxnLst>
                      <a:rect l="0" t="0" r="r" b="b"/>
                      <a:pathLst>
                        <a:path w="71" h="95">
                          <a:moveTo>
                            <a:pt x="71" y="0"/>
                          </a:moveTo>
                          <a:lnTo>
                            <a:pt x="54" y="34"/>
                          </a:lnTo>
                          <a:lnTo>
                            <a:pt x="38" y="52"/>
                          </a:lnTo>
                          <a:lnTo>
                            <a:pt x="29" y="67"/>
                          </a:lnTo>
                          <a:lnTo>
                            <a:pt x="19" y="72"/>
                          </a:lnTo>
                          <a:lnTo>
                            <a:pt x="11" y="72"/>
                          </a:lnTo>
                          <a:lnTo>
                            <a:pt x="0" y="68"/>
                          </a:lnTo>
                          <a:lnTo>
                            <a:pt x="2" y="79"/>
                          </a:lnTo>
                          <a:lnTo>
                            <a:pt x="8" y="84"/>
                          </a:lnTo>
                          <a:lnTo>
                            <a:pt x="24" y="93"/>
                          </a:lnTo>
                          <a:lnTo>
                            <a:pt x="34" y="95"/>
                          </a:lnTo>
                          <a:lnTo>
                            <a:pt x="45" y="94"/>
                          </a:lnTo>
                          <a:lnTo>
                            <a:pt x="55" y="84"/>
                          </a:lnTo>
                          <a:lnTo>
                            <a:pt x="64" y="72"/>
                          </a:lnTo>
                          <a:lnTo>
                            <a:pt x="67" y="56"/>
                          </a:lnTo>
                          <a:lnTo>
                            <a:pt x="65" y="37"/>
                          </a:lnTo>
                          <a:lnTo>
                            <a:pt x="71" y="0"/>
                          </a:lnTo>
                          <a:close/>
                        </a:path>
                      </a:pathLst>
                    </a:custGeom>
                    <a:solidFill>
                      <a:srgbClr val="FF8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8452" name="Freeform 367">
                    <a:extLst>
                      <a:ext uri="{FF2B5EF4-FFF2-40B4-BE49-F238E27FC236}">
                        <a16:creationId xmlns:a16="http://schemas.microsoft.com/office/drawing/2014/main" id="{4E681D81-0291-913B-D174-DDC5FCD2BD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39" y="2934"/>
                    <a:ext cx="43" cy="40"/>
                  </a:xfrm>
                  <a:custGeom>
                    <a:avLst/>
                    <a:gdLst>
                      <a:gd name="T0" fmla="*/ 0 w 87"/>
                      <a:gd name="T1" fmla="*/ 22 h 80"/>
                      <a:gd name="T2" fmla="*/ 4 w 87"/>
                      <a:gd name="T3" fmla="*/ 15 h 80"/>
                      <a:gd name="T4" fmla="*/ 12 w 87"/>
                      <a:gd name="T5" fmla="*/ 10 h 80"/>
                      <a:gd name="T6" fmla="*/ 22 w 87"/>
                      <a:gd name="T7" fmla="*/ 5 h 80"/>
                      <a:gd name="T8" fmla="*/ 32 w 87"/>
                      <a:gd name="T9" fmla="*/ 2 h 80"/>
                      <a:gd name="T10" fmla="*/ 42 w 87"/>
                      <a:gd name="T11" fmla="*/ 0 h 80"/>
                      <a:gd name="T12" fmla="*/ 43 w 87"/>
                      <a:gd name="T13" fmla="*/ 6 h 80"/>
                      <a:gd name="T14" fmla="*/ 43 w 87"/>
                      <a:gd name="T15" fmla="*/ 14 h 80"/>
                      <a:gd name="T16" fmla="*/ 41 w 87"/>
                      <a:gd name="T17" fmla="*/ 24 h 80"/>
                      <a:gd name="T18" fmla="*/ 37 w 87"/>
                      <a:gd name="T19" fmla="*/ 32 h 80"/>
                      <a:gd name="T20" fmla="*/ 30 w 87"/>
                      <a:gd name="T21" fmla="*/ 37 h 80"/>
                      <a:gd name="T22" fmla="*/ 22 w 87"/>
                      <a:gd name="T23" fmla="*/ 40 h 80"/>
                      <a:gd name="T24" fmla="*/ 18 w 87"/>
                      <a:gd name="T25" fmla="*/ 34 h 80"/>
                      <a:gd name="T26" fmla="*/ 12 w 87"/>
                      <a:gd name="T27" fmla="*/ 30 h 80"/>
                      <a:gd name="T28" fmla="*/ 9 w 87"/>
                      <a:gd name="T29" fmla="*/ 27 h 80"/>
                      <a:gd name="T30" fmla="*/ 3 w 87"/>
                      <a:gd name="T31" fmla="*/ 25 h 80"/>
                      <a:gd name="T32" fmla="*/ 0 w 87"/>
                      <a:gd name="T33" fmla="*/ 22 h 80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87" h="80">
                        <a:moveTo>
                          <a:pt x="0" y="43"/>
                        </a:moveTo>
                        <a:lnTo>
                          <a:pt x="9" y="30"/>
                        </a:lnTo>
                        <a:lnTo>
                          <a:pt x="25" y="19"/>
                        </a:lnTo>
                        <a:lnTo>
                          <a:pt x="45" y="9"/>
                        </a:lnTo>
                        <a:lnTo>
                          <a:pt x="64" y="4"/>
                        </a:lnTo>
                        <a:lnTo>
                          <a:pt x="84" y="0"/>
                        </a:lnTo>
                        <a:lnTo>
                          <a:pt x="86" y="12"/>
                        </a:lnTo>
                        <a:lnTo>
                          <a:pt x="87" y="28"/>
                        </a:lnTo>
                        <a:lnTo>
                          <a:pt x="83" y="47"/>
                        </a:lnTo>
                        <a:lnTo>
                          <a:pt x="75" y="63"/>
                        </a:lnTo>
                        <a:lnTo>
                          <a:pt x="61" y="74"/>
                        </a:lnTo>
                        <a:lnTo>
                          <a:pt x="44" y="80"/>
                        </a:lnTo>
                        <a:lnTo>
                          <a:pt x="36" y="67"/>
                        </a:lnTo>
                        <a:lnTo>
                          <a:pt x="25" y="59"/>
                        </a:lnTo>
                        <a:lnTo>
                          <a:pt x="19" y="53"/>
                        </a:lnTo>
                        <a:lnTo>
                          <a:pt x="7" y="49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453" name="Freeform 368">
                    <a:extLst>
                      <a:ext uri="{FF2B5EF4-FFF2-40B4-BE49-F238E27FC236}">
                        <a16:creationId xmlns:a16="http://schemas.microsoft.com/office/drawing/2014/main" id="{CE38F884-4625-2CBC-0DE0-D9380C65B97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59" y="2934"/>
                    <a:ext cx="22" cy="24"/>
                  </a:xfrm>
                  <a:custGeom>
                    <a:avLst/>
                    <a:gdLst>
                      <a:gd name="T0" fmla="*/ 0 w 44"/>
                      <a:gd name="T1" fmla="*/ 15 h 48"/>
                      <a:gd name="T2" fmla="*/ 10 w 44"/>
                      <a:gd name="T3" fmla="*/ 24 h 48"/>
                      <a:gd name="T4" fmla="*/ 16 w 44"/>
                      <a:gd name="T5" fmla="*/ 16 h 48"/>
                      <a:gd name="T6" fmla="*/ 22 w 44"/>
                      <a:gd name="T7" fmla="*/ 5 h 48"/>
                      <a:gd name="T8" fmla="*/ 22 w 44"/>
                      <a:gd name="T9" fmla="*/ 0 h 48"/>
                      <a:gd name="T10" fmla="*/ 14 w 44"/>
                      <a:gd name="T11" fmla="*/ 4 h 48"/>
                      <a:gd name="T12" fmla="*/ 0 w 44"/>
                      <a:gd name="T13" fmla="*/ 15 h 4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48">
                        <a:moveTo>
                          <a:pt x="0" y="29"/>
                        </a:moveTo>
                        <a:lnTo>
                          <a:pt x="19" y="48"/>
                        </a:lnTo>
                        <a:lnTo>
                          <a:pt x="32" y="32"/>
                        </a:lnTo>
                        <a:lnTo>
                          <a:pt x="43" y="10"/>
                        </a:lnTo>
                        <a:lnTo>
                          <a:pt x="44" y="0"/>
                        </a:lnTo>
                        <a:lnTo>
                          <a:pt x="28" y="8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FFFF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454" name="Freeform 369">
                    <a:extLst>
                      <a:ext uri="{FF2B5EF4-FFF2-40B4-BE49-F238E27FC236}">
                        <a16:creationId xmlns:a16="http://schemas.microsoft.com/office/drawing/2014/main" id="{5CB10587-60A1-89AA-94AF-0751F75AF93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49" y="2933"/>
                    <a:ext cx="33" cy="37"/>
                  </a:xfrm>
                  <a:custGeom>
                    <a:avLst/>
                    <a:gdLst>
                      <a:gd name="T0" fmla="*/ 0 w 67"/>
                      <a:gd name="T1" fmla="*/ 31 h 75"/>
                      <a:gd name="T2" fmla="*/ 3 w 67"/>
                      <a:gd name="T3" fmla="*/ 28 h 75"/>
                      <a:gd name="T4" fmla="*/ 7 w 67"/>
                      <a:gd name="T5" fmla="*/ 20 h 75"/>
                      <a:gd name="T6" fmla="*/ 15 w 67"/>
                      <a:gd name="T7" fmla="*/ 14 h 75"/>
                      <a:gd name="T8" fmla="*/ 24 w 67"/>
                      <a:gd name="T9" fmla="*/ 8 h 75"/>
                      <a:gd name="T10" fmla="*/ 31 w 67"/>
                      <a:gd name="T11" fmla="*/ 3 h 75"/>
                      <a:gd name="T12" fmla="*/ 28 w 67"/>
                      <a:gd name="T13" fmla="*/ 10 h 75"/>
                      <a:gd name="T14" fmla="*/ 24 w 67"/>
                      <a:gd name="T15" fmla="*/ 18 h 75"/>
                      <a:gd name="T16" fmla="*/ 20 w 67"/>
                      <a:gd name="T17" fmla="*/ 22 h 75"/>
                      <a:gd name="T18" fmla="*/ 16 w 67"/>
                      <a:gd name="T19" fmla="*/ 31 h 75"/>
                      <a:gd name="T20" fmla="*/ 15 w 67"/>
                      <a:gd name="T21" fmla="*/ 37 h 75"/>
                      <a:gd name="T22" fmla="*/ 18 w 67"/>
                      <a:gd name="T23" fmla="*/ 30 h 75"/>
                      <a:gd name="T24" fmla="*/ 22 w 67"/>
                      <a:gd name="T25" fmla="*/ 24 h 75"/>
                      <a:gd name="T26" fmla="*/ 28 w 67"/>
                      <a:gd name="T27" fmla="*/ 16 h 75"/>
                      <a:gd name="T28" fmla="*/ 31 w 67"/>
                      <a:gd name="T29" fmla="*/ 9 h 75"/>
                      <a:gd name="T30" fmla="*/ 33 w 67"/>
                      <a:gd name="T31" fmla="*/ 4 h 75"/>
                      <a:gd name="T32" fmla="*/ 33 w 67"/>
                      <a:gd name="T33" fmla="*/ 0 h 75"/>
                      <a:gd name="T34" fmla="*/ 28 w 67"/>
                      <a:gd name="T35" fmla="*/ 3 h 75"/>
                      <a:gd name="T36" fmla="*/ 20 w 67"/>
                      <a:gd name="T37" fmla="*/ 7 h 75"/>
                      <a:gd name="T38" fmla="*/ 13 w 67"/>
                      <a:gd name="T39" fmla="*/ 12 h 75"/>
                      <a:gd name="T40" fmla="*/ 7 w 67"/>
                      <a:gd name="T41" fmla="*/ 18 h 75"/>
                      <a:gd name="T42" fmla="*/ 1 w 67"/>
                      <a:gd name="T43" fmla="*/ 24 h 75"/>
                      <a:gd name="T44" fmla="*/ 0 w 67"/>
                      <a:gd name="T45" fmla="*/ 31 h 75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0" t="0" r="r" b="b"/>
                    <a:pathLst>
                      <a:path w="67" h="75">
                        <a:moveTo>
                          <a:pt x="0" y="63"/>
                        </a:moveTo>
                        <a:lnTo>
                          <a:pt x="7" y="56"/>
                        </a:lnTo>
                        <a:lnTo>
                          <a:pt x="15" y="40"/>
                        </a:lnTo>
                        <a:lnTo>
                          <a:pt x="31" y="28"/>
                        </a:lnTo>
                        <a:lnTo>
                          <a:pt x="48" y="16"/>
                        </a:lnTo>
                        <a:lnTo>
                          <a:pt x="62" y="6"/>
                        </a:lnTo>
                        <a:lnTo>
                          <a:pt x="57" y="21"/>
                        </a:lnTo>
                        <a:lnTo>
                          <a:pt x="48" y="36"/>
                        </a:lnTo>
                        <a:lnTo>
                          <a:pt x="41" y="44"/>
                        </a:lnTo>
                        <a:lnTo>
                          <a:pt x="32" y="63"/>
                        </a:lnTo>
                        <a:lnTo>
                          <a:pt x="31" y="75"/>
                        </a:lnTo>
                        <a:lnTo>
                          <a:pt x="36" y="60"/>
                        </a:lnTo>
                        <a:lnTo>
                          <a:pt x="44" y="49"/>
                        </a:lnTo>
                        <a:lnTo>
                          <a:pt x="57" y="32"/>
                        </a:lnTo>
                        <a:lnTo>
                          <a:pt x="62" y="18"/>
                        </a:lnTo>
                        <a:lnTo>
                          <a:pt x="66" y="8"/>
                        </a:lnTo>
                        <a:lnTo>
                          <a:pt x="67" y="0"/>
                        </a:lnTo>
                        <a:lnTo>
                          <a:pt x="57" y="7"/>
                        </a:lnTo>
                        <a:lnTo>
                          <a:pt x="41" y="15"/>
                        </a:lnTo>
                        <a:lnTo>
                          <a:pt x="26" y="24"/>
                        </a:lnTo>
                        <a:lnTo>
                          <a:pt x="14" y="36"/>
                        </a:lnTo>
                        <a:lnTo>
                          <a:pt x="3" y="49"/>
                        </a:lnTo>
                        <a:lnTo>
                          <a:pt x="0" y="63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455" name="Freeform 370">
                    <a:extLst>
                      <a:ext uri="{FF2B5EF4-FFF2-40B4-BE49-F238E27FC236}">
                        <a16:creationId xmlns:a16="http://schemas.microsoft.com/office/drawing/2014/main" id="{F1913675-DD48-EA69-BF91-2EBEF7E0E6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53" y="2945"/>
                    <a:ext cx="18" cy="20"/>
                  </a:xfrm>
                  <a:custGeom>
                    <a:avLst/>
                    <a:gdLst>
                      <a:gd name="T0" fmla="*/ 0 w 37"/>
                      <a:gd name="T1" fmla="*/ 10 h 41"/>
                      <a:gd name="T2" fmla="*/ 0 w 37"/>
                      <a:gd name="T3" fmla="*/ 17 h 41"/>
                      <a:gd name="T4" fmla="*/ 5 w 37"/>
                      <a:gd name="T5" fmla="*/ 20 h 41"/>
                      <a:gd name="T6" fmla="*/ 12 w 37"/>
                      <a:gd name="T7" fmla="*/ 18 h 41"/>
                      <a:gd name="T8" fmla="*/ 18 w 37"/>
                      <a:gd name="T9" fmla="*/ 11 h 41"/>
                      <a:gd name="T10" fmla="*/ 18 w 37"/>
                      <a:gd name="T11" fmla="*/ 5 h 41"/>
                      <a:gd name="T12" fmla="*/ 11 w 37"/>
                      <a:gd name="T13" fmla="*/ 0 h 41"/>
                      <a:gd name="T14" fmla="*/ 0 w 37"/>
                      <a:gd name="T15" fmla="*/ 10 h 4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41">
                        <a:moveTo>
                          <a:pt x="0" y="20"/>
                        </a:moveTo>
                        <a:lnTo>
                          <a:pt x="0" y="35"/>
                        </a:lnTo>
                        <a:lnTo>
                          <a:pt x="10" y="41"/>
                        </a:lnTo>
                        <a:lnTo>
                          <a:pt x="24" y="37"/>
                        </a:lnTo>
                        <a:lnTo>
                          <a:pt x="37" y="22"/>
                        </a:lnTo>
                        <a:lnTo>
                          <a:pt x="37" y="11"/>
                        </a:lnTo>
                        <a:lnTo>
                          <a:pt x="23" y="0"/>
                        </a:lnTo>
                        <a:lnTo>
                          <a:pt x="0" y="20"/>
                        </a:lnTo>
                        <a:close/>
                      </a:path>
                    </a:pathLst>
                  </a:custGeom>
                  <a:solidFill>
                    <a:srgbClr val="604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456" name="Freeform 371">
                    <a:extLst>
                      <a:ext uri="{FF2B5EF4-FFF2-40B4-BE49-F238E27FC236}">
                        <a16:creationId xmlns:a16="http://schemas.microsoft.com/office/drawing/2014/main" id="{133AF0C6-349C-0363-5ECC-81F6D04599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54" y="2942"/>
                    <a:ext cx="22" cy="25"/>
                  </a:xfrm>
                  <a:custGeom>
                    <a:avLst/>
                    <a:gdLst>
                      <a:gd name="T0" fmla="*/ 0 w 44"/>
                      <a:gd name="T1" fmla="*/ 10 h 50"/>
                      <a:gd name="T2" fmla="*/ 0 w 44"/>
                      <a:gd name="T3" fmla="*/ 21 h 50"/>
                      <a:gd name="T4" fmla="*/ 6 w 44"/>
                      <a:gd name="T5" fmla="*/ 25 h 50"/>
                      <a:gd name="T6" fmla="*/ 15 w 44"/>
                      <a:gd name="T7" fmla="*/ 24 h 50"/>
                      <a:gd name="T8" fmla="*/ 22 w 44"/>
                      <a:gd name="T9" fmla="*/ 15 h 50"/>
                      <a:gd name="T10" fmla="*/ 22 w 44"/>
                      <a:gd name="T11" fmla="*/ 6 h 50"/>
                      <a:gd name="T12" fmla="*/ 16 w 44"/>
                      <a:gd name="T13" fmla="*/ 0 h 50"/>
                      <a:gd name="T14" fmla="*/ 0 w 44"/>
                      <a:gd name="T15" fmla="*/ 10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50">
                        <a:moveTo>
                          <a:pt x="0" y="20"/>
                        </a:moveTo>
                        <a:lnTo>
                          <a:pt x="0" y="41"/>
                        </a:lnTo>
                        <a:lnTo>
                          <a:pt x="11" y="50"/>
                        </a:lnTo>
                        <a:lnTo>
                          <a:pt x="30" y="47"/>
                        </a:lnTo>
                        <a:lnTo>
                          <a:pt x="44" y="29"/>
                        </a:lnTo>
                        <a:lnTo>
                          <a:pt x="44" y="11"/>
                        </a:lnTo>
                        <a:lnTo>
                          <a:pt x="32" y="0"/>
                        </a:lnTo>
                        <a:lnTo>
                          <a:pt x="0" y="2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457" name="Oval 372">
                    <a:extLst>
                      <a:ext uri="{FF2B5EF4-FFF2-40B4-BE49-F238E27FC236}">
                        <a16:creationId xmlns:a16="http://schemas.microsoft.com/office/drawing/2014/main" id="{127789DA-79D9-EB1F-D314-B071514D0A2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55" y="2949"/>
                    <a:ext cx="16" cy="18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8458" name="Freeform 373">
                    <a:extLst>
                      <a:ext uri="{FF2B5EF4-FFF2-40B4-BE49-F238E27FC236}">
                        <a16:creationId xmlns:a16="http://schemas.microsoft.com/office/drawing/2014/main" id="{40FF1CFC-5970-D87F-3651-78053C4BAC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41" y="2934"/>
                    <a:ext cx="40" cy="22"/>
                  </a:xfrm>
                  <a:custGeom>
                    <a:avLst/>
                    <a:gdLst>
                      <a:gd name="T0" fmla="*/ 0 w 80"/>
                      <a:gd name="T1" fmla="*/ 22 h 44"/>
                      <a:gd name="T2" fmla="*/ 1 w 80"/>
                      <a:gd name="T3" fmla="*/ 18 h 44"/>
                      <a:gd name="T4" fmla="*/ 4 w 80"/>
                      <a:gd name="T5" fmla="*/ 13 h 44"/>
                      <a:gd name="T6" fmla="*/ 8 w 80"/>
                      <a:gd name="T7" fmla="*/ 10 h 44"/>
                      <a:gd name="T8" fmla="*/ 15 w 80"/>
                      <a:gd name="T9" fmla="*/ 5 h 44"/>
                      <a:gd name="T10" fmla="*/ 23 w 80"/>
                      <a:gd name="T11" fmla="*/ 2 h 44"/>
                      <a:gd name="T12" fmla="*/ 31 w 80"/>
                      <a:gd name="T13" fmla="*/ 0 h 44"/>
                      <a:gd name="T14" fmla="*/ 40 w 80"/>
                      <a:gd name="T15" fmla="*/ 1 h 4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80" h="44">
                        <a:moveTo>
                          <a:pt x="0" y="44"/>
                        </a:moveTo>
                        <a:lnTo>
                          <a:pt x="2" y="36"/>
                        </a:lnTo>
                        <a:lnTo>
                          <a:pt x="8" y="26"/>
                        </a:lnTo>
                        <a:lnTo>
                          <a:pt x="16" y="19"/>
                        </a:lnTo>
                        <a:lnTo>
                          <a:pt x="29" y="10"/>
                        </a:lnTo>
                        <a:lnTo>
                          <a:pt x="45" y="4"/>
                        </a:lnTo>
                        <a:lnTo>
                          <a:pt x="62" y="0"/>
                        </a:lnTo>
                        <a:lnTo>
                          <a:pt x="80" y="1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459" name="Freeform 374">
                    <a:extLst>
                      <a:ext uri="{FF2B5EF4-FFF2-40B4-BE49-F238E27FC236}">
                        <a16:creationId xmlns:a16="http://schemas.microsoft.com/office/drawing/2014/main" id="{3469ECF8-A99B-7E23-A116-7E8BA097F5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27" y="2943"/>
                    <a:ext cx="27" cy="59"/>
                  </a:xfrm>
                  <a:custGeom>
                    <a:avLst/>
                    <a:gdLst>
                      <a:gd name="T0" fmla="*/ 0 w 54"/>
                      <a:gd name="T1" fmla="*/ 0 h 118"/>
                      <a:gd name="T2" fmla="*/ 11 w 54"/>
                      <a:gd name="T3" fmla="*/ 8 h 118"/>
                      <a:gd name="T4" fmla="*/ 27 w 54"/>
                      <a:gd name="T5" fmla="*/ 16 h 118"/>
                      <a:gd name="T6" fmla="*/ 20 w 54"/>
                      <a:gd name="T7" fmla="*/ 25 h 118"/>
                      <a:gd name="T8" fmla="*/ 18 w 54"/>
                      <a:gd name="T9" fmla="*/ 33 h 118"/>
                      <a:gd name="T10" fmla="*/ 19 w 54"/>
                      <a:gd name="T11" fmla="*/ 44 h 118"/>
                      <a:gd name="T12" fmla="*/ 26 w 54"/>
                      <a:gd name="T13" fmla="*/ 59 h 118"/>
                      <a:gd name="T14" fmla="*/ 21 w 54"/>
                      <a:gd name="T15" fmla="*/ 51 h 118"/>
                      <a:gd name="T16" fmla="*/ 14 w 54"/>
                      <a:gd name="T17" fmla="*/ 42 h 118"/>
                      <a:gd name="T18" fmla="*/ 10 w 54"/>
                      <a:gd name="T19" fmla="*/ 32 h 118"/>
                      <a:gd name="T20" fmla="*/ 5 w 54"/>
                      <a:gd name="T21" fmla="*/ 17 h 118"/>
                      <a:gd name="T22" fmla="*/ 0 w 54"/>
                      <a:gd name="T23" fmla="*/ 0 h 11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54" h="118">
                        <a:moveTo>
                          <a:pt x="0" y="0"/>
                        </a:moveTo>
                        <a:lnTo>
                          <a:pt x="22" y="16"/>
                        </a:lnTo>
                        <a:lnTo>
                          <a:pt x="54" y="31"/>
                        </a:lnTo>
                        <a:lnTo>
                          <a:pt x="40" y="49"/>
                        </a:lnTo>
                        <a:lnTo>
                          <a:pt x="35" y="65"/>
                        </a:lnTo>
                        <a:lnTo>
                          <a:pt x="38" y="87"/>
                        </a:lnTo>
                        <a:lnTo>
                          <a:pt x="52" y="118"/>
                        </a:lnTo>
                        <a:lnTo>
                          <a:pt x="41" y="101"/>
                        </a:lnTo>
                        <a:lnTo>
                          <a:pt x="28" y="83"/>
                        </a:lnTo>
                        <a:lnTo>
                          <a:pt x="19" y="63"/>
                        </a:lnTo>
                        <a:lnTo>
                          <a:pt x="9" y="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460" name="Freeform 375">
                    <a:extLst>
                      <a:ext uri="{FF2B5EF4-FFF2-40B4-BE49-F238E27FC236}">
                        <a16:creationId xmlns:a16="http://schemas.microsoft.com/office/drawing/2014/main" id="{C7B32111-A1B8-05D5-960E-71B4A9AA02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21" y="2895"/>
                    <a:ext cx="52" cy="58"/>
                  </a:xfrm>
                  <a:custGeom>
                    <a:avLst/>
                    <a:gdLst>
                      <a:gd name="T0" fmla="*/ 14 w 103"/>
                      <a:gd name="T1" fmla="*/ 57 h 116"/>
                      <a:gd name="T2" fmla="*/ 14 w 103"/>
                      <a:gd name="T3" fmla="*/ 48 h 116"/>
                      <a:gd name="T4" fmla="*/ 15 w 103"/>
                      <a:gd name="T5" fmla="*/ 38 h 116"/>
                      <a:gd name="T6" fmla="*/ 20 w 103"/>
                      <a:gd name="T7" fmla="*/ 31 h 116"/>
                      <a:gd name="T8" fmla="*/ 35 w 103"/>
                      <a:gd name="T9" fmla="*/ 21 h 116"/>
                      <a:gd name="T10" fmla="*/ 49 w 103"/>
                      <a:gd name="T11" fmla="*/ 8 h 116"/>
                      <a:gd name="T12" fmla="*/ 52 w 103"/>
                      <a:gd name="T13" fmla="*/ 0 h 116"/>
                      <a:gd name="T14" fmla="*/ 32 w 103"/>
                      <a:gd name="T15" fmla="*/ 17 h 116"/>
                      <a:gd name="T16" fmla="*/ 11 w 103"/>
                      <a:gd name="T17" fmla="*/ 25 h 116"/>
                      <a:gd name="T18" fmla="*/ 3 w 103"/>
                      <a:gd name="T19" fmla="*/ 36 h 116"/>
                      <a:gd name="T20" fmla="*/ 0 w 103"/>
                      <a:gd name="T21" fmla="*/ 46 h 116"/>
                      <a:gd name="T22" fmla="*/ 0 w 103"/>
                      <a:gd name="T23" fmla="*/ 54 h 116"/>
                      <a:gd name="T24" fmla="*/ 3 w 103"/>
                      <a:gd name="T25" fmla="*/ 57 h 116"/>
                      <a:gd name="T26" fmla="*/ 8 w 103"/>
                      <a:gd name="T27" fmla="*/ 58 h 116"/>
                      <a:gd name="T28" fmla="*/ 14 w 103"/>
                      <a:gd name="T29" fmla="*/ 57 h 11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103" h="116">
                        <a:moveTo>
                          <a:pt x="27" y="113"/>
                        </a:moveTo>
                        <a:lnTo>
                          <a:pt x="28" y="96"/>
                        </a:lnTo>
                        <a:lnTo>
                          <a:pt x="29" y="76"/>
                        </a:lnTo>
                        <a:lnTo>
                          <a:pt x="39" y="61"/>
                        </a:lnTo>
                        <a:lnTo>
                          <a:pt x="69" y="41"/>
                        </a:lnTo>
                        <a:lnTo>
                          <a:pt x="98" y="16"/>
                        </a:lnTo>
                        <a:lnTo>
                          <a:pt x="103" y="0"/>
                        </a:lnTo>
                        <a:lnTo>
                          <a:pt x="63" y="33"/>
                        </a:lnTo>
                        <a:lnTo>
                          <a:pt x="21" y="49"/>
                        </a:lnTo>
                        <a:lnTo>
                          <a:pt x="5" y="71"/>
                        </a:lnTo>
                        <a:lnTo>
                          <a:pt x="0" y="92"/>
                        </a:lnTo>
                        <a:lnTo>
                          <a:pt x="0" y="107"/>
                        </a:lnTo>
                        <a:lnTo>
                          <a:pt x="5" y="114"/>
                        </a:lnTo>
                        <a:lnTo>
                          <a:pt x="15" y="116"/>
                        </a:lnTo>
                        <a:lnTo>
                          <a:pt x="27" y="113"/>
                        </a:lnTo>
                        <a:close/>
                      </a:path>
                    </a:pathLst>
                  </a:custGeom>
                  <a:solidFill>
                    <a:srgbClr val="A08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461" name="Oval 376">
                    <a:extLst>
                      <a:ext uri="{FF2B5EF4-FFF2-40B4-BE49-F238E27FC236}">
                        <a16:creationId xmlns:a16="http://schemas.microsoft.com/office/drawing/2014/main" id="{02345DCA-9A29-8FBC-8CF3-3DC2D8FE2A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60" y="2951"/>
                    <a:ext cx="6" cy="6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  <p:grpSp>
              <p:nvGrpSpPr>
                <p:cNvPr id="18447" name="Group 377">
                  <a:extLst>
                    <a:ext uri="{FF2B5EF4-FFF2-40B4-BE49-F238E27FC236}">
                      <a16:creationId xmlns:a16="http://schemas.microsoft.com/office/drawing/2014/main" id="{5CF4ECAB-6D0B-9E2F-5894-10FC67C9347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09" y="2687"/>
                  <a:ext cx="455" cy="330"/>
                  <a:chOff x="2909" y="2687"/>
                  <a:chExt cx="455" cy="330"/>
                </a:xfrm>
              </p:grpSpPr>
              <p:sp>
                <p:nvSpPr>
                  <p:cNvPr id="18448" name="Freeform 378">
                    <a:extLst>
                      <a:ext uri="{FF2B5EF4-FFF2-40B4-BE49-F238E27FC236}">
                        <a16:creationId xmlns:a16="http://schemas.microsoft.com/office/drawing/2014/main" id="{F4215495-9FA2-E649-18C9-482F932C00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09" y="2687"/>
                    <a:ext cx="455" cy="330"/>
                  </a:xfrm>
                  <a:custGeom>
                    <a:avLst/>
                    <a:gdLst>
                      <a:gd name="T0" fmla="*/ 68 w 909"/>
                      <a:gd name="T1" fmla="*/ 59 h 659"/>
                      <a:gd name="T2" fmla="*/ 45 w 909"/>
                      <a:gd name="T3" fmla="*/ 82 h 659"/>
                      <a:gd name="T4" fmla="*/ 27 w 909"/>
                      <a:gd name="T5" fmla="*/ 100 h 659"/>
                      <a:gd name="T6" fmla="*/ 20 w 909"/>
                      <a:gd name="T7" fmla="*/ 116 h 659"/>
                      <a:gd name="T8" fmla="*/ 20 w 909"/>
                      <a:gd name="T9" fmla="*/ 132 h 659"/>
                      <a:gd name="T10" fmla="*/ 17 w 909"/>
                      <a:gd name="T11" fmla="*/ 152 h 659"/>
                      <a:gd name="T12" fmla="*/ 11 w 909"/>
                      <a:gd name="T13" fmla="*/ 166 h 659"/>
                      <a:gd name="T14" fmla="*/ 5 w 909"/>
                      <a:gd name="T15" fmla="*/ 187 h 659"/>
                      <a:gd name="T16" fmla="*/ 0 w 909"/>
                      <a:gd name="T17" fmla="*/ 206 h 659"/>
                      <a:gd name="T18" fmla="*/ 6 w 909"/>
                      <a:gd name="T19" fmla="*/ 233 h 659"/>
                      <a:gd name="T20" fmla="*/ 14 w 909"/>
                      <a:gd name="T21" fmla="*/ 251 h 659"/>
                      <a:gd name="T22" fmla="*/ 31 w 909"/>
                      <a:gd name="T23" fmla="*/ 263 h 659"/>
                      <a:gd name="T24" fmla="*/ 27 w 909"/>
                      <a:gd name="T25" fmla="*/ 254 h 659"/>
                      <a:gd name="T26" fmla="*/ 37 w 909"/>
                      <a:gd name="T27" fmla="*/ 252 h 659"/>
                      <a:gd name="T28" fmla="*/ 47 w 909"/>
                      <a:gd name="T29" fmla="*/ 259 h 659"/>
                      <a:gd name="T30" fmla="*/ 50 w 909"/>
                      <a:gd name="T31" fmla="*/ 258 h 659"/>
                      <a:gd name="T32" fmla="*/ 59 w 909"/>
                      <a:gd name="T33" fmla="*/ 255 h 659"/>
                      <a:gd name="T34" fmla="*/ 76 w 909"/>
                      <a:gd name="T35" fmla="*/ 249 h 659"/>
                      <a:gd name="T36" fmla="*/ 87 w 909"/>
                      <a:gd name="T37" fmla="*/ 235 h 659"/>
                      <a:gd name="T38" fmla="*/ 112 w 909"/>
                      <a:gd name="T39" fmla="*/ 238 h 659"/>
                      <a:gd name="T40" fmla="*/ 139 w 909"/>
                      <a:gd name="T41" fmla="*/ 233 h 659"/>
                      <a:gd name="T42" fmla="*/ 162 w 909"/>
                      <a:gd name="T43" fmla="*/ 217 h 659"/>
                      <a:gd name="T44" fmla="*/ 178 w 909"/>
                      <a:gd name="T45" fmla="*/ 203 h 659"/>
                      <a:gd name="T46" fmla="*/ 200 w 909"/>
                      <a:gd name="T47" fmla="*/ 201 h 659"/>
                      <a:gd name="T48" fmla="*/ 222 w 909"/>
                      <a:gd name="T49" fmla="*/ 212 h 659"/>
                      <a:gd name="T50" fmla="*/ 244 w 909"/>
                      <a:gd name="T51" fmla="*/ 233 h 659"/>
                      <a:gd name="T52" fmla="*/ 267 w 909"/>
                      <a:gd name="T53" fmla="*/ 248 h 659"/>
                      <a:gd name="T54" fmla="*/ 268 w 909"/>
                      <a:gd name="T55" fmla="*/ 265 h 659"/>
                      <a:gd name="T56" fmla="*/ 270 w 909"/>
                      <a:gd name="T57" fmla="*/ 278 h 659"/>
                      <a:gd name="T58" fmla="*/ 275 w 909"/>
                      <a:gd name="T59" fmla="*/ 298 h 659"/>
                      <a:gd name="T60" fmla="*/ 270 w 909"/>
                      <a:gd name="T61" fmla="*/ 330 h 659"/>
                      <a:gd name="T62" fmla="*/ 307 w 909"/>
                      <a:gd name="T63" fmla="*/ 319 h 659"/>
                      <a:gd name="T64" fmla="*/ 355 w 909"/>
                      <a:gd name="T65" fmla="*/ 299 h 659"/>
                      <a:gd name="T66" fmla="*/ 384 w 909"/>
                      <a:gd name="T67" fmla="*/ 278 h 659"/>
                      <a:gd name="T68" fmla="*/ 409 w 909"/>
                      <a:gd name="T69" fmla="*/ 268 h 659"/>
                      <a:gd name="T70" fmla="*/ 428 w 909"/>
                      <a:gd name="T71" fmla="*/ 248 h 659"/>
                      <a:gd name="T72" fmla="*/ 440 w 909"/>
                      <a:gd name="T73" fmla="*/ 222 h 659"/>
                      <a:gd name="T74" fmla="*/ 440 w 909"/>
                      <a:gd name="T75" fmla="*/ 198 h 659"/>
                      <a:gd name="T76" fmla="*/ 453 w 909"/>
                      <a:gd name="T77" fmla="*/ 174 h 659"/>
                      <a:gd name="T78" fmla="*/ 452 w 909"/>
                      <a:gd name="T79" fmla="*/ 148 h 659"/>
                      <a:gd name="T80" fmla="*/ 435 w 909"/>
                      <a:gd name="T81" fmla="*/ 112 h 659"/>
                      <a:gd name="T82" fmla="*/ 403 w 909"/>
                      <a:gd name="T83" fmla="*/ 72 h 659"/>
                      <a:gd name="T84" fmla="*/ 378 w 909"/>
                      <a:gd name="T85" fmla="*/ 46 h 659"/>
                      <a:gd name="T86" fmla="*/ 358 w 909"/>
                      <a:gd name="T87" fmla="*/ 35 h 659"/>
                      <a:gd name="T88" fmla="*/ 340 w 909"/>
                      <a:gd name="T89" fmla="*/ 14 h 659"/>
                      <a:gd name="T90" fmla="*/ 321 w 909"/>
                      <a:gd name="T91" fmla="*/ 2 h 659"/>
                      <a:gd name="T92" fmla="*/ 284 w 909"/>
                      <a:gd name="T93" fmla="*/ 1 h 659"/>
                      <a:gd name="T94" fmla="*/ 259 w 909"/>
                      <a:gd name="T95" fmla="*/ 6 h 659"/>
                      <a:gd name="T96" fmla="*/ 227 w 909"/>
                      <a:gd name="T97" fmla="*/ 6 h 659"/>
                      <a:gd name="T98" fmla="*/ 196 w 909"/>
                      <a:gd name="T99" fmla="*/ 1 h 659"/>
                      <a:gd name="T100" fmla="*/ 171 w 909"/>
                      <a:gd name="T101" fmla="*/ 3 h 659"/>
                      <a:gd name="T102" fmla="*/ 147 w 909"/>
                      <a:gd name="T103" fmla="*/ 11 h 659"/>
                      <a:gd name="T104" fmla="*/ 123 w 909"/>
                      <a:gd name="T105" fmla="*/ 18 h 659"/>
                      <a:gd name="T106" fmla="*/ 106 w 909"/>
                      <a:gd name="T107" fmla="*/ 36 h 659"/>
                      <a:gd name="T108" fmla="*/ 80 w 909"/>
                      <a:gd name="T109" fmla="*/ 52 h 659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09" h="659">
                        <a:moveTo>
                          <a:pt x="159" y="103"/>
                        </a:moveTo>
                        <a:lnTo>
                          <a:pt x="135" y="117"/>
                        </a:lnTo>
                        <a:lnTo>
                          <a:pt x="114" y="135"/>
                        </a:lnTo>
                        <a:lnTo>
                          <a:pt x="90" y="163"/>
                        </a:lnTo>
                        <a:lnTo>
                          <a:pt x="71" y="178"/>
                        </a:lnTo>
                        <a:lnTo>
                          <a:pt x="54" y="199"/>
                        </a:lnTo>
                        <a:lnTo>
                          <a:pt x="44" y="215"/>
                        </a:lnTo>
                        <a:lnTo>
                          <a:pt x="39" y="232"/>
                        </a:lnTo>
                        <a:lnTo>
                          <a:pt x="37" y="248"/>
                        </a:lnTo>
                        <a:lnTo>
                          <a:pt x="39" y="264"/>
                        </a:lnTo>
                        <a:lnTo>
                          <a:pt x="43" y="285"/>
                        </a:lnTo>
                        <a:lnTo>
                          <a:pt x="33" y="303"/>
                        </a:lnTo>
                        <a:lnTo>
                          <a:pt x="26" y="315"/>
                        </a:lnTo>
                        <a:lnTo>
                          <a:pt x="22" y="331"/>
                        </a:lnTo>
                        <a:lnTo>
                          <a:pt x="18" y="351"/>
                        </a:lnTo>
                        <a:lnTo>
                          <a:pt x="10" y="373"/>
                        </a:lnTo>
                        <a:lnTo>
                          <a:pt x="4" y="391"/>
                        </a:lnTo>
                        <a:lnTo>
                          <a:pt x="0" y="412"/>
                        </a:lnTo>
                        <a:lnTo>
                          <a:pt x="2" y="439"/>
                        </a:lnTo>
                        <a:lnTo>
                          <a:pt x="11" y="465"/>
                        </a:lnTo>
                        <a:lnTo>
                          <a:pt x="18" y="483"/>
                        </a:lnTo>
                        <a:lnTo>
                          <a:pt x="28" y="501"/>
                        </a:lnTo>
                        <a:lnTo>
                          <a:pt x="42" y="513"/>
                        </a:lnTo>
                        <a:lnTo>
                          <a:pt x="61" y="525"/>
                        </a:lnTo>
                        <a:lnTo>
                          <a:pt x="53" y="514"/>
                        </a:lnTo>
                        <a:lnTo>
                          <a:pt x="54" y="507"/>
                        </a:lnTo>
                        <a:lnTo>
                          <a:pt x="64" y="502"/>
                        </a:lnTo>
                        <a:lnTo>
                          <a:pt x="74" y="503"/>
                        </a:lnTo>
                        <a:lnTo>
                          <a:pt x="85" y="508"/>
                        </a:lnTo>
                        <a:lnTo>
                          <a:pt x="93" y="518"/>
                        </a:lnTo>
                        <a:lnTo>
                          <a:pt x="107" y="528"/>
                        </a:lnTo>
                        <a:lnTo>
                          <a:pt x="100" y="515"/>
                        </a:lnTo>
                        <a:lnTo>
                          <a:pt x="98" y="507"/>
                        </a:lnTo>
                        <a:lnTo>
                          <a:pt x="118" y="509"/>
                        </a:lnTo>
                        <a:lnTo>
                          <a:pt x="135" y="507"/>
                        </a:lnTo>
                        <a:lnTo>
                          <a:pt x="151" y="498"/>
                        </a:lnTo>
                        <a:lnTo>
                          <a:pt x="162" y="486"/>
                        </a:lnTo>
                        <a:lnTo>
                          <a:pt x="173" y="469"/>
                        </a:lnTo>
                        <a:lnTo>
                          <a:pt x="199" y="475"/>
                        </a:lnTo>
                        <a:lnTo>
                          <a:pt x="224" y="476"/>
                        </a:lnTo>
                        <a:lnTo>
                          <a:pt x="251" y="472"/>
                        </a:lnTo>
                        <a:lnTo>
                          <a:pt x="277" y="465"/>
                        </a:lnTo>
                        <a:lnTo>
                          <a:pt x="301" y="451"/>
                        </a:lnTo>
                        <a:lnTo>
                          <a:pt x="324" y="434"/>
                        </a:lnTo>
                        <a:lnTo>
                          <a:pt x="340" y="417"/>
                        </a:lnTo>
                        <a:lnTo>
                          <a:pt x="356" y="406"/>
                        </a:lnTo>
                        <a:lnTo>
                          <a:pt x="374" y="397"/>
                        </a:lnTo>
                        <a:lnTo>
                          <a:pt x="399" y="401"/>
                        </a:lnTo>
                        <a:lnTo>
                          <a:pt x="429" y="402"/>
                        </a:lnTo>
                        <a:lnTo>
                          <a:pt x="443" y="423"/>
                        </a:lnTo>
                        <a:lnTo>
                          <a:pt x="461" y="447"/>
                        </a:lnTo>
                        <a:lnTo>
                          <a:pt x="487" y="465"/>
                        </a:lnTo>
                        <a:lnTo>
                          <a:pt x="519" y="483"/>
                        </a:lnTo>
                        <a:lnTo>
                          <a:pt x="533" y="496"/>
                        </a:lnTo>
                        <a:lnTo>
                          <a:pt x="540" y="515"/>
                        </a:lnTo>
                        <a:lnTo>
                          <a:pt x="535" y="530"/>
                        </a:lnTo>
                        <a:lnTo>
                          <a:pt x="534" y="545"/>
                        </a:lnTo>
                        <a:lnTo>
                          <a:pt x="539" y="556"/>
                        </a:lnTo>
                        <a:lnTo>
                          <a:pt x="548" y="570"/>
                        </a:lnTo>
                        <a:lnTo>
                          <a:pt x="550" y="595"/>
                        </a:lnTo>
                        <a:lnTo>
                          <a:pt x="548" y="626"/>
                        </a:lnTo>
                        <a:lnTo>
                          <a:pt x="540" y="659"/>
                        </a:lnTo>
                        <a:lnTo>
                          <a:pt x="571" y="651"/>
                        </a:lnTo>
                        <a:lnTo>
                          <a:pt x="614" y="637"/>
                        </a:lnTo>
                        <a:lnTo>
                          <a:pt x="664" y="620"/>
                        </a:lnTo>
                        <a:lnTo>
                          <a:pt x="709" y="598"/>
                        </a:lnTo>
                        <a:lnTo>
                          <a:pt x="741" y="577"/>
                        </a:lnTo>
                        <a:lnTo>
                          <a:pt x="768" y="555"/>
                        </a:lnTo>
                        <a:lnTo>
                          <a:pt x="792" y="549"/>
                        </a:lnTo>
                        <a:lnTo>
                          <a:pt x="818" y="536"/>
                        </a:lnTo>
                        <a:lnTo>
                          <a:pt x="839" y="519"/>
                        </a:lnTo>
                        <a:lnTo>
                          <a:pt x="855" y="496"/>
                        </a:lnTo>
                        <a:lnTo>
                          <a:pt x="868" y="474"/>
                        </a:lnTo>
                        <a:lnTo>
                          <a:pt x="879" y="444"/>
                        </a:lnTo>
                        <a:lnTo>
                          <a:pt x="882" y="417"/>
                        </a:lnTo>
                        <a:lnTo>
                          <a:pt x="879" y="395"/>
                        </a:lnTo>
                        <a:lnTo>
                          <a:pt x="895" y="374"/>
                        </a:lnTo>
                        <a:lnTo>
                          <a:pt x="906" y="347"/>
                        </a:lnTo>
                        <a:lnTo>
                          <a:pt x="909" y="320"/>
                        </a:lnTo>
                        <a:lnTo>
                          <a:pt x="904" y="295"/>
                        </a:lnTo>
                        <a:lnTo>
                          <a:pt x="893" y="268"/>
                        </a:lnTo>
                        <a:lnTo>
                          <a:pt x="869" y="224"/>
                        </a:lnTo>
                        <a:lnTo>
                          <a:pt x="836" y="181"/>
                        </a:lnTo>
                        <a:lnTo>
                          <a:pt x="806" y="143"/>
                        </a:lnTo>
                        <a:lnTo>
                          <a:pt x="779" y="111"/>
                        </a:lnTo>
                        <a:lnTo>
                          <a:pt x="756" y="92"/>
                        </a:lnTo>
                        <a:lnTo>
                          <a:pt x="738" y="82"/>
                        </a:lnTo>
                        <a:lnTo>
                          <a:pt x="715" y="70"/>
                        </a:lnTo>
                        <a:lnTo>
                          <a:pt x="693" y="54"/>
                        </a:lnTo>
                        <a:lnTo>
                          <a:pt x="680" y="28"/>
                        </a:lnTo>
                        <a:lnTo>
                          <a:pt x="663" y="13"/>
                        </a:lnTo>
                        <a:lnTo>
                          <a:pt x="641" y="3"/>
                        </a:lnTo>
                        <a:lnTo>
                          <a:pt x="602" y="0"/>
                        </a:lnTo>
                        <a:lnTo>
                          <a:pt x="568" y="2"/>
                        </a:lnTo>
                        <a:lnTo>
                          <a:pt x="543" y="7"/>
                        </a:lnTo>
                        <a:lnTo>
                          <a:pt x="517" y="12"/>
                        </a:lnTo>
                        <a:lnTo>
                          <a:pt x="486" y="15"/>
                        </a:lnTo>
                        <a:lnTo>
                          <a:pt x="453" y="12"/>
                        </a:lnTo>
                        <a:lnTo>
                          <a:pt x="423" y="7"/>
                        </a:lnTo>
                        <a:lnTo>
                          <a:pt x="392" y="2"/>
                        </a:lnTo>
                        <a:lnTo>
                          <a:pt x="367" y="1"/>
                        </a:lnTo>
                        <a:lnTo>
                          <a:pt x="341" y="6"/>
                        </a:lnTo>
                        <a:lnTo>
                          <a:pt x="316" y="12"/>
                        </a:lnTo>
                        <a:lnTo>
                          <a:pt x="294" y="22"/>
                        </a:lnTo>
                        <a:lnTo>
                          <a:pt x="269" y="28"/>
                        </a:lnTo>
                        <a:lnTo>
                          <a:pt x="245" y="35"/>
                        </a:lnTo>
                        <a:lnTo>
                          <a:pt x="229" y="51"/>
                        </a:lnTo>
                        <a:lnTo>
                          <a:pt x="212" y="72"/>
                        </a:lnTo>
                        <a:lnTo>
                          <a:pt x="192" y="90"/>
                        </a:lnTo>
                        <a:lnTo>
                          <a:pt x="159" y="103"/>
                        </a:lnTo>
                        <a:close/>
                      </a:path>
                    </a:pathLst>
                  </a:custGeom>
                  <a:solidFill>
                    <a:srgbClr val="604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449" name="Freeform 379">
                    <a:extLst>
                      <a:ext uri="{FF2B5EF4-FFF2-40B4-BE49-F238E27FC236}">
                        <a16:creationId xmlns:a16="http://schemas.microsoft.com/office/drawing/2014/main" id="{46D4F114-8778-0FB1-3C52-DDAEC45E069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39" y="2731"/>
                    <a:ext cx="217" cy="190"/>
                  </a:xfrm>
                  <a:custGeom>
                    <a:avLst/>
                    <a:gdLst>
                      <a:gd name="T0" fmla="*/ 13 w 433"/>
                      <a:gd name="T1" fmla="*/ 88 h 380"/>
                      <a:gd name="T2" fmla="*/ 38 w 433"/>
                      <a:gd name="T3" fmla="*/ 101 h 380"/>
                      <a:gd name="T4" fmla="*/ 58 w 433"/>
                      <a:gd name="T5" fmla="*/ 117 h 380"/>
                      <a:gd name="T6" fmla="*/ 71 w 433"/>
                      <a:gd name="T7" fmla="*/ 142 h 380"/>
                      <a:gd name="T8" fmla="*/ 85 w 433"/>
                      <a:gd name="T9" fmla="*/ 164 h 380"/>
                      <a:gd name="T10" fmla="*/ 81 w 433"/>
                      <a:gd name="T11" fmla="*/ 190 h 380"/>
                      <a:gd name="T12" fmla="*/ 95 w 433"/>
                      <a:gd name="T13" fmla="*/ 178 h 380"/>
                      <a:gd name="T14" fmla="*/ 99 w 433"/>
                      <a:gd name="T15" fmla="*/ 157 h 380"/>
                      <a:gd name="T16" fmla="*/ 105 w 433"/>
                      <a:gd name="T17" fmla="*/ 173 h 380"/>
                      <a:gd name="T18" fmla="*/ 110 w 433"/>
                      <a:gd name="T19" fmla="*/ 174 h 380"/>
                      <a:gd name="T20" fmla="*/ 126 w 433"/>
                      <a:gd name="T21" fmla="*/ 171 h 380"/>
                      <a:gd name="T22" fmla="*/ 125 w 433"/>
                      <a:gd name="T23" fmla="*/ 158 h 380"/>
                      <a:gd name="T24" fmla="*/ 133 w 433"/>
                      <a:gd name="T25" fmla="*/ 152 h 380"/>
                      <a:gd name="T26" fmla="*/ 136 w 433"/>
                      <a:gd name="T27" fmla="*/ 149 h 380"/>
                      <a:gd name="T28" fmla="*/ 135 w 433"/>
                      <a:gd name="T29" fmla="*/ 128 h 380"/>
                      <a:gd name="T30" fmla="*/ 153 w 433"/>
                      <a:gd name="T31" fmla="*/ 137 h 380"/>
                      <a:gd name="T32" fmla="*/ 157 w 433"/>
                      <a:gd name="T33" fmla="*/ 157 h 380"/>
                      <a:gd name="T34" fmla="*/ 166 w 433"/>
                      <a:gd name="T35" fmla="*/ 130 h 380"/>
                      <a:gd name="T36" fmla="*/ 159 w 433"/>
                      <a:gd name="T37" fmla="*/ 88 h 380"/>
                      <a:gd name="T38" fmla="*/ 175 w 433"/>
                      <a:gd name="T39" fmla="*/ 100 h 380"/>
                      <a:gd name="T40" fmla="*/ 185 w 433"/>
                      <a:gd name="T41" fmla="*/ 109 h 380"/>
                      <a:gd name="T42" fmla="*/ 189 w 433"/>
                      <a:gd name="T43" fmla="*/ 93 h 380"/>
                      <a:gd name="T44" fmla="*/ 185 w 433"/>
                      <a:gd name="T45" fmla="*/ 74 h 380"/>
                      <a:gd name="T46" fmla="*/ 187 w 433"/>
                      <a:gd name="T47" fmla="*/ 63 h 380"/>
                      <a:gd name="T48" fmla="*/ 197 w 433"/>
                      <a:gd name="T49" fmla="*/ 82 h 380"/>
                      <a:gd name="T50" fmla="*/ 209 w 433"/>
                      <a:gd name="T51" fmla="*/ 96 h 380"/>
                      <a:gd name="T52" fmla="*/ 208 w 433"/>
                      <a:gd name="T53" fmla="*/ 80 h 380"/>
                      <a:gd name="T54" fmla="*/ 181 w 433"/>
                      <a:gd name="T55" fmla="*/ 43 h 380"/>
                      <a:gd name="T56" fmla="*/ 150 w 433"/>
                      <a:gd name="T57" fmla="*/ 11 h 380"/>
                      <a:gd name="T58" fmla="*/ 130 w 433"/>
                      <a:gd name="T59" fmla="*/ 10 h 380"/>
                      <a:gd name="T60" fmla="*/ 138 w 433"/>
                      <a:gd name="T61" fmla="*/ 26 h 380"/>
                      <a:gd name="T62" fmla="*/ 155 w 433"/>
                      <a:gd name="T63" fmla="*/ 47 h 380"/>
                      <a:gd name="T64" fmla="*/ 165 w 433"/>
                      <a:gd name="T65" fmla="*/ 68 h 380"/>
                      <a:gd name="T66" fmla="*/ 161 w 433"/>
                      <a:gd name="T67" fmla="*/ 74 h 380"/>
                      <a:gd name="T68" fmla="*/ 148 w 433"/>
                      <a:gd name="T69" fmla="*/ 77 h 380"/>
                      <a:gd name="T70" fmla="*/ 128 w 433"/>
                      <a:gd name="T71" fmla="*/ 45 h 380"/>
                      <a:gd name="T72" fmla="*/ 98 w 433"/>
                      <a:gd name="T73" fmla="*/ 8 h 380"/>
                      <a:gd name="T74" fmla="*/ 120 w 433"/>
                      <a:gd name="T75" fmla="*/ 47 h 380"/>
                      <a:gd name="T76" fmla="*/ 138 w 433"/>
                      <a:gd name="T77" fmla="*/ 83 h 380"/>
                      <a:gd name="T78" fmla="*/ 138 w 433"/>
                      <a:gd name="T79" fmla="*/ 96 h 380"/>
                      <a:gd name="T80" fmla="*/ 131 w 433"/>
                      <a:gd name="T81" fmla="*/ 100 h 380"/>
                      <a:gd name="T82" fmla="*/ 125 w 433"/>
                      <a:gd name="T83" fmla="*/ 115 h 380"/>
                      <a:gd name="T84" fmla="*/ 115 w 433"/>
                      <a:gd name="T85" fmla="*/ 73 h 380"/>
                      <a:gd name="T86" fmla="*/ 97 w 433"/>
                      <a:gd name="T87" fmla="*/ 39 h 380"/>
                      <a:gd name="T88" fmla="*/ 75 w 433"/>
                      <a:gd name="T89" fmla="*/ 13 h 380"/>
                      <a:gd name="T90" fmla="*/ 70 w 433"/>
                      <a:gd name="T91" fmla="*/ 18 h 380"/>
                      <a:gd name="T92" fmla="*/ 87 w 433"/>
                      <a:gd name="T93" fmla="*/ 43 h 380"/>
                      <a:gd name="T94" fmla="*/ 104 w 433"/>
                      <a:gd name="T95" fmla="*/ 80 h 380"/>
                      <a:gd name="T96" fmla="*/ 112 w 433"/>
                      <a:gd name="T97" fmla="*/ 141 h 380"/>
                      <a:gd name="T98" fmla="*/ 93 w 433"/>
                      <a:gd name="T99" fmla="*/ 82 h 380"/>
                      <a:gd name="T100" fmla="*/ 93 w 433"/>
                      <a:gd name="T101" fmla="*/ 123 h 380"/>
                      <a:gd name="T102" fmla="*/ 88 w 433"/>
                      <a:gd name="T103" fmla="*/ 149 h 380"/>
                      <a:gd name="T104" fmla="*/ 79 w 433"/>
                      <a:gd name="T105" fmla="*/ 122 h 380"/>
                      <a:gd name="T106" fmla="*/ 75 w 433"/>
                      <a:gd name="T107" fmla="*/ 100 h 380"/>
                      <a:gd name="T108" fmla="*/ 75 w 433"/>
                      <a:gd name="T109" fmla="*/ 82 h 380"/>
                      <a:gd name="T110" fmla="*/ 70 w 433"/>
                      <a:gd name="T111" fmla="*/ 98 h 380"/>
                      <a:gd name="T112" fmla="*/ 55 w 433"/>
                      <a:gd name="T113" fmla="*/ 99 h 380"/>
                      <a:gd name="T114" fmla="*/ 34 w 433"/>
                      <a:gd name="T115" fmla="*/ 87 h 380"/>
                      <a:gd name="T116" fmla="*/ 11 w 433"/>
                      <a:gd name="T117" fmla="*/ 82 h 380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</a:gdLst>
                    <a:ahLst/>
                    <a:cxnLst>
                      <a:cxn ang="T118">
                        <a:pos x="T0" y="T1"/>
                      </a:cxn>
                      <a:cxn ang="T119">
                        <a:pos x="T2" y="T3"/>
                      </a:cxn>
                      <a:cxn ang="T120">
                        <a:pos x="T4" y="T5"/>
                      </a:cxn>
                      <a:cxn ang="T121">
                        <a:pos x="T6" y="T7"/>
                      </a:cxn>
                      <a:cxn ang="T122">
                        <a:pos x="T8" y="T9"/>
                      </a:cxn>
                      <a:cxn ang="T123">
                        <a:pos x="T10" y="T11"/>
                      </a:cxn>
                      <a:cxn ang="T124">
                        <a:pos x="T12" y="T13"/>
                      </a:cxn>
                      <a:cxn ang="T125">
                        <a:pos x="T14" y="T15"/>
                      </a:cxn>
                      <a:cxn ang="T126">
                        <a:pos x="T16" y="T17"/>
                      </a:cxn>
                      <a:cxn ang="T127">
                        <a:pos x="T18" y="T19"/>
                      </a:cxn>
                      <a:cxn ang="T128">
                        <a:pos x="T20" y="T21"/>
                      </a:cxn>
                      <a:cxn ang="T129">
                        <a:pos x="T22" y="T23"/>
                      </a:cxn>
                      <a:cxn ang="T130">
                        <a:pos x="T24" y="T25"/>
                      </a:cxn>
                      <a:cxn ang="T131">
                        <a:pos x="T26" y="T27"/>
                      </a:cxn>
                      <a:cxn ang="T132">
                        <a:pos x="T28" y="T29"/>
                      </a:cxn>
                      <a:cxn ang="T133">
                        <a:pos x="T30" y="T31"/>
                      </a:cxn>
                      <a:cxn ang="T134">
                        <a:pos x="T32" y="T33"/>
                      </a:cxn>
                      <a:cxn ang="T135">
                        <a:pos x="T34" y="T35"/>
                      </a:cxn>
                      <a:cxn ang="T136">
                        <a:pos x="T36" y="T37"/>
                      </a:cxn>
                      <a:cxn ang="T137">
                        <a:pos x="T38" y="T39"/>
                      </a:cxn>
                      <a:cxn ang="T138">
                        <a:pos x="T40" y="T41"/>
                      </a:cxn>
                      <a:cxn ang="T139">
                        <a:pos x="T42" y="T43"/>
                      </a:cxn>
                      <a:cxn ang="T140">
                        <a:pos x="T44" y="T45"/>
                      </a:cxn>
                      <a:cxn ang="T141">
                        <a:pos x="T46" y="T47"/>
                      </a:cxn>
                      <a:cxn ang="T142">
                        <a:pos x="T48" y="T49"/>
                      </a:cxn>
                      <a:cxn ang="T143">
                        <a:pos x="T50" y="T51"/>
                      </a:cxn>
                      <a:cxn ang="T144">
                        <a:pos x="T52" y="T53"/>
                      </a:cxn>
                      <a:cxn ang="T145">
                        <a:pos x="T54" y="T55"/>
                      </a:cxn>
                      <a:cxn ang="T146">
                        <a:pos x="T56" y="T57"/>
                      </a:cxn>
                      <a:cxn ang="T147">
                        <a:pos x="T58" y="T59"/>
                      </a:cxn>
                      <a:cxn ang="T148">
                        <a:pos x="T60" y="T61"/>
                      </a:cxn>
                      <a:cxn ang="T149">
                        <a:pos x="T62" y="T63"/>
                      </a:cxn>
                      <a:cxn ang="T150">
                        <a:pos x="T64" y="T65"/>
                      </a:cxn>
                      <a:cxn ang="T151">
                        <a:pos x="T66" y="T67"/>
                      </a:cxn>
                      <a:cxn ang="T152">
                        <a:pos x="T68" y="T69"/>
                      </a:cxn>
                      <a:cxn ang="T153">
                        <a:pos x="T70" y="T71"/>
                      </a:cxn>
                      <a:cxn ang="T154">
                        <a:pos x="T72" y="T73"/>
                      </a:cxn>
                      <a:cxn ang="T155">
                        <a:pos x="T74" y="T75"/>
                      </a:cxn>
                      <a:cxn ang="T156">
                        <a:pos x="T76" y="T77"/>
                      </a:cxn>
                      <a:cxn ang="T157">
                        <a:pos x="T78" y="T79"/>
                      </a:cxn>
                      <a:cxn ang="T158">
                        <a:pos x="T80" y="T81"/>
                      </a:cxn>
                      <a:cxn ang="T159">
                        <a:pos x="T82" y="T83"/>
                      </a:cxn>
                      <a:cxn ang="T160">
                        <a:pos x="T84" y="T85"/>
                      </a:cxn>
                      <a:cxn ang="T161">
                        <a:pos x="T86" y="T87"/>
                      </a:cxn>
                      <a:cxn ang="T162">
                        <a:pos x="T88" y="T89"/>
                      </a:cxn>
                      <a:cxn ang="T163">
                        <a:pos x="T90" y="T91"/>
                      </a:cxn>
                      <a:cxn ang="T164">
                        <a:pos x="T92" y="T93"/>
                      </a:cxn>
                      <a:cxn ang="T165">
                        <a:pos x="T94" y="T95"/>
                      </a:cxn>
                      <a:cxn ang="T166">
                        <a:pos x="T96" y="T97"/>
                      </a:cxn>
                      <a:cxn ang="T167">
                        <a:pos x="T98" y="T99"/>
                      </a:cxn>
                      <a:cxn ang="T168">
                        <a:pos x="T100" y="T101"/>
                      </a:cxn>
                      <a:cxn ang="T169">
                        <a:pos x="T102" y="T103"/>
                      </a:cxn>
                      <a:cxn ang="T170">
                        <a:pos x="T104" y="T105"/>
                      </a:cxn>
                      <a:cxn ang="T171">
                        <a:pos x="T106" y="T107"/>
                      </a:cxn>
                      <a:cxn ang="T172">
                        <a:pos x="T108" y="T109"/>
                      </a:cxn>
                      <a:cxn ang="T173">
                        <a:pos x="T110" y="T111"/>
                      </a:cxn>
                      <a:cxn ang="T174">
                        <a:pos x="T112" y="T113"/>
                      </a:cxn>
                      <a:cxn ang="T175">
                        <a:pos x="T114" y="T115"/>
                      </a:cxn>
                      <a:cxn ang="T176">
                        <a:pos x="T116" y="T117"/>
                      </a:cxn>
                    </a:cxnLst>
                    <a:rect l="0" t="0" r="r" b="b"/>
                    <a:pathLst>
                      <a:path w="433" h="380">
                        <a:moveTo>
                          <a:pt x="0" y="164"/>
                        </a:moveTo>
                        <a:lnTo>
                          <a:pt x="26" y="176"/>
                        </a:lnTo>
                        <a:lnTo>
                          <a:pt x="52" y="187"/>
                        </a:lnTo>
                        <a:lnTo>
                          <a:pt x="75" y="202"/>
                        </a:lnTo>
                        <a:lnTo>
                          <a:pt x="97" y="218"/>
                        </a:lnTo>
                        <a:lnTo>
                          <a:pt x="115" y="233"/>
                        </a:lnTo>
                        <a:lnTo>
                          <a:pt x="126" y="248"/>
                        </a:lnTo>
                        <a:lnTo>
                          <a:pt x="142" y="284"/>
                        </a:lnTo>
                        <a:lnTo>
                          <a:pt x="158" y="348"/>
                        </a:lnTo>
                        <a:lnTo>
                          <a:pt x="169" y="328"/>
                        </a:lnTo>
                        <a:lnTo>
                          <a:pt x="168" y="350"/>
                        </a:lnTo>
                        <a:lnTo>
                          <a:pt x="161" y="380"/>
                        </a:lnTo>
                        <a:lnTo>
                          <a:pt x="180" y="369"/>
                        </a:lnTo>
                        <a:lnTo>
                          <a:pt x="190" y="356"/>
                        </a:lnTo>
                        <a:lnTo>
                          <a:pt x="196" y="337"/>
                        </a:lnTo>
                        <a:lnTo>
                          <a:pt x="198" y="314"/>
                        </a:lnTo>
                        <a:lnTo>
                          <a:pt x="207" y="329"/>
                        </a:lnTo>
                        <a:lnTo>
                          <a:pt x="209" y="346"/>
                        </a:lnTo>
                        <a:lnTo>
                          <a:pt x="206" y="356"/>
                        </a:lnTo>
                        <a:lnTo>
                          <a:pt x="219" y="347"/>
                        </a:lnTo>
                        <a:lnTo>
                          <a:pt x="230" y="335"/>
                        </a:lnTo>
                        <a:lnTo>
                          <a:pt x="252" y="342"/>
                        </a:lnTo>
                        <a:lnTo>
                          <a:pt x="248" y="330"/>
                        </a:lnTo>
                        <a:lnTo>
                          <a:pt x="249" y="316"/>
                        </a:lnTo>
                        <a:lnTo>
                          <a:pt x="252" y="302"/>
                        </a:lnTo>
                        <a:lnTo>
                          <a:pt x="266" y="304"/>
                        </a:lnTo>
                        <a:lnTo>
                          <a:pt x="281" y="314"/>
                        </a:lnTo>
                        <a:lnTo>
                          <a:pt x="272" y="297"/>
                        </a:lnTo>
                        <a:lnTo>
                          <a:pt x="267" y="277"/>
                        </a:lnTo>
                        <a:lnTo>
                          <a:pt x="270" y="255"/>
                        </a:lnTo>
                        <a:lnTo>
                          <a:pt x="287" y="262"/>
                        </a:lnTo>
                        <a:lnTo>
                          <a:pt x="305" y="273"/>
                        </a:lnTo>
                        <a:lnTo>
                          <a:pt x="318" y="288"/>
                        </a:lnTo>
                        <a:lnTo>
                          <a:pt x="314" y="314"/>
                        </a:lnTo>
                        <a:lnTo>
                          <a:pt x="331" y="281"/>
                        </a:lnTo>
                        <a:lnTo>
                          <a:pt x="331" y="259"/>
                        </a:lnTo>
                        <a:lnTo>
                          <a:pt x="335" y="223"/>
                        </a:lnTo>
                        <a:lnTo>
                          <a:pt x="318" y="175"/>
                        </a:lnTo>
                        <a:lnTo>
                          <a:pt x="334" y="186"/>
                        </a:lnTo>
                        <a:lnTo>
                          <a:pt x="350" y="200"/>
                        </a:lnTo>
                        <a:lnTo>
                          <a:pt x="358" y="223"/>
                        </a:lnTo>
                        <a:lnTo>
                          <a:pt x="369" y="217"/>
                        </a:lnTo>
                        <a:lnTo>
                          <a:pt x="376" y="203"/>
                        </a:lnTo>
                        <a:lnTo>
                          <a:pt x="378" y="185"/>
                        </a:lnTo>
                        <a:lnTo>
                          <a:pt x="376" y="171"/>
                        </a:lnTo>
                        <a:lnTo>
                          <a:pt x="369" y="148"/>
                        </a:lnTo>
                        <a:lnTo>
                          <a:pt x="358" y="121"/>
                        </a:lnTo>
                        <a:lnTo>
                          <a:pt x="374" y="126"/>
                        </a:lnTo>
                        <a:lnTo>
                          <a:pt x="387" y="142"/>
                        </a:lnTo>
                        <a:lnTo>
                          <a:pt x="393" y="163"/>
                        </a:lnTo>
                        <a:lnTo>
                          <a:pt x="404" y="182"/>
                        </a:lnTo>
                        <a:lnTo>
                          <a:pt x="417" y="191"/>
                        </a:lnTo>
                        <a:lnTo>
                          <a:pt x="433" y="197"/>
                        </a:lnTo>
                        <a:lnTo>
                          <a:pt x="415" y="160"/>
                        </a:lnTo>
                        <a:lnTo>
                          <a:pt x="394" y="128"/>
                        </a:lnTo>
                        <a:lnTo>
                          <a:pt x="361" y="85"/>
                        </a:lnTo>
                        <a:lnTo>
                          <a:pt x="332" y="49"/>
                        </a:lnTo>
                        <a:lnTo>
                          <a:pt x="300" y="21"/>
                        </a:lnTo>
                        <a:lnTo>
                          <a:pt x="270" y="0"/>
                        </a:lnTo>
                        <a:lnTo>
                          <a:pt x="260" y="19"/>
                        </a:lnTo>
                        <a:lnTo>
                          <a:pt x="244" y="30"/>
                        </a:lnTo>
                        <a:lnTo>
                          <a:pt x="275" y="51"/>
                        </a:lnTo>
                        <a:lnTo>
                          <a:pt x="292" y="70"/>
                        </a:lnTo>
                        <a:lnTo>
                          <a:pt x="309" y="94"/>
                        </a:lnTo>
                        <a:lnTo>
                          <a:pt x="320" y="113"/>
                        </a:lnTo>
                        <a:lnTo>
                          <a:pt x="329" y="136"/>
                        </a:lnTo>
                        <a:lnTo>
                          <a:pt x="335" y="156"/>
                        </a:lnTo>
                        <a:lnTo>
                          <a:pt x="321" y="147"/>
                        </a:lnTo>
                        <a:lnTo>
                          <a:pt x="303" y="139"/>
                        </a:lnTo>
                        <a:lnTo>
                          <a:pt x="296" y="153"/>
                        </a:lnTo>
                        <a:lnTo>
                          <a:pt x="276" y="117"/>
                        </a:lnTo>
                        <a:lnTo>
                          <a:pt x="256" y="89"/>
                        </a:lnTo>
                        <a:lnTo>
                          <a:pt x="225" y="49"/>
                        </a:lnTo>
                        <a:lnTo>
                          <a:pt x="195" y="15"/>
                        </a:lnTo>
                        <a:lnTo>
                          <a:pt x="224" y="63"/>
                        </a:lnTo>
                        <a:lnTo>
                          <a:pt x="240" y="94"/>
                        </a:lnTo>
                        <a:lnTo>
                          <a:pt x="256" y="126"/>
                        </a:lnTo>
                        <a:lnTo>
                          <a:pt x="275" y="165"/>
                        </a:lnTo>
                        <a:lnTo>
                          <a:pt x="296" y="216"/>
                        </a:lnTo>
                        <a:lnTo>
                          <a:pt x="276" y="192"/>
                        </a:lnTo>
                        <a:lnTo>
                          <a:pt x="256" y="179"/>
                        </a:lnTo>
                        <a:lnTo>
                          <a:pt x="261" y="200"/>
                        </a:lnTo>
                        <a:lnTo>
                          <a:pt x="256" y="218"/>
                        </a:lnTo>
                        <a:lnTo>
                          <a:pt x="249" y="229"/>
                        </a:lnTo>
                        <a:lnTo>
                          <a:pt x="240" y="185"/>
                        </a:lnTo>
                        <a:lnTo>
                          <a:pt x="229" y="145"/>
                        </a:lnTo>
                        <a:lnTo>
                          <a:pt x="213" y="110"/>
                        </a:lnTo>
                        <a:lnTo>
                          <a:pt x="193" y="78"/>
                        </a:lnTo>
                        <a:lnTo>
                          <a:pt x="175" y="52"/>
                        </a:lnTo>
                        <a:lnTo>
                          <a:pt x="150" y="25"/>
                        </a:lnTo>
                        <a:lnTo>
                          <a:pt x="116" y="0"/>
                        </a:lnTo>
                        <a:lnTo>
                          <a:pt x="139" y="35"/>
                        </a:lnTo>
                        <a:lnTo>
                          <a:pt x="156" y="58"/>
                        </a:lnTo>
                        <a:lnTo>
                          <a:pt x="174" y="86"/>
                        </a:lnTo>
                        <a:lnTo>
                          <a:pt x="193" y="122"/>
                        </a:lnTo>
                        <a:lnTo>
                          <a:pt x="208" y="159"/>
                        </a:lnTo>
                        <a:lnTo>
                          <a:pt x="219" y="207"/>
                        </a:lnTo>
                        <a:lnTo>
                          <a:pt x="223" y="281"/>
                        </a:lnTo>
                        <a:lnTo>
                          <a:pt x="206" y="229"/>
                        </a:lnTo>
                        <a:lnTo>
                          <a:pt x="186" y="164"/>
                        </a:lnTo>
                        <a:lnTo>
                          <a:pt x="188" y="206"/>
                        </a:lnTo>
                        <a:lnTo>
                          <a:pt x="186" y="245"/>
                        </a:lnTo>
                        <a:lnTo>
                          <a:pt x="181" y="272"/>
                        </a:lnTo>
                        <a:lnTo>
                          <a:pt x="175" y="298"/>
                        </a:lnTo>
                        <a:lnTo>
                          <a:pt x="166" y="268"/>
                        </a:lnTo>
                        <a:lnTo>
                          <a:pt x="158" y="244"/>
                        </a:lnTo>
                        <a:lnTo>
                          <a:pt x="145" y="216"/>
                        </a:lnTo>
                        <a:lnTo>
                          <a:pt x="150" y="200"/>
                        </a:lnTo>
                        <a:lnTo>
                          <a:pt x="154" y="184"/>
                        </a:lnTo>
                        <a:lnTo>
                          <a:pt x="149" y="164"/>
                        </a:lnTo>
                        <a:lnTo>
                          <a:pt x="144" y="184"/>
                        </a:lnTo>
                        <a:lnTo>
                          <a:pt x="140" y="196"/>
                        </a:lnTo>
                        <a:lnTo>
                          <a:pt x="129" y="211"/>
                        </a:lnTo>
                        <a:lnTo>
                          <a:pt x="110" y="197"/>
                        </a:lnTo>
                        <a:lnTo>
                          <a:pt x="90" y="184"/>
                        </a:lnTo>
                        <a:lnTo>
                          <a:pt x="68" y="174"/>
                        </a:lnTo>
                        <a:lnTo>
                          <a:pt x="47" y="168"/>
                        </a:lnTo>
                        <a:lnTo>
                          <a:pt x="22" y="163"/>
                        </a:lnTo>
                        <a:lnTo>
                          <a:pt x="0" y="164"/>
                        </a:lnTo>
                        <a:close/>
                      </a:path>
                    </a:pathLst>
                  </a:custGeom>
                  <a:solidFill>
                    <a:srgbClr val="806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</p:spTree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53E055E-E928-ED93-D16E-2CAADCD1C7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Quick Check </a:t>
            </a:r>
            <a:r>
              <a:rPr lang="en-US" altLang="en-US" sz="3600">
                <a:sym typeface="Wingdings" panose="05000000000000000000" pitchFamily="2" charset="2"/>
              </a:rPr>
              <a:t>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0B8E0EC6-700D-C920-9B85-CE269D5981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153400" cy="4686300"/>
          </a:xfrm>
          <a:solidFill>
            <a:srgbClr val="EDECD2"/>
          </a:solidFill>
          <a:ln w="12699">
            <a:solidFill>
              <a:srgbClr val="0000CC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 	Which of the following costs would be considered manufacturing overhead at Boeing? (More than one answer may be correct.)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A. Depreciation on factory forklift trucks.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B. Sales commissions.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C. The cost of a flight recorder in a Boeing 767.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D. The wages of a production shift supervisor.</a:t>
            </a:r>
            <a:endParaRPr lang="en-US" altLang="en-US" sz="3200"/>
          </a:p>
        </p:txBody>
      </p:sp>
    </p:spTree>
  </p:cSld>
  <p:clrMapOvr>
    <a:masterClrMapping/>
  </p:clrMapOvr>
  <p:transition spd="med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EA7C42A-7046-5923-7982-E3ADC63D3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Quick Check </a:t>
            </a:r>
            <a:r>
              <a:rPr lang="en-US" altLang="en-US" sz="3600">
                <a:sym typeface="Wingdings" panose="05000000000000000000" pitchFamily="2" charset="2"/>
              </a:rPr>
              <a:t>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41510766-9B6B-01B4-BA5D-8C207DDDF5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153400" cy="4686300"/>
          </a:xfrm>
          <a:solidFill>
            <a:srgbClr val="EDECD2"/>
          </a:solidFill>
          <a:ln w="12699">
            <a:solidFill>
              <a:srgbClr val="0000CC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 	Which of the following costs would be considered manufacturing overhead at Boeing? (More than one answer may be correct.)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A. Depreciation on factory forklift trucks.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B. Sales commissions.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C. The cost of a flight recorder in a Boeing 767.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D. The wages of a production shift supervisor.</a:t>
            </a:r>
            <a:endParaRPr lang="en-US" altLang="en-US" sz="3200"/>
          </a:p>
        </p:txBody>
      </p:sp>
      <p:sp>
        <p:nvSpPr>
          <p:cNvPr id="20484" name="Oval 4">
            <a:extLst>
              <a:ext uri="{FF2B5EF4-FFF2-40B4-BE49-F238E27FC236}">
                <a16:creationId xmlns:a16="http://schemas.microsoft.com/office/drawing/2014/main" id="{F4C72AE1-5AAF-8EAB-76CA-B62AE6C8A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895600"/>
            <a:ext cx="635000" cy="635000"/>
          </a:xfrm>
          <a:prstGeom prst="ellipse">
            <a:avLst/>
          </a:prstGeom>
          <a:noFill/>
          <a:ln w="50799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485" name="Oval 5">
            <a:extLst>
              <a:ext uri="{FF2B5EF4-FFF2-40B4-BE49-F238E27FC236}">
                <a16:creationId xmlns:a16="http://schemas.microsoft.com/office/drawing/2014/main" id="{0F77CA6D-5E58-A6ED-90C3-622D01096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419600"/>
            <a:ext cx="635000" cy="635000"/>
          </a:xfrm>
          <a:prstGeom prst="ellipse">
            <a:avLst/>
          </a:prstGeom>
          <a:noFill/>
          <a:ln w="50799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 spd="med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90D9626B-13A9-2689-4BD9-7A3B6FD4E2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Product Costs Versus Period Costs</a:t>
            </a:r>
          </a:p>
        </p:txBody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8F5EDABA-0B0E-2425-689D-EEB4C105A12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ln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2600"/>
              <a:t>   </a:t>
            </a:r>
            <a:r>
              <a:rPr lang="en-US" altLang="en-US" sz="2600">
                <a:solidFill>
                  <a:srgbClr val="0000CC"/>
                </a:solidFill>
              </a:rPr>
              <a:t>Product costs</a:t>
            </a:r>
            <a:r>
              <a:rPr lang="en-US" altLang="en-US" sz="2600"/>
              <a:t> include direct materials, direct labor, and manufacturing overhead.</a:t>
            </a:r>
          </a:p>
        </p:txBody>
      </p:sp>
      <p:sp>
        <p:nvSpPr>
          <p:cNvPr id="178180" name="Rectangle 4">
            <a:extLst>
              <a:ext uri="{FF2B5EF4-FFF2-40B4-BE49-F238E27FC236}">
                <a16:creationId xmlns:a16="http://schemas.microsoft.com/office/drawing/2014/main" id="{35934801-25E1-A414-C283-B806A04F21A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ln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0000CC"/>
                </a:solidFill>
              </a:rPr>
              <a:t>Period costs</a:t>
            </a:r>
            <a:r>
              <a:rPr lang="en-US" altLang="en-US" sz="2800"/>
              <a:t> are not included in product costs. They are expensed on the income statement.</a:t>
            </a:r>
          </a:p>
        </p:txBody>
      </p:sp>
      <p:grpSp>
        <p:nvGrpSpPr>
          <p:cNvPr id="178181" name="Group 5">
            <a:extLst>
              <a:ext uri="{FF2B5EF4-FFF2-40B4-BE49-F238E27FC236}">
                <a16:creationId xmlns:a16="http://schemas.microsoft.com/office/drawing/2014/main" id="{738F6C17-E0CA-C783-CBB6-94DAB2C54035}"/>
              </a:ext>
            </a:extLst>
          </p:cNvPr>
          <p:cNvGrpSpPr>
            <a:grpSpLocks/>
          </p:cNvGrpSpPr>
          <p:nvPr/>
        </p:nvGrpSpPr>
        <p:grpSpPr bwMode="auto">
          <a:xfrm>
            <a:off x="850900" y="3881438"/>
            <a:ext cx="3686175" cy="2325687"/>
            <a:chOff x="536" y="2445"/>
            <a:chExt cx="2322" cy="1465"/>
          </a:xfrm>
        </p:grpSpPr>
        <p:grpSp>
          <p:nvGrpSpPr>
            <p:cNvPr id="21517" name="Group 6">
              <a:extLst>
                <a:ext uri="{FF2B5EF4-FFF2-40B4-BE49-F238E27FC236}">
                  <a16:creationId xmlns:a16="http://schemas.microsoft.com/office/drawing/2014/main" id="{8ADA129A-2DB1-7885-F7B6-E2CF44570B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2640"/>
              <a:ext cx="768" cy="432"/>
              <a:chOff x="816" y="2592"/>
              <a:chExt cx="768" cy="432"/>
            </a:xfrm>
          </p:grpSpPr>
          <p:sp>
            <p:nvSpPr>
              <p:cNvPr id="21528" name="Line 7">
                <a:extLst>
                  <a:ext uri="{FF2B5EF4-FFF2-40B4-BE49-F238E27FC236}">
                    <a16:creationId xmlns:a16="http://schemas.microsoft.com/office/drawing/2014/main" id="{4147AF15-BD19-7247-D3C5-31DE49022D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592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9" name="Line 8">
                <a:extLst>
                  <a:ext uri="{FF2B5EF4-FFF2-40B4-BE49-F238E27FC236}">
                    <a16:creationId xmlns:a16="http://schemas.microsoft.com/office/drawing/2014/main" id="{C22EFAB8-B7AF-225A-EDBF-2A177AF4C9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2592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18" name="Text Box 9">
              <a:extLst>
                <a:ext uri="{FF2B5EF4-FFF2-40B4-BE49-F238E27FC236}">
                  <a16:creationId xmlns:a16="http://schemas.microsoft.com/office/drawing/2014/main" id="{5755EB89-AD4B-DB14-EF12-07BD510E56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" y="2445"/>
              <a:ext cx="6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>
                  <a:latin typeface="Arial" panose="020B0604020202020204" pitchFamily="34" charset="0"/>
                </a:rPr>
                <a:t>Inventory</a:t>
              </a:r>
            </a:p>
          </p:txBody>
        </p:sp>
        <p:sp>
          <p:nvSpPr>
            <p:cNvPr id="21519" name="Line 10">
              <a:extLst>
                <a:ext uri="{FF2B5EF4-FFF2-40B4-BE49-F238E27FC236}">
                  <a16:creationId xmlns:a16="http://schemas.microsoft.com/office/drawing/2014/main" id="{09EC2595-2C2C-EFB8-F5CB-064F78F007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3" y="2635"/>
              <a:ext cx="10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0" name="Line 11">
              <a:extLst>
                <a:ext uri="{FF2B5EF4-FFF2-40B4-BE49-F238E27FC236}">
                  <a16:creationId xmlns:a16="http://schemas.microsoft.com/office/drawing/2014/main" id="{C6195957-30B8-DC1D-1080-C72E5FC3D8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9" y="2635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1" name="Text Box 12">
              <a:extLst>
                <a:ext uri="{FF2B5EF4-FFF2-40B4-BE49-F238E27FC236}">
                  <a16:creationId xmlns:a16="http://schemas.microsoft.com/office/drawing/2014/main" id="{155B1E75-FDE5-B86F-C22F-2272380684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3" y="2449"/>
              <a:ext cx="109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 b="1">
                  <a:latin typeface="Arial" panose="020B0604020202020204" pitchFamily="34" charset="0"/>
                </a:rPr>
                <a:t>Cost of Good Sold</a:t>
              </a:r>
            </a:p>
          </p:txBody>
        </p:sp>
        <p:sp>
          <p:nvSpPr>
            <p:cNvPr id="21522" name="Text Box 13">
              <a:extLst>
                <a:ext uri="{FF2B5EF4-FFF2-40B4-BE49-F238E27FC236}">
                  <a16:creationId xmlns:a16="http://schemas.microsoft.com/office/drawing/2014/main" id="{15A36D3E-B09F-8FE4-EB05-FB62DAF549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" y="3392"/>
              <a:ext cx="811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rgbClr val="006600"/>
                  </a:solidFill>
                  <a:latin typeface="Arial" panose="020B0604020202020204" pitchFamily="34" charset="0"/>
                </a:rPr>
                <a:t>Balance</a:t>
              </a:r>
              <a:br>
                <a:rPr lang="en-US" altLang="en-US" sz="2400">
                  <a:solidFill>
                    <a:srgbClr val="006600"/>
                  </a:solidFill>
                  <a:latin typeface="Arial" panose="020B0604020202020204" pitchFamily="34" charset="0"/>
                </a:rPr>
              </a:br>
              <a:r>
                <a:rPr lang="en-US" altLang="en-US" sz="2400">
                  <a:solidFill>
                    <a:srgbClr val="006600"/>
                  </a:solidFill>
                  <a:latin typeface="Arial" panose="020B0604020202020204" pitchFamily="34" charset="0"/>
                </a:rPr>
                <a:t>Sheet</a:t>
              </a:r>
            </a:p>
          </p:txBody>
        </p:sp>
        <p:sp>
          <p:nvSpPr>
            <p:cNvPr id="21523" name="Text Box 14">
              <a:extLst>
                <a:ext uri="{FF2B5EF4-FFF2-40B4-BE49-F238E27FC236}">
                  <a16:creationId xmlns:a16="http://schemas.microsoft.com/office/drawing/2014/main" id="{320525EF-E1D7-A6E0-4DA9-C28E3E4A2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2" y="3392"/>
              <a:ext cx="991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rgbClr val="006600"/>
                  </a:solidFill>
                  <a:latin typeface="Arial" panose="020B0604020202020204" pitchFamily="34" charset="0"/>
                </a:rPr>
                <a:t>Income</a:t>
              </a:r>
              <a:br>
                <a:rPr lang="en-US" altLang="en-US" sz="2400">
                  <a:solidFill>
                    <a:srgbClr val="006600"/>
                  </a:solidFill>
                  <a:latin typeface="Arial" panose="020B0604020202020204" pitchFamily="34" charset="0"/>
                </a:rPr>
              </a:br>
              <a:r>
                <a:rPr lang="en-US" altLang="en-US" sz="2400">
                  <a:solidFill>
                    <a:srgbClr val="006600"/>
                  </a:solidFill>
                  <a:latin typeface="Arial" panose="020B0604020202020204" pitchFamily="34" charset="0"/>
                </a:rPr>
                <a:t>Statement</a:t>
              </a:r>
            </a:p>
          </p:txBody>
        </p:sp>
        <p:sp>
          <p:nvSpPr>
            <p:cNvPr id="21524" name="Line 15">
              <a:extLst>
                <a:ext uri="{FF2B5EF4-FFF2-40B4-BE49-F238E27FC236}">
                  <a16:creationId xmlns:a16="http://schemas.microsoft.com/office/drawing/2014/main" id="{ED507F32-A84C-0929-4B2B-8EC9BEA716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832"/>
              <a:ext cx="8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5" name="Text Box 16">
              <a:extLst>
                <a:ext uri="{FF2B5EF4-FFF2-40B4-BE49-F238E27FC236}">
                  <a16:creationId xmlns:a16="http://schemas.microsoft.com/office/drawing/2014/main" id="{763B07EE-6C3B-A5B7-C5E0-63BFF5C4A5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0" y="2799"/>
              <a:ext cx="3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>
                  <a:solidFill>
                    <a:schemeClr val="accent2"/>
                  </a:solidFill>
                </a:rPr>
                <a:t>Sale</a:t>
              </a:r>
            </a:p>
          </p:txBody>
        </p:sp>
        <p:sp>
          <p:nvSpPr>
            <p:cNvPr id="21526" name="Line 17">
              <a:extLst>
                <a:ext uri="{FF2B5EF4-FFF2-40B4-BE49-F238E27FC236}">
                  <a16:creationId xmlns:a16="http://schemas.microsoft.com/office/drawing/2014/main" id="{2BA0F75E-93F6-2E53-D6E2-422F680915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216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7" name="Line 18">
              <a:extLst>
                <a:ext uri="{FF2B5EF4-FFF2-40B4-BE49-F238E27FC236}">
                  <a16:creationId xmlns:a16="http://schemas.microsoft.com/office/drawing/2014/main" id="{C9F54C5B-FFCE-AACC-0104-031BB8B8AE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6" y="3216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8195" name="Group 19">
            <a:extLst>
              <a:ext uri="{FF2B5EF4-FFF2-40B4-BE49-F238E27FC236}">
                <a16:creationId xmlns:a16="http://schemas.microsoft.com/office/drawing/2014/main" id="{DD68882A-B252-61DC-A475-FE63CB6F88C9}"/>
              </a:ext>
            </a:extLst>
          </p:cNvPr>
          <p:cNvGrpSpPr>
            <a:grpSpLocks/>
          </p:cNvGrpSpPr>
          <p:nvPr/>
        </p:nvGrpSpPr>
        <p:grpSpPr bwMode="auto">
          <a:xfrm>
            <a:off x="5994400" y="3886200"/>
            <a:ext cx="1573213" cy="2320925"/>
            <a:chOff x="3776" y="2448"/>
            <a:chExt cx="991" cy="1462"/>
          </a:xfrm>
        </p:grpSpPr>
        <p:grpSp>
          <p:nvGrpSpPr>
            <p:cNvPr id="21511" name="Group 20">
              <a:extLst>
                <a:ext uri="{FF2B5EF4-FFF2-40B4-BE49-F238E27FC236}">
                  <a16:creationId xmlns:a16="http://schemas.microsoft.com/office/drawing/2014/main" id="{7932D23A-1F67-49AD-0984-4C3AD8A0AF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8" y="2643"/>
              <a:ext cx="768" cy="432"/>
              <a:chOff x="816" y="2592"/>
              <a:chExt cx="768" cy="432"/>
            </a:xfrm>
          </p:grpSpPr>
          <p:sp>
            <p:nvSpPr>
              <p:cNvPr id="21515" name="Line 21">
                <a:extLst>
                  <a:ext uri="{FF2B5EF4-FFF2-40B4-BE49-F238E27FC236}">
                    <a16:creationId xmlns:a16="http://schemas.microsoft.com/office/drawing/2014/main" id="{3D5AE899-AD1D-6C11-4E4F-4872BB72EE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592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16" name="Line 22">
                <a:extLst>
                  <a:ext uri="{FF2B5EF4-FFF2-40B4-BE49-F238E27FC236}">
                    <a16:creationId xmlns:a16="http://schemas.microsoft.com/office/drawing/2014/main" id="{39AE5E2A-9B89-2418-2DDF-C4F00F5097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2592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12" name="Text Box 23">
              <a:extLst>
                <a:ext uri="{FF2B5EF4-FFF2-40B4-BE49-F238E27FC236}">
                  <a16:creationId xmlns:a16="http://schemas.microsoft.com/office/drawing/2014/main" id="{277C75F5-ABDE-FECD-FA9E-5A70EA5FC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2" y="2448"/>
              <a:ext cx="6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>
                  <a:latin typeface="Arial" panose="020B0604020202020204" pitchFamily="34" charset="0"/>
                </a:rPr>
                <a:t>Expense</a:t>
              </a:r>
            </a:p>
          </p:txBody>
        </p:sp>
        <p:sp>
          <p:nvSpPr>
            <p:cNvPr id="21513" name="Text Box 24">
              <a:extLst>
                <a:ext uri="{FF2B5EF4-FFF2-40B4-BE49-F238E27FC236}">
                  <a16:creationId xmlns:a16="http://schemas.microsoft.com/office/drawing/2014/main" id="{4C4EA5E5-13D0-E240-6A47-6F9F2960B8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6" y="3392"/>
              <a:ext cx="991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rgbClr val="006600"/>
                  </a:solidFill>
                  <a:latin typeface="Arial" panose="020B0604020202020204" pitchFamily="34" charset="0"/>
                </a:rPr>
                <a:t>Income</a:t>
              </a:r>
              <a:br>
                <a:rPr lang="en-US" altLang="en-US" sz="2400">
                  <a:solidFill>
                    <a:srgbClr val="006600"/>
                  </a:solidFill>
                  <a:latin typeface="Arial" panose="020B0604020202020204" pitchFamily="34" charset="0"/>
                </a:rPr>
              </a:br>
              <a:r>
                <a:rPr lang="en-US" altLang="en-US" sz="2400">
                  <a:solidFill>
                    <a:srgbClr val="006600"/>
                  </a:solidFill>
                  <a:latin typeface="Arial" panose="020B0604020202020204" pitchFamily="34" charset="0"/>
                </a:rPr>
                <a:t>Statement</a:t>
              </a:r>
            </a:p>
          </p:txBody>
        </p:sp>
        <p:sp>
          <p:nvSpPr>
            <p:cNvPr id="21514" name="Line 25">
              <a:extLst>
                <a:ext uri="{FF2B5EF4-FFF2-40B4-BE49-F238E27FC236}">
                  <a16:creationId xmlns:a16="http://schemas.microsoft.com/office/drawing/2014/main" id="{ABC2F3CE-4EEF-56B0-EB28-7576B735F1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216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9948DA6-0C52-7083-3C9D-80C0210538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Quick Check </a:t>
            </a:r>
            <a:r>
              <a:rPr lang="en-US" altLang="en-US" sz="3600">
                <a:sym typeface="Wingdings" panose="05000000000000000000" pitchFamily="2" charset="2"/>
              </a:rPr>
              <a:t>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3630187B-AD99-BA82-264D-7C0A975CBC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153400" cy="4686300"/>
          </a:xfrm>
          <a:solidFill>
            <a:srgbClr val="EDECD2"/>
          </a:solidFill>
          <a:ln w="12699">
            <a:solidFill>
              <a:srgbClr val="0000CC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 	Which of the following costs would be considered a period rather than a product cost in a manufacturing company?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A. Manufacturing equipment depreciation.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B. Property taxes on corporate headquarters.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C. Direct materials costs.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D. Electrical costs to light the production facility.</a:t>
            </a:r>
            <a:endParaRPr lang="en-US" altLang="en-US" sz="3200"/>
          </a:p>
        </p:txBody>
      </p:sp>
    </p:spTree>
  </p:cSld>
  <p:clrMapOvr>
    <a:masterClrMapping/>
  </p:clrMapOvr>
  <p:transition spd="med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F0DBF70-0F41-39FC-9750-7DC8085930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Quick Check </a:t>
            </a:r>
            <a:r>
              <a:rPr lang="en-US" altLang="en-US" sz="3600">
                <a:sym typeface="Wingdings" panose="05000000000000000000" pitchFamily="2" charset="2"/>
              </a:rPr>
              <a:t>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2714AE98-FBE4-7E35-47C8-9A6380A7B1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153400" cy="4686300"/>
          </a:xfrm>
          <a:solidFill>
            <a:srgbClr val="EDECD2"/>
          </a:solidFill>
          <a:ln w="12699">
            <a:solidFill>
              <a:srgbClr val="0000CC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 	Which of the following costs would be considered a period rather than a product cost in a manufacturing company?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A. Manufacturing equipment depreciation.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B. Property taxes on corporate headquarters.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C. Direct materials costs.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D. Electrical costs to light the production facility.</a:t>
            </a:r>
            <a:endParaRPr lang="en-US" altLang="en-US" sz="3200"/>
          </a:p>
        </p:txBody>
      </p:sp>
      <p:sp>
        <p:nvSpPr>
          <p:cNvPr id="24580" name="Oval 4">
            <a:extLst>
              <a:ext uri="{FF2B5EF4-FFF2-40B4-BE49-F238E27FC236}">
                <a16:creationId xmlns:a16="http://schemas.microsoft.com/office/drawing/2014/main" id="{1C749781-CCE6-B0D3-0343-DF205E4D6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429000"/>
            <a:ext cx="635000" cy="635000"/>
          </a:xfrm>
          <a:prstGeom prst="ellipse">
            <a:avLst/>
          </a:prstGeom>
          <a:noFill/>
          <a:ln w="50799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 spd="med"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4C515CF4-5DEF-CEA2-37D1-045CE949DA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2600" y="1606550"/>
            <a:ext cx="4178300" cy="4559300"/>
          </a:xfrm>
          <a:noFill/>
          <a:ln w="12699" cap="flat">
            <a:solidFill>
              <a:srgbClr val="0000CC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lnSpc>
                <a:spcPct val="8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2"/>
                </a:solidFill>
              </a:rPr>
              <a:t>       Merchandiser</a:t>
            </a:r>
            <a:endParaRPr lang="en-US" altLang="en-US" sz="2800"/>
          </a:p>
          <a:p>
            <a:pPr>
              <a:lnSpc>
                <a:spcPct val="8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en-US" sz="2800"/>
              <a:t>  Current assets</a:t>
            </a:r>
          </a:p>
          <a:p>
            <a:pPr lvl="1">
              <a:lnSpc>
                <a:spcPct val="80000"/>
              </a:lnSpc>
              <a:spcBef>
                <a:spcPct val="40000"/>
              </a:spcBef>
            </a:pPr>
            <a:r>
              <a:rPr lang="en-US" altLang="en-US" sz="2400">
                <a:solidFill>
                  <a:srgbClr val="006600"/>
                </a:solidFill>
              </a:rPr>
              <a:t>Cash</a:t>
            </a:r>
          </a:p>
          <a:p>
            <a:pPr lvl="1">
              <a:lnSpc>
                <a:spcPct val="80000"/>
              </a:lnSpc>
              <a:spcBef>
                <a:spcPct val="40000"/>
              </a:spcBef>
            </a:pPr>
            <a:r>
              <a:rPr lang="en-US" altLang="en-US" sz="2400">
                <a:solidFill>
                  <a:srgbClr val="006600"/>
                </a:solidFill>
              </a:rPr>
              <a:t>Receivables</a:t>
            </a:r>
          </a:p>
          <a:p>
            <a:pPr lvl="1">
              <a:lnSpc>
                <a:spcPct val="80000"/>
              </a:lnSpc>
              <a:spcBef>
                <a:spcPct val="40000"/>
              </a:spcBef>
            </a:pPr>
            <a:r>
              <a:rPr lang="en-US" altLang="en-US" sz="2400">
                <a:solidFill>
                  <a:srgbClr val="006600"/>
                </a:solidFill>
              </a:rPr>
              <a:t>Prepaid expenses</a:t>
            </a:r>
            <a:endParaRPr lang="en-US" altLang="en-US" sz="2400"/>
          </a:p>
          <a:p>
            <a:pPr lvl="1">
              <a:lnSpc>
                <a:spcPct val="80000"/>
              </a:lnSpc>
              <a:spcBef>
                <a:spcPct val="40000"/>
              </a:spcBef>
            </a:pPr>
            <a:r>
              <a:rPr lang="en-US" altLang="en-US" sz="2400">
                <a:solidFill>
                  <a:srgbClr val="FF0000"/>
                </a:solidFill>
              </a:rPr>
              <a:t>Merchandise inventory</a:t>
            </a:r>
            <a:endParaRPr lang="en-US" altLang="en-US" sz="2400"/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4A7275D1-2E5F-2266-D9EA-E5632FFC5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0" y="1606550"/>
            <a:ext cx="4178300" cy="4559300"/>
          </a:xfrm>
          <a:prstGeom prst="rect">
            <a:avLst/>
          </a:prstGeom>
          <a:noFill/>
          <a:ln w="12699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defRPr>
            </a:lvl9pPr>
          </a:lstStyle>
          <a:p>
            <a:pPr>
              <a:lnSpc>
                <a:spcPct val="80000"/>
              </a:lnSpc>
              <a:spcBef>
                <a:spcPct val="4000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chemeClr val="accent2"/>
                </a:solidFill>
              </a:rPr>
              <a:t>        Manufacturer</a:t>
            </a:r>
            <a:endParaRPr kumimoji="0" lang="en-US" altLang="en-US" sz="2800">
              <a:solidFill>
                <a:srgbClr val="FFFFFF"/>
              </a:solidFill>
            </a:endParaRPr>
          </a:p>
          <a:p>
            <a:pPr>
              <a:lnSpc>
                <a:spcPct val="80000"/>
              </a:lnSpc>
              <a:spcBef>
                <a:spcPct val="40000"/>
              </a:spcBef>
              <a:buClrTx/>
              <a:buSzTx/>
              <a:buFontTx/>
              <a:buNone/>
            </a:pPr>
            <a:r>
              <a:rPr kumimoji="0" lang="en-US" altLang="en-US" sz="2800">
                <a:solidFill>
                  <a:srgbClr val="FFFFFF"/>
                </a:solidFill>
              </a:rPr>
              <a:t>  </a:t>
            </a:r>
            <a:r>
              <a:rPr kumimoji="0" lang="en-US" altLang="en-US" sz="2800">
                <a:solidFill>
                  <a:schemeClr val="tx2"/>
                </a:solidFill>
              </a:rPr>
              <a:t>Current Assets</a:t>
            </a:r>
          </a:p>
          <a:p>
            <a:pPr lvl="1">
              <a:lnSpc>
                <a:spcPct val="80000"/>
              </a:lnSpc>
              <a:spcBef>
                <a:spcPct val="40000"/>
              </a:spcBef>
              <a:buSzPct val="85000"/>
              <a:buFont typeface="Monotype Sorts" pitchFamily="2" charset="2"/>
              <a:buChar char="v"/>
            </a:pPr>
            <a:r>
              <a:rPr kumimoji="0" lang="en-US" altLang="en-US" sz="2400">
                <a:solidFill>
                  <a:srgbClr val="006600"/>
                </a:solidFill>
              </a:rPr>
              <a:t>Cash</a:t>
            </a:r>
          </a:p>
          <a:p>
            <a:pPr lvl="1">
              <a:lnSpc>
                <a:spcPct val="80000"/>
              </a:lnSpc>
              <a:spcBef>
                <a:spcPct val="40000"/>
              </a:spcBef>
              <a:buSzPct val="85000"/>
              <a:buFont typeface="Monotype Sorts" pitchFamily="2" charset="2"/>
              <a:buChar char="v"/>
            </a:pPr>
            <a:r>
              <a:rPr kumimoji="0" lang="en-US" altLang="en-US" sz="2400">
                <a:solidFill>
                  <a:srgbClr val="006600"/>
                </a:solidFill>
              </a:rPr>
              <a:t>Receivables</a:t>
            </a:r>
          </a:p>
          <a:p>
            <a:pPr lvl="1">
              <a:lnSpc>
                <a:spcPct val="80000"/>
              </a:lnSpc>
              <a:spcBef>
                <a:spcPct val="40000"/>
              </a:spcBef>
              <a:buSzPct val="85000"/>
              <a:buFont typeface="Monotype Sorts" pitchFamily="2" charset="2"/>
              <a:buChar char="v"/>
            </a:pPr>
            <a:r>
              <a:rPr kumimoji="0" lang="en-US" altLang="en-US" sz="2400">
                <a:solidFill>
                  <a:srgbClr val="006600"/>
                </a:solidFill>
              </a:rPr>
              <a:t>Prepaid Expenses</a:t>
            </a:r>
          </a:p>
          <a:p>
            <a:pPr lvl="1">
              <a:lnSpc>
                <a:spcPct val="80000"/>
              </a:lnSpc>
              <a:spcBef>
                <a:spcPct val="40000"/>
              </a:spcBef>
              <a:buSzPct val="85000"/>
              <a:buFont typeface="Monotype Sorts" pitchFamily="2" charset="2"/>
              <a:buChar char="v"/>
            </a:pPr>
            <a:r>
              <a:rPr kumimoji="0" lang="en-US" altLang="en-US" sz="2400">
                <a:solidFill>
                  <a:srgbClr val="006600"/>
                </a:solidFill>
              </a:rPr>
              <a:t>Inventories</a:t>
            </a:r>
            <a:endParaRPr kumimoji="0" lang="en-US" altLang="en-US" sz="2400">
              <a:solidFill>
                <a:srgbClr val="FFFFFF"/>
              </a:solidFill>
            </a:endParaRPr>
          </a:p>
          <a:p>
            <a:pPr lvl="2">
              <a:lnSpc>
                <a:spcPct val="80000"/>
              </a:lnSpc>
              <a:spcBef>
                <a:spcPct val="40000"/>
              </a:spcBef>
            </a:pPr>
            <a:r>
              <a:rPr kumimoji="0" lang="en-US" altLang="en-US" sz="2000">
                <a:solidFill>
                  <a:srgbClr val="FF0000"/>
                </a:solidFill>
              </a:rPr>
              <a:t>Raw Materials</a:t>
            </a:r>
          </a:p>
          <a:p>
            <a:pPr lvl="2">
              <a:lnSpc>
                <a:spcPct val="80000"/>
              </a:lnSpc>
              <a:spcBef>
                <a:spcPct val="40000"/>
              </a:spcBef>
            </a:pPr>
            <a:r>
              <a:rPr kumimoji="0" lang="en-US" altLang="en-US" sz="2000">
                <a:solidFill>
                  <a:srgbClr val="FF0000"/>
                </a:solidFill>
              </a:rPr>
              <a:t>Work in Process</a:t>
            </a:r>
          </a:p>
          <a:p>
            <a:pPr lvl="2">
              <a:lnSpc>
                <a:spcPct val="80000"/>
              </a:lnSpc>
              <a:spcBef>
                <a:spcPct val="40000"/>
              </a:spcBef>
            </a:pPr>
            <a:r>
              <a:rPr kumimoji="0" lang="en-US" altLang="en-US" sz="2000">
                <a:solidFill>
                  <a:srgbClr val="FF0000"/>
                </a:solidFill>
              </a:rPr>
              <a:t>Finished Goods</a:t>
            </a:r>
            <a:endParaRPr kumimoji="0" lang="en-US" altLang="en-US" sz="2000">
              <a:solidFill>
                <a:schemeClr val="accent2"/>
              </a:solidFill>
            </a:endParaRP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2D1BA24D-E264-E3A4-BAB5-A270847277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Balance Sheet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54B8F3DC-A63B-A278-54DF-0FF838F656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2300" y="1600200"/>
            <a:ext cx="4178300" cy="4559300"/>
          </a:xfrm>
          <a:noFill/>
          <a:ln w="12699" cap="flat">
            <a:solidFill>
              <a:srgbClr val="0000CC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lnSpc>
                <a:spcPct val="8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2"/>
                </a:solidFill>
              </a:rPr>
              <a:t>       Merchandiser</a:t>
            </a:r>
            <a:endParaRPr lang="en-US" altLang="en-US" sz="2800"/>
          </a:p>
          <a:p>
            <a:pPr>
              <a:lnSpc>
                <a:spcPct val="8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en-US" sz="2800"/>
              <a:t>  Current assets</a:t>
            </a:r>
          </a:p>
          <a:p>
            <a:pPr lvl="1">
              <a:lnSpc>
                <a:spcPct val="80000"/>
              </a:lnSpc>
              <a:spcBef>
                <a:spcPct val="40000"/>
              </a:spcBef>
            </a:pPr>
            <a:r>
              <a:rPr lang="en-US" altLang="en-US" sz="2400">
                <a:solidFill>
                  <a:srgbClr val="006600"/>
                </a:solidFill>
              </a:rPr>
              <a:t>Cash</a:t>
            </a:r>
          </a:p>
          <a:p>
            <a:pPr lvl="1">
              <a:lnSpc>
                <a:spcPct val="80000"/>
              </a:lnSpc>
              <a:spcBef>
                <a:spcPct val="40000"/>
              </a:spcBef>
            </a:pPr>
            <a:r>
              <a:rPr lang="en-US" altLang="en-US" sz="2400">
                <a:solidFill>
                  <a:srgbClr val="006600"/>
                </a:solidFill>
              </a:rPr>
              <a:t>Receivables</a:t>
            </a:r>
          </a:p>
          <a:p>
            <a:pPr lvl="1">
              <a:lnSpc>
                <a:spcPct val="80000"/>
              </a:lnSpc>
              <a:spcBef>
                <a:spcPct val="40000"/>
              </a:spcBef>
            </a:pPr>
            <a:r>
              <a:rPr lang="en-US" altLang="en-US" sz="2400">
                <a:solidFill>
                  <a:srgbClr val="006600"/>
                </a:solidFill>
              </a:rPr>
              <a:t>Prepaid expenses</a:t>
            </a:r>
            <a:endParaRPr lang="en-US" altLang="en-US" sz="2400"/>
          </a:p>
          <a:p>
            <a:pPr lvl="1">
              <a:lnSpc>
                <a:spcPct val="80000"/>
              </a:lnSpc>
              <a:spcBef>
                <a:spcPct val="40000"/>
              </a:spcBef>
            </a:pPr>
            <a:r>
              <a:rPr lang="en-US" altLang="en-US" sz="2400">
                <a:solidFill>
                  <a:srgbClr val="FF0000"/>
                </a:solidFill>
              </a:rPr>
              <a:t>Merchandise inventory</a:t>
            </a:r>
            <a:endParaRPr lang="en-US" altLang="en-US" sz="2400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9F408F7-F497-A5C2-8D39-156CC1CBA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5700" y="1606550"/>
            <a:ext cx="4178300" cy="4559300"/>
          </a:xfrm>
          <a:prstGeom prst="rect">
            <a:avLst/>
          </a:prstGeom>
          <a:noFill/>
          <a:ln w="12699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defRPr>
            </a:lvl9pPr>
          </a:lstStyle>
          <a:p>
            <a:pPr>
              <a:lnSpc>
                <a:spcPct val="80000"/>
              </a:lnSpc>
              <a:spcBef>
                <a:spcPct val="4000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chemeClr val="accent2"/>
                </a:solidFill>
              </a:rPr>
              <a:t>        Manufacturer</a:t>
            </a:r>
            <a:endParaRPr kumimoji="0" lang="en-US" altLang="en-US" sz="2800">
              <a:solidFill>
                <a:srgbClr val="FFFFFF"/>
              </a:solidFill>
            </a:endParaRPr>
          </a:p>
          <a:p>
            <a:pPr>
              <a:lnSpc>
                <a:spcPct val="80000"/>
              </a:lnSpc>
              <a:spcBef>
                <a:spcPct val="40000"/>
              </a:spcBef>
              <a:buClrTx/>
              <a:buSzTx/>
              <a:buFontTx/>
              <a:buNone/>
            </a:pPr>
            <a:r>
              <a:rPr kumimoji="0" lang="en-US" altLang="en-US" sz="2800">
                <a:solidFill>
                  <a:srgbClr val="FFFFFF"/>
                </a:solidFill>
              </a:rPr>
              <a:t>  </a:t>
            </a:r>
            <a:r>
              <a:rPr kumimoji="0" lang="en-US" altLang="en-US" sz="2800">
                <a:solidFill>
                  <a:schemeClr val="tx2"/>
                </a:solidFill>
              </a:rPr>
              <a:t>Current Assets</a:t>
            </a:r>
          </a:p>
          <a:p>
            <a:pPr lvl="1">
              <a:lnSpc>
                <a:spcPct val="80000"/>
              </a:lnSpc>
              <a:spcBef>
                <a:spcPct val="40000"/>
              </a:spcBef>
              <a:buSzPct val="85000"/>
              <a:buFont typeface="Monotype Sorts" pitchFamily="2" charset="2"/>
              <a:buChar char="v"/>
            </a:pPr>
            <a:r>
              <a:rPr kumimoji="0" lang="en-US" altLang="en-US" sz="2400">
                <a:solidFill>
                  <a:srgbClr val="006600"/>
                </a:solidFill>
              </a:rPr>
              <a:t>Cash</a:t>
            </a:r>
          </a:p>
          <a:p>
            <a:pPr lvl="1">
              <a:lnSpc>
                <a:spcPct val="80000"/>
              </a:lnSpc>
              <a:spcBef>
                <a:spcPct val="40000"/>
              </a:spcBef>
              <a:buSzPct val="85000"/>
              <a:buFont typeface="Monotype Sorts" pitchFamily="2" charset="2"/>
              <a:buChar char="v"/>
            </a:pPr>
            <a:r>
              <a:rPr kumimoji="0" lang="en-US" altLang="en-US" sz="2400">
                <a:solidFill>
                  <a:srgbClr val="006600"/>
                </a:solidFill>
              </a:rPr>
              <a:t>Receivables</a:t>
            </a:r>
          </a:p>
          <a:p>
            <a:pPr lvl="1">
              <a:lnSpc>
                <a:spcPct val="80000"/>
              </a:lnSpc>
              <a:spcBef>
                <a:spcPct val="40000"/>
              </a:spcBef>
              <a:buSzPct val="85000"/>
              <a:buFont typeface="Monotype Sorts" pitchFamily="2" charset="2"/>
              <a:buChar char="v"/>
            </a:pPr>
            <a:r>
              <a:rPr kumimoji="0" lang="en-US" altLang="en-US" sz="2400">
                <a:solidFill>
                  <a:srgbClr val="006600"/>
                </a:solidFill>
              </a:rPr>
              <a:t>Prepaid Expenses</a:t>
            </a:r>
          </a:p>
          <a:p>
            <a:pPr lvl="1">
              <a:lnSpc>
                <a:spcPct val="80000"/>
              </a:lnSpc>
              <a:spcBef>
                <a:spcPct val="40000"/>
              </a:spcBef>
              <a:buSzPct val="85000"/>
              <a:buFont typeface="Monotype Sorts" pitchFamily="2" charset="2"/>
              <a:buChar char="v"/>
            </a:pPr>
            <a:r>
              <a:rPr kumimoji="0" lang="en-US" altLang="en-US" sz="2400">
                <a:solidFill>
                  <a:srgbClr val="006600"/>
                </a:solidFill>
              </a:rPr>
              <a:t>Inventories</a:t>
            </a:r>
            <a:endParaRPr kumimoji="0" lang="en-US" altLang="en-US" sz="2400">
              <a:solidFill>
                <a:srgbClr val="FFFFFF"/>
              </a:solidFill>
            </a:endParaRPr>
          </a:p>
          <a:p>
            <a:pPr lvl="2">
              <a:lnSpc>
                <a:spcPct val="80000"/>
              </a:lnSpc>
              <a:spcBef>
                <a:spcPct val="40000"/>
              </a:spcBef>
            </a:pPr>
            <a:r>
              <a:rPr kumimoji="0" lang="en-US" altLang="en-US" sz="2000">
                <a:solidFill>
                  <a:srgbClr val="FF0000"/>
                </a:solidFill>
              </a:rPr>
              <a:t>Raw Materials</a:t>
            </a:r>
          </a:p>
          <a:p>
            <a:pPr lvl="2">
              <a:lnSpc>
                <a:spcPct val="80000"/>
              </a:lnSpc>
              <a:spcBef>
                <a:spcPct val="40000"/>
              </a:spcBef>
            </a:pPr>
            <a:r>
              <a:rPr kumimoji="0" lang="en-US" altLang="en-US" sz="2000">
                <a:solidFill>
                  <a:srgbClr val="FF0000"/>
                </a:solidFill>
              </a:rPr>
              <a:t>Work in Process</a:t>
            </a:r>
          </a:p>
          <a:p>
            <a:pPr lvl="2">
              <a:lnSpc>
                <a:spcPct val="80000"/>
              </a:lnSpc>
              <a:spcBef>
                <a:spcPct val="40000"/>
              </a:spcBef>
            </a:pPr>
            <a:r>
              <a:rPr kumimoji="0" lang="en-US" altLang="en-US" sz="2000">
                <a:solidFill>
                  <a:srgbClr val="FF0000"/>
                </a:solidFill>
              </a:rPr>
              <a:t>Finished Goods</a:t>
            </a:r>
            <a:endParaRPr kumimoji="0" lang="en-US" altLang="en-US" sz="2000">
              <a:solidFill>
                <a:schemeClr val="accent2"/>
              </a:solidFill>
            </a:endParaRP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05A85AB7-3CDF-C667-B51F-934A9CEEDB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Balance Sheet</a:t>
            </a:r>
          </a:p>
        </p:txBody>
      </p:sp>
      <p:grpSp>
        <p:nvGrpSpPr>
          <p:cNvPr id="182277" name="Group 5">
            <a:extLst>
              <a:ext uri="{FF2B5EF4-FFF2-40B4-BE49-F238E27FC236}">
                <a16:creationId xmlns:a16="http://schemas.microsoft.com/office/drawing/2014/main" id="{33406A21-6293-5708-8DB3-39F746B39C57}"/>
              </a:ext>
            </a:extLst>
          </p:cNvPr>
          <p:cNvGrpSpPr>
            <a:grpSpLocks/>
          </p:cNvGrpSpPr>
          <p:nvPr/>
        </p:nvGrpSpPr>
        <p:grpSpPr bwMode="auto">
          <a:xfrm>
            <a:off x="1254125" y="4000500"/>
            <a:ext cx="4537075" cy="1757363"/>
            <a:chOff x="790" y="2520"/>
            <a:chExt cx="2858" cy="1107"/>
          </a:xfrm>
        </p:grpSpPr>
        <p:sp>
          <p:nvSpPr>
            <p:cNvPr id="27660" name="Rectangle 6">
              <a:extLst>
                <a:ext uri="{FF2B5EF4-FFF2-40B4-BE49-F238E27FC236}">
                  <a16:creationId xmlns:a16="http://schemas.microsoft.com/office/drawing/2014/main" id="{E6F8365D-2A0D-16BF-08DF-DA8DCABDF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" y="2520"/>
              <a:ext cx="2138" cy="1107"/>
            </a:xfrm>
            <a:prstGeom prst="rect">
              <a:avLst/>
            </a:prstGeom>
            <a:solidFill>
              <a:schemeClr val="folHlink"/>
            </a:solidFill>
            <a:ln w="25399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40000"/>
                </a:spcBef>
              </a:pPr>
              <a:r>
                <a:rPr lang="en-US" altLang="en-US" sz="2400" b="1">
                  <a:solidFill>
                    <a:srgbClr val="0000CC"/>
                  </a:solidFill>
                  <a:latin typeface="Arial" panose="020B0604020202020204" pitchFamily="34" charset="0"/>
                </a:rPr>
                <a:t>Partially complete products – some material, labor, or overhead has been added. </a:t>
              </a:r>
            </a:p>
          </p:txBody>
        </p:sp>
        <p:sp>
          <p:nvSpPr>
            <p:cNvPr id="27661" name="Line 7">
              <a:extLst>
                <a:ext uri="{FF2B5EF4-FFF2-40B4-BE49-F238E27FC236}">
                  <a16:creationId xmlns:a16="http://schemas.microsoft.com/office/drawing/2014/main" id="{FE7945F3-376B-CDBC-43FD-24FEF3622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072"/>
              <a:ext cx="720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2280" name="Group 8">
            <a:extLst>
              <a:ext uri="{FF2B5EF4-FFF2-40B4-BE49-F238E27FC236}">
                <a16:creationId xmlns:a16="http://schemas.microsoft.com/office/drawing/2014/main" id="{329F5779-04D4-4E4F-8498-B686A7AA282C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5410200"/>
            <a:ext cx="3394075" cy="1076325"/>
            <a:chOff x="3312" y="3408"/>
            <a:chExt cx="2138" cy="678"/>
          </a:xfrm>
        </p:grpSpPr>
        <p:sp>
          <p:nvSpPr>
            <p:cNvPr id="27658" name="Rectangle 9">
              <a:extLst>
                <a:ext uri="{FF2B5EF4-FFF2-40B4-BE49-F238E27FC236}">
                  <a16:creationId xmlns:a16="http://schemas.microsoft.com/office/drawing/2014/main" id="{DFEFD4F0-8C69-9EE2-1B62-896AC345E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600"/>
              <a:ext cx="2138" cy="486"/>
            </a:xfrm>
            <a:prstGeom prst="rect">
              <a:avLst/>
            </a:prstGeom>
            <a:solidFill>
              <a:schemeClr val="folHlink"/>
            </a:solidFill>
            <a:ln w="25399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40000"/>
                </a:spcBef>
              </a:pPr>
              <a:r>
                <a:rPr lang="en-US" altLang="en-US" sz="2400" b="1">
                  <a:solidFill>
                    <a:srgbClr val="0000CC"/>
                  </a:solidFill>
                  <a:latin typeface="Arial" panose="020B0604020202020204" pitchFamily="34" charset="0"/>
                </a:rPr>
                <a:t>Completed products awaiting sale. </a:t>
              </a:r>
            </a:p>
          </p:txBody>
        </p:sp>
        <p:sp>
          <p:nvSpPr>
            <p:cNvPr id="27659" name="Line 10">
              <a:extLst>
                <a:ext uri="{FF2B5EF4-FFF2-40B4-BE49-F238E27FC236}">
                  <a16:creationId xmlns:a16="http://schemas.microsoft.com/office/drawing/2014/main" id="{2550C22D-854B-ECC1-CC34-A2B5CEED81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3408"/>
              <a:ext cx="0" cy="192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2283" name="Group 11">
            <a:extLst>
              <a:ext uri="{FF2B5EF4-FFF2-40B4-BE49-F238E27FC236}">
                <a16:creationId xmlns:a16="http://schemas.microsoft.com/office/drawing/2014/main" id="{ADD43E7E-7475-E9E5-22C7-7BA3562175CB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3162300"/>
            <a:ext cx="3394075" cy="1257300"/>
            <a:chOff x="3312" y="1992"/>
            <a:chExt cx="2138" cy="792"/>
          </a:xfrm>
        </p:grpSpPr>
        <p:sp>
          <p:nvSpPr>
            <p:cNvPr id="27656" name="Rectangle 12">
              <a:extLst>
                <a:ext uri="{FF2B5EF4-FFF2-40B4-BE49-F238E27FC236}">
                  <a16:creationId xmlns:a16="http://schemas.microsoft.com/office/drawing/2014/main" id="{F4757BB5-53D4-4FA4-36F9-829B0DD18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992"/>
              <a:ext cx="2138" cy="486"/>
            </a:xfrm>
            <a:prstGeom prst="rect">
              <a:avLst/>
            </a:prstGeom>
            <a:solidFill>
              <a:schemeClr val="folHlink"/>
            </a:solidFill>
            <a:ln w="25399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40000"/>
                </a:spcBef>
              </a:pPr>
              <a:r>
                <a:rPr lang="en-US" altLang="en-US" sz="2400" b="1">
                  <a:solidFill>
                    <a:srgbClr val="0000CC"/>
                  </a:solidFill>
                  <a:latin typeface="Arial" panose="020B0604020202020204" pitchFamily="34" charset="0"/>
                </a:rPr>
                <a:t>Materials waiting to be processed.</a:t>
              </a:r>
            </a:p>
          </p:txBody>
        </p:sp>
        <p:sp>
          <p:nvSpPr>
            <p:cNvPr id="27657" name="Line 13">
              <a:extLst>
                <a:ext uri="{FF2B5EF4-FFF2-40B4-BE49-F238E27FC236}">
                  <a16:creationId xmlns:a16="http://schemas.microsoft.com/office/drawing/2014/main" id="{4F99D0E9-34A8-5BB9-D3DA-80D91BEF94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496"/>
              <a:ext cx="0" cy="288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C023905-1980-3AD9-57B4-DC7FD19144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001000" cy="1143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Managerial Accounting and Financial Accounting</a:t>
            </a:r>
          </a:p>
        </p:txBody>
      </p:sp>
      <p:grpSp>
        <p:nvGrpSpPr>
          <p:cNvPr id="176131" name="Group 3">
            <a:extLst>
              <a:ext uri="{FF2B5EF4-FFF2-40B4-BE49-F238E27FC236}">
                <a16:creationId xmlns:a16="http://schemas.microsoft.com/office/drawing/2014/main" id="{96676098-C3D5-BC91-0F05-40782DEA42FF}"/>
              </a:ext>
            </a:extLst>
          </p:cNvPr>
          <p:cNvGrpSpPr>
            <a:grpSpLocks/>
          </p:cNvGrpSpPr>
          <p:nvPr/>
        </p:nvGrpSpPr>
        <p:grpSpPr bwMode="auto">
          <a:xfrm>
            <a:off x="558800" y="1612900"/>
            <a:ext cx="4089400" cy="4699000"/>
            <a:chOff x="352" y="1016"/>
            <a:chExt cx="2576" cy="2960"/>
          </a:xfrm>
        </p:grpSpPr>
        <p:sp>
          <p:nvSpPr>
            <p:cNvPr id="7392" name="Rectangle 4">
              <a:extLst>
                <a:ext uri="{FF2B5EF4-FFF2-40B4-BE49-F238E27FC236}">
                  <a16:creationId xmlns:a16="http://schemas.microsoft.com/office/drawing/2014/main" id="{D2FCFE41-AA50-55B3-FC4B-ED15ABB93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" y="1016"/>
              <a:ext cx="2576" cy="2960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>
                <a:solidFill>
                  <a:srgbClr val="CCECFF"/>
                </a:solidFill>
              </a:endParaRPr>
            </a:p>
          </p:txBody>
        </p:sp>
        <p:sp>
          <p:nvSpPr>
            <p:cNvPr id="7393" name="Rectangle 5">
              <a:extLst>
                <a:ext uri="{FF2B5EF4-FFF2-40B4-BE49-F238E27FC236}">
                  <a16:creationId xmlns:a16="http://schemas.microsoft.com/office/drawing/2014/main" id="{F0CCFE42-74CA-121F-6D81-FD93B1E11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" y="1110"/>
              <a:ext cx="2374" cy="16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FF0000"/>
                  </a:solidFill>
                  <a:latin typeface="Arial" panose="020B0604020202020204" pitchFamily="34" charset="0"/>
                </a:rPr>
                <a:t>Managerial</a:t>
              </a:r>
              <a:r>
                <a:rPr lang="en-US" altLang="en-US">
                  <a:latin typeface="Arial" panose="020B0604020202020204" pitchFamily="34" charset="0"/>
                </a:rPr>
                <a:t> accounting</a:t>
              </a:r>
              <a:br>
                <a:rPr lang="en-US" altLang="en-US">
                  <a:latin typeface="Arial" panose="020B0604020202020204" pitchFamily="34" charset="0"/>
                </a:rPr>
              </a:br>
              <a:r>
                <a:rPr lang="en-US" altLang="en-US">
                  <a:latin typeface="Arial" panose="020B0604020202020204" pitchFamily="34" charset="0"/>
                </a:rPr>
                <a:t>provides information</a:t>
              </a:r>
              <a:br>
                <a:rPr lang="en-US" altLang="en-US">
                  <a:latin typeface="Arial" panose="020B0604020202020204" pitchFamily="34" charset="0"/>
                </a:rPr>
              </a:br>
              <a:r>
                <a:rPr lang="en-US" altLang="en-US">
                  <a:latin typeface="Arial" panose="020B0604020202020204" pitchFamily="34" charset="0"/>
                </a:rPr>
                <a:t>for managers of an</a:t>
              </a:r>
              <a:br>
                <a:rPr lang="en-US" altLang="en-US">
                  <a:latin typeface="Arial" panose="020B0604020202020204" pitchFamily="34" charset="0"/>
                </a:rPr>
              </a:br>
              <a:r>
                <a:rPr lang="en-US" altLang="en-US">
                  <a:latin typeface="Arial" panose="020B0604020202020204" pitchFamily="34" charset="0"/>
                </a:rPr>
                <a:t>organization who</a:t>
              </a:r>
              <a:br>
                <a:rPr lang="en-US" altLang="en-US">
                  <a:latin typeface="Arial" panose="020B0604020202020204" pitchFamily="34" charset="0"/>
                </a:rPr>
              </a:br>
              <a:r>
                <a:rPr lang="en-US" altLang="en-US">
                  <a:latin typeface="Arial" panose="020B0604020202020204" pitchFamily="34" charset="0"/>
                </a:rPr>
                <a:t>direct and control</a:t>
              </a:r>
              <a:br>
                <a:rPr lang="en-US" altLang="en-US">
                  <a:latin typeface="Arial" panose="020B0604020202020204" pitchFamily="34" charset="0"/>
                </a:rPr>
              </a:br>
              <a:r>
                <a:rPr lang="en-US" altLang="en-US">
                  <a:latin typeface="Arial" panose="020B0604020202020204" pitchFamily="34" charset="0"/>
                </a:rPr>
                <a:t>its operations.</a:t>
              </a:r>
            </a:p>
          </p:txBody>
        </p:sp>
        <p:grpSp>
          <p:nvGrpSpPr>
            <p:cNvPr id="7394" name="Group 6">
              <a:extLst>
                <a:ext uri="{FF2B5EF4-FFF2-40B4-BE49-F238E27FC236}">
                  <a16:creationId xmlns:a16="http://schemas.microsoft.com/office/drawing/2014/main" id="{DE1D0C13-0646-4EDE-CFE6-AF6BA83CE9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4" y="2799"/>
              <a:ext cx="2204" cy="1073"/>
              <a:chOff x="504" y="2799"/>
              <a:chExt cx="2204" cy="1073"/>
            </a:xfrm>
          </p:grpSpPr>
          <p:grpSp>
            <p:nvGrpSpPr>
              <p:cNvPr id="7395" name="Group 7">
                <a:extLst>
                  <a:ext uri="{FF2B5EF4-FFF2-40B4-BE49-F238E27FC236}">
                    <a16:creationId xmlns:a16="http://schemas.microsoft.com/office/drawing/2014/main" id="{46CFABD3-9F60-E4B3-A6CD-AE13E76728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4" y="3501"/>
                <a:ext cx="2204" cy="371"/>
                <a:chOff x="504" y="3501"/>
                <a:chExt cx="2204" cy="371"/>
              </a:xfrm>
            </p:grpSpPr>
            <p:sp>
              <p:nvSpPr>
                <p:cNvPr id="7458" name="Freeform 8">
                  <a:extLst>
                    <a:ext uri="{FF2B5EF4-FFF2-40B4-BE49-F238E27FC236}">
                      <a16:creationId xmlns:a16="http://schemas.microsoft.com/office/drawing/2014/main" id="{6B9F343D-59F0-394E-0E30-80280AFD49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" y="3501"/>
                  <a:ext cx="2203" cy="282"/>
                </a:xfrm>
                <a:custGeom>
                  <a:avLst/>
                  <a:gdLst>
                    <a:gd name="T0" fmla="*/ 0 w 4406"/>
                    <a:gd name="T1" fmla="*/ 0 h 564"/>
                    <a:gd name="T2" fmla="*/ 126 w 4406"/>
                    <a:gd name="T3" fmla="*/ 282 h 564"/>
                    <a:gd name="T4" fmla="*/ 2203 w 4406"/>
                    <a:gd name="T5" fmla="*/ 282 h 564"/>
                    <a:gd name="T6" fmla="*/ 1836 w 4406"/>
                    <a:gd name="T7" fmla="*/ 2 h 564"/>
                    <a:gd name="T8" fmla="*/ 0 w 4406"/>
                    <a:gd name="T9" fmla="*/ 0 h 5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406" h="564">
                      <a:moveTo>
                        <a:pt x="0" y="0"/>
                      </a:moveTo>
                      <a:lnTo>
                        <a:pt x="252" y="564"/>
                      </a:lnTo>
                      <a:lnTo>
                        <a:pt x="4406" y="564"/>
                      </a:lnTo>
                      <a:lnTo>
                        <a:pt x="3671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59" name="Rectangle 9">
                  <a:extLst>
                    <a:ext uri="{FF2B5EF4-FFF2-40B4-BE49-F238E27FC236}">
                      <a16:creationId xmlns:a16="http://schemas.microsoft.com/office/drawing/2014/main" id="{DB354186-8818-4838-9DDF-0743B606A6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3782"/>
                  <a:ext cx="2078" cy="90"/>
                </a:xfrm>
                <a:prstGeom prst="rect">
                  <a:avLst/>
                </a:prstGeom>
                <a:solidFill>
                  <a:srgbClr val="603000"/>
                </a:solidFill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7460" name="Freeform 10">
                  <a:extLst>
                    <a:ext uri="{FF2B5EF4-FFF2-40B4-BE49-F238E27FC236}">
                      <a16:creationId xmlns:a16="http://schemas.microsoft.com/office/drawing/2014/main" id="{868A1844-0803-B8A7-26A7-6634BDC2B5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" y="3503"/>
                  <a:ext cx="125" cy="369"/>
                </a:xfrm>
                <a:custGeom>
                  <a:avLst/>
                  <a:gdLst>
                    <a:gd name="T0" fmla="*/ 125 w 249"/>
                    <a:gd name="T1" fmla="*/ 369 h 738"/>
                    <a:gd name="T2" fmla="*/ 125 w 249"/>
                    <a:gd name="T3" fmla="*/ 280 h 738"/>
                    <a:gd name="T4" fmla="*/ 0 w 249"/>
                    <a:gd name="T5" fmla="*/ 0 h 738"/>
                    <a:gd name="T6" fmla="*/ 0 w 249"/>
                    <a:gd name="T7" fmla="*/ 82 h 738"/>
                    <a:gd name="T8" fmla="*/ 125 w 249"/>
                    <a:gd name="T9" fmla="*/ 369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49" h="738">
                      <a:moveTo>
                        <a:pt x="249" y="738"/>
                      </a:moveTo>
                      <a:lnTo>
                        <a:pt x="249" y="560"/>
                      </a:lnTo>
                      <a:lnTo>
                        <a:pt x="0" y="0"/>
                      </a:lnTo>
                      <a:lnTo>
                        <a:pt x="0" y="163"/>
                      </a:lnTo>
                      <a:lnTo>
                        <a:pt x="249" y="738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396" name="Group 11">
                <a:extLst>
                  <a:ext uri="{FF2B5EF4-FFF2-40B4-BE49-F238E27FC236}">
                    <a16:creationId xmlns:a16="http://schemas.microsoft.com/office/drawing/2014/main" id="{D821F93A-DB26-88D9-AB98-A2DF34CC08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0" y="3510"/>
                <a:ext cx="955" cy="226"/>
                <a:chOff x="940" y="3510"/>
                <a:chExt cx="955" cy="226"/>
              </a:xfrm>
            </p:grpSpPr>
            <p:sp>
              <p:nvSpPr>
                <p:cNvPr id="7451" name="Freeform 12">
                  <a:extLst>
                    <a:ext uri="{FF2B5EF4-FFF2-40B4-BE49-F238E27FC236}">
                      <a16:creationId xmlns:a16="http://schemas.microsoft.com/office/drawing/2014/main" id="{BC646C32-CCAF-5041-C2C0-3C0E29357C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27" y="3513"/>
                  <a:ext cx="368" cy="134"/>
                </a:xfrm>
                <a:custGeom>
                  <a:avLst/>
                  <a:gdLst>
                    <a:gd name="T0" fmla="*/ 237 w 738"/>
                    <a:gd name="T1" fmla="*/ 6 h 266"/>
                    <a:gd name="T2" fmla="*/ 0 w 738"/>
                    <a:gd name="T3" fmla="*/ 0 h 266"/>
                    <a:gd name="T4" fmla="*/ 88 w 738"/>
                    <a:gd name="T5" fmla="*/ 134 h 266"/>
                    <a:gd name="T6" fmla="*/ 368 w 738"/>
                    <a:gd name="T7" fmla="*/ 122 h 266"/>
                    <a:gd name="T8" fmla="*/ 237 w 738"/>
                    <a:gd name="T9" fmla="*/ 6 h 2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38" h="266">
                      <a:moveTo>
                        <a:pt x="475" y="11"/>
                      </a:moveTo>
                      <a:lnTo>
                        <a:pt x="0" y="0"/>
                      </a:lnTo>
                      <a:lnTo>
                        <a:pt x="177" y="266"/>
                      </a:lnTo>
                      <a:lnTo>
                        <a:pt x="738" y="243"/>
                      </a:lnTo>
                      <a:lnTo>
                        <a:pt x="475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52" name="Freeform 13">
                  <a:extLst>
                    <a:ext uri="{FF2B5EF4-FFF2-40B4-BE49-F238E27FC236}">
                      <a16:creationId xmlns:a16="http://schemas.microsoft.com/office/drawing/2014/main" id="{BF224BEA-B53E-EE1A-34F6-5C47A3D88E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6" y="3510"/>
                  <a:ext cx="469" cy="172"/>
                </a:xfrm>
                <a:custGeom>
                  <a:avLst/>
                  <a:gdLst>
                    <a:gd name="T0" fmla="*/ 247 w 938"/>
                    <a:gd name="T1" fmla="*/ 0 h 345"/>
                    <a:gd name="T2" fmla="*/ 0 w 938"/>
                    <a:gd name="T3" fmla="*/ 111 h 345"/>
                    <a:gd name="T4" fmla="*/ 238 w 938"/>
                    <a:gd name="T5" fmla="*/ 172 h 345"/>
                    <a:gd name="T6" fmla="*/ 469 w 938"/>
                    <a:gd name="T7" fmla="*/ 62 h 345"/>
                    <a:gd name="T8" fmla="*/ 247 w 938"/>
                    <a:gd name="T9" fmla="*/ 0 h 3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38" h="345">
                      <a:moveTo>
                        <a:pt x="494" y="0"/>
                      </a:moveTo>
                      <a:lnTo>
                        <a:pt x="0" y="222"/>
                      </a:lnTo>
                      <a:lnTo>
                        <a:pt x="475" y="345"/>
                      </a:lnTo>
                      <a:lnTo>
                        <a:pt x="938" y="124"/>
                      </a:lnTo>
                      <a:lnTo>
                        <a:pt x="49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7453" name="Group 14">
                  <a:extLst>
                    <a:ext uri="{FF2B5EF4-FFF2-40B4-BE49-F238E27FC236}">
                      <a16:creationId xmlns:a16="http://schemas.microsoft.com/office/drawing/2014/main" id="{B7F5A486-4E19-4798-982A-154F267CAD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0" y="3541"/>
                  <a:ext cx="367" cy="195"/>
                  <a:chOff x="940" y="3541"/>
                  <a:chExt cx="367" cy="195"/>
                </a:xfrm>
              </p:grpSpPr>
              <p:sp>
                <p:nvSpPr>
                  <p:cNvPr id="7454" name="Freeform 15">
                    <a:extLst>
                      <a:ext uri="{FF2B5EF4-FFF2-40B4-BE49-F238E27FC236}">
                        <a16:creationId xmlns:a16="http://schemas.microsoft.com/office/drawing/2014/main" id="{E72F9774-46EA-D899-FA43-36E45FEEE5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0" y="3541"/>
                    <a:ext cx="367" cy="195"/>
                  </a:xfrm>
                  <a:custGeom>
                    <a:avLst/>
                    <a:gdLst>
                      <a:gd name="T0" fmla="*/ 147 w 734"/>
                      <a:gd name="T1" fmla="*/ 0 h 389"/>
                      <a:gd name="T2" fmla="*/ 0 w 734"/>
                      <a:gd name="T3" fmla="*/ 99 h 389"/>
                      <a:gd name="T4" fmla="*/ 0 w 734"/>
                      <a:gd name="T5" fmla="*/ 168 h 389"/>
                      <a:gd name="T6" fmla="*/ 300 w 734"/>
                      <a:gd name="T7" fmla="*/ 195 h 389"/>
                      <a:gd name="T8" fmla="*/ 367 w 734"/>
                      <a:gd name="T9" fmla="*/ 48 h 389"/>
                      <a:gd name="T10" fmla="*/ 361 w 734"/>
                      <a:gd name="T11" fmla="*/ 48 h 389"/>
                      <a:gd name="T12" fmla="*/ 361 w 734"/>
                      <a:gd name="T13" fmla="*/ 15 h 389"/>
                      <a:gd name="T14" fmla="*/ 367 w 734"/>
                      <a:gd name="T15" fmla="*/ 5 h 389"/>
                      <a:gd name="T16" fmla="*/ 147 w 734"/>
                      <a:gd name="T17" fmla="*/ 0 h 38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34" h="389">
                        <a:moveTo>
                          <a:pt x="294" y="0"/>
                        </a:moveTo>
                        <a:lnTo>
                          <a:pt x="0" y="198"/>
                        </a:lnTo>
                        <a:lnTo>
                          <a:pt x="0" y="335"/>
                        </a:lnTo>
                        <a:lnTo>
                          <a:pt x="600" y="389"/>
                        </a:lnTo>
                        <a:lnTo>
                          <a:pt x="734" y="96"/>
                        </a:lnTo>
                        <a:lnTo>
                          <a:pt x="722" y="95"/>
                        </a:lnTo>
                        <a:lnTo>
                          <a:pt x="722" y="29"/>
                        </a:lnTo>
                        <a:lnTo>
                          <a:pt x="734" y="10"/>
                        </a:lnTo>
                        <a:lnTo>
                          <a:pt x="294" y="0"/>
                        </a:lnTo>
                        <a:close/>
                      </a:path>
                    </a:pathLst>
                  </a:custGeom>
                  <a:solidFill>
                    <a:srgbClr val="4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55" name="Freeform 16">
                    <a:extLst>
                      <a:ext uri="{FF2B5EF4-FFF2-40B4-BE49-F238E27FC236}">
                        <a16:creationId xmlns:a16="http://schemas.microsoft.com/office/drawing/2014/main" id="{62916B30-5FE2-16DD-92A6-2707494B049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8" y="3650"/>
                    <a:ext cx="289" cy="76"/>
                  </a:xfrm>
                  <a:custGeom>
                    <a:avLst/>
                    <a:gdLst>
                      <a:gd name="T0" fmla="*/ 0 w 578"/>
                      <a:gd name="T1" fmla="*/ 0 h 151"/>
                      <a:gd name="T2" fmla="*/ 0 w 578"/>
                      <a:gd name="T3" fmla="*/ 54 h 151"/>
                      <a:gd name="T4" fmla="*/ 289 w 578"/>
                      <a:gd name="T5" fmla="*/ 76 h 151"/>
                      <a:gd name="T6" fmla="*/ 289 w 578"/>
                      <a:gd name="T7" fmla="*/ 20 h 151"/>
                      <a:gd name="T8" fmla="*/ 0 w 578"/>
                      <a:gd name="T9" fmla="*/ 0 h 15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578" h="151">
                        <a:moveTo>
                          <a:pt x="0" y="0"/>
                        </a:moveTo>
                        <a:lnTo>
                          <a:pt x="0" y="108"/>
                        </a:lnTo>
                        <a:lnTo>
                          <a:pt x="578" y="151"/>
                        </a:lnTo>
                        <a:lnTo>
                          <a:pt x="578" y="3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56" name="Freeform 17">
                    <a:extLst>
                      <a:ext uri="{FF2B5EF4-FFF2-40B4-BE49-F238E27FC236}">
                        <a16:creationId xmlns:a16="http://schemas.microsoft.com/office/drawing/2014/main" id="{31707E25-BFEE-BB91-4CA6-DCEA17144F9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37" y="3556"/>
                    <a:ext cx="61" cy="170"/>
                  </a:xfrm>
                  <a:custGeom>
                    <a:avLst/>
                    <a:gdLst>
                      <a:gd name="T0" fmla="*/ 0 w 123"/>
                      <a:gd name="T1" fmla="*/ 114 h 339"/>
                      <a:gd name="T2" fmla="*/ 0 w 123"/>
                      <a:gd name="T3" fmla="*/ 170 h 339"/>
                      <a:gd name="T4" fmla="*/ 61 w 123"/>
                      <a:gd name="T5" fmla="*/ 35 h 339"/>
                      <a:gd name="T6" fmla="*/ 61 w 123"/>
                      <a:gd name="T7" fmla="*/ 0 h 339"/>
                      <a:gd name="T8" fmla="*/ 0 w 123"/>
                      <a:gd name="T9" fmla="*/ 114 h 33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23" h="339">
                        <a:moveTo>
                          <a:pt x="0" y="227"/>
                        </a:moveTo>
                        <a:lnTo>
                          <a:pt x="0" y="339"/>
                        </a:lnTo>
                        <a:lnTo>
                          <a:pt x="123" y="70"/>
                        </a:lnTo>
                        <a:lnTo>
                          <a:pt x="123" y="0"/>
                        </a:lnTo>
                        <a:lnTo>
                          <a:pt x="0" y="227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57" name="Freeform 18">
                    <a:extLst>
                      <a:ext uri="{FF2B5EF4-FFF2-40B4-BE49-F238E27FC236}">
                        <a16:creationId xmlns:a16="http://schemas.microsoft.com/office/drawing/2014/main" id="{FDC300F0-CFE3-C0C5-145B-2CA03560D1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1" y="3549"/>
                    <a:ext cx="347" cy="114"/>
                  </a:xfrm>
                  <a:custGeom>
                    <a:avLst/>
                    <a:gdLst>
                      <a:gd name="T0" fmla="*/ 0 w 695"/>
                      <a:gd name="T1" fmla="*/ 95 h 230"/>
                      <a:gd name="T2" fmla="*/ 282 w 695"/>
                      <a:gd name="T3" fmla="*/ 114 h 230"/>
                      <a:gd name="T4" fmla="*/ 347 w 695"/>
                      <a:gd name="T5" fmla="*/ 3 h 230"/>
                      <a:gd name="T6" fmla="*/ 138 w 695"/>
                      <a:gd name="T7" fmla="*/ 0 h 230"/>
                      <a:gd name="T8" fmla="*/ 0 w 695"/>
                      <a:gd name="T9" fmla="*/ 95 h 2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695" h="230">
                        <a:moveTo>
                          <a:pt x="0" y="192"/>
                        </a:moveTo>
                        <a:lnTo>
                          <a:pt x="565" y="230"/>
                        </a:lnTo>
                        <a:lnTo>
                          <a:pt x="695" y="7"/>
                        </a:lnTo>
                        <a:lnTo>
                          <a:pt x="277" y="0"/>
                        </a:lnTo>
                        <a:lnTo>
                          <a:pt x="0" y="192"/>
                        </a:lnTo>
                        <a:close/>
                      </a:path>
                    </a:pathLst>
                  </a:custGeom>
                  <a:solidFill>
                    <a:srgbClr val="6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397" name="Group 19">
                <a:extLst>
                  <a:ext uri="{FF2B5EF4-FFF2-40B4-BE49-F238E27FC236}">
                    <a16:creationId xmlns:a16="http://schemas.microsoft.com/office/drawing/2014/main" id="{DDA3BF2E-06D9-F1AF-F62B-6793E56BBF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11" y="2799"/>
                <a:ext cx="681" cy="757"/>
                <a:chOff x="1111" y="2799"/>
                <a:chExt cx="681" cy="757"/>
              </a:xfrm>
            </p:grpSpPr>
            <p:grpSp>
              <p:nvGrpSpPr>
                <p:cNvPr id="7398" name="Group 20">
                  <a:extLst>
                    <a:ext uri="{FF2B5EF4-FFF2-40B4-BE49-F238E27FC236}">
                      <a16:creationId xmlns:a16="http://schemas.microsoft.com/office/drawing/2014/main" id="{5465FA96-8ED0-0C5E-8FDB-9DA8983F993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11" y="3049"/>
                  <a:ext cx="681" cy="507"/>
                  <a:chOff x="1111" y="3049"/>
                  <a:chExt cx="681" cy="507"/>
                </a:xfrm>
              </p:grpSpPr>
              <p:grpSp>
                <p:nvGrpSpPr>
                  <p:cNvPr id="7420" name="Group 21">
                    <a:extLst>
                      <a:ext uri="{FF2B5EF4-FFF2-40B4-BE49-F238E27FC236}">
                        <a16:creationId xmlns:a16="http://schemas.microsoft.com/office/drawing/2014/main" id="{D879152D-15FF-26E8-4606-29358F8B48E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111" y="3049"/>
                    <a:ext cx="681" cy="494"/>
                    <a:chOff x="1111" y="3049"/>
                    <a:chExt cx="681" cy="494"/>
                  </a:xfrm>
                </p:grpSpPr>
                <p:grpSp>
                  <p:nvGrpSpPr>
                    <p:cNvPr id="7437" name="Group 22">
                      <a:extLst>
                        <a:ext uri="{FF2B5EF4-FFF2-40B4-BE49-F238E27FC236}">
                          <a16:creationId xmlns:a16="http://schemas.microsoft.com/office/drawing/2014/main" id="{F57DCC47-624D-48F7-86B5-90915DBDD7C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11" y="3049"/>
                      <a:ext cx="681" cy="494"/>
                      <a:chOff x="1111" y="3049"/>
                      <a:chExt cx="681" cy="494"/>
                    </a:xfrm>
                  </p:grpSpPr>
                  <p:grpSp>
                    <p:nvGrpSpPr>
                      <p:cNvPr id="7445" name="Group 23">
                        <a:extLst>
                          <a:ext uri="{FF2B5EF4-FFF2-40B4-BE49-F238E27FC236}">
                            <a16:creationId xmlns:a16="http://schemas.microsoft.com/office/drawing/2014/main" id="{E6DAD62E-DFA1-93AA-939A-2084F9C7EB16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11" y="3049"/>
                        <a:ext cx="681" cy="494"/>
                        <a:chOff x="1111" y="3049"/>
                        <a:chExt cx="681" cy="494"/>
                      </a:xfrm>
                    </p:grpSpPr>
                    <p:sp>
                      <p:nvSpPr>
                        <p:cNvPr id="7448" name="Freeform 24">
                          <a:extLst>
                            <a:ext uri="{FF2B5EF4-FFF2-40B4-BE49-F238E27FC236}">
                              <a16:creationId xmlns:a16="http://schemas.microsoft.com/office/drawing/2014/main" id="{B717CF84-0B4A-11BC-4030-90525BA2EF99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111" y="3049"/>
                          <a:ext cx="681" cy="494"/>
                        </a:xfrm>
                        <a:custGeom>
                          <a:avLst/>
                          <a:gdLst>
                            <a:gd name="T0" fmla="*/ 301 w 1362"/>
                            <a:gd name="T1" fmla="*/ 0 h 987"/>
                            <a:gd name="T2" fmla="*/ 261 w 1362"/>
                            <a:gd name="T3" fmla="*/ 32 h 987"/>
                            <a:gd name="T4" fmla="*/ 252 w 1362"/>
                            <a:gd name="T5" fmla="*/ 28 h 987"/>
                            <a:gd name="T6" fmla="*/ 220 w 1362"/>
                            <a:gd name="T7" fmla="*/ 34 h 987"/>
                            <a:gd name="T8" fmla="*/ 195 w 1362"/>
                            <a:gd name="T9" fmla="*/ 51 h 987"/>
                            <a:gd name="T10" fmla="*/ 177 w 1362"/>
                            <a:gd name="T11" fmla="*/ 57 h 987"/>
                            <a:gd name="T12" fmla="*/ 146 w 1362"/>
                            <a:gd name="T13" fmla="*/ 61 h 987"/>
                            <a:gd name="T14" fmla="*/ 118 w 1362"/>
                            <a:gd name="T15" fmla="*/ 75 h 987"/>
                            <a:gd name="T16" fmla="*/ 108 w 1362"/>
                            <a:gd name="T17" fmla="*/ 98 h 987"/>
                            <a:gd name="T18" fmla="*/ 108 w 1362"/>
                            <a:gd name="T19" fmla="*/ 110 h 987"/>
                            <a:gd name="T20" fmla="*/ 102 w 1362"/>
                            <a:gd name="T21" fmla="*/ 114 h 987"/>
                            <a:gd name="T22" fmla="*/ 102 w 1362"/>
                            <a:gd name="T23" fmla="*/ 128 h 987"/>
                            <a:gd name="T24" fmla="*/ 91 w 1362"/>
                            <a:gd name="T25" fmla="*/ 173 h 987"/>
                            <a:gd name="T26" fmla="*/ 85 w 1362"/>
                            <a:gd name="T27" fmla="*/ 188 h 987"/>
                            <a:gd name="T28" fmla="*/ 87 w 1362"/>
                            <a:gd name="T29" fmla="*/ 210 h 987"/>
                            <a:gd name="T30" fmla="*/ 69 w 1362"/>
                            <a:gd name="T31" fmla="*/ 235 h 987"/>
                            <a:gd name="T32" fmla="*/ 67 w 1362"/>
                            <a:gd name="T33" fmla="*/ 265 h 987"/>
                            <a:gd name="T34" fmla="*/ 50 w 1362"/>
                            <a:gd name="T35" fmla="*/ 288 h 987"/>
                            <a:gd name="T36" fmla="*/ 50 w 1362"/>
                            <a:gd name="T37" fmla="*/ 306 h 987"/>
                            <a:gd name="T38" fmla="*/ 20 w 1362"/>
                            <a:gd name="T39" fmla="*/ 337 h 987"/>
                            <a:gd name="T40" fmla="*/ 20 w 1362"/>
                            <a:gd name="T41" fmla="*/ 357 h 987"/>
                            <a:gd name="T42" fmla="*/ 0 w 1362"/>
                            <a:gd name="T43" fmla="*/ 408 h 987"/>
                            <a:gd name="T44" fmla="*/ 0 w 1362"/>
                            <a:gd name="T45" fmla="*/ 441 h 987"/>
                            <a:gd name="T46" fmla="*/ 20 w 1362"/>
                            <a:gd name="T47" fmla="*/ 459 h 987"/>
                            <a:gd name="T48" fmla="*/ 59 w 1362"/>
                            <a:gd name="T49" fmla="*/ 472 h 987"/>
                            <a:gd name="T50" fmla="*/ 152 w 1362"/>
                            <a:gd name="T51" fmla="*/ 484 h 987"/>
                            <a:gd name="T52" fmla="*/ 187 w 1362"/>
                            <a:gd name="T53" fmla="*/ 494 h 987"/>
                            <a:gd name="T54" fmla="*/ 239 w 1362"/>
                            <a:gd name="T55" fmla="*/ 487 h 987"/>
                            <a:gd name="T56" fmla="*/ 307 w 1362"/>
                            <a:gd name="T57" fmla="*/ 453 h 987"/>
                            <a:gd name="T58" fmla="*/ 681 w 1362"/>
                            <a:gd name="T59" fmla="*/ 453 h 987"/>
                            <a:gd name="T60" fmla="*/ 672 w 1362"/>
                            <a:gd name="T61" fmla="*/ 421 h 987"/>
                            <a:gd name="T62" fmla="*/ 662 w 1362"/>
                            <a:gd name="T63" fmla="*/ 408 h 987"/>
                            <a:gd name="T64" fmla="*/ 662 w 1362"/>
                            <a:gd name="T65" fmla="*/ 386 h 987"/>
                            <a:gd name="T66" fmla="*/ 654 w 1362"/>
                            <a:gd name="T67" fmla="*/ 361 h 987"/>
                            <a:gd name="T68" fmla="*/ 646 w 1362"/>
                            <a:gd name="T69" fmla="*/ 335 h 987"/>
                            <a:gd name="T70" fmla="*/ 636 w 1362"/>
                            <a:gd name="T71" fmla="*/ 324 h 987"/>
                            <a:gd name="T72" fmla="*/ 640 w 1362"/>
                            <a:gd name="T73" fmla="*/ 298 h 987"/>
                            <a:gd name="T74" fmla="*/ 630 w 1362"/>
                            <a:gd name="T75" fmla="*/ 288 h 987"/>
                            <a:gd name="T76" fmla="*/ 630 w 1362"/>
                            <a:gd name="T77" fmla="*/ 275 h 987"/>
                            <a:gd name="T78" fmla="*/ 622 w 1362"/>
                            <a:gd name="T79" fmla="*/ 267 h 987"/>
                            <a:gd name="T80" fmla="*/ 621 w 1362"/>
                            <a:gd name="T81" fmla="*/ 249 h 987"/>
                            <a:gd name="T82" fmla="*/ 622 w 1362"/>
                            <a:gd name="T83" fmla="*/ 230 h 987"/>
                            <a:gd name="T84" fmla="*/ 617 w 1362"/>
                            <a:gd name="T85" fmla="*/ 220 h 987"/>
                            <a:gd name="T86" fmla="*/ 611 w 1362"/>
                            <a:gd name="T87" fmla="*/ 181 h 987"/>
                            <a:gd name="T88" fmla="*/ 613 w 1362"/>
                            <a:gd name="T89" fmla="*/ 163 h 987"/>
                            <a:gd name="T90" fmla="*/ 605 w 1362"/>
                            <a:gd name="T91" fmla="*/ 141 h 987"/>
                            <a:gd name="T92" fmla="*/ 605 w 1362"/>
                            <a:gd name="T93" fmla="*/ 130 h 987"/>
                            <a:gd name="T94" fmla="*/ 597 w 1362"/>
                            <a:gd name="T95" fmla="*/ 110 h 987"/>
                            <a:gd name="T96" fmla="*/ 587 w 1362"/>
                            <a:gd name="T97" fmla="*/ 96 h 987"/>
                            <a:gd name="T98" fmla="*/ 564 w 1362"/>
                            <a:gd name="T99" fmla="*/ 83 h 987"/>
                            <a:gd name="T100" fmla="*/ 546 w 1362"/>
                            <a:gd name="T101" fmla="*/ 83 h 987"/>
                            <a:gd name="T102" fmla="*/ 540 w 1362"/>
                            <a:gd name="T103" fmla="*/ 79 h 987"/>
                            <a:gd name="T104" fmla="*/ 524 w 1362"/>
                            <a:gd name="T105" fmla="*/ 77 h 987"/>
                            <a:gd name="T106" fmla="*/ 505 w 1362"/>
                            <a:gd name="T107" fmla="*/ 63 h 987"/>
                            <a:gd name="T108" fmla="*/ 493 w 1362"/>
                            <a:gd name="T109" fmla="*/ 63 h 987"/>
                            <a:gd name="T110" fmla="*/ 481 w 1362"/>
                            <a:gd name="T111" fmla="*/ 55 h 987"/>
                            <a:gd name="T112" fmla="*/ 469 w 1362"/>
                            <a:gd name="T113" fmla="*/ 51 h 987"/>
                            <a:gd name="T114" fmla="*/ 440 w 1362"/>
                            <a:gd name="T115" fmla="*/ 28 h 987"/>
                            <a:gd name="T116" fmla="*/ 301 w 1362"/>
                            <a:gd name="T117" fmla="*/ 0 h 987"/>
                            <a:gd name="T118" fmla="*/ 0 60000 65536"/>
                            <a:gd name="T119" fmla="*/ 0 60000 65536"/>
                            <a:gd name="T120" fmla="*/ 0 60000 65536"/>
                            <a:gd name="T121" fmla="*/ 0 60000 65536"/>
                            <a:gd name="T122" fmla="*/ 0 60000 65536"/>
                            <a:gd name="T123" fmla="*/ 0 60000 65536"/>
                            <a:gd name="T124" fmla="*/ 0 60000 65536"/>
                            <a:gd name="T125" fmla="*/ 0 60000 65536"/>
                            <a:gd name="T126" fmla="*/ 0 60000 65536"/>
                            <a:gd name="T127" fmla="*/ 0 60000 65536"/>
                            <a:gd name="T128" fmla="*/ 0 60000 65536"/>
                            <a:gd name="T129" fmla="*/ 0 60000 65536"/>
                            <a:gd name="T130" fmla="*/ 0 60000 65536"/>
                            <a:gd name="T131" fmla="*/ 0 60000 65536"/>
                            <a:gd name="T132" fmla="*/ 0 60000 65536"/>
                            <a:gd name="T133" fmla="*/ 0 60000 65536"/>
                            <a:gd name="T134" fmla="*/ 0 60000 65536"/>
                            <a:gd name="T135" fmla="*/ 0 60000 65536"/>
                            <a:gd name="T136" fmla="*/ 0 60000 65536"/>
                            <a:gd name="T137" fmla="*/ 0 60000 65536"/>
                            <a:gd name="T138" fmla="*/ 0 60000 65536"/>
                            <a:gd name="T139" fmla="*/ 0 60000 65536"/>
                            <a:gd name="T140" fmla="*/ 0 60000 65536"/>
                            <a:gd name="T141" fmla="*/ 0 60000 65536"/>
                            <a:gd name="T142" fmla="*/ 0 60000 65536"/>
                            <a:gd name="T143" fmla="*/ 0 60000 65536"/>
                            <a:gd name="T144" fmla="*/ 0 60000 65536"/>
                            <a:gd name="T145" fmla="*/ 0 60000 65536"/>
                            <a:gd name="T146" fmla="*/ 0 60000 65536"/>
                            <a:gd name="T147" fmla="*/ 0 60000 65536"/>
                            <a:gd name="T148" fmla="*/ 0 60000 65536"/>
                            <a:gd name="T149" fmla="*/ 0 60000 65536"/>
                            <a:gd name="T150" fmla="*/ 0 60000 65536"/>
                            <a:gd name="T151" fmla="*/ 0 60000 65536"/>
                            <a:gd name="T152" fmla="*/ 0 60000 65536"/>
                            <a:gd name="T153" fmla="*/ 0 60000 65536"/>
                            <a:gd name="T154" fmla="*/ 0 60000 65536"/>
                            <a:gd name="T155" fmla="*/ 0 60000 65536"/>
                            <a:gd name="T156" fmla="*/ 0 60000 65536"/>
                            <a:gd name="T157" fmla="*/ 0 60000 65536"/>
                            <a:gd name="T158" fmla="*/ 0 60000 65536"/>
                            <a:gd name="T159" fmla="*/ 0 60000 65536"/>
                            <a:gd name="T160" fmla="*/ 0 60000 65536"/>
                            <a:gd name="T161" fmla="*/ 0 60000 65536"/>
                            <a:gd name="T162" fmla="*/ 0 60000 65536"/>
                            <a:gd name="T163" fmla="*/ 0 60000 65536"/>
                            <a:gd name="T164" fmla="*/ 0 60000 65536"/>
                            <a:gd name="T165" fmla="*/ 0 60000 65536"/>
                            <a:gd name="T166" fmla="*/ 0 60000 65536"/>
                            <a:gd name="T167" fmla="*/ 0 60000 65536"/>
                            <a:gd name="T168" fmla="*/ 0 60000 65536"/>
                            <a:gd name="T169" fmla="*/ 0 60000 65536"/>
                            <a:gd name="T170" fmla="*/ 0 60000 65536"/>
                            <a:gd name="T171" fmla="*/ 0 60000 65536"/>
                            <a:gd name="T172" fmla="*/ 0 60000 65536"/>
                            <a:gd name="T173" fmla="*/ 0 60000 65536"/>
                            <a:gd name="T174" fmla="*/ 0 60000 65536"/>
                            <a:gd name="T175" fmla="*/ 0 60000 65536"/>
                            <a:gd name="T176" fmla="*/ 0 60000 65536"/>
                          </a:gdLst>
                          <a:ahLst/>
                          <a:cxnLst>
                            <a:cxn ang="T118">
                              <a:pos x="T0" y="T1"/>
                            </a:cxn>
                            <a:cxn ang="T119">
                              <a:pos x="T2" y="T3"/>
                            </a:cxn>
                            <a:cxn ang="T120">
                              <a:pos x="T4" y="T5"/>
                            </a:cxn>
                            <a:cxn ang="T121">
                              <a:pos x="T6" y="T7"/>
                            </a:cxn>
                            <a:cxn ang="T122">
                              <a:pos x="T8" y="T9"/>
                            </a:cxn>
                            <a:cxn ang="T123">
                              <a:pos x="T10" y="T11"/>
                            </a:cxn>
                            <a:cxn ang="T124">
                              <a:pos x="T12" y="T13"/>
                            </a:cxn>
                            <a:cxn ang="T125">
                              <a:pos x="T14" y="T15"/>
                            </a:cxn>
                            <a:cxn ang="T126">
                              <a:pos x="T16" y="T17"/>
                            </a:cxn>
                            <a:cxn ang="T127">
                              <a:pos x="T18" y="T19"/>
                            </a:cxn>
                            <a:cxn ang="T128">
                              <a:pos x="T20" y="T21"/>
                            </a:cxn>
                            <a:cxn ang="T129">
                              <a:pos x="T22" y="T23"/>
                            </a:cxn>
                            <a:cxn ang="T130">
                              <a:pos x="T24" y="T25"/>
                            </a:cxn>
                            <a:cxn ang="T131">
                              <a:pos x="T26" y="T27"/>
                            </a:cxn>
                            <a:cxn ang="T132">
                              <a:pos x="T28" y="T29"/>
                            </a:cxn>
                            <a:cxn ang="T133">
                              <a:pos x="T30" y="T31"/>
                            </a:cxn>
                            <a:cxn ang="T134">
                              <a:pos x="T32" y="T33"/>
                            </a:cxn>
                            <a:cxn ang="T135">
                              <a:pos x="T34" y="T35"/>
                            </a:cxn>
                            <a:cxn ang="T136">
                              <a:pos x="T36" y="T37"/>
                            </a:cxn>
                            <a:cxn ang="T137">
                              <a:pos x="T38" y="T39"/>
                            </a:cxn>
                            <a:cxn ang="T138">
                              <a:pos x="T40" y="T41"/>
                            </a:cxn>
                            <a:cxn ang="T139">
                              <a:pos x="T42" y="T43"/>
                            </a:cxn>
                            <a:cxn ang="T140">
                              <a:pos x="T44" y="T45"/>
                            </a:cxn>
                            <a:cxn ang="T141">
                              <a:pos x="T46" y="T47"/>
                            </a:cxn>
                            <a:cxn ang="T142">
                              <a:pos x="T48" y="T49"/>
                            </a:cxn>
                            <a:cxn ang="T143">
                              <a:pos x="T50" y="T51"/>
                            </a:cxn>
                            <a:cxn ang="T144">
                              <a:pos x="T52" y="T53"/>
                            </a:cxn>
                            <a:cxn ang="T145">
                              <a:pos x="T54" y="T55"/>
                            </a:cxn>
                            <a:cxn ang="T146">
                              <a:pos x="T56" y="T57"/>
                            </a:cxn>
                            <a:cxn ang="T147">
                              <a:pos x="T58" y="T59"/>
                            </a:cxn>
                            <a:cxn ang="T148">
                              <a:pos x="T60" y="T61"/>
                            </a:cxn>
                            <a:cxn ang="T149">
                              <a:pos x="T62" y="T63"/>
                            </a:cxn>
                            <a:cxn ang="T150">
                              <a:pos x="T64" y="T65"/>
                            </a:cxn>
                            <a:cxn ang="T151">
                              <a:pos x="T66" y="T67"/>
                            </a:cxn>
                            <a:cxn ang="T152">
                              <a:pos x="T68" y="T69"/>
                            </a:cxn>
                            <a:cxn ang="T153">
                              <a:pos x="T70" y="T71"/>
                            </a:cxn>
                            <a:cxn ang="T154">
                              <a:pos x="T72" y="T73"/>
                            </a:cxn>
                            <a:cxn ang="T155">
                              <a:pos x="T74" y="T75"/>
                            </a:cxn>
                            <a:cxn ang="T156">
                              <a:pos x="T76" y="T77"/>
                            </a:cxn>
                            <a:cxn ang="T157">
                              <a:pos x="T78" y="T79"/>
                            </a:cxn>
                            <a:cxn ang="T158">
                              <a:pos x="T80" y="T81"/>
                            </a:cxn>
                            <a:cxn ang="T159">
                              <a:pos x="T82" y="T83"/>
                            </a:cxn>
                            <a:cxn ang="T160">
                              <a:pos x="T84" y="T85"/>
                            </a:cxn>
                            <a:cxn ang="T161">
                              <a:pos x="T86" y="T87"/>
                            </a:cxn>
                            <a:cxn ang="T162">
                              <a:pos x="T88" y="T89"/>
                            </a:cxn>
                            <a:cxn ang="T163">
                              <a:pos x="T90" y="T91"/>
                            </a:cxn>
                            <a:cxn ang="T164">
                              <a:pos x="T92" y="T93"/>
                            </a:cxn>
                            <a:cxn ang="T165">
                              <a:pos x="T94" y="T95"/>
                            </a:cxn>
                            <a:cxn ang="T166">
                              <a:pos x="T96" y="T97"/>
                            </a:cxn>
                            <a:cxn ang="T167">
                              <a:pos x="T98" y="T99"/>
                            </a:cxn>
                            <a:cxn ang="T168">
                              <a:pos x="T100" y="T101"/>
                            </a:cxn>
                            <a:cxn ang="T169">
                              <a:pos x="T102" y="T103"/>
                            </a:cxn>
                            <a:cxn ang="T170">
                              <a:pos x="T104" y="T105"/>
                            </a:cxn>
                            <a:cxn ang="T171">
                              <a:pos x="T106" y="T107"/>
                            </a:cxn>
                            <a:cxn ang="T172">
                              <a:pos x="T108" y="T109"/>
                            </a:cxn>
                            <a:cxn ang="T173">
                              <a:pos x="T110" y="T111"/>
                            </a:cxn>
                            <a:cxn ang="T174">
                              <a:pos x="T112" y="T113"/>
                            </a:cxn>
                            <a:cxn ang="T175">
                              <a:pos x="T114" y="T115"/>
                            </a:cxn>
                            <a:cxn ang="T176">
                              <a:pos x="T116" y="T117"/>
                            </a:cxn>
                          </a:cxnLst>
                          <a:rect l="0" t="0" r="r" b="b"/>
                          <a:pathLst>
                            <a:path w="1362" h="987">
                              <a:moveTo>
                                <a:pt x="601" y="0"/>
                              </a:moveTo>
                              <a:lnTo>
                                <a:pt x="522" y="63"/>
                              </a:lnTo>
                              <a:lnTo>
                                <a:pt x="503" y="55"/>
                              </a:lnTo>
                              <a:lnTo>
                                <a:pt x="440" y="67"/>
                              </a:lnTo>
                              <a:lnTo>
                                <a:pt x="389" y="102"/>
                              </a:lnTo>
                              <a:lnTo>
                                <a:pt x="354" y="114"/>
                              </a:lnTo>
                              <a:lnTo>
                                <a:pt x="291" y="122"/>
                              </a:lnTo>
                              <a:lnTo>
                                <a:pt x="236" y="149"/>
                              </a:lnTo>
                              <a:lnTo>
                                <a:pt x="216" y="196"/>
                              </a:lnTo>
                              <a:lnTo>
                                <a:pt x="216" y="220"/>
                              </a:lnTo>
                              <a:lnTo>
                                <a:pt x="204" y="227"/>
                              </a:lnTo>
                              <a:lnTo>
                                <a:pt x="204" y="255"/>
                              </a:lnTo>
                              <a:lnTo>
                                <a:pt x="181" y="345"/>
                              </a:lnTo>
                              <a:lnTo>
                                <a:pt x="169" y="376"/>
                              </a:lnTo>
                              <a:lnTo>
                                <a:pt x="173" y="419"/>
                              </a:lnTo>
                              <a:lnTo>
                                <a:pt x="138" y="470"/>
                              </a:lnTo>
                              <a:lnTo>
                                <a:pt x="134" y="529"/>
                              </a:lnTo>
                              <a:lnTo>
                                <a:pt x="99" y="576"/>
                              </a:lnTo>
                              <a:lnTo>
                                <a:pt x="99" y="611"/>
                              </a:lnTo>
                              <a:lnTo>
                                <a:pt x="40" y="674"/>
                              </a:lnTo>
                              <a:lnTo>
                                <a:pt x="40" y="713"/>
                              </a:lnTo>
                              <a:lnTo>
                                <a:pt x="0" y="815"/>
                              </a:lnTo>
                              <a:lnTo>
                                <a:pt x="0" y="882"/>
                              </a:lnTo>
                              <a:lnTo>
                                <a:pt x="40" y="917"/>
                              </a:lnTo>
                              <a:lnTo>
                                <a:pt x="118" y="944"/>
                              </a:lnTo>
                              <a:lnTo>
                                <a:pt x="303" y="968"/>
                              </a:lnTo>
                              <a:lnTo>
                                <a:pt x="373" y="987"/>
                              </a:lnTo>
                              <a:lnTo>
                                <a:pt x="478" y="973"/>
                              </a:lnTo>
                              <a:lnTo>
                                <a:pt x="613" y="905"/>
                              </a:lnTo>
                              <a:lnTo>
                                <a:pt x="1362" y="906"/>
                              </a:lnTo>
                              <a:lnTo>
                                <a:pt x="1343" y="842"/>
                              </a:lnTo>
                              <a:lnTo>
                                <a:pt x="1323" y="815"/>
                              </a:lnTo>
                              <a:lnTo>
                                <a:pt x="1323" y="772"/>
                              </a:lnTo>
                              <a:lnTo>
                                <a:pt x="1307" y="721"/>
                              </a:lnTo>
                              <a:lnTo>
                                <a:pt x="1292" y="670"/>
                              </a:lnTo>
                              <a:lnTo>
                                <a:pt x="1272" y="647"/>
                              </a:lnTo>
                              <a:lnTo>
                                <a:pt x="1280" y="596"/>
                              </a:lnTo>
                              <a:lnTo>
                                <a:pt x="1260" y="576"/>
                              </a:lnTo>
                              <a:lnTo>
                                <a:pt x="1260" y="549"/>
                              </a:lnTo>
                              <a:lnTo>
                                <a:pt x="1244" y="533"/>
                              </a:lnTo>
                              <a:lnTo>
                                <a:pt x="1241" y="498"/>
                              </a:lnTo>
                              <a:lnTo>
                                <a:pt x="1244" y="459"/>
                              </a:lnTo>
                              <a:lnTo>
                                <a:pt x="1233" y="439"/>
                              </a:lnTo>
                              <a:lnTo>
                                <a:pt x="1221" y="361"/>
                              </a:lnTo>
                              <a:lnTo>
                                <a:pt x="1225" y="325"/>
                              </a:lnTo>
                              <a:lnTo>
                                <a:pt x="1209" y="282"/>
                              </a:lnTo>
                              <a:lnTo>
                                <a:pt x="1209" y="259"/>
                              </a:lnTo>
                              <a:lnTo>
                                <a:pt x="1193" y="220"/>
                              </a:lnTo>
                              <a:lnTo>
                                <a:pt x="1174" y="192"/>
                              </a:lnTo>
                              <a:lnTo>
                                <a:pt x="1127" y="165"/>
                              </a:lnTo>
                              <a:lnTo>
                                <a:pt x="1091" y="165"/>
                              </a:lnTo>
                              <a:lnTo>
                                <a:pt x="1080" y="157"/>
                              </a:lnTo>
                              <a:lnTo>
                                <a:pt x="1048" y="153"/>
                              </a:lnTo>
                              <a:lnTo>
                                <a:pt x="1009" y="126"/>
                              </a:lnTo>
                              <a:lnTo>
                                <a:pt x="985" y="126"/>
                              </a:lnTo>
                              <a:lnTo>
                                <a:pt x="962" y="110"/>
                              </a:lnTo>
                              <a:lnTo>
                                <a:pt x="938" y="102"/>
                              </a:lnTo>
                              <a:lnTo>
                                <a:pt x="879" y="55"/>
                              </a:lnTo>
                              <a:lnTo>
                                <a:pt x="601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0606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7449" name="Freeform 25">
                          <a:extLst>
                            <a:ext uri="{FF2B5EF4-FFF2-40B4-BE49-F238E27FC236}">
                              <a16:creationId xmlns:a16="http://schemas.microsoft.com/office/drawing/2014/main" id="{07854386-D69F-F70E-AF98-4064109A5B69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121" y="3067"/>
                          <a:ext cx="341" cy="460"/>
                        </a:xfrm>
                        <a:custGeom>
                          <a:avLst/>
                          <a:gdLst>
                            <a:gd name="T0" fmla="*/ 225 w 683"/>
                            <a:gd name="T1" fmla="*/ 374 h 921"/>
                            <a:gd name="T2" fmla="*/ 182 w 683"/>
                            <a:gd name="T3" fmla="*/ 394 h 921"/>
                            <a:gd name="T4" fmla="*/ 167 w 683"/>
                            <a:gd name="T5" fmla="*/ 460 h 921"/>
                            <a:gd name="T6" fmla="*/ 59 w 683"/>
                            <a:gd name="T7" fmla="*/ 445 h 921"/>
                            <a:gd name="T8" fmla="*/ 8 w 683"/>
                            <a:gd name="T9" fmla="*/ 423 h 921"/>
                            <a:gd name="T10" fmla="*/ 2 w 683"/>
                            <a:gd name="T11" fmla="*/ 394 h 921"/>
                            <a:gd name="T12" fmla="*/ 15 w 683"/>
                            <a:gd name="T13" fmla="*/ 349 h 921"/>
                            <a:gd name="T14" fmla="*/ 17 w 683"/>
                            <a:gd name="T15" fmla="*/ 329 h 921"/>
                            <a:gd name="T16" fmla="*/ 55 w 683"/>
                            <a:gd name="T17" fmla="*/ 302 h 921"/>
                            <a:gd name="T18" fmla="*/ 59 w 683"/>
                            <a:gd name="T19" fmla="*/ 262 h 921"/>
                            <a:gd name="T20" fmla="*/ 88 w 683"/>
                            <a:gd name="T21" fmla="*/ 262 h 921"/>
                            <a:gd name="T22" fmla="*/ 121 w 683"/>
                            <a:gd name="T23" fmla="*/ 276 h 921"/>
                            <a:gd name="T24" fmla="*/ 68 w 683"/>
                            <a:gd name="T25" fmla="*/ 235 h 921"/>
                            <a:gd name="T26" fmla="*/ 102 w 683"/>
                            <a:gd name="T27" fmla="*/ 243 h 921"/>
                            <a:gd name="T28" fmla="*/ 119 w 683"/>
                            <a:gd name="T29" fmla="*/ 225 h 921"/>
                            <a:gd name="T30" fmla="*/ 78 w 683"/>
                            <a:gd name="T31" fmla="*/ 213 h 921"/>
                            <a:gd name="T32" fmla="*/ 82 w 683"/>
                            <a:gd name="T33" fmla="*/ 180 h 921"/>
                            <a:gd name="T34" fmla="*/ 92 w 683"/>
                            <a:gd name="T35" fmla="*/ 141 h 921"/>
                            <a:gd name="T36" fmla="*/ 104 w 683"/>
                            <a:gd name="T37" fmla="*/ 116 h 921"/>
                            <a:gd name="T38" fmla="*/ 108 w 683"/>
                            <a:gd name="T39" fmla="*/ 96 h 921"/>
                            <a:gd name="T40" fmla="*/ 119 w 683"/>
                            <a:gd name="T41" fmla="*/ 65 h 921"/>
                            <a:gd name="T42" fmla="*/ 161 w 683"/>
                            <a:gd name="T43" fmla="*/ 49 h 921"/>
                            <a:gd name="T44" fmla="*/ 202 w 683"/>
                            <a:gd name="T45" fmla="*/ 33 h 921"/>
                            <a:gd name="T46" fmla="*/ 245 w 683"/>
                            <a:gd name="T47" fmla="*/ 23 h 921"/>
                            <a:gd name="T48" fmla="*/ 235 w 683"/>
                            <a:gd name="T49" fmla="*/ 125 h 921"/>
                            <a:gd name="T50" fmla="*/ 284 w 683"/>
                            <a:gd name="T51" fmla="*/ 394 h 921"/>
                            <a:gd name="T52" fmla="*/ 218 w 683"/>
                            <a:gd name="T53" fmla="*/ 145 h 921"/>
                            <a:gd name="T54" fmla="*/ 214 w 683"/>
                            <a:gd name="T55" fmla="*/ 100 h 921"/>
                            <a:gd name="T56" fmla="*/ 276 w 683"/>
                            <a:gd name="T57" fmla="*/ 0 h 921"/>
                            <a:gd name="T58" fmla="*/ 282 w 683"/>
                            <a:gd name="T59" fmla="*/ 37 h 921"/>
                            <a:gd name="T60" fmla="*/ 302 w 683"/>
                            <a:gd name="T61" fmla="*/ 110 h 921"/>
                            <a:gd name="T62" fmla="*/ 324 w 683"/>
                            <a:gd name="T63" fmla="*/ 235 h 921"/>
                            <a:gd name="T64" fmla="*/ 329 w 683"/>
                            <a:gd name="T65" fmla="*/ 345 h 921"/>
                            <a:gd name="T66" fmla="*/ 335 w 683"/>
                            <a:gd name="T67" fmla="*/ 425 h 921"/>
                            <a:gd name="T68" fmla="*/ 239 w 683"/>
                            <a:gd name="T69" fmla="*/ 381 h 921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  <a:gd name="T75" fmla="*/ 0 60000 65536"/>
                            <a:gd name="T76" fmla="*/ 0 60000 65536"/>
                            <a:gd name="T77" fmla="*/ 0 60000 65536"/>
                            <a:gd name="T78" fmla="*/ 0 60000 65536"/>
                            <a:gd name="T79" fmla="*/ 0 60000 65536"/>
                            <a:gd name="T80" fmla="*/ 0 60000 65536"/>
                            <a:gd name="T81" fmla="*/ 0 60000 65536"/>
                            <a:gd name="T82" fmla="*/ 0 60000 65536"/>
                            <a:gd name="T83" fmla="*/ 0 60000 65536"/>
                            <a:gd name="T84" fmla="*/ 0 60000 65536"/>
                            <a:gd name="T85" fmla="*/ 0 60000 65536"/>
                            <a:gd name="T86" fmla="*/ 0 60000 65536"/>
                            <a:gd name="T87" fmla="*/ 0 60000 65536"/>
                            <a:gd name="T88" fmla="*/ 0 60000 65536"/>
                            <a:gd name="T89" fmla="*/ 0 60000 65536"/>
                            <a:gd name="T90" fmla="*/ 0 60000 65536"/>
                            <a:gd name="T91" fmla="*/ 0 60000 65536"/>
                            <a:gd name="T92" fmla="*/ 0 60000 65536"/>
                            <a:gd name="T93" fmla="*/ 0 60000 65536"/>
                            <a:gd name="T94" fmla="*/ 0 60000 65536"/>
                            <a:gd name="T95" fmla="*/ 0 60000 65536"/>
                            <a:gd name="T96" fmla="*/ 0 60000 65536"/>
                            <a:gd name="T97" fmla="*/ 0 60000 65536"/>
                            <a:gd name="T98" fmla="*/ 0 60000 65536"/>
                            <a:gd name="T99" fmla="*/ 0 60000 65536"/>
                            <a:gd name="T100" fmla="*/ 0 60000 65536"/>
                            <a:gd name="T101" fmla="*/ 0 60000 65536"/>
                            <a:gd name="T102" fmla="*/ 0 60000 65536"/>
                            <a:gd name="T103" fmla="*/ 0 60000 65536"/>
                            <a:gd name="T104" fmla="*/ 0 60000 65536"/>
                          </a:gdLst>
                          <a:ahLst/>
                          <a:cxnLst>
                            <a:cxn ang="T70">
                              <a:pos x="T0" y="T1"/>
                            </a:cxn>
                            <a:cxn ang="T71">
                              <a:pos x="T2" y="T3"/>
                            </a:cxn>
                            <a:cxn ang="T72">
                              <a:pos x="T4" y="T5"/>
                            </a:cxn>
                            <a:cxn ang="T73">
                              <a:pos x="T6" y="T7"/>
                            </a:cxn>
                            <a:cxn ang="T74">
                              <a:pos x="T8" y="T9"/>
                            </a:cxn>
                            <a:cxn ang="T75">
                              <a:pos x="T10" y="T11"/>
                            </a:cxn>
                            <a:cxn ang="T76">
                              <a:pos x="T12" y="T13"/>
                            </a:cxn>
                            <a:cxn ang="T77">
                              <a:pos x="T14" y="T15"/>
                            </a:cxn>
                            <a:cxn ang="T78">
                              <a:pos x="T16" y="T17"/>
                            </a:cxn>
                            <a:cxn ang="T79">
                              <a:pos x="T18" y="T19"/>
                            </a:cxn>
                            <a:cxn ang="T80">
                              <a:pos x="T20" y="T21"/>
                            </a:cxn>
                            <a:cxn ang="T81">
                              <a:pos x="T22" y="T23"/>
                            </a:cxn>
                            <a:cxn ang="T82">
                              <a:pos x="T24" y="T25"/>
                            </a:cxn>
                            <a:cxn ang="T83">
                              <a:pos x="T26" y="T27"/>
                            </a:cxn>
                            <a:cxn ang="T84">
                              <a:pos x="T28" y="T29"/>
                            </a:cxn>
                            <a:cxn ang="T85">
                              <a:pos x="T30" y="T31"/>
                            </a:cxn>
                            <a:cxn ang="T86">
                              <a:pos x="T32" y="T33"/>
                            </a:cxn>
                            <a:cxn ang="T87">
                              <a:pos x="T34" y="T35"/>
                            </a:cxn>
                            <a:cxn ang="T88">
                              <a:pos x="T36" y="T37"/>
                            </a:cxn>
                            <a:cxn ang="T89">
                              <a:pos x="T38" y="T39"/>
                            </a:cxn>
                            <a:cxn ang="T90">
                              <a:pos x="T40" y="T41"/>
                            </a:cxn>
                            <a:cxn ang="T91">
                              <a:pos x="T42" y="T43"/>
                            </a:cxn>
                            <a:cxn ang="T92">
                              <a:pos x="T44" y="T45"/>
                            </a:cxn>
                            <a:cxn ang="T93">
                              <a:pos x="T46" y="T47"/>
                            </a:cxn>
                            <a:cxn ang="T94">
                              <a:pos x="T48" y="T49"/>
                            </a:cxn>
                            <a:cxn ang="T95">
                              <a:pos x="T50" y="T51"/>
                            </a:cxn>
                            <a:cxn ang="T96">
                              <a:pos x="T52" y="T53"/>
                            </a:cxn>
                            <a:cxn ang="T97">
                              <a:pos x="T54" y="T55"/>
                            </a:cxn>
                            <a:cxn ang="T98">
                              <a:pos x="T56" y="T57"/>
                            </a:cxn>
                            <a:cxn ang="T99">
                              <a:pos x="T58" y="T59"/>
                            </a:cxn>
                            <a:cxn ang="T100">
                              <a:pos x="T60" y="T61"/>
                            </a:cxn>
                            <a:cxn ang="T101">
                              <a:pos x="T62" y="T63"/>
                            </a:cxn>
                            <a:cxn ang="T102">
                              <a:pos x="T64" y="T65"/>
                            </a:cxn>
                            <a:cxn ang="T103">
                              <a:pos x="T66" y="T67"/>
                            </a:cxn>
                            <a:cxn ang="T104">
                              <a:pos x="T68" y="T69"/>
                            </a:cxn>
                          </a:cxnLst>
                          <a:rect l="0" t="0" r="r" b="b"/>
                          <a:pathLst>
                            <a:path w="683" h="921">
                              <a:moveTo>
                                <a:pt x="479" y="763"/>
                              </a:moveTo>
                              <a:lnTo>
                                <a:pt x="451" y="749"/>
                              </a:lnTo>
                              <a:lnTo>
                                <a:pt x="400" y="762"/>
                              </a:lnTo>
                              <a:lnTo>
                                <a:pt x="365" y="788"/>
                              </a:lnTo>
                              <a:lnTo>
                                <a:pt x="343" y="848"/>
                              </a:lnTo>
                              <a:lnTo>
                                <a:pt x="334" y="921"/>
                              </a:lnTo>
                              <a:lnTo>
                                <a:pt x="224" y="901"/>
                              </a:lnTo>
                              <a:lnTo>
                                <a:pt x="118" y="890"/>
                              </a:lnTo>
                              <a:lnTo>
                                <a:pt x="55" y="870"/>
                              </a:lnTo>
                              <a:lnTo>
                                <a:pt x="16" y="847"/>
                              </a:lnTo>
                              <a:lnTo>
                                <a:pt x="0" y="827"/>
                              </a:lnTo>
                              <a:lnTo>
                                <a:pt x="4" y="788"/>
                              </a:lnTo>
                              <a:lnTo>
                                <a:pt x="24" y="713"/>
                              </a:lnTo>
                              <a:lnTo>
                                <a:pt x="31" y="698"/>
                              </a:lnTo>
                              <a:lnTo>
                                <a:pt x="94" y="698"/>
                              </a:lnTo>
                              <a:lnTo>
                                <a:pt x="35" y="659"/>
                              </a:lnTo>
                              <a:lnTo>
                                <a:pt x="82" y="612"/>
                              </a:lnTo>
                              <a:lnTo>
                                <a:pt x="110" y="604"/>
                              </a:lnTo>
                              <a:lnTo>
                                <a:pt x="98" y="553"/>
                              </a:lnTo>
                              <a:lnTo>
                                <a:pt x="118" y="525"/>
                              </a:lnTo>
                              <a:lnTo>
                                <a:pt x="137" y="498"/>
                              </a:lnTo>
                              <a:lnTo>
                                <a:pt x="177" y="525"/>
                              </a:lnTo>
                              <a:lnTo>
                                <a:pt x="204" y="541"/>
                              </a:lnTo>
                              <a:lnTo>
                                <a:pt x="243" y="553"/>
                              </a:lnTo>
                              <a:lnTo>
                                <a:pt x="188" y="502"/>
                              </a:lnTo>
                              <a:lnTo>
                                <a:pt x="137" y="471"/>
                              </a:lnTo>
                              <a:lnTo>
                                <a:pt x="184" y="474"/>
                              </a:lnTo>
                              <a:lnTo>
                                <a:pt x="204" y="486"/>
                              </a:lnTo>
                              <a:lnTo>
                                <a:pt x="243" y="478"/>
                              </a:lnTo>
                              <a:lnTo>
                                <a:pt x="239" y="451"/>
                              </a:lnTo>
                              <a:lnTo>
                                <a:pt x="208" y="431"/>
                              </a:lnTo>
                              <a:lnTo>
                                <a:pt x="157" y="427"/>
                              </a:lnTo>
                              <a:lnTo>
                                <a:pt x="165" y="396"/>
                              </a:lnTo>
                              <a:lnTo>
                                <a:pt x="165" y="361"/>
                              </a:lnTo>
                              <a:lnTo>
                                <a:pt x="184" y="322"/>
                              </a:lnTo>
                              <a:lnTo>
                                <a:pt x="184" y="282"/>
                              </a:lnTo>
                              <a:lnTo>
                                <a:pt x="208" y="247"/>
                              </a:lnTo>
                              <a:lnTo>
                                <a:pt x="208" y="232"/>
                              </a:lnTo>
                              <a:lnTo>
                                <a:pt x="204" y="204"/>
                              </a:lnTo>
                              <a:lnTo>
                                <a:pt x="216" y="192"/>
                              </a:lnTo>
                              <a:lnTo>
                                <a:pt x="224" y="157"/>
                              </a:lnTo>
                              <a:lnTo>
                                <a:pt x="239" y="130"/>
                              </a:lnTo>
                              <a:lnTo>
                                <a:pt x="259" y="106"/>
                              </a:lnTo>
                              <a:lnTo>
                                <a:pt x="322" y="98"/>
                              </a:lnTo>
                              <a:lnTo>
                                <a:pt x="353" y="98"/>
                              </a:lnTo>
                              <a:lnTo>
                                <a:pt x="404" y="67"/>
                              </a:lnTo>
                              <a:lnTo>
                                <a:pt x="440" y="51"/>
                              </a:lnTo>
                              <a:lnTo>
                                <a:pt x="491" y="47"/>
                              </a:lnTo>
                              <a:lnTo>
                                <a:pt x="420" y="204"/>
                              </a:lnTo>
                              <a:lnTo>
                                <a:pt x="471" y="251"/>
                              </a:lnTo>
                              <a:lnTo>
                                <a:pt x="416" y="294"/>
                              </a:lnTo>
                              <a:lnTo>
                                <a:pt x="569" y="788"/>
                              </a:lnTo>
                              <a:lnTo>
                                <a:pt x="585" y="788"/>
                              </a:lnTo>
                              <a:lnTo>
                                <a:pt x="436" y="290"/>
                              </a:lnTo>
                              <a:lnTo>
                                <a:pt x="494" y="255"/>
                              </a:lnTo>
                              <a:lnTo>
                                <a:pt x="428" y="200"/>
                              </a:lnTo>
                              <a:lnTo>
                                <a:pt x="502" y="51"/>
                              </a:lnTo>
                              <a:lnTo>
                                <a:pt x="552" y="0"/>
                              </a:lnTo>
                              <a:lnTo>
                                <a:pt x="559" y="42"/>
                              </a:lnTo>
                              <a:lnTo>
                                <a:pt x="564" y="75"/>
                              </a:lnTo>
                              <a:lnTo>
                                <a:pt x="583" y="127"/>
                              </a:lnTo>
                              <a:lnTo>
                                <a:pt x="604" y="220"/>
                              </a:lnTo>
                              <a:lnTo>
                                <a:pt x="632" y="369"/>
                              </a:lnTo>
                              <a:lnTo>
                                <a:pt x="648" y="471"/>
                              </a:lnTo>
                              <a:lnTo>
                                <a:pt x="655" y="549"/>
                              </a:lnTo>
                              <a:lnTo>
                                <a:pt x="659" y="690"/>
                              </a:lnTo>
                              <a:lnTo>
                                <a:pt x="683" y="784"/>
                              </a:lnTo>
                              <a:lnTo>
                                <a:pt x="671" y="851"/>
                              </a:lnTo>
                              <a:lnTo>
                                <a:pt x="502" y="870"/>
                              </a:lnTo>
                              <a:lnTo>
                                <a:pt x="479" y="76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80808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7450" name="Freeform 26">
                          <a:extLst>
                            <a:ext uri="{FF2B5EF4-FFF2-40B4-BE49-F238E27FC236}">
                              <a16:creationId xmlns:a16="http://schemas.microsoft.com/office/drawing/2014/main" id="{00346A9E-1C7E-2AD5-D190-309469F7F48D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476" y="3084"/>
                          <a:ext cx="300" cy="416"/>
                        </a:xfrm>
                        <a:custGeom>
                          <a:avLst/>
                          <a:gdLst>
                            <a:gd name="T0" fmla="*/ 12 w 601"/>
                            <a:gd name="T1" fmla="*/ 355 h 830"/>
                            <a:gd name="T2" fmla="*/ 39 w 601"/>
                            <a:gd name="T3" fmla="*/ 257 h 830"/>
                            <a:gd name="T4" fmla="*/ 45 w 601"/>
                            <a:gd name="T5" fmla="*/ 200 h 830"/>
                            <a:gd name="T6" fmla="*/ 53 w 601"/>
                            <a:gd name="T7" fmla="*/ 147 h 830"/>
                            <a:gd name="T8" fmla="*/ 55 w 601"/>
                            <a:gd name="T9" fmla="*/ 108 h 830"/>
                            <a:gd name="T10" fmla="*/ 69 w 601"/>
                            <a:gd name="T11" fmla="*/ 63 h 830"/>
                            <a:gd name="T12" fmla="*/ 76 w 601"/>
                            <a:gd name="T13" fmla="*/ 33 h 830"/>
                            <a:gd name="T14" fmla="*/ 76 w 601"/>
                            <a:gd name="T15" fmla="*/ 0 h 830"/>
                            <a:gd name="T16" fmla="*/ 81 w 601"/>
                            <a:gd name="T17" fmla="*/ 7 h 830"/>
                            <a:gd name="T18" fmla="*/ 96 w 601"/>
                            <a:gd name="T19" fmla="*/ 36 h 830"/>
                            <a:gd name="T20" fmla="*/ 118 w 601"/>
                            <a:gd name="T21" fmla="*/ 67 h 830"/>
                            <a:gd name="T22" fmla="*/ 137 w 601"/>
                            <a:gd name="T23" fmla="*/ 96 h 830"/>
                            <a:gd name="T24" fmla="*/ 110 w 601"/>
                            <a:gd name="T25" fmla="*/ 129 h 830"/>
                            <a:gd name="T26" fmla="*/ 143 w 601"/>
                            <a:gd name="T27" fmla="*/ 157 h 830"/>
                            <a:gd name="T28" fmla="*/ 122 w 601"/>
                            <a:gd name="T29" fmla="*/ 226 h 830"/>
                            <a:gd name="T30" fmla="*/ 96 w 601"/>
                            <a:gd name="T31" fmla="*/ 279 h 830"/>
                            <a:gd name="T32" fmla="*/ 55 w 601"/>
                            <a:gd name="T33" fmla="*/ 367 h 830"/>
                            <a:gd name="T34" fmla="*/ 69 w 601"/>
                            <a:gd name="T35" fmla="*/ 367 h 830"/>
                            <a:gd name="T36" fmla="*/ 80 w 601"/>
                            <a:gd name="T37" fmla="*/ 332 h 830"/>
                            <a:gd name="T38" fmla="*/ 129 w 601"/>
                            <a:gd name="T39" fmla="*/ 218 h 830"/>
                            <a:gd name="T40" fmla="*/ 153 w 601"/>
                            <a:gd name="T41" fmla="*/ 167 h 830"/>
                            <a:gd name="T42" fmla="*/ 151 w 601"/>
                            <a:gd name="T43" fmla="*/ 153 h 830"/>
                            <a:gd name="T44" fmla="*/ 114 w 601"/>
                            <a:gd name="T45" fmla="*/ 131 h 830"/>
                            <a:gd name="T46" fmla="*/ 147 w 601"/>
                            <a:gd name="T47" fmla="*/ 108 h 830"/>
                            <a:gd name="T48" fmla="*/ 135 w 601"/>
                            <a:gd name="T49" fmla="*/ 80 h 830"/>
                            <a:gd name="T50" fmla="*/ 102 w 601"/>
                            <a:gd name="T51" fmla="*/ 37 h 830"/>
                            <a:gd name="T52" fmla="*/ 88 w 601"/>
                            <a:gd name="T53" fmla="*/ 11 h 830"/>
                            <a:gd name="T54" fmla="*/ 102 w 601"/>
                            <a:gd name="T55" fmla="*/ 20 h 830"/>
                            <a:gd name="T56" fmla="*/ 113 w 601"/>
                            <a:gd name="T57" fmla="*/ 24 h 830"/>
                            <a:gd name="T58" fmla="*/ 127 w 601"/>
                            <a:gd name="T59" fmla="*/ 35 h 830"/>
                            <a:gd name="T60" fmla="*/ 141 w 601"/>
                            <a:gd name="T61" fmla="*/ 45 h 830"/>
                            <a:gd name="T62" fmla="*/ 149 w 601"/>
                            <a:gd name="T63" fmla="*/ 51 h 830"/>
                            <a:gd name="T64" fmla="*/ 178 w 601"/>
                            <a:gd name="T65" fmla="*/ 55 h 830"/>
                            <a:gd name="T66" fmla="*/ 202 w 601"/>
                            <a:gd name="T67" fmla="*/ 61 h 830"/>
                            <a:gd name="T68" fmla="*/ 216 w 601"/>
                            <a:gd name="T69" fmla="*/ 75 h 830"/>
                            <a:gd name="T70" fmla="*/ 228 w 601"/>
                            <a:gd name="T71" fmla="*/ 86 h 830"/>
                            <a:gd name="T72" fmla="*/ 206 w 601"/>
                            <a:gd name="T73" fmla="*/ 114 h 830"/>
                            <a:gd name="T74" fmla="*/ 200 w 601"/>
                            <a:gd name="T75" fmla="*/ 125 h 830"/>
                            <a:gd name="T76" fmla="*/ 220 w 601"/>
                            <a:gd name="T77" fmla="*/ 108 h 830"/>
                            <a:gd name="T78" fmla="*/ 229 w 601"/>
                            <a:gd name="T79" fmla="*/ 102 h 830"/>
                            <a:gd name="T80" fmla="*/ 229 w 601"/>
                            <a:gd name="T81" fmla="*/ 112 h 830"/>
                            <a:gd name="T82" fmla="*/ 237 w 601"/>
                            <a:gd name="T83" fmla="*/ 129 h 830"/>
                            <a:gd name="T84" fmla="*/ 235 w 601"/>
                            <a:gd name="T85" fmla="*/ 149 h 830"/>
                            <a:gd name="T86" fmla="*/ 237 w 601"/>
                            <a:gd name="T87" fmla="*/ 167 h 830"/>
                            <a:gd name="T88" fmla="*/ 243 w 601"/>
                            <a:gd name="T89" fmla="*/ 194 h 830"/>
                            <a:gd name="T90" fmla="*/ 247 w 601"/>
                            <a:gd name="T91" fmla="*/ 216 h 830"/>
                            <a:gd name="T92" fmla="*/ 245 w 601"/>
                            <a:gd name="T93" fmla="*/ 230 h 830"/>
                            <a:gd name="T94" fmla="*/ 251 w 601"/>
                            <a:gd name="T95" fmla="*/ 236 h 830"/>
                            <a:gd name="T96" fmla="*/ 257 w 601"/>
                            <a:gd name="T97" fmla="*/ 247 h 830"/>
                            <a:gd name="T98" fmla="*/ 255 w 601"/>
                            <a:gd name="T99" fmla="*/ 257 h 830"/>
                            <a:gd name="T100" fmla="*/ 265 w 601"/>
                            <a:gd name="T101" fmla="*/ 269 h 830"/>
                            <a:gd name="T102" fmla="*/ 259 w 601"/>
                            <a:gd name="T103" fmla="*/ 285 h 830"/>
                            <a:gd name="T104" fmla="*/ 263 w 601"/>
                            <a:gd name="T105" fmla="*/ 298 h 830"/>
                            <a:gd name="T106" fmla="*/ 277 w 601"/>
                            <a:gd name="T107" fmla="*/ 316 h 830"/>
                            <a:gd name="T108" fmla="*/ 284 w 601"/>
                            <a:gd name="T109" fmla="*/ 347 h 830"/>
                            <a:gd name="T110" fmla="*/ 284 w 601"/>
                            <a:gd name="T111" fmla="*/ 377 h 830"/>
                            <a:gd name="T112" fmla="*/ 298 w 601"/>
                            <a:gd name="T113" fmla="*/ 388 h 830"/>
                            <a:gd name="T114" fmla="*/ 300 w 601"/>
                            <a:gd name="T115" fmla="*/ 416 h 830"/>
                            <a:gd name="T116" fmla="*/ 0 w 601"/>
                            <a:gd name="T117" fmla="*/ 410 h 830"/>
                            <a:gd name="T118" fmla="*/ 12 w 601"/>
                            <a:gd name="T119" fmla="*/ 355 h 830"/>
                            <a:gd name="T120" fmla="*/ 0 60000 65536"/>
                            <a:gd name="T121" fmla="*/ 0 60000 65536"/>
                            <a:gd name="T122" fmla="*/ 0 60000 65536"/>
                            <a:gd name="T123" fmla="*/ 0 60000 65536"/>
                            <a:gd name="T124" fmla="*/ 0 60000 65536"/>
                            <a:gd name="T125" fmla="*/ 0 60000 65536"/>
                            <a:gd name="T126" fmla="*/ 0 60000 65536"/>
                            <a:gd name="T127" fmla="*/ 0 60000 65536"/>
                            <a:gd name="T128" fmla="*/ 0 60000 65536"/>
                            <a:gd name="T129" fmla="*/ 0 60000 65536"/>
                            <a:gd name="T130" fmla="*/ 0 60000 65536"/>
                            <a:gd name="T131" fmla="*/ 0 60000 65536"/>
                            <a:gd name="T132" fmla="*/ 0 60000 65536"/>
                            <a:gd name="T133" fmla="*/ 0 60000 65536"/>
                            <a:gd name="T134" fmla="*/ 0 60000 65536"/>
                            <a:gd name="T135" fmla="*/ 0 60000 65536"/>
                            <a:gd name="T136" fmla="*/ 0 60000 65536"/>
                            <a:gd name="T137" fmla="*/ 0 60000 65536"/>
                            <a:gd name="T138" fmla="*/ 0 60000 65536"/>
                            <a:gd name="T139" fmla="*/ 0 60000 65536"/>
                            <a:gd name="T140" fmla="*/ 0 60000 65536"/>
                            <a:gd name="T141" fmla="*/ 0 60000 65536"/>
                            <a:gd name="T142" fmla="*/ 0 60000 65536"/>
                            <a:gd name="T143" fmla="*/ 0 60000 65536"/>
                            <a:gd name="T144" fmla="*/ 0 60000 65536"/>
                            <a:gd name="T145" fmla="*/ 0 60000 65536"/>
                            <a:gd name="T146" fmla="*/ 0 60000 65536"/>
                            <a:gd name="T147" fmla="*/ 0 60000 65536"/>
                            <a:gd name="T148" fmla="*/ 0 60000 65536"/>
                            <a:gd name="T149" fmla="*/ 0 60000 65536"/>
                            <a:gd name="T150" fmla="*/ 0 60000 65536"/>
                            <a:gd name="T151" fmla="*/ 0 60000 65536"/>
                            <a:gd name="T152" fmla="*/ 0 60000 65536"/>
                            <a:gd name="T153" fmla="*/ 0 60000 65536"/>
                            <a:gd name="T154" fmla="*/ 0 60000 65536"/>
                            <a:gd name="T155" fmla="*/ 0 60000 65536"/>
                            <a:gd name="T156" fmla="*/ 0 60000 65536"/>
                            <a:gd name="T157" fmla="*/ 0 60000 65536"/>
                            <a:gd name="T158" fmla="*/ 0 60000 65536"/>
                            <a:gd name="T159" fmla="*/ 0 60000 65536"/>
                            <a:gd name="T160" fmla="*/ 0 60000 65536"/>
                            <a:gd name="T161" fmla="*/ 0 60000 65536"/>
                            <a:gd name="T162" fmla="*/ 0 60000 65536"/>
                            <a:gd name="T163" fmla="*/ 0 60000 65536"/>
                            <a:gd name="T164" fmla="*/ 0 60000 65536"/>
                            <a:gd name="T165" fmla="*/ 0 60000 65536"/>
                            <a:gd name="T166" fmla="*/ 0 60000 65536"/>
                            <a:gd name="T167" fmla="*/ 0 60000 65536"/>
                            <a:gd name="T168" fmla="*/ 0 60000 65536"/>
                            <a:gd name="T169" fmla="*/ 0 60000 65536"/>
                            <a:gd name="T170" fmla="*/ 0 60000 65536"/>
                            <a:gd name="T171" fmla="*/ 0 60000 65536"/>
                            <a:gd name="T172" fmla="*/ 0 60000 65536"/>
                            <a:gd name="T173" fmla="*/ 0 60000 65536"/>
                            <a:gd name="T174" fmla="*/ 0 60000 65536"/>
                            <a:gd name="T175" fmla="*/ 0 60000 65536"/>
                            <a:gd name="T176" fmla="*/ 0 60000 65536"/>
                            <a:gd name="T177" fmla="*/ 0 60000 65536"/>
                            <a:gd name="T178" fmla="*/ 0 60000 65536"/>
                            <a:gd name="T179" fmla="*/ 0 60000 65536"/>
                          </a:gdLst>
                          <a:ahLst/>
                          <a:cxnLst>
                            <a:cxn ang="T120">
                              <a:pos x="T0" y="T1"/>
                            </a:cxn>
                            <a:cxn ang="T121">
                              <a:pos x="T2" y="T3"/>
                            </a:cxn>
                            <a:cxn ang="T122">
                              <a:pos x="T4" y="T5"/>
                            </a:cxn>
                            <a:cxn ang="T123">
                              <a:pos x="T6" y="T7"/>
                            </a:cxn>
                            <a:cxn ang="T124">
                              <a:pos x="T8" y="T9"/>
                            </a:cxn>
                            <a:cxn ang="T125">
                              <a:pos x="T10" y="T11"/>
                            </a:cxn>
                            <a:cxn ang="T126">
                              <a:pos x="T12" y="T13"/>
                            </a:cxn>
                            <a:cxn ang="T127">
                              <a:pos x="T14" y="T15"/>
                            </a:cxn>
                            <a:cxn ang="T128">
                              <a:pos x="T16" y="T17"/>
                            </a:cxn>
                            <a:cxn ang="T129">
                              <a:pos x="T18" y="T19"/>
                            </a:cxn>
                            <a:cxn ang="T130">
                              <a:pos x="T20" y="T21"/>
                            </a:cxn>
                            <a:cxn ang="T131">
                              <a:pos x="T22" y="T23"/>
                            </a:cxn>
                            <a:cxn ang="T132">
                              <a:pos x="T24" y="T25"/>
                            </a:cxn>
                            <a:cxn ang="T133">
                              <a:pos x="T26" y="T27"/>
                            </a:cxn>
                            <a:cxn ang="T134">
                              <a:pos x="T28" y="T29"/>
                            </a:cxn>
                            <a:cxn ang="T135">
                              <a:pos x="T30" y="T31"/>
                            </a:cxn>
                            <a:cxn ang="T136">
                              <a:pos x="T32" y="T33"/>
                            </a:cxn>
                            <a:cxn ang="T137">
                              <a:pos x="T34" y="T35"/>
                            </a:cxn>
                            <a:cxn ang="T138">
                              <a:pos x="T36" y="T37"/>
                            </a:cxn>
                            <a:cxn ang="T139">
                              <a:pos x="T38" y="T39"/>
                            </a:cxn>
                            <a:cxn ang="T140">
                              <a:pos x="T40" y="T41"/>
                            </a:cxn>
                            <a:cxn ang="T141">
                              <a:pos x="T42" y="T43"/>
                            </a:cxn>
                            <a:cxn ang="T142">
                              <a:pos x="T44" y="T45"/>
                            </a:cxn>
                            <a:cxn ang="T143">
                              <a:pos x="T46" y="T47"/>
                            </a:cxn>
                            <a:cxn ang="T144">
                              <a:pos x="T48" y="T49"/>
                            </a:cxn>
                            <a:cxn ang="T145">
                              <a:pos x="T50" y="T51"/>
                            </a:cxn>
                            <a:cxn ang="T146">
                              <a:pos x="T52" y="T53"/>
                            </a:cxn>
                            <a:cxn ang="T147">
                              <a:pos x="T54" y="T55"/>
                            </a:cxn>
                            <a:cxn ang="T148">
                              <a:pos x="T56" y="T57"/>
                            </a:cxn>
                            <a:cxn ang="T149">
                              <a:pos x="T58" y="T59"/>
                            </a:cxn>
                            <a:cxn ang="T150">
                              <a:pos x="T60" y="T61"/>
                            </a:cxn>
                            <a:cxn ang="T151">
                              <a:pos x="T62" y="T63"/>
                            </a:cxn>
                            <a:cxn ang="T152">
                              <a:pos x="T64" y="T65"/>
                            </a:cxn>
                            <a:cxn ang="T153">
                              <a:pos x="T66" y="T67"/>
                            </a:cxn>
                            <a:cxn ang="T154">
                              <a:pos x="T68" y="T69"/>
                            </a:cxn>
                            <a:cxn ang="T155">
                              <a:pos x="T70" y="T71"/>
                            </a:cxn>
                            <a:cxn ang="T156">
                              <a:pos x="T72" y="T73"/>
                            </a:cxn>
                            <a:cxn ang="T157">
                              <a:pos x="T74" y="T75"/>
                            </a:cxn>
                            <a:cxn ang="T158">
                              <a:pos x="T76" y="T77"/>
                            </a:cxn>
                            <a:cxn ang="T159">
                              <a:pos x="T78" y="T79"/>
                            </a:cxn>
                            <a:cxn ang="T160">
                              <a:pos x="T80" y="T81"/>
                            </a:cxn>
                            <a:cxn ang="T161">
                              <a:pos x="T82" y="T83"/>
                            </a:cxn>
                            <a:cxn ang="T162">
                              <a:pos x="T84" y="T85"/>
                            </a:cxn>
                            <a:cxn ang="T163">
                              <a:pos x="T86" y="T87"/>
                            </a:cxn>
                            <a:cxn ang="T164">
                              <a:pos x="T88" y="T89"/>
                            </a:cxn>
                            <a:cxn ang="T165">
                              <a:pos x="T90" y="T91"/>
                            </a:cxn>
                            <a:cxn ang="T166">
                              <a:pos x="T92" y="T93"/>
                            </a:cxn>
                            <a:cxn ang="T167">
                              <a:pos x="T94" y="T95"/>
                            </a:cxn>
                            <a:cxn ang="T168">
                              <a:pos x="T96" y="T97"/>
                            </a:cxn>
                            <a:cxn ang="T169">
                              <a:pos x="T98" y="T99"/>
                            </a:cxn>
                            <a:cxn ang="T170">
                              <a:pos x="T100" y="T101"/>
                            </a:cxn>
                            <a:cxn ang="T171">
                              <a:pos x="T102" y="T103"/>
                            </a:cxn>
                            <a:cxn ang="T172">
                              <a:pos x="T104" y="T105"/>
                            </a:cxn>
                            <a:cxn ang="T173">
                              <a:pos x="T106" y="T107"/>
                            </a:cxn>
                            <a:cxn ang="T174">
                              <a:pos x="T108" y="T109"/>
                            </a:cxn>
                            <a:cxn ang="T175">
                              <a:pos x="T110" y="T111"/>
                            </a:cxn>
                            <a:cxn ang="T176">
                              <a:pos x="T112" y="T113"/>
                            </a:cxn>
                            <a:cxn ang="T177">
                              <a:pos x="T114" y="T115"/>
                            </a:cxn>
                            <a:cxn ang="T178">
                              <a:pos x="T116" y="T117"/>
                            </a:cxn>
                            <a:cxn ang="T179">
                              <a:pos x="T118" y="T119"/>
                            </a:cxn>
                          </a:cxnLst>
                          <a:rect l="0" t="0" r="r" b="b"/>
                          <a:pathLst>
                            <a:path w="601" h="830">
                              <a:moveTo>
                                <a:pt x="24" y="709"/>
                              </a:moveTo>
                              <a:lnTo>
                                <a:pt x="79" y="513"/>
                              </a:lnTo>
                              <a:lnTo>
                                <a:pt x="91" y="399"/>
                              </a:lnTo>
                              <a:lnTo>
                                <a:pt x="106" y="293"/>
                              </a:lnTo>
                              <a:lnTo>
                                <a:pt x="110" y="215"/>
                              </a:lnTo>
                              <a:lnTo>
                                <a:pt x="138" y="126"/>
                              </a:lnTo>
                              <a:lnTo>
                                <a:pt x="153" y="66"/>
                              </a:lnTo>
                              <a:lnTo>
                                <a:pt x="152" y="0"/>
                              </a:lnTo>
                              <a:lnTo>
                                <a:pt x="163" y="14"/>
                              </a:lnTo>
                              <a:lnTo>
                                <a:pt x="193" y="71"/>
                              </a:lnTo>
                              <a:lnTo>
                                <a:pt x="236" y="133"/>
                              </a:lnTo>
                              <a:lnTo>
                                <a:pt x="275" y="192"/>
                              </a:lnTo>
                              <a:lnTo>
                                <a:pt x="220" y="258"/>
                              </a:lnTo>
                              <a:lnTo>
                                <a:pt x="287" y="313"/>
                              </a:lnTo>
                              <a:lnTo>
                                <a:pt x="244" y="450"/>
                              </a:lnTo>
                              <a:lnTo>
                                <a:pt x="193" y="556"/>
                              </a:lnTo>
                              <a:lnTo>
                                <a:pt x="110" y="732"/>
                              </a:lnTo>
                              <a:lnTo>
                                <a:pt x="138" y="732"/>
                              </a:lnTo>
                              <a:lnTo>
                                <a:pt x="161" y="662"/>
                              </a:lnTo>
                              <a:lnTo>
                                <a:pt x="259" y="435"/>
                              </a:lnTo>
                              <a:lnTo>
                                <a:pt x="306" y="333"/>
                              </a:lnTo>
                              <a:lnTo>
                                <a:pt x="303" y="305"/>
                              </a:lnTo>
                              <a:lnTo>
                                <a:pt x="228" y="262"/>
                              </a:lnTo>
                              <a:lnTo>
                                <a:pt x="295" y="215"/>
                              </a:lnTo>
                              <a:lnTo>
                                <a:pt x="271" y="160"/>
                              </a:lnTo>
                              <a:lnTo>
                                <a:pt x="204" y="74"/>
                              </a:lnTo>
                              <a:lnTo>
                                <a:pt x="177" y="22"/>
                              </a:lnTo>
                              <a:lnTo>
                                <a:pt x="204" y="40"/>
                              </a:lnTo>
                              <a:lnTo>
                                <a:pt x="227" y="48"/>
                              </a:lnTo>
                              <a:lnTo>
                                <a:pt x="255" y="70"/>
                              </a:lnTo>
                              <a:lnTo>
                                <a:pt x="283" y="90"/>
                              </a:lnTo>
                              <a:lnTo>
                                <a:pt x="299" y="102"/>
                              </a:lnTo>
                              <a:lnTo>
                                <a:pt x="357" y="109"/>
                              </a:lnTo>
                              <a:lnTo>
                                <a:pt x="405" y="121"/>
                              </a:lnTo>
                              <a:lnTo>
                                <a:pt x="432" y="149"/>
                              </a:lnTo>
                              <a:lnTo>
                                <a:pt x="456" y="172"/>
                              </a:lnTo>
                              <a:lnTo>
                                <a:pt x="412" y="227"/>
                              </a:lnTo>
                              <a:lnTo>
                                <a:pt x="401" y="250"/>
                              </a:lnTo>
                              <a:lnTo>
                                <a:pt x="440" y="215"/>
                              </a:lnTo>
                              <a:lnTo>
                                <a:pt x="459" y="203"/>
                              </a:lnTo>
                              <a:lnTo>
                                <a:pt x="459" y="223"/>
                              </a:lnTo>
                              <a:lnTo>
                                <a:pt x="475" y="258"/>
                              </a:lnTo>
                              <a:lnTo>
                                <a:pt x="471" y="297"/>
                              </a:lnTo>
                              <a:lnTo>
                                <a:pt x="475" y="333"/>
                              </a:lnTo>
                              <a:lnTo>
                                <a:pt x="487" y="388"/>
                              </a:lnTo>
                              <a:lnTo>
                                <a:pt x="495" y="431"/>
                              </a:lnTo>
                              <a:lnTo>
                                <a:pt x="491" y="458"/>
                              </a:lnTo>
                              <a:lnTo>
                                <a:pt x="503" y="470"/>
                              </a:lnTo>
                              <a:lnTo>
                                <a:pt x="514" y="493"/>
                              </a:lnTo>
                              <a:lnTo>
                                <a:pt x="511" y="513"/>
                              </a:lnTo>
                              <a:lnTo>
                                <a:pt x="530" y="536"/>
                              </a:lnTo>
                              <a:lnTo>
                                <a:pt x="518" y="568"/>
                              </a:lnTo>
                              <a:lnTo>
                                <a:pt x="526" y="595"/>
                              </a:lnTo>
                              <a:lnTo>
                                <a:pt x="554" y="630"/>
                              </a:lnTo>
                              <a:lnTo>
                                <a:pt x="569" y="693"/>
                              </a:lnTo>
                              <a:lnTo>
                                <a:pt x="569" y="752"/>
                              </a:lnTo>
                              <a:lnTo>
                                <a:pt x="597" y="775"/>
                              </a:lnTo>
                              <a:lnTo>
                                <a:pt x="601" y="830"/>
                              </a:lnTo>
                              <a:lnTo>
                                <a:pt x="0" y="818"/>
                              </a:lnTo>
                              <a:lnTo>
                                <a:pt x="24" y="70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80808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7446" name="Freeform 27">
                        <a:extLst>
                          <a:ext uri="{FF2B5EF4-FFF2-40B4-BE49-F238E27FC236}">
                            <a16:creationId xmlns:a16="http://schemas.microsoft.com/office/drawing/2014/main" id="{7FD15FEA-20CF-060D-E6FD-C2707DE2079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220" y="3190"/>
                        <a:ext cx="107" cy="241"/>
                      </a:xfrm>
                      <a:custGeom>
                        <a:avLst/>
                        <a:gdLst>
                          <a:gd name="T0" fmla="*/ 54 w 214"/>
                          <a:gd name="T1" fmla="*/ 0 h 482"/>
                          <a:gd name="T2" fmla="*/ 56 w 214"/>
                          <a:gd name="T3" fmla="*/ 30 h 482"/>
                          <a:gd name="T4" fmla="*/ 70 w 214"/>
                          <a:gd name="T5" fmla="*/ 45 h 482"/>
                          <a:gd name="T6" fmla="*/ 70 w 214"/>
                          <a:gd name="T7" fmla="*/ 96 h 482"/>
                          <a:gd name="T8" fmla="*/ 64 w 214"/>
                          <a:gd name="T9" fmla="*/ 132 h 482"/>
                          <a:gd name="T10" fmla="*/ 66 w 214"/>
                          <a:gd name="T11" fmla="*/ 159 h 482"/>
                          <a:gd name="T12" fmla="*/ 70 w 214"/>
                          <a:gd name="T13" fmla="*/ 167 h 482"/>
                          <a:gd name="T14" fmla="*/ 56 w 214"/>
                          <a:gd name="T15" fmla="*/ 211 h 482"/>
                          <a:gd name="T16" fmla="*/ 69 w 214"/>
                          <a:gd name="T17" fmla="*/ 223 h 482"/>
                          <a:gd name="T18" fmla="*/ 82 w 214"/>
                          <a:gd name="T19" fmla="*/ 230 h 482"/>
                          <a:gd name="T20" fmla="*/ 107 w 214"/>
                          <a:gd name="T21" fmla="*/ 241 h 482"/>
                          <a:gd name="T22" fmla="*/ 72 w 214"/>
                          <a:gd name="T23" fmla="*/ 235 h 482"/>
                          <a:gd name="T24" fmla="*/ 48 w 214"/>
                          <a:gd name="T25" fmla="*/ 217 h 482"/>
                          <a:gd name="T26" fmla="*/ 0 w 214"/>
                          <a:gd name="T27" fmla="*/ 217 h 482"/>
                          <a:gd name="T28" fmla="*/ 50 w 214"/>
                          <a:gd name="T29" fmla="*/ 207 h 482"/>
                          <a:gd name="T30" fmla="*/ 64 w 214"/>
                          <a:gd name="T31" fmla="*/ 167 h 482"/>
                          <a:gd name="T32" fmla="*/ 37 w 214"/>
                          <a:gd name="T33" fmla="*/ 167 h 482"/>
                          <a:gd name="T34" fmla="*/ 64 w 214"/>
                          <a:gd name="T35" fmla="*/ 163 h 482"/>
                          <a:gd name="T36" fmla="*/ 60 w 214"/>
                          <a:gd name="T37" fmla="*/ 132 h 482"/>
                          <a:gd name="T38" fmla="*/ 45 w 214"/>
                          <a:gd name="T39" fmla="*/ 118 h 482"/>
                          <a:gd name="T40" fmla="*/ 27 w 214"/>
                          <a:gd name="T41" fmla="*/ 96 h 482"/>
                          <a:gd name="T42" fmla="*/ 9 w 214"/>
                          <a:gd name="T43" fmla="*/ 77 h 482"/>
                          <a:gd name="T44" fmla="*/ 35 w 214"/>
                          <a:gd name="T45" fmla="*/ 102 h 482"/>
                          <a:gd name="T46" fmla="*/ 60 w 214"/>
                          <a:gd name="T47" fmla="*/ 116 h 482"/>
                          <a:gd name="T48" fmla="*/ 64 w 214"/>
                          <a:gd name="T49" fmla="*/ 90 h 482"/>
                          <a:gd name="T50" fmla="*/ 41 w 214"/>
                          <a:gd name="T51" fmla="*/ 79 h 482"/>
                          <a:gd name="T52" fmla="*/ 27 w 214"/>
                          <a:gd name="T53" fmla="*/ 55 h 482"/>
                          <a:gd name="T54" fmla="*/ 19 w 214"/>
                          <a:gd name="T55" fmla="*/ 26 h 482"/>
                          <a:gd name="T56" fmla="*/ 37 w 214"/>
                          <a:gd name="T57" fmla="*/ 55 h 482"/>
                          <a:gd name="T58" fmla="*/ 60 w 214"/>
                          <a:gd name="T59" fmla="*/ 85 h 482"/>
                          <a:gd name="T60" fmla="*/ 64 w 214"/>
                          <a:gd name="T61" fmla="*/ 73 h 482"/>
                          <a:gd name="T62" fmla="*/ 54 w 214"/>
                          <a:gd name="T63" fmla="*/ 41 h 482"/>
                          <a:gd name="T64" fmla="*/ 54 w 214"/>
                          <a:gd name="T65" fmla="*/ 0 h 482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60000 65536"/>
                          <a:gd name="T73" fmla="*/ 0 60000 655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</a:gdLst>
                        <a:ahLst/>
                        <a:cxnLst>
                          <a:cxn ang="T66">
                            <a:pos x="T0" y="T1"/>
                          </a:cxn>
                          <a:cxn ang="T67">
                            <a:pos x="T2" y="T3"/>
                          </a:cxn>
                          <a:cxn ang="T68">
                            <a:pos x="T4" y="T5"/>
                          </a:cxn>
                          <a:cxn ang="T69">
                            <a:pos x="T6" y="T7"/>
                          </a:cxn>
                          <a:cxn ang="T70">
                            <a:pos x="T8" y="T9"/>
                          </a:cxn>
                          <a:cxn ang="T71">
                            <a:pos x="T10" y="T11"/>
                          </a:cxn>
                          <a:cxn ang="T72">
                            <a:pos x="T12" y="T13"/>
                          </a:cxn>
                          <a:cxn ang="T73">
                            <a:pos x="T14" y="T15"/>
                          </a:cxn>
                          <a:cxn ang="T74">
                            <a:pos x="T16" y="T17"/>
                          </a:cxn>
                          <a:cxn ang="T75">
                            <a:pos x="T18" y="T19"/>
                          </a:cxn>
                          <a:cxn ang="T76">
                            <a:pos x="T20" y="T21"/>
                          </a:cxn>
                          <a:cxn ang="T77">
                            <a:pos x="T22" y="T23"/>
                          </a:cxn>
                          <a:cxn ang="T78">
                            <a:pos x="T24" y="T25"/>
                          </a:cxn>
                          <a:cxn ang="T79">
                            <a:pos x="T26" y="T27"/>
                          </a:cxn>
                          <a:cxn ang="T80">
                            <a:pos x="T28" y="T29"/>
                          </a:cxn>
                          <a:cxn ang="T81">
                            <a:pos x="T30" y="T31"/>
                          </a:cxn>
                          <a:cxn ang="T82">
                            <a:pos x="T32" y="T33"/>
                          </a:cxn>
                          <a:cxn ang="T83">
                            <a:pos x="T34" y="T35"/>
                          </a:cxn>
                          <a:cxn ang="T84">
                            <a:pos x="T36" y="T37"/>
                          </a:cxn>
                          <a:cxn ang="T85">
                            <a:pos x="T38" y="T39"/>
                          </a:cxn>
                          <a:cxn ang="T86">
                            <a:pos x="T40" y="T41"/>
                          </a:cxn>
                          <a:cxn ang="T87">
                            <a:pos x="T42" y="T43"/>
                          </a:cxn>
                          <a:cxn ang="T88">
                            <a:pos x="T44" y="T45"/>
                          </a:cxn>
                          <a:cxn ang="T89">
                            <a:pos x="T46" y="T47"/>
                          </a:cxn>
                          <a:cxn ang="T90">
                            <a:pos x="T48" y="T49"/>
                          </a:cxn>
                          <a:cxn ang="T91">
                            <a:pos x="T50" y="T51"/>
                          </a:cxn>
                          <a:cxn ang="T92">
                            <a:pos x="T52" y="T53"/>
                          </a:cxn>
                          <a:cxn ang="T93">
                            <a:pos x="T54" y="T55"/>
                          </a:cxn>
                          <a:cxn ang="T94">
                            <a:pos x="T56" y="T57"/>
                          </a:cxn>
                          <a:cxn ang="T95">
                            <a:pos x="T58" y="T59"/>
                          </a:cxn>
                          <a:cxn ang="T96">
                            <a:pos x="T60" y="T61"/>
                          </a:cxn>
                          <a:cxn ang="T97">
                            <a:pos x="T62" y="T63"/>
                          </a:cxn>
                          <a:cxn ang="T98">
                            <a:pos x="T64" y="T65"/>
                          </a:cxn>
                        </a:cxnLst>
                        <a:rect l="0" t="0" r="r" b="b"/>
                        <a:pathLst>
                          <a:path w="214" h="482">
                            <a:moveTo>
                              <a:pt x="108" y="0"/>
                            </a:moveTo>
                            <a:lnTo>
                              <a:pt x="112" y="59"/>
                            </a:lnTo>
                            <a:lnTo>
                              <a:pt x="140" y="90"/>
                            </a:lnTo>
                            <a:lnTo>
                              <a:pt x="140" y="192"/>
                            </a:lnTo>
                            <a:lnTo>
                              <a:pt x="128" y="263"/>
                            </a:lnTo>
                            <a:lnTo>
                              <a:pt x="132" y="318"/>
                            </a:lnTo>
                            <a:lnTo>
                              <a:pt x="140" y="333"/>
                            </a:lnTo>
                            <a:lnTo>
                              <a:pt x="112" y="421"/>
                            </a:lnTo>
                            <a:lnTo>
                              <a:pt x="137" y="446"/>
                            </a:lnTo>
                            <a:lnTo>
                              <a:pt x="163" y="459"/>
                            </a:lnTo>
                            <a:lnTo>
                              <a:pt x="214" y="482"/>
                            </a:lnTo>
                            <a:lnTo>
                              <a:pt x="143" y="470"/>
                            </a:lnTo>
                            <a:lnTo>
                              <a:pt x="96" y="434"/>
                            </a:lnTo>
                            <a:lnTo>
                              <a:pt x="0" y="434"/>
                            </a:lnTo>
                            <a:lnTo>
                              <a:pt x="100" y="414"/>
                            </a:lnTo>
                            <a:lnTo>
                              <a:pt x="128" y="333"/>
                            </a:lnTo>
                            <a:lnTo>
                              <a:pt x="73" y="333"/>
                            </a:lnTo>
                            <a:lnTo>
                              <a:pt x="128" y="325"/>
                            </a:lnTo>
                            <a:lnTo>
                              <a:pt x="120" y="263"/>
                            </a:lnTo>
                            <a:lnTo>
                              <a:pt x="89" y="235"/>
                            </a:lnTo>
                            <a:lnTo>
                              <a:pt x="53" y="192"/>
                            </a:lnTo>
                            <a:lnTo>
                              <a:pt x="18" y="153"/>
                            </a:lnTo>
                            <a:lnTo>
                              <a:pt x="69" y="204"/>
                            </a:lnTo>
                            <a:lnTo>
                              <a:pt x="120" y="231"/>
                            </a:lnTo>
                            <a:lnTo>
                              <a:pt x="128" y="180"/>
                            </a:lnTo>
                            <a:lnTo>
                              <a:pt x="81" y="157"/>
                            </a:lnTo>
                            <a:lnTo>
                              <a:pt x="53" y="110"/>
                            </a:lnTo>
                            <a:lnTo>
                              <a:pt x="37" y="51"/>
                            </a:lnTo>
                            <a:lnTo>
                              <a:pt x="73" y="110"/>
                            </a:lnTo>
                            <a:lnTo>
                              <a:pt x="120" y="169"/>
                            </a:lnTo>
                            <a:lnTo>
                              <a:pt x="128" y="145"/>
                            </a:lnTo>
                            <a:lnTo>
                              <a:pt x="108" y="82"/>
                            </a:lnTo>
                            <a:lnTo>
                              <a:pt x="108" y="0"/>
                            </a:lnTo>
                            <a:close/>
                          </a:path>
                        </a:pathLst>
                      </a:custGeom>
                      <a:solidFill>
                        <a:srgbClr val="60606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447" name="Freeform 28">
                        <a:extLst>
                          <a:ext uri="{FF2B5EF4-FFF2-40B4-BE49-F238E27FC236}">
                            <a16:creationId xmlns:a16="http://schemas.microsoft.com/office/drawing/2014/main" id="{859F19C8-036E-DC20-88D1-06C9D876D0D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47" y="3227"/>
                        <a:ext cx="190" cy="251"/>
                      </a:xfrm>
                      <a:custGeom>
                        <a:avLst/>
                        <a:gdLst>
                          <a:gd name="T0" fmla="*/ 124 w 380"/>
                          <a:gd name="T1" fmla="*/ 0 h 501"/>
                          <a:gd name="T2" fmla="*/ 112 w 380"/>
                          <a:gd name="T3" fmla="*/ 29 h 501"/>
                          <a:gd name="T4" fmla="*/ 112 w 380"/>
                          <a:gd name="T5" fmla="*/ 39 h 501"/>
                          <a:gd name="T6" fmla="*/ 102 w 380"/>
                          <a:gd name="T7" fmla="*/ 71 h 501"/>
                          <a:gd name="T8" fmla="*/ 102 w 380"/>
                          <a:gd name="T9" fmla="*/ 86 h 501"/>
                          <a:gd name="T10" fmla="*/ 98 w 380"/>
                          <a:gd name="T11" fmla="*/ 118 h 501"/>
                          <a:gd name="T12" fmla="*/ 102 w 380"/>
                          <a:gd name="T13" fmla="*/ 139 h 501"/>
                          <a:gd name="T14" fmla="*/ 96 w 380"/>
                          <a:gd name="T15" fmla="*/ 153 h 501"/>
                          <a:gd name="T16" fmla="*/ 94 w 380"/>
                          <a:gd name="T17" fmla="*/ 180 h 501"/>
                          <a:gd name="T18" fmla="*/ 92 w 380"/>
                          <a:gd name="T19" fmla="*/ 219 h 501"/>
                          <a:gd name="T20" fmla="*/ 57 w 380"/>
                          <a:gd name="T21" fmla="*/ 221 h 501"/>
                          <a:gd name="T22" fmla="*/ 28 w 380"/>
                          <a:gd name="T23" fmla="*/ 227 h 501"/>
                          <a:gd name="T24" fmla="*/ 0 w 380"/>
                          <a:gd name="T25" fmla="*/ 235 h 501"/>
                          <a:gd name="T26" fmla="*/ 0 w 380"/>
                          <a:gd name="T27" fmla="*/ 241 h 501"/>
                          <a:gd name="T28" fmla="*/ 29 w 380"/>
                          <a:gd name="T29" fmla="*/ 235 h 501"/>
                          <a:gd name="T30" fmla="*/ 77 w 380"/>
                          <a:gd name="T31" fmla="*/ 227 h 501"/>
                          <a:gd name="T32" fmla="*/ 110 w 380"/>
                          <a:gd name="T33" fmla="*/ 225 h 501"/>
                          <a:gd name="T34" fmla="*/ 149 w 380"/>
                          <a:gd name="T35" fmla="*/ 229 h 501"/>
                          <a:gd name="T36" fmla="*/ 173 w 380"/>
                          <a:gd name="T37" fmla="*/ 243 h 501"/>
                          <a:gd name="T38" fmla="*/ 190 w 380"/>
                          <a:gd name="T39" fmla="*/ 251 h 501"/>
                          <a:gd name="T40" fmla="*/ 179 w 380"/>
                          <a:gd name="T41" fmla="*/ 239 h 501"/>
                          <a:gd name="T42" fmla="*/ 159 w 380"/>
                          <a:gd name="T43" fmla="*/ 223 h 501"/>
                          <a:gd name="T44" fmla="*/ 132 w 380"/>
                          <a:gd name="T45" fmla="*/ 218 h 501"/>
                          <a:gd name="T46" fmla="*/ 104 w 380"/>
                          <a:gd name="T47" fmla="*/ 218 h 501"/>
                          <a:gd name="T48" fmla="*/ 98 w 380"/>
                          <a:gd name="T49" fmla="*/ 206 h 501"/>
                          <a:gd name="T50" fmla="*/ 100 w 380"/>
                          <a:gd name="T51" fmla="*/ 169 h 501"/>
                          <a:gd name="T52" fmla="*/ 137 w 380"/>
                          <a:gd name="T53" fmla="*/ 167 h 501"/>
                          <a:gd name="T54" fmla="*/ 167 w 380"/>
                          <a:gd name="T55" fmla="*/ 157 h 501"/>
                          <a:gd name="T56" fmla="*/ 179 w 380"/>
                          <a:gd name="T57" fmla="*/ 137 h 501"/>
                          <a:gd name="T58" fmla="*/ 161 w 380"/>
                          <a:gd name="T59" fmla="*/ 151 h 501"/>
                          <a:gd name="T60" fmla="*/ 147 w 380"/>
                          <a:gd name="T61" fmla="*/ 161 h 501"/>
                          <a:gd name="T62" fmla="*/ 104 w 380"/>
                          <a:gd name="T63" fmla="*/ 161 h 501"/>
                          <a:gd name="T64" fmla="*/ 108 w 380"/>
                          <a:gd name="T65" fmla="*/ 143 h 501"/>
                          <a:gd name="T66" fmla="*/ 112 w 380"/>
                          <a:gd name="T67" fmla="*/ 137 h 501"/>
                          <a:gd name="T68" fmla="*/ 106 w 380"/>
                          <a:gd name="T69" fmla="*/ 110 h 501"/>
                          <a:gd name="T70" fmla="*/ 110 w 380"/>
                          <a:gd name="T71" fmla="*/ 92 h 501"/>
                          <a:gd name="T72" fmla="*/ 124 w 380"/>
                          <a:gd name="T73" fmla="*/ 106 h 501"/>
                          <a:gd name="T74" fmla="*/ 141 w 380"/>
                          <a:gd name="T75" fmla="*/ 112 h 501"/>
                          <a:gd name="T76" fmla="*/ 177 w 380"/>
                          <a:gd name="T77" fmla="*/ 112 h 501"/>
                          <a:gd name="T78" fmla="*/ 145 w 380"/>
                          <a:gd name="T79" fmla="*/ 106 h 501"/>
                          <a:gd name="T80" fmla="*/ 120 w 380"/>
                          <a:gd name="T81" fmla="*/ 100 h 501"/>
                          <a:gd name="T82" fmla="*/ 112 w 380"/>
                          <a:gd name="T83" fmla="*/ 92 h 501"/>
                          <a:gd name="T84" fmla="*/ 112 w 380"/>
                          <a:gd name="T85" fmla="*/ 69 h 501"/>
                          <a:gd name="T86" fmla="*/ 118 w 380"/>
                          <a:gd name="T87" fmla="*/ 51 h 501"/>
                          <a:gd name="T88" fmla="*/ 124 w 380"/>
                          <a:gd name="T89" fmla="*/ 0 h 501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</a:gdLst>
                        <a:ahLst/>
                        <a:cxnLst>
                          <a:cxn ang="T90">
                            <a:pos x="T0" y="T1"/>
                          </a:cxn>
                          <a:cxn ang="T91">
                            <a:pos x="T2" y="T3"/>
                          </a:cxn>
                          <a:cxn ang="T92">
                            <a:pos x="T4" y="T5"/>
                          </a:cxn>
                          <a:cxn ang="T93">
                            <a:pos x="T6" y="T7"/>
                          </a:cxn>
                          <a:cxn ang="T94">
                            <a:pos x="T8" y="T9"/>
                          </a:cxn>
                          <a:cxn ang="T95">
                            <a:pos x="T10" y="T11"/>
                          </a:cxn>
                          <a:cxn ang="T96">
                            <a:pos x="T12" y="T13"/>
                          </a:cxn>
                          <a:cxn ang="T97">
                            <a:pos x="T14" y="T15"/>
                          </a:cxn>
                          <a:cxn ang="T98">
                            <a:pos x="T16" y="T17"/>
                          </a:cxn>
                          <a:cxn ang="T99">
                            <a:pos x="T18" y="T19"/>
                          </a:cxn>
                          <a:cxn ang="T100">
                            <a:pos x="T20" y="T21"/>
                          </a:cxn>
                          <a:cxn ang="T101">
                            <a:pos x="T22" y="T23"/>
                          </a:cxn>
                          <a:cxn ang="T102">
                            <a:pos x="T24" y="T25"/>
                          </a:cxn>
                          <a:cxn ang="T103">
                            <a:pos x="T26" y="T27"/>
                          </a:cxn>
                          <a:cxn ang="T104">
                            <a:pos x="T28" y="T29"/>
                          </a:cxn>
                          <a:cxn ang="T105">
                            <a:pos x="T30" y="T31"/>
                          </a:cxn>
                          <a:cxn ang="T106">
                            <a:pos x="T32" y="T33"/>
                          </a:cxn>
                          <a:cxn ang="T107">
                            <a:pos x="T34" y="T35"/>
                          </a:cxn>
                          <a:cxn ang="T108">
                            <a:pos x="T36" y="T37"/>
                          </a:cxn>
                          <a:cxn ang="T109">
                            <a:pos x="T38" y="T39"/>
                          </a:cxn>
                          <a:cxn ang="T110">
                            <a:pos x="T40" y="T41"/>
                          </a:cxn>
                          <a:cxn ang="T111">
                            <a:pos x="T42" y="T43"/>
                          </a:cxn>
                          <a:cxn ang="T112">
                            <a:pos x="T44" y="T45"/>
                          </a:cxn>
                          <a:cxn ang="T113">
                            <a:pos x="T46" y="T47"/>
                          </a:cxn>
                          <a:cxn ang="T114">
                            <a:pos x="T48" y="T49"/>
                          </a:cxn>
                          <a:cxn ang="T115">
                            <a:pos x="T50" y="T51"/>
                          </a:cxn>
                          <a:cxn ang="T116">
                            <a:pos x="T52" y="T53"/>
                          </a:cxn>
                          <a:cxn ang="T117">
                            <a:pos x="T54" y="T55"/>
                          </a:cxn>
                          <a:cxn ang="T118">
                            <a:pos x="T56" y="T57"/>
                          </a:cxn>
                          <a:cxn ang="T119">
                            <a:pos x="T58" y="T59"/>
                          </a:cxn>
                          <a:cxn ang="T120">
                            <a:pos x="T60" y="T61"/>
                          </a:cxn>
                          <a:cxn ang="T121">
                            <a:pos x="T62" y="T63"/>
                          </a:cxn>
                          <a:cxn ang="T122">
                            <a:pos x="T64" y="T65"/>
                          </a:cxn>
                          <a:cxn ang="T123">
                            <a:pos x="T66" y="T67"/>
                          </a:cxn>
                          <a:cxn ang="T124">
                            <a:pos x="T68" y="T69"/>
                          </a:cxn>
                          <a:cxn ang="T125">
                            <a:pos x="T70" y="T71"/>
                          </a:cxn>
                          <a:cxn ang="T126">
                            <a:pos x="T72" y="T73"/>
                          </a:cxn>
                          <a:cxn ang="T127">
                            <a:pos x="T74" y="T75"/>
                          </a:cxn>
                          <a:cxn ang="T128">
                            <a:pos x="T76" y="T77"/>
                          </a:cxn>
                          <a:cxn ang="T129">
                            <a:pos x="T78" y="T79"/>
                          </a:cxn>
                          <a:cxn ang="T130">
                            <a:pos x="T80" y="T81"/>
                          </a:cxn>
                          <a:cxn ang="T131">
                            <a:pos x="T82" y="T83"/>
                          </a:cxn>
                          <a:cxn ang="T132">
                            <a:pos x="T84" y="T85"/>
                          </a:cxn>
                          <a:cxn ang="T133">
                            <a:pos x="T86" y="T87"/>
                          </a:cxn>
                          <a:cxn ang="T134">
                            <a:pos x="T88" y="T89"/>
                          </a:cxn>
                        </a:cxnLst>
                        <a:rect l="0" t="0" r="r" b="b"/>
                        <a:pathLst>
                          <a:path w="380" h="501">
                            <a:moveTo>
                              <a:pt x="247" y="0"/>
                            </a:moveTo>
                            <a:lnTo>
                              <a:pt x="223" y="58"/>
                            </a:lnTo>
                            <a:lnTo>
                              <a:pt x="223" y="78"/>
                            </a:lnTo>
                            <a:lnTo>
                              <a:pt x="204" y="141"/>
                            </a:lnTo>
                            <a:lnTo>
                              <a:pt x="204" y="172"/>
                            </a:lnTo>
                            <a:lnTo>
                              <a:pt x="196" y="235"/>
                            </a:lnTo>
                            <a:lnTo>
                              <a:pt x="204" y="278"/>
                            </a:lnTo>
                            <a:lnTo>
                              <a:pt x="192" y="305"/>
                            </a:lnTo>
                            <a:lnTo>
                              <a:pt x="188" y="360"/>
                            </a:lnTo>
                            <a:lnTo>
                              <a:pt x="184" y="438"/>
                            </a:lnTo>
                            <a:lnTo>
                              <a:pt x="113" y="442"/>
                            </a:lnTo>
                            <a:lnTo>
                              <a:pt x="55" y="454"/>
                            </a:lnTo>
                            <a:lnTo>
                              <a:pt x="0" y="470"/>
                            </a:lnTo>
                            <a:lnTo>
                              <a:pt x="0" y="482"/>
                            </a:lnTo>
                            <a:lnTo>
                              <a:pt x="58" y="470"/>
                            </a:lnTo>
                            <a:lnTo>
                              <a:pt x="153" y="454"/>
                            </a:lnTo>
                            <a:lnTo>
                              <a:pt x="219" y="450"/>
                            </a:lnTo>
                            <a:lnTo>
                              <a:pt x="298" y="458"/>
                            </a:lnTo>
                            <a:lnTo>
                              <a:pt x="345" y="485"/>
                            </a:lnTo>
                            <a:lnTo>
                              <a:pt x="380" y="501"/>
                            </a:lnTo>
                            <a:lnTo>
                              <a:pt x="357" y="478"/>
                            </a:lnTo>
                            <a:lnTo>
                              <a:pt x="317" y="446"/>
                            </a:lnTo>
                            <a:lnTo>
                              <a:pt x="263" y="435"/>
                            </a:lnTo>
                            <a:lnTo>
                              <a:pt x="208" y="435"/>
                            </a:lnTo>
                            <a:lnTo>
                              <a:pt x="196" y="411"/>
                            </a:lnTo>
                            <a:lnTo>
                              <a:pt x="200" y="337"/>
                            </a:lnTo>
                            <a:lnTo>
                              <a:pt x="274" y="333"/>
                            </a:lnTo>
                            <a:lnTo>
                              <a:pt x="333" y="313"/>
                            </a:lnTo>
                            <a:lnTo>
                              <a:pt x="357" y="274"/>
                            </a:lnTo>
                            <a:lnTo>
                              <a:pt x="321" y="301"/>
                            </a:lnTo>
                            <a:lnTo>
                              <a:pt x="294" y="321"/>
                            </a:lnTo>
                            <a:lnTo>
                              <a:pt x="208" y="321"/>
                            </a:lnTo>
                            <a:lnTo>
                              <a:pt x="215" y="286"/>
                            </a:lnTo>
                            <a:lnTo>
                              <a:pt x="223" y="274"/>
                            </a:lnTo>
                            <a:lnTo>
                              <a:pt x="212" y="219"/>
                            </a:lnTo>
                            <a:lnTo>
                              <a:pt x="219" y="184"/>
                            </a:lnTo>
                            <a:lnTo>
                              <a:pt x="247" y="211"/>
                            </a:lnTo>
                            <a:lnTo>
                              <a:pt x="282" y="223"/>
                            </a:lnTo>
                            <a:lnTo>
                              <a:pt x="353" y="223"/>
                            </a:lnTo>
                            <a:lnTo>
                              <a:pt x="290" y="211"/>
                            </a:lnTo>
                            <a:lnTo>
                              <a:pt x="239" y="199"/>
                            </a:lnTo>
                            <a:lnTo>
                              <a:pt x="223" y="184"/>
                            </a:lnTo>
                            <a:lnTo>
                              <a:pt x="223" y="137"/>
                            </a:lnTo>
                            <a:lnTo>
                              <a:pt x="235" y="102"/>
                            </a:lnTo>
                            <a:lnTo>
                              <a:pt x="247" y="0"/>
                            </a:lnTo>
                            <a:close/>
                          </a:path>
                        </a:pathLst>
                      </a:custGeom>
                      <a:solidFill>
                        <a:srgbClr val="60606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7438" name="Group 29">
                      <a:extLst>
                        <a:ext uri="{FF2B5EF4-FFF2-40B4-BE49-F238E27FC236}">
                          <a16:creationId xmlns:a16="http://schemas.microsoft.com/office/drawing/2014/main" id="{BD3C9146-5B1F-6B2D-7249-BFD4F3E3464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04" y="3054"/>
                      <a:ext cx="144" cy="391"/>
                      <a:chOff x="1404" y="3054"/>
                      <a:chExt cx="144" cy="391"/>
                    </a:xfrm>
                  </p:grpSpPr>
                  <p:sp>
                    <p:nvSpPr>
                      <p:cNvPr id="7439" name="Freeform 30">
                        <a:extLst>
                          <a:ext uri="{FF2B5EF4-FFF2-40B4-BE49-F238E27FC236}">
                            <a16:creationId xmlns:a16="http://schemas.microsoft.com/office/drawing/2014/main" id="{E386EDF2-25DE-6049-40E8-12B0EA631183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04" y="3054"/>
                        <a:ext cx="144" cy="391"/>
                      </a:xfrm>
                      <a:custGeom>
                        <a:avLst/>
                        <a:gdLst>
                          <a:gd name="T0" fmla="*/ 4 w 289"/>
                          <a:gd name="T1" fmla="*/ 41 h 783"/>
                          <a:gd name="T2" fmla="*/ 0 w 289"/>
                          <a:gd name="T3" fmla="*/ 16 h 783"/>
                          <a:gd name="T4" fmla="*/ 2 w 289"/>
                          <a:gd name="T5" fmla="*/ 0 h 783"/>
                          <a:gd name="T6" fmla="*/ 143 w 289"/>
                          <a:gd name="T7" fmla="*/ 17 h 783"/>
                          <a:gd name="T8" fmla="*/ 144 w 289"/>
                          <a:gd name="T9" fmla="*/ 41 h 783"/>
                          <a:gd name="T10" fmla="*/ 144 w 289"/>
                          <a:gd name="T11" fmla="*/ 51 h 783"/>
                          <a:gd name="T12" fmla="*/ 120 w 289"/>
                          <a:gd name="T13" fmla="*/ 142 h 783"/>
                          <a:gd name="T14" fmla="*/ 104 w 289"/>
                          <a:gd name="T15" fmla="*/ 281 h 783"/>
                          <a:gd name="T16" fmla="*/ 84 w 289"/>
                          <a:gd name="T17" fmla="*/ 389 h 783"/>
                          <a:gd name="T18" fmla="*/ 56 w 289"/>
                          <a:gd name="T19" fmla="*/ 391 h 783"/>
                          <a:gd name="T20" fmla="*/ 55 w 289"/>
                          <a:gd name="T21" fmla="*/ 328 h 783"/>
                          <a:gd name="T22" fmla="*/ 50 w 289"/>
                          <a:gd name="T23" fmla="*/ 252 h 783"/>
                          <a:gd name="T24" fmla="*/ 34 w 289"/>
                          <a:gd name="T25" fmla="*/ 170 h 783"/>
                          <a:gd name="T26" fmla="*/ 15 w 289"/>
                          <a:gd name="T27" fmla="*/ 72 h 783"/>
                          <a:gd name="T28" fmla="*/ 4 w 289"/>
                          <a:gd name="T29" fmla="*/ 41 h 783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</a:gdLst>
                        <a:ahLst/>
                        <a:cxnLst>
                          <a:cxn ang="T30">
                            <a:pos x="T0" y="T1"/>
                          </a:cxn>
                          <a:cxn ang="T31">
                            <a:pos x="T2" y="T3"/>
                          </a:cxn>
                          <a:cxn ang="T32">
                            <a:pos x="T4" y="T5"/>
                          </a:cxn>
                          <a:cxn ang="T33">
                            <a:pos x="T6" y="T7"/>
                          </a:cxn>
                          <a:cxn ang="T34">
                            <a:pos x="T8" y="T9"/>
                          </a:cxn>
                          <a:cxn ang="T35">
                            <a:pos x="T10" y="T11"/>
                          </a:cxn>
                          <a:cxn ang="T36">
                            <a:pos x="T12" y="T13"/>
                          </a:cxn>
                          <a:cxn ang="T37">
                            <a:pos x="T14" y="T15"/>
                          </a:cxn>
                          <a:cxn ang="T38">
                            <a:pos x="T16" y="T17"/>
                          </a:cxn>
                          <a:cxn ang="T39">
                            <a:pos x="T18" y="T19"/>
                          </a:cxn>
                          <a:cxn ang="T40">
                            <a:pos x="T20" y="T21"/>
                          </a:cxn>
                          <a:cxn ang="T41">
                            <a:pos x="T22" y="T23"/>
                          </a:cxn>
                          <a:cxn ang="T42">
                            <a:pos x="T24" y="T25"/>
                          </a:cxn>
                          <a:cxn ang="T43">
                            <a:pos x="T26" y="T27"/>
                          </a:cxn>
                          <a:cxn ang="T44">
                            <a:pos x="T28" y="T29"/>
                          </a:cxn>
                        </a:cxnLst>
                        <a:rect l="0" t="0" r="r" b="b"/>
                        <a:pathLst>
                          <a:path w="289" h="783">
                            <a:moveTo>
                              <a:pt x="9" y="83"/>
                            </a:moveTo>
                            <a:lnTo>
                              <a:pt x="0" y="33"/>
                            </a:lnTo>
                            <a:lnTo>
                              <a:pt x="5" y="0"/>
                            </a:lnTo>
                            <a:lnTo>
                              <a:pt x="287" y="34"/>
                            </a:lnTo>
                            <a:lnTo>
                              <a:pt x="289" y="83"/>
                            </a:lnTo>
                            <a:lnTo>
                              <a:pt x="288" y="103"/>
                            </a:lnTo>
                            <a:lnTo>
                              <a:pt x="241" y="285"/>
                            </a:lnTo>
                            <a:lnTo>
                              <a:pt x="209" y="563"/>
                            </a:lnTo>
                            <a:lnTo>
                              <a:pt x="168" y="779"/>
                            </a:lnTo>
                            <a:lnTo>
                              <a:pt x="113" y="783"/>
                            </a:lnTo>
                            <a:lnTo>
                              <a:pt x="111" y="657"/>
                            </a:lnTo>
                            <a:lnTo>
                              <a:pt x="101" y="504"/>
                            </a:lnTo>
                            <a:lnTo>
                              <a:pt x="69" y="340"/>
                            </a:lnTo>
                            <a:lnTo>
                              <a:pt x="30" y="144"/>
                            </a:lnTo>
                            <a:lnTo>
                              <a:pt x="9" y="83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440" name="Freeform 31">
                        <a:extLst>
                          <a:ext uri="{FF2B5EF4-FFF2-40B4-BE49-F238E27FC236}">
                            <a16:creationId xmlns:a16="http://schemas.microsoft.com/office/drawing/2014/main" id="{01F8FCB2-8CA6-142C-3706-18F7ABC31882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50" y="3157"/>
                        <a:ext cx="58" cy="275"/>
                      </a:xfrm>
                      <a:custGeom>
                        <a:avLst/>
                        <a:gdLst>
                          <a:gd name="T0" fmla="*/ 16 w 115"/>
                          <a:gd name="T1" fmla="*/ 0 h 551"/>
                          <a:gd name="T2" fmla="*/ 2 w 115"/>
                          <a:gd name="T3" fmla="*/ 21 h 551"/>
                          <a:gd name="T4" fmla="*/ 18 w 115"/>
                          <a:gd name="T5" fmla="*/ 47 h 551"/>
                          <a:gd name="T6" fmla="*/ 18 w 115"/>
                          <a:gd name="T7" fmla="*/ 56 h 551"/>
                          <a:gd name="T8" fmla="*/ 0 w 115"/>
                          <a:gd name="T9" fmla="*/ 111 h 551"/>
                          <a:gd name="T10" fmla="*/ 6 w 115"/>
                          <a:gd name="T11" fmla="*/ 158 h 551"/>
                          <a:gd name="T12" fmla="*/ 12 w 115"/>
                          <a:gd name="T13" fmla="*/ 231 h 551"/>
                          <a:gd name="T14" fmla="*/ 10 w 115"/>
                          <a:gd name="T15" fmla="*/ 275 h 551"/>
                          <a:gd name="T16" fmla="*/ 38 w 115"/>
                          <a:gd name="T17" fmla="*/ 272 h 551"/>
                          <a:gd name="T18" fmla="*/ 57 w 115"/>
                          <a:gd name="T19" fmla="*/ 188 h 551"/>
                          <a:gd name="T20" fmla="*/ 58 w 115"/>
                          <a:gd name="T21" fmla="*/ 128 h 551"/>
                          <a:gd name="T22" fmla="*/ 55 w 115"/>
                          <a:gd name="T23" fmla="*/ 99 h 551"/>
                          <a:gd name="T24" fmla="*/ 43 w 115"/>
                          <a:gd name="T25" fmla="*/ 70 h 551"/>
                          <a:gd name="T26" fmla="*/ 43 w 115"/>
                          <a:gd name="T27" fmla="*/ 60 h 551"/>
                          <a:gd name="T28" fmla="*/ 45 w 115"/>
                          <a:gd name="T29" fmla="*/ 41 h 551"/>
                          <a:gd name="T30" fmla="*/ 57 w 115"/>
                          <a:gd name="T31" fmla="*/ 29 h 551"/>
                          <a:gd name="T32" fmla="*/ 37 w 115"/>
                          <a:gd name="T33" fmla="*/ 2 h 551"/>
                          <a:gd name="T34" fmla="*/ 16 w 115"/>
                          <a:gd name="T35" fmla="*/ 0 h 551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</a:gdLst>
                        <a:ahLst/>
                        <a:cxnLst>
                          <a:cxn ang="T36">
                            <a:pos x="T0" y="T1"/>
                          </a:cxn>
                          <a:cxn ang="T37">
                            <a:pos x="T2" y="T3"/>
                          </a:cxn>
                          <a:cxn ang="T38">
                            <a:pos x="T4" y="T5"/>
                          </a:cxn>
                          <a:cxn ang="T39">
                            <a:pos x="T6" y="T7"/>
                          </a:cxn>
                          <a:cxn ang="T40">
                            <a:pos x="T8" y="T9"/>
                          </a:cxn>
                          <a:cxn ang="T41">
                            <a:pos x="T10" y="T11"/>
                          </a:cxn>
                          <a:cxn ang="T42">
                            <a:pos x="T12" y="T13"/>
                          </a:cxn>
                          <a:cxn ang="T43">
                            <a:pos x="T14" y="T15"/>
                          </a:cxn>
                          <a:cxn ang="T44">
                            <a:pos x="T16" y="T17"/>
                          </a:cxn>
                          <a:cxn ang="T45">
                            <a:pos x="T18" y="T19"/>
                          </a:cxn>
                          <a:cxn ang="T46">
                            <a:pos x="T20" y="T21"/>
                          </a:cxn>
                          <a:cxn ang="T47">
                            <a:pos x="T22" y="T23"/>
                          </a:cxn>
                          <a:cxn ang="T48">
                            <a:pos x="T24" y="T25"/>
                          </a:cxn>
                          <a:cxn ang="T49">
                            <a:pos x="T26" y="T27"/>
                          </a:cxn>
                          <a:cxn ang="T50">
                            <a:pos x="T28" y="T29"/>
                          </a:cxn>
                          <a:cxn ang="T51">
                            <a:pos x="T30" y="T31"/>
                          </a:cxn>
                          <a:cxn ang="T52">
                            <a:pos x="T32" y="T33"/>
                          </a:cxn>
                          <a:cxn ang="T53">
                            <a:pos x="T34" y="T35"/>
                          </a:cxn>
                        </a:cxnLst>
                        <a:rect l="0" t="0" r="r" b="b"/>
                        <a:pathLst>
                          <a:path w="115" h="551">
                            <a:moveTo>
                              <a:pt x="31" y="0"/>
                            </a:moveTo>
                            <a:lnTo>
                              <a:pt x="3" y="43"/>
                            </a:lnTo>
                            <a:lnTo>
                              <a:pt x="35" y="94"/>
                            </a:lnTo>
                            <a:lnTo>
                              <a:pt x="35" y="112"/>
                            </a:lnTo>
                            <a:lnTo>
                              <a:pt x="0" y="222"/>
                            </a:lnTo>
                            <a:lnTo>
                              <a:pt x="12" y="316"/>
                            </a:lnTo>
                            <a:lnTo>
                              <a:pt x="24" y="462"/>
                            </a:lnTo>
                            <a:lnTo>
                              <a:pt x="20" y="551"/>
                            </a:lnTo>
                            <a:lnTo>
                              <a:pt x="76" y="545"/>
                            </a:lnTo>
                            <a:lnTo>
                              <a:pt x="114" y="377"/>
                            </a:lnTo>
                            <a:lnTo>
                              <a:pt x="115" y="256"/>
                            </a:lnTo>
                            <a:lnTo>
                              <a:pt x="109" y="198"/>
                            </a:lnTo>
                            <a:lnTo>
                              <a:pt x="86" y="141"/>
                            </a:lnTo>
                            <a:lnTo>
                              <a:pt x="85" y="121"/>
                            </a:lnTo>
                            <a:lnTo>
                              <a:pt x="90" y="82"/>
                            </a:lnTo>
                            <a:lnTo>
                              <a:pt x="114" y="58"/>
                            </a:lnTo>
                            <a:lnTo>
                              <a:pt x="73" y="4"/>
                            </a:lnTo>
                            <a:lnTo>
                              <a:pt x="31" y="0"/>
                            </a:lnTo>
                            <a:close/>
                          </a:path>
                        </a:pathLst>
                      </a:custGeom>
                      <a:solidFill>
                        <a:srgbClr val="8000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441" name="Freeform 32">
                        <a:extLst>
                          <a:ext uri="{FF2B5EF4-FFF2-40B4-BE49-F238E27FC236}">
                            <a16:creationId xmlns:a16="http://schemas.microsoft.com/office/drawing/2014/main" id="{B5FC3E86-BA66-9106-6F36-C3EEE83A82F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83" y="3098"/>
                        <a:ext cx="59" cy="98"/>
                      </a:xfrm>
                      <a:custGeom>
                        <a:avLst/>
                        <a:gdLst>
                          <a:gd name="T0" fmla="*/ 59 w 119"/>
                          <a:gd name="T1" fmla="*/ 0 h 196"/>
                          <a:gd name="T2" fmla="*/ 48 w 119"/>
                          <a:gd name="T3" fmla="*/ 17 h 196"/>
                          <a:gd name="T4" fmla="*/ 29 w 119"/>
                          <a:gd name="T5" fmla="*/ 36 h 196"/>
                          <a:gd name="T6" fmla="*/ 14 w 119"/>
                          <a:gd name="T7" fmla="*/ 50 h 196"/>
                          <a:gd name="T8" fmla="*/ 0 w 119"/>
                          <a:gd name="T9" fmla="*/ 54 h 196"/>
                          <a:gd name="T10" fmla="*/ 9 w 119"/>
                          <a:gd name="T11" fmla="*/ 58 h 196"/>
                          <a:gd name="T12" fmla="*/ 21 w 119"/>
                          <a:gd name="T13" fmla="*/ 73 h 196"/>
                          <a:gd name="T14" fmla="*/ 27 w 119"/>
                          <a:gd name="T15" fmla="*/ 83 h 196"/>
                          <a:gd name="T16" fmla="*/ 29 w 119"/>
                          <a:gd name="T17" fmla="*/ 94 h 196"/>
                          <a:gd name="T18" fmla="*/ 28 w 119"/>
                          <a:gd name="T19" fmla="*/ 98 h 196"/>
                          <a:gd name="T20" fmla="*/ 35 w 119"/>
                          <a:gd name="T21" fmla="*/ 92 h 196"/>
                          <a:gd name="T22" fmla="*/ 41 w 119"/>
                          <a:gd name="T23" fmla="*/ 79 h 196"/>
                          <a:gd name="T24" fmla="*/ 46 w 119"/>
                          <a:gd name="T25" fmla="*/ 51 h 196"/>
                          <a:gd name="T26" fmla="*/ 54 w 119"/>
                          <a:gd name="T27" fmla="*/ 24 h 196"/>
                          <a:gd name="T28" fmla="*/ 59 w 119"/>
                          <a:gd name="T29" fmla="*/ 9 h 196"/>
                          <a:gd name="T30" fmla="*/ 59 w 119"/>
                          <a:gd name="T31" fmla="*/ 0 h 19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</a:gdLst>
                        <a:ahLst/>
                        <a:cxnLst>
                          <a:cxn ang="T32">
                            <a:pos x="T0" y="T1"/>
                          </a:cxn>
                          <a:cxn ang="T33">
                            <a:pos x="T2" y="T3"/>
                          </a:cxn>
                          <a:cxn ang="T34">
                            <a:pos x="T4" y="T5"/>
                          </a:cxn>
                          <a:cxn ang="T35">
                            <a:pos x="T6" y="T7"/>
                          </a:cxn>
                          <a:cxn ang="T36">
                            <a:pos x="T8" y="T9"/>
                          </a:cxn>
                          <a:cxn ang="T37">
                            <a:pos x="T10" y="T11"/>
                          </a:cxn>
                          <a:cxn ang="T38">
                            <a:pos x="T12" y="T13"/>
                          </a:cxn>
                          <a:cxn ang="T39">
                            <a:pos x="T14" y="T15"/>
                          </a:cxn>
                          <a:cxn ang="T40">
                            <a:pos x="T16" y="T17"/>
                          </a:cxn>
                          <a:cxn ang="T41">
                            <a:pos x="T18" y="T19"/>
                          </a:cxn>
                          <a:cxn ang="T42">
                            <a:pos x="T20" y="T21"/>
                          </a:cxn>
                          <a:cxn ang="T43">
                            <a:pos x="T22" y="T23"/>
                          </a:cxn>
                          <a:cxn ang="T44">
                            <a:pos x="T24" y="T25"/>
                          </a:cxn>
                          <a:cxn ang="T45">
                            <a:pos x="T26" y="T27"/>
                          </a:cxn>
                          <a:cxn ang="T46">
                            <a:pos x="T28" y="T29"/>
                          </a:cxn>
                          <a:cxn ang="T47">
                            <a:pos x="T30" y="T31"/>
                          </a:cxn>
                        </a:cxnLst>
                        <a:rect l="0" t="0" r="r" b="b"/>
                        <a:pathLst>
                          <a:path w="119" h="196">
                            <a:moveTo>
                              <a:pt x="119" y="0"/>
                            </a:moveTo>
                            <a:lnTo>
                              <a:pt x="96" y="34"/>
                            </a:lnTo>
                            <a:lnTo>
                              <a:pt x="58" y="72"/>
                            </a:lnTo>
                            <a:lnTo>
                              <a:pt x="29" y="99"/>
                            </a:lnTo>
                            <a:lnTo>
                              <a:pt x="0" y="107"/>
                            </a:lnTo>
                            <a:lnTo>
                              <a:pt x="19" y="116"/>
                            </a:lnTo>
                            <a:lnTo>
                              <a:pt x="42" y="145"/>
                            </a:lnTo>
                            <a:lnTo>
                              <a:pt x="54" y="165"/>
                            </a:lnTo>
                            <a:lnTo>
                              <a:pt x="58" y="188"/>
                            </a:lnTo>
                            <a:lnTo>
                              <a:pt x="57" y="196"/>
                            </a:lnTo>
                            <a:lnTo>
                              <a:pt x="70" y="183"/>
                            </a:lnTo>
                            <a:lnTo>
                              <a:pt x="82" y="158"/>
                            </a:lnTo>
                            <a:lnTo>
                              <a:pt x="93" y="101"/>
                            </a:lnTo>
                            <a:lnTo>
                              <a:pt x="109" y="48"/>
                            </a:lnTo>
                            <a:lnTo>
                              <a:pt x="119" y="18"/>
                            </a:lnTo>
                            <a:lnTo>
                              <a:pt x="119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442" name="Freeform 33">
                        <a:extLst>
                          <a:ext uri="{FF2B5EF4-FFF2-40B4-BE49-F238E27FC236}">
                            <a16:creationId xmlns:a16="http://schemas.microsoft.com/office/drawing/2014/main" id="{B826BF4C-70C0-9A2B-3428-B70E5155501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17" y="3107"/>
                        <a:ext cx="45" cy="96"/>
                      </a:xfrm>
                      <a:custGeom>
                        <a:avLst/>
                        <a:gdLst>
                          <a:gd name="T0" fmla="*/ 0 w 91"/>
                          <a:gd name="T1" fmla="*/ 0 h 192"/>
                          <a:gd name="T2" fmla="*/ 8 w 91"/>
                          <a:gd name="T3" fmla="*/ 13 h 192"/>
                          <a:gd name="T4" fmla="*/ 18 w 91"/>
                          <a:gd name="T5" fmla="*/ 23 h 192"/>
                          <a:gd name="T6" fmla="*/ 28 w 91"/>
                          <a:gd name="T7" fmla="*/ 32 h 192"/>
                          <a:gd name="T8" fmla="*/ 34 w 91"/>
                          <a:gd name="T9" fmla="*/ 38 h 192"/>
                          <a:gd name="T10" fmla="*/ 45 w 91"/>
                          <a:gd name="T11" fmla="*/ 45 h 192"/>
                          <a:gd name="T12" fmla="*/ 38 w 91"/>
                          <a:gd name="T13" fmla="*/ 55 h 192"/>
                          <a:gd name="T14" fmla="*/ 30 w 91"/>
                          <a:gd name="T15" fmla="*/ 66 h 192"/>
                          <a:gd name="T16" fmla="*/ 27 w 91"/>
                          <a:gd name="T17" fmla="*/ 75 h 192"/>
                          <a:gd name="T18" fmla="*/ 22 w 91"/>
                          <a:gd name="T19" fmla="*/ 96 h 192"/>
                          <a:gd name="T20" fmla="*/ 18 w 91"/>
                          <a:gd name="T21" fmla="*/ 77 h 192"/>
                          <a:gd name="T22" fmla="*/ 14 w 91"/>
                          <a:gd name="T23" fmla="*/ 59 h 192"/>
                          <a:gd name="T24" fmla="*/ 12 w 91"/>
                          <a:gd name="T25" fmla="*/ 40 h 192"/>
                          <a:gd name="T26" fmla="*/ 8 w 91"/>
                          <a:gd name="T27" fmla="*/ 29 h 192"/>
                          <a:gd name="T28" fmla="*/ 6 w 91"/>
                          <a:gd name="T29" fmla="*/ 18 h 192"/>
                          <a:gd name="T30" fmla="*/ 0 w 91"/>
                          <a:gd name="T31" fmla="*/ 0 h 192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</a:gdLst>
                        <a:ahLst/>
                        <a:cxnLst>
                          <a:cxn ang="T32">
                            <a:pos x="T0" y="T1"/>
                          </a:cxn>
                          <a:cxn ang="T33">
                            <a:pos x="T2" y="T3"/>
                          </a:cxn>
                          <a:cxn ang="T34">
                            <a:pos x="T4" y="T5"/>
                          </a:cxn>
                          <a:cxn ang="T35">
                            <a:pos x="T6" y="T7"/>
                          </a:cxn>
                          <a:cxn ang="T36">
                            <a:pos x="T8" y="T9"/>
                          </a:cxn>
                          <a:cxn ang="T37">
                            <a:pos x="T10" y="T11"/>
                          </a:cxn>
                          <a:cxn ang="T38">
                            <a:pos x="T12" y="T13"/>
                          </a:cxn>
                          <a:cxn ang="T39">
                            <a:pos x="T14" y="T15"/>
                          </a:cxn>
                          <a:cxn ang="T40">
                            <a:pos x="T16" y="T17"/>
                          </a:cxn>
                          <a:cxn ang="T41">
                            <a:pos x="T18" y="T19"/>
                          </a:cxn>
                          <a:cxn ang="T42">
                            <a:pos x="T20" y="T21"/>
                          </a:cxn>
                          <a:cxn ang="T43">
                            <a:pos x="T22" y="T23"/>
                          </a:cxn>
                          <a:cxn ang="T44">
                            <a:pos x="T24" y="T25"/>
                          </a:cxn>
                          <a:cxn ang="T45">
                            <a:pos x="T26" y="T27"/>
                          </a:cxn>
                          <a:cxn ang="T46">
                            <a:pos x="T28" y="T29"/>
                          </a:cxn>
                          <a:cxn ang="T47">
                            <a:pos x="T30" y="T31"/>
                          </a:cxn>
                        </a:cxnLst>
                        <a:rect l="0" t="0" r="r" b="b"/>
                        <a:pathLst>
                          <a:path w="91" h="192">
                            <a:moveTo>
                              <a:pt x="0" y="0"/>
                            </a:moveTo>
                            <a:lnTo>
                              <a:pt x="17" y="25"/>
                            </a:lnTo>
                            <a:lnTo>
                              <a:pt x="37" y="45"/>
                            </a:lnTo>
                            <a:lnTo>
                              <a:pt x="57" y="63"/>
                            </a:lnTo>
                            <a:lnTo>
                              <a:pt x="68" y="75"/>
                            </a:lnTo>
                            <a:lnTo>
                              <a:pt x="91" y="90"/>
                            </a:lnTo>
                            <a:lnTo>
                              <a:pt x="76" y="110"/>
                            </a:lnTo>
                            <a:lnTo>
                              <a:pt x="60" y="132"/>
                            </a:lnTo>
                            <a:lnTo>
                              <a:pt x="55" y="149"/>
                            </a:lnTo>
                            <a:lnTo>
                              <a:pt x="45" y="192"/>
                            </a:lnTo>
                            <a:lnTo>
                              <a:pt x="36" y="153"/>
                            </a:lnTo>
                            <a:lnTo>
                              <a:pt x="29" y="117"/>
                            </a:lnTo>
                            <a:lnTo>
                              <a:pt x="24" y="80"/>
                            </a:lnTo>
                            <a:lnTo>
                              <a:pt x="17" y="57"/>
                            </a:lnTo>
                            <a:lnTo>
                              <a:pt x="13" y="36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443" name="Freeform 34">
                        <a:extLst>
                          <a:ext uri="{FF2B5EF4-FFF2-40B4-BE49-F238E27FC236}">
                            <a16:creationId xmlns:a16="http://schemas.microsoft.com/office/drawing/2014/main" id="{44A5676F-CA39-23B0-8ABB-C96AFD9D496E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96" y="3192"/>
                        <a:ext cx="23" cy="85"/>
                      </a:xfrm>
                      <a:custGeom>
                        <a:avLst/>
                        <a:gdLst>
                          <a:gd name="T0" fmla="*/ 13 w 47"/>
                          <a:gd name="T1" fmla="*/ 0 h 170"/>
                          <a:gd name="T2" fmla="*/ 5 w 47"/>
                          <a:gd name="T3" fmla="*/ 7 h 170"/>
                          <a:gd name="T4" fmla="*/ 0 w 47"/>
                          <a:gd name="T5" fmla="*/ 32 h 170"/>
                          <a:gd name="T6" fmla="*/ 11 w 47"/>
                          <a:gd name="T7" fmla="*/ 60 h 170"/>
                          <a:gd name="T8" fmla="*/ 14 w 47"/>
                          <a:gd name="T9" fmla="*/ 85 h 170"/>
                          <a:gd name="T10" fmla="*/ 15 w 47"/>
                          <a:gd name="T11" fmla="*/ 62 h 170"/>
                          <a:gd name="T12" fmla="*/ 20 w 47"/>
                          <a:gd name="T13" fmla="*/ 29 h 170"/>
                          <a:gd name="T14" fmla="*/ 23 w 47"/>
                          <a:gd name="T15" fmla="*/ 0 h 170"/>
                          <a:gd name="T16" fmla="*/ 15 w 47"/>
                          <a:gd name="T17" fmla="*/ 8 h 170"/>
                          <a:gd name="T18" fmla="*/ 13 w 47"/>
                          <a:gd name="T19" fmla="*/ 0 h 170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47" h="170">
                            <a:moveTo>
                              <a:pt x="26" y="0"/>
                            </a:moveTo>
                            <a:lnTo>
                              <a:pt x="11" y="13"/>
                            </a:lnTo>
                            <a:lnTo>
                              <a:pt x="0" y="64"/>
                            </a:lnTo>
                            <a:lnTo>
                              <a:pt x="23" y="119"/>
                            </a:lnTo>
                            <a:lnTo>
                              <a:pt x="28" y="170"/>
                            </a:lnTo>
                            <a:lnTo>
                              <a:pt x="31" y="123"/>
                            </a:lnTo>
                            <a:lnTo>
                              <a:pt x="40" y="58"/>
                            </a:lnTo>
                            <a:lnTo>
                              <a:pt x="47" y="0"/>
                            </a:lnTo>
                            <a:lnTo>
                              <a:pt x="30" y="15"/>
                            </a:lnTo>
                            <a:lnTo>
                              <a:pt x="26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444" name="Freeform 35">
                        <a:extLst>
                          <a:ext uri="{FF2B5EF4-FFF2-40B4-BE49-F238E27FC236}">
                            <a16:creationId xmlns:a16="http://schemas.microsoft.com/office/drawing/2014/main" id="{F3246AFE-C5E2-4A96-C753-42CDEE08F0F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40" y="3180"/>
                        <a:ext cx="22" cy="77"/>
                      </a:xfrm>
                      <a:custGeom>
                        <a:avLst/>
                        <a:gdLst>
                          <a:gd name="T0" fmla="*/ 6 w 45"/>
                          <a:gd name="T1" fmla="*/ 0 h 154"/>
                          <a:gd name="T2" fmla="*/ 0 w 45"/>
                          <a:gd name="T3" fmla="*/ 26 h 154"/>
                          <a:gd name="T4" fmla="*/ 8 w 45"/>
                          <a:gd name="T5" fmla="*/ 77 h 154"/>
                          <a:gd name="T6" fmla="*/ 22 w 45"/>
                          <a:gd name="T7" fmla="*/ 35 h 154"/>
                          <a:gd name="T8" fmla="*/ 22 w 45"/>
                          <a:gd name="T9" fmla="*/ 26 h 154"/>
                          <a:gd name="T10" fmla="*/ 6 w 45"/>
                          <a:gd name="T11" fmla="*/ 0 h 154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0" t="0" r="r" b="b"/>
                        <a:pathLst>
                          <a:path w="45" h="154">
                            <a:moveTo>
                              <a:pt x="13" y="0"/>
                            </a:moveTo>
                            <a:lnTo>
                              <a:pt x="0" y="51"/>
                            </a:lnTo>
                            <a:lnTo>
                              <a:pt x="17" y="154"/>
                            </a:lnTo>
                            <a:lnTo>
                              <a:pt x="45" y="70"/>
                            </a:lnTo>
                            <a:lnTo>
                              <a:pt x="45" y="51"/>
                            </a:lnTo>
                            <a:lnTo>
                              <a:pt x="13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7421" name="Group 36">
                    <a:extLst>
                      <a:ext uri="{FF2B5EF4-FFF2-40B4-BE49-F238E27FC236}">
                        <a16:creationId xmlns:a16="http://schemas.microsoft.com/office/drawing/2014/main" id="{6E8A9E34-8798-793B-B816-02E6B071500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94" y="3393"/>
                    <a:ext cx="301" cy="163"/>
                    <a:chOff x="1294" y="3393"/>
                    <a:chExt cx="301" cy="163"/>
                  </a:xfrm>
                </p:grpSpPr>
                <p:grpSp>
                  <p:nvGrpSpPr>
                    <p:cNvPr id="7422" name="Group 37">
                      <a:extLst>
                        <a:ext uri="{FF2B5EF4-FFF2-40B4-BE49-F238E27FC236}">
                          <a16:creationId xmlns:a16="http://schemas.microsoft.com/office/drawing/2014/main" id="{9E7640C7-6B18-31EE-1A29-13598C3AE38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22" y="3393"/>
                      <a:ext cx="273" cy="163"/>
                      <a:chOff x="1322" y="3393"/>
                      <a:chExt cx="273" cy="163"/>
                    </a:xfrm>
                  </p:grpSpPr>
                  <p:sp>
                    <p:nvSpPr>
                      <p:cNvPr id="7425" name="Freeform 38">
                        <a:extLst>
                          <a:ext uri="{FF2B5EF4-FFF2-40B4-BE49-F238E27FC236}">
                            <a16:creationId xmlns:a16="http://schemas.microsoft.com/office/drawing/2014/main" id="{F6D36BBF-AB9F-2473-7EE1-8C7F80C3CF2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73" y="3393"/>
                        <a:ext cx="122" cy="150"/>
                      </a:xfrm>
                      <a:custGeom>
                        <a:avLst/>
                        <a:gdLst>
                          <a:gd name="T0" fmla="*/ 0 w 244"/>
                          <a:gd name="T1" fmla="*/ 10 h 299"/>
                          <a:gd name="T2" fmla="*/ 109 w 244"/>
                          <a:gd name="T3" fmla="*/ 144 h 299"/>
                          <a:gd name="T4" fmla="*/ 122 w 244"/>
                          <a:gd name="T5" fmla="*/ 150 h 299"/>
                          <a:gd name="T6" fmla="*/ 118 w 244"/>
                          <a:gd name="T7" fmla="*/ 136 h 299"/>
                          <a:gd name="T8" fmla="*/ 12 w 244"/>
                          <a:gd name="T9" fmla="*/ 0 h 299"/>
                          <a:gd name="T10" fmla="*/ 2 w 244"/>
                          <a:gd name="T11" fmla="*/ 2 h 299"/>
                          <a:gd name="T12" fmla="*/ 0 w 244"/>
                          <a:gd name="T13" fmla="*/ 10 h 299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244" h="299">
                            <a:moveTo>
                              <a:pt x="0" y="20"/>
                            </a:moveTo>
                            <a:lnTo>
                              <a:pt x="217" y="288"/>
                            </a:lnTo>
                            <a:lnTo>
                              <a:pt x="244" y="299"/>
                            </a:lnTo>
                            <a:lnTo>
                              <a:pt x="235" y="271"/>
                            </a:lnTo>
                            <a:lnTo>
                              <a:pt x="23" y="0"/>
                            </a:lnTo>
                            <a:lnTo>
                              <a:pt x="4" y="4"/>
                            </a:lnTo>
                            <a:lnTo>
                              <a:pt x="0" y="2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7426" name="Group 39">
                        <a:extLst>
                          <a:ext uri="{FF2B5EF4-FFF2-40B4-BE49-F238E27FC236}">
                            <a16:creationId xmlns:a16="http://schemas.microsoft.com/office/drawing/2014/main" id="{DA178A6B-0D0A-220C-BD1A-AA0E9E7F6D92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322" y="3424"/>
                        <a:ext cx="258" cy="132"/>
                        <a:chOff x="1322" y="3424"/>
                        <a:chExt cx="258" cy="132"/>
                      </a:xfrm>
                    </p:grpSpPr>
                    <p:sp>
                      <p:nvSpPr>
                        <p:cNvPr id="7427" name="Freeform 40">
                          <a:extLst>
                            <a:ext uri="{FF2B5EF4-FFF2-40B4-BE49-F238E27FC236}">
                              <a16:creationId xmlns:a16="http://schemas.microsoft.com/office/drawing/2014/main" id="{A304FFA6-B287-53DD-BD5E-8A6AC1B82A11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322" y="3424"/>
                          <a:ext cx="258" cy="132"/>
                        </a:xfrm>
                        <a:custGeom>
                          <a:avLst/>
                          <a:gdLst>
                            <a:gd name="T0" fmla="*/ 0 w 515"/>
                            <a:gd name="T1" fmla="*/ 81 h 264"/>
                            <a:gd name="T2" fmla="*/ 8 w 515"/>
                            <a:gd name="T3" fmla="*/ 58 h 264"/>
                            <a:gd name="T4" fmla="*/ 24 w 515"/>
                            <a:gd name="T5" fmla="*/ 38 h 264"/>
                            <a:gd name="T6" fmla="*/ 38 w 515"/>
                            <a:gd name="T7" fmla="*/ 32 h 264"/>
                            <a:gd name="T8" fmla="*/ 60 w 515"/>
                            <a:gd name="T9" fmla="*/ 29 h 264"/>
                            <a:gd name="T10" fmla="*/ 82 w 515"/>
                            <a:gd name="T11" fmla="*/ 28 h 264"/>
                            <a:gd name="T12" fmla="*/ 112 w 515"/>
                            <a:gd name="T13" fmla="*/ 24 h 264"/>
                            <a:gd name="T14" fmla="*/ 132 w 515"/>
                            <a:gd name="T15" fmla="*/ 9 h 264"/>
                            <a:gd name="T16" fmla="*/ 146 w 515"/>
                            <a:gd name="T17" fmla="*/ 0 h 264"/>
                            <a:gd name="T18" fmla="*/ 169 w 515"/>
                            <a:gd name="T19" fmla="*/ 3 h 264"/>
                            <a:gd name="T20" fmla="*/ 185 w 515"/>
                            <a:gd name="T21" fmla="*/ 8 h 264"/>
                            <a:gd name="T22" fmla="*/ 201 w 515"/>
                            <a:gd name="T23" fmla="*/ 11 h 264"/>
                            <a:gd name="T24" fmla="*/ 215 w 515"/>
                            <a:gd name="T25" fmla="*/ 20 h 264"/>
                            <a:gd name="T26" fmla="*/ 232 w 515"/>
                            <a:gd name="T27" fmla="*/ 20 h 264"/>
                            <a:gd name="T28" fmla="*/ 239 w 515"/>
                            <a:gd name="T29" fmla="*/ 28 h 264"/>
                            <a:gd name="T30" fmla="*/ 238 w 515"/>
                            <a:gd name="T31" fmla="*/ 34 h 264"/>
                            <a:gd name="T32" fmla="*/ 236 w 515"/>
                            <a:gd name="T33" fmla="*/ 38 h 264"/>
                            <a:gd name="T34" fmla="*/ 244 w 515"/>
                            <a:gd name="T35" fmla="*/ 53 h 264"/>
                            <a:gd name="T36" fmla="*/ 258 w 515"/>
                            <a:gd name="T37" fmla="*/ 71 h 264"/>
                            <a:gd name="T38" fmla="*/ 253 w 515"/>
                            <a:gd name="T39" fmla="*/ 77 h 264"/>
                            <a:gd name="T40" fmla="*/ 244 w 515"/>
                            <a:gd name="T41" fmla="*/ 78 h 264"/>
                            <a:gd name="T42" fmla="*/ 234 w 515"/>
                            <a:gd name="T43" fmla="*/ 72 h 264"/>
                            <a:gd name="T44" fmla="*/ 226 w 515"/>
                            <a:gd name="T45" fmla="*/ 63 h 264"/>
                            <a:gd name="T46" fmla="*/ 222 w 515"/>
                            <a:gd name="T47" fmla="*/ 60 h 264"/>
                            <a:gd name="T48" fmla="*/ 200 w 515"/>
                            <a:gd name="T49" fmla="*/ 46 h 264"/>
                            <a:gd name="T50" fmla="*/ 217 w 515"/>
                            <a:gd name="T51" fmla="*/ 63 h 264"/>
                            <a:gd name="T52" fmla="*/ 224 w 515"/>
                            <a:gd name="T53" fmla="*/ 73 h 264"/>
                            <a:gd name="T54" fmla="*/ 233 w 515"/>
                            <a:gd name="T55" fmla="*/ 83 h 264"/>
                            <a:gd name="T56" fmla="*/ 232 w 515"/>
                            <a:gd name="T57" fmla="*/ 94 h 264"/>
                            <a:gd name="T58" fmla="*/ 231 w 515"/>
                            <a:gd name="T59" fmla="*/ 107 h 264"/>
                            <a:gd name="T60" fmla="*/ 223 w 515"/>
                            <a:gd name="T61" fmla="*/ 110 h 264"/>
                            <a:gd name="T62" fmla="*/ 215 w 515"/>
                            <a:gd name="T63" fmla="*/ 107 h 264"/>
                            <a:gd name="T64" fmla="*/ 212 w 515"/>
                            <a:gd name="T65" fmla="*/ 100 h 264"/>
                            <a:gd name="T66" fmla="*/ 208 w 515"/>
                            <a:gd name="T67" fmla="*/ 99 h 264"/>
                            <a:gd name="T68" fmla="*/ 208 w 515"/>
                            <a:gd name="T69" fmla="*/ 106 h 264"/>
                            <a:gd name="T70" fmla="*/ 204 w 515"/>
                            <a:gd name="T71" fmla="*/ 112 h 264"/>
                            <a:gd name="T72" fmla="*/ 195 w 515"/>
                            <a:gd name="T73" fmla="*/ 116 h 264"/>
                            <a:gd name="T74" fmla="*/ 188 w 515"/>
                            <a:gd name="T75" fmla="*/ 116 h 264"/>
                            <a:gd name="T76" fmla="*/ 183 w 515"/>
                            <a:gd name="T77" fmla="*/ 117 h 264"/>
                            <a:gd name="T78" fmla="*/ 175 w 515"/>
                            <a:gd name="T79" fmla="*/ 119 h 264"/>
                            <a:gd name="T80" fmla="*/ 167 w 515"/>
                            <a:gd name="T81" fmla="*/ 125 h 264"/>
                            <a:gd name="T82" fmla="*/ 156 w 515"/>
                            <a:gd name="T83" fmla="*/ 130 h 264"/>
                            <a:gd name="T84" fmla="*/ 136 w 515"/>
                            <a:gd name="T85" fmla="*/ 131 h 264"/>
                            <a:gd name="T86" fmla="*/ 122 w 515"/>
                            <a:gd name="T87" fmla="*/ 129 h 264"/>
                            <a:gd name="T88" fmla="*/ 105 w 515"/>
                            <a:gd name="T89" fmla="*/ 132 h 264"/>
                            <a:gd name="T90" fmla="*/ 84 w 515"/>
                            <a:gd name="T91" fmla="*/ 129 h 264"/>
                            <a:gd name="T92" fmla="*/ 73 w 515"/>
                            <a:gd name="T93" fmla="*/ 122 h 264"/>
                            <a:gd name="T94" fmla="*/ 65 w 515"/>
                            <a:gd name="T95" fmla="*/ 112 h 264"/>
                            <a:gd name="T96" fmla="*/ 54 w 515"/>
                            <a:gd name="T97" fmla="*/ 105 h 264"/>
                            <a:gd name="T98" fmla="*/ 31 w 515"/>
                            <a:gd name="T99" fmla="*/ 98 h 264"/>
                            <a:gd name="T100" fmla="*/ 11 w 515"/>
                            <a:gd name="T101" fmla="*/ 95 h 264"/>
                            <a:gd name="T102" fmla="*/ 0 w 515"/>
                            <a:gd name="T103" fmla="*/ 81 h 264"/>
                            <a:gd name="T104" fmla="*/ 0 60000 65536"/>
                            <a:gd name="T105" fmla="*/ 0 60000 65536"/>
                            <a:gd name="T106" fmla="*/ 0 60000 65536"/>
                            <a:gd name="T107" fmla="*/ 0 60000 65536"/>
                            <a:gd name="T108" fmla="*/ 0 60000 65536"/>
                            <a:gd name="T109" fmla="*/ 0 60000 65536"/>
                            <a:gd name="T110" fmla="*/ 0 60000 65536"/>
                            <a:gd name="T111" fmla="*/ 0 60000 65536"/>
                            <a:gd name="T112" fmla="*/ 0 60000 65536"/>
                            <a:gd name="T113" fmla="*/ 0 60000 65536"/>
                            <a:gd name="T114" fmla="*/ 0 60000 65536"/>
                            <a:gd name="T115" fmla="*/ 0 60000 65536"/>
                            <a:gd name="T116" fmla="*/ 0 60000 65536"/>
                            <a:gd name="T117" fmla="*/ 0 60000 65536"/>
                            <a:gd name="T118" fmla="*/ 0 60000 65536"/>
                            <a:gd name="T119" fmla="*/ 0 60000 65536"/>
                            <a:gd name="T120" fmla="*/ 0 60000 65536"/>
                            <a:gd name="T121" fmla="*/ 0 60000 65536"/>
                            <a:gd name="T122" fmla="*/ 0 60000 65536"/>
                            <a:gd name="T123" fmla="*/ 0 60000 65536"/>
                            <a:gd name="T124" fmla="*/ 0 60000 65536"/>
                            <a:gd name="T125" fmla="*/ 0 60000 65536"/>
                            <a:gd name="T126" fmla="*/ 0 60000 65536"/>
                            <a:gd name="T127" fmla="*/ 0 60000 65536"/>
                            <a:gd name="T128" fmla="*/ 0 60000 65536"/>
                            <a:gd name="T129" fmla="*/ 0 60000 65536"/>
                            <a:gd name="T130" fmla="*/ 0 60000 65536"/>
                            <a:gd name="T131" fmla="*/ 0 60000 65536"/>
                            <a:gd name="T132" fmla="*/ 0 60000 65536"/>
                            <a:gd name="T133" fmla="*/ 0 60000 65536"/>
                            <a:gd name="T134" fmla="*/ 0 60000 65536"/>
                            <a:gd name="T135" fmla="*/ 0 60000 65536"/>
                            <a:gd name="T136" fmla="*/ 0 60000 65536"/>
                            <a:gd name="T137" fmla="*/ 0 60000 65536"/>
                            <a:gd name="T138" fmla="*/ 0 60000 65536"/>
                            <a:gd name="T139" fmla="*/ 0 60000 65536"/>
                            <a:gd name="T140" fmla="*/ 0 60000 65536"/>
                            <a:gd name="T141" fmla="*/ 0 60000 65536"/>
                            <a:gd name="T142" fmla="*/ 0 60000 65536"/>
                            <a:gd name="T143" fmla="*/ 0 60000 65536"/>
                            <a:gd name="T144" fmla="*/ 0 60000 65536"/>
                            <a:gd name="T145" fmla="*/ 0 60000 65536"/>
                            <a:gd name="T146" fmla="*/ 0 60000 65536"/>
                            <a:gd name="T147" fmla="*/ 0 60000 65536"/>
                            <a:gd name="T148" fmla="*/ 0 60000 65536"/>
                            <a:gd name="T149" fmla="*/ 0 60000 65536"/>
                            <a:gd name="T150" fmla="*/ 0 60000 65536"/>
                            <a:gd name="T151" fmla="*/ 0 60000 65536"/>
                            <a:gd name="T152" fmla="*/ 0 60000 65536"/>
                            <a:gd name="T153" fmla="*/ 0 60000 65536"/>
                            <a:gd name="T154" fmla="*/ 0 60000 65536"/>
                            <a:gd name="T155" fmla="*/ 0 60000 65536"/>
                          </a:gdLst>
                          <a:ahLst/>
                          <a:cxnLst>
                            <a:cxn ang="T104">
                              <a:pos x="T0" y="T1"/>
                            </a:cxn>
                            <a:cxn ang="T105">
                              <a:pos x="T2" y="T3"/>
                            </a:cxn>
                            <a:cxn ang="T106">
                              <a:pos x="T4" y="T5"/>
                            </a:cxn>
                            <a:cxn ang="T107">
                              <a:pos x="T6" y="T7"/>
                            </a:cxn>
                            <a:cxn ang="T108">
                              <a:pos x="T8" y="T9"/>
                            </a:cxn>
                            <a:cxn ang="T109">
                              <a:pos x="T10" y="T11"/>
                            </a:cxn>
                            <a:cxn ang="T110">
                              <a:pos x="T12" y="T13"/>
                            </a:cxn>
                            <a:cxn ang="T111">
                              <a:pos x="T14" y="T15"/>
                            </a:cxn>
                            <a:cxn ang="T112">
                              <a:pos x="T16" y="T17"/>
                            </a:cxn>
                            <a:cxn ang="T113">
                              <a:pos x="T18" y="T19"/>
                            </a:cxn>
                            <a:cxn ang="T114">
                              <a:pos x="T20" y="T21"/>
                            </a:cxn>
                            <a:cxn ang="T115">
                              <a:pos x="T22" y="T23"/>
                            </a:cxn>
                            <a:cxn ang="T116">
                              <a:pos x="T24" y="T25"/>
                            </a:cxn>
                            <a:cxn ang="T117">
                              <a:pos x="T26" y="T27"/>
                            </a:cxn>
                            <a:cxn ang="T118">
                              <a:pos x="T28" y="T29"/>
                            </a:cxn>
                            <a:cxn ang="T119">
                              <a:pos x="T30" y="T31"/>
                            </a:cxn>
                            <a:cxn ang="T120">
                              <a:pos x="T32" y="T33"/>
                            </a:cxn>
                            <a:cxn ang="T121">
                              <a:pos x="T34" y="T35"/>
                            </a:cxn>
                            <a:cxn ang="T122">
                              <a:pos x="T36" y="T37"/>
                            </a:cxn>
                            <a:cxn ang="T123">
                              <a:pos x="T38" y="T39"/>
                            </a:cxn>
                            <a:cxn ang="T124">
                              <a:pos x="T40" y="T41"/>
                            </a:cxn>
                            <a:cxn ang="T125">
                              <a:pos x="T42" y="T43"/>
                            </a:cxn>
                            <a:cxn ang="T126">
                              <a:pos x="T44" y="T45"/>
                            </a:cxn>
                            <a:cxn ang="T127">
                              <a:pos x="T46" y="T47"/>
                            </a:cxn>
                            <a:cxn ang="T128">
                              <a:pos x="T48" y="T49"/>
                            </a:cxn>
                            <a:cxn ang="T129">
                              <a:pos x="T50" y="T51"/>
                            </a:cxn>
                            <a:cxn ang="T130">
                              <a:pos x="T52" y="T53"/>
                            </a:cxn>
                            <a:cxn ang="T131">
                              <a:pos x="T54" y="T55"/>
                            </a:cxn>
                            <a:cxn ang="T132">
                              <a:pos x="T56" y="T57"/>
                            </a:cxn>
                            <a:cxn ang="T133">
                              <a:pos x="T58" y="T59"/>
                            </a:cxn>
                            <a:cxn ang="T134">
                              <a:pos x="T60" y="T61"/>
                            </a:cxn>
                            <a:cxn ang="T135">
                              <a:pos x="T62" y="T63"/>
                            </a:cxn>
                            <a:cxn ang="T136">
                              <a:pos x="T64" y="T65"/>
                            </a:cxn>
                            <a:cxn ang="T137">
                              <a:pos x="T66" y="T67"/>
                            </a:cxn>
                            <a:cxn ang="T138">
                              <a:pos x="T68" y="T69"/>
                            </a:cxn>
                            <a:cxn ang="T139">
                              <a:pos x="T70" y="T71"/>
                            </a:cxn>
                            <a:cxn ang="T140">
                              <a:pos x="T72" y="T73"/>
                            </a:cxn>
                            <a:cxn ang="T141">
                              <a:pos x="T74" y="T75"/>
                            </a:cxn>
                            <a:cxn ang="T142">
                              <a:pos x="T76" y="T77"/>
                            </a:cxn>
                            <a:cxn ang="T143">
                              <a:pos x="T78" y="T79"/>
                            </a:cxn>
                            <a:cxn ang="T144">
                              <a:pos x="T80" y="T81"/>
                            </a:cxn>
                            <a:cxn ang="T145">
                              <a:pos x="T82" y="T83"/>
                            </a:cxn>
                            <a:cxn ang="T146">
                              <a:pos x="T84" y="T85"/>
                            </a:cxn>
                            <a:cxn ang="T147">
                              <a:pos x="T86" y="T87"/>
                            </a:cxn>
                            <a:cxn ang="T148">
                              <a:pos x="T88" y="T89"/>
                            </a:cxn>
                            <a:cxn ang="T149">
                              <a:pos x="T90" y="T91"/>
                            </a:cxn>
                            <a:cxn ang="T150">
                              <a:pos x="T92" y="T93"/>
                            </a:cxn>
                            <a:cxn ang="T151">
                              <a:pos x="T94" y="T95"/>
                            </a:cxn>
                            <a:cxn ang="T152">
                              <a:pos x="T96" y="T97"/>
                            </a:cxn>
                            <a:cxn ang="T153">
                              <a:pos x="T98" y="T99"/>
                            </a:cxn>
                            <a:cxn ang="T154">
                              <a:pos x="T100" y="T101"/>
                            </a:cxn>
                            <a:cxn ang="T155">
                              <a:pos x="T102" y="T103"/>
                            </a:cxn>
                          </a:cxnLst>
                          <a:rect l="0" t="0" r="r" b="b"/>
                          <a:pathLst>
                            <a:path w="515" h="264">
                              <a:moveTo>
                                <a:pt x="0" y="162"/>
                              </a:moveTo>
                              <a:lnTo>
                                <a:pt x="15" y="115"/>
                              </a:lnTo>
                              <a:lnTo>
                                <a:pt x="48" y="75"/>
                              </a:lnTo>
                              <a:lnTo>
                                <a:pt x="75" y="64"/>
                              </a:lnTo>
                              <a:lnTo>
                                <a:pt x="119" y="58"/>
                              </a:lnTo>
                              <a:lnTo>
                                <a:pt x="164" y="56"/>
                              </a:lnTo>
                              <a:lnTo>
                                <a:pt x="223" y="48"/>
                              </a:lnTo>
                              <a:lnTo>
                                <a:pt x="263" y="17"/>
                              </a:lnTo>
                              <a:lnTo>
                                <a:pt x="291" y="0"/>
                              </a:lnTo>
                              <a:lnTo>
                                <a:pt x="337" y="5"/>
                              </a:lnTo>
                              <a:lnTo>
                                <a:pt x="370" y="15"/>
                              </a:lnTo>
                              <a:lnTo>
                                <a:pt x="401" y="21"/>
                              </a:lnTo>
                              <a:lnTo>
                                <a:pt x="429" y="39"/>
                              </a:lnTo>
                              <a:lnTo>
                                <a:pt x="463" y="39"/>
                              </a:lnTo>
                              <a:lnTo>
                                <a:pt x="478" y="55"/>
                              </a:lnTo>
                              <a:lnTo>
                                <a:pt x="476" y="68"/>
                              </a:lnTo>
                              <a:lnTo>
                                <a:pt x="471" y="75"/>
                              </a:lnTo>
                              <a:lnTo>
                                <a:pt x="488" y="105"/>
                              </a:lnTo>
                              <a:lnTo>
                                <a:pt x="515" y="141"/>
                              </a:lnTo>
                              <a:lnTo>
                                <a:pt x="505" y="154"/>
                              </a:lnTo>
                              <a:lnTo>
                                <a:pt x="488" y="156"/>
                              </a:lnTo>
                              <a:lnTo>
                                <a:pt x="468" y="143"/>
                              </a:lnTo>
                              <a:lnTo>
                                <a:pt x="452" y="126"/>
                              </a:lnTo>
                              <a:lnTo>
                                <a:pt x="443" y="119"/>
                              </a:lnTo>
                              <a:lnTo>
                                <a:pt x="399" y="92"/>
                              </a:lnTo>
                              <a:lnTo>
                                <a:pt x="433" y="125"/>
                              </a:lnTo>
                              <a:lnTo>
                                <a:pt x="448" y="146"/>
                              </a:lnTo>
                              <a:lnTo>
                                <a:pt x="465" y="166"/>
                              </a:lnTo>
                              <a:lnTo>
                                <a:pt x="464" y="188"/>
                              </a:lnTo>
                              <a:lnTo>
                                <a:pt x="461" y="213"/>
                              </a:lnTo>
                              <a:lnTo>
                                <a:pt x="446" y="220"/>
                              </a:lnTo>
                              <a:lnTo>
                                <a:pt x="430" y="213"/>
                              </a:lnTo>
                              <a:lnTo>
                                <a:pt x="423" y="200"/>
                              </a:lnTo>
                              <a:lnTo>
                                <a:pt x="416" y="197"/>
                              </a:lnTo>
                              <a:lnTo>
                                <a:pt x="416" y="211"/>
                              </a:lnTo>
                              <a:lnTo>
                                <a:pt x="408" y="224"/>
                              </a:lnTo>
                              <a:lnTo>
                                <a:pt x="389" y="232"/>
                              </a:lnTo>
                              <a:lnTo>
                                <a:pt x="375" y="232"/>
                              </a:lnTo>
                              <a:lnTo>
                                <a:pt x="365" y="233"/>
                              </a:lnTo>
                              <a:lnTo>
                                <a:pt x="350" y="237"/>
                              </a:lnTo>
                              <a:lnTo>
                                <a:pt x="333" y="249"/>
                              </a:lnTo>
                              <a:lnTo>
                                <a:pt x="311" y="260"/>
                              </a:lnTo>
                              <a:lnTo>
                                <a:pt x="272" y="262"/>
                              </a:lnTo>
                              <a:lnTo>
                                <a:pt x="243" y="258"/>
                              </a:lnTo>
                              <a:lnTo>
                                <a:pt x="210" y="264"/>
                              </a:lnTo>
                              <a:lnTo>
                                <a:pt x="168" y="258"/>
                              </a:lnTo>
                              <a:lnTo>
                                <a:pt x="145" y="244"/>
                              </a:lnTo>
                              <a:lnTo>
                                <a:pt x="129" y="223"/>
                              </a:lnTo>
                              <a:lnTo>
                                <a:pt x="107" y="209"/>
                              </a:lnTo>
                              <a:lnTo>
                                <a:pt x="62" y="196"/>
                              </a:lnTo>
                              <a:lnTo>
                                <a:pt x="21" y="189"/>
                              </a:lnTo>
                              <a:lnTo>
                                <a:pt x="0" y="16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C080"/>
                        </a:solidFill>
                        <a:ln w="7938">
                          <a:solidFill>
                            <a:srgbClr val="603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7428" name="Freeform 41">
                          <a:extLst>
                            <a:ext uri="{FF2B5EF4-FFF2-40B4-BE49-F238E27FC236}">
                              <a16:creationId xmlns:a16="http://schemas.microsoft.com/office/drawing/2014/main" id="{9E7CCC35-A2AB-AA04-D412-2468B2F2D071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533" y="3443"/>
                          <a:ext cx="26" cy="21"/>
                        </a:xfrm>
                        <a:custGeom>
                          <a:avLst/>
                          <a:gdLst>
                            <a:gd name="T0" fmla="*/ 24 w 51"/>
                            <a:gd name="T1" fmla="*/ 21 h 40"/>
                            <a:gd name="T2" fmla="*/ 0 w 51"/>
                            <a:gd name="T3" fmla="*/ 1 h 40"/>
                            <a:gd name="T4" fmla="*/ 4 w 51"/>
                            <a:gd name="T5" fmla="*/ 0 h 40"/>
                            <a:gd name="T6" fmla="*/ 26 w 51"/>
                            <a:gd name="T7" fmla="*/ 16 h 40"/>
                            <a:gd name="T8" fmla="*/ 24 w 51"/>
                            <a:gd name="T9" fmla="*/ 21 h 40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51" h="40">
                              <a:moveTo>
                                <a:pt x="47" y="40"/>
                              </a:moveTo>
                              <a:lnTo>
                                <a:pt x="0" y="1"/>
                              </a:lnTo>
                              <a:lnTo>
                                <a:pt x="8" y="0"/>
                              </a:lnTo>
                              <a:lnTo>
                                <a:pt x="51" y="31"/>
                              </a:lnTo>
                              <a:lnTo>
                                <a:pt x="47" y="4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03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7429" name="Freeform 42">
                          <a:extLst>
                            <a:ext uri="{FF2B5EF4-FFF2-40B4-BE49-F238E27FC236}">
                              <a16:creationId xmlns:a16="http://schemas.microsoft.com/office/drawing/2014/main" id="{776EE501-FBE2-A032-8413-47CD0C2DC5BD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479" y="3450"/>
                          <a:ext cx="50" cy="22"/>
                        </a:xfrm>
                        <a:custGeom>
                          <a:avLst/>
                          <a:gdLst>
                            <a:gd name="T0" fmla="*/ 40 w 99"/>
                            <a:gd name="T1" fmla="*/ 22 h 43"/>
                            <a:gd name="T2" fmla="*/ 50 w 99"/>
                            <a:gd name="T3" fmla="*/ 22 h 43"/>
                            <a:gd name="T4" fmla="*/ 36 w 99"/>
                            <a:gd name="T5" fmla="*/ 11 h 43"/>
                            <a:gd name="T6" fmla="*/ 17 w 99"/>
                            <a:gd name="T7" fmla="*/ 8 h 43"/>
                            <a:gd name="T8" fmla="*/ 5 w 99"/>
                            <a:gd name="T9" fmla="*/ 6 h 43"/>
                            <a:gd name="T10" fmla="*/ 3 w 99"/>
                            <a:gd name="T11" fmla="*/ 0 h 43"/>
                            <a:gd name="T12" fmla="*/ 0 w 99"/>
                            <a:gd name="T13" fmla="*/ 7 h 43"/>
                            <a:gd name="T14" fmla="*/ 5 w 99"/>
                            <a:gd name="T15" fmla="*/ 11 h 43"/>
                            <a:gd name="T16" fmla="*/ 32 w 99"/>
                            <a:gd name="T17" fmla="*/ 16 h 43"/>
                            <a:gd name="T18" fmla="*/ 40 w 99"/>
                            <a:gd name="T19" fmla="*/ 22 h 43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</a:gdLst>
                          <a:ahLst/>
                          <a:cxnLst>
                            <a:cxn ang="T20">
                              <a:pos x="T0" y="T1"/>
                            </a:cxn>
                            <a:cxn ang="T21">
                              <a:pos x="T2" y="T3"/>
                            </a:cxn>
                            <a:cxn ang="T22">
                              <a:pos x="T4" y="T5"/>
                            </a:cxn>
                            <a:cxn ang="T23">
                              <a:pos x="T6" y="T7"/>
                            </a:cxn>
                            <a:cxn ang="T24">
                              <a:pos x="T8" y="T9"/>
                            </a:cxn>
                            <a:cxn ang="T25">
                              <a:pos x="T10" y="T11"/>
                            </a:cxn>
                            <a:cxn ang="T26">
                              <a:pos x="T12" y="T13"/>
                            </a:cxn>
                            <a:cxn ang="T27">
                              <a:pos x="T14" y="T15"/>
                            </a:cxn>
                            <a:cxn ang="T28">
                              <a:pos x="T16" y="T17"/>
                            </a:cxn>
                            <a:cxn ang="T29">
                              <a:pos x="T18" y="T19"/>
                            </a:cxn>
                          </a:cxnLst>
                          <a:rect l="0" t="0" r="r" b="b"/>
                          <a:pathLst>
                            <a:path w="99" h="43">
                              <a:moveTo>
                                <a:pt x="80" y="43"/>
                              </a:moveTo>
                              <a:lnTo>
                                <a:pt x="99" y="43"/>
                              </a:lnTo>
                              <a:lnTo>
                                <a:pt x="71" y="21"/>
                              </a:lnTo>
                              <a:lnTo>
                                <a:pt x="33" y="16"/>
                              </a:lnTo>
                              <a:lnTo>
                                <a:pt x="10" y="12"/>
                              </a:lnTo>
                              <a:lnTo>
                                <a:pt x="6" y="0"/>
                              </a:lnTo>
                              <a:lnTo>
                                <a:pt x="0" y="13"/>
                              </a:lnTo>
                              <a:lnTo>
                                <a:pt x="10" y="21"/>
                              </a:lnTo>
                              <a:lnTo>
                                <a:pt x="63" y="31"/>
                              </a:lnTo>
                              <a:lnTo>
                                <a:pt x="80" y="4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03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7430" name="Freeform 43">
                          <a:extLst>
                            <a:ext uri="{FF2B5EF4-FFF2-40B4-BE49-F238E27FC236}">
                              <a16:creationId xmlns:a16="http://schemas.microsoft.com/office/drawing/2014/main" id="{7085B71E-613C-D0B5-4149-2AC68175D051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474" y="3483"/>
                          <a:ext cx="62" cy="40"/>
                        </a:xfrm>
                        <a:custGeom>
                          <a:avLst/>
                          <a:gdLst>
                            <a:gd name="T0" fmla="*/ 55 w 124"/>
                            <a:gd name="T1" fmla="*/ 40 h 79"/>
                            <a:gd name="T2" fmla="*/ 62 w 124"/>
                            <a:gd name="T3" fmla="*/ 39 h 79"/>
                            <a:gd name="T4" fmla="*/ 52 w 124"/>
                            <a:gd name="T5" fmla="*/ 27 h 79"/>
                            <a:gd name="T6" fmla="*/ 39 w 124"/>
                            <a:gd name="T7" fmla="*/ 14 h 79"/>
                            <a:gd name="T8" fmla="*/ 25 w 124"/>
                            <a:gd name="T9" fmla="*/ 8 h 79"/>
                            <a:gd name="T10" fmla="*/ 1 w 124"/>
                            <a:gd name="T11" fmla="*/ 0 h 79"/>
                            <a:gd name="T12" fmla="*/ 0 w 124"/>
                            <a:gd name="T13" fmla="*/ 4 h 79"/>
                            <a:gd name="T14" fmla="*/ 20 w 124"/>
                            <a:gd name="T15" fmla="*/ 8 h 79"/>
                            <a:gd name="T16" fmla="*/ 30 w 124"/>
                            <a:gd name="T17" fmla="*/ 13 h 79"/>
                            <a:gd name="T18" fmla="*/ 38 w 124"/>
                            <a:gd name="T19" fmla="*/ 18 h 79"/>
                            <a:gd name="T20" fmla="*/ 49 w 124"/>
                            <a:gd name="T21" fmla="*/ 28 h 79"/>
                            <a:gd name="T22" fmla="*/ 55 w 124"/>
                            <a:gd name="T23" fmla="*/ 40 h 79"/>
                            <a:gd name="T24" fmla="*/ 0 60000 65536"/>
                            <a:gd name="T25" fmla="*/ 0 60000 65536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</a:gdLst>
                          <a:ahLst/>
                          <a:cxnLst>
                            <a:cxn ang="T24">
                              <a:pos x="T0" y="T1"/>
                            </a:cxn>
                            <a:cxn ang="T25">
                              <a:pos x="T2" y="T3"/>
                            </a:cxn>
                            <a:cxn ang="T26">
                              <a:pos x="T4" y="T5"/>
                            </a:cxn>
                            <a:cxn ang="T27">
                              <a:pos x="T6" y="T7"/>
                            </a:cxn>
                            <a:cxn ang="T28">
                              <a:pos x="T8" y="T9"/>
                            </a:cxn>
                            <a:cxn ang="T29">
                              <a:pos x="T10" y="T11"/>
                            </a:cxn>
                            <a:cxn ang="T30">
                              <a:pos x="T12" y="T13"/>
                            </a:cxn>
                            <a:cxn ang="T31">
                              <a:pos x="T14" y="T15"/>
                            </a:cxn>
                            <a:cxn ang="T32">
                              <a:pos x="T16" y="T17"/>
                            </a:cxn>
                            <a:cxn ang="T33">
                              <a:pos x="T18" y="T19"/>
                            </a:cxn>
                            <a:cxn ang="T34">
                              <a:pos x="T20" y="T21"/>
                            </a:cxn>
                            <a:cxn ang="T35">
                              <a:pos x="T22" y="T23"/>
                            </a:cxn>
                          </a:cxnLst>
                          <a:rect l="0" t="0" r="r" b="b"/>
                          <a:pathLst>
                            <a:path w="124" h="79">
                              <a:moveTo>
                                <a:pt x="109" y="79"/>
                              </a:moveTo>
                              <a:lnTo>
                                <a:pt x="124" y="78"/>
                              </a:lnTo>
                              <a:lnTo>
                                <a:pt x="103" y="53"/>
                              </a:lnTo>
                              <a:lnTo>
                                <a:pt x="77" y="27"/>
                              </a:lnTo>
                              <a:lnTo>
                                <a:pt x="50" y="15"/>
                              </a:lnTo>
                              <a:lnTo>
                                <a:pt x="1" y="0"/>
                              </a:lnTo>
                              <a:lnTo>
                                <a:pt x="0" y="7"/>
                              </a:lnTo>
                              <a:lnTo>
                                <a:pt x="39" y="15"/>
                              </a:lnTo>
                              <a:lnTo>
                                <a:pt x="59" y="26"/>
                              </a:lnTo>
                              <a:lnTo>
                                <a:pt x="75" y="36"/>
                              </a:lnTo>
                              <a:lnTo>
                                <a:pt x="97" y="56"/>
                              </a:lnTo>
                              <a:lnTo>
                                <a:pt x="109" y="7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03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7431" name="Freeform 44">
                          <a:extLst>
                            <a:ext uri="{FF2B5EF4-FFF2-40B4-BE49-F238E27FC236}">
                              <a16:creationId xmlns:a16="http://schemas.microsoft.com/office/drawing/2014/main" id="{B4FA2173-CBD3-600F-ECCB-14FFD3B8616B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462" y="3511"/>
                          <a:ext cx="47" cy="29"/>
                        </a:xfrm>
                        <a:custGeom>
                          <a:avLst/>
                          <a:gdLst>
                            <a:gd name="T0" fmla="*/ 47 w 94"/>
                            <a:gd name="T1" fmla="*/ 26 h 57"/>
                            <a:gd name="T2" fmla="*/ 37 w 94"/>
                            <a:gd name="T3" fmla="*/ 14 h 57"/>
                            <a:gd name="T4" fmla="*/ 25 w 94"/>
                            <a:gd name="T5" fmla="*/ 8 h 57"/>
                            <a:gd name="T6" fmla="*/ 13 w 94"/>
                            <a:gd name="T7" fmla="*/ 2 h 57"/>
                            <a:gd name="T8" fmla="*/ 0 w 94"/>
                            <a:gd name="T9" fmla="*/ 0 h 57"/>
                            <a:gd name="T10" fmla="*/ 5 w 94"/>
                            <a:gd name="T11" fmla="*/ 7 h 57"/>
                            <a:gd name="T12" fmla="*/ 16 w 94"/>
                            <a:gd name="T13" fmla="*/ 7 h 57"/>
                            <a:gd name="T14" fmla="*/ 32 w 94"/>
                            <a:gd name="T15" fmla="*/ 14 h 57"/>
                            <a:gd name="T16" fmla="*/ 38 w 94"/>
                            <a:gd name="T17" fmla="*/ 20 h 57"/>
                            <a:gd name="T18" fmla="*/ 45 w 94"/>
                            <a:gd name="T19" fmla="*/ 29 h 57"/>
                            <a:gd name="T20" fmla="*/ 47 w 94"/>
                            <a:gd name="T21" fmla="*/ 26 h 57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</a:gdLst>
                          <a:ahLst/>
                          <a:cxnLst>
                            <a:cxn ang="T22">
                              <a:pos x="T0" y="T1"/>
                            </a:cxn>
                            <a:cxn ang="T23">
                              <a:pos x="T2" y="T3"/>
                            </a:cxn>
                            <a:cxn ang="T24">
                              <a:pos x="T4" y="T5"/>
                            </a:cxn>
                            <a:cxn ang="T25">
                              <a:pos x="T6" y="T7"/>
                            </a:cxn>
                            <a:cxn ang="T26">
                              <a:pos x="T8" y="T9"/>
                            </a:cxn>
                            <a:cxn ang="T27">
                              <a:pos x="T10" y="T11"/>
                            </a:cxn>
                            <a:cxn ang="T28">
                              <a:pos x="T12" y="T13"/>
                            </a:cxn>
                            <a:cxn ang="T29">
                              <a:pos x="T14" y="T15"/>
                            </a:cxn>
                            <a:cxn ang="T30">
                              <a:pos x="T16" y="T17"/>
                            </a:cxn>
                            <a:cxn ang="T31">
                              <a:pos x="T18" y="T19"/>
                            </a:cxn>
                            <a:cxn ang="T32">
                              <a:pos x="T20" y="T21"/>
                            </a:cxn>
                          </a:cxnLst>
                          <a:rect l="0" t="0" r="r" b="b"/>
                          <a:pathLst>
                            <a:path w="94" h="57">
                              <a:moveTo>
                                <a:pt x="94" y="52"/>
                              </a:moveTo>
                              <a:lnTo>
                                <a:pt x="74" y="28"/>
                              </a:lnTo>
                              <a:lnTo>
                                <a:pt x="49" y="15"/>
                              </a:lnTo>
                              <a:lnTo>
                                <a:pt x="26" y="4"/>
                              </a:lnTo>
                              <a:lnTo>
                                <a:pt x="0" y="0"/>
                              </a:lnTo>
                              <a:lnTo>
                                <a:pt x="10" y="13"/>
                              </a:lnTo>
                              <a:lnTo>
                                <a:pt x="32" y="13"/>
                              </a:lnTo>
                              <a:lnTo>
                                <a:pt x="64" y="28"/>
                              </a:lnTo>
                              <a:lnTo>
                                <a:pt x="75" y="40"/>
                              </a:lnTo>
                              <a:lnTo>
                                <a:pt x="90" y="57"/>
                              </a:lnTo>
                              <a:lnTo>
                                <a:pt x="94" y="5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03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7432" name="Freeform 45">
                          <a:extLst>
                            <a:ext uri="{FF2B5EF4-FFF2-40B4-BE49-F238E27FC236}">
                              <a16:creationId xmlns:a16="http://schemas.microsoft.com/office/drawing/2014/main" id="{04CC427E-1420-7964-925F-D55443952E73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500" y="3502"/>
                          <a:ext cx="8" cy="18"/>
                        </a:xfrm>
                        <a:custGeom>
                          <a:avLst/>
                          <a:gdLst>
                            <a:gd name="T0" fmla="*/ 5 w 14"/>
                            <a:gd name="T1" fmla="*/ 0 h 38"/>
                            <a:gd name="T2" fmla="*/ 7 w 14"/>
                            <a:gd name="T3" fmla="*/ 7 h 38"/>
                            <a:gd name="T4" fmla="*/ 3 w 14"/>
                            <a:gd name="T5" fmla="*/ 16 h 38"/>
                            <a:gd name="T6" fmla="*/ 0 w 14"/>
                            <a:gd name="T7" fmla="*/ 18 h 38"/>
                            <a:gd name="T8" fmla="*/ 7 w 14"/>
                            <a:gd name="T9" fmla="*/ 14 h 38"/>
                            <a:gd name="T10" fmla="*/ 8 w 14"/>
                            <a:gd name="T11" fmla="*/ 9 h 38"/>
                            <a:gd name="T12" fmla="*/ 5 w 14"/>
                            <a:gd name="T13" fmla="*/ 0 h 3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4" h="38">
                              <a:moveTo>
                                <a:pt x="9" y="0"/>
                              </a:moveTo>
                              <a:lnTo>
                                <a:pt x="12" y="14"/>
                              </a:lnTo>
                              <a:lnTo>
                                <a:pt x="5" y="33"/>
                              </a:lnTo>
                              <a:lnTo>
                                <a:pt x="0" y="38"/>
                              </a:lnTo>
                              <a:lnTo>
                                <a:pt x="12" y="30"/>
                              </a:lnTo>
                              <a:lnTo>
                                <a:pt x="14" y="18"/>
                              </a:lnTo>
                              <a:lnTo>
                                <a:pt x="9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03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7433" name="Freeform 46">
                          <a:extLst>
                            <a:ext uri="{FF2B5EF4-FFF2-40B4-BE49-F238E27FC236}">
                              <a16:creationId xmlns:a16="http://schemas.microsoft.com/office/drawing/2014/main" id="{197E2ADC-00EF-6154-1317-65F96FF2B060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507" y="3472"/>
                          <a:ext cx="5" cy="18"/>
                        </a:xfrm>
                        <a:custGeom>
                          <a:avLst/>
                          <a:gdLst>
                            <a:gd name="T0" fmla="*/ 3 w 10"/>
                            <a:gd name="T1" fmla="*/ 0 h 36"/>
                            <a:gd name="T2" fmla="*/ 3 w 10"/>
                            <a:gd name="T3" fmla="*/ 8 h 36"/>
                            <a:gd name="T4" fmla="*/ 0 w 10"/>
                            <a:gd name="T5" fmla="*/ 18 h 36"/>
                            <a:gd name="T6" fmla="*/ 5 w 10"/>
                            <a:gd name="T7" fmla="*/ 12 h 36"/>
                            <a:gd name="T8" fmla="*/ 5 w 10"/>
                            <a:gd name="T9" fmla="*/ 10 h 36"/>
                            <a:gd name="T10" fmla="*/ 3 w 10"/>
                            <a:gd name="T11" fmla="*/ 0 h 36"/>
                            <a:gd name="T12" fmla="*/ 0 60000 65536"/>
                            <a:gd name="T13" fmla="*/ 0 60000 65536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</a:gdLst>
                          <a:ahLst/>
                          <a:cxnLst>
                            <a:cxn ang="T12">
                              <a:pos x="T0" y="T1"/>
                            </a:cxn>
                            <a:cxn ang="T13">
                              <a:pos x="T2" y="T3"/>
                            </a:cxn>
                            <a:cxn ang="T14">
                              <a:pos x="T4" y="T5"/>
                            </a:cxn>
                            <a:cxn ang="T15">
                              <a:pos x="T6" y="T7"/>
                            </a:cxn>
                            <a:cxn ang="T16">
                              <a:pos x="T8" y="T9"/>
                            </a:cxn>
                            <a:cxn ang="T17">
                              <a:pos x="T10" y="T11"/>
                            </a:cxn>
                          </a:cxnLst>
                          <a:rect l="0" t="0" r="r" b="b"/>
                          <a:pathLst>
                            <a:path w="10" h="36">
                              <a:moveTo>
                                <a:pt x="6" y="0"/>
                              </a:moveTo>
                              <a:lnTo>
                                <a:pt x="6" y="15"/>
                              </a:lnTo>
                              <a:lnTo>
                                <a:pt x="0" y="36"/>
                              </a:lnTo>
                              <a:lnTo>
                                <a:pt x="9" y="24"/>
                              </a:lnTo>
                              <a:lnTo>
                                <a:pt x="10" y="20"/>
                              </a:lnTo>
                              <a:lnTo>
                                <a:pt x="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03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7434" name="Freeform 47">
                          <a:extLst>
                            <a:ext uri="{FF2B5EF4-FFF2-40B4-BE49-F238E27FC236}">
                              <a16:creationId xmlns:a16="http://schemas.microsoft.com/office/drawing/2014/main" id="{A99FA2EA-B302-3F06-0520-1475B70F9587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512" y="3438"/>
                          <a:ext cx="6" cy="16"/>
                        </a:xfrm>
                        <a:custGeom>
                          <a:avLst/>
                          <a:gdLst>
                            <a:gd name="T0" fmla="*/ 6 w 12"/>
                            <a:gd name="T1" fmla="*/ 0 h 32"/>
                            <a:gd name="T2" fmla="*/ 4 w 12"/>
                            <a:gd name="T3" fmla="*/ 4 h 32"/>
                            <a:gd name="T4" fmla="*/ 2 w 12"/>
                            <a:gd name="T5" fmla="*/ 10 h 32"/>
                            <a:gd name="T6" fmla="*/ 0 w 12"/>
                            <a:gd name="T7" fmla="*/ 16 h 32"/>
                            <a:gd name="T8" fmla="*/ 3 w 12"/>
                            <a:gd name="T9" fmla="*/ 12 h 32"/>
                            <a:gd name="T10" fmla="*/ 6 w 12"/>
                            <a:gd name="T11" fmla="*/ 8 h 32"/>
                            <a:gd name="T12" fmla="*/ 6 w 12"/>
                            <a:gd name="T13" fmla="*/ 0 h 32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2" h="32">
                              <a:moveTo>
                                <a:pt x="12" y="0"/>
                              </a:moveTo>
                              <a:lnTo>
                                <a:pt x="7" y="7"/>
                              </a:lnTo>
                              <a:lnTo>
                                <a:pt x="4" y="19"/>
                              </a:lnTo>
                              <a:lnTo>
                                <a:pt x="0" y="32"/>
                              </a:lnTo>
                              <a:lnTo>
                                <a:pt x="6" y="24"/>
                              </a:lnTo>
                              <a:lnTo>
                                <a:pt x="11" y="16"/>
                              </a:lnTo>
                              <a:lnTo>
                                <a:pt x="12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03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7435" name="Freeform 48">
                          <a:extLst>
                            <a:ext uri="{FF2B5EF4-FFF2-40B4-BE49-F238E27FC236}">
                              <a16:creationId xmlns:a16="http://schemas.microsoft.com/office/drawing/2014/main" id="{2864ABA7-2617-59A3-1ED9-195399640C8D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483" y="3529"/>
                          <a:ext cx="8" cy="13"/>
                        </a:xfrm>
                        <a:custGeom>
                          <a:avLst/>
                          <a:gdLst>
                            <a:gd name="T0" fmla="*/ 8 w 16"/>
                            <a:gd name="T1" fmla="*/ 0 h 26"/>
                            <a:gd name="T2" fmla="*/ 6 w 16"/>
                            <a:gd name="T3" fmla="*/ 8 h 26"/>
                            <a:gd name="T4" fmla="*/ 0 w 16"/>
                            <a:gd name="T5" fmla="*/ 13 h 26"/>
                            <a:gd name="T6" fmla="*/ 4 w 16"/>
                            <a:gd name="T7" fmla="*/ 6 h 26"/>
                            <a:gd name="T8" fmla="*/ 8 w 16"/>
                            <a:gd name="T9" fmla="*/ 0 h 26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16" h="26">
                              <a:moveTo>
                                <a:pt x="16" y="0"/>
                              </a:moveTo>
                              <a:lnTo>
                                <a:pt x="12" y="16"/>
                              </a:lnTo>
                              <a:lnTo>
                                <a:pt x="0" y="26"/>
                              </a:lnTo>
                              <a:lnTo>
                                <a:pt x="8" y="12"/>
                              </a:lnTo>
                              <a:lnTo>
                                <a:pt x="1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03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7436" name="Freeform 49">
                          <a:extLst>
                            <a:ext uri="{FF2B5EF4-FFF2-40B4-BE49-F238E27FC236}">
                              <a16:creationId xmlns:a16="http://schemas.microsoft.com/office/drawing/2014/main" id="{EB11646F-3417-E73A-66F4-E364BFC95DF4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428" y="3456"/>
                          <a:ext cx="19" cy="42"/>
                        </a:xfrm>
                        <a:custGeom>
                          <a:avLst/>
                          <a:gdLst>
                            <a:gd name="T0" fmla="*/ 19 w 38"/>
                            <a:gd name="T1" fmla="*/ 0 h 83"/>
                            <a:gd name="T2" fmla="*/ 13 w 38"/>
                            <a:gd name="T3" fmla="*/ 4 h 83"/>
                            <a:gd name="T4" fmla="*/ 12 w 38"/>
                            <a:gd name="T5" fmla="*/ 17 h 83"/>
                            <a:gd name="T6" fmla="*/ 9 w 38"/>
                            <a:gd name="T7" fmla="*/ 24 h 83"/>
                            <a:gd name="T8" fmla="*/ 3 w 38"/>
                            <a:gd name="T9" fmla="*/ 28 h 83"/>
                            <a:gd name="T10" fmla="*/ 3 w 38"/>
                            <a:gd name="T11" fmla="*/ 42 h 83"/>
                            <a:gd name="T12" fmla="*/ 0 w 38"/>
                            <a:gd name="T13" fmla="*/ 39 h 83"/>
                            <a:gd name="T14" fmla="*/ 1 w 38"/>
                            <a:gd name="T15" fmla="*/ 26 h 83"/>
                            <a:gd name="T16" fmla="*/ 9 w 38"/>
                            <a:gd name="T17" fmla="*/ 20 h 83"/>
                            <a:gd name="T18" fmla="*/ 10 w 38"/>
                            <a:gd name="T19" fmla="*/ 12 h 83"/>
                            <a:gd name="T20" fmla="*/ 9 w 38"/>
                            <a:gd name="T21" fmla="*/ 7 h 83"/>
                            <a:gd name="T22" fmla="*/ 9 w 38"/>
                            <a:gd name="T23" fmla="*/ 3 h 83"/>
                            <a:gd name="T24" fmla="*/ 19 w 38"/>
                            <a:gd name="T25" fmla="*/ 0 h 83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  <a:gd name="T36" fmla="*/ 0 60000 65536"/>
                            <a:gd name="T37" fmla="*/ 0 60000 65536"/>
                            <a:gd name="T38" fmla="*/ 0 60000 65536"/>
                          </a:gdLst>
                          <a:ahLst/>
                          <a:cxnLst>
                            <a:cxn ang="T26">
                              <a:pos x="T0" y="T1"/>
                            </a:cxn>
                            <a:cxn ang="T27">
                              <a:pos x="T2" y="T3"/>
                            </a:cxn>
                            <a:cxn ang="T28">
                              <a:pos x="T4" y="T5"/>
                            </a:cxn>
                            <a:cxn ang="T29">
                              <a:pos x="T6" y="T7"/>
                            </a:cxn>
                            <a:cxn ang="T30">
                              <a:pos x="T8" y="T9"/>
                            </a:cxn>
                            <a:cxn ang="T31">
                              <a:pos x="T10" y="T11"/>
                            </a:cxn>
                            <a:cxn ang="T32">
                              <a:pos x="T12" y="T13"/>
                            </a:cxn>
                            <a:cxn ang="T33">
                              <a:pos x="T14" y="T15"/>
                            </a:cxn>
                            <a:cxn ang="T34">
                              <a:pos x="T16" y="T17"/>
                            </a:cxn>
                            <a:cxn ang="T35">
                              <a:pos x="T18" y="T19"/>
                            </a:cxn>
                            <a:cxn ang="T36">
                              <a:pos x="T20" y="T21"/>
                            </a:cxn>
                            <a:cxn ang="T37">
                              <a:pos x="T22" y="T23"/>
                            </a:cxn>
                            <a:cxn ang="T38">
                              <a:pos x="T24" y="T25"/>
                            </a:cxn>
                          </a:cxnLst>
                          <a:rect l="0" t="0" r="r" b="b"/>
                          <a:pathLst>
                            <a:path w="38" h="83">
                              <a:moveTo>
                                <a:pt x="38" y="0"/>
                              </a:moveTo>
                              <a:lnTo>
                                <a:pt x="25" y="8"/>
                              </a:lnTo>
                              <a:lnTo>
                                <a:pt x="23" y="34"/>
                              </a:lnTo>
                              <a:lnTo>
                                <a:pt x="17" y="47"/>
                              </a:lnTo>
                              <a:lnTo>
                                <a:pt x="6" y="56"/>
                              </a:lnTo>
                              <a:lnTo>
                                <a:pt x="5" y="83"/>
                              </a:lnTo>
                              <a:lnTo>
                                <a:pt x="0" y="77"/>
                              </a:lnTo>
                              <a:lnTo>
                                <a:pt x="2" y="51"/>
                              </a:lnTo>
                              <a:lnTo>
                                <a:pt x="17" y="40"/>
                              </a:lnTo>
                              <a:lnTo>
                                <a:pt x="19" y="23"/>
                              </a:lnTo>
                              <a:lnTo>
                                <a:pt x="17" y="13"/>
                              </a:lnTo>
                              <a:lnTo>
                                <a:pt x="18" y="5"/>
                              </a:lnTo>
                              <a:lnTo>
                                <a:pt x="38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03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  <p:sp>
                  <p:nvSpPr>
                    <p:cNvPr id="7423" name="Freeform 50">
                      <a:extLst>
                        <a:ext uri="{FF2B5EF4-FFF2-40B4-BE49-F238E27FC236}">
                          <a16:creationId xmlns:a16="http://schemas.microsoft.com/office/drawing/2014/main" id="{5C7A620F-6D28-CDCB-50CA-A52DBF0796D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294" y="3444"/>
                      <a:ext cx="89" cy="82"/>
                    </a:xfrm>
                    <a:custGeom>
                      <a:avLst/>
                      <a:gdLst>
                        <a:gd name="T0" fmla="*/ 89 w 176"/>
                        <a:gd name="T1" fmla="*/ 6 h 165"/>
                        <a:gd name="T2" fmla="*/ 80 w 176"/>
                        <a:gd name="T3" fmla="*/ 12 h 165"/>
                        <a:gd name="T4" fmla="*/ 67 w 176"/>
                        <a:gd name="T5" fmla="*/ 23 h 165"/>
                        <a:gd name="T6" fmla="*/ 54 w 176"/>
                        <a:gd name="T7" fmla="*/ 43 h 165"/>
                        <a:gd name="T8" fmla="*/ 46 w 176"/>
                        <a:gd name="T9" fmla="*/ 61 h 165"/>
                        <a:gd name="T10" fmla="*/ 46 w 176"/>
                        <a:gd name="T11" fmla="*/ 72 h 165"/>
                        <a:gd name="T12" fmla="*/ 48 w 176"/>
                        <a:gd name="T13" fmla="*/ 80 h 165"/>
                        <a:gd name="T14" fmla="*/ 28 w 176"/>
                        <a:gd name="T15" fmla="*/ 81 h 165"/>
                        <a:gd name="T16" fmla="*/ 0 w 176"/>
                        <a:gd name="T17" fmla="*/ 82 h 165"/>
                        <a:gd name="T18" fmla="*/ 0 w 176"/>
                        <a:gd name="T19" fmla="*/ 59 h 165"/>
                        <a:gd name="T20" fmla="*/ 9 w 176"/>
                        <a:gd name="T21" fmla="*/ 31 h 165"/>
                        <a:gd name="T22" fmla="*/ 19 w 176"/>
                        <a:gd name="T23" fmla="*/ 15 h 165"/>
                        <a:gd name="T24" fmla="*/ 33 w 176"/>
                        <a:gd name="T25" fmla="*/ 5 h 165"/>
                        <a:gd name="T26" fmla="*/ 52 w 176"/>
                        <a:gd name="T27" fmla="*/ 0 h 165"/>
                        <a:gd name="T28" fmla="*/ 89 w 176"/>
                        <a:gd name="T29" fmla="*/ 6 h 165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0" t="0" r="r" b="b"/>
                      <a:pathLst>
                        <a:path w="176" h="165">
                          <a:moveTo>
                            <a:pt x="176" y="12"/>
                          </a:moveTo>
                          <a:lnTo>
                            <a:pt x="158" y="24"/>
                          </a:lnTo>
                          <a:lnTo>
                            <a:pt x="133" y="47"/>
                          </a:lnTo>
                          <a:lnTo>
                            <a:pt x="106" y="86"/>
                          </a:lnTo>
                          <a:lnTo>
                            <a:pt x="91" y="122"/>
                          </a:lnTo>
                          <a:lnTo>
                            <a:pt x="90" y="145"/>
                          </a:lnTo>
                          <a:lnTo>
                            <a:pt x="94" y="160"/>
                          </a:lnTo>
                          <a:lnTo>
                            <a:pt x="56" y="162"/>
                          </a:lnTo>
                          <a:lnTo>
                            <a:pt x="0" y="165"/>
                          </a:lnTo>
                          <a:lnTo>
                            <a:pt x="0" y="119"/>
                          </a:lnTo>
                          <a:lnTo>
                            <a:pt x="18" y="63"/>
                          </a:lnTo>
                          <a:lnTo>
                            <a:pt x="38" y="30"/>
                          </a:lnTo>
                          <a:lnTo>
                            <a:pt x="65" y="11"/>
                          </a:lnTo>
                          <a:lnTo>
                            <a:pt x="102" y="0"/>
                          </a:lnTo>
                          <a:lnTo>
                            <a:pt x="176" y="1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424" name="Freeform 51">
                      <a:extLst>
                        <a:ext uri="{FF2B5EF4-FFF2-40B4-BE49-F238E27FC236}">
                          <a16:creationId xmlns:a16="http://schemas.microsoft.com/office/drawing/2014/main" id="{EB1F0A8F-49F3-B9DB-1A12-05A122EFD04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300" y="3450"/>
                      <a:ext cx="68" cy="70"/>
                    </a:xfrm>
                    <a:custGeom>
                      <a:avLst/>
                      <a:gdLst>
                        <a:gd name="T0" fmla="*/ 68 w 136"/>
                        <a:gd name="T1" fmla="*/ 3 h 140"/>
                        <a:gd name="T2" fmla="*/ 46 w 136"/>
                        <a:gd name="T3" fmla="*/ 0 h 140"/>
                        <a:gd name="T4" fmla="*/ 24 w 136"/>
                        <a:gd name="T5" fmla="*/ 7 h 140"/>
                        <a:gd name="T6" fmla="*/ 10 w 136"/>
                        <a:gd name="T7" fmla="*/ 26 h 140"/>
                        <a:gd name="T8" fmla="*/ 1 w 136"/>
                        <a:gd name="T9" fmla="*/ 51 h 140"/>
                        <a:gd name="T10" fmla="*/ 0 w 136"/>
                        <a:gd name="T11" fmla="*/ 70 h 140"/>
                        <a:gd name="T12" fmla="*/ 31 w 136"/>
                        <a:gd name="T13" fmla="*/ 70 h 140"/>
                        <a:gd name="T14" fmla="*/ 38 w 136"/>
                        <a:gd name="T15" fmla="*/ 41 h 140"/>
                        <a:gd name="T16" fmla="*/ 53 w 136"/>
                        <a:gd name="T17" fmla="*/ 18 h 140"/>
                        <a:gd name="T18" fmla="*/ 68 w 136"/>
                        <a:gd name="T19" fmla="*/ 3 h 140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0" t="0" r="r" b="b"/>
                      <a:pathLst>
                        <a:path w="136" h="140">
                          <a:moveTo>
                            <a:pt x="136" y="6"/>
                          </a:moveTo>
                          <a:lnTo>
                            <a:pt x="91" y="0"/>
                          </a:lnTo>
                          <a:lnTo>
                            <a:pt x="48" y="14"/>
                          </a:lnTo>
                          <a:lnTo>
                            <a:pt x="19" y="51"/>
                          </a:lnTo>
                          <a:lnTo>
                            <a:pt x="2" y="102"/>
                          </a:lnTo>
                          <a:lnTo>
                            <a:pt x="0" y="140"/>
                          </a:lnTo>
                          <a:lnTo>
                            <a:pt x="61" y="140"/>
                          </a:lnTo>
                          <a:lnTo>
                            <a:pt x="75" y="81"/>
                          </a:lnTo>
                          <a:lnTo>
                            <a:pt x="106" y="35"/>
                          </a:lnTo>
                          <a:lnTo>
                            <a:pt x="136" y="6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7399" name="Group 52">
                  <a:extLst>
                    <a:ext uri="{FF2B5EF4-FFF2-40B4-BE49-F238E27FC236}">
                      <a16:creationId xmlns:a16="http://schemas.microsoft.com/office/drawing/2014/main" id="{FD91CD1E-0577-DB12-D249-AC37D690A1B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88" y="2799"/>
                  <a:ext cx="229" cy="349"/>
                  <a:chOff x="1388" y="2799"/>
                  <a:chExt cx="229" cy="349"/>
                </a:xfrm>
              </p:grpSpPr>
              <p:sp>
                <p:nvSpPr>
                  <p:cNvPr id="7400" name="Freeform 53">
                    <a:extLst>
                      <a:ext uri="{FF2B5EF4-FFF2-40B4-BE49-F238E27FC236}">
                        <a16:creationId xmlns:a16="http://schemas.microsoft.com/office/drawing/2014/main" id="{6E7E84BD-FEAD-9091-CF51-B23B2D796D9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90" y="2799"/>
                    <a:ext cx="227" cy="232"/>
                  </a:xfrm>
                  <a:custGeom>
                    <a:avLst/>
                    <a:gdLst>
                      <a:gd name="T0" fmla="*/ 2 w 454"/>
                      <a:gd name="T1" fmla="*/ 140 h 465"/>
                      <a:gd name="T2" fmla="*/ 0 w 454"/>
                      <a:gd name="T3" fmla="*/ 111 h 465"/>
                      <a:gd name="T4" fmla="*/ 12 w 454"/>
                      <a:gd name="T5" fmla="*/ 70 h 465"/>
                      <a:gd name="T6" fmla="*/ 24 w 454"/>
                      <a:gd name="T7" fmla="*/ 50 h 465"/>
                      <a:gd name="T8" fmla="*/ 39 w 454"/>
                      <a:gd name="T9" fmla="*/ 27 h 465"/>
                      <a:gd name="T10" fmla="*/ 60 w 454"/>
                      <a:gd name="T11" fmla="*/ 17 h 465"/>
                      <a:gd name="T12" fmla="*/ 88 w 454"/>
                      <a:gd name="T13" fmla="*/ 3 h 465"/>
                      <a:gd name="T14" fmla="*/ 127 w 454"/>
                      <a:gd name="T15" fmla="*/ 0 h 465"/>
                      <a:gd name="T16" fmla="*/ 165 w 454"/>
                      <a:gd name="T17" fmla="*/ 9 h 465"/>
                      <a:gd name="T18" fmla="*/ 196 w 454"/>
                      <a:gd name="T19" fmla="*/ 25 h 465"/>
                      <a:gd name="T20" fmla="*/ 202 w 454"/>
                      <a:gd name="T21" fmla="*/ 38 h 465"/>
                      <a:gd name="T22" fmla="*/ 206 w 454"/>
                      <a:gd name="T23" fmla="*/ 53 h 465"/>
                      <a:gd name="T24" fmla="*/ 218 w 454"/>
                      <a:gd name="T25" fmla="*/ 66 h 465"/>
                      <a:gd name="T26" fmla="*/ 224 w 454"/>
                      <a:gd name="T27" fmla="*/ 93 h 465"/>
                      <a:gd name="T28" fmla="*/ 227 w 454"/>
                      <a:gd name="T29" fmla="*/ 115 h 465"/>
                      <a:gd name="T30" fmla="*/ 225 w 454"/>
                      <a:gd name="T31" fmla="*/ 150 h 465"/>
                      <a:gd name="T32" fmla="*/ 220 w 454"/>
                      <a:gd name="T33" fmla="*/ 166 h 465"/>
                      <a:gd name="T34" fmla="*/ 200 w 454"/>
                      <a:gd name="T35" fmla="*/ 207 h 465"/>
                      <a:gd name="T36" fmla="*/ 85 w 454"/>
                      <a:gd name="T37" fmla="*/ 232 h 465"/>
                      <a:gd name="T38" fmla="*/ 15 w 454"/>
                      <a:gd name="T39" fmla="*/ 195 h 465"/>
                      <a:gd name="T40" fmla="*/ 2 w 454"/>
                      <a:gd name="T41" fmla="*/ 140 h 465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454" h="465">
                        <a:moveTo>
                          <a:pt x="4" y="281"/>
                        </a:moveTo>
                        <a:lnTo>
                          <a:pt x="0" y="223"/>
                        </a:lnTo>
                        <a:lnTo>
                          <a:pt x="24" y="141"/>
                        </a:lnTo>
                        <a:lnTo>
                          <a:pt x="47" y="101"/>
                        </a:lnTo>
                        <a:lnTo>
                          <a:pt x="77" y="54"/>
                        </a:lnTo>
                        <a:lnTo>
                          <a:pt x="120" y="34"/>
                        </a:lnTo>
                        <a:lnTo>
                          <a:pt x="175" y="7"/>
                        </a:lnTo>
                        <a:lnTo>
                          <a:pt x="254" y="0"/>
                        </a:lnTo>
                        <a:lnTo>
                          <a:pt x="330" y="18"/>
                        </a:lnTo>
                        <a:lnTo>
                          <a:pt x="391" y="51"/>
                        </a:lnTo>
                        <a:lnTo>
                          <a:pt x="403" y="77"/>
                        </a:lnTo>
                        <a:lnTo>
                          <a:pt x="412" y="106"/>
                        </a:lnTo>
                        <a:lnTo>
                          <a:pt x="436" y="133"/>
                        </a:lnTo>
                        <a:lnTo>
                          <a:pt x="447" y="187"/>
                        </a:lnTo>
                        <a:lnTo>
                          <a:pt x="454" y="231"/>
                        </a:lnTo>
                        <a:lnTo>
                          <a:pt x="450" y="300"/>
                        </a:lnTo>
                        <a:lnTo>
                          <a:pt x="440" y="333"/>
                        </a:lnTo>
                        <a:lnTo>
                          <a:pt x="400" y="414"/>
                        </a:lnTo>
                        <a:lnTo>
                          <a:pt x="169" y="465"/>
                        </a:lnTo>
                        <a:lnTo>
                          <a:pt x="30" y="390"/>
                        </a:lnTo>
                        <a:lnTo>
                          <a:pt x="4" y="281"/>
                        </a:lnTo>
                        <a:close/>
                      </a:path>
                    </a:pathLst>
                  </a:custGeom>
                  <a:solidFill>
                    <a:srgbClr val="603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7401" name="Group 54">
                    <a:extLst>
                      <a:ext uri="{FF2B5EF4-FFF2-40B4-BE49-F238E27FC236}">
                        <a16:creationId xmlns:a16="http://schemas.microsoft.com/office/drawing/2014/main" id="{9D8AEDA5-B7F6-2D28-A886-275F2C707FD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88" y="2847"/>
                    <a:ext cx="224" cy="301"/>
                    <a:chOff x="1388" y="2847"/>
                    <a:chExt cx="224" cy="301"/>
                  </a:xfrm>
                </p:grpSpPr>
                <p:sp>
                  <p:nvSpPr>
                    <p:cNvPr id="7402" name="Freeform 55">
                      <a:extLst>
                        <a:ext uri="{FF2B5EF4-FFF2-40B4-BE49-F238E27FC236}">
                          <a16:creationId xmlns:a16="http://schemas.microsoft.com/office/drawing/2014/main" id="{4785B68E-0F9F-19B1-0255-57B2E2788DC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411" y="3054"/>
                      <a:ext cx="131" cy="94"/>
                    </a:xfrm>
                    <a:custGeom>
                      <a:avLst/>
                      <a:gdLst>
                        <a:gd name="T0" fmla="*/ 1 w 261"/>
                        <a:gd name="T1" fmla="*/ 0 h 190"/>
                        <a:gd name="T2" fmla="*/ 0 w 261"/>
                        <a:gd name="T3" fmla="*/ 26 h 190"/>
                        <a:gd name="T4" fmla="*/ 3 w 261"/>
                        <a:gd name="T5" fmla="*/ 38 h 190"/>
                        <a:gd name="T6" fmla="*/ 7 w 261"/>
                        <a:gd name="T7" fmla="*/ 47 h 190"/>
                        <a:gd name="T8" fmla="*/ 18 w 261"/>
                        <a:gd name="T9" fmla="*/ 61 h 190"/>
                        <a:gd name="T10" fmla="*/ 27 w 261"/>
                        <a:gd name="T11" fmla="*/ 71 h 190"/>
                        <a:gd name="T12" fmla="*/ 38 w 261"/>
                        <a:gd name="T13" fmla="*/ 80 h 190"/>
                        <a:gd name="T14" fmla="*/ 51 w 261"/>
                        <a:gd name="T15" fmla="*/ 93 h 190"/>
                        <a:gd name="T16" fmla="*/ 63 w 261"/>
                        <a:gd name="T17" fmla="*/ 94 h 190"/>
                        <a:gd name="T18" fmla="*/ 78 w 261"/>
                        <a:gd name="T19" fmla="*/ 91 h 190"/>
                        <a:gd name="T20" fmla="*/ 88 w 261"/>
                        <a:gd name="T21" fmla="*/ 84 h 190"/>
                        <a:gd name="T22" fmla="*/ 103 w 261"/>
                        <a:gd name="T23" fmla="*/ 70 h 190"/>
                        <a:gd name="T24" fmla="*/ 115 w 261"/>
                        <a:gd name="T25" fmla="*/ 58 h 190"/>
                        <a:gd name="T26" fmla="*/ 126 w 261"/>
                        <a:gd name="T27" fmla="*/ 44 h 190"/>
                        <a:gd name="T28" fmla="*/ 131 w 261"/>
                        <a:gd name="T29" fmla="*/ 38 h 190"/>
                        <a:gd name="T30" fmla="*/ 1 w 261"/>
                        <a:gd name="T31" fmla="*/ 0 h 190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0" t="0" r="r" b="b"/>
                      <a:pathLst>
                        <a:path w="261" h="190">
                          <a:moveTo>
                            <a:pt x="1" y="0"/>
                          </a:moveTo>
                          <a:lnTo>
                            <a:pt x="0" y="53"/>
                          </a:lnTo>
                          <a:lnTo>
                            <a:pt x="6" y="77"/>
                          </a:lnTo>
                          <a:lnTo>
                            <a:pt x="14" y="96"/>
                          </a:lnTo>
                          <a:lnTo>
                            <a:pt x="35" y="123"/>
                          </a:lnTo>
                          <a:lnTo>
                            <a:pt x="54" y="143"/>
                          </a:lnTo>
                          <a:lnTo>
                            <a:pt x="75" y="161"/>
                          </a:lnTo>
                          <a:lnTo>
                            <a:pt x="102" y="187"/>
                          </a:lnTo>
                          <a:lnTo>
                            <a:pt x="125" y="190"/>
                          </a:lnTo>
                          <a:lnTo>
                            <a:pt x="155" y="184"/>
                          </a:lnTo>
                          <a:lnTo>
                            <a:pt x="175" y="170"/>
                          </a:lnTo>
                          <a:lnTo>
                            <a:pt x="206" y="141"/>
                          </a:lnTo>
                          <a:lnTo>
                            <a:pt x="230" y="118"/>
                          </a:lnTo>
                          <a:lnTo>
                            <a:pt x="252" y="89"/>
                          </a:lnTo>
                          <a:lnTo>
                            <a:pt x="261" y="7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FFC080"/>
                    </a:solidFill>
                    <a:ln w="7938">
                      <a:solidFill>
                        <a:srgbClr val="603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403" name="Freeform 56">
                      <a:extLst>
                        <a:ext uri="{FF2B5EF4-FFF2-40B4-BE49-F238E27FC236}">
                          <a16:creationId xmlns:a16="http://schemas.microsoft.com/office/drawing/2014/main" id="{5BBC61B1-7B12-8F5F-060F-6E11011016E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388" y="2847"/>
                      <a:ext cx="224" cy="266"/>
                    </a:xfrm>
                    <a:custGeom>
                      <a:avLst/>
                      <a:gdLst>
                        <a:gd name="T0" fmla="*/ 35 w 447"/>
                        <a:gd name="T1" fmla="*/ 40 h 533"/>
                        <a:gd name="T2" fmla="*/ 30 w 447"/>
                        <a:gd name="T3" fmla="*/ 71 h 533"/>
                        <a:gd name="T4" fmla="*/ 26 w 447"/>
                        <a:gd name="T5" fmla="*/ 88 h 533"/>
                        <a:gd name="T6" fmla="*/ 22 w 447"/>
                        <a:gd name="T7" fmla="*/ 104 h 533"/>
                        <a:gd name="T8" fmla="*/ 9 w 447"/>
                        <a:gd name="T9" fmla="*/ 114 h 533"/>
                        <a:gd name="T10" fmla="*/ 9 w 447"/>
                        <a:gd name="T11" fmla="*/ 91 h 533"/>
                        <a:gd name="T12" fmla="*/ 0 w 447"/>
                        <a:gd name="T13" fmla="*/ 95 h 533"/>
                        <a:gd name="T14" fmla="*/ 3 w 447"/>
                        <a:gd name="T15" fmla="*/ 119 h 533"/>
                        <a:gd name="T16" fmla="*/ 5 w 447"/>
                        <a:gd name="T17" fmla="*/ 145 h 533"/>
                        <a:gd name="T18" fmla="*/ 11 w 447"/>
                        <a:gd name="T19" fmla="*/ 149 h 533"/>
                        <a:gd name="T20" fmla="*/ 16 w 447"/>
                        <a:gd name="T21" fmla="*/ 172 h 533"/>
                        <a:gd name="T22" fmla="*/ 22 w 447"/>
                        <a:gd name="T23" fmla="*/ 202 h 533"/>
                        <a:gd name="T24" fmla="*/ 43 w 447"/>
                        <a:gd name="T25" fmla="*/ 228 h 533"/>
                        <a:gd name="T26" fmla="*/ 58 w 447"/>
                        <a:gd name="T27" fmla="*/ 249 h 533"/>
                        <a:gd name="T28" fmla="*/ 84 w 447"/>
                        <a:gd name="T29" fmla="*/ 265 h 533"/>
                        <a:gd name="T30" fmla="*/ 116 w 447"/>
                        <a:gd name="T31" fmla="*/ 264 h 533"/>
                        <a:gd name="T32" fmla="*/ 147 w 447"/>
                        <a:gd name="T33" fmla="*/ 249 h 533"/>
                        <a:gd name="T34" fmla="*/ 169 w 447"/>
                        <a:gd name="T35" fmla="*/ 226 h 533"/>
                        <a:gd name="T36" fmla="*/ 181 w 447"/>
                        <a:gd name="T37" fmla="*/ 202 h 533"/>
                        <a:gd name="T38" fmla="*/ 188 w 447"/>
                        <a:gd name="T39" fmla="*/ 184 h 533"/>
                        <a:gd name="T40" fmla="*/ 202 w 447"/>
                        <a:gd name="T41" fmla="*/ 179 h 533"/>
                        <a:gd name="T42" fmla="*/ 212 w 447"/>
                        <a:gd name="T43" fmla="*/ 155 h 533"/>
                        <a:gd name="T44" fmla="*/ 224 w 447"/>
                        <a:gd name="T45" fmla="*/ 132 h 533"/>
                        <a:gd name="T46" fmla="*/ 224 w 447"/>
                        <a:gd name="T47" fmla="*/ 122 h 533"/>
                        <a:gd name="T48" fmla="*/ 215 w 447"/>
                        <a:gd name="T49" fmla="*/ 120 h 533"/>
                        <a:gd name="T50" fmla="*/ 204 w 447"/>
                        <a:gd name="T51" fmla="*/ 139 h 533"/>
                        <a:gd name="T52" fmla="*/ 193 w 447"/>
                        <a:gd name="T53" fmla="*/ 151 h 533"/>
                        <a:gd name="T54" fmla="*/ 200 w 447"/>
                        <a:gd name="T55" fmla="*/ 118 h 533"/>
                        <a:gd name="T56" fmla="*/ 208 w 447"/>
                        <a:gd name="T57" fmla="*/ 91 h 533"/>
                        <a:gd name="T58" fmla="*/ 207 w 447"/>
                        <a:gd name="T59" fmla="*/ 61 h 533"/>
                        <a:gd name="T60" fmla="*/ 201 w 447"/>
                        <a:gd name="T61" fmla="*/ 35 h 533"/>
                        <a:gd name="T62" fmla="*/ 187 w 447"/>
                        <a:gd name="T63" fmla="*/ 20 h 533"/>
                        <a:gd name="T64" fmla="*/ 164 w 447"/>
                        <a:gd name="T65" fmla="*/ 21 h 533"/>
                        <a:gd name="T66" fmla="*/ 134 w 447"/>
                        <a:gd name="T67" fmla="*/ 21 h 533"/>
                        <a:gd name="T68" fmla="*/ 109 w 447"/>
                        <a:gd name="T69" fmla="*/ 20 h 533"/>
                        <a:gd name="T70" fmla="*/ 73 w 447"/>
                        <a:gd name="T71" fmla="*/ 0 h 533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</a:gdLst>
                      <a:ahLst/>
                      <a:cxnLst>
                        <a:cxn ang="T72">
                          <a:pos x="T0" y="T1"/>
                        </a:cxn>
                        <a:cxn ang="T73">
                          <a:pos x="T2" y="T3"/>
                        </a:cxn>
                        <a:cxn ang="T74">
                          <a:pos x="T4" y="T5"/>
                        </a:cxn>
                        <a:cxn ang="T75">
                          <a:pos x="T6" y="T7"/>
                        </a:cxn>
                        <a:cxn ang="T76">
                          <a:pos x="T8" y="T9"/>
                        </a:cxn>
                        <a:cxn ang="T77">
                          <a:pos x="T10" y="T11"/>
                        </a:cxn>
                        <a:cxn ang="T78">
                          <a:pos x="T12" y="T13"/>
                        </a:cxn>
                        <a:cxn ang="T79">
                          <a:pos x="T14" y="T15"/>
                        </a:cxn>
                        <a:cxn ang="T80">
                          <a:pos x="T16" y="T17"/>
                        </a:cxn>
                        <a:cxn ang="T81">
                          <a:pos x="T18" y="T19"/>
                        </a:cxn>
                        <a:cxn ang="T82">
                          <a:pos x="T20" y="T21"/>
                        </a:cxn>
                        <a:cxn ang="T83">
                          <a:pos x="T22" y="T23"/>
                        </a:cxn>
                        <a:cxn ang="T84">
                          <a:pos x="T24" y="T25"/>
                        </a:cxn>
                        <a:cxn ang="T85">
                          <a:pos x="T26" y="T27"/>
                        </a:cxn>
                        <a:cxn ang="T86">
                          <a:pos x="T28" y="T29"/>
                        </a:cxn>
                        <a:cxn ang="T87">
                          <a:pos x="T30" y="T31"/>
                        </a:cxn>
                        <a:cxn ang="T88">
                          <a:pos x="T32" y="T33"/>
                        </a:cxn>
                        <a:cxn ang="T89">
                          <a:pos x="T34" y="T35"/>
                        </a:cxn>
                        <a:cxn ang="T90">
                          <a:pos x="T36" y="T37"/>
                        </a:cxn>
                        <a:cxn ang="T91">
                          <a:pos x="T38" y="T39"/>
                        </a:cxn>
                        <a:cxn ang="T92">
                          <a:pos x="T40" y="T41"/>
                        </a:cxn>
                        <a:cxn ang="T93">
                          <a:pos x="T42" y="T43"/>
                        </a:cxn>
                        <a:cxn ang="T94">
                          <a:pos x="T44" y="T45"/>
                        </a:cxn>
                        <a:cxn ang="T95">
                          <a:pos x="T46" y="T47"/>
                        </a:cxn>
                        <a:cxn ang="T96">
                          <a:pos x="T48" y="T49"/>
                        </a:cxn>
                        <a:cxn ang="T97">
                          <a:pos x="T50" y="T51"/>
                        </a:cxn>
                        <a:cxn ang="T98">
                          <a:pos x="T52" y="T53"/>
                        </a:cxn>
                        <a:cxn ang="T99">
                          <a:pos x="T54" y="T55"/>
                        </a:cxn>
                        <a:cxn ang="T100">
                          <a:pos x="T56" y="T57"/>
                        </a:cxn>
                        <a:cxn ang="T101">
                          <a:pos x="T58" y="T59"/>
                        </a:cxn>
                        <a:cxn ang="T102">
                          <a:pos x="T60" y="T61"/>
                        </a:cxn>
                        <a:cxn ang="T103">
                          <a:pos x="T62" y="T63"/>
                        </a:cxn>
                        <a:cxn ang="T104">
                          <a:pos x="T64" y="T65"/>
                        </a:cxn>
                        <a:cxn ang="T105">
                          <a:pos x="T66" y="T67"/>
                        </a:cxn>
                        <a:cxn ang="T106">
                          <a:pos x="T68" y="T69"/>
                        </a:cxn>
                        <a:cxn ang="T107">
                          <a:pos x="T70" y="T71"/>
                        </a:cxn>
                      </a:cxnLst>
                      <a:rect l="0" t="0" r="r" b="b"/>
                      <a:pathLst>
                        <a:path w="447" h="533">
                          <a:moveTo>
                            <a:pt x="145" y="0"/>
                          </a:moveTo>
                          <a:lnTo>
                            <a:pt x="70" y="80"/>
                          </a:lnTo>
                          <a:lnTo>
                            <a:pt x="60" y="102"/>
                          </a:lnTo>
                          <a:lnTo>
                            <a:pt x="60" y="143"/>
                          </a:lnTo>
                          <a:lnTo>
                            <a:pt x="55" y="165"/>
                          </a:lnTo>
                          <a:lnTo>
                            <a:pt x="52" y="177"/>
                          </a:lnTo>
                          <a:lnTo>
                            <a:pt x="43" y="192"/>
                          </a:lnTo>
                          <a:lnTo>
                            <a:pt x="43" y="208"/>
                          </a:lnTo>
                          <a:lnTo>
                            <a:pt x="35" y="255"/>
                          </a:lnTo>
                          <a:lnTo>
                            <a:pt x="17" y="229"/>
                          </a:lnTo>
                          <a:lnTo>
                            <a:pt x="23" y="204"/>
                          </a:lnTo>
                          <a:lnTo>
                            <a:pt x="17" y="182"/>
                          </a:lnTo>
                          <a:lnTo>
                            <a:pt x="9" y="169"/>
                          </a:lnTo>
                          <a:lnTo>
                            <a:pt x="0" y="190"/>
                          </a:lnTo>
                          <a:lnTo>
                            <a:pt x="0" y="221"/>
                          </a:lnTo>
                          <a:lnTo>
                            <a:pt x="5" y="239"/>
                          </a:lnTo>
                          <a:lnTo>
                            <a:pt x="8" y="267"/>
                          </a:lnTo>
                          <a:lnTo>
                            <a:pt x="9" y="290"/>
                          </a:lnTo>
                          <a:lnTo>
                            <a:pt x="15" y="298"/>
                          </a:lnTo>
                          <a:lnTo>
                            <a:pt x="21" y="298"/>
                          </a:lnTo>
                          <a:lnTo>
                            <a:pt x="27" y="299"/>
                          </a:lnTo>
                          <a:lnTo>
                            <a:pt x="31" y="345"/>
                          </a:lnTo>
                          <a:lnTo>
                            <a:pt x="40" y="388"/>
                          </a:lnTo>
                          <a:lnTo>
                            <a:pt x="44" y="405"/>
                          </a:lnTo>
                          <a:lnTo>
                            <a:pt x="56" y="427"/>
                          </a:lnTo>
                          <a:lnTo>
                            <a:pt x="86" y="456"/>
                          </a:lnTo>
                          <a:lnTo>
                            <a:pt x="106" y="480"/>
                          </a:lnTo>
                          <a:lnTo>
                            <a:pt x="115" y="498"/>
                          </a:lnTo>
                          <a:lnTo>
                            <a:pt x="129" y="517"/>
                          </a:lnTo>
                          <a:lnTo>
                            <a:pt x="168" y="531"/>
                          </a:lnTo>
                          <a:lnTo>
                            <a:pt x="196" y="533"/>
                          </a:lnTo>
                          <a:lnTo>
                            <a:pt x="231" y="529"/>
                          </a:lnTo>
                          <a:lnTo>
                            <a:pt x="267" y="511"/>
                          </a:lnTo>
                          <a:lnTo>
                            <a:pt x="294" y="498"/>
                          </a:lnTo>
                          <a:lnTo>
                            <a:pt x="318" y="476"/>
                          </a:lnTo>
                          <a:lnTo>
                            <a:pt x="337" y="452"/>
                          </a:lnTo>
                          <a:lnTo>
                            <a:pt x="353" y="423"/>
                          </a:lnTo>
                          <a:lnTo>
                            <a:pt x="361" y="404"/>
                          </a:lnTo>
                          <a:lnTo>
                            <a:pt x="373" y="374"/>
                          </a:lnTo>
                          <a:lnTo>
                            <a:pt x="376" y="369"/>
                          </a:lnTo>
                          <a:lnTo>
                            <a:pt x="396" y="366"/>
                          </a:lnTo>
                          <a:lnTo>
                            <a:pt x="404" y="358"/>
                          </a:lnTo>
                          <a:lnTo>
                            <a:pt x="420" y="331"/>
                          </a:lnTo>
                          <a:lnTo>
                            <a:pt x="424" y="311"/>
                          </a:lnTo>
                          <a:lnTo>
                            <a:pt x="439" y="286"/>
                          </a:lnTo>
                          <a:lnTo>
                            <a:pt x="447" y="264"/>
                          </a:lnTo>
                          <a:lnTo>
                            <a:pt x="447" y="252"/>
                          </a:lnTo>
                          <a:lnTo>
                            <a:pt x="447" y="245"/>
                          </a:lnTo>
                          <a:lnTo>
                            <a:pt x="435" y="239"/>
                          </a:lnTo>
                          <a:lnTo>
                            <a:pt x="429" y="241"/>
                          </a:lnTo>
                          <a:lnTo>
                            <a:pt x="412" y="268"/>
                          </a:lnTo>
                          <a:lnTo>
                            <a:pt x="408" y="278"/>
                          </a:lnTo>
                          <a:lnTo>
                            <a:pt x="404" y="303"/>
                          </a:lnTo>
                          <a:lnTo>
                            <a:pt x="386" y="302"/>
                          </a:lnTo>
                          <a:lnTo>
                            <a:pt x="400" y="268"/>
                          </a:lnTo>
                          <a:lnTo>
                            <a:pt x="400" y="237"/>
                          </a:lnTo>
                          <a:lnTo>
                            <a:pt x="408" y="208"/>
                          </a:lnTo>
                          <a:lnTo>
                            <a:pt x="416" y="182"/>
                          </a:lnTo>
                          <a:lnTo>
                            <a:pt x="416" y="141"/>
                          </a:lnTo>
                          <a:lnTo>
                            <a:pt x="413" y="122"/>
                          </a:lnTo>
                          <a:lnTo>
                            <a:pt x="405" y="90"/>
                          </a:lnTo>
                          <a:lnTo>
                            <a:pt x="401" y="71"/>
                          </a:lnTo>
                          <a:lnTo>
                            <a:pt x="388" y="37"/>
                          </a:lnTo>
                          <a:lnTo>
                            <a:pt x="373" y="41"/>
                          </a:lnTo>
                          <a:lnTo>
                            <a:pt x="358" y="49"/>
                          </a:lnTo>
                          <a:lnTo>
                            <a:pt x="327" y="43"/>
                          </a:lnTo>
                          <a:lnTo>
                            <a:pt x="294" y="43"/>
                          </a:lnTo>
                          <a:lnTo>
                            <a:pt x="267" y="43"/>
                          </a:lnTo>
                          <a:lnTo>
                            <a:pt x="243" y="40"/>
                          </a:lnTo>
                          <a:lnTo>
                            <a:pt x="217" y="40"/>
                          </a:lnTo>
                          <a:lnTo>
                            <a:pt x="182" y="28"/>
                          </a:lnTo>
                          <a:lnTo>
                            <a:pt x="145" y="0"/>
                          </a:lnTo>
                          <a:close/>
                        </a:path>
                      </a:pathLst>
                    </a:custGeom>
                    <a:solidFill>
                      <a:srgbClr val="FFC080"/>
                    </a:solidFill>
                    <a:ln w="7938">
                      <a:solidFill>
                        <a:srgbClr val="603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404" name="Freeform 57">
                      <a:extLst>
                        <a:ext uri="{FF2B5EF4-FFF2-40B4-BE49-F238E27FC236}">
                          <a16:creationId xmlns:a16="http://schemas.microsoft.com/office/drawing/2014/main" id="{2D12B97F-A63C-D06E-2FAE-EC9D6CE3803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434" y="2967"/>
                      <a:ext cx="142" cy="145"/>
                    </a:xfrm>
                    <a:custGeom>
                      <a:avLst/>
                      <a:gdLst>
                        <a:gd name="T0" fmla="*/ 75 w 285"/>
                        <a:gd name="T1" fmla="*/ 4 h 290"/>
                        <a:gd name="T2" fmla="*/ 69 w 285"/>
                        <a:gd name="T3" fmla="*/ 29 h 290"/>
                        <a:gd name="T4" fmla="*/ 69 w 285"/>
                        <a:gd name="T5" fmla="*/ 56 h 290"/>
                        <a:gd name="T6" fmla="*/ 73 w 285"/>
                        <a:gd name="T7" fmla="*/ 70 h 290"/>
                        <a:gd name="T8" fmla="*/ 62 w 285"/>
                        <a:gd name="T9" fmla="*/ 73 h 290"/>
                        <a:gd name="T10" fmla="*/ 45 w 285"/>
                        <a:gd name="T11" fmla="*/ 78 h 290"/>
                        <a:gd name="T12" fmla="*/ 34 w 285"/>
                        <a:gd name="T13" fmla="*/ 69 h 290"/>
                        <a:gd name="T14" fmla="*/ 29 w 285"/>
                        <a:gd name="T15" fmla="*/ 60 h 290"/>
                        <a:gd name="T16" fmla="*/ 26 w 285"/>
                        <a:gd name="T17" fmla="*/ 61 h 290"/>
                        <a:gd name="T18" fmla="*/ 12 w 285"/>
                        <a:gd name="T19" fmla="*/ 72 h 290"/>
                        <a:gd name="T20" fmla="*/ 2 w 285"/>
                        <a:gd name="T21" fmla="*/ 87 h 290"/>
                        <a:gd name="T22" fmla="*/ 3 w 285"/>
                        <a:gd name="T23" fmla="*/ 92 h 290"/>
                        <a:gd name="T24" fmla="*/ 11 w 285"/>
                        <a:gd name="T25" fmla="*/ 75 h 290"/>
                        <a:gd name="T26" fmla="*/ 27 w 285"/>
                        <a:gd name="T27" fmla="*/ 66 h 290"/>
                        <a:gd name="T28" fmla="*/ 41 w 285"/>
                        <a:gd name="T29" fmla="*/ 78 h 290"/>
                        <a:gd name="T30" fmla="*/ 45 w 285"/>
                        <a:gd name="T31" fmla="*/ 96 h 290"/>
                        <a:gd name="T32" fmla="*/ 48 w 285"/>
                        <a:gd name="T33" fmla="*/ 92 h 290"/>
                        <a:gd name="T34" fmla="*/ 55 w 285"/>
                        <a:gd name="T35" fmla="*/ 84 h 290"/>
                        <a:gd name="T36" fmla="*/ 52 w 285"/>
                        <a:gd name="T37" fmla="*/ 95 h 290"/>
                        <a:gd name="T38" fmla="*/ 62 w 285"/>
                        <a:gd name="T39" fmla="*/ 94 h 290"/>
                        <a:gd name="T40" fmla="*/ 86 w 285"/>
                        <a:gd name="T41" fmla="*/ 93 h 290"/>
                        <a:gd name="T42" fmla="*/ 84 w 285"/>
                        <a:gd name="T43" fmla="*/ 113 h 290"/>
                        <a:gd name="T44" fmla="*/ 78 w 285"/>
                        <a:gd name="T45" fmla="*/ 130 h 290"/>
                        <a:gd name="T46" fmla="*/ 63 w 285"/>
                        <a:gd name="T47" fmla="*/ 140 h 290"/>
                        <a:gd name="T48" fmla="*/ 60 w 285"/>
                        <a:gd name="T49" fmla="*/ 145 h 290"/>
                        <a:gd name="T50" fmla="*/ 92 w 285"/>
                        <a:gd name="T51" fmla="*/ 133 h 290"/>
                        <a:gd name="T52" fmla="*/ 120 w 285"/>
                        <a:gd name="T53" fmla="*/ 111 h 290"/>
                        <a:gd name="T54" fmla="*/ 135 w 285"/>
                        <a:gd name="T55" fmla="*/ 84 h 290"/>
                        <a:gd name="T56" fmla="*/ 135 w 285"/>
                        <a:gd name="T57" fmla="*/ 67 h 290"/>
                        <a:gd name="T58" fmla="*/ 116 w 285"/>
                        <a:gd name="T59" fmla="*/ 80 h 290"/>
                        <a:gd name="T60" fmla="*/ 97 w 285"/>
                        <a:gd name="T61" fmla="*/ 82 h 290"/>
                        <a:gd name="T62" fmla="*/ 86 w 285"/>
                        <a:gd name="T63" fmla="*/ 66 h 290"/>
                        <a:gd name="T64" fmla="*/ 87 w 285"/>
                        <a:gd name="T65" fmla="*/ 46 h 290"/>
                        <a:gd name="T66" fmla="*/ 90 w 285"/>
                        <a:gd name="T67" fmla="*/ 37 h 290"/>
                        <a:gd name="T68" fmla="*/ 84 w 285"/>
                        <a:gd name="T69" fmla="*/ 22 h 290"/>
                        <a:gd name="T70" fmla="*/ 80 w 285"/>
                        <a:gd name="T71" fmla="*/ 0 h 290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</a:gdLst>
                      <a:ahLst/>
                      <a:cxnLst>
                        <a:cxn ang="T72">
                          <a:pos x="T0" y="T1"/>
                        </a:cxn>
                        <a:cxn ang="T73">
                          <a:pos x="T2" y="T3"/>
                        </a:cxn>
                        <a:cxn ang="T74">
                          <a:pos x="T4" y="T5"/>
                        </a:cxn>
                        <a:cxn ang="T75">
                          <a:pos x="T6" y="T7"/>
                        </a:cxn>
                        <a:cxn ang="T76">
                          <a:pos x="T8" y="T9"/>
                        </a:cxn>
                        <a:cxn ang="T77">
                          <a:pos x="T10" y="T11"/>
                        </a:cxn>
                        <a:cxn ang="T78">
                          <a:pos x="T12" y="T13"/>
                        </a:cxn>
                        <a:cxn ang="T79">
                          <a:pos x="T14" y="T15"/>
                        </a:cxn>
                        <a:cxn ang="T80">
                          <a:pos x="T16" y="T17"/>
                        </a:cxn>
                        <a:cxn ang="T81">
                          <a:pos x="T18" y="T19"/>
                        </a:cxn>
                        <a:cxn ang="T82">
                          <a:pos x="T20" y="T21"/>
                        </a:cxn>
                        <a:cxn ang="T83">
                          <a:pos x="T22" y="T23"/>
                        </a:cxn>
                        <a:cxn ang="T84">
                          <a:pos x="T24" y="T25"/>
                        </a:cxn>
                        <a:cxn ang="T85">
                          <a:pos x="T26" y="T27"/>
                        </a:cxn>
                        <a:cxn ang="T86">
                          <a:pos x="T28" y="T29"/>
                        </a:cxn>
                        <a:cxn ang="T87">
                          <a:pos x="T30" y="T31"/>
                        </a:cxn>
                        <a:cxn ang="T88">
                          <a:pos x="T32" y="T33"/>
                        </a:cxn>
                        <a:cxn ang="T89">
                          <a:pos x="T34" y="T35"/>
                        </a:cxn>
                        <a:cxn ang="T90">
                          <a:pos x="T36" y="T37"/>
                        </a:cxn>
                        <a:cxn ang="T91">
                          <a:pos x="T38" y="T39"/>
                        </a:cxn>
                        <a:cxn ang="T92">
                          <a:pos x="T40" y="T41"/>
                        </a:cxn>
                        <a:cxn ang="T93">
                          <a:pos x="T42" y="T43"/>
                        </a:cxn>
                        <a:cxn ang="T94">
                          <a:pos x="T44" y="T45"/>
                        </a:cxn>
                        <a:cxn ang="T95">
                          <a:pos x="T46" y="T47"/>
                        </a:cxn>
                        <a:cxn ang="T96">
                          <a:pos x="T48" y="T49"/>
                        </a:cxn>
                        <a:cxn ang="T97">
                          <a:pos x="T50" y="T51"/>
                        </a:cxn>
                        <a:cxn ang="T98">
                          <a:pos x="T52" y="T53"/>
                        </a:cxn>
                        <a:cxn ang="T99">
                          <a:pos x="T54" y="T55"/>
                        </a:cxn>
                        <a:cxn ang="T100">
                          <a:pos x="T56" y="T57"/>
                        </a:cxn>
                        <a:cxn ang="T101">
                          <a:pos x="T58" y="T59"/>
                        </a:cxn>
                        <a:cxn ang="T102">
                          <a:pos x="T60" y="T61"/>
                        </a:cxn>
                        <a:cxn ang="T103">
                          <a:pos x="T62" y="T63"/>
                        </a:cxn>
                        <a:cxn ang="T104">
                          <a:pos x="T64" y="T65"/>
                        </a:cxn>
                        <a:cxn ang="T105">
                          <a:pos x="T66" y="T67"/>
                        </a:cxn>
                        <a:cxn ang="T106">
                          <a:pos x="T68" y="T69"/>
                        </a:cxn>
                        <a:cxn ang="T107">
                          <a:pos x="T70" y="T71"/>
                        </a:cxn>
                      </a:cxnLst>
                      <a:rect l="0" t="0" r="r" b="b"/>
                      <a:pathLst>
                        <a:path w="285" h="290">
                          <a:moveTo>
                            <a:pt x="161" y="0"/>
                          </a:moveTo>
                          <a:lnTo>
                            <a:pt x="151" y="7"/>
                          </a:lnTo>
                          <a:lnTo>
                            <a:pt x="146" y="26"/>
                          </a:lnTo>
                          <a:lnTo>
                            <a:pt x="138" y="58"/>
                          </a:lnTo>
                          <a:lnTo>
                            <a:pt x="136" y="87"/>
                          </a:lnTo>
                          <a:lnTo>
                            <a:pt x="138" y="112"/>
                          </a:lnTo>
                          <a:lnTo>
                            <a:pt x="147" y="125"/>
                          </a:lnTo>
                          <a:lnTo>
                            <a:pt x="146" y="139"/>
                          </a:lnTo>
                          <a:lnTo>
                            <a:pt x="138" y="146"/>
                          </a:lnTo>
                          <a:lnTo>
                            <a:pt x="125" y="146"/>
                          </a:lnTo>
                          <a:lnTo>
                            <a:pt x="109" y="155"/>
                          </a:lnTo>
                          <a:lnTo>
                            <a:pt x="91" y="155"/>
                          </a:lnTo>
                          <a:lnTo>
                            <a:pt x="76" y="145"/>
                          </a:lnTo>
                          <a:lnTo>
                            <a:pt x="68" y="137"/>
                          </a:lnTo>
                          <a:lnTo>
                            <a:pt x="60" y="129"/>
                          </a:lnTo>
                          <a:lnTo>
                            <a:pt x="59" y="120"/>
                          </a:lnTo>
                          <a:lnTo>
                            <a:pt x="60" y="111"/>
                          </a:lnTo>
                          <a:lnTo>
                            <a:pt x="53" y="121"/>
                          </a:lnTo>
                          <a:lnTo>
                            <a:pt x="37" y="132"/>
                          </a:lnTo>
                          <a:lnTo>
                            <a:pt x="24" y="143"/>
                          </a:lnTo>
                          <a:lnTo>
                            <a:pt x="11" y="160"/>
                          </a:lnTo>
                          <a:lnTo>
                            <a:pt x="4" y="173"/>
                          </a:lnTo>
                          <a:lnTo>
                            <a:pt x="0" y="188"/>
                          </a:lnTo>
                          <a:lnTo>
                            <a:pt x="7" y="184"/>
                          </a:lnTo>
                          <a:lnTo>
                            <a:pt x="12" y="167"/>
                          </a:lnTo>
                          <a:lnTo>
                            <a:pt x="23" y="150"/>
                          </a:lnTo>
                          <a:lnTo>
                            <a:pt x="36" y="142"/>
                          </a:lnTo>
                          <a:lnTo>
                            <a:pt x="54" y="132"/>
                          </a:lnTo>
                          <a:lnTo>
                            <a:pt x="62" y="139"/>
                          </a:lnTo>
                          <a:lnTo>
                            <a:pt x="83" y="156"/>
                          </a:lnTo>
                          <a:lnTo>
                            <a:pt x="89" y="160"/>
                          </a:lnTo>
                          <a:lnTo>
                            <a:pt x="91" y="192"/>
                          </a:lnTo>
                          <a:lnTo>
                            <a:pt x="98" y="192"/>
                          </a:lnTo>
                          <a:lnTo>
                            <a:pt x="97" y="184"/>
                          </a:lnTo>
                          <a:lnTo>
                            <a:pt x="101" y="163"/>
                          </a:lnTo>
                          <a:lnTo>
                            <a:pt x="110" y="167"/>
                          </a:lnTo>
                          <a:lnTo>
                            <a:pt x="114" y="176"/>
                          </a:lnTo>
                          <a:lnTo>
                            <a:pt x="105" y="190"/>
                          </a:lnTo>
                          <a:lnTo>
                            <a:pt x="110" y="194"/>
                          </a:lnTo>
                          <a:lnTo>
                            <a:pt x="125" y="188"/>
                          </a:lnTo>
                          <a:lnTo>
                            <a:pt x="152" y="188"/>
                          </a:lnTo>
                          <a:lnTo>
                            <a:pt x="172" y="186"/>
                          </a:lnTo>
                          <a:lnTo>
                            <a:pt x="181" y="202"/>
                          </a:lnTo>
                          <a:lnTo>
                            <a:pt x="169" y="226"/>
                          </a:lnTo>
                          <a:lnTo>
                            <a:pt x="157" y="237"/>
                          </a:lnTo>
                          <a:lnTo>
                            <a:pt x="156" y="259"/>
                          </a:lnTo>
                          <a:lnTo>
                            <a:pt x="146" y="273"/>
                          </a:lnTo>
                          <a:lnTo>
                            <a:pt x="127" y="280"/>
                          </a:lnTo>
                          <a:lnTo>
                            <a:pt x="94" y="288"/>
                          </a:lnTo>
                          <a:lnTo>
                            <a:pt x="121" y="290"/>
                          </a:lnTo>
                          <a:lnTo>
                            <a:pt x="144" y="288"/>
                          </a:lnTo>
                          <a:lnTo>
                            <a:pt x="185" y="266"/>
                          </a:lnTo>
                          <a:lnTo>
                            <a:pt x="220" y="243"/>
                          </a:lnTo>
                          <a:lnTo>
                            <a:pt x="240" y="222"/>
                          </a:lnTo>
                          <a:lnTo>
                            <a:pt x="255" y="198"/>
                          </a:lnTo>
                          <a:lnTo>
                            <a:pt x="270" y="168"/>
                          </a:lnTo>
                          <a:lnTo>
                            <a:pt x="285" y="125"/>
                          </a:lnTo>
                          <a:lnTo>
                            <a:pt x="271" y="133"/>
                          </a:lnTo>
                          <a:lnTo>
                            <a:pt x="250" y="146"/>
                          </a:lnTo>
                          <a:lnTo>
                            <a:pt x="232" y="160"/>
                          </a:lnTo>
                          <a:lnTo>
                            <a:pt x="214" y="165"/>
                          </a:lnTo>
                          <a:lnTo>
                            <a:pt x="195" y="163"/>
                          </a:lnTo>
                          <a:lnTo>
                            <a:pt x="180" y="148"/>
                          </a:lnTo>
                          <a:lnTo>
                            <a:pt x="172" y="132"/>
                          </a:lnTo>
                          <a:lnTo>
                            <a:pt x="168" y="111"/>
                          </a:lnTo>
                          <a:lnTo>
                            <a:pt x="174" y="92"/>
                          </a:lnTo>
                          <a:lnTo>
                            <a:pt x="183" y="84"/>
                          </a:lnTo>
                          <a:lnTo>
                            <a:pt x="180" y="73"/>
                          </a:lnTo>
                          <a:lnTo>
                            <a:pt x="173" y="58"/>
                          </a:lnTo>
                          <a:lnTo>
                            <a:pt x="169" y="44"/>
                          </a:lnTo>
                          <a:lnTo>
                            <a:pt x="168" y="18"/>
                          </a:lnTo>
                          <a:lnTo>
                            <a:pt x="161" y="0"/>
                          </a:lnTo>
                          <a:close/>
                        </a:path>
                      </a:pathLst>
                    </a:custGeom>
                    <a:solidFill>
                      <a:srgbClr val="603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405" name="Freeform 58">
                      <a:extLst>
                        <a:ext uri="{FF2B5EF4-FFF2-40B4-BE49-F238E27FC236}">
                          <a16:creationId xmlns:a16="http://schemas.microsoft.com/office/drawing/2014/main" id="{9D10845A-7F20-756A-D65D-15A510636D9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520" y="2974"/>
                      <a:ext cx="31" cy="14"/>
                    </a:xfrm>
                    <a:custGeom>
                      <a:avLst/>
                      <a:gdLst>
                        <a:gd name="T0" fmla="*/ 0 w 63"/>
                        <a:gd name="T1" fmla="*/ 5 h 29"/>
                        <a:gd name="T2" fmla="*/ 9 w 63"/>
                        <a:gd name="T3" fmla="*/ 0 h 29"/>
                        <a:gd name="T4" fmla="*/ 17 w 63"/>
                        <a:gd name="T5" fmla="*/ 0 h 29"/>
                        <a:gd name="T6" fmla="*/ 24 w 63"/>
                        <a:gd name="T7" fmla="*/ 1 h 29"/>
                        <a:gd name="T8" fmla="*/ 31 w 63"/>
                        <a:gd name="T9" fmla="*/ 7 h 29"/>
                        <a:gd name="T10" fmla="*/ 25 w 63"/>
                        <a:gd name="T11" fmla="*/ 14 h 29"/>
                        <a:gd name="T12" fmla="*/ 14 w 63"/>
                        <a:gd name="T13" fmla="*/ 14 h 29"/>
                        <a:gd name="T14" fmla="*/ 7 w 63"/>
                        <a:gd name="T15" fmla="*/ 11 h 29"/>
                        <a:gd name="T16" fmla="*/ 0 w 63"/>
                        <a:gd name="T17" fmla="*/ 5 h 29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0" t="0" r="r" b="b"/>
                      <a:pathLst>
                        <a:path w="63" h="29">
                          <a:moveTo>
                            <a:pt x="0" y="10"/>
                          </a:moveTo>
                          <a:lnTo>
                            <a:pt x="18" y="0"/>
                          </a:lnTo>
                          <a:lnTo>
                            <a:pt x="34" y="0"/>
                          </a:lnTo>
                          <a:lnTo>
                            <a:pt x="48" y="3"/>
                          </a:lnTo>
                          <a:lnTo>
                            <a:pt x="63" y="14"/>
                          </a:lnTo>
                          <a:lnTo>
                            <a:pt x="50" y="29"/>
                          </a:lnTo>
                          <a:lnTo>
                            <a:pt x="29" y="29"/>
                          </a:lnTo>
                          <a:lnTo>
                            <a:pt x="14" y="23"/>
                          </a:lnTo>
                          <a:lnTo>
                            <a:pt x="0" y="10"/>
                          </a:lnTo>
                          <a:close/>
                        </a:path>
                      </a:pathLst>
                    </a:custGeom>
                    <a:solidFill>
                      <a:srgbClr val="603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406" name="Freeform 59">
                      <a:extLst>
                        <a:ext uri="{FF2B5EF4-FFF2-40B4-BE49-F238E27FC236}">
                          <a16:creationId xmlns:a16="http://schemas.microsoft.com/office/drawing/2014/main" id="{0232DBC1-BC60-3671-4EDD-8CFE75CEB64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434" y="2960"/>
                      <a:ext cx="35" cy="15"/>
                    </a:xfrm>
                    <a:custGeom>
                      <a:avLst/>
                      <a:gdLst>
                        <a:gd name="T0" fmla="*/ 0 w 69"/>
                        <a:gd name="T1" fmla="*/ 6 h 30"/>
                        <a:gd name="T2" fmla="*/ 11 w 69"/>
                        <a:gd name="T3" fmla="*/ 0 h 30"/>
                        <a:gd name="T4" fmla="*/ 21 w 69"/>
                        <a:gd name="T5" fmla="*/ 0 h 30"/>
                        <a:gd name="T6" fmla="*/ 32 w 69"/>
                        <a:gd name="T7" fmla="*/ 6 h 30"/>
                        <a:gd name="T8" fmla="*/ 35 w 69"/>
                        <a:gd name="T9" fmla="*/ 10 h 30"/>
                        <a:gd name="T10" fmla="*/ 23 w 69"/>
                        <a:gd name="T11" fmla="*/ 14 h 30"/>
                        <a:gd name="T12" fmla="*/ 13 w 69"/>
                        <a:gd name="T13" fmla="*/ 15 h 30"/>
                        <a:gd name="T14" fmla="*/ 5 w 69"/>
                        <a:gd name="T15" fmla="*/ 10 h 30"/>
                        <a:gd name="T16" fmla="*/ 0 w 69"/>
                        <a:gd name="T17" fmla="*/ 6 h 30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0" t="0" r="r" b="b"/>
                      <a:pathLst>
                        <a:path w="69" h="30">
                          <a:moveTo>
                            <a:pt x="0" y="11"/>
                          </a:moveTo>
                          <a:lnTo>
                            <a:pt x="22" y="0"/>
                          </a:lnTo>
                          <a:lnTo>
                            <a:pt x="41" y="0"/>
                          </a:lnTo>
                          <a:lnTo>
                            <a:pt x="64" y="11"/>
                          </a:lnTo>
                          <a:lnTo>
                            <a:pt x="69" y="20"/>
                          </a:lnTo>
                          <a:lnTo>
                            <a:pt x="45" y="28"/>
                          </a:lnTo>
                          <a:lnTo>
                            <a:pt x="26" y="30"/>
                          </a:lnTo>
                          <a:lnTo>
                            <a:pt x="10" y="20"/>
                          </a:lnTo>
                          <a:lnTo>
                            <a:pt x="0" y="11"/>
                          </a:lnTo>
                          <a:close/>
                        </a:path>
                      </a:pathLst>
                    </a:custGeom>
                    <a:solidFill>
                      <a:srgbClr val="603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407" name="Freeform 60">
                      <a:extLst>
                        <a:ext uri="{FF2B5EF4-FFF2-40B4-BE49-F238E27FC236}">
                          <a16:creationId xmlns:a16="http://schemas.microsoft.com/office/drawing/2014/main" id="{7E97F822-F2A9-360E-CEEE-9DCE6AAC65B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420" y="2941"/>
                      <a:ext cx="57" cy="20"/>
                    </a:xfrm>
                    <a:custGeom>
                      <a:avLst/>
                      <a:gdLst>
                        <a:gd name="T0" fmla="*/ 0 w 114"/>
                        <a:gd name="T1" fmla="*/ 16 h 41"/>
                        <a:gd name="T2" fmla="*/ 4 w 114"/>
                        <a:gd name="T3" fmla="*/ 16 h 41"/>
                        <a:gd name="T4" fmla="*/ 21 w 114"/>
                        <a:gd name="T5" fmla="*/ 10 h 41"/>
                        <a:gd name="T6" fmla="*/ 39 w 114"/>
                        <a:gd name="T7" fmla="*/ 12 h 41"/>
                        <a:gd name="T8" fmla="*/ 52 w 114"/>
                        <a:gd name="T9" fmla="*/ 20 h 41"/>
                        <a:gd name="T10" fmla="*/ 53 w 114"/>
                        <a:gd name="T11" fmla="*/ 18 h 41"/>
                        <a:gd name="T12" fmla="*/ 57 w 114"/>
                        <a:gd name="T13" fmla="*/ 12 h 41"/>
                        <a:gd name="T14" fmla="*/ 52 w 114"/>
                        <a:gd name="T15" fmla="*/ 6 h 41"/>
                        <a:gd name="T16" fmla="*/ 51 w 114"/>
                        <a:gd name="T17" fmla="*/ 8 h 41"/>
                        <a:gd name="T18" fmla="*/ 43 w 114"/>
                        <a:gd name="T19" fmla="*/ 5 h 41"/>
                        <a:gd name="T20" fmla="*/ 43 w 114"/>
                        <a:gd name="T21" fmla="*/ 6 h 41"/>
                        <a:gd name="T22" fmla="*/ 26 w 114"/>
                        <a:gd name="T23" fmla="*/ 0 h 41"/>
                        <a:gd name="T24" fmla="*/ 21 w 114"/>
                        <a:gd name="T25" fmla="*/ 2 h 41"/>
                        <a:gd name="T26" fmla="*/ 15 w 114"/>
                        <a:gd name="T27" fmla="*/ 3 h 41"/>
                        <a:gd name="T28" fmla="*/ 13 w 114"/>
                        <a:gd name="T29" fmla="*/ 6 h 41"/>
                        <a:gd name="T30" fmla="*/ 0 w 114"/>
                        <a:gd name="T31" fmla="*/ 16 h 41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0" t="0" r="r" b="b"/>
                      <a:pathLst>
                        <a:path w="114" h="41">
                          <a:moveTo>
                            <a:pt x="0" y="33"/>
                          </a:moveTo>
                          <a:lnTo>
                            <a:pt x="8" y="33"/>
                          </a:lnTo>
                          <a:lnTo>
                            <a:pt x="42" y="20"/>
                          </a:lnTo>
                          <a:lnTo>
                            <a:pt x="77" y="24"/>
                          </a:lnTo>
                          <a:lnTo>
                            <a:pt x="104" y="41"/>
                          </a:lnTo>
                          <a:lnTo>
                            <a:pt x="106" y="37"/>
                          </a:lnTo>
                          <a:lnTo>
                            <a:pt x="114" y="25"/>
                          </a:lnTo>
                          <a:lnTo>
                            <a:pt x="104" y="12"/>
                          </a:lnTo>
                          <a:lnTo>
                            <a:pt x="101" y="17"/>
                          </a:lnTo>
                          <a:lnTo>
                            <a:pt x="86" y="10"/>
                          </a:lnTo>
                          <a:lnTo>
                            <a:pt x="86" y="13"/>
                          </a:lnTo>
                          <a:lnTo>
                            <a:pt x="51" y="0"/>
                          </a:lnTo>
                          <a:lnTo>
                            <a:pt x="42" y="4"/>
                          </a:lnTo>
                          <a:lnTo>
                            <a:pt x="30" y="6"/>
                          </a:lnTo>
                          <a:lnTo>
                            <a:pt x="26" y="13"/>
                          </a:lnTo>
                          <a:lnTo>
                            <a:pt x="0" y="33"/>
                          </a:lnTo>
                          <a:close/>
                        </a:path>
                      </a:pathLst>
                    </a:custGeom>
                    <a:solidFill>
                      <a:srgbClr val="603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408" name="Freeform 61">
                      <a:extLst>
                        <a:ext uri="{FF2B5EF4-FFF2-40B4-BE49-F238E27FC236}">
                          <a16:creationId xmlns:a16="http://schemas.microsoft.com/office/drawing/2014/main" id="{09995B3E-5303-18E6-F991-BCA03A5487A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506" y="2959"/>
                      <a:ext cx="63" cy="23"/>
                    </a:xfrm>
                    <a:custGeom>
                      <a:avLst/>
                      <a:gdLst>
                        <a:gd name="T0" fmla="*/ 0 w 127"/>
                        <a:gd name="T1" fmla="*/ 8 h 47"/>
                        <a:gd name="T2" fmla="*/ 6 w 127"/>
                        <a:gd name="T3" fmla="*/ 13 h 47"/>
                        <a:gd name="T4" fmla="*/ 16 w 127"/>
                        <a:gd name="T5" fmla="*/ 9 h 47"/>
                        <a:gd name="T6" fmla="*/ 28 w 127"/>
                        <a:gd name="T7" fmla="*/ 8 h 47"/>
                        <a:gd name="T8" fmla="*/ 41 w 127"/>
                        <a:gd name="T9" fmla="*/ 11 h 47"/>
                        <a:gd name="T10" fmla="*/ 50 w 127"/>
                        <a:gd name="T11" fmla="*/ 15 h 47"/>
                        <a:gd name="T12" fmla="*/ 53 w 127"/>
                        <a:gd name="T13" fmla="*/ 19 h 47"/>
                        <a:gd name="T14" fmla="*/ 61 w 127"/>
                        <a:gd name="T15" fmla="*/ 23 h 47"/>
                        <a:gd name="T16" fmla="*/ 63 w 127"/>
                        <a:gd name="T17" fmla="*/ 17 h 47"/>
                        <a:gd name="T18" fmla="*/ 52 w 127"/>
                        <a:gd name="T19" fmla="*/ 10 h 47"/>
                        <a:gd name="T20" fmla="*/ 43 w 127"/>
                        <a:gd name="T21" fmla="*/ 3 h 47"/>
                        <a:gd name="T22" fmla="*/ 46 w 127"/>
                        <a:gd name="T23" fmla="*/ 1 h 47"/>
                        <a:gd name="T24" fmla="*/ 31 w 127"/>
                        <a:gd name="T25" fmla="*/ 1 h 47"/>
                        <a:gd name="T26" fmla="*/ 31 w 127"/>
                        <a:gd name="T27" fmla="*/ 0 h 47"/>
                        <a:gd name="T28" fmla="*/ 19 w 127"/>
                        <a:gd name="T29" fmla="*/ 1 h 47"/>
                        <a:gd name="T30" fmla="*/ 12 w 127"/>
                        <a:gd name="T31" fmla="*/ 1 h 47"/>
                        <a:gd name="T32" fmla="*/ 0 w 127"/>
                        <a:gd name="T33" fmla="*/ 8 h 47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</a:gdLst>
                      <a:ahLst/>
                      <a:cxnLst>
                        <a:cxn ang="T34">
                          <a:pos x="T0" y="T1"/>
                        </a:cxn>
                        <a:cxn ang="T35">
                          <a:pos x="T2" y="T3"/>
                        </a:cxn>
                        <a:cxn ang="T36">
                          <a:pos x="T4" y="T5"/>
                        </a:cxn>
                        <a:cxn ang="T37">
                          <a:pos x="T6" y="T7"/>
                        </a:cxn>
                        <a:cxn ang="T38">
                          <a:pos x="T8" y="T9"/>
                        </a:cxn>
                        <a:cxn ang="T39">
                          <a:pos x="T10" y="T11"/>
                        </a:cxn>
                        <a:cxn ang="T40">
                          <a:pos x="T12" y="T13"/>
                        </a:cxn>
                        <a:cxn ang="T41">
                          <a:pos x="T14" y="T15"/>
                        </a:cxn>
                        <a:cxn ang="T42">
                          <a:pos x="T16" y="T17"/>
                        </a:cxn>
                        <a:cxn ang="T43">
                          <a:pos x="T18" y="T19"/>
                        </a:cxn>
                        <a:cxn ang="T44">
                          <a:pos x="T20" y="T21"/>
                        </a:cxn>
                        <a:cxn ang="T45">
                          <a:pos x="T22" y="T23"/>
                        </a:cxn>
                        <a:cxn ang="T46">
                          <a:pos x="T24" y="T25"/>
                        </a:cxn>
                        <a:cxn ang="T47">
                          <a:pos x="T26" y="T27"/>
                        </a:cxn>
                        <a:cxn ang="T48">
                          <a:pos x="T28" y="T29"/>
                        </a:cxn>
                        <a:cxn ang="T49">
                          <a:pos x="T30" y="T31"/>
                        </a:cxn>
                        <a:cxn ang="T50">
                          <a:pos x="T32" y="T33"/>
                        </a:cxn>
                      </a:cxnLst>
                      <a:rect l="0" t="0" r="r" b="b"/>
                      <a:pathLst>
                        <a:path w="127" h="47">
                          <a:moveTo>
                            <a:pt x="0" y="16"/>
                          </a:moveTo>
                          <a:lnTo>
                            <a:pt x="12" y="27"/>
                          </a:lnTo>
                          <a:lnTo>
                            <a:pt x="33" y="18"/>
                          </a:lnTo>
                          <a:lnTo>
                            <a:pt x="56" y="16"/>
                          </a:lnTo>
                          <a:lnTo>
                            <a:pt x="83" y="22"/>
                          </a:lnTo>
                          <a:lnTo>
                            <a:pt x="100" y="31"/>
                          </a:lnTo>
                          <a:lnTo>
                            <a:pt x="107" y="39"/>
                          </a:lnTo>
                          <a:lnTo>
                            <a:pt x="122" y="47"/>
                          </a:lnTo>
                          <a:lnTo>
                            <a:pt x="127" y="35"/>
                          </a:lnTo>
                          <a:lnTo>
                            <a:pt x="104" y="20"/>
                          </a:lnTo>
                          <a:lnTo>
                            <a:pt x="87" y="6"/>
                          </a:lnTo>
                          <a:lnTo>
                            <a:pt x="92" y="3"/>
                          </a:lnTo>
                          <a:lnTo>
                            <a:pt x="63" y="3"/>
                          </a:lnTo>
                          <a:lnTo>
                            <a:pt x="63" y="0"/>
                          </a:lnTo>
                          <a:lnTo>
                            <a:pt x="39" y="3"/>
                          </a:lnTo>
                          <a:lnTo>
                            <a:pt x="24" y="3"/>
                          </a:lnTo>
                          <a:lnTo>
                            <a:pt x="0" y="16"/>
                          </a:lnTo>
                          <a:close/>
                        </a:path>
                      </a:pathLst>
                    </a:custGeom>
                    <a:solidFill>
                      <a:srgbClr val="603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409" name="Freeform 62">
                      <a:extLst>
                        <a:ext uri="{FF2B5EF4-FFF2-40B4-BE49-F238E27FC236}">
                          <a16:creationId xmlns:a16="http://schemas.microsoft.com/office/drawing/2014/main" id="{726F9536-F86C-B2C0-293A-759EC943EF2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424" y="2954"/>
                      <a:ext cx="54" cy="19"/>
                    </a:xfrm>
                    <a:custGeom>
                      <a:avLst/>
                      <a:gdLst>
                        <a:gd name="T0" fmla="*/ 0 w 108"/>
                        <a:gd name="T1" fmla="*/ 15 h 40"/>
                        <a:gd name="T2" fmla="*/ 6 w 108"/>
                        <a:gd name="T3" fmla="*/ 5 h 40"/>
                        <a:gd name="T4" fmla="*/ 18 w 108"/>
                        <a:gd name="T5" fmla="*/ 1 h 40"/>
                        <a:gd name="T6" fmla="*/ 31 w 108"/>
                        <a:gd name="T7" fmla="*/ 0 h 40"/>
                        <a:gd name="T8" fmla="*/ 41 w 108"/>
                        <a:gd name="T9" fmla="*/ 3 h 40"/>
                        <a:gd name="T10" fmla="*/ 47 w 108"/>
                        <a:gd name="T11" fmla="*/ 6 h 40"/>
                        <a:gd name="T12" fmla="*/ 54 w 108"/>
                        <a:gd name="T13" fmla="*/ 10 h 40"/>
                        <a:gd name="T14" fmla="*/ 54 w 108"/>
                        <a:gd name="T15" fmla="*/ 14 h 40"/>
                        <a:gd name="T16" fmla="*/ 49 w 108"/>
                        <a:gd name="T17" fmla="*/ 19 h 40"/>
                        <a:gd name="T18" fmla="*/ 43 w 108"/>
                        <a:gd name="T19" fmla="*/ 19 h 40"/>
                        <a:gd name="T20" fmla="*/ 47 w 108"/>
                        <a:gd name="T21" fmla="*/ 13 h 40"/>
                        <a:gd name="T22" fmla="*/ 47 w 108"/>
                        <a:gd name="T23" fmla="*/ 9 h 40"/>
                        <a:gd name="T24" fmla="*/ 39 w 108"/>
                        <a:gd name="T25" fmla="*/ 5 h 40"/>
                        <a:gd name="T26" fmla="*/ 31 w 108"/>
                        <a:gd name="T27" fmla="*/ 1 h 40"/>
                        <a:gd name="T28" fmla="*/ 22 w 108"/>
                        <a:gd name="T29" fmla="*/ 2 h 40"/>
                        <a:gd name="T30" fmla="*/ 15 w 108"/>
                        <a:gd name="T31" fmla="*/ 4 h 40"/>
                        <a:gd name="T32" fmla="*/ 9 w 108"/>
                        <a:gd name="T33" fmla="*/ 8 h 40"/>
                        <a:gd name="T34" fmla="*/ 0 w 108"/>
                        <a:gd name="T35" fmla="*/ 15 h 40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</a:gdLst>
                      <a:ahLst/>
                      <a:cxnLst>
                        <a:cxn ang="T36">
                          <a:pos x="T0" y="T1"/>
                        </a:cxn>
                        <a:cxn ang="T37">
                          <a:pos x="T2" y="T3"/>
                        </a:cxn>
                        <a:cxn ang="T38">
                          <a:pos x="T4" y="T5"/>
                        </a:cxn>
                        <a:cxn ang="T39">
                          <a:pos x="T6" y="T7"/>
                        </a:cxn>
                        <a:cxn ang="T40">
                          <a:pos x="T8" y="T9"/>
                        </a:cxn>
                        <a:cxn ang="T41">
                          <a:pos x="T10" y="T11"/>
                        </a:cxn>
                        <a:cxn ang="T42">
                          <a:pos x="T12" y="T13"/>
                        </a:cxn>
                        <a:cxn ang="T43">
                          <a:pos x="T14" y="T15"/>
                        </a:cxn>
                        <a:cxn ang="T44">
                          <a:pos x="T16" y="T17"/>
                        </a:cxn>
                        <a:cxn ang="T45">
                          <a:pos x="T18" y="T19"/>
                        </a:cxn>
                        <a:cxn ang="T46">
                          <a:pos x="T20" y="T21"/>
                        </a:cxn>
                        <a:cxn ang="T47">
                          <a:pos x="T22" y="T23"/>
                        </a:cxn>
                        <a:cxn ang="T48">
                          <a:pos x="T24" y="T25"/>
                        </a:cxn>
                        <a:cxn ang="T49">
                          <a:pos x="T26" y="T27"/>
                        </a:cxn>
                        <a:cxn ang="T50">
                          <a:pos x="T28" y="T29"/>
                        </a:cxn>
                        <a:cxn ang="T51">
                          <a:pos x="T30" y="T31"/>
                        </a:cxn>
                        <a:cxn ang="T52">
                          <a:pos x="T32" y="T33"/>
                        </a:cxn>
                        <a:cxn ang="T53">
                          <a:pos x="T34" y="T35"/>
                        </a:cxn>
                      </a:cxnLst>
                      <a:rect l="0" t="0" r="r" b="b"/>
                      <a:pathLst>
                        <a:path w="108" h="40">
                          <a:moveTo>
                            <a:pt x="0" y="31"/>
                          </a:moveTo>
                          <a:lnTo>
                            <a:pt x="11" y="10"/>
                          </a:lnTo>
                          <a:lnTo>
                            <a:pt x="35" y="2"/>
                          </a:lnTo>
                          <a:lnTo>
                            <a:pt x="62" y="0"/>
                          </a:lnTo>
                          <a:lnTo>
                            <a:pt x="82" y="7"/>
                          </a:lnTo>
                          <a:lnTo>
                            <a:pt x="94" y="12"/>
                          </a:lnTo>
                          <a:lnTo>
                            <a:pt x="107" y="20"/>
                          </a:lnTo>
                          <a:lnTo>
                            <a:pt x="108" y="29"/>
                          </a:lnTo>
                          <a:lnTo>
                            <a:pt x="98" y="40"/>
                          </a:lnTo>
                          <a:lnTo>
                            <a:pt x="86" y="40"/>
                          </a:lnTo>
                          <a:lnTo>
                            <a:pt x="94" y="28"/>
                          </a:lnTo>
                          <a:lnTo>
                            <a:pt x="93" y="19"/>
                          </a:lnTo>
                          <a:lnTo>
                            <a:pt x="78" y="11"/>
                          </a:lnTo>
                          <a:lnTo>
                            <a:pt x="62" y="2"/>
                          </a:lnTo>
                          <a:lnTo>
                            <a:pt x="43" y="4"/>
                          </a:lnTo>
                          <a:lnTo>
                            <a:pt x="30" y="8"/>
                          </a:lnTo>
                          <a:lnTo>
                            <a:pt x="18" y="16"/>
                          </a:lnTo>
                          <a:lnTo>
                            <a:pt x="0" y="31"/>
                          </a:lnTo>
                          <a:close/>
                        </a:path>
                      </a:pathLst>
                    </a:custGeom>
                    <a:solidFill>
                      <a:srgbClr val="603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410" name="Freeform 63">
                      <a:extLst>
                        <a:ext uri="{FF2B5EF4-FFF2-40B4-BE49-F238E27FC236}">
                          <a16:creationId xmlns:a16="http://schemas.microsoft.com/office/drawing/2014/main" id="{3C92D958-2014-1A4B-E77A-8B5831FFF65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516" y="2969"/>
                      <a:ext cx="49" cy="36"/>
                    </a:xfrm>
                    <a:custGeom>
                      <a:avLst/>
                      <a:gdLst>
                        <a:gd name="T0" fmla="*/ 0 w 98"/>
                        <a:gd name="T1" fmla="*/ 8 h 70"/>
                        <a:gd name="T2" fmla="*/ 13 w 98"/>
                        <a:gd name="T3" fmla="*/ 1 h 70"/>
                        <a:gd name="T4" fmla="*/ 20 w 98"/>
                        <a:gd name="T5" fmla="*/ 1 h 70"/>
                        <a:gd name="T6" fmla="*/ 31 w 98"/>
                        <a:gd name="T7" fmla="*/ 4 h 70"/>
                        <a:gd name="T8" fmla="*/ 38 w 98"/>
                        <a:gd name="T9" fmla="*/ 15 h 70"/>
                        <a:gd name="T10" fmla="*/ 34 w 98"/>
                        <a:gd name="T11" fmla="*/ 20 h 70"/>
                        <a:gd name="T12" fmla="*/ 33 w 98"/>
                        <a:gd name="T13" fmla="*/ 26 h 70"/>
                        <a:gd name="T14" fmla="*/ 28 w 98"/>
                        <a:gd name="T15" fmla="*/ 36 h 70"/>
                        <a:gd name="T16" fmla="*/ 36 w 98"/>
                        <a:gd name="T17" fmla="*/ 35 h 70"/>
                        <a:gd name="T18" fmla="*/ 47 w 98"/>
                        <a:gd name="T19" fmla="*/ 27 h 70"/>
                        <a:gd name="T20" fmla="*/ 49 w 98"/>
                        <a:gd name="T21" fmla="*/ 22 h 70"/>
                        <a:gd name="T22" fmla="*/ 49 w 98"/>
                        <a:gd name="T23" fmla="*/ 12 h 70"/>
                        <a:gd name="T24" fmla="*/ 36 w 98"/>
                        <a:gd name="T25" fmla="*/ 4 h 70"/>
                        <a:gd name="T26" fmla="*/ 25 w 98"/>
                        <a:gd name="T27" fmla="*/ 0 h 70"/>
                        <a:gd name="T28" fmla="*/ 14 w 98"/>
                        <a:gd name="T29" fmla="*/ 0 h 70"/>
                        <a:gd name="T30" fmla="*/ 6 w 98"/>
                        <a:gd name="T31" fmla="*/ 0 h 70"/>
                        <a:gd name="T32" fmla="*/ 0 w 98"/>
                        <a:gd name="T33" fmla="*/ 8 h 70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</a:gdLst>
                      <a:ahLst/>
                      <a:cxnLst>
                        <a:cxn ang="T34">
                          <a:pos x="T0" y="T1"/>
                        </a:cxn>
                        <a:cxn ang="T35">
                          <a:pos x="T2" y="T3"/>
                        </a:cxn>
                        <a:cxn ang="T36">
                          <a:pos x="T4" y="T5"/>
                        </a:cxn>
                        <a:cxn ang="T37">
                          <a:pos x="T6" y="T7"/>
                        </a:cxn>
                        <a:cxn ang="T38">
                          <a:pos x="T8" y="T9"/>
                        </a:cxn>
                        <a:cxn ang="T39">
                          <a:pos x="T10" y="T11"/>
                        </a:cxn>
                        <a:cxn ang="T40">
                          <a:pos x="T12" y="T13"/>
                        </a:cxn>
                        <a:cxn ang="T41">
                          <a:pos x="T14" y="T15"/>
                        </a:cxn>
                        <a:cxn ang="T42">
                          <a:pos x="T16" y="T17"/>
                        </a:cxn>
                        <a:cxn ang="T43">
                          <a:pos x="T18" y="T19"/>
                        </a:cxn>
                        <a:cxn ang="T44">
                          <a:pos x="T20" y="T21"/>
                        </a:cxn>
                        <a:cxn ang="T45">
                          <a:pos x="T22" y="T23"/>
                        </a:cxn>
                        <a:cxn ang="T46">
                          <a:pos x="T24" y="T25"/>
                        </a:cxn>
                        <a:cxn ang="T47">
                          <a:pos x="T26" y="T27"/>
                        </a:cxn>
                        <a:cxn ang="T48">
                          <a:pos x="T28" y="T29"/>
                        </a:cxn>
                        <a:cxn ang="T49">
                          <a:pos x="T30" y="T31"/>
                        </a:cxn>
                        <a:cxn ang="T50">
                          <a:pos x="T32" y="T33"/>
                        </a:cxn>
                      </a:cxnLst>
                      <a:rect l="0" t="0" r="r" b="b"/>
                      <a:pathLst>
                        <a:path w="98" h="70">
                          <a:moveTo>
                            <a:pt x="0" y="16"/>
                          </a:moveTo>
                          <a:lnTo>
                            <a:pt x="26" y="1"/>
                          </a:lnTo>
                          <a:lnTo>
                            <a:pt x="39" y="2"/>
                          </a:lnTo>
                          <a:lnTo>
                            <a:pt x="62" y="8"/>
                          </a:lnTo>
                          <a:lnTo>
                            <a:pt x="75" y="29"/>
                          </a:lnTo>
                          <a:lnTo>
                            <a:pt x="67" y="38"/>
                          </a:lnTo>
                          <a:lnTo>
                            <a:pt x="66" y="51"/>
                          </a:lnTo>
                          <a:lnTo>
                            <a:pt x="56" y="70"/>
                          </a:lnTo>
                          <a:lnTo>
                            <a:pt x="71" y="69"/>
                          </a:lnTo>
                          <a:lnTo>
                            <a:pt x="94" y="53"/>
                          </a:lnTo>
                          <a:lnTo>
                            <a:pt x="98" y="43"/>
                          </a:lnTo>
                          <a:lnTo>
                            <a:pt x="97" y="23"/>
                          </a:lnTo>
                          <a:lnTo>
                            <a:pt x="72" y="8"/>
                          </a:lnTo>
                          <a:lnTo>
                            <a:pt x="50" y="0"/>
                          </a:lnTo>
                          <a:lnTo>
                            <a:pt x="28" y="0"/>
                          </a:lnTo>
                          <a:lnTo>
                            <a:pt x="12" y="0"/>
                          </a:lnTo>
                          <a:lnTo>
                            <a:pt x="0" y="16"/>
                          </a:lnTo>
                          <a:close/>
                        </a:path>
                      </a:pathLst>
                    </a:custGeom>
                    <a:solidFill>
                      <a:srgbClr val="603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411" name="Freeform 64">
                      <a:extLst>
                        <a:ext uri="{FF2B5EF4-FFF2-40B4-BE49-F238E27FC236}">
                          <a16:creationId xmlns:a16="http://schemas.microsoft.com/office/drawing/2014/main" id="{93E2CDA7-A3B7-0CF0-CFFE-1DBD7052864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446" y="2921"/>
                      <a:ext cx="123" cy="15"/>
                    </a:xfrm>
                    <a:custGeom>
                      <a:avLst/>
                      <a:gdLst>
                        <a:gd name="T0" fmla="*/ 0 w 246"/>
                        <a:gd name="T1" fmla="*/ 0 h 30"/>
                        <a:gd name="T2" fmla="*/ 25 w 246"/>
                        <a:gd name="T3" fmla="*/ 6 h 30"/>
                        <a:gd name="T4" fmla="*/ 41 w 246"/>
                        <a:gd name="T5" fmla="*/ 11 h 30"/>
                        <a:gd name="T6" fmla="*/ 53 w 246"/>
                        <a:gd name="T7" fmla="*/ 13 h 30"/>
                        <a:gd name="T8" fmla="*/ 69 w 246"/>
                        <a:gd name="T9" fmla="*/ 13 h 30"/>
                        <a:gd name="T10" fmla="*/ 79 w 246"/>
                        <a:gd name="T11" fmla="*/ 15 h 30"/>
                        <a:gd name="T12" fmla="*/ 96 w 246"/>
                        <a:gd name="T13" fmla="*/ 12 h 30"/>
                        <a:gd name="T14" fmla="*/ 111 w 246"/>
                        <a:gd name="T15" fmla="*/ 12 h 30"/>
                        <a:gd name="T16" fmla="*/ 123 w 246"/>
                        <a:gd name="T17" fmla="*/ 15 h 30"/>
                        <a:gd name="T18" fmla="*/ 115 w 246"/>
                        <a:gd name="T19" fmla="*/ 11 h 30"/>
                        <a:gd name="T20" fmla="*/ 102 w 246"/>
                        <a:gd name="T21" fmla="*/ 10 h 30"/>
                        <a:gd name="T22" fmla="*/ 87 w 246"/>
                        <a:gd name="T23" fmla="*/ 11 h 30"/>
                        <a:gd name="T24" fmla="*/ 74 w 246"/>
                        <a:gd name="T25" fmla="*/ 13 h 30"/>
                        <a:gd name="T26" fmla="*/ 51 w 246"/>
                        <a:gd name="T27" fmla="*/ 11 h 30"/>
                        <a:gd name="T28" fmla="*/ 39 w 246"/>
                        <a:gd name="T29" fmla="*/ 9 h 30"/>
                        <a:gd name="T30" fmla="*/ 23 w 246"/>
                        <a:gd name="T31" fmla="*/ 4 h 30"/>
                        <a:gd name="T32" fmla="*/ 0 w 246"/>
                        <a:gd name="T33" fmla="*/ 0 h 30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</a:gdLst>
                      <a:ahLst/>
                      <a:cxnLst>
                        <a:cxn ang="T34">
                          <a:pos x="T0" y="T1"/>
                        </a:cxn>
                        <a:cxn ang="T35">
                          <a:pos x="T2" y="T3"/>
                        </a:cxn>
                        <a:cxn ang="T36">
                          <a:pos x="T4" y="T5"/>
                        </a:cxn>
                        <a:cxn ang="T37">
                          <a:pos x="T6" y="T7"/>
                        </a:cxn>
                        <a:cxn ang="T38">
                          <a:pos x="T8" y="T9"/>
                        </a:cxn>
                        <a:cxn ang="T39">
                          <a:pos x="T10" y="T11"/>
                        </a:cxn>
                        <a:cxn ang="T40">
                          <a:pos x="T12" y="T13"/>
                        </a:cxn>
                        <a:cxn ang="T41">
                          <a:pos x="T14" y="T15"/>
                        </a:cxn>
                        <a:cxn ang="T42">
                          <a:pos x="T16" y="T17"/>
                        </a:cxn>
                        <a:cxn ang="T43">
                          <a:pos x="T18" y="T19"/>
                        </a:cxn>
                        <a:cxn ang="T44">
                          <a:pos x="T20" y="T21"/>
                        </a:cxn>
                        <a:cxn ang="T45">
                          <a:pos x="T22" y="T23"/>
                        </a:cxn>
                        <a:cxn ang="T46">
                          <a:pos x="T24" y="T25"/>
                        </a:cxn>
                        <a:cxn ang="T47">
                          <a:pos x="T26" y="T27"/>
                        </a:cxn>
                        <a:cxn ang="T48">
                          <a:pos x="T28" y="T29"/>
                        </a:cxn>
                        <a:cxn ang="T49">
                          <a:pos x="T30" y="T31"/>
                        </a:cxn>
                        <a:cxn ang="T50">
                          <a:pos x="T32" y="T33"/>
                        </a:cxn>
                      </a:cxnLst>
                      <a:rect l="0" t="0" r="r" b="b"/>
                      <a:pathLst>
                        <a:path w="246" h="30">
                          <a:moveTo>
                            <a:pt x="0" y="0"/>
                          </a:moveTo>
                          <a:lnTo>
                            <a:pt x="50" y="11"/>
                          </a:lnTo>
                          <a:lnTo>
                            <a:pt x="81" y="22"/>
                          </a:lnTo>
                          <a:lnTo>
                            <a:pt x="105" y="25"/>
                          </a:lnTo>
                          <a:lnTo>
                            <a:pt x="138" y="26"/>
                          </a:lnTo>
                          <a:lnTo>
                            <a:pt x="157" y="29"/>
                          </a:lnTo>
                          <a:lnTo>
                            <a:pt x="191" y="24"/>
                          </a:lnTo>
                          <a:lnTo>
                            <a:pt x="221" y="24"/>
                          </a:lnTo>
                          <a:lnTo>
                            <a:pt x="246" y="30"/>
                          </a:lnTo>
                          <a:lnTo>
                            <a:pt x="230" y="22"/>
                          </a:lnTo>
                          <a:lnTo>
                            <a:pt x="203" y="20"/>
                          </a:lnTo>
                          <a:lnTo>
                            <a:pt x="173" y="22"/>
                          </a:lnTo>
                          <a:lnTo>
                            <a:pt x="148" y="26"/>
                          </a:lnTo>
                          <a:lnTo>
                            <a:pt x="101" y="21"/>
                          </a:lnTo>
                          <a:lnTo>
                            <a:pt x="77" y="18"/>
                          </a:lnTo>
                          <a:lnTo>
                            <a:pt x="46" y="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3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412" name="Freeform 65">
                      <a:extLst>
                        <a:ext uri="{FF2B5EF4-FFF2-40B4-BE49-F238E27FC236}">
                          <a16:creationId xmlns:a16="http://schemas.microsoft.com/office/drawing/2014/main" id="{8B73926C-3C10-82D6-FE44-099C195B0C3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481" y="2900"/>
                      <a:ext cx="78" cy="9"/>
                    </a:xfrm>
                    <a:custGeom>
                      <a:avLst/>
                      <a:gdLst>
                        <a:gd name="T0" fmla="*/ 0 w 157"/>
                        <a:gd name="T1" fmla="*/ 0 h 19"/>
                        <a:gd name="T2" fmla="*/ 14 w 157"/>
                        <a:gd name="T3" fmla="*/ 3 h 19"/>
                        <a:gd name="T4" fmla="*/ 29 w 157"/>
                        <a:gd name="T5" fmla="*/ 6 h 19"/>
                        <a:gd name="T6" fmla="*/ 43 w 157"/>
                        <a:gd name="T7" fmla="*/ 6 h 19"/>
                        <a:gd name="T8" fmla="*/ 58 w 157"/>
                        <a:gd name="T9" fmla="*/ 4 h 19"/>
                        <a:gd name="T10" fmla="*/ 71 w 157"/>
                        <a:gd name="T11" fmla="*/ 6 h 19"/>
                        <a:gd name="T12" fmla="*/ 78 w 157"/>
                        <a:gd name="T13" fmla="*/ 9 h 19"/>
                        <a:gd name="T14" fmla="*/ 70 w 157"/>
                        <a:gd name="T15" fmla="*/ 5 h 19"/>
                        <a:gd name="T16" fmla="*/ 60 w 157"/>
                        <a:gd name="T17" fmla="*/ 3 h 19"/>
                        <a:gd name="T18" fmla="*/ 51 w 157"/>
                        <a:gd name="T19" fmla="*/ 3 h 19"/>
                        <a:gd name="T20" fmla="*/ 39 w 157"/>
                        <a:gd name="T21" fmla="*/ 5 h 19"/>
                        <a:gd name="T22" fmla="*/ 29 w 157"/>
                        <a:gd name="T23" fmla="*/ 5 h 19"/>
                        <a:gd name="T24" fmla="*/ 18 w 157"/>
                        <a:gd name="T25" fmla="*/ 2 h 19"/>
                        <a:gd name="T26" fmla="*/ 0 w 157"/>
                        <a:gd name="T27" fmla="*/ 0 h 19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0" t="0" r="r" b="b"/>
                      <a:pathLst>
                        <a:path w="157" h="19">
                          <a:moveTo>
                            <a:pt x="0" y="0"/>
                          </a:moveTo>
                          <a:lnTo>
                            <a:pt x="28" y="7"/>
                          </a:lnTo>
                          <a:lnTo>
                            <a:pt x="58" y="13"/>
                          </a:lnTo>
                          <a:lnTo>
                            <a:pt x="86" y="12"/>
                          </a:lnTo>
                          <a:lnTo>
                            <a:pt x="117" y="8"/>
                          </a:lnTo>
                          <a:lnTo>
                            <a:pt x="142" y="13"/>
                          </a:lnTo>
                          <a:lnTo>
                            <a:pt x="157" y="19"/>
                          </a:lnTo>
                          <a:lnTo>
                            <a:pt x="140" y="10"/>
                          </a:lnTo>
                          <a:lnTo>
                            <a:pt x="120" y="6"/>
                          </a:lnTo>
                          <a:lnTo>
                            <a:pt x="103" y="6"/>
                          </a:lnTo>
                          <a:lnTo>
                            <a:pt x="78" y="11"/>
                          </a:lnTo>
                          <a:lnTo>
                            <a:pt x="58" y="11"/>
                          </a:lnTo>
                          <a:lnTo>
                            <a:pt x="36" y="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3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413" name="Freeform 66">
                      <a:extLst>
                        <a:ext uri="{FF2B5EF4-FFF2-40B4-BE49-F238E27FC236}">
                          <a16:creationId xmlns:a16="http://schemas.microsoft.com/office/drawing/2014/main" id="{3D5A6070-3E3C-926D-2C5E-91AE3C5DE87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442" y="3054"/>
                      <a:ext cx="77" cy="18"/>
                    </a:xfrm>
                    <a:custGeom>
                      <a:avLst/>
                      <a:gdLst>
                        <a:gd name="T0" fmla="*/ 8 w 156"/>
                        <a:gd name="T1" fmla="*/ 0 h 37"/>
                        <a:gd name="T2" fmla="*/ 0 w 156"/>
                        <a:gd name="T3" fmla="*/ 8 h 37"/>
                        <a:gd name="T4" fmla="*/ 3 w 156"/>
                        <a:gd name="T5" fmla="*/ 8 h 37"/>
                        <a:gd name="T6" fmla="*/ 11 w 156"/>
                        <a:gd name="T7" fmla="*/ 8 h 37"/>
                        <a:gd name="T8" fmla="*/ 24 w 156"/>
                        <a:gd name="T9" fmla="*/ 15 h 37"/>
                        <a:gd name="T10" fmla="*/ 40 w 156"/>
                        <a:gd name="T11" fmla="*/ 18 h 37"/>
                        <a:gd name="T12" fmla="*/ 55 w 156"/>
                        <a:gd name="T13" fmla="*/ 17 h 37"/>
                        <a:gd name="T14" fmla="*/ 61 w 156"/>
                        <a:gd name="T15" fmla="*/ 15 h 37"/>
                        <a:gd name="T16" fmla="*/ 71 w 156"/>
                        <a:gd name="T17" fmla="*/ 13 h 37"/>
                        <a:gd name="T18" fmla="*/ 76 w 156"/>
                        <a:gd name="T19" fmla="*/ 14 h 37"/>
                        <a:gd name="T20" fmla="*/ 77 w 156"/>
                        <a:gd name="T21" fmla="*/ 14 h 37"/>
                        <a:gd name="T22" fmla="*/ 76 w 156"/>
                        <a:gd name="T23" fmla="*/ 9 h 37"/>
                        <a:gd name="T24" fmla="*/ 73 w 156"/>
                        <a:gd name="T25" fmla="*/ 9 h 37"/>
                        <a:gd name="T26" fmla="*/ 62 w 156"/>
                        <a:gd name="T27" fmla="*/ 11 h 37"/>
                        <a:gd name="T28" fmla="*/ 54 w 156"/>
                        <a:gd name="T29" fmla="*/ 13 h 37"/>
                        <a:gd name="T30" fmla="*/ 39 w 156"/>
                        <a:gd name="T31" fmla="*/ 14 h 37"/>
                        <a:gd name="T32" fmla="*/ 29 w 156"/>
                        <a:gd name="T33" fmla="*/ 13 h 37"/>
                        <a:gd name="T34" fmla="*/ 23 w 156"/>
                        <a:gd name="T35" fmla="*/ 10 h 37"/>
                        <a:gd name="T36" fmla="*/ 8 w 156"/>
                        <a:gd name="T37" fmla="*/ 0 h 37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0" t="0" r="r" b="b"/>
                      <a:pathLst>
                        <a:path w="156" h="37">
                          <a:moveTo>
                            <a:pt x="16" y="0"/>
                          </a:moveTo>
                          <a:lnTo>
                            <a:pt x="0" y="16"/>
                          </a:lnTo>
                          <a:lnTo>
                            <a:pt x="7" y="17"/>
                          </a:lnTo>
                          <a:lnTo>
                            <a:pt x="22" y="16"/>
                          </a:lnTo>
                          <a:lnTo>
                            <a:pt x="48" y="30"/>
                          </a:lnTo>
                          <a:lnTo>
                            <a:pt x="82" y="37"/>
                          </a:lnTo>
                          <a:lnTo>
                            <a:pt x="111" y="34"/>
                          </a:lnTo>
                          <a:lnTo>
                            <a:pt x="123" y="30"/>
                          </a:lnTo>
                          <a:lnTo>
                            <a:pt x="144" y="26"/>
                          </a:lnTo>
                          <a:lnTo>
                            <a:pt x="153" y="28"/>
                          </a:lnTo>
                          <a:lnTo>
                            <a:pt x="156" y="28"/>
                          </a:lnTo>
                          <a:lnTo>
                            <a:pt x="153" y="19"/>
                          </a:lnTo>
                          <a:lnTo>
                            <a:pt x="148" y="19"/>
                          </a:lnTo>
                          <a:lnTo>
                            <a:pt x="126" y="22"/>
                          </a:lnTo>
                          <a:lnTo>
                            <a:pt x="109" y="26"/>
                          </a:lnTo>
                          <a:lnTo>
                            <a:pt x="78" y="28"/>
                          </a:lnTo>
                          <a:lnTo>
                            <a:pt x="59" y="26"/>
                          </a:lnTo>
                          <a:lnTo>
                            <a:pt x="47" y="20"/>
                          </a:lnTo>
                          <a:lnTo>
                            <a:pt x="16" y="0"/>
                          </a:lnTo>
                          <a:close/>
                        </a:path>
                      </a:pathLst>
                    </a:custGeom>
                    <a:solidFill>
                      <a:srgbClr val="603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414" name="Freeform 67">
                      <a:extLst>
                        <a:ext uri="{FF2B5EF4-FFF2-40B4-BE49-F238E27FC236}">
                          <a16:creationId xmlns:a16="http://schemas.microsoft.com/office/drawing/2014/main" id="{A34995F9-F4FE-903A-4F4C-06AC57756A0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457" y="3071"/>
                      <a:ext cx="55" cy="9"/>
                    </a:xfrm>
                    <a:custGeom>
                      <a:avLst/>
                      <a:gdLst>
                        <a:gd name="T0" fmla="*/ 0 w 110"/>
                        <a:gd name="T1" fmla="*/ 0 h 20"/>
                        <a:gd name="T2" fmla="*/ 8 w 110"/>
                        <a:gd name="T3" fmla="*/ 2 h 20"/>
                        <a:gd name="T4" fmla="*/ 19 w 110"/>
                        <a:gd name="T5" fmla="*/ 5 h 20"/>
                        <a:gd name="T6" fmla="*/ 29 w 110"/>
                        <a:gd name="T7" fmla="*/ 6 h 20"/>
                        <a:gd name="T8" fmla="*/ 40 w 110"/>
                        <a:gd name="T9" fmla="*/ 5 h 20"/>
                        <a:gd name="T10" fmla="*/ 44 w 110"/>
                        <a:gd name="T11" fmla="*/ 4 h 20"/>
                        <a:gd name="T12" fmla="*/ 50 w 110"/>
                        <a:gd name="T13" fmla="*/ 1 h 20"/>
                        <a:gd name="T14" fmla="*/ 55 w 110"/>
                        <a:gd name="T15" fmla="*/ 0 h 20"/>
                        <a:gd name="T16" fmla="*/ 54 w 110"/>
                        <a:gd name="T17" fmla="*/ 5 h 20"/>
                        <a:gd name="T18" fmla="*/ 46 w 110"/>
                        <a:gd name="T19" fmla="*/ 5 h 20"/>
                        <a:gd name="T20" fmla="*/ 34 w 110"/>
                        <a:gd name="T21" fmla="*/ 9 h 20"/>
                        <a:gd name="T22" fmla="*/ 23 w 110"/>
                        <a:gd name="T23" fmla="*/ 9 h 20"/>
                        <a:gd name="T24" fmla="*/ 14 w 110"/>
                        <a:gd name="T25" fmla="*/ 7 h 20"/>
                        <a:gd name="T26" fmla="*/ 8 w 110"/>
                        <a:gd name="T27" fmla="*/ 5 h 20"/>
                        <a:gd name="T28" fmla="*/ 0 w 110"/>
                        <a:gd name="T29" fmla="*/ 0 h 20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0" t="0" r="r" b="b"/>
                      <a:pathLst>
                        <a:path w="110" h="20">
                          <a:moveTo>
                            <a:pt x="0" y="0"/>
                          </a:moveTo>
                          <a:lnTo>
                            <a:pt x="15" y="5"/>
                          </a:lnTo>
                          <a:lnTo>
                            <a:pt x="38" y="12"/>
                          </a:lnTo>
                          <a:lnTo>
                            <a:pt x="58" y="13"/>
                          </a:lnTo>
                          <a:lnTo>
                            <a:pt x="80" y="11"/>
                          </a:lnTo>
                          <a:lnTo>
                            <a:pt x="87" y="8"/>
                          </a:lnTo>
                          <a:lnTo>
                            <a:pt x="100" y="2"/>
                          </a:lnTo>
                          <a:lnTo>
                            <a:pt x="110" y="0"/>
                          </a:lnTo>
                          <a:lnTo>
                            <a:pt x="108" y="11"/>
                          </a:lnTo>
                          <a:lnTo>
                            <a:pt x="91" y="12"/>
                          </a:lnTo>
                          <a:lnTo>
                            <a:pt x="68" y="20"/>
                          </a:lnTo>
                          <a:lnTo>
                            <a:pt x="45" y="20"/>
                          </a:lnTo>
                          <a:lnTo>
                            <a:pt x="28" y="16"/>
                          </a:lnTo>
                          <a:lnTo>
                            <a:pt x="16" y="1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3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415" name="Freeform 68">
                      <a:extLst>
                        <a:ext uri="{FF2B5EF4-FFF2-40B4-BE49-F238E27FC236}">
                          <a16:creationId xmlns:a16="http://schemas.microsoft.com/office/drawing/2014/main" id="{1E39D21A-036E-4B38-1358-FA0C6A92A5B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439" y="2962"/>
                      <a:ext cx="6" cy="9"/>
                    </a:xfrm>
                    <a:custGeom>
                      <a:avLst/>
                      <a:gdLst>
                        <a:gd name="T0" fmla="*/ 6 w 13"/>
                        <a:gd name="T1" fmla="*/ 0 h 19"/>
                        <a:gd name="T2" fmla="*/ 0 w 13"/>
                        <a:gd name="T3" fmla="*/ 3 h 19"/>
                        <a:gd name="T4" fmla="*/ 2 w 13"/>
                        <a:gd name="T5" fmla="*/ 6 h 19"/>
                        <a:gd name="T6" fmla="*/ 5 w 13"/>
                        <a:gd name="T7" fmla="*/ 9 h 19"/>
                        <a:gd name="T8" fmla="*/ 4 w 13"/>
                        <a:gd name="T9" fmla="*/ 5 h 19"/>
                        <a:gd name="T10" fmla="*/ 6 w 13"/>
                        <a:gd name="T11" fmla="*/ 0 h 19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13" h="19">
                          <a:moveTo>
                            <a:pt x="13" y="0"/>
                          </a:moveTo>
                          <a:lnTo>
                            <a:pt x="0" y="7"/>
                          </a:lnTo>
                          <a:lnTo>
                            <a:pt x="4" y="12"/>
                          </a:lnTo>
                          <a:lnTo>
                            <a:pt x="10" y="19"/>
                          </a:lnTo>
                          <a:lnTo>
                            <a:pt x="9" y="10"/>
                          </a:lnTo>
                          <a:lnTo>
                            <a:pt x="13" y="0"/>
                          </a:lnTo>
                          <a:close/>
                        </a:path>
                      </a:pathLst>
                    </a:custGeom>
                    <a:solidFill>
                      <a:srgbClr val="FFC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416" name="Freeform 69">
                      <a:extLst>
                        <a:ext uri="{FF2B5EF4-FFF2-40B4-BE49-F238E27FC236}">
                          <a16:creationId xmlns:a16="http://schemas.microsoft.com/office/drawing/2014/main" id="{37C29C79-C256-437E-E525-4385E2924D3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458" y="2965"/>
                      <a:ext cx="8" cy="7"/>
                    </a:xfrm>
                    <a:custGeom>
                      <a:avLst/>
                      <a:gdLst>
                        <a:gd name="T0" fmla="*/ 3 w 15"/>
                        <a:gd name="T1" fmla="*/ 0 h 13"/>
                        <a:gd name="T2" fmla="*/ 0 w 15"/>
                        <a:gd name="T3" fmla="*/ 7 h 13"/>
                        <a:gd name="T4" fmla="*/ 8 w 15"/>
                        <a:gd name="T5" fmla="*/ 4 h 13"/>
                        <a:gd name="T6" fmla="*/ 3 w 15"/>
                        <a:gd name="T7" fmla="*/ 0 h 1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15" h="13">
                          <a:moveTo>
                            <a:pt x="5" y="0"/>
                          </a:moveTo>
                          <a:lnTo>
                            <a:pt x="0" y="13"/>
                          </a:lnTo>
                          <a:lnTo>
                            <a:pt x="15" y="8"/>
                          </a:lnTo>
                          <a:lnTo>
                            <a:pt x="5" y="0"/>
                          </a:lnTo>
                          <a:close/>
                        </a:path>
                      </a:pathLst>
                    </a:custGeom>
                    <a:solidFill>
                      <a:srgbClr val="FFC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417" name="Freeform 70">
                      <a:extLst>
                        <a:ext uri="{FF2B5EF4-FFF2-40B4-BE49-F238E27FC236}">
                          <a16:creationId xmlns:a16="http://schemas.microsoft.com/office/drawing/2014/main" id="{488A1257-38BB-48B7-0134-10227585249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523" y="2975"/>
                      <a:ext cx="6" cy="8"/>
                    </a:xfrm>
                    <a:custGeom>
                      <a:avLst/>
                      <a:gdLst>
                        <a:gd name="T0" fmla="*/ 6 w 11"/>
                        <a:gd name="T1" fmla="*/ 0 h 15"/>
                        <a:gd name="T2" fmla="*/ 0 w 11"/>
                        <a:gd name="T3" fmla="*/ 4 h 15"/>
                        <a:gd name="T4" fmla="*/ 5 w 11"/>
                        <a:gd name="T5" fmla="*/ 8 h 15"/>
                        <a:gd name="T6" fmla="*/ 6 w 11"/>
                        <a:gd name="T7" fmla="*/ 0 h 15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11" h="15">
                          <a:moveTo>
                            <a:pt x="11" y="0"/>
                          </a:moveTo>
                          <a:lnTo>
                            <a:pt x="0" y="7"/>
                          </a:lnTo>
                          <a:lnTo>
                            <a:pt x="9" y="15"/>
                          </a:lnTo>
                          <a:lnTo>
                            <a:pt x="11" y="0"/>
                          </a:lnTo>
                          <a:close/>
                        </a:path>
                      </a:pathLst>
                    </a:custGeom>
                    <a:solidFill>
                      <a:srgbClr val="FFC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418" name="Freeform 71">
                      <a:extLst>
                        <a:ext uri="{FF2B5EF4-FFF2-40B4-BE49-F238E27FC236}">
                          <a16:creationId xmlns:a16="http://schemas.microsoft.com/office/drawing/2014/main" id="{43A9F8B5-3AAD-B10D-B246-EB18DB424A0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540" y="2978"/>
                      <a:ext cx="9" cy="8"/>
                    </a:xfrm>
                    <a:custGeom>
                      <a:avLst/>
                      <a:gdLst>
                        <a:gd name="T0" fmla="*/ 3 w 18"/>
                        <a:gd name="T1" fmla="*/ 0 h 15"/>
                        <a:gd name="T2" fmla="*/ 3 w 18"/>
                        <a:gd name="T3" fmla="*/ 3 h 15"/>
                        <a:gd name="T4" fmla="*/ 0 w 18"/>
                        <a:gd name="T5" fmla="*/ 8 h 15"/>
                        <a:gd name="T6" fmla="*/ 9 w 18"/>
                        <a:gd name="T7" fmla="*/ 5 h 15"/>
                        <a:gd name="T8" fmla="*/ 3 w 18"/>
                        <a:gd name="T9" fmla="*/ 0 h 1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8" h="15">
                          <a:moveTo>
                            <a:pt x="6" y="0"/>
                          </a:moveTo>
                          <a:lnTo>
                            <a:pt x="6" y="6"/>
                          </a:lnTo>
                          <a:lnTo>
                            <a:pt x="0" y="15"/>
                          </a:lnTo>
                          <a:lnTo>
                            <a:pt x="18" y="9"/>
                          </a:lnTo>
                          <a:lnTo>
                            <a:pt x="6" y="0"/>
                          </a:lnTo>
                          <a:close/>
                        </a:path>
                      </a:pathLst>
                    </a:custGeom>
                    <a:solidFill>
                      <a:srgbClr val="FFC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419" name="Freeform 72">
                      <a:extLst>
                        <a:ext uri="{FF2B5EF4-FFF2-40B4-BE49-F238E27FC236}">
                          <a16:creationId xmlns:a16="http://schemas.microsoft.com/office/drawing/2014/main" id="{CF93A8BB-0C63-C7A4-1850-2039773E0AA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464" y="3016"/>
                      <a:ext cx="8" cy="4"/>
                    </a:xfrm>
                    <a:custGeom>
                      <a:avLst/>
                      <a:gdLst>
                        <a:gd name="T0" fmla="*/ 8 w 16"/>
                        <a:gd name="T1" fmla="*/ 0 h 9"/>
                        <a:gd name="T2" fmla="*/ 6 w 16"/>
                        <a:gd name="T3" fmla="*/ 3 h 9"/>
                        <a:gd name="T4" fmla="*/ 0 w 16"/>
                        <a:gd name="T5" fmla="*/ 4 h 9"/>
                        <a:gd name="T6" fmla="*/ 8 w 16"/>
                        <a:gd name="T7" fmla="*/ 0 h 9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16" h="9">
                          <a:moveTo>
                            <a:pt x="16" y="0"/>
                          </a:moveTo>
                          <a:lnTo>
                            <a:pt x="12" y="6"/>
                          </a:lnTo>
                          <a:lnTo>
                            <a:pt x="0" y="9"/>
                          </a:lnTo>
                          <a:lnTo>
                            <a:pt x="16" y="0"/>
                          </a:lnTo>
                          <a:close/>
                        </a:path>
                      </a:pathLst>
                    </a:custGeom>
                    <a:solidFill>
                      <a:srgbClr val="603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  <p:grpSp>
        <p:nvGrpSpPr>
          <p:cNvPr id="176201" name="Group 73">
            <a:extLst>
              <a:ext uri="{FF2B5EF4-FFF2-40B4-BE49-F238E27FC236}">
                <a16:creationId xmlns:a16="http://schemas.microsoft.com/office/drawing/2014/main" id="{74119703-2DE7-1437-278A-0DCF674E8A1C}"/>
              </a:ext>
            </a:extLst>
          </p:cNvPr>
          <p:cNvGrpSpPr>
            <a:grpSpLocks/>
          </p:cNvGrpSpPr>
          <p:nvPr/>
        </p:nvGrpSpPr>
        <p:grpSpPr bwMode="auto">
          <a:xfrm>
            <a:off x="4911725" y="1612900"/>
            <a:ext cx="4089400" cy="4699000"/>
            <a:chOff x="3094" y="1016"/>
            <a:chExt cx="2576" cy="2960"/>
          </a:xfrm>
        </p:grpSpPr>
        <p:sp>
          <p:nvSpPr>
            <p:cNvPr id="7173" name="Rectangle 74">
              <a:extLst>
                <a:ext uri="{FF2B5EF4-FFF2-40B4-BE49-F238E27FC236}">
                  <a16:creationId xmlns:a16="http://schemas.microsoft.com/office/drawing/2014/main" id="{423CB6B8-A154-B255-3306-B898D2837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4" y="1016"/>
              <a:ext cx="2576" cy="2960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74" name="Rectangle 75">
              <a:extLst>
                <a:ext uri="{FF2B5EF4-FFF2-40B4-BE49-F238E27FC236}">
                  <a16:creationId xmlns:a16="http://schemas.microsoft.com/office/drawing/2014/main" id="{01686B43-D8E8-2E96-EF9D-314B958E7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1" y="1110"/>
              <a:ext cx="2161" cy="16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FF0000"/>
                  </a:solidFill>
                  <a:latin typeface="Arial" panose="020B0604020202020204" pitchFamily="34" charset="0"/>
                </a:rPr>
                <a:t>Financial </a:t>
              </a:r>
              <a:r>
                <a:rPr lang="en-US" altLang="en-US">
                  <a:latin typeface="Arial" panose="020B0604020202020204" pitchFamily="34" charset="0"/>
                </a:rPr>
                <a:t>accounting</a:t>
              </a:r>
              <a:br>
                <a:rPr lang="en-US" altLang="en-US">
                  <a:latin typeface="Arial" panose="020B0604020202020204" pitchFamily="34" charset="0"/>
                </a:rPr>
              </a:br>
              <a:r>
                <a:rPr lang="en-US" altLang="en-US">
                  <a:latin typeface="Arial" panose="020B0604020202020204" pitchFamily="34" charset="0"/>
                </a:rPr>
                <a:t>provides information</a:t>
              </a:r>
              <a:br>
                <a:rPr lang="en-US" altLang="en-US">
                  <a:latin typeface="Arial" panose="020B0604020202020204" pitchFamily="34" charset="0"/>
                </a:rPr>
              </a:br>
              <a:r>
                <a:rPr lang="en-US" altLang="en-US">
                  <a:latin typeface="Arial" panose="020B0604020202020204" pitchFamily="34" charset="0"/>
                </a:rPr>
                <a:t>to stockholders,</a:t>
              </a:r>
              <a:br>
                <a:rPr lang="en-US" altLang="en-US">
                  <a:latin typeface="Arial" panose="020B0604020202020204" pitchFamily="34" charset="0"/>
                </a:rPr>
              </a:br>
              <a:r>
                <a:rPr lang="en-US" altLang="en-US">
                  <a:latin typeface="Arial" panose="020B0604020202020204" pitchFamily="34" charset="0"/>
                </a:rPr>
                <a:t>creditors and others</a:t>
              </a:r>
              <a:br>
                <a:rPr lang="en-US" altLang="en-US">
                  <a:latin typeface="Arial" panose="020B0604020202020204" pitchFamily="34" charset="0"/>
                </a:rPr>
              </a:br>
              <a:r>
                <a:rPr lang="en-US" altLang="en-US">
                  <a:latin typeface="Arial" panose="020B0604020202020204" pitchFamily="34" charset="0"/>
                </a:rPr>
                <a:t>who are outside</a:t>
              </a:r>
              <a:br>
                <a:rPr lang="en-US" altLang="en-US">
                  <a:latin typeface="Arial" panose="020B0604020202020204" pitchFamily="34" charset="0"/>
                </a:rPr>
              </a:br>
              <a:r>
                <a:rPr lang="en-US" altLang="en-US">
                  <a:latin typeface="Arial" panose="020B0604020202020204" pitchFamily="34" charset="0"/>
                </a:rPr>
                <a:t>the organization.</a:t>
              </a:r>
            </a:p>
          </p:txBody>
        </p:sp>
        <p:grpSp>
          <p:nvGrpSpPr>
            <p:cNvPr id="7175" name="Group 76">
              <a:extLst>
                <a:ext uri="{FF2B5EF4-FFF2-40B4-BE49-F238E27FC236}">
                  <a16:creationId xmlns:a16="http://schemas.microsoft.com/office/drawing/2014/main" id="{E4D70853-0BB0-F9EB-0893-44378C146C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0" y="2771"/>
              <a:ext cx="2153" cy="1155"/>
              <a:chOff x="3320" y="2771"/>
              <a:chExt cx="2153" cy="1155"/>
            </a:xfrm>
          </p:grpSpPr>
          <p:grpSp>
            <p:nvGrpSpPr>
              <p:cNvPr id="7176" name="Group 77">
                <a:extLst>
                  <a:ext uri="{FF2B5EF4-FFF2-40B4-BE49-F238E27FC236}">
                    <a16:creationId xmlns:a16="http://schemas.microsoft.com/office/drawing/2014/main" id="{1C16C7B5-BD4C-70A6-B3D0-6076EFA309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61" y="2826"/>
                <a:ext cx="257" cy="999"/>
                <a:chOff x="3961" y="2826"/>
                <a:chExt cx="257" cy="999"/>
              </a:xfrm>
            </p:grpSpPr>
            <p:grpSp>
              <p:nvGrpSpPr>
                <p:cNvPr id="7378" name="Group 78">
                  <a:extLst>
                    <a:ext uri="{FF2B5EF4-FFF2-40B4-BE49-F238E27FC236}">
                      <a16:creationId xmlns:a16="http://schemas.microsoft.com/office/drawing/2014/main" id="{9F3ED59B-76FB-FB8C-5E8D-50C15EFAE51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0" y="2826"/>
                  <a:ext cx="140" cy="161"/>
                  <a:chOff x="4020" y="2826"/>
                  <a:chExt cx="140" cy="161"/>
                </a:xfrm>
              </p:grpSpPr>
              <p:sp>
                <p:nvSpPr>
                  <p:cNvPr id="7387" name="Freeform 79">
                    <a:extLst>
                      <a:ext uri="{FF2B5EF4-FFF2-40B4-BE49-F238E27FC236}">
                        <a16:creationId xmlns:a16="http://schemas.microsoft.com/office/drawing/2014/main" id="{9475BF53-3233-E254-EAF7-72AF8671645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38" y="2834"/>
                    <a:ext cx="108" cy="153"/>
                  </a:xfrm>
                  <a:custGeom>
                    <a:avLst/>
                    <a:gdLst>
                      <a:gd name="T0" fmla="*/ 25 w 217"/>
                      <a:gd name="T1" fmla="*/ 143 h 306"/>
                      <a:gd name="T2" fmla="*/ 25 w 217"/>
                      <a:gd name="T3" fmla="*/ 120 h 306"/>
                      <a:gd name="T4" fmla="*/ 18 w 217"/>
                      <a:gd name="T5" fmla="*/ 108 h 306"/>
                      <a:gd name="T6" fmla="*/ 13 w 217"/>
                      <a:gd name="T7" fmla="*/ 98 h 306"/>
                      <a:gd name="T8" fmla="*/ 6 w 217"/>
                      <a:gd name="T9" fmla="*/ 86 h 306"/>
                      <a:gd name="T10" fmla="*/ 2 w 217"/>
                      <a:gd name="T11" fmla="*/ 75 h 306"/>
                      <a:gd name="T12" fmla="*/ 1 w 217"/>
                      <a:gd name="T13" fmla="*/ 67 h 306"/>
                      <a:gd name="T14" fmla="*/ 0 w 217"/>
                      <a:gd name="T15" fmla="*/ 47 h 306"/>
                      <a:gd name="T16" fmla="*/ 2 w 217"/>
                      <a:gd name="T17" fmla="*/ 33 h 306"/>
                      <a:gd name="T18" fmla="*/ 9 w 217"/>
                      <a:gd name="T19" fmla="*/ 21 h 306"/>
                      <a:gd name="T20" fmla="*/ 17 w 217"/>
                      <a:gd name="T21" fmla="*/ 12 h 306"/>
                      <a:gd name="T22" fmla="*/ 23 w 217"/>
                      <a:gd name="T23" fmla="*/ 8 h 306"/>
                      <a:gd name="T24" fmla="*/ 34 w 217"/>
                      <a:gd name="T25" fmla="*/ 2 h 306"/>
                      <a:gd name="T26" fmla="*/ 50 w 217"/>
                      <a:gd name="T27" fmla="*/ 0 h 306"/>
                      <a:gd name="T28" fmla="*/ 67 w 217"/>
                      <a:gd name="T29" fmla="*/ 1 h 306"/>
                      <a:gd name="T30" fmla="*/ 79 w 217"/>
                      <a:gd name="T31" fmla="*/ 4 h 306"/>
                      <a:gd name="T32" fmla="*/ 94 w 217"/>
                      <a:gd name="T33" fmla="*/ 13 h 306"/>
                      <a:gd name="T34" fmla="*/ 101 w 217"/>
                      <a:gd name="T35" fmla="*/ 21 h 306"/>
                      <a:gd name="T36" fmla="*/ 106 w 217"/>
                      <a:gd name="T37" fmla="*/ 28 h 306"/>
                      <a:gd name="T38" fmla="*/ 108 w 217"/>
                      <a:gd name="T39" fmla="*/ 39 h 306"/>
                      <a:gd name="T40" fmla="*/ 107 w 217"/>
                      <a:gd name="T41" fmla="*/ 57 h 306"/>
                      <a:gd name="T42" fmla="*/ 103 w 217"/>
                      <a:gd name="T43" fmla="*/ 73 h 306"/>
                      <a:gd name="T44" fmla="*/ 95 w 217"/>
                      <a:gd name="T45" fmla="*/ 89 h 306"/>
                      <a:gd name="T46" fmla="*/ 90 w 217"/>
                      <a:gd name="T47" fmla="*/ 100 h 306"/>
                      <a:gd name="T48" fmla="*/ 84 w 217"/>
                      <a:gd name="T49" fmla="*/ 109 h 306"/>
                      <a:gd name="T50" fmla="*/ 78 w 217"/>
                      <a:gd name="T51" fmla="*/ 120 h 306"/>
                      <a:gd name="T52" fmla="*/ 76 w 217"/>
                      <a:gd name="T53" fmla="*/ 138 h 306"/>
                      <a:gd name="T54" fmla="*/ 75 w 217"/>
                      <a:gd name="T55" fmla="*/ 147 h 306"/>
                      <a:gd name="T56" fmla="*/ 65 w 217"/>
                      <a:gd name="T57" fmla="*/ 152 h 306"/>
                      <a:gd name="T58" fmla="*/ 53 w 217"/>
                      <a:gd name="T59" fmla="*/ 153 h 306"/>
                      <a:gd name="T60" fmla="*/ 39 w 217"/>
                      <a:gd name="T61" fmla="*/ 152 h 306"/>
                      <a:gd name="T62" fmla="*/ 30 w 217"/>
                      <a:gd name="T63" fmla="*/ 148 h 306"/>
                      <a:gd name="T64" fmla="*/ 25 w 217"/>
                      <a:gd name="T65" fmla="*/ 143 h 30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0" t="0" r="r" b="b"/>
                    <a:pathLst>
                      <a:path w="217" h="306">
                        <a:moveTo>
                          <a:pt x="51" y="286"/>
                        </a:moveTo>
                        <a:lnTo>
                          <a:pt x="51" y="240"/>
                        </a:lnTo>
                        <a:lnTo>
                          <a:pt x="36" y="215"/>
                        </a:lnTo>
                        <a:lnTo>
                          <a:pt x="26" y="195"/>
                        </a:lnTo>
                        <a:lnTo>
                          <a:pt x="12" y="171"/>
                        </a:lnTo>
                        <a:lnTo>
                          <a:pt x="5" y="150"/>
                        </a:lnTo>
                        <a:lnTo>
                          <a:pt x="2" y="134"/>
                        </a:lnTo>
                        <a:lnTo>
                          <a:pt x="0" y="94"/>
                        </a:lnTo>
                        <a:lnTo>
                          <a:pt x="5" y="65"/>
                        </a:lnTo>
                        <a:lnTo>
                          <a:pt x="19" y="41"/>
                        </a:lnTo>
                        <a:lnTo>
                          <a:pt x="34" y="23"/>
                        </a:lnTo>
                        <a:lnTo>
                          <a:pt x="46" y="15"/>
                        </a:lnTo>
                        <a:lnTo>
                          <a:pt x="68" y="4"/>
                        </a:lnTo>
                        <a:lnTo>
                          <a:pt x="100" y="0"/>
                        </a:lnTo>
                        <a:lnTo>
                          <a:pt x="134" y="2"/>
                        </a:lnTo>
                        <a:lnTo>
                          <a:pt x="159" y="7"/>
                        </a:lnTo>
                        <a:lnTo>
                          <a:pt x="188" y="25"/>
                        </a:lnTo>
                        <a:lnTo>
                          <a:pt x="202" y="41"/>
                        </a:lnTo>
                        <a:lnTo>
                          <a:pt x="212" y="55"/>
                        </a:lnTo>
                        <a:lnTo>
                          <a:pt x="217" y="77"/>
                        </a:lnTo>
                        <a:lnTo>
                          <a:pt x="215" y="113"/>
                        </a:lnTo>
                        <a:lnTo>
                          <a:pt x="207" y="146"/>
                        </a:lnTo>
                        <a:lnTo>
                          <a:pt x="191" y="178"/>
                        </a:lnTo>
                        <a:lnTo>
                          <a:pt x="180" y="199"/>
                        </a:lnTo>
                        <a:lnTo>
                          <a:pt x="169" y="218"/>
                        </a:lnTo>
                        <a:lnTo>
                          <a:pt x="156" y="240"/>
                        </a:lnTo>
                        <a:lnTo>
                          <a:pt x="153" y="275"/>
                        </a:lnTo>
                        <a:lnTo>
                          <a:pt x="151" y="293"/>
                        </a:lnTo>
                        <a:lnTo>
                          <a:pt x="131" y="304"/>
                        </a:lnTo>
                        <a:lnTo>
                          <a:pt x="107" y="306"/>
                        </a:lnTo>
                        <a:lnTo>
                          <a:pt x="78" y="304"/>
                        </a:lnTo>
                        <a:lnTo>
                          <a:pt x="61" y="296"/>
                        </a:lnTo>
                        <a:lnTo>
                          <a:pt x="51" y="286"/>
                        </a:lnTo>
                        <a:close/>
                      </a:path>
                    </a:pathLst>
                  </a:custGeom>
                  <a:solidFill>
                    <a:srgbClr val="FF7F7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88" name="Freeform 80">
                    <a:extLst>
                      <a:ext uri="{FF2B5EF4-FFF2-40B4-BE49-F238E27FC236}">
                        <a16:creationId xmlns:a16="http://schemas.microsoft.com/office/drawing/2014/main" id="{AD402B6F-ADC9-D895-E514-F5B767025F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20" y="2826"/>
                    <a:ext cx="140" cy="105"/>
                  </a:xfrm>
                  <a:custGeom>
                    <a:avLst/>
                    <a:gdLst>
                      <a:gd name="T0" fmla="*/ 10 w 281"/>
                      <a:gd name="T1" fmla="*/ 90 h 209"/>
                      <a:gd name="T2" fmla="*/ 1 w 281"/>
                      <a:gd name="T3" fmla="*/ 80 h 209"/>
                      <a:gd name="T4" fmla="*/ 0 w 281"/>
                      <a:gd name="T5" fmla="*/ 69 h 209"/>
                      <a:gd name="T6" fmla="*/ 0 w 281"/>
                      <a:gd name="T7" fmla="*/ 54 h 209"/>
                      <a:gd name="T8" fmla="*/ 0 w 281"/>
                      <a:gd name="T9" fmla="*/ 43 h 209"/>
                      <a:gd name="T10" fmla="*/ 7 w 281"/>
                      <a:gd name="T11" fmla="*/ 30 h 209"/>
                      <a:gd name="T12" fmla="*/ 15 w 281"/>
                      <a:gd name="T13" fmla="*/ 21 h 209"/>
                      <a:gd name="T14" fmla="*/ 23 w 281"/>
                      <a:gd name="T15" fmla="*/ 13 h 209"/>
                      <a:gd name="T16" fmla="*/ 37 w 281"/>
                      <a:gd name="T17" fmla="*/ 4 h 209"/>
                      <a:gd name="T18" fmla="*/ 47 w 281"/>
                      <a:gd name="T19" fmla="*/ 2 h 209"/>
                      <a:gd name="T20" fmla="*/ 69 w 281"/>
                      <a:gd name="T21" fmla="*/ 0 h 209"/>
                      <a:gd name="T22" fmla="*/ 88 w 281"/>
                      <a:gd name="T23" fmla="*/ 1 h 209"/>
                      <a:gd name="T24" fmla="*/ 101 w 281"/>
                      <a:gd name="T25" fmla="*/ 4 h 209"/>
                      <a:gd name="T26" fmla="*/ 112 w 281"/>
                      <a:gd name="T27" fmla="*/ 8 h 209"/>
                      <a:gd name="T28" fmla="*/ 122 w 281"/>
                      <a:gd name="T29" fmla="*/ 17 h 209"/>
                      <a:gd name="T30" fmla="*/ 130 w 281"/>
                      <a:gd name="T31" fmla="*/ 26 h 209"/>
                      <a:gd name="T32" fmla="*/ 137 w 281"/>
                      <a:gd name="T33" fmla="*/ 35 h 209"/>
                      <a:gd name="T34" fmla="*/ 140 w 281"/>
                      <a:gd name="T35" fmla="*/ 46 h 209"/>
                      <a:gd name="T36" fmla="*/ 140 w 281"/>
                      <a:gd name="T37" fmla="*/ 64 h 209"/>
                      <a:gd name="T38" fmla="*/ 140 w 281"/>
                      <a:gd name="T39" fmla="*/ 77 h 209"/>
                      <a:gd name="T40" fmla="*/ 135 w 281"/>
                      <a:gd name="T41" fmla="*/ 83 h 209"/>
                      <a:gd name="T42" fmla="*/ 127 w 281"/>
                      <a:gd name="T43" fmla="*/ 92 h 209"/>
                      <a:gd name="T44" fmla="*/ 122 w 281"/>
                      <a:gd name="T45" fmla="*/ 98 h 209"/>
                      <a:gd name="T46" fmla="*/ 109 w 281"/>
                      <a:gd name="T47" fmla="*/ 102 h 209"/>
                      <a:gd name="T48" fmla="*/ 96 w 281"/>
                      <a:gd name="T49" fmla="*/ 105 h 209"/>
                      <a:gd name="T50" fmla="*/ 106 w 281"/>
                      <a:gd name="T51" fmla="*/ 92 h 209"/>
                      <a:gd name="T52" fmla="*/ 116 w 281"/>
                      <a:gd name="T53" fmla="*/ 69 h 209"/>
                      <a:gd name="T54" fmla="*/ 117 w 281"/>
                      <a:gd name="T55" fmla="*/ 61 h 209"/>
                      <a:gd name="T56" fmla="*/ 116 w 281"/>
                      <a:gd name="T57" fmla="*/ 54 h 209"/>
                      <a:gd name="T58" fmla="*/ 112 w 281"/>
                      <a:gd name="T59" fmla="*/ 43 h 209"/>
                      <a:gd name="T60" fmla="*/ 90 w 281"/>
                      <a:gd name="T61" fmla="*/ 49 h 209"/>
                      <a:gd name="T62" fmla="*/ 64 w 281"/>
                      <a:gd name="T63" fmla="*/ 49 h 209"/>
                      <a:gd name="T64" fmla="*/ 45 w 281"/>
                      <a:gd name="T65" fmla="*/ 48 h 209"/>
                      <a:gd name="T66" fmla="*/ 31 w 281"/>
                      <a:gd name="T67" fmla="*/ 45 h 209"/>
                      <a:gd name="T68" fmla="*/ 26 w 281"/>
                      <a:gd name="T69" fmla="*/ 50 h 209"/>
                      <a:gd name="T70" fmla="*/ 22 w 281"/>
                      <a:gd name="T71" fmla="*/ 61 h 209"/>
                      <a:gd name="T72" fmla="*/ 22 w 281"/>
                      <a:gd name="T73" fmla="*/ 71 h 209"/>
                      <a:gd name="T74" fmla="*/ 33 w 281"/>
                      <a:gd name="T75" fmla="*/ 93 h 209"/>
                      <a:gd name="T76" fmla="*/ 39 w 281"/>
                      <a:gd name="T77" fmla="*/ 105 h 209"/>
                      <a:gd name="T78" fmla="*/ 22 w 281"/>
                      <a:gd name="T79" fmla="*/ 98 h 209"/>
                      <a:gd name="T80" fmla="*/ 10 w 281"/>
                      <a:gd name="T81" fmla="*/ 90 h 209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281" h="209">
                        <a:moveTo>
                          <a:pt x="20" y="180"/>
                        </a:moveTo>
                        <a:lnTo>
                          <a:pt x="3" y="160"/>
                        </a:lnTo>
                        <a:lnTo>
                          <a:pt x="0" y="137"/>
                        </a:lnTo>
                        <a:lnTo>
                          <a:pt x="1" y="108"/>
                        </a:lnTo>
                        <a:lnTo>
                          <a:pt x="1" y="86"/>
                        </a:lnTo>
                        <a:lnTo>
                          <a:pt x="15" y="59"/>
                        </a:lnTo>
                        <a:lnTo>
                          <a:pt x="30" y="42"/>
                        </a:lnTo>
                        <a:lnTo>
                          <a:pt x="47" y="26"/>
                        </a:lnTo>
                        <a:lnTo>
                          <a:pt x="74" y="8"/>
                        </a:lnTo>
                        <a:lnTo>
                          <a:pt x="94" y="3"/>
                        </a:lnTo>
                        <a:lnTo>
                          <a:pt x="138" y="0"/>
                        </a:lnTo>
                        <a:lnTo>
                          <a:pt x="176" y="1"/>
                        </a:lnTo>
                        <a:lnTo>
                          <a:pt x="203" y="8"/>
                        </a:lnTo>
                        <a:lnTo>
                          <a:pt x="225" y="16"/>
                        </a:lnTo>
                        <a:lnTo>
                          <a:pt x="245" y="34"/>
                        </a:lnTo>
                        <a:lnTo>
                          <a:pt x="260" y="52"/>
                        </a:lnTo>
                        <a:lnTo>
                          <a:pt x="274" y="69"/>
                        </a:lnTo>
                        <a:lnTo>
                          <a:pt x="281" y="91"/>
                        </a:lnTo>
                        <a:lnTo>
                          <a:pt x="281" y="128"/>
                        </a:lnTo>
                        <a:lnTo>
                          <a:pt x="281" y="154"/>
                        </a:lnTo>
                        <a:lnTo>
                          <a:pt x="270" y="166"/>
                        </a:lnTo>
                        <a:lnTo>
                          <a:pt x="255" y="183"/>
                        </a:lnTo>
                        <a:lnTo>
                          <a:pt x="245" y="196"/>
                        </a:lnTo>
                        <a:lnTo>
                          <a:pt x="218" y="203"/>
                        </a:lnTo>
                        <a:lnTo>
                          <a:pt x="193" y="209"/>
                        </a:lnTo>
                        <a:lnTo>
                          <a:pt x="213" y="183"/>
                        </a:lnTo>
                        <a:lnTo>
                          <a:pt x="233" y="138"/>
                        </a:lnTo>
                        <a:lnTo>
                          <a:pt x="235" y="121"/>
                        </a:lnTo>
                        <a:lnTo>
                          <a:pt x="233" y="107"/>
                        </a:lnTo>
                        <a:lnTo>
                          <a:pt x="225" y="86"/>
                        </a:lnTo>
                        <a:lnTo>
                          <a:pt x="181" y="98"/>
                        </a:lnTo>
                        <a:lnTo>
                          <a:pt x="128" y="98"/>
                        </a:lnTo>
                        <a:lnTo>
                          <a:pt x="91" y="95"/>
                        </a:lnTo>
                        <a:lnTo>
                          <a:pt x="62" y="89"/>
                        </a:lnTo>
                        <a:lnTo>
                          <a:pt x="52" y="99"/>
                        </a:lnTo>
                        <a:lnTo>
                          <a:pt x="45" y="121"/>
                        </a:lnTo>
                        <a:lnTo>
                          <a:pt x="45" y="141"/>
                        </a:lnTo>
                        <a:lnTo>
                          <a:pt x="66" y="185"/>
                        </a:lnTo>
                        <a:lnTo>
                          <a:pt x="78" y="209"/>
                        </a:lnTo>
                        <a:lnTo>
                          <a:pt x="45" y="195"/>
                        </a:lnTo>
                        <a:lnTo>
                          <a:pt x="20" y="18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7389" name="Group 81">
                    <a:extLst>
                      <a:ext uri="{FF2B5EF4-FFF2-40B4-BE49-F238E27FC236}">
                        <a16:creationId xmlns:a16="http://schemas.microsoft.com/office/drawing/2014/main" id="{BB3625A1-51E6-5572-E4E6-7F883030635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035" y="2906"/>
                    <a:ext cx="111" cy="15"/>
                    <a:chOff x="4035" y="2906"/>
                    <a:chExt cx="111" cy="15"/>
                  </a:xfrm>
                </p:grpSpPr>
                <p:sp>
                  <p:nvSpPr>
                    <p:cNvPr id="7390" name="Oval 82">
                      <a:extLst>
                        <a:ext uri="{FF2B5EF4-FFF2-40B4-BE49-F238E27FC236}">
                          <a16:creationId xmlns:a16="http://schemas.microsoft.com/office/drawing/2014/main" id="{46D31DEB-6F6C-3A95-03A2-608CA0C99B4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35" y="2906"/>
                      <a:ext cx="14" cy="13"/>
                    </a:xfrm>
                    <a:prstGeom prst="ellipse">
                      <a:avLst/>
                    </a:prstGeom>
                    <a:solidFill>
                      <a:srgbClr val="005F7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7391" name="Oval 83">
                      <a:extLst>
                        <a:ext uri="{FF2B5EF4-FFF2-40B4-BE49-F238E27FC236}">
                          <a16:creationId xmlns:a16="http://schemas.microsoft.com/office/drawing/2014/main" id="{372AE0CB-24D4-7817-B3FF-41D90C35007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32" y="2908"/>
                      <a:ext cx="14" cy="13"/>
                    </a:xfrm>
                    <a:prstGeom prst="ellipse">
                      <a:avLst/>
                    </a:prstGeom>
                    <a:solidFill>
                      <a:srgbClr val="005F7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</p:grpSp>
            <p:sp>
              <p:nvSpPr>
                <p:cNvPr id="7379" name="Freeform 84">
                  <a:extLst>
                    <a:ext uri="{FF2B5EF4-FFF2-40B4-BE49-F238E27FC236}">
                      <a16:creationId xmlns:a16="http://schemas.microsoft.com/office/drawing/2014/main" id="{82E6725D-5FFA-D75C-892F-E16544D82D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13" y="3502"/>
                  <a:ext cx="135" cy="294"/>
                </a:xfrm>
                <a:custGeom>
                  <a:avLst/>
                  <a:gdLst>
                    <a:gd name="T0" fmla="*/ 31 w 269"/>
                    <a:gd name="T1" fmla="*/ 0 h 586"/>
                    <a:gd name="T2" fmla="*/ 27 w 269"/>
                    <a:gd name="T3" fmla="*/ 35 h 586"/>
                    <a:gd name="T4" fmla="*/ 25 w 269"/>
                    <a:gd name="T5" fmla="*/ 74 h 586"/>
                    <a:gd name="T6" fmla="*/ 25 w 269"/>
                    <a:gd name="T7" fmla="*/ 113 h 586"/>
                    <a:gd name="T8" fmla="*/ 27 w 269"/>
                    <a:gd name="T9" fmla="*/ 150 h 586"/>
                    <a:gd name="T10" fmla="*/ 28 w 269"/>
                    <a:gd name="T11" fmla="*/ 179 h 586"/>
                    <a:gd name="T12" fmla="*/ 28 w 269"/>
                    <a:gd name="T13" fmla="*/ 216 h 586"/>
                    <a:gd name="T14" fmla="*/ 26 w 269"/>
                    <a:gd name="T15" fmla="*/ 231 h 586"/>
                    <a:gd name="T16" fmla="*/ 7 w 269"/>
                    <a:gd name="T17" fmla="*/ 277 h 586"/>
                    <a:gd name="T18" fmla="*/ 0 w 269"/>
                    <a:gd name="T19" fmla="*/ 293 h 586"/>
                    <a:gd name="T20" fmla="*/ 30 w 269"/>
                    <a:gd name="T21" fmla="*/ 294 h 586"/>
                    <a:gd name="T22" fmla="*/ 43 w 269"/>
                    <a:gd name="T23" fmla="*/ 274 h 586"/>
                    <a:gd name="T24" fmla="*/ 51 w 269"/>
                    <a:gd name="T25" fmla="*/ 251 h 586"/>
                    <a:gd name="T26" fmla="*/ 56 w 269"/>
                    <a:gd name="T27" fmla="*/ 214 h 586"/>
                    <a:gd name="T28" fmla="*/ 73 w 269"/>
                    <a:gd name="T29" fmla="*/ 113 h 586"/>
                    <a:gd name="T30" fmla="*/ 79 w 269"/>
                    <a:gd name="T31" fmla="*/ 85 h 586"/>
                    <a:gd name="T32" fmla="*/ 75 w 269"/>
                    <a:gd name="T33" fmla="*/ 140 h 586"/>
                    <a:gd name="T34" fmla="*/ 80 w 269"/>
                    <a:gd name="T35" fmla="*/ 173 h 586"/>
                    <a:gd name="T36" fmla="*/ 82 w 269"/>
                    <a:gd name="T37" fmla="*/ 204 h 586"/>
                    <a:gd name="T38" fmla="*/ 78 w 269"/>
                    <a:gd name="T39" fmla="*/ 233 h 586"/>
                    <a:gd name="T40" fmla="*/ 81 w 269"/>
                    <a:gd name="T41" fmla="*/ 246 h 586"/>
                    <a:gd name="T42" fmla="*/ 99 w 269"/>
                    <a:gd name="T43" fmla="*/ 289 h 586"/>
                    <a:gd name="T44" fmla="*/ 116 w 269"/>
                    <a:gd name="T45" fmla="*/ 290 h 586"/>
                    <a:gd name="T46" fmla="*/ 125 w 269"/>
                    <a:gd name="T47" fmla="*/ 290 h 586"/>
                    <a:gd name="T48" fmla="*/ 135 w 269"/>
                    <a:gd name="T49" fmla="*/ 281 h 586"/>
                    <a:gd name="T50" fmla="*/ 109 w 269"/>
                    <a:gd name="T51" fmla="*/ 233 h 586"/>
                    <a:gd name="T52" fmla="*/ 122 w 269"/>
                    <a:gd name="T53" fmla="*/ 130 h 586"/>
                    <a:gd name="T54" fmla="*/ 127 w 269"/>
                    <a:gd name="T55" fmla="*/ 83 h 586"/>
                    <a:gd name="T56" fmla="*/ 127 w 269"/>
                    <a:gd name="T57" fmla="*/ 2 h 586"/>
                    <a:gd name="T58" fmla="*/ 31 w 269"/>
                    <a:gd name="T59" fmla="*/ 0 h 58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269" h="586">
                      <a:moveTo>
                        <a:pt x="61" y="0"/>
                      </a:moveTo>
                      <a:lnTo>
                        <a:pt x="54" y="69"/>
                      </a:lnTo>
                      <a:lnTo>
                        <a:pt x="49" y="147"/>
                      </a:lnTo>
                      <a:lnTo>
                        <a:pt x="49" y="225"/>
                      </a:lnTo>
                      <a:lnTo>
                        <a:pt x="54" y="299"/>
                      </a:lnTo>
                      <a:lnTo>
                        <a:pt x="56" y="357"/>
                      </a:lnTo>
                      <a:lnTo>
                        <a:pt x="56" y="430"/>
                      </a:lnTo>
                      <a:lnTo>
                        <a:pt x="51" y="461"/>
                      </a:lnTo>
                      <a:lnTo>
                        <a:pt x="14" y="552"/>
                      </a:lnTo>
                      <a:lnTo>
                        <a:pt x="0" y="585"/>
                      </a:lnTo>
                      <a:lnTo>
                        <a:pt x="59" y="586"/>
                      </a:lnTo>
                      <a:lnTo>
                        <a:pt x="85" y="546"/>
                      </a:lnTo>
                      <a:lnTo>
                        <a:pt x="102" y="500"/>
                      </a:lnTo>
                      <a:lnTo>
                        <a:pt x="112" y="426"/>
                      </a:lnTo>
                      <a:lnTo>
                        <a:pt x="146" y="225"/>
                      </a:lnTo>
                      <a:lnTo>
                        <a:pt x="158" y="169"/>
                      </a:lnTo>
                      <a:lnTo>
                        <a:pt x="149" y="279"/>
                      </a:lnTo>
                      <a:lnTo>
                        <a:pt x="159" y="345"/>
                      </a:lnTo>
                      <a:lnTo>
                        <a:pt x="163" y="407"/>
                      </a:lnTo>
                      <a:lnTo>
                        <a:pt x="156" y="464"/>
                      </a:lnTo>
                      <a:lnTo>
                        <a:pt x="161" y="491"/>
                      </a:lnTo>
                      <a:lnTo>
                        <a:pt x="198" y="576"/>
                      </a:lnTo>
                      <a:lnTo>
                        <a:pt x="232" y="578"/>
                      </a:lnTo>
                      <a:lnTo>
                        <a:pt x="249" y="578"/>
                      </a:lnTo>
                      <a:lnTo>
                        <a:pt x="269" y="560"/>
                      </a:lnTo>
                      <a:lnTo>
                        <a:pt x="218" y="464"/>
                      </a:lnTo>
                      <a:lnTo>
                        <a:pt x="244" y="260"/>
                      </a:lnTo>
                      <a:lnTo>
                        <a:pt x="254" y="165"/>
                      </a:lnTo>
                      <a:lnTo>
                        <a:pt x="254" y="3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solidFill>
                  <a:srgbClr val="F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7380" name="Group 85">
                  <a:extLst>
                    <a:ext uri="{FF2B5EF4-FFF2-40B4-BE49-F238E27FC236}">
                      <a16:creationId xmlns:a16="http://schemas.microsoft.com/office/drawing/2014/main" id="{FA5D7117-D7C2-47A5-E5A7-7A649F0F32B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964" y="3138"/>
                  <a:ext cx="249" cy="292"/>
                  <a:chOff x="3964" y="3138"/>
                  <a:chExt cx="249" cy="292"/>
                </a:xfrm>
              </p:grpSpPr>
              <p:sp>
                <p:nvSpPr>
                  <p:cNvPr id="7385" name="Freeform 86">
                    <a:extLst>
                      <a:ext uri="{FF2B5EF4-FFF2-40B4-BE49-F238E27FC236}">
                        <a16:creationId xmlns:a16="http://schemas.microsoft.com/office/drawing/2014/main" id="{20D797E0-BE41-3681-507F-0F98CCD9F0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64" y="3146"/>
                    <a:ext cx="68" cy="284"/>
                  </a:xfrm>
                  <a:custGeom>
                    <a:avLst/>
                    <a:gdLst>
                      <a:gd name="T0" fmla="*/ 4 w 135"/>
                      <a:gd name="T1" fmla="*/ 0 h 567"/>
                      <a:gd name="T2" fmla="*/ 0 w 135"/>
                      <a:gd name="T3" fmla="*/ 64 h 567"/>
                      <a:gd name="T4" fmla="*/ 11 w 135"/>
                      <a:gd name="T5" fmla="*/ 152 h 567"/>
                      <a:gd name="T6" fmla="*/ 21 w 135"/>
                      <a:gd name="T7" fmla="*/ 229 h 567"/>
                      <a:gd name="T8" fmla="*/ 38 w 135"/>
                      <a:gd name="T9" fmla="*/ 275 h 567"/>
                      <a:gd name="T10" fmla="*/ 45 w 135"/>
                      <a:gd name="T11" fmla="*/ 284 h 567"/>
                      <a:gd name="T12" fmla="*/ 50 w 135"/>
                      <a:gd name="T13" fmla="*/ 271 h 567"/>
                      <a:gd name="T14" fmla="*/ 53 w 135"/>
                      <a:gd name="T15" fmla="*/ 238 h 567"/>
                      <a:gd name="T16" fmla="*/ 68 w 135"/>
                      <a:gd name="T17" fmla="*/ 230 h 567"/>
                      <a:gd name="T18" fmla="*/ 48 w 135"/>
                      <a:gd name="T19" fmla="*/ 204 h 567"/>
                      <a:gd name="T20" fmla="*/ 34 w 135"/>
                      <a:gd name="T21" fmla="*/ 189 h 567"/>
                      <a:gd name="T22" fmla="*/ 36 w 135"/>
                      <a:gd name="T23" fmla="*/ 58 h 567"/>
                      <a:gd name="T24" fmla="*/ 43 w 135"/>
                      <a:gd name="T25" fmla="*/ 5 h 567"/>
                      <a:gd name="T26" fmla="*/ 4 w 135"/>
                      <a:gd name="T27" fmla="*/ 0 h 567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35" h="567">
                        <a:moveTo>
                          <a:pt x="7" y="0"/>
                        </a:moveTo>
                        <a:lnTo>
                          <a:pt x="0" y="128"/>
                        </a:lnTo>
                        <a:lnTo>
                          <a:pt x="22" y="304"/>
                        </a:lnTo>
                        <a:lnTo>
                          <a:pt x="41" y="458"/>
                        </a:lnTo>
                        <a:lnTo>
                          <a:pt x="75" y="550"/>
                        </a:lnTo>
                        <a:lnTo>
                          <a:pt x="90" y="567"/>
                        </a:lnTo>
                        <a:lnTo>
                          <a:pt x="100" y="541"/>
                        </a:lnTo>
                        <a:lnTo>
                          <a:pt x="105" y="476"/>
                        </a:lnTo>
                        <a:lnTo>
                          <a:pt x="135" y="459"/>
                        </a:lnTo>
                        <a:lnTo>
                          <a:pt x="95" y="407"/>
                        </a:lnTo>
                        <a:lnTo>
                          <a:pt x="68" y="377"/>
                        </a:lnTo>
                        <a:lnTo>
                          <a:pt x="71" y="115"/>
                        </a:lnTo>
                        <a:lnTo>
                          <a:pt x="85" y="10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FF7F7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86" name="Freeform 87">
                    <a:extLst>
                      <a:ext uri="{FF2B5EF4-FFF2-40B4-BE49-F238E27FC236}">
                        <a16:creationId xmlns:a16="http://schemas.microsoft.com/office/drawing/2014/main" id="{9913D52E-BAD2-959A-D2AE-26CE5AAE2B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54" y="3138"/>
                    <a:ext cx="59" cy="265"/>
                  </a:xfrm>
                  <a:custGeom>
                    <a:avLst/>
                    <a:gdLst>
                      <a:gd name="T0" fmla="*/ 17 w 118"/>
                      <a:gd name="T1" fmla="*/ 7 h 530"/>
                      <a:gd name="T2" fmla="*/ 26 w 118"/>
                      <a:gd name="T3" fmla="*/ 55 h 530"/>
                      <a:gd name="T4" fmla="*/ 25 w 118"/>
                      <a:gd name="T5" fmla="*/ 168 h 530"/>
                      <a:gd name="T6" fmla="*/ 0 w 118"/>
                      <a:gd name="T7" fmla="*/ 216 h 530"/>
                      <a:gd name="T8" fmla="*/ 6 w 118"/>
                      <a:gd name="T9" fmla="*/ 220 h 530"/>
                      <a:gd name="T10" fmla="*/ 0 w 118"/>
                      <a:gd name="T11" fmla="*/ 245 h 530"/>
                      <a:gd name="T12" fmla="*/ 5 w 118"/>
                      <a:gd name="T13" fmla="*/ 265 h 530"/>
                      <a:gd name="T14" fmla="*/ 25 w 118"/>
                      <a:gd name="T15" fmla="*/ 233 h 530"/>
                      <a:gd name="T16" fmla="*/ 43 w 118"/>
                      <a:gd name="T17" fmla="*/ 174 h 530"/>
                      <a:gd name="T18" fmla="*/ 59 w 118"/>
                      <a:gd name="T19" fmla="*/ 44 h 530"/>
                      <a:gd name="T20" fmla="*/ 52 w 118"/>
                      <a:gd name="T21" fmla="*/ 0 h 530"/>
                      <a:gd name="T22" fmla="*/ 17 w 118"/>
                      <a:gd name="T23" fmla="*/ 7 h 530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18" h="530">
                        <a:moveTo>
                          <a:pt x="34" y="14"/>
                        </a:moveTo>
                        <a:lnTo>
                          <a:pt x="51" y="110"/>
                        </a:lnTo>
                        <a:lnTo>
                          <a:pt x="49" y="336"/>
                        </a:lnTo>
                        <a:lnTo>
                          <a:pt x="0" y="432"/>
                        </a:lnTo>
                        <a:lnTo>
                          <a:pt x="12" y="440"/>
                        </a:lnTo>
                        <a:lnTo>
                          <a:pt x="0" y="490"/>
                        </a:lnTo>
                        <a:lnTo>
                          <a:pt x="10" y="530"/>
                        </a:lnTo>
                        <a:lnTo>
                          <a:pt x="49" y="465"/>
                        </a:lnTo>
                        <a:lnTo>
                          <a:pt x="85" y="348"/>
                        </a:lnTo>
                        <a:lnTo>
                          <a:pt x="118" y="88"/>
                        </a:lnTo>
                        <a:lnTo>
                          <a:pt x="103" y="0"/>
                        </a:lnTo>
                        <a:lnTo>
                          <a:pt x="34" y="14"/>
                        </a:lnTo>
                        <a:close/>
                      </a:path>
                    </a:pathLst>
                  </a:custGeom>
                  <a:solidFill>
                    <a:srgbClr val="FF7F7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381" name="Group 88">
                  <a:extLst>
                    <a:ext uri="{FF2B5EF4-FFF2-40B4-BE49-F238E27FC236}">
                      <a16:creationId xmlns:a16="http://schemas.microsoft.com/office/drawing/2014/main" id="{2E53F5A0-0245-D4B8-9FB5-6C38DBE98E3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06" y="3737"/>
                  <a:ext cx="151" cy="88"/>
                  <a:chOff x="4006" y="3737"/>
                  <a:chExt cx="151" cy="88"/>
                </a:xfrm>
              </p:grpSpPr>
              <p:sp>
                <p:nvSpPr>
                  <p:cNvPr id="7383" name="Freeform 89">
                    <a:extLst>
                      <a:ext uri="{FF2B5EF4-FFF2-40B4-BE49-F238E27FC236}">
                        <a16:creationId xmlns:a16="http://schemas.microsoft.com/office/drawing/2014/main" id="{BC6602D5-48DC-1ABF-C2D1-D0A946E42E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06" y="3745"/>
                    <a:ext cx="60" cy="80"/>
                  </a:xfrm>
                  <a:custGeom>
                    <a:avLst/>
                    <a:gdLst>
                      <a:gd name="T0" fmla="*/ 11 w 118"/>
                      <a:gd name="T1" fmla="*/ 40 h 161"/>
                      <a:gd name="T2" fmla="*/ 3 w 118"/>
                      <a:gd name="T3" fmla="*/ 52 h 161"/>
                      <a:gd name="T4" fmla="*/ 0 w 118"/>
                      <a:gd name="T5" fmla="*/ 61 h 161"/>
                      <a:gd name="T6" fmla="*/ 0 w 118"/>
                      <a:gd name="T7" fmla="*/ 69 h 161"/>
                      <a:gd name="T8" fmla="*/ 2 w 118"/>
                      <a:gd name="T9" fmla="*/ 74 h 161"/>
                      <a:gd name="T10" fmla="*/ 6 w 118"/>
                      <a:gd name="T11" fmla="*/ 78 h 161"/>
                      <a:gd name="T12" fmla="*/ 14 w 118"/>
                      <a:gd name="T13" fmla="*/ 80 h 161"/>
                      <a:gd name="T14" fmla="*/ 24 w 118"/>
                      <a:gd name="T15" fmla="*/ 79 h 161"/>
                      <a:gd name="T16" fmla="*/ 34 w 118"/>
                      <a:gd name="T17" fmla="*/ 76 h 161"/>
                      <a:gd name="T18" fmla="*/ 42 w 118"/>
                      <a:gd name="T19" fmla="*/ 68 h 161"/>
                      <a:gd name="T20" fmla="*/ 49 w 118"/>
                      <a:gd name="T21" fmla="*/ 57 h 161"/>
                      <a:gd name="T22" fmla="*/ 53 w 118"/>
                      <a:gd name="T23" fmla="*/ 35 h 161"/>
                      <a:gd name="T24" fmla="*/ 60 w 118"/>
                      <a:gd name="T25" fmla="*/ 14 h 161"/>
                      <a:gd name="T26" fmla="*/ 59 w 118"/>
                      <a:gd name="T27" fmla="*/ 0 h 161"/>
                      <a:gd name="T28" fmla="*/ 47 w 118"/>
                      <a:gd name="T29" fmla="*/ 31 h 161"/>
                      <a:gd name="T30" fmla="*/ 37 w 118"/>
                      <a:gd name="T31" fmla="*/ 50 h 161"/>
                      <a:gd name="T32" fmla="*/ 21 w 118"/>
                      <a:gd name="T33" fmla="*/ 50 h 161"/>
                      <a:gd name="T34" fmla="*/ 9 w 118"/>
                      <a:gd name="T35" fmla="*/ 49 h 161"/>
                      <a:gd name="T36" fmla="*/ 11 w 118"/>
                      <a:gd name="T37" fmla="*/ 40 h 161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18" h="161">
                        <a:moveTo>
                          <a:pt x="22" y="80"/>
                        </a:moveTo>
                        <a:lnTo>
                          <a:pt x="5" y="104"/>
                        </a:lnTo>
                        <a:lnTo>
                          <a:pt x="0" y="123"/>
                        </a:lnTo>
                        <a:lnTo>
                          <a:pt x="0" y="138"/>
                        </a:lnTo>
                        <a:lnTo>
                          <a:pt x="3" y="148"/>
                        </a:lnTo>
                        <a:lnTo>
                          <a:pt x="12" y="156"/>
                        </a:lnTo>
                        <a:lnTo>
                          <a:pt x="27" y="161"/>
                        </a:lnTo>
                        <a:lnTo>
                          <a:pt x="47" y="159"/>
                        </a:lnTo>
                        <a:lnTo>
                          <a:pt x="67" y="152"/>
                        </a:lnTo>
                        <a:lnTo>
                          <a:pt x="83" y="136"/>
                        </a:lnTo>
                        <a:lnTo>
                          <a:pt x="96" y="114"/>
                        </a:lnTo>
                        <a:lnTo>
                          <a:pt x="105" y="71"/>
                        </a:lnTo>
                        <a:lnTo>
                          <a:pt x="118" y="28"/>
                        </a:lnTo>
                        <a:lnTo>
                          <a:pt x="116" y="0"/>
                        </a:lnTo>
                        <a:lnTo>
                          <a:pt x="93" y="62"/>
                        </a:lnTo>
                        <a:lnTo>
                          <a:pt x="72" y="101"/>
                        </a:lnTo>
                        <a:lnTo>
                          <a:pt x="42" y="101"/>
                        </a:lnTo>
                        <a:lnTo>
                          <a:pt x="17" y="99"/>
                        </a:lnTo>
                        <a:lnTo>
                          <a:pt x="22" y="80"/>
                        </a:lnTo>
                        <a:close/>
                      </a:path>
                    </a:pathLst>
                  </a:custGeom>
                  <a:solidFill>
                    <a:srgbClr val="FF1F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84" name="Freeform 90">
                    <a:extLst>
                      <a:ext uri="{FF2B5EF4-FFF2-40B4-BE49-F238E27FC236}">
                        <a16:creationId xmlns:a16="http://schemas.microsoft.com/office/drawing/2014/main" id="{C32A56FD-D9D1-D8DD-3FFB-D54A8E9E7EA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90" y="3737"/>
                    <a:ext cx="67" cy="88"/>
                  </a:xfrm>
                  <a:custGeom>
                    <a:avLst/>
                    <a:gdLst>
                      <a:gd name="T0" fmla="*/ 1 w 134"/>
                      <a:gd name="T1" fmla="*/ 0 h 175"/>
                      <a:gd name="T2" fmla="*/ 0 w 134"/>
                      <a:gd name="T3" fmla="*/ 9 h 175"/>
                      <a:gd name="T4" fmla="*/ 9 w 134"/>
                      <a:gd name="T5" fmla="*/ 32 h 175"/>
                      <a:gd name="T6" fmla="*/ 15 w 134"/>
                      <a:gd name="T7" fmla="*/ 50 h 175"/>
                      <a:gd name="T8" fmla="*/ 21 w 134"/>
                      <a:gd name="T9" fmla="*/ 67 h 175"/>
                      <a:gd name="T10" fmla="*/ 28 w 134"/>
                      <a:gd name="T11" fmla="*/ 76 h 175"/>
                      <a:gd name="T12" fmla="*/ 35 w 134"/>
                      <a:gd name="T13" fmla="*/ 84 h 175"/>
                      <a:gd name="T14" fmla="*/ 44 w 134"/>
                      <a:gd name="T15" fmla="*/ 86 h 175"/>
                      <a:gd name="T16" fmla="*/ 54 w 134"/>
                      <a:gd name="T17" fmla="*/ 88 h 175"/>
                      <a:gd name="T18" fmla="*/ 60 w 134"/>
                      <a:gd name="T19" fmla="*/ 85 h 175"/>
                      <a:gd name="T20" fmla="*/ 65 w 134"/>
                      <a:gd name="T21" fmla="*/ 83 h 175"/>
                      <a:gd name="T22" fmla="*/ 67 w 134"/>
                      <a:gd name="T23" fmla="*/ 74 h 175"/>
                      <a:gd name="T24" fmla="*/ 65 w 134"/>
                      <a:gd name="T25" fmla="*/ 63 h 175"/>
                      <a:gd name="T26" fmla="*/ 60 w 134"/>
                      <a:gd name="T27" fmla="*/ 49 h 175"/>
                      <a:gd name="T28" fmla="*/ 55 w 134"/>
                      <a:gd name="T29" fmla="*/ 42 h 175"/>
                      <a:gd name="T30" fmla="*/ 54 w 134"/>
                      <a:gd name="T31" fmla="*/ 48 h 175"/>
                      <a:gd name="T32" fmla="*/ 51 w 134"/>
                      <a:gd name="T33" fmla="*/ 51 h 175"/>
                      <a:gd name="T34" fmla="*/ 43 w 134"/>
                      <a:gd name="T35" fmla="*/ 53 h 175"/>
                      <a:gd name="T36" fmla="*/ 36 w 134"/>
                      <a:gd name="T37" fmla="*/ 54 h 175"/>
                      <a:gd name="T38" fmla="*/ 22 w 134"/>
                      <a:gd name="T39" fmla="*/ 52 h 175"/>
                      <a:gd name="T40" fmla="*/ 9 w 134"/>
                      <a:gd name="T41" fmla="*/ 18 h 175"/>
                      <a:gd name="T42" fmla="*/ 1 w 134"/>
                      <a:gd name="T43" fmla="*/ 0 h 175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0" t="0" r="r" b="b"/>
                    <a:pathLst>
                      <a:path w="134" h="175">
                        <a:moveTo>
                          <a:pt x="2" y="0"/>
                        </a:moveTo>
                        <a:lnTo>
                          <a:pt x="0" y="18"/>
                        </a:lnTo>
                        <a:lnTo>
                          <a:pt x="17" y="63"/>
                        </a:lnTo>
                        <a:lnTo>
                          <a:pt x="29" y="99"/>
                        </a:lnTo>
                        <a:lnTo>
                          <a:pt x="42" y="133"/>
                        </a:lnTo>
                        <a:lnTo>
                          <a:pt x="56" y="152"/>
                        </a:lnTo>
                        <a:lnTo>
                          <a:pt x="69" y="167"/>
                        </a:lnTo>
                        <a:lnTo>
                          <a:pt x="88" y="172"/>
                        </a:lnTo>
                        <a:lnTo>
                          <a:pt x="108" y="175"/>
                        </a:lnTo>
                        <a:lnTo>
                          <a:pt x="119" y="169"/>
                        </a:lnTo>
                        <a:lnTo>
                          <a:pt x="129" y="165"/>
                        </a:lnTo>
                        <a:lnTo>
                          <a:pt x="134" y="148"/>
                        </a:lnTo>
                        <a:lnTo>
                          <a:pt x="130" y="125"/>
                        </a:lnTo>
                        <a:lnTo>
                          <a:pt x="119" y="97"/>
                        </a:lnTo>
                        <a:lnTo>
                          <a:pt x="110" y="83"/>
                        </a:lnTo>
                        <a:lnTo>
                          <a:pt x="107" y="96"/>
                        </a:lnTo>
                        <a:lnTo>
                          <a:pt x="102" y="102"/>
                        </a:lnTo>
                        <a:lnTo>
                          <a:pt x="85" y="106"/>
                        </a:lnTo>
                        <a:lnTo>
                          <a:pt x="71" y="107"/>
                        </a:lnTo>
                        <a:lnTo>
                          <a:pt x="44" y="103"/>
                        </a:lnTo>
                        <a:lnTo>
                          <a:pt x="17" y="3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FF1F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382" name="Freeform 91">
                  <a:extLst>
                    <a:ext uri="{FF2B5EF4-FFF2-40B4-BE49-F238E27FC236}">
                      <a16:creationId xmlns:a16="http://schemas.microsoft.com/office/drawing/2014/main" id="{C2C06689-481E-4EE7-19CA-C2BBAD34E1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61" y="2972"/>
                  <a:ext cx="257" cy="559"/>
                </a:xfrm>
                <a:custGeom>
                  <a:avLst/>
                  <a:gdLst>
                    <a:gd name="T0" fmla="*/ 101 w 515"/>
                    <a:gd name="T1" fmla="*/ 0 h 1118"/>
                    <a:gd name="T2" fmla="*/ 41 w 515"/>
                    <a:gd name="T3" fmla="*/ 29 h 1118"/>
                    <a:gd name="T4" fmla="*/ 33 w 515"/>
                    <a:gd name="T5" fmla="*/ 39 h 1118"/>
                    <a:gd name="T6" fmla="*/ 0 w 515"/>
                    <a:gd name="T7" fmla="*/ 177 h 1118"/>
                    <a:gd name="T8" fmla="*/ 49 w 515"/>
                    <a:gd name="T9" fmla="*/ 182 h 1118"/>
                    <a:gd name="T10" fmla="*/ 56 w 515"/>
                    <a:gd name="T11" fmla="*/ 148 h 1118"/>
                    <a:gd name="T12" fmla="*/ 74 w 515"/>
                    <a:gd name="T13" fmla="*/ 221 h 1118"/>
                    <a:gd name="T14" fmla="*/ 43 w 515"/>
                    <a:gd name="T15" fmla="*/ 314 h 1118"/>
                    <a:gd name="T16" fmla="*/ 43 w 515"/>
                    <a:gd name="T17" fmla="*/ 382 h 1118"/>
                    <a:gd name="T18" fmla="*/ 49 w 515"/>
                    <a:gd name="T19" fmla="*/ 430 h 1118"/>
                    <a:gd name="T20" fmla="*/ 65 w 515"/>
                    <a:gd name="T21" fmla="*/ 499 h 1118"/>
                    <a:gd name="T22" fmla="*/ 79 w 515"/>
                    <a:gd name="T23" fmla="*/ 551 h 1118"/>
                    <a:gd name="T24" fmla="*/ 127 w 515"/>
                    <a:gd name="T25" fmla="*/ 559 h 1118"/>
                    <a:gd name="T26" fmla="*/ 132 w 515"/>
                    <a:gd name="T27" fmla="*/ 551 h 1118"/>
                    <a:gd name="T28" fmla="*/ 177 w 515"/>
                    <a:gd name="T29" fmla="*/ 549 h 1118"/>
                    <a:gd name="T30" fmla="*/ 192 w 515"/>
                    <a:gd name="T31" fmla="*/ 484 h 1118"/>
                    <a:gd name="T32" fmla="*/ 206 w 515"/>
                    <a:gd name="T33" fmla="*/ 398 h 1118"/>
                    <a:gd name="T34" fmla="*/ 217 w 515"/>
                    <a:gd name="T35" fmla="*/ 312 h 1118"/>
                    <a:gd name="T36" fmla="*/ 189 w 515"/>
                    <a:gd name="T37" fmla="*/ 213 h 1118"/>
                    <a:gd name="T38" fmla="*/ 200 w 515"/>
                    <a:gd name="T39" fmla="*/ 158 h 1118"/>
                    <a:gd name="T40" fmla="*/ 206 w 515"/>
                    <a:gd name="T41" fmla="*/ 178 h 1118"/>
                    <a:gd name="T42" fmla="*/ 257 w 515"/>
                    <a:gd name="T43" fmla="*/ 166 h 1118"/>
                    <a:gd name="T44" fmla="*/ 218 w 515"/>
                    <a:gd name="T45" fmla="*/ 37 h 1118"/>
                    <a:gd name="T46" fmla="*/ 153 w 515"/>
                    <a:gd name="T47" fmla="*/ 0 h 1118"/>
                    <a:gd name="T48" fmla="*/ 151 w 515"/>
                    <a:gd name="T49" fmla="*/ 5 h 1118"/>
                    <a:gd name="T50" fmla="*/ 143 w 515"/>
                    <a:gd name="T51" fmla="*/ 10 h 1118"/>
                    <a:gd name="T52" fmla="*/ 136 w 515"/>
                    <a:gd name="T53" fmla="*/ 11 h 1118"/>
                    <a:gd name="T54" fmla="*/ 129 w 515"/>
                    <a:gd name="T55" fmla="*/ 11 h 1118"/>
                    <a:gd name="T56" fmla="*/ 121 w 515"/>
                    <a:gd name="T57" fmla="*/ 10 h 1118"/>
                    <a:gd name="T58" fmla="*/ 113 w 515"/>
                    <a:gd name="T59" fmla="*/ 9 h 1118"/>
                    <a:gd name="T60" fmla="*/ 105 w 515"/>
                    <a:gd name="T61" fmla="*/ 5 h 1118"/>
                    <a:gd name="T62" fmla="*/ 101 w 515"/>
                    <a:gd name="T63" fmla="*/ 0 h 1118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515" h="1118">
                      <a:moveTo>
                        <a:pt x="203" y="0"/>
                      </a:moveTo>
                      <a:lnTo>
                        <a:pt x="82" y="58"/>
                      </a:lnTo>
                      <a:lnTo>
                        <a:pt x="66" y="77"/>
                      </a:lnTo>
                      <a:lnTo>
                        <a:pt x="0" y="353"/>
                      </a:lnTo>
                      <a:lnTo>
                        <a:pt x="98" y="364"/>
                      </a:lnTo>
                      <a:lnTo>
                        <a:pt x="112" y="295"/>
                      </a:lnTo>
                      <a:lnTo>
                        <a:pt x="149" y="441"/>
                      </a:lnTo>
                      <a:lnTo>
                        <a:pt x="87" y="628"/>
                      </a:lnTo>
                      <a:lnTo>
                        <a:pt x="87" y="764"/>
                      </a:lnTo>
                      <a:lnTo>
                        <a:pt x="98" y="860"/>
                      </a:lnTo>
                      <a:lnTo>
                        <a:pt x="131" y="998"/>
                      </a:lnTo>
                      <a:lnTo>
                        <a:pt x="159" y="1102"/>
                      </a:lnTo>
                      <a:lnTo>
                        <a:pt x="254" y="1118"/>
                      </a:lnTo>
                      <a:lnTo>
                        <a:pt x="264" y="1101"/>
                      </a:lnTo>
                      <a:lnTo>
                        <a:pt x="354" y="1098"/>
                      </a:lnTo>
                      <a:lnTo>
                        <a:pt x="384" y="968"/>
                      </a:lnTo>
                      <a:lnTo>
                        <a:pt x="413" y="796"/>
                      </a:lnTo>
                      <a:lnTo>
                        <a:pt x="435" y="623"/>
                      </a:lnTo>
                      <a:lnTo>
                        <a:pt x="378" y="425"/>
                      </a:lnTo>
                      <a:lnTo>
                        <a:pt x="400" y="315"/>
                      </a:lnTo>
                      <a:lnTo>
                        <a:pt x="413" y="355"/>
                      </a:lnTo>
                      <a:lnTo>
                        <a:pt x="515" y="332"/>
                      </a:lnTo>
                      <a:lnTo>
                        <a:pt x="437" y="74"/>
                      </a:lnTo>
                      <a:lnTo>
                        <a:pt x="307" y="0"/>
                      </a:lnTo>
                      <a:lnTo>
                        <a:pt x="303" y="9"/>
                      </a:lnTo>
                      <a:lnTo>
                        <a:pt x="286" y="19"/>
                      </a:lnTo>
                      <a:lnTo>
                        <a:pt x="273" y="22"/>
                      </a:lnTo>
                      <a:lnTo>
                        <a:pt x="259" y="22"/>
                      </a:lnTo>
                      <a:lnTo>
                        <a:pt x="242" y="20"/>
                      </a:lnTo>
                      <a:lnTo>
                        <a:pt x="227" y="17"/>
                      </a:lnTo>
                      <a:lnTo>
                        <a:pt x="210" y="9"/>
                      </a:lnTo>
                      <a:lnTo>
                        <a:pt x="203" y="0"/>
                      </a:lnTo>
                      <a:close/>
                    </a:path>
                  </a:pathLst>
                </a:custGeom>
                <a:solidFill>
                  <a:srgbClr val="FF1F3F"/>
                </a:solidFill>
                <a:ln w="11113">
                  <a:solidFill>
                    <a:srgbClr val="FF1F3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177" name="Group 92">
                <a:extLst>
                  <a:ext uri="{FF2B5EF4-FFF2-40B4-BE49-F238E27FC236}">
                    <a16:creationId xmlns:a16="http://schemas.microsoft.com/office/drawing/2014/main" id="{7340D1F8-87FB-EBC7-66B5-60862516B9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32" y="2803"/>
                <a:ext cx="268" cy="1071"/>
                <a:chOff x="4132" y="2803"/>
                <a:chExt cx="268" cy="1071"/>
              </a:xfrm>
            </p:grpSpPr>
            <p:grpSp>
              <p:nvGrpSpPr>
                <p:cNvPr id="7355" name="Group 93">
                  <a:extLst>
                    <a:ext uri="{FF2B5EF4-FFF2-40B4-BE49-F238E27FC236}">
                      <a16:creationId xmlns:a16="http://schemas.microsoft.com/office/drawing/2014/main" id="{147F8003-9AE8-C84E-9AFA-E9664285AC5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89" y="2803"/>
                  <a:ext cx="142" cy="259"/>
                  <a:chOff x="4189" y="2803"/>
                  <a:chExt cx="142" cy="259"/>
                </a:xfrm>
              </p:grpSpPr>
              <p:sp>
                <p:nvSpPr>
                  <p:cNvPr id="7375" name="Freeform 94">
                    <a:extLst>
                      <a:ext uri="{FF2B5EF4-FFF2-40B4-BE49-F238E27FC236}">
                        <a16:creationId xmlns:a16="http://schemas.microsoft.com/office/drawing/2014/main" id="{29FCC278-2E6A-90BE-DF89-DB467F27557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89" y="2803"/>
                    <a:ext cx="142" cy="199"/>
                  </a:xfrm>
                  <a:custGeom>
                    <a:avLst/>
                    <a:gdLst>
                      <a:gd name="T0" fmla="*/ 54 w 284"/>
                      <a:gd name="T1" fmla="*/ 3 h 398"/>
                      <a:gd name="T2" fmla="*/ 40 w 284"/>
                      <a:gd name="T3" fmla="*/ 10 h 398"/>
                      <a:gd name="T4" fmla="*/ 29 w 284"/>
                      <a:gd name="T5" fmla="*/ 19 h 398"/>
                      <a:gd name="T6" fmla="*/ 21 w 284"/>
                      <a:gd name="T7" fmla="*/ 29 h 398"/>
                      <a:gd name="T8" fmla="*/ 14 w 284"/>
                      <a:gd name="T9" fmla="*/ 49 h 398"/>
                      <a:gd name="T10" fmla="*/ 5 w 284"/>
                      <a:gd name="T11" fmla="*/ 78 h 398"/>
                      <a:gd name="T12" fmla="*/ 0 w 284"/>
                      <a:gd name="T13" fmla="*/ 104 h 398"/>
                      <a:gd name="T14" fmla="*/ 1 w 284"/>
                      <a:gd name="T15" fmla="*/ 116 h 398"/>
                      <a:gd name="T16" fmla="*/ 4 w 284"/>
                      <a:gd name="T17" fmla="*/ 127 h 398"/>
                      <a:gd name="T18" fmla="*/ 5 w 284"/>
                      <a:gd name="T19" fmla="*/ 143 h 398"/>
                      <a:gd name="T20" fmla="*/ 16 w 284"/>
                      <a:gd name="T21" fmla="*/ 199 h 398"/>
                      <a:gd name="T22" fmla="*/ 24 w 284"/>
                      <a:gd name="T23" fmla="*/ 188 h 398"/>
                      <a:gd name="T24" fmla="*/ 35 w 284"/>
                      <a:gd name="T25" fmla="*/ 186 h 398"/>
                      <a:gd name="T26" fmla="*/ 43 w 284"/>
                      <a:gd name="T27" fmla="*/ 183 h 398"/>
                      <a:gd name="T28" fmla="*/ 53 w 284"/>
                      <a:gd name="T29" fmla="*/ 176 h 398"/>
                      <a:gd name="T30" fmla="*/ 49 w 284"/>
                      <a:gd name="T31" fmla="*/ 146 h 398"/>
                      <a:gd name="T32" fmla="*/ 49 w 284"/>
                      <a:gd name="T33" fmla="*/ 137 h 398"/>
                      <a:gd name="T34" fmla="*/ 39 w 284"/>
                      <a:gd name="T35" fmla="*/ 117 h 398"/>
                      <a:gd name="T36" fmla="*/ 37 w 284"/>
                      <a:gd name="T37" fmla="*/ 85 h 398"/>
                      <a:gd name="T38" fmla="*/ 39 w 284"/>
                      <a:gd name="T39" fmla="*/ 56 h 398"/>
                      <a:gd name="T40" fmla="*/ 59 w 284"/>
                      <a:gd name="T41" fmla="*/ 38 h 398"/>
                      <a:gd name="T42" fmla="*/ 92 w 284"/>
                      <a:gd name="T43" fmla="*/ 35 h 398"/>
                      <a:gd name="T44" fmla="*/ 109 w 284"/>
                      <a:gd name="T45" fmla="*/ 53 h 398"/>
                      <a:gd name="T46" fmla="*/ 107 w 284"/>
                      <a:gd name="T47" fmla="*/ 114 h 398"/>
                      <a:gd name="T48" fmla="*/ 92 w 284"/>
                      <a:gd name="T49" fmla="*/ 138 h 398"/>
                      <a:gd name="T50" fmla="*/ 90 w 284"/>
                      <a:gd name="T51" fmla="*/ 176 h 398"/>
                      <a:gd name="T52" fmla="*/ 98 w 284"/>
                      <a:gd name="T53" fmla="*/ 170 h 398"/>
                      <a:gd name="T54" fmla="*/ 104 w 284"/>
                      <a:gd name="T55" fmla="*/ 177 h 398"/>
                      <a:gd name="T56" fmla="*/ 113 w 284"/>
                      <a:gd name="T57" fmla="*/ 181 h 398"/>
                      <a:gd name="T58" fmla="*/ 119 w 284"/>
                      <a:gd name="T59" fmla="*/ 185 h 398"/>
                      <a:gd name="T60" fmla="*/ 128 w 284"/>
                      <a:gd name="T61" fmla="*/ 190 h 398"/>
                      <a:gd name="T62" fmla="*/ 136 w 284"/>
                      <a:gd name="T63" fmla="*/ 149 h 398"/>
                      <a:gd name="T64" fmla="*/ 139 w 284"/>
                      <a:gd name="T65" fmla="*/ 125 h 398"/>
                      <a:gd name="T66" fmla="*/ 142 w 284"/>
                      <a:gd name="T67" fmla="*/ 109 h 398"/>
                      <a:gd name="T68" fmla="*/ 142 w 284"/>
                      <a:gd name="T69" fmla="*/ 98 h 398"/>
                      <a:gd name="T70" fmla="*/ 142 w 284"/>
                      <a:gd name="T71" fmla="*/ 85 h 398"/>
                      <a:gd name="T72" fmla="*/ 139 w 284"/>
                      <a:gd name="T73" fmla="*/ 76 h 398"/>
                      <a:gd name="T74" fmla="*/ 136 w 284"/>
                      <a:gd name="T75" fmla="*/ 65 h 398"/>
                      <a:gd name="T76" fmla="*/ 133 w 284"/>
                      <a:gd name="T77" fmla="*/ 55 h 398"/>
                      <a:gd name="T78" fmla="*/ 133 w 284"/>
                      <a:gd name="T79" fmla="*/ 48 h 398"/>
                      <a:gd name="T80" fmla="*/ 131 w 284"/>
                      <a:gd name="T81" fmla="*/ 37 h 398"/>
                      <a:gd name="T82" fmla="*/ 125 w 284"/>
                      <a:gd name="T83" fmla="*/ 25 h 398"/>
                      <a:gd name="T84" fmla="*/ 116 w 284"/>
                      <a:gd name="T85" fmla="*/ 13 h 398"/>
                      <a:gd name="T86" fmla="*/ 103 w 284"/>
                      <a:gd name="T87" fmla="*/ 5 h 398"/>
                      <a:gd name="T88" fmla="*/ 88 w 284"/>
                      <a:gd name="T89" fmla="*/ 1 h 398"/>
                      <a:gd name="T90" fmla="*/ 74 w 284"/>
                      <a:gd name="T91" fmla="*/ 0 h 398"/>
                      <a:gd name="T92" fmla="*/ 54 w 284"/>
                      <a:gd name="T93" fmla="*/ 3 h 398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</a:gdLst>
                    <a:ahLst/>
                    <a:cxnLst>
                      <a:cxn ang="T94">
                        <a:pos x="T0" y="T1"/>
                      </a:cxn>
                      <a:cxn ang="T95">
                        <a:pos x="T2" y="T3"/>
                      </a:cxn>
                      <a:cxn ang="T96">
                        <a:pos x="T4" y="T5"/>
                      </a:cxn>
                      <a:cxn ang="T97">
                        <a:pos x="T6" y="T7"/>
                      </a:cxn>
                      <a:cxn ang="T98">
                        <a:pos x="T8" y="T9"/>
                      </a:cxn>
                      <a:cxn ang="T99">
                        <a:pos x="T10" y="T11"/>
                      </a:cxn>
                      <a:cxn ang="T100">
                        <a:pos x="T12" y="T13"/>
                      </a:cxn>
                      <a:cxn ang="T101">
                        <a:pos x="T14" y="T15"/>
                      </a:cxn>
                      <a:cxn ang="T102">
                        <a:pos x="T16" y="T17"/>
                      </a:cxn>
                      <a:cxn ang="T103">
                        <a:pos x="T18" y="T19"/>
                      </a:cxn>
                      <a:cxn ang="T104">
                        <a:pos x="T20" y="T21"/>
                      </a:cxn>
                      <a:cxn ang="T105">
                        <a:pos x="T22" y="T23"/>
                      </a:cxn>
                      <a:cxn ang="T106">
                        <a:pos x="T24" y="T25"/>
                      </a:cxn>
                      <a:cxn ang="T107">
                        <a:pos x="T26" y="T27"/>
                      </a:cxn>
                      <a:cxn ang="T108">
                        <a:pos x="T28" y="T29"/>
                      </a:cxn>
                      <a:cxn ang="T109">
                        <a:pos x="T30" y="T31"/>
                      </a:cxn>
                      <a:cxn ang="T110">
                        <a:pos x="T32" y="T33"/>
                      </a:cxn>
                      <a:cxn ang="T111">
                        <a:pos x="T34" y="T35"/>
                      </a:cxn>
                      <a:cxn ang="T112">
                        <a:pos x="T36" y="T37"/>
                      </a:cxn>
                      <a:cxn ang="T113">
                        <a:pos x="T38" y="T39"/>
                      </a:cxn>
                      <a:cxn ang="T114">
                        <a:pos x="T40" y="T41"/>
                      </a:cxn>
                      <a:cxn ang="T115">
                        <a:pos x="T42" y="T43"/>
                      </a:cxn>
                      <a:cxn ang="T116">
                        <a:pos x="T44" y="T45"/>
                      </a:cxn>
                      <a:cxn ang="T117">
                        <a:pos x="T46" y="T47"/>
                      </a:cxn>
                      <a:cxn ang="T118">
                        <a:pos x="T48" y="T49"/>
                      </a:cxn>
                      <a:cxn ang="T119">
                        <a:pos x="T50" y="T51"/>
                      </a:cxn>
                      <a:cxn ang="T120">
                        <a:pos x="T52" y="T53"/>
                      </a:cxn>
                      <a:cxn ang="T121">
                        <a:pos x="T54" y="T55"/>
                      </a:cxn>
                      <a:cxn ang="T122">
                        <a:pos x="T56" y="T57"/>
                      </a:cxn>
                      <a:cxn ang="T123">
                        <a:pos x="T58" y="T59"/>
                      </a:cxn>
                      <a:cxn ang="T124">
                        <a:pos x="T60" y="T61"/>
                      </a:cxn>
                      <a:cxn ang="T125">
                        <a:pos x="T62" y="T63"/>
                      </a:cxn>
                      <a:cxn ang="T126">
                        <a:pos x="T64" y="T65"/>
                      </a:cxn>
                      <a:cxn ang="T127">
                        <a:pos x="T66" y="T67"/>
                      </a:cxn>
                      <a:cxn ang="T128">
                        <a:pos x="T68" y="T69"/>
                      </a:cxn>
                      <a:cxn ang="T129">
                        <a:pos x="T70" y="T71"/>
                      </a:cxn>
                      <a:cxn ang="T130">
                        <a:pos x="T72" y="T73"/>
                      </a:cxn>
                      <a:cxn ang="T131">
                        <a:pos x="T74" y="T75"/>
                      </a:cxn>
                      <a:cxn ang="T132">
                        <a:pos x="T76" y="T77"/>
                      </a:cxn>
                      <a:cxn ang="T133">
                        <a:pos x="T78" y="T79"/>
                      </a:cxn>
                      <a:cxn ang="T134">
                        <a:pos x="T80" y="T81"/>
                      </a:cxn>
                      <a:cxn ang="T135">
                        <a:pos x="T82" y="T83"/>
                      </a:cxn>
                      <a:cxn ang="T136">
                        <a:pos x="T84" y="T85"/>
                      </a:cxn>
                      <a:cxn ang="T137">
                        <a:pos x="T86" y="T87"/>
                      </a:cxn>
                      <a:cxn ang="T138">
                        <a:pos x="T88" y="T89"/>
                      </a:cxn>
                      <a:cxn ang="T139">
                        <a:pos x="T90" y="T91"/>
                      </a:cxn>
                      <a:cxn ang="T140">
                        <a:pos x="T92" y="T93"/>
                      </a:cxn>
                    </a:cxnLst>
                    <a:rect l="0" t="0" r="r" b="b"/>
                    <a:pathLst>
                      <a:path w="284" h="398">
                        <a:moveTo>
                          <a:pt x="108" y="6"/>
                        </a:moveTo>
                        <a:lnTo>
                          <a:pt x="80" y="19"/>
                        </a:lnTo>
                        <a:lnTo>
                          <a:pt x="58" y="37"/>
                        </a:lnTo>
                        <a:lnTo>
                          <a:pt x="42" y="57"/>
                        </a:lnTo>
                        <a:lnTo>
                          <a:pt x="27" y="97"/>
                        </a:lnTo>
                        <a:lnTo>
                          <a:pt x="10" y="156"/>
                        </a:lnTo>
                        <a:lnTo>
                          <a:pt x="0" y="208"/>
                        </a:lnTo>
                        <a:lnTo>
                          <a:pt x="2" y="232"/>
                        </a:lnTo>
                        <a:lnTo>
                          <a:pt x="7" y="253"/>
                        </a:lnTo>
                        <a:lnTo>
                          <a:pt x="10" y="285"/>
                        </a:lnTo>
                        <a:lnTo>
                          <a:pt x="32" y="398"/>
                        </a:lnTo>
                        <a:lnTo>
                          <a:pt x="47" y="375"/>
                        </a:lnTo>
                        <a:lnTo>
                          <a:pt x="69" y="372"/>
                        </a:lnTo>
                        <a:lnTo>
                          <a:pt x="85" y="366"/>
                        </a:lnTo>
                        <a:lnTo>
                          <a:pt x="105" y="352"/>
                        </a:lnTo>
                        <a:lnTo>
                          <a:pt x="98" y="292"/>
                        </a:lnTo>
                        <a:lnTo>
                          <a:pt x="98" y="273"/>
                        </a:lnTo>
                        <a:lnTo>
                          <a:pt x="78" y="233"/>
                        </a:lnTo>
                        <a:lnTo>
                          <a:pt x="73" y="169"/>
                        </a:lnTo>
                        <a:lnTo>
                          <a:pt x="78" y="112"/>
                        </a:lnTo>
                        <a:lnTo>
                          <a:pt x="117" y="76"/>
                        </a:lnTo>
                        <a:lnTo>
                          <a:pt x="184" y="70"/>
                        </a:lnTo>
                        <a:lnTo>
                          <a:pt x="217" y="106"/>
                        </a:lnTo>
                        <a:lnTo>
                          <a:pt x="213" y="227"/>
                        </a:lnTo>
                        <a:lnTo>
                          <a:pt x="184" y="275"/>
                        </a:lnTo>
                        <a:lnTo>
                          <a:pt x="179" y="352"/>
                        </a:lnTo>
                        <a:lnTo>
                          <a:pt x="195" y="340"/>
                        </a:lnTo>
                        <a:lnTo>
                          <a:pt x="208" y="353"/>
                        </a:lnTo>
                        <a:lnTo>
                          <a:pt x="225" y="362"/>
                        </a:lnTo>
                        <a:lnTo>
                          <a:pt x="237" y="369"/>
                        </a:lnTo>
                        <a:lnTo>
                          <a:pt x="255" y="379"/>
                        </a:lnTo>
                        <a:lnTo>
                          <a:pt x="271" y="298"/>
                        </a:lnTo>
                        <a:lnTo>
                          <a:pt x="277" y="249"/>
                        </a:lnTo>
                        <a:lnTo>
                          <a:pt x="283" y="217"/>
                        </a:lnTo>
                        <a:lnTo>
                          <a:pt x="284" y="195"/>
                        </a:lnTo>
                        <a:lnTo>
                          <a:pt x="283" y="169"/>
                        </a:lnTo>
                        <a:lnTo>
                          <a:pt x="277" y="151"/>
                        </a:lnTo>
                        <a:lnTo>
                          <a:pt x="271" y="130"/>
                        </a:lnTo>
                        <a:lnTo>
                          <a:pt x="266" y="110"/>
                        </a:lnTo>
                        <a:lnTo>
                          <a:pt x="266" y="96"/>
                        </a:lnTo>
                        <a:lnTo>
                          <a:pt x="261" y="74"/>
                        </a:lnTo>
                        <a:lnTo>
                          <a:pt x="250" y="50"/>
                        </a:lnTo>
                        <a:lnTo>
                          <a:pt x="232" y="25"/>
                        </a:lnTo>
                        <a:lnTo>
                          <a:pt x="205" y="9"/>
                        </a:lnTo>
                        <a:lnTo>
                          <a:pt x="176" y="2"/>
                        </a:lnTo>
                        <a:lnTo>
                          <a:pt x="147" y="0"/>
                        </a:lnTo>
                        <a:lnTo>
                          <a:pt x="108" y="6"/>
                        </a:lnTo>
                        <a:close/>
                      </a:path>
                    </a:pathLst>
                  </a:custGeom>
                  <a:solidFill>
                    <a:srgbClr val="BF3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76" name="Freeform 95">
                    <a:extLst>
                      <a:ext uri="{FF2B5EF4-FFF2-40B4-BE49-F238E27FC236}">
                        <a16:creationId xmlns:a16="http://schemas.microsoft.com/office/drawing/2014/main" id="{18052E1C-B602-BBC9-8E1E-03E2E3275D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04" y="2834"/>
                    <a:ext cx="117" cy="228"/>
                  </a:xfrm>
                  <a:custGeom>
                    <a:avLst/>
                    <a:gdLst>
                      <a:gd name="T0" fmla="*/ 44 w 234"/>
                      <a:gd name="T1" fmla="*/ 3 h 455"/>
                      <a:gd name="T2" fmla="*/ 34 w 234"/>
                      <a:gd name="T3" fmla="*/ 7 h 455"/>
                      <a:gd name="T4" fmla="*/ 27 w 234"/>
                      <a:gd name="T5" fmla="*/ 15 h 455"/>
                      <a:gd name="T6" fmla="*/ 22 w 234"/>
                      <a:gd name="T7" fmla="*/ 25 h 455"/>
                      <a:gd name="T8" fmla="*/ 21 w 234"/>
                      <a:gd name="T9" fmla="*/ 36 h 455"/>
                      <a:gd name="T10" fmla="*/ 19 w 234"/>
                      <a:gd name="T11" fmla="*/ 53 h 455"/>
                      <a:gd name="T12" fmla="*/ 22 w 234"/>
                      <a:gd name="T13" fmla="*/ 82 h 455"/>
                      <a:gd name="T14" fmla="*/ 26 w 234"/>
                      <a:gd name="T15" fmla="*/ 92 h 455"/>
                      <a:gd name="T16" fmla="*/ 34 w 234"/>
                      <a:gd name="T17" fmla="*/ 106 h 455"/>
                      <a:gd name="T18" fmla="*/ 34 w 234"/>
                      <a:gd name="T19" fmla="*/ 141 h 455"/>
                      <a:gd name="T20" fmla="*/ 0 w 234"/>
                      <a:gd name="T21" fmla="*/ 160 h 455"/>
                      <a:gd name="T22" fmla="*/ 61 w 234"/>
                      <a:gd name="T23" fmla="*/ 228 h 455"/>
                      <a:gd name="T24" fmla="*/ 117 w 234"/>
                      <a:gd name="T25" fmla="*/ 155 h 455"/>
                      <a:gd name="T26" fmla="*/ 77 w 234"/>
                      <a:gd name="T27" fmla="*/ 134 h 455"/>
                      <a:gd name="T28" fmla="*/ 77 w 234"/>
                      <a:gd name="T29" fmla="*/ 107 h 455"/>
                      <a:gd name="T30" fmla="*/ 89 w 234"/>
                      <a:gd name="T31" fmla="*/ 91 h 455"/>
                      <a:gd name="T32" fmla="*/ 93 w 234"/>
                      <a:gd name="T33" fmla="*/ 82 h 455"/>
                      <a:gd name="T34" fmla="*/ 95 w 234"/>
                      <a:gd name="T35" fmla="*/ 55 h 455"/>
                      <a:gd name="T36" fmla="*/ 96 w 234"/>
                      <a:gd name="T37" fmla="*/ 39 h 455"/>
                      <a:gd name="T38" fmla="*/ 96 w 234"/>
                      <a:gd name="T39" fmla="*/ 27 h 455"/>
                      <a:gd name="T40" fmla="*/ 92 w 234"/>
                      <a:gd name="T41" fmla="*/ 17 h 455"/>
                      <a:gd name="T42" fmla="*/ 86 w 234"/>
                      <a:gd name="T43" fmla="*/ 9 h 455"/>
                      <a:gd name="T44" fmla="*/ 77 w 234"/>
                      <a:gd name="T45" fmla="*/ 4 h 455"/>
                      <a:gd name="T46" fmla="*/ 66 w 234"/>
                      <a:gd name="T47" fmla="*/ 0 h 455"/>
                      <a:gd name="T48" fmla="*/ 55 w 234"/>
                      <a:gd name="T49" fmla="*/ 0 h 455"/>
                      <a:gd name="T50" fmla="*/ 44 w 234"/>
                      <a:gd name="T51" fmla="*/ 3 h 455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0" t="0" r="r" b="b"/>
                    <a:pathLst>
                      <a:path w="234" h="455">
                        <a:moveTo>
                          <a:pt x="87" y="5"/>
                        </a:moveTo>
                        <a:lnTo>
                          <a:pt x="68" y="14"/>
                        </a:lnTo>
                        <a:lnTo>
                          <a:pt x="53" y="30"/>
                        </a:lnTo>
                        <a:lnTo>
                          <a:pt x="44" y="49"/>
                        </a:lnTo>
                        <a:lnTo>
                          <a:pt x="41" y="72"/>
                        </a:lnTo>
                        <a:lnTo>
                          <a:pt x="38" y="105"/>
                        </a:lnTo>
                        <a:lnTo>
                          <a:pt x="44" y="163"/>
                        </a:lnTo>
                        <a:lnTo>
                          <a:pt x="51" y="183"/>
                        </a:lnTo>
                        <a:lnTo>
                          <a:pt x="68" y="212"/>
                        </a:lnTo>
                        <a:lnTo>
                          <a:pt x="68" y="281"/>
                        </a:lnTo>
                        <a:lnTo>
                          <a:pt x="0" y="319"/>
                        </a:lnTo>
                        <a:lnTo>
                          <a:pt x="122" y="455"/>
                        </a:lnTo>
                        <a:lnTo>
                          <a:pt x="234" y="310"/>
                        </a:lnTo>
                        <a:lnTo>
                          <a:pt x="154" y="267"/>
                        </a:lnTo>
                        <a:lnTo>
                          <a:pt x="154" y="213"/>
                        </a:lnTo>
                        <a:lnTo>
                          <a:pt x="178" y="182"/>
                        </a:lnTo>
                        <a:lnTo>
                          <a:pt x="185" y="164"/>
                        </a:lnTo>
                        <a:lnTo>
                          <a:pt x="190" y="109"/>
                        </a:lnTo>
                        <a:lnTo>
                          <a:pt x="192" y="78"/>
                        </a:lnTo>
                        <a:lnTo>
                          <a:pt x="192" y="54"/>
                        </a:lnTo>
                        <a:lnTo>
                          <a:pt x="183" y="34"/>
                        </a:lnTo>
                        <a:lnTo>
                          <a:pt x="171" y="17"/>
                        </a:lnTo>
                        <a:lnTo>
                          <a:pt x="154" y="7"/>
                        </a:lnTo>
                        <a:lnTo>
                          <a:pt x="132" y="0"/>
                        </a:lnTo>
                        <a:lnTo>
                          <a:pt x="109" y="0"/>
                        </a:lnTo>
                        <a:lnTo>
                          <a:pt x="87" y="5"/>
                        </a:lnTo>
                        <a:close/>
                      </a:path>
                    </a:pathLst>
                  </a:custGeom>
                  <a:solidFill>
                    <a:srgbClr val="FF7F7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77" name="Freeform 96">
                    <a:extLst>
                      <a:ext uri="{FF2B5EF4-FFF2-40B4-BE49-F238E27FC236}">
                        <a16:creationId xmlns:a16="http://schemas.microsoft.com/office/drawing/2014/main" id="{DDFEBFA6-A559-68FA-78C9-CC7DED7518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30" y="2874"/>
                    <a:ext cx="38" cy="43"/>
                  </a:xfrm>
                  <a:custGeom>
                    <a:avLst/>
                    <a:gdLst>
                      <a:gd name="T0" fmla="*/ 5 w 76"/>
                      <a:gd name="T1" fmla="*/ 1 h 85"/>
                      <a:gd name="T2" fmla="*/ 15 w 76"/>
                      <a:gd name="T3" fmla="*/ 0 h 85"/>
                      <a:gd name="T4" fmla="*/ 24 w 76"/>
                      <a:gd name="T5" fmla="*/ 3 h 85"/>
                      <a:gd name="T6" fmla="*/ 28 w 76"/>
                      <a:gd name="T7" fmla="*/ 4 h 85"/>
                      <a:gd name="T8" fmla="*/ 28 w 76"/>
                      <a:gd name="T9" fmla="*/ 38 h 85"/>
                      <a:gd name="T10" fmla="*/ 38 w 76"/>
                      <a:gd name="T11" fmla="*/ 38 h 85"/>
                      <a:gd name="T12" fmla="*/ 31 w 76"/>
                      <a:gd name="T13" fmla="*/ 43 h 85"/>
                      <a:gd name="T14" fmla="*/ 25 w 76"/>
                      <a:gd name="T15" fmla="*/ 38 h 85"/>
                      <a:gd name="T16" fmla="*/ 25 w 76"/>
                      <a:gd name="T17" fmla="*/ 13 h 85"/>
                      <a:gd name="T18" fmla="*/ 11 w 76"/>
                      <a:gd name="T19" fmla="*/ 15 h 85"/>
                      <a:gd name="T20" fmla="*/ 20 w 76"/>
                      <a:gd name="T21" fmla="*/ 10 h 85"/>
                      <a:gd name="T22" fmla="*/ 8 w 76"/>
                      <a:gd name="T23" fmla="*/ 11 h 85"/>
                      <a:gd name="T24" fmla="*/ 0 w 76"/>
                      <a:gd name="T25" fmla="*/ 8 h 85"/>
                      <a:gd name="T26" fmla="*/ 5 w 76"/>
                      <a:gd name="T27" fmla="*/ 1 h 85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76" h="85">
                        <a:moveTo>
                          <a:pt x="9" y="1"/>
                        </a:moveTo>
                        <a:lnTo>
                          <a:pt x="29" y="0"/>
                        </a:lnTo>
                        <a:lnTo>
                          <a:pt x="48" y="6"/>
                        </a:lnTo>
                        <a:lnTo>
                          <a:pt x="56" y="7"/>
                        </a:lnTo>
                        <a:lnTo>
                          <a:pt x="56" y="75"/>
                        </a:lnTo>
                        <a:lnTo>
                          <a:pt x="76" y="75"/>
                        </a:lnTo>
                        <a:lnTo>
                          <a:pt x="61" y="85"/>
                        </a:lnTo>
                        <a:lnTo>
                          <a:pt x="49" y="75"/>
                        </a:lnTo>
                        <a:lnTo>
                          <a:pt x="49" y="25"/>
                        </a:lnTo>
                        <a:lnTo>
                          <a:pt x="21" y="29"/>
                        </a:lnTo>
                        <a:lnTo>
                          <a:pt x="39" y="20"/>
                        </a:lnTo>
                        <a:lnTo>
                          <a:pt x="15" y="22"/>
                        </a:lnTo>
                        <a:lnTo>
                          <a:pt x="0" y="16"/>
                        </a:lnTo>
                        <a:lnTo>
                          <a:pt x="9" y="1"/>
                        </a:lnTo>
                        <a:close/>
                      </a:path>
                    </a:pathLst>
                  </a:custGeom>
                  <a:solidFill>
                    <a:srgbClr val="BF3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356" name="Group 97">
                  <a:extLst>
                    <a:ext uri="{FF2B5EF4-FFF2-40B4-BE49-F238E27FC236}">
                      <a16:creationId xmlns:a16="http://schemas.microsoft.com/office/drawing/2014/main" id="{D0FE26AA-BCD3-972D-AB9E-6FBFB930DD5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75" y="3320"/>
                  <a:ext cx="220" cy="507"/>
                  <a:chOff x="4175" y="3320"/>
                  <a:chExt cx="220" cy="507"/>
                </a:xfrm>
              </p:grpSpPr>
              <p:grpSp>
                <p:nvGrpSpPr>
                  <p:cNvPr id="7371" name="Group 98">
                    <a:extLst>
                      <a:ext uri="{FF2B5EF4-FFF2-40B4-BE49-F238E27FC236}">
                        <a16:creationId xmlns:a16="http://schemas.microsoft.com/office/drawing/2014/main" id="{E959E6A3-B485-957C-ED9B-671AAC720BF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175" y="3320"/>
                    <a:ext cx="220" cy="507"/>
                    <a:chOff x="4175" y="3320"/>
                    <a:chExt cx="220" cy="507"/>
                  </a:xfrm>
                </p:grpSpPr>
                <p:sp>
                  <p:nvSpPr>
                    <p:cNvPr id="7373" name="Freeform 99">
                      <a:extLst>
                        <a:ext uri="{FF2B5EF4-FFF2-40B4-BE49-F238E27FC236}">
                          <a16:creationId xmlns:a16="http://schemas.microsoft.com/office/drawing/2014/main" id="{23CA0C0B-6C7C-6720-1473-BF59CCA2B64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175" y="3430"/>
                      <a:ext cx="158" cy="397"/>
                    </a:xfrm>
                    <a:custGeom>
                      <a:avLst/>
                      <a:gdLst>
                        <a:gd name="T0" fmla="*/ 29 w 317"/>
                        <a:gd name="T1" fmla="*/ 9 h 795"/>
                        <a:gd name="T2" fmla="*/ 30 w 317"/>
                        <a:gd name="T3" fmla="*/ 123 h 795"/>
                        <a:gd name="T4" fmla="*/ 29 w 317"/>
                        <a:gd name="T5" fmla="*/ 220 h 795"/>
                        <a:gd name="T6" fmla="*/ 36 w 317"/>
                        <a:gd name="T7" fmla="*/ 313 h 795"/>
                        <a:gd name="T8" fmla="*/ 19 w 317"/>
                        <a:gd name="T9" fmla="*/ 353 h 795"/>
                        <a:gd name="T10" fmla="*/ 4 w 317"/>
                        <a:gd name="T11" fmla="*/ 380 h 795"/>
                        <a:gd name="T12" fmla="*/ 0 w 317"/>
                        <a:gd name="T13" fmla="*/ 388 h 795"/>
                        <a:gd name="T14" fmla="*/ 7 w 317"/>
                        <a:gd name="T15" fmla="*/ 397 h 795"/>
                        <a:gd name="T16" fmla="*/ 35 w 317"/>
                        <a:gd name="T17" fmla="*/ 396 h 795"/>
                        <a:gd name="T18" fmla="*/ 60 w 317"/>
                        <a:gd name="T19" fmla="*/ 343 h 795"/>
                        <a:gd name="T20" fmla="*/ 62 w 317"/>
                        <a:gd name="T21" fmla="*/ 310 h 795"/>
                        <a:gd name="T22" fmla="*/ 80 w 317"/>
                        <a:gd name="T23" fmla="*/ 199 h 795"/>
                        <a:gd name="T24" fmla="*/ 83 w 317"/>
                        <a:gd name="T25" fmla="*/ 174 h 795"/>
                        <a:gd name="T26" fmla="*/ 82 w 317"/>
                        <a:gd name="T27" fmla="*/ 226 h 795"/>
                        <a:gd name="T28" fmla="*/ 90 w 317"/>
                        <a:gd name="T29" fmla="*/ 299 h 795"/>
                        <a:gd name="T30" fmla="*/ 88 w 317"/>
                        <a:gd name="T31" fmla="*/ 333 h 795"/>
                        <a:gd name="T32" fmla="*/ 101 w 317"/>
                        <a:gd name="T33" fmla="*/ 367 h 795"/>
                        <a:gd name="T34" fmla="*/ 117 w 317"/>
                        <a:gd name="T35" fmla="*/ 391 h 795"/>
                        <a:gd name="T36" fmla="*/ 143 w 317"/>
                        <a:gd name="T37" fmla="*/ 393 h 795"/>
                        <a:gd name="T38" fmla="*/ 150 w 317"/>
                        <a:gd name="T39" fmla="*/ 384 h 795"/>
                        <a:gd name="T40" fmla="*/ 123 w 317"/>
                        <a:gd name="T41" fmla="*/ 332 h 795"/>
                        <a:gd name="T42" fmla="*/ 121 w 317"/>
                        <a:gd name="T43" fmla="*/ 307 h 795"/>
                        <a:gd name="T44" fmla="*/ 126 w 317"/>
                        <a:gd name="T45" fmla="*/ 254 h 795"/>
                        <a:gd name="T46" fmla="*/ 136 w 317"/>
                        <a:gd name="T47" fmla="*/ 167 h 795"/>
                        <a:gd name="T48" fmla="*/ 158 w 317"/>
                        <a:gd name="T49" fmla="*/ 0 h 795"/>
                        <a:gd name="T50" fmla="*/ 29 w 317"/>
                        <a:gd name="T51" fmla="*/ 9 h 795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</a:gdLst>
                      <a:ahLst/>
                      <a:cxnLst>
                        <a:cxn ang="T52">
                          <a:pos x="T0" y="T1"/>
                        </a:cxn>
                        <a:cxn ang="T53">
                          <a:pos x="T2" y="T3"/>
                        </a:cxn>
                        <a:cxn ang="T54">
                          <a:pos x="T4" y="T5"/>
                        </a:cxn>
                        <a:cxn ang="T55">
                          <a:pos x="T6" y="T7"/>
                        </a:cxn>
                        <a:cxn ang="T56">
                          <a:pos x="T8" y="T9"/>
                        </a:cxn>
                        <a:cxn ang="T57">
                          <a:pos x="T10" y="T11"/>
                        </a:cxn>
                        <a:cxn ang="T58">
                          <a:pos x="T12" y="T13"/>
                        </a:cxn>
                        <a:cxn ang="T59">
                          <a:pos x="T14" y="T15"/>
                        </a:cxn>
                        <a:cxn ang="T60">
                          <a:pos x="T16" y="T17"/>
                        </a:cxn>
                        <a:cxn ang="T61">
                          <a:pos x="T18" y="T19"/>
                        </a:cxn>
                        <a:cxn ang="T62">
                          <a:pos x="T20" y="T21"/>
                        </a:cxn>
                        <a:cxn ang="T63">
                          <a:pos x="T22" y="T23"/>
                        </a:cxn>
                        <a:cxn ang="T64">
                          <a:pos x="T24" y="T25"/>
                        </a:cxn>
                        <a:cxn ang="T65">
                          <a:pos x="T26" y="T27"/>
                        </a:cxn>
                        <a:cxn ang="T66">
                          <a:pos x="T28" y="T29"/>
                        </a:cxn>
                        <a:cxn ang="T67">
                          <a:pos x="T30" y="T31"/>
                        </a:cxn>
                        <a:cxn ang="T68">
                          <a:pos x="T32" y="T33"/>
                        </a:cxn>
                        <a:cxn ang="T69">
                          <a:pos x="T34" y="T35"/>
                        </a:cxn>
                        <a:cxn ang="T70">
                          <a:pos x="T36" y="T37"/>
                        </a:cxn>
                        <a:cxn ang="T71">
                          <a:pos x="T38" y="T39"/>
                        </a:cxn>
                        <a:cxn ang="T72">
                          <a:pos x="T40" y="T41"/>
                        </a:cxn>
                        <a:cxn ang="T73">
                          <a:pos x="T42" y="T43"/>
                        </a:cxn>
                        <a:cxn ang="T74">
                          <a:pos x="T44" y="T45"/>
                        </a:cxn>
                        <a:cxn ang="T75">
                          <a:pos x="T46" y="T47"/>
                        </a:cxn>
                        <a:cxn ang="T76">
                          <a:pos x="T48" y="T49"/>
                        </a:cxn>
                        <a:cxn ang="T77">
                          <a:pos x="T50" y="T51"/>
                        </a:cxn>
                      </a:cxnLst>
                      <a:rect l="0" t="0" r="r" b="b"/>
                      <a:pathLst>
                        <a:path w="317" h="795">
                          <a:moveTo>
                            <a:pt x="58" y="18"/>
                          </a:moveTo>
                          <a:lnTo>
                            <a:pt x="61" y="246"/>
                          </a:lnTo>
                          <a:lnTo>
                            <a:pt x="59" y="440"/>
                          </a:lnTo>
                          <a:lnTo>
                            <a:pt x="73" y="626"/>
                          </a:lnTo>
                          <a:lnTo>
                            <a:pt x="38" y="707"/>
                          </a:lnTo>
                          <a:lnTo>
                            <a:pt x="9" y="760"/>
                          </a:lnTo>
                          <a:lnTo>
                            <a:pt x="0" y="776"/>
                          </a:lnTo>
                          <a:lnTo>
                            <a:pt x="14" y="795"/>
                          </a:lnTo>
                          <a:lnTo>
                            <a:pt x="70" y="792"/>
                          </a:lnTo>
                          <a:lnTo>
                            <a:pt x="120" y="687"/>
                          </a:lnTo>
                          <a:lnTo>
                            <a:pt x="124" y="620"/>
                          </a:lnTo>
                          <a:lnTo>
                            <a:pt x="161" y="399"/>
                          </a:lnTo>
                          <a:lnTo>
                            <a:pt x="166" y="349"/>
                          </a:lnTo>
                          <a:lnTo>
                            <a:pt x="164" y="453"/>
                          </a:lnTo>
                          <a:lnTo>
                            <a:pt x="181" y="598"/>
                          </a:lnTo>
                          <a:lnTo>
                            <a:pt x="176" y="666"/>
                          </a:lnTo>
                          <a:lnTo>
                            <a:pt x="202" y="734"/>
                          </a:lnTo>
                          <a:lnTo>
                            <a:pt x="235" y="783"/>
                          </a:lnTo>
                          <a:lnTo>
                            <a:pt x="286" y="786"/>
                          </a:lnTo>
                          <a:lnTo>
                            <a:pt x="301" y="769"/>
                          </a:lnTo>
                          <a:lnTo>
                            <a:pt x="247" y="664"/>
                          </a:lnTo>
                          <a:lnTo>
                            <a:pt x="242" y="614"/>
                          </a:lnTo>
                          <a:lnTo>
                            <a:pt x="252" y="509"/>
                          </a:lnTo>
                          <a:lnTo>
                            <a:pt x="273" y="334"/>
                          </a:lnTo>
                          <a:lnTo>
                            <a:pt x="317" y="0"/>
                          </a:lnTo>
                          <a:lnTo>
                            <a:pt x="58" y="18"/>
                          </a:lnTo>
                          <a:close/>
                        </a:path>
                      </a:pathLst>
                    </a:custGeom>
                    <a:solidFill>
                      <a:srgbClr val="FF7F3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374" name="Freeform 100">
                      <a:extLst>
                        <a:ext uri="{FF2B5EF4-FFF2-40B4-BE49-F238E27FC236}">
                          <a16:creationId xmlns:a16="http://schemas.microsoft.com/office/drawing/2014/main" id="{3438C719-BC8C-B956-08E5-79285BB3082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358" y="3320"/>
                      <a:ext cx="37" cy="50"/>
                    </a:xfrm>
                    <a:custGeom>
                      <a:avLst/>
                      <a:gdLst>
                        <a:gd name="T0" fmla="*/ 37 w 75"/>
                        <a:gd name="T1" fmla="*/ 0 h 100"/>
                        <a:gd name="T2" fmla="*/ 37 w 75"/>
                        <a:gd name="T3" fmla="*/ 26 h 100"/>
                        <a:gd name="T4" fmla="*/ 0 w 75"/>
                        <a:gd name="T5" fmla="*/ 50 h 100"/>
                        <a:gd name="T6" fmla="*/ 17 w 75"/>
                        <a:gd name="T7" fmla="*/ 4 h 100"/>
                        <a:gd name="T8" fmla="*/ 37 w 75"/>
                        <a:gd name="T9" fmla="*/ 0 h 10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75" h="100">
                          <a:moveTo>
                            <a:pt x="75" y="0"/>
                          </a:moveTo>
                          <a:lnTo>
                            <a:pt x="75" y="52"/>
                          </a:lnTo>
                          <a:lnTo>
                            <a:pt x="0" y="100"/>
                          </a:lnTo>
                          <a:lnTo>
                            <a:pt x="34" y="7"/>
                          </a:lnTo>
                          <a:lnTo>
                            <a:pt x="75" y="0"/>
                          </a:lnTo>
                          <a:close/>
                        </a:path>
                      </a:pathLst>
                    </a:custGeom>
                    <a:solidFill>
                      <a:srgbClr val="FF7F3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7372" name="Freeform 101">
                    <a:extLst>
                      <a:ext uri="{FF2B5EF4-FFF2-40B4-BE49-F238E27FC236}">
                        <a16:creationId xmlns:a16="http://schemas.microsoft.com/office/drawing/2014/main" id="{13E6281F-E65D-D9AC-FD63-453029029E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57" y="3434"/>
                    <a:ext cx="12" cy="175"/>
                  </a:xfrm>
                  <a:custGeom>
                    <a:avLst/>
                    <a:gdLst>
                      <a:gd name="T0" fmla="*/ 12 w 24"/>
                      <a:gd name="T1" fmla="*/ 0 h 351"/>
                      <a:gd name="T2" fmla="*/ 12 w 24"/>
                      <a:gd name="T3" fmla="*/ 58 h 351"/>
                      <a:gd name="T4" fmla="*/ 10 w 24"/>
                      <a:gd name="T5" fmla="*/ 93 h 351"/>
                      <a:gd name="T6" fmla="*/ 7 w 24"/>
                      <a:gd name="T7" fmla="*/ 130 h 351"/>
                      <a:gd name="T8" fmla="*/ 0 w 24"/>
                      <a:gd name="T9" fmla="*/ 166 h 351"/>
                      <a:gd name="T10" fmla="*/ 2 w 24"/>
                      <a:gd name="T11" fmla="*/ 175 h 351"/>
                      <a:gd name="T12" fmla="*/ 12 w 24"/>
                      <a:gd name="T13" fmla="*/ 0 h 35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24" h="351">
                        <a:moveTo>
                          <a:pt x="24" y="0"/>
                        </a:moveTo>
                        <a:lnTo>
                          <a:pt x="24" y="117"/>
                        </a:lnTo>
                        <a:lnTo>
                          <a:pt x="19" y="186"/>
                        </a:lnTo>
                        <a:lnTo>
                          <a:pt x="14" y="261"/>
                        </a:lnTo>
                        <a:lnTo>
                          <a:pt x="0" y="333"/>
                        </a:lnTo>
                        <a:lnTo>
                          <a:pt x="4" y="351"/>
                        </a:lnTo>
                        <a:lnTo>
                          <a:pt x="24" y="0"/>
                        </a:lnTo>
                        <a:close/>
                      </a:path>
                    </a:pathLst>
                  </a:custGeom>
                  <a:solidFill>
                    <a:srgbClr val="FF5F1F"/>
                  </a:solidFill>
                  <a:ln w="11113">
                    <a:solidFill>
                      <a:srgbClr val="FF5F1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357" name="Group 102">
                  <a:extLst>
                    <a:ext uri="{FF2B5EF4-FFF2-40B4-BE49-F238E27FC236}">
                      <a16:creationId xmlns:a16="http://schemas.microsoft.com/office/drawing/2014/main" id="{F56C52CC-8A78-099F-FEA4-2669833325F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66" y="3762"/>
                  <a:ext cx="168" cy="112"/>
                  <a:chOff x="4166" y="3762"/>
                  <a:chExt cx="168" cy="112"/>
                </a:xfrm>
              </p:grpSpPr>
              <p:sp>
                <p:nvSpPr>
                  <p:cNvPr id="7369" name="Freeform 103">
                    <a:extLst>
                      <a:ext uri="{FF2B5EF4-FFF2-40B4-BE49-F238E27FC236}">
                        <a16:creationId xmlns:a16="http://schemas.microsoft.com/office/drawing/2014/main" id="{E128C982-79A6-D184-ED8B-FA60D0202F5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58" y="3762"/>
                    <a:ext cx="76" cy="106"/>
                  </a:xfrm>
                  <a:custGeom>
                    <a:avLst/>
                    <a:gdLst>
                      <a:gd name="T0" fmla="*/ 5 w 152"/>
                      <a:gd name="T1" fmla="*/ 0 h 211"/>
                      <a:gd name="T2" fmla="*/ 0 w 152"/>
                      <a:gd name="T3" fmla="*/ 16 h 211"/>
                      <a:gd name="T4" fmla="*/ 0 w 152"/>
                      <a:gd name="T5" fmla="*/ 47 h 211"/>
                      <a:gd name="T6" fmla="*/ 8 w 152"/>
                      <a:gd name="T7" fmla="*/ 36 h 211"/>
                      <a:gd name="T8" fmla="*/ 16 w 152"/>
                      <a:gd name="T9" fmla="*/ 51 h 211"/>
                      <a:gd name="T10" fmla="*/ 19 w 152"/>
                      <a:gd name="T11" fmla="*/ 72 h 211"/>
                      <a:gd name="T12" fmla="*/ 31 w 152"/>
                      <a:gd name="T13" fmla="*/ 92 h 211"/>
                      <a:gd name="T14" fmla="*/ 49 w 152"/>
                      <a:gd name="T15" fmla="*/ 103 h 211"/>
                      <a:gd name="T16" fmla="*/ 64 w 152"/>
                      <a:gd name="T17" fmla="*/ 106 h 211"/>
                      <a:gd name="T18" fmla="*/ 76 w 152"/>
                      <a:gd name="T19" fmla="*/ 104 h 211"/>
                      <a:gd name="T20" fmla="*/ 76 w 152"/>
                      <a:gd name="T21" fmla="*/ 83 h 211"/>
                      <a:gd name="T22" fmla="*/ 66 w 152"/>
                      <a:gd name="T23" fmla="*/ 52 h 211"/>
                      <a:gd name="T24" fmla="*/ 60 w 152"/>
                      <a:gd name="T25" fmla="*/ 59 h 211"/>
                      <a:gd name="T26" fmla="*/ 49 w 152"/>
                      <a:gd name="T27" fmla="*/ 59 h 211"/>
                      <a:gd name="T28" fmla="*/ 34 w 152"/>
                      <a:gd name="T29" fmla="*/ 58 h 211"/>
                      <a:gd name="T30" fmla="*/ 24 w 152"/>
                      <a:gd name="T31" fmla="*/ 44 h 211"/>
                      <a:gd name="T32" fmla="*/ 15 w 152"/>
                      <a:gd name="T33" fmla="*/ 28 h 211"/>
                      <a:gd name="T34" fmla="*/ 5 w 152"/>
                      <a:gd name="T35" fmla="*/ 0 h 211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152" h="211">
                        <a:moveTo>
                          <a:pt x="10" y="0"/>
                        </a:moveTo>
                        <a:lnTo>
                          <a:pt x="0" y="32"/>
                        </a:lnTo>
                        <a:lnTo>
                          <a:pt x="0" y="94"/>
                        </a:lnTo>
                        <a:lnTo>
                          <a:pt x="15" y="71"/>
                        </a:lnTo>
                        <a:lnTo>
                          <a:pt x="32" y="101"/>
                        </a:lnTo>
                        <a:lnTo>
                          <a:pt x="37" y="144"/>
                        </a:lnTo>
                        <a:lnTo>
                          <a:pt x="61" y="183"/>
                        </a:lnTo>
                        <a:lnTo>
                          <a:pt x="98" y="205"/>
                        </a:lnTo>
                        <a:lnTo>
                          <a:pt x="127" y="211"/>
                        </a:lnTo>
                        <a:lnTo>
                          <a:pt x="152" y="207"/>
                        </a:lnTo>
                        <a:lnTo>
                          <a:pt x="152" y="165"/>
                        </a:lnTo>
                        <a:lnTo>
                          <a:pt x="132" y="103"/>
                        </a:lnTo>
                        <a:lnTo>
                          <a:pt x="120" y="118"/>
                        </a:lnTo>
                        <a:lnTo>
                          <a:pt x="98" y="118"/>
                        </a:lnTo>
                        <a:lnTo>
                          <a:pt x="67" y="116"/>
                        </a:lnTo>
                        <a:lnTo>
                          <a:pt x="47" y="88"/>
                        </a:lnTo>
                        <a:lnTo>
                          <a:pt x="29" y="55"/>
                        </a:lnTo>
                        <a:lnTo>
                          <a:pt x="10" y="0"/>
                        </a:lnTo>
                        <a:close/>
                      </a:path>
                    </a:pathLst>
                  </a:custGeom>
                  <a:solidFill>
                    <a:srgbClr val="7F5F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70" name="Freeform 104">
                    <a:extLst>
                      <a:ext uri="{FF2B5EF4-FFF2-40B4-BE49-F238E27FC236}">
                        <a16:creationId xmlns:a16="http://schemas.microsoft.com/office/drawing/2014/main" id="{7F53AFD4-D31C-D6FA-1BD8-DB4A6433857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66" y="3765"/>
                    <a:ext cx="70" cy="109"/>
                  </a:xfrm>
                  <a:custGeom>
                    <a:avLst/>
                    <a:gdLst>
                      <a:gd name="T0" fmla="*/ 69 w 141"/>
                      <a:gd name="T1" fmla="*/ 0 h 218"/>
                      <a:gd name="T2" fmla="*/ 70 w 141"/>
                      <a:gd name="T3" fmla="*/ 44 h 218"/>
                      <a:gd name="T4" fmla="*/ 66 w 141"/>
                      <a:gd name="T5" fmla="*/ 33 h 218"/>
                      <a:gd name="T6" fmla="*/ 60 w 141"/>
                      <a:gd name="T7" fmla="*/ 47 h 218"/>
                      <a:gd name="T8" fmla="*/ 55 w 141"/>
                      <a:gd name="T9" fmla="*/ 68 h 218"/>
                      <a:gd name="T10" fmla="*/ 49 w 141"/>
                      <a:gd name="T11" fmla="*/ 85 h 218"/>
                      <a:gd name="T12" fmla="*/ 35 w 141"/>
                      <a:gd name="T13" fmla="*/ 99 h 218"/>
                      <a:gd name="T14" fmla="*/ 22 w 141"/>
                      <a:gd name="T15" fmla="*/ 107 h 218"/>
                      <a:gd name="T16" fmla="*/ 9 w 141"/>
                      <a:gd name="T17" fmla="*/ 109 h 218"/>
                      <a:gd name="T18" fmla="*/ 5 w 141"/>
                      <a:gd name="T19" fmla="*/ 104 h 218"/>
                      <a:gd name="T20" fmla="*/ 1 w 141"/>
                      <a:gd name="T21" fmla="*/ 94 h 218"/>
                      <a:gd name="T22" fmla="*/ 0 w 141"/>
                      <a:gd name="T23" fmla="*/ 83 h 218"/>
                      <a:gd name="T24" fmla="*/ 2 w 141"/>
                      <a:gd name="T25" fmla="*/ 73 h 218"/>
                      <a:gd name="T26" fmla="*/ 8 w 141"/>
                      <a:gd name="T27" fmla="*/ 54 h 218"/>
                      <a:gd name="T28" fmla="*/ 18 w 141"/>
                      <a:gd name="T29" fmla="*/ 60 h 218"/>
                      <a:gd name="T30" fmla="*/ 33 w 141"/>
                      <a:gd name="T31" fmla="*/ 60 h 218"/>
                      <a:gd name="T32" fmla="*/ 43 w 141"/>
                      <a:gd name="T33" fmla="*/ 60 h 218"/>
                      <a:gd name="T34" fmla="*/ 62 w 141"/>
                      <a:gd name="T35" fmla="*/ 23 h 218"/>
                      <a:gd name="T36" fmla="*/ 69 w 141"/>
                      <a:gd name="T37" fmla="*/ 0 h 218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41" h="218">
                        <a:moveTo>
                          <a:pt x="139" y="0"/>
                        </a:moveTo>
                        <a:lnTo>
                          <a:pt x="141" y="87"/>
                        </a:lnTo>
                        <a:lnTo>
                          <a:pt x="132" y="65"/>
                        </a:lnTo>
                        <a:lnTo>
                          <a:pt x="120" y="93"/>
                        </a:lnTo>
                        <a:lnTo>
                          <a:pt x="110" y="135"/>
                        </a:lnTo>
                        <a:lnTo>
                          <a:pt x="98" y="169"/>
                        </a:lnTo>
                        <a:lnTo>
                          <a:pt x="70" y="197"/>
                        </a:lnTo>
                        <a:lnTo>
                          <a:pt x="44" y="213"/>
                        </a:lnTo>
                        <a:lnTo>
                          <a:pt x="19" y="218"/>
                        </a:lnTo>
                        <a:lnTo>
                          <a:pt x="11" y="208"/>
                        </a:lnTo>
                        <a:lnTo>
                          <a:pt x="2" y="188"/>
                        </a:lnTo>
                        <a:lnTo>
                          <a:pt x="0" y="166"/>
                        </a:lnTo>
                        <a:lnTo>
                          <a:pt x="4" y="145"/>
                        </a:lnTo>
                        <a:lnTo>
                          <a:pt x="16" y="107"/>
                        </a:lnTo>
                        <a:lnTo>
                          <a:pt x="36" y="120"/>
                        </a:lnTo>
                        <a:lnTo>
                          <a:pt x="66" y="120"/>
                        </a:lnTo>
                        <a:lnTo>
                          <a:pt x="87" y="119"/>
                        </a:lnTo>
                        <a:lnTo>
                          <a:pt x="124" y="45"/>
                        </a:lnTo>
                        <a:lnTo>
                          <a:pt x="139" y="0"/>
                        </a:lnTo>
                        <a:close/>
                      </a:path>
                    </a:pathLst>
                  </a:custGeom>
                  <a:solidFill>
                    <a:srgbClr val="7F5F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358" name="Group 105">
                  <a:extLst>
                    <a:ext uri="{FF2B5EF4-FFF2-40B4-BE49-F238E27FC236}">
                      <a16:creationId xmlns:a16="http://schemas.microsoft.com/office/drawing/2014/main" id="{D59239CE-8D6E-EC21-5E64-5D02DD4DD72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32" y="2982"/>
                  <a:ext cx="268" cy="776"/>
                  <a:chOff x="4132" y="2982"/>
                  <a:chExt cx="268" cy="776"/>
                </a:xfrm>
              </p:grpSpPr>
              <p:grpSp>
                <p:nvGrpSpPr>
                  <p:cNvPr id="7360" name="Group 106">
                    <a:extLst>
                      <a:ext uri="{FF2B5EF4-FFF2-40B4-BE49-F238E27FC236}">
                        <a16:creationId xmlns:a16="http://schemas.microsoft.com/office/drawing/2014/main" id="{F408BC07-15F2-DD90-7E20-C15315EB946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132" y="2982"/>
                    <a:ext cx="268" cy="776"/>
                    <a:chOff x="4132" y="2982"/>
                    <a:chExt cx="268" cy="776"/>
                  </a:xfrm>
                </p:grpSpPr>
                <p:sp>
                  <p:nvSpPr>
                    <p:cNvPr id="7365" name="Freeform 107">
                      <a:extLst>
                        <a:ext uri="{FF2B5EF4-FFF2-40B4-BE49-F238E27FC236}">
                          <a16:creationId xmlns:a16="http://schemas.microsoft.com/office/drawing/2014/main" id="{368FF0CE-F5D1-D7A7-45E5-45EC4D40DD1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132" y="2982"/>
                      <a:ext cx="268" cy="776"/>
                    </a:xfrm>
                    <a:custGeom>
                      <a:avLst/>
                      <a:gdLst>
                        <a:gd name="T0" fmla="*/ 76 w 538"/>
                        <a:gd name="T1" fmla="*/ 8 h 1553"/>
                        <a:gd name="T2" fmla="*/ 23 w 538"/>
                        <a:gd name="T3" fmla="*/ 33 h 1553"/>
                        <a:gd name="T4" fmla="*/ 10 w 538"/>
                        <a:gd name="T5" fmla="*/ 54 h 1553"/>
                        <a:gd name="T6" fmla="*/ 0 w 538"/>
                        <a:gd name="T7" fmla="*/ 233 h 1553"/>
                        <a:gd name="T8" fmla="*/ 4 w 538"/>
                        <a:gd name="T9" fmla="*/ 276 h 1553"/>
                        <a:gd name="T10" fmla="*/ 36 w 538"/>
                        <a:gd name="T11" fmla="*/ 272 h 1553"/>
                        <a:gd name="T12" fmla="*/ 34 w 538"/>
                        <a:gd name="T13" fmla="*/ 378 h 1553"/>
                        <a:gd name="T14" fmla="*/ 50 w 538"/>
                        <a:gd name="T15" fmla="*/ 378 h 1553"/>
                        <a:gd name="T16" fmla="*/ 68 w 538"/>
                        <a:gd name="T17" fmla="*/ 597 h 1553"/>
                        <a:gd name="T18" fmla="*/ 70 w 538"/>
                        <a:gd name="T19" fmla="*/ 714 h 1553"/>
                        <a:gd name="T20" fmla="*/ 72 w 538"/>
                        <a:gd name="T21" fmla="*/ 766 h 1553"/>
                        <a:gd name="T22" fmla="*/ 86 w 538"/>
                        <a:gd name="T23" fmla="*/ 776 h 1553"/>
                        <a:gd name="T24" fmla="*/ 109 w 538"/>
                        <a:gd name="T25" fmla="*/ 768 h 1553"/>
                        <a:gd name="T26" fmla="*/ 122 w 538"/>
                        <a:gd name="T27" fmla="*/ 678 h 1553"/>
                        <a:gd name="T28" fmla="*/ 131 w 538"/>
                        <a:gd name="T29" fmla="*/ 771 h 1553"/>
                        <a:gd name="T30" fmla="*/ 150 w 538"/>
                        <a:gd name="T31" fmla="*/ 776 h 1553"/>
                        <a:gd name="T32" fmla="*/ 168 w 538"/>
                        <a:gd name="T33" fmla="*/ 769 h 1553"/>
                        <a:gd name="T34" fmla="*/ 187 w 538"/>
                        <a:gd name="T35" fmla="*/ 592 h 1553"/>
                        <a:gd name="T36" fmla="*/ 211 w 538"/>
                        <a:gd name="T37" fmla="*/ 464 h 1553"/>
                        <a:gd name="T38" fmla="*/ 247 w 538"/>
                        <a:gd name="T39" fmla="*/ 344 h 1553"/>
                        <a:gd name="T40" fmla="*/ 268 w 538"/>
                        <a:gd name="T41" fmla="*/ 342 h 1553"/>
                        <a:gd name="T42" fmla="*/ 249 w 538"/>
                        <a:gd name="T43" fmla="*/ 176 h 1553"/>
                        <a:gd name="T44" fmla="*/ 248 w 538"/>
                        <a:gd name="T45" fmla="*/ 46 h 1553"/>
                        <a:gd name="T46" fmla="*/ 236 w 538"/>
                        <a:gd name="T47" fmla="*/ 32 h 1553"/>
                        <a:gd name="T48" fmla="*/ 180 w 538"/>
                        <a:gd name="T49" fmla="*/ 0 h 1553"/>
                        <a:gd name="T50" fmla="*/ 133 w 538"/>
                        <a:gd name="T51" fmla="*/ 69 h 1553"/>
                        <a:gd name="T52" fmla="*/ 76 w 538"/>
                        <a:gd name="T53" fmla="*/ 8 h 1553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</a:gdLst>
                      <a:ahLst/>
                      <a:cxnLst>
                        <a:cxn ang="T54">
                          <a:pos x="T0" y="T1"/>
                        </a:cxn>
                        <a:cxn ang="T55">
                          <a:pos x="T2" y="T3"/>
                        </a:cxn>
                        <a:cxn ang="T56">
                          <a:pos x="T4" y="T5"/>
                        </a:cxn>
                        <a:cxn ang="T57">
                          <a:pos x="T6" y="T7"/>
                        </a:cxn>
                        <a:cxn ang="T58">
                          <a:pos x="T8" y="T9"/>
                        </a:cxn>
                        <a:cxn ang="T59">
                          <a:pos x="T10" y="T11"/>
                        </a:cxn>
                        <a:cxn ang="T60">
                          <a:pos x="T12" y="T13"/>
                        </a:cxn>
                        <a:cxn ang="T61">
                          <a:pos x="T14" y="T15"/>
                        </a:cxn>
                        <a:cxn ang="T62">
                          <a:pos x="T16" y="T17"/>
                        </a:cxn>
                        <a:cxn ang="T63">
                          <a:pos x="T18" y="T19"/>
                        </a:cxn>
                        <a:cxn ang="T64">
                          <a:pos x="T20" y="T21"/>
                        </a:cxn>
                        <a:cxn ang="T65">
                          <a:pos x="T22" y="T23"/>
                        </a:cxn>
                        <a:cxn ang="T66">
                          <a:pos x="T24" y="T25"/>
                        </a:cxn>
                        <a:cxn ang="T67">
                          <a:pos x="T26" y="T27"/>
                        </a:cxn>
                        <a:cxn ang="T68">
                          <a:pos x="T28" y="T29"/>
                        </a:cxn>
                        <a:cxn ang="T69">
                          <a:pos x="T30" y="T31"/>
                        </a:cxn>
                        <a:cxn ang="T70">
                          <a:pos x="T32" y="T33"/>
                        </a:cxn>
                        <a:cxn ang="T71">
                          <a:pos x="T34" y="T35"/>
                        </a:cxn>
                        <a:cxn ang="T72">
                          <a:pos x="T36" y="T37"/>
                        </a:cxn>
                        <a:cxn ang="T73">
                          <a:pos x="T38" y="T39"/>
                        </a:cxn>
                        <a:cxn ang="T74">
                          <a:pos x="T40" y="T41"/>
                        </a:cxn>
                        <a:cxn ang="T75">
                          <a:pos x="T42" y="T43"/>
                        </a:cxn>
                        <a:cxn ang="T76">
                          <a:pos x="T44" y="T45"/>
                        </a:cxn>
                        <a:cxn ang="T77">
                          <a:pos x="T46" y="T47"/>
                        </a:cxn>
                        <a:cxn ang="T78">
                          <a:pos x="T48" y="T49"/>
                        </a:cxn>
                        <a:cxn ang="T79">
                          <a:pos x="T50" y="T51"/>
                        </a:cxn>
                        <a:cxn ang="T80">
                          <a:pos x="T52" y="T53"/>
                        </a:cxn>
                      </a:cxnLst>
                      <a:rect l="0" t="0" r="r" b="b"/>
                      <a:pathLst>
                        <a:path w="538" h="1553">
                          <a:moveTo>
                            <a:pt x="152" y="16"/>
                          </a:moveTo>
                          <a:lnTo>
                            <a:pt x="47" y="67"/>
                          </a:lnTo>
                          <a:lnTo>
                            <a:pt x="20" y="109"/>
                          </a:lnTo>
                          <a:lnTo>
                            <a:pt x="0" y="467"/>
                          </a:lnTo>
                          <a:lnTo>
                            <a:pt x="8" y="552"/>
                          </a:lnTo>
                          <a:lnTo>
                            <a:pt x="73" y="545"/>
                          </a:lnTo>
                          <a:lnTo>
                            <a:pt x="69" y="756"/>
                          </a:lnTo>
                          <a:lnTo>
                            <a:pt x="100" y="756"/>
                          </a:lnTo>
                          <a:lnTo>
                            <a:pt x="137" y="1195"/>
                          </a:lnTo>
                          <a:lnTo>
                            <a:pt x="140" y="1428"/>
                          </a:lnTo>
                          <a:lnTo>
                            <a:pt x="145" y="1533"/>
                          </a:lnTo>
                          <a:lnTo>
                            <a:pt x="173" y="1553"/>
                          </a:lnTo>
                          <a:lnTo>
                            <a:pt x="218" y="1536"/>
                          </a:lnTo>
                          <a:lnTo>
                            <a:pt x="244" y="1357"/>
                          </a:lnTo>
                          <a:lnTo>
                            <a:pt x="262" y="1543"/>
                          </a:lnTo>
                          <a:lnTo>
                            <a:pt x="301" y="1552"/>
                          </a:lnTo>
                          <a:lnTo>
                            <a:pt x="337" y="1539"/>
                          </a:lnTo>
                          <a:lnTo>
                            <a:pt x="376" y="1185"/>
                          </a:lnTo>
                          <a:lnTo>
                            <a:pt x="423" y="928"/>
                          </a:lnTo>
                          <a:lnTo>
                            <a:pt x="496" y="688"/>
                          </a:lnTo>
                          <a:lnTo>
                            <a:pt x="538" y="684"/>
                          </a:lnTo>
                          <a:lnTo>
                            <a:pt x="499" y="353"/>
                          </a:lnTo>
                          <a:lnTo>
                            <a:pt x="497" y="93"/>
                          </a:lnTo>
                          <a:lnTo>
                            <a:pt x="474" y="64"/>
                          </a:lnTo>
                          <a:lnTo>
                            <a:pt x="362" y="0"/>
                          </a:lnTo>
                          <a:lnTo>
                            <a:pt x="267" y="139"/>
                          </a:lnTo>
                          <a:lnTo>
                            <a:pt x="152" y="16"/>
                          </a:lnTo>
                          <a:close/>
                        </a:path>
                      </a:pathLst>
                    </a:custGeom>
                    <a:solidFill>
                      <a:srgbClr val="7F5F3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7366" name="Group 108">
                      <a:extLst>
                        <a:ext uri="{FF2B5EF4-FFF2-40B4-BE49-F238E27FC236}">
                          <a16:creationId xmlns:a16="http://schemas.microsoft.com/office/drawing/2014/main" id="{D39F1E49-1BE8-37AE-DF90-68489F19AB2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72" y="3196"/>
                      <a:ext cx="118" cy="163"/>
                      <a:chOff x="4172" y="3196"/>
                      <a:chExt cx="118" cy="163"/>
                    </a:xfrm>
                  </p:grpSpPr>
                  <p:sp>
                    <p:nvSpPr>
                      <p:cNvPr id="7367" name="Freeform 109">
                        <a:extLst>
                          <a:ext uri="{FF2B5EF4-FFF2-40B4-BE49-F238E27FC236}">
                            <a16:creationId xmlns:a16="http://schemas.microsoft.com/office/drawing/2014/main" id="{1A7AF263-C709-8C29-0824-A32BD22B812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187" y="3196"/>
                        <a:ext cx="103" cy="163"/>
                      </a:xfrm>
                      <a:custGeom>
                        <a:avLst/>
                        <a:gdLst>
                          <a:gd name="T0" fmla="*/ 0 w 204"/>
                          <a:gd name="T1" fmla="*/ 163 h 327"/>
                          <a:gd name="T2" fmla="*/ 100 w 204"/>
                          <a:gd name="T3" fmla="*/ 155 h 327"/>
                          <a:gd name="T4" fmla="*/ 103 w 204"/>
                          <a:gd name="T5" fmla="*/ 0 h 327"/>
                          <a:gd name="T6" fmla="*/ 0 60000 65536"/>
                          <a:gd name="T7" fmla="*/ 0 60000 65536"/>
                          <a:gd name="T8" fmla="*/ 0 60000 65536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0" t="0" r="r" b="b"/>
                        <a:pathLst>
                          <a:path w="204" h="327">
                            <a:moveTo>
                              <a:pt x="0" y="327"/>
                            </a:moveTo>
                            <a:lnTo>
                              <a:pt x="199" y="310"/>
                            </a:lnTo>
                            <a:lnTo>
                              <a:pt x="204" y="0"/>
                            </a:lnTo>
                          </a:path>
                        </a:pathLst>
                      </a:custGeom>
                      <a:noFill/>
                      <a:ln w="11113">
                        <a:solidFill>
                          <a:srgbClr val="5F3F1F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368" name="Freeform 110">
                        <a:extLst>
                          <a:ext uri="{FF2B5EF4-FFF2-40B4-BE49-F238E27FC236}">
                            <a16:creationId xmlns:a16="http://schemas.microsoft.com/office/drawing/2014/main" id="{BFF1F523-04F6-5F21-6572-CF3D852DE09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172" y="3216"/>
                        <a:ext cx="115" cy="41"/>
                      </a:xfrm>
                      <a:custGeom>
                        <a:avLst/>
                        <a:gdLst>
                          <a:gd name="T0" fmla="*/ 0 w 230"/>
                          <a:gd name="T1" fmla="*/ 41 h 83"/>
                          <a:gd name="T2" fmla="*/ 41 w 230"/>
                          <a:gd name="T3" fmla="*/ 30 h 83"/>
                          <a:gd name="T4" fmla="*/ 115 w 230"/>
                          <a:gd name="T5" fmla="*/ 0 h 83"/>
                          <a:gd name="T6" fmla="*/ 0 60000 65536"/>
                          <a:gd name="T7" fmla="*/ 0 60000 65536"/>
                          <a:gd name="T8" fmla="*/ 0 60000 65536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0" t="0" r="r" b="b"/>
                        <a:pathLst>
                          <a:path w="230" h="83">
                            <a:moveTo>
                              <a:pt x="0" y="83"/>
                            </a:moveTo>
                            <a:lnTo>
                              <a:pt x="81" y="60"/>
                            </a:lnTo>
                            <a:lnTo>
                              <a:pt x="230" y="0"/>
                            </a:lnTo>
                          </a:path>
                        </a:pathLst>
                      </a:custGeom>
                      <a:noFill/>
                      <a:ln w="11113">
                        <a:solidFill>
                          <a:srgbClr val="5F3F1F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7361" name="Group 111">
                    <a:extLst>
                      <a:ext uri="{FF2B5EF4-FFF2-40B4-BE49-F238E27FC236}">
                        <a16:creationId xmlns:a16="http://schemas.microsoft.com/office/drawing/2014/main" id="{60E00E69-B2B2-A1CF-5259-016FD38DC8C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167" y="3063"/>
                    <a:ext cx="166" cy="192"/>
                    <a:chOff x="4167" y="3063"/>
                    <a:chExt cx="166" cy="192"/>
                  </a:xfrm>
                </p:grpSpPr>
                <p:sp>
                  <p:nvSpPr>
                    <p:cNvPr id="7362" name="Freeform 112">
                      <a:extLst>
                        <a:ext uri="{FF2B5EF4-FFF2-40B4-BE49-F238E27FC236}">
                          <a16:creationId xmlns:a16="http://schemas.microsoft.com/office/drawing/2014/main" id="{0F8D2AA8-D278-FE3D-FB6A-BD160BCC5C6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180" y="3063"/>
                      <a:ext cx="142" cy="145"/>
                    </a:xfrm>
                    <a:custGeom>
                      <a:avLst/>
                      <a:gdLst>
                        <a:gd name="T0" fmla="*/ 0 w 285"/>
                        <a:gd name="T1" fmla="*/ 52 h 290"/>
                        <a:gd name="T2" fmla="*/ 91 w 285"/>
                        <a:gd name="T3" fmla="*/ 0 h 290"/>
                        <a:gd name="T4" fmla="*/ 142 w 285"/>
                        <a:gd name="T5" fmla="*/ 98 h 290"/>
                        <a:gd name="T6" fmla="*/ 51 w 285"/>
                        <a:gd name="T7" fmla="*/ 145 h 290"/>
                        <a:gd name="T8" fmla="*/ 0 w 285"/>
                        <a:gd name="T9" fmla="*/ 52 h 29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285" h="290">
                          <a:moveTo>
                            <a:pt x="0" y="103"/>
                          </a:moveTo>
                          <a:lnTo>
                            <a:pt x="183" y="0"/>
                          </a:lnTo>
                          <a:lnTo>
                            <a:pt x="285" y="195"/>
                          </a:lnTo>
                          <a:lnTo>
                            <a:pt x="102" y="290"/>
                          </a:lnTo>
                          <a:lnTo>
                            <a:pt x="0" y="103"/>
                          </a:lnTo>
                          <a:close/>
                        </a:path>
                      </a:pathLst>
                    </a:custGeom>
                    <a:solidFill>
                      <a:srgbClr val="DFD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363" name="Freeform 113">
                      <a:extLst>
                        <a:ext uri="{FF2B5EF4-FFF2-40B4-BE49-F238E27FC236}">
                          <a16:creationId xmlns:a16="http://schemas.microsoft.com/office/drawing/2014/main" id="{17CF645C-C349-02C6-D373-19EEFF53436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271" y="3123"/>
                      <a:ext cx="62" cy="78"/>
                    </a:xfrm>
                    <a:custGeom>
                      <a:avLst/>
                      <a:gdLst>
                        <a:gd name="T0" fmla="*/ 0 w 124"/>
                        <a:gd name="T1" fmla="*/ 48 h 156"/>
                        <a:gd name="T2" fmla="*/ 16 w 124"/>
                        <a:gd name="T3" fmla="*/ 37 h 156"/>
                        <a:gd name="T4" fmla="*/ 24 w 124"/>
                        <a:gd name="T5" fmla="*/ 13 h 156"/>
                        <a:gd name="T6" fmla="*/ 36 w 124"/>
                        <a:gd name="T7" fmla="*/ 6 h 156"/>
                        <a:gd name="T8" fmla="*/ 42 w 124"/>
                        <a:gd name="T9" fmla="*/ 0 h 156"/>
                        <a:gd name="T10" fmla="*/ 46 w 124"/>
                        <a:gd name="T11" fmla="*/ 3 h 156"/>
                        <a:gd name="T12" fmla="*/ 47 w 124"/>
                        <a:gd name="T13" fmla="*/ 8 h 156"/>
                        <a:gd name="T14" fmla="*/ 59 w 124"/>
                        <a:gd name="T15" fmla="*/ 19 h 156"/>
                        <a:gd name="T16" fmla="*/ 62 w 124"/>
                        <a:gd name="T17" fmla="*/ 39 h 156"/>
                        <a:gd name="T18" fmla="*/ 59 w 124"/>
                        <a:gd name="T19" fmla="*/ 52 h 156"/>
                        <a:gd name="T20" fmla="*/ 41 w 124"/>
                        <a:gd name="T21" fmla="*/ 68 h 156"/>
                        <a:gd name="T22" fmla="*/ 6 w 124"/>
                        <a:gd name="T23" fmla="*/ 78 h 156"/>
                        <a:gd name="T24" fmla="*/ 0 w 124"/>
                        <a:gd name="T25" fmla="*/ 48 h 15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0" t="0" r="r" b="b"/>
                      <a:pathLst>
                        <a:path w="124" h="156">
                          <a:moveTo>
                            <a:pt x="0" y="96"/>
                          </a:moveTo>
                          <a:lnTo>
                            <a:pt x="31" y="73"/>
                          </a:lnTo>
                          <a:lnTo>
                            <a:pt x="47" y="26"/>
                          </a:lnTo>
                          <a:lnTo>
                            <a:pt x="71" y="12"/>
                          </a:lnTo>
                          <a:lnTo>
                            <a:pt x="83" y="0"/>
                          </a:lnTo>
                          <a:lnTo>
                            <a:pt x="91" y="5"/>
                          </a:lnTo>
                          <a:lnTo>
                            <a:pt x="93" y="16"/>
                          </a:lnTo>
                          <a:lnTo>
                            <a:pt x="117" y="38"/>
                          </a:lnTo>
                          <a:lnTo>
                            <a:pt x="124" y="77"/>
                          </a:lnTo>
                          <a:lnTo>
                            <a:pt x="117" y="104"/>
                          </a:lnTo>
                          <a:lnTo>
                            <a:pt x="81" y="135"/>
                          </a:lnTo>
                          <a:lnTo>
                            <a:pt x="12" y="156"/>
                          </a:lnTo>
                          <a:lnTo>
                            <a:pt x="0" y="96"/>
                          </a:lnTo>
                          <a:close/>
                        </a:path>
                      </a:pathLst>
                    </a:custGeom>
                    <a:solidFill>
                      <a:srgbClr val="FF7F3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364" name="Freeform 114">
                      <a:extLst>
                        <a:ext uri="{FF2B5EF4-FFF2-40B4-BE49-F238E27FC236}">
                          <a16:creationId xmlns:a16="http://schemas.microsoft.com/office/drawing/2014/main" id="{D8434D75-41F4-8014-B38A-4EBA1197EEC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167" y="3168"/>
                      <a:ext cx="115" cy="87"/>
                    </a:xfrm>
                    <a:custGeom>
                      <a:avLst/>
                      <a:gdLst>
                        <a:gd name="T0" fmla="*/ 0 w 230"/>
                        <a:gd name="T1" fmla="*/ 87 h 173"/>
                        <a:gd name="T2" fmla="*/ 47 w 230"/>
                        <a:gd name="T3" fmla="*/ 72 h 173"/>
                        <a:gd name="T4" fmla="*/ 82 w 230"/>
                        <a:gd name="T5" fmla="*/ 54 h 173"/>
                        <a:gd name="T6" fmla="*/ 115 w 230"/>
                        <a:gd name="T7" fmla="*/ 38 h 173"/>
                        <a:gd name="T8" fmla="*/ 103 w 230"/>
                        <a:gd name="T9" fmla="*/ 0 h 173"/>
                        <a:gd name="T10" fmla="*/ 42 w 230"/>
                        <a:gd name="T11" fmla="*/ 24 h 173"/>
                        <a:gd name="T12" fmla="*/ 5 w 230"/>
                        <a:gd name="T13" fmla="*/ 36 h 173"/>
                        <a:gd name="T14" fmla="*/ 4 w 230"/>
                        <a:gd name="T15" fmla="*/ 29 h 173"/>
                        <a:gd name="T16" fmla="*/ 0 w 230"/>
                        <a:gd name="T17" fmla="*/ 87 h 173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0" t="0" r="r" b="b"/>
                      <a:pathLst>
                        <a:path w="230" h="173">
                          <a:moveTo>
                            <a:pt x="0" y="173"/>
                          </a:moveTo>
                          <a:lnTo>
                            <a:pt x="93" y="143"/>
                          </a:lnTo>
                          <a:lnTo>
                            <a:pt x="164" y="108"/>
                          </a:lnTo>
                          <a:lnTo>
                            <a:pt x="230" y="75"/>
                          </a:lnTo>
                          <a:lnTo>
                            <a:pt x="205" y="0"/>
                          </a:lnTo>
                          <a:lnTo>
                            <a:pt x="83" y="48"/>
                          </a:lnTo>
                          <a:lnTo>
                            <a:pt x="10" y="71"/>
                          </a:lnTo>
                          <a:lnTo>
                            <a:pt x="7" y="58"/>
                          </a:lnTo>
                          <a:lnTo>
                            <a:pt x="0" y="173"/>
                          </a:lnTo>
                          <a:close/>
                        </a:path>
                      </a:pathLst>
                    </a:custGeom>
                    <a:solidFill>
                      <a:srgbClr val="7F5F3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7359" name="Freeform 115">
                  <a:extLst>
                    <a:ext uri="{FF2B5EF4-FFF2-40B4-BE49-F238E27FC236}">
                      <a16:creationId xmlns:a16="http://schemas.microsoft.com/office/drawing/2014/main" id="{9B3DD972-6BEB-D629-0836-E68E0E44E9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54" y="3383"/>
                  <a:ext cx="15" cy="283"/>
                </a:xfrm>
                <a:custGeom>
                  <a:avLst/>
                  <a:gdLst>
                    <a:gd name="T0" fmla="*/ 15 w 31"/>
                    <a:gd name="T1" fmla="*/ 0 h 564"/>
                    <a:gd name="T2" fmla="*/ 10 w 31"/>
                    <a:gd name="T3" fmla="*/ 152 h 564"/>
                    <a:gd name="T4" fmla="*/ 0 w 31"/>
                    <a:gd name="T5" fmla="*/ 283 h 56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564">
                      <a:moveTo>
                        <a:pt x="31" y="0"/>
                      </a:moveTo>
                      <a:lnTo>
                        <a:pt x="21" y="303"/>
                      </a:lnTo>
                      <a:lnTo>
                        <a:pt x="0" y="564"/>
                      </a:lnTo>
                    </a:path>
                  </a:pathLst>
                </a:custGeom>
                <a:noFill/>
                <a:ln w="11113">
                  <a:solidFill>
                    <a:srgbClr val="5F3F1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178" name="Group 116">
                <a:extLst>
                  <a:ext uri="{FF2B5EF4-FFF2-40B4-BE49-F238E27FC236}">
                    <a16:creationId xmlns:a16="http://schemas.microsoft.com/office/drawing/2014/main" id="{AE7836A8-5789-A0F3-78B0-938D4CAA91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81" y="2771"/>
                <a:ext cx="376" cy="1022"/>
                <a:chOff x="4581" y="2771"/>
                <a:chExt cx="376" cy="1022"/>
              </a:xfrm>
            </p:grpSpPr>
            <p:grpSp>
              <p:nvGrpSpPr>
                <p:cNvPr id="7338" name="Group 117">
                  <a:extLst>
                    <a:ext uri="{FF2B5EF4-FFF2-40B4-BE49-F238E27FC236}">
                      <a16:creationId xmlns:a16="http://schemas.microsoft.com/office/drawing/2014/main" id="{19284E09-6D64-D6BC-3202-003B5004879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81" y="2920"/>
                  <a:ext cx="376" cy="288"/>
                  <a:chOff x="4581" y="2920"/>
                  <a:chExt cx="376" cy="288"/>
                </a:xfrm>
              </p:grpSpPr>
              <p:sp>
                <p:nvSpPr>
                  <p:cNvPr id="7348" name="Freeform 118">
                    <a:extLst>
                      <a:ext uri="{FF2B5EF4-FFF2-40B4-BE49-F238E27FC236}">
                        <a16:creationId xmlns:a16="http://schemas.microsoft.com/office/drawing/2014/main" id="{4FAFF8A5-7B17-8D6C-9A5F-B29C21EA28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81" y="2920"/>
                    <a:ext cx="376" cy="288"/>
                  </a:xfrm>
                  <a:custGeom>
                    <a:avLst/>
                    <a:gdLst>
                      <a:gd name="T0" fmla="*/ 142 w 753"/>
                      <a:gd name="T1" fmla="*/ 0 h 575"/>
                      <a:gd name="T2" fmla="*/ 97 w 753"/>
                      <a:gd name="T3" fmla="*/ 24 h 575"/>
                      <a:gd name="T4" fmla="*/ 51 w 753"/>
                      <a:gd name="T5" fmla="*/ 44 h 575"/>
                      <a:gd name="T6" fmla="*/ 24 w 753"/>
                      <a:gd name="T7" fmla="*/ 126 h 575"/>
                      <a:gd name="T8" fmla="*/ 1 w 753"/>
                      <a:gd name="T9" fmla="*/ 190 h 575"/>
                      <a:gd name="T10" fmla="*/ 0 w 753"/>
                      <a:gd name="T11" fmla="*/ 203 h 575"/>
                      <a:gd name="T12" fmla="*/ 20 w 753"/>
                      <a:gd name="T13" fmla="*/ 234 h 575"/>
                      <a:gd name="T14" fmla="*/ 34 w 753"/>
                      <a:gd name="T15" fmla="*/ 245 h 575"/>
                      <a:gd name="T16" fmla="*/ 46 w 753"/>
                      <a:gd name="T17" fmla="*/ 247 h 575"/>
                      <a:gd name="T18" fmla="*/ 46 w 753"/>
                      <a:gd name="T19" fmla="*/ 255 h 575"/>
                      <a:gd name="T20" fmla="*/ 68 w 753"/>
                      <a:gd name="T21" fmla="*/ 242 h 575"/>
                      <a:gd name="T22" fmla="*/ 71 w 753"/>
                      <a:gd name="T23" fmla="*/ 276 h 575"/>
                      <a:gd name="T24" fmla="*/ 84 w 753"/>
                      <a:gd name="T25" fmla="*/ 288 h 575"/>
                      <a:gd name="T26" fmla="*/ 303 w 753"/>
                      <a:gd name="T27" fmla="*/ 288 h 575"/>
                      <a:gd name="T28" fmla="*/ 322 w 753"/>
                      <a:gd name="T29" fmla="*/ 272 h 575"/>
                      <a:gd name="T30" fmla="*/ 318 w 753"/>
                      <a:gd name="T31" fmla="*/ 242 h 575"/>
                      <a:gd name="T32" fmla="*/ 342 w 753"/>
                      <a:gd name="T33" fmla="*/ 261 h 575"/>
                      <a:gd name="T34" fmla="*/ 376 w 753"/>
                      <a:gd name="T35" fmla="*/ 207 h 575"/>
                      <a:gd name="T36" fmla="*/ 308 w 753"/>
                      <a:gd name="T37" fmla="*/ 38 h 575"/>
                      <a:gd name="T38" fmla="*/ 236 w 753"/>
                      <a:gd name="T39" fmla="*/ 16 h 575"/>
                      <a:gd name="T40" fmla="*/ 214 w 753"/>
                      <a:gd name="T41" fmla="*/ 6 h 575"/>
                      <a:gd name="T42" fmla="*/ 180 w 753"/>
                      <a:gd name="T43" fmla="*/ 33 h 575"/>
                      <a:gd name="T44" fmla="*/ 142 w 753"/>
                      <a:gd name="T45" fmla="*/ 0 h 575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0" t="0" r="r" b="b"/>
                    <a:pathLst>
                      <a:path w="753" h="575">
                        <a:moveTo>
                          <a:pt x="284" y="0"/>
                        </a:moveTo>
                        <a:lnTo>
                          <a:pt x="195" y="48"/>
                        </a:lnTo>
                        <a:lnTo>
                          <a:pt x="103" y="87"/>
                        </a:lnTo>
                        <a:lnTo>
                          <a:pt x="48" y="252"/>
                        </a:lnTo>
                        <a:lnTo>
                          <a:pt x="2" y="379"/>
                        </a:lnTo>
                        <a:lnTo>
                          <a:pt x="0" y="405"/>
                        </a:lnTo>
                        <a:lnTo>
                          <a:pt x="41" y="467"/>
                        </a:lnTo>
                        <a:lnTo>
                          <a:pt x="68" y="489"/>
                        </a:lnTo>
                        <a:lnTo>
                          <a:pt x="92" y="493"/>
                        </a:lnTo>
                        <a:lnTo>
                          <a:pt x="93" y="510"/>
                        </a:lnTo>
                        <a:lnTo>
                          <a:pt x="137" y="484"/>
                        </a:lnTo>
                        <a:lnTo>
                          <a:pt x="142" y="552"/>
                        </a:lnTo>
                        <a:lnTo>
                          <a:pt x="168" y="575"/>
                        </a:lnTo>
                        <a:lnTo>
                          <a:pt x="606" y="575"/>
                        </a:lnTo>
                        <a:lnTo>
                          <a:pt x="645" y="544"/>
                        </a:lnTo>
                        <a:lnTo>
                          <a:pt x="636" y="484"/>
                        </a:lnTo>
                        <a:lnTo>
                          <a:pt x="685" y="522"/>
                        </a:lnTo>
                        <a:lnTo>
                          <a:pt x="753" y="414"/>
                        </a:lnTo>
                        <a:lnTo>
                          <a:pt x="616" y="76"/>
                        </a:lnTo>
                        <a:lnTo>
                          <a:pt x="472" y="32"/>
                        </a:lnTo>
                        <a:lnTo>
                          <a:pt x="428" y="11"/>
                        </a:lnTo>
                        <a:lnTo>
                          <a:pt x="360" y="65"/>
                        </a:lnTo>
                        <a:lnTo>
                          <a:pt x="284" y="0"/>
                        </a:lnTo>
                        <a:close/>
                      </a:path>
                    </a:pathLst>
                  </a:custGeom>
                  <a:solidFill>
                    <a:srgbClr val="3F7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7349" name="Group 119">
                    <a:extLst>
                      <a:ext uri="{FF2B5EF4-FFF2-40B4-BE49-F238E27FC236}">
                        <a16:creationId xmlns:a16="http://schemas.microsoft.com/office/drawing/2014/main" id="{28560E96-8C0D-4D71-A4BE-F66463B95EE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654" y="2950"/>
                    <a:ext cx="262" cy="257"/>
                    <a:chOff x="4654" y="2950"/>
                    <a:chExt cx="262" cy="257"/>
                  </a:xfrm>
                </p:grpSpPr>
                <p:sp>
                  <p:nvSpPr>
                    <p:cNvPr id="7350" name="Freeform 120">
                      <a:extLst>
                        <a:ext uri="{FF2B5EF4-FFF2-40B4-BE49-F238E27FC236}">
                          <a16:creationId xmlns:a16="http://schemas.microsoft.com/office/drawing/2014/main" id="{84FFDBCD-CD9E-8EFA-210F-97545D7179E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736" y="2950"/>
                      <a:ext cx="55" cy="257"/>
                    </a:xfrm>
                    <a:custGeom>
                      <a:avLst/>
                      <a:gdLst>
                        <a:gd name="T0" fmla="*/ 16 w 110"/>
                        <a:gd name="T1" fmla="*/ 0 h 514"/>
                        <a:gd name="T2" fmla="*/ 6 w 110"/>
                        <a:gd name="T3" fmla="*/ 17 h 514"/>
                        <a:gd name="T4" fmla="*/ 16 w 110"/>
                        <a:gd name="T5" fmla="*/ 26 h 514"/>
                        <a:gd name="T6" fmla="*/ 0 w 110"/>
                        <a:gd name="T7" fmla="*/ 206 h 514"/>
                        <a:gd name="T8" fmla="*/ 2 w 110"/>
                        <a:gd name="T9" fmla="*/ 238 h 514"/>
                        <a:gd name="T10" fmla="*/ 30 w 110"/>
                        <a:gd name="T11" fmla="*/ 257 h 514"/>
                        <a:gd name="T12" fmla="*/ 55 w 110"/>
                        <a:gd name="T13" fmla="*/ 236 h 514"/>
                        <a:gd name="T14" fmla="*/ 55 w 110"/>
                        <a:gd name="T15" fmla="*/ 199 h 514"/>
                        <a:gd name="T16" fmla="*/ 33 w 110"/>
                        <a:gd name="T17" fmla="*/ 28 h 514"/>
                        <a:gd name="T18" fmla="*/ 43 w 110"/>
                        <a:gd name="T19" fmla="*/ 17 h 514"/>
                        <a:gd name="T20" fmla="*/ 33 w 110"/>
                        <a:gd name="T21" fmla="*/ 1 h 514"/>
                        <a:gd name="T22" fmla="*/ 25 w 110"/>
                        <a:gd name="T23" fmla="*/ 7 h 514"/>
                        <a:gd name="T24" fmla="*/ 16 w 110"/>
                        <a:gd name="T25" fmla="*/ 0 h 514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0" t="0" r="r" b="b"/>
                      <a:pathLst>
                        <a:path w="110" h="514">
                          <a:moveTo>
                            <a:pt x="31" y="0"/>
                          </a:moveTo>
                          <a:lnTo>
                            <a:pt x="11" y="34"/>
                          </a:lnTo>
                          <a:lnTo>
                            <a:pt x="31" y="52"/>
                          </a:lnTo>
                          <a:lnTo>
                            <a:pt x="0" y="411"/>
                          </a:lnTo>
                          <a:lnTo>
                            <a:pt x="4" y="475"/>
                          </a:lnTo>
                          <a:lnTo>
                            <a:pt x="60" y="514"/>
                          </a:lnTo>
                          <a:lnTo>
                            <a:pt x="110" y="471"/>
                          </a:lnTo>
                          <a:lnTo>
                            <a:pt x="110" y="397"/>
                          </a:lnTo>
                          <a:lnTo>
                            <a:pt x="65" y="55"/>
                          </a:lnTo>
                          <a:lnTo>
                            <a:pt x="85" y="34"/>
                          </a:lnTo>
                          <a:lnTo>
                            <a:pt x="66" y="1"/>
                          </a:lnTo>
                          <a:lnTo>
                            <a:pt x="49" y="13"/>
                          </a:lnTo>
                          <a:lnTo>
                            <a:pt x="31" y="0"/>
                          </a:lnTo>
                          <a:close/>
                        </a:path>
                      </a:pathLst>
                    </a:custGeom>
                    <a:solidFill>
                      <a:srgbClr val="001F9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7351" name="Group 121">
                      <a:extLst>
                        <a:ext uri="{FF2B5EF4-FFF2-40B4-BE49-F238E27FC236}">
                          <a16:creationId xmlns:a16="http://schemas.microsoft.com/office/drawing/2014/main" id="{D723C7B7-8344-BFEE-5356-437761B4AA1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54" y="3060"/>
                      <a:ext cx="262" cy="87"/>
                      <a:chOff x="4654" y="3060"/>
                      <a:chExt cx="262" cy="87"/>
                    </a:xfrm>
                  </p:grpSpPr>
                  <p:sp>
                    <p:nvSpPr>
                      <p:cNvPr id="7352" name="Freeform 122">
                        <a:extLst>
                          <a:ext uri="{FF2B5EF4-FFF2-40B4-BE49-F238E27FC236}">
                            <a16:creationId xmlns:a16="http://schemas.microsoft.com/office/drawing/2014/main" id="{E8258CC4-7925-98BB-F1ED-D844F086F08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710" y="3078"/>
                        <a:ext cx="204" cy="55"/>
                      </a:xfrm>
                      <a:custGeom>
                        <a:avLst/>
                        <a:gdLst>
                          <a:gd name="T0" fmla="*/ 18 w 408"/>
                          <a:gd name="T1" fmla="*/ 34 h 112"/>
                          <a:gd name="T2" fmla="*/ 156 w 408"/>
                          <a:gd name="T3" fmla="*/ 0 h 112"/>
                          <a:gd name="T4" fmla="*/ 204 w 408"/>
                          <a:gd name="T5" fmla="*/ 4 h 112"/>
                          <a:gd name="T6" fmla="*/ 34 w 408"/>
                          <a:gd name="T7" fmla="*/ 55 h 112"/>
                          <a:gd name="T8" fmla="*/ 0 w 408"/>
                          <a:gd name="T9" fmla="*/ 40 h 112"/>
                          <a:gd name="T10" fmla="*/ 18 w 408"/>
                          <a:gd name="T11" fmla="*/ 34 h 112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0" t="0" r="r" b="b"/>
                        <a:pathLst>
                          <a:path w="408" h="112">
                            <a:moveTo>
                              <a:pt x="36" y="70"/>
                            </a:moveTo>
                            <a:lnTo>
                              <a:pt x="311" y="0"/>
                            </a:lnTo>
                            <a:lnTo>
                              <a:pt x="408" y="9"/>
                            </a:lnTo>
                            <a:lnTo>
                              <a:pt x="68" y="112"/>
                            </a:lnTo>
                            <a:lnTo>
                              <a:pt x="0" y="81"/>
                            </a:lnTo>
                            <a:lnTo>
                              <a:pt x="36" y="7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353" name="Freeform 123">
                        <a:extLst>
                          <a:ext uri="{FF2B5EF4-FFF2-40B4-BE49-F238E27FC236}">
                            <a16:creationId xmlns:a16="http://schemas.microsoft.com/office/drawing/2014/main" id="{8373170E-24C7-845B-3357-7E44FC20F713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801" y="3080"/>
                        <a:ext cx="115" cy="64"/>
                      </a:xfrm>
                      <a:custGeom>
                        <a:avLst/>
                        <a:gdLst>
                          <a:gd name="T0" fmla="*/ 60 w 228"/>
                          <a:gd name="T1" fmla="*/ 0 h 128"/>
                          <a:gd name="T2" fmla="*/ 14 w 228"/>
                          <a:gd name="T3" fmla="*/ 10 h 128"/>
                          <a:gd name="T4" fmla="*/ 11 w 228"/>
                          <a:gd name="T5" fmla="*/ 23 h 128"/>
                          <a:gd name="T6" fmla="*/ 0 w 228"/>
                          <a:gd name="T7" fmla="*/ 34 h 128"/>
                          <a:gd name="T8" fmla="*/ 19 w 228"/>
                          <a:gd name="T9" fmla="*/ 51 h 128"/>
                          <a:gd name="T10" fmla="*/ 44 w 228"/>
                          <a:gd name="T11" fmla="*/ 62 h 128"/>
                          <a:gd name="T12" fmla="*/ 82 w 228"/>
                          <a:gd name="T13" fmla="*/ 64 h 128"/>
                          <a:gd name="T14" fmla="*/ 115 w 228"/>
                          <a:gd name="T15" fmla="*/ 36 h 128"/>
                          <a:gd name="T16" fmla="*/ 111 w 228"/>
                          <a:gd name="T17" fmla="*/ 2 h 128"/>
                          <a:gd name="T18" fmla="*/ 82 w 228"/>
                          <a:gd name="T19" fmla="*/ 19 h 128"/>
                          <a:gd name="T20" fmla="*/ 60 w 228"/>
                          <a:gd name="T21" fmla="*/ 0 h 128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</a:gdLst>
                        <a:ahLst/>
                        <a:cxnLst>
                          <a:cxn ang="T22">
                            <a:pos x="T0" y="T1"/>
                          </a:cxn>
                          <a:cxn ang="T23">
                            <a:pos x="T2" y="T3"/>
                          </a:cxn>
                          <a:cxn ang="T24">
                            <a:pos x="T4" y="T5"/>
                          </a:cxn>
                          <a:cxn ang="T25">
                            <a:pos x="T6" y="T7"/>
                          </a:cxn>
                          <a:cxn ang="T26">
                            <a:pos x="T8" y="T9"/>
                          </a:cxn>
                          <a:cxn ang="T27">
                            <a:pos x="T10" y="T11"/>
                          </a:cxn>
                          <a:cxn ang="T28">
                            <a:pos x="T12" y="T13"/>
                          </a:cxn>
                          <a:cxn ang="T29">
                            <a:pos x="T14" y="T15"/>
                          </a:cxn>
                          <a:cxn ang="T30">
                            <a:pos x="T16" y="T17"/>
                          </a:cxn>
                          <a:cxn ang="T31">
                            <a:pos x="T18" y="T19"/>
                          </a:cxn>
                          <a:cxn ang="T32">
                            <a:pos x="T20" y="T21"/>
                          </a:cxn>
                        </a:cxnLst>
                        <a:rect l="0" t="0" r="r" b="b"/>
                        <a:pathLst>
                          <a:path w="228" h="128">
                            <a:moveTo>
                              <a:pt x="118" y="0"/>
                            </a:moveTo>
                            <a:lnTo>
                              <a:pt x="27" y="20"/>
                            </a:lnTo>
                            <a:lnTo>
                              <a:pt x="22" y="46"/>
                            </a:lnTo>
                            <a:lnTo>
                              <a:pt x="0" y="68"/>
                            </a:lnTo>
                            <a:lnTo>
                              <a:pt x="37" y="102"/>
                            </a:lnTo>
                            <a:lnTo>
                              <a:pt x="88" y="124"/>
                            </a:lnTo>
                            <a:lnTo>
                              <a:pt x="162" y="128"/>
                            </a:lnTo>
                            <a:lnTo>
                              <a:pt x="228" y="72"/>
                            </a:lnTo>
                            <a:lnTo>
                              <a:pt x="220" y="4"/>
                            </a:lnTo>
                            <a:lnTo>
                              <a:pt x="162" y="37"/>
                            </a:lnTo>
                            <a:lnTo>
                              <a:pt x="118" y="0"/>
                            </a:lnTo>
                            <a:close/>
                          </a:path>
                        </a:pathLst>
                      </a:custGeom>
                      <a:solidFill>
                        <a:srgbClr val="FF7F7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354" name="Freeform 124">
                        <a:extLst>
                          <a:ext uri="{FF2B5EF4-FFF2-40B4-BE49-F238E27FC236}">
                            <a16:creationId xmlns:a16="http://schemas.microsoft.com/office/drawing/2014/main" id="{D2EE21CF-F9D6-4DA4-89D5-BC73C15DFFF6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654" y="3060"/>
                        <a:ext cx="92" cy="87"/>
                      </a:xfrm>
                      <a:custGeom>
                        <a:avLst/>
                        <a:gdLst>
                          <a:gd name="T0" fmla="*/ 0 w 185"/>
                          <a:gd name="T1" fmla="*/ 54 h 175"/>
                          <a:gd name="T2" fmla="*/ 11 w 185"/>
                          <a:gd name="T3" fmla="*/ 39 h 175"/>
                          <a:gd name="T4" fmla="*/ 20 w 185"/>
                          <a:gd name="T5" fmla="*/ 22 h 175"/>
                          <a:gd name="T6" fmla="*/ 25 w 185"/>
                          <a:gd name="T7" fmla="*/ 6 h 175"/>
                          <a:gd name="T8" fmla="*/ 53 w 185"/>
                          <a:gd name="T9" fmla="*/ 0 h 175"/>
                          <a:gd name="T10" fmla="*/ 74 w 185"/>
                          <a:gd name="T11" fmla="*/ 0 h 175"/>
                          <a:gd name="T12" fmla="*/ 92 w 185"/>
                          <a:gd name="T13" fmla="*/ 44 h 175"/>
                          <a:gd name="T14" fmla="*/ 86 w 185"/>
                          <a:gd name="T15" fmla="*/ 54 h 175"/>
                          <a:gd name="T16" fmla="*/ 74 w 185"/>
                          <a:gd name="T17" fmla="*/ 65 h 175"/>
                          <a:gd name="T18" fmla="*/ 56 w 185"/>
                          <a:gd name="T19" fmla="*/ 70 h 175"/>
                          <a:gd name="T20" fmla="*/ 41 w 185"/>
                          <a:gd name="T21" fmla="*/ 71 h 175"/>
                          <a:gd name="T22" fmla="*/ 35 w 185"/>
                          <a:gd name="T23" fmla="*/ 74 h 175"/>
                          <a:gd name="T24" fmla="*/ 26 w 185"/>
                          <a:gd name="T25" fmla="*/ 83 h 175"/>
                          <a:gd name="T26" fmla="*/ 11 w 185"/>
                          <a:gd name="T27" fmla="*/ 87 h 175"/>
                          <a:gd name="T28" fmla="*/ 3 w 185"/>
                          <a:gd name="T29" fmla="*/ 87 h 175"/>
                          <a:gd name="T30" fmla="*/ 0 w 185"/>
                          <a:gd name="T31" fmla="*/ 54 h 175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</a:gdLst>
                        <a:ahLst/>
                        <a:cxnLst>
                          <a:cxn ang="T32">
                            <a:pos x="T0" y="T1"/>
                          </a:cxn>
                          <a:cxn ang="T33">
                            <a:pos x="T2" y="T3"/>
                          </a:cxn>
                          <a:cxn ang="T34">
                            <a:pos x="T4" y="T5"/>
                          </a:cxn>
                          <a:cxn ang="T35">
                            <a:pos x="T6" y="T7"/>
                          </a:cxn>
                          <a:cxn ang="T36">
                            <a:pos x="T8" y="T9"/>
                          </a:cxn>
                          <a:cxn ang="T37">
                            <a:pos x="T10" y="T11"/>
                          </a:cxn>
                          <a:cxn ang="T38">
                            <a:pos x="T12" y="T13"/>
                          </a:cxn>
                          <a:cxn ang="T39">
                            <a:pos x="T14" y="T15"/>
                          </a:cxn>
                          <a:cxn ang="T40">
                            <a:pos x="T16" y="T17"/>
                          </a:cxn>
                          <a:cxn ang="T41">
                            <a:pos x="T18" y="T19"/>
                          </a:cxn>
                          <a:cxn ang="T42">
                            <a:pos x="T20" y="T21"/>
                          </a:cxn>
                          <a:cxn ang="T43">
                            <a:pos x="T22" y="T23"/>
                          </a:cxn>
                          <a:cxn ang="T44">
                            <a:pos x="T24" y="T25"/>
                          </a:cxn>
                          <a:cxn ang="T45">
                            <a:pos x="T26" y="T27"/>
                          </a:cxn>
                          <a:cxn ang="T46">
                            <a:pos x="T28" y="T29"/>
                          </a:cxn>
                          <a:cxn ang="T47">
                            <a:pos x="T30" y="T31"/>
                          </a:cxn>
                        </a:cxnLst>
                        <a:rect l="0" t="0" r="r" b="b"/>
                        <a:pathLst>
                          <a:path w="185" h="175">
                            <a:moveTo>
                              <a:pt x="0" y="109"/>
                            </a:moveTo>
                            <a:lnTo>
                              <a:pt x="22" y="78"/>
                            </a:lnTo>
                            <a:lnTo>
                              <a:pt x="41" y="45"/>
                            </a:lnTo>
                            <a:lnTo>
                              <a:pt x="51" y="13"/>
                            </a:lnTo>
                            <a:lnTo>
                              <a:pt x="107" y="0"/>
                            </a:lnTo>
                            <a:lnTo>
                              <a:pt x="149" y="0"/>
                            </a:lnTo>
                            <a:lnTo>
                              <a:pt x="185" y="88"/>
                            </a:lnTo>
                            <a:lnTo>
                              <a:pt x="173" y="109"/>
                            </a:lnTo>
                            <a:lnTo>
                              <a:pt x="149" y="130"/>
                            </a:lnTo>
                            <a:lnTo>
                              <a:pt x="112" y="140"/>
                            </a:lnTo>
                            <a:lnTo>
                              <a:pt x="83" y="143"/>
                            </a:lnTo>
                            <a:lnTo>
                              <a:pt x="71" y="149"/>
                            </a:lnTo>
                            <a:lnTo>
                              <a:pt x="53" y="166"/>
                            </a:lnTo>
                            <a:lnTo>
                              <a:pt x="22" y="175"/>
                            </a:lnTo>
                            <a:lnTo>
                              <a:pt x="7" y="175"/>
                            </a:lnTo>
                            <a:lnTo>
                              <a:pt x="0" y="109"/>
                            </a:lnTo>
                            <a:close/>
                          </a:path>
                        </a:pathLst>
                      </a:custGeom>
                      <a:solidFill>
                        <a:srgbClr val="FF7F7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7339" name="Group 125">
                  <a:extLst>
                    <a:ext uri="{FF2B5EF4-FFF2-40B4-BE49-F238E27FC236}">
                      <a16:creationId xmlns:a16="http://schemas.microsoft.com/office/drawing/2014/main" id="{4DC03CD1-F3FD-EBE2-E802-D91D7D4AF95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89" y="2771"/>
                  <a:ext cx="354" cy="1022"/>
                  <a:chOff x="4589" y="2771"/>
                  <a:chExt cx="354" cy="1022"/>
                </a:xfrm>
              </p:grpSpPr>
              <p:grpSp>
                <p:nvGrpSpPr>
                  <p:cNvPr id="7340" name="Group 126">
                    <a:extLst>
                      <a:ext uri="{FF2B5EF4-FFF2-40B4-BE49-F238E27FC236}">
                        <a16:creationId xmlns:a16="http://schemas.microsoft.com/office/drawing/2014/main" id="{D4A6E582-E13F-A808-FAF7-DB6576CF080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698" y="2771"/>
                    <a:ext cx="130" cy="185"/>
                    <a:chOff x="4698" y="2771"/>
                    <a:chExt cx="130" cy="185"/>
                  </a:xfrm>
                </p:grpSpPr>
                <p:sp>
                  <p:nvSpPr>
                    <p:cNvPr id="7345" name="Freeform 127">
                      <a:extLst>
                        <a:ext uri="{FF2B5EF4-FFF2-40B4-BE49-F238E27FC236}">
                          <a16:creationId xmlns:a16="http://schemas.microsoft.com/office/drawing/2014/main" id="{CC8644E5-8A23-8DFA-DE9D-09650DB163C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701" y="2782"/>
                      <a:ext cx="120" cy="174"/>
                    </a:xfrm>
                    <a:custGeom>
                      <a:avLst/>
                      <a:gdLst>
                        <a:gd name="T0" fmla="*/ 0 w 241"/>
                        <a:gd name="T1" fmla="*/ 74 h 350"/>
                        <a:gd name="T2" fmla="*/ 5 w 241"/>
                        <a:gd name="T3" fmla="*/ 89 h 350"/>
                        <a:gd name="T4" fmla="*/ 9 w 241"/>
                        <a:gd name="T5" fmla="*/ 98 h 350"/>
                        <a:gd name="T6" fmla="*/ 13 w 241"/>
                        <a:gd name="T7" fmla="*/ 105 h 350"/>
                        <a:gd name="T8" fmla="*/ 20 w 241"/>
                        <a:gd name="T9" fmla="*/ 104 h 350"/>
                        <a:gd name="T10" fmla="*/ 22 w 241"/>
                        <a:gd name="T11" fmla="*/ 104 h 350"/>
                        <a:gd name="T12" fmla="*/ 22 w 241"/>
                        <a:gd name="T13" fmla="*/ 139 h 350"/>
                        <a:gd name="T14" fmla="*/ 60 w 241"/>
                        <a:gd name="T15" fmla="*/ 174 h 350"/>
                        <a:gd name="T16" fmla="*/ 94 w 241"/>
                        <a:gd name="T17" fmla="*/ 147 h 350"/>
                        <a:gd name="T18" fmla="*/ 96 w 241"/>
                        <a:gd name="T19" fmla="*/ 139 h 350"/>
                        <a:gd name="T20" fmla="*/ 100 w 241"/>
                        <a:gd name="T21" fmla="*/ 131 h 350"/>
                        <a:gd name="T22" fmla="*/ 105 w 241"/>
                        <a:gd name="T23" fmla="*/ 124 h 350"/>
                        <a:gd name="T24" fmla="*/ 109 w 241"/>
                        <a:gd name="T25" fmla="*/ 110 h 350"/>
                        <a:gd name="T26" fmla="*/ 117 w 241"/>
                        <a:gd name="T27" fmla="*/ 95 h 350"/>
                        <a:gd name="T28" fmla="*/ 118 w 241"/>
                        <a:gd name="T29" fmla="*/ 81 h 350"/>
                        <a:gd name="T30" fmla="*/ 119 w 241"/>
                        <a:gd name="T31" fmla="*/ 52 h 350"/>
                        <a:gd name="T32" fmla="*/ 120 w 241"/>
                        <a:gd name="T33" fmla="*/ 40 h 350"/>
                        <a:gd name="T34" fmla="*/ 117 w 241"/>
                        <a:gd name="T35" fmla="*/ 27 h 350"/>
                        <a:gd name="T36" fmla="*/ 110 w 241"/>
                        <a:gd name="T37" fmla="*/ 16 h 350"/>
                        <a:gd name="T38" fmla="*/ 96 w 241"/>
                        <a:gd name="T39" fmla="*/ 6 h 350"/>
                        <a:gd name="T40" fmla="*/ 81 w 241"/>
                        <a:gd name="T41" fmla="*/ 2 h 350"/>
                        <a:gd name="T42" fmla="*/ 64 w 241"/>
                        <a:gd name="T43" fmla="*/ 0 h 350"/>
                        <a:gd name="T44" fmla="*/ 47 w 241"/>
                        <a:gd name="T45" fmla="*/ 1 h 350"/>
                        <a:gd name="T46" fmla="*/ 35 w 241"/>
                        <a:gd name="T47" fmla="*/ 6 h 350"/>
                        <a:gd name="T48" fmla="*/ 23 w 241"/>
                        <a:gd name="T49" fmla="*/ 13 h 350"/>
                        <a:gd name="T50" fmla="*/ 14 w 241"/>
                        <a:gd name="T51" fmla="*/ 21 h 350"/>
                        <a:gd name="T52" fmla="*/ 9 w 241"/>
                        <a:gd name="T53" fmla="*/ 29 h 350"/>
                        <a:gd name="T54" fmla="*/ 4 w 241"/>
                        <a:gd name="T55" fmla="*/ 39 h 350"/>
                        <a:gd name="T56" fmla="*/ 2 w 241"/>
                        <a:gd name="T57" fmla="*/ 48 h 350"/>
                        <a:gd name="T58" fmla="*/ 2 w 241"/>
                        <a:gd name="T59" fmla="*/ 60 h 350"/>
                        <a:gd name="T60" fmla="*/ 3 w 241"/>
                        <a:gd name="T61" fmla="*/ 69 h 350"/>
                        <a:gd name="T62" fmla="*/ 0 w 241"/>
                        <a:gd name="T63" fmla="*/ 74 h 350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</a:gdLst>
                      <a:ahLst/>
                      <a:cxnLst>
                        <a:cxn ang="T64">
                          <a:pos x="T0" y="T1"/>
                        </a:cxn>
                        <a:cxn ang="T65">
                          <a:pos x="T2" y="T3"/>
                        </a:cxn>
                        <a:cxn ang="T66">
                          <a:pos x="T4" y="T5"/>
                        </a:cxn>
                        <a:cxn ang="T67">
                          <a:pos x="T6" y="T7"/>
                        </a:cxn>
                        <a:cxn ang="T68">
                          <a:pos x="T8" y="T9"/>
                        </a:cxn>
                        <a:cxn ang="T69">
                          <a:pos x="T10" y="T11"/>
                        </a:cxn>
                        <a:cxn ang="T70">
                          <a:pos x="T12" y="T13"/>
                        </a:cxn>
                        <a:cxn ang="T71">
                          <a:pos x="T14" y="T15"/>
                        </a:cxn>
                        <a:cxn ang="T72">
                          <a:pos x="T16" y="T17"/>
                        </a:cxn>
                        <a:cxn ang="T73">
                          <a:pos x="T18" y="T19"/>
                        </a:cxn>
                        <a:cxn ang="T74">
                          <a:pos x="T20" y="T21"/>
                        </a:cxn>
                        <a:cxn ang="T75">
                          <a:pos x="T22" y="T23"/>
                        </a:cxn>
                        <a:cxn ang="T76">
                          <a:pos x="T24" y="T25"/>
                        </a:cxn>
                        <a:cxn ang="T77">
                          <a:pos x="T26" y="T27"/>
                        </a:cxn>
                        <a:cxn ang="T78">
                          <a:pos x="T28" y="T29"/>
                        </a:cxn>
                        <a:cxn ang="T79">
                          <a:pos x="T30" y="T31"/>
                        </a:cxn>
                        <a:cxn ang="T80">
                          <a:pos x="T32" y="T33"/>
                        </a:cxn>
                        <a:cxn ang="T81">
                          <a:pos x="T34" y="T35"/>
                        </a:cxn>
                        <a:cxn ang="T82">
                          <a:pos x="T36" y="T37"/>
                        </a:cxn>
                        <a:cxn ang="T83">
                          <a:pos x="T38" y="T39"/>
                        </a:cxn>
                        <a:cxn ang="T84">
                          <a:pos x="T40" y="T41"/>
                        </a:cxn>
                        <a:cxn ang="T85">
                          <a:pos x="T42" y="T43"/>
                        </a:cxn>
                        <a:cxn ang="T86">
                          <a:pos x="T44" y="T45"/>
                        </a:cxn>
                        <a:cxn ang="T87">
                          <a:pos x="T46" y="T47"/>
                        </a:cxn>
                        <a:cxn ang="T88">
                          <a:pos x="T48" y="T49"/>
                        </a:cxn>
                        <a:cxn ang="T89">
                          <a:pos x="T50" y="T51"/>
                        </a:cxn>
                        <a:cxn ang="T90">
                          <a:pos x="T52" y="T53"/>
                        </a:cxn>
                        <a:cxn ang="T91">
                          <a:pos x="T54" y="T55"/>
                        </a:cxn>
                        <a:cxn ang="T92">
                          <a:pos x="T56" y="T57"/>
                        </a:cxn>
                        <a:cxn ang="T93">
                          <a:pos x="T58" y="T59"/>
                        </a:cxn>
                        <a:cxn ang="T94">
                          <a:pos x="T60" y="T61"/>
                        </a:cxn>
                        <a:cxn ang="T95">
                          <a:pos x="T62" y="T63"/>
                        </a:cxn>
                      </a:cxnLst>
                      <a:rect l="0" t="0" r="r" b="b"/>
                      <a:pathLst>
                        <a:path w="241" h="350">
                          <a:moveTo>
                            <a:pt x="0" y="149"/>
                          </a:moveTo>
                          <a:lnTo>
                            <a:pt x="11" y="179"/>
                          </a:lnTo>
                          <a:lnTo>
                            <a:pt x="19" y="197"/>
                          </a:lnTo>
                          <a:lnTo>
                            <a:pt x="27" y="211"/>
                          </a:lnTo>
                          <a:lnTo>
                            <a:pt x="41" y="210"/>
                          </a:lnTo>
                          <a:lnTo>
                            <a:pt x="44" y="210"/>
                          </a:lnTo>
                          <a:lnTo>
                            <a:pt x="44" y="279"/>
                          </a:lnTo>
                          <a:lnTo>
                            <a:pt x="120" y="350"/>
                          </a:lnTo>
                          <a:lnTo>
                            <a:pt x="188" y="296"/>
                          </a:lnTo>
                          <a:lnTo>
                            <a:pt x="192" y="279"/>
                          </a:lnTo>
                          <a:lnTo>
                            <a:pt x="200" y="264"/>
                          </a:lnTo>
                          <a:lnTo>
                            <a:pt x="210" y="250"/>
                          </a:lnTo>
                          <a:lnTo>
                            <a:pt x="219" y="221"/>
                          </a:lnTo>
                          <a:lnTo>
                            <a:pt x="234" y="191"/>
                          </a:lnTo>
                          <a:lnTo>
                            <a:pt x="237" y="163"/>
                          </a:lnTo>
                          <a:lnTo>
                            <a:pt x="239" y="104"/>
                          </a:lnTo>
                          <a:lnTo>
                            <a:pt x="241" y="80"/>
                          </a:lnTo>
                          <a:lnTo>
                            <a:pt x="235" y="54"/>
                          </a:lnTo>
                          <a:lnTo>
                            <a:pt x="220" y="32"/>
                          </a:lnTo>
                          <a:lnTo>
                            <a:pt x="193" y="13"/>
                          </a:lnTo>
                          <a:lnTo>
                            <a:pt x="163" y="4"/>
                          </a:lnTo>
                          <a:lnTo>
                            <a:pt x="129" y="0"/>
                          </a:lnTo>
                          <a:lnTo>
                            <a:pt x="95" y="3"/>
                          </a:lnTo>
                          <a:lnTo>
                            <a:pt x="70" y="12"/>
                          </a:lnTo>
                          <a:lnTo>
                            <a:pt x="46" y="26"/>
                          </a:lnTo>
                          <a:lnTo>
                            <a:pt x="29" y="42"/>
                          </a:lnTo>
                          <a:lnTo>
                            <a:pt x="19" y="58"/>
                          </a:lnTo>
                          <a:lnTo>
                            <a:pt x="9" y="78"/>
                          </a:lnTo>
                          <a:lnTo>
                            <a:pt x="5" y="97"/>
                          </a:lnTo>
                          <a:lnTo>
                            <a:pt x="4" y="121"/>
                          </a:lnTo>
                          <a:lnTo>
                            <a:pt x="7" y="139"/>
                          </a:lnTo>
                          <a:lnTo>
                            <a:pt x="0" y="149"/>
                          </a:lnTo>
                          <a:close/>
                        </a:path>
                      </a:pathLst>
                    </a:custGeom>
                    <a:solidFill>
                      <a:srgbClr val="FF9F7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346" name="Freeform 128">
                      <a:extLst>
                        <a:ext uri="{FF2B5EF4-FFF2-40B4-BE49-F238E27FC236}">
                          <a16:creationId xmlns:a16="http://schemas.microsoft.com/office/drawing/2014/main" id="{CD0769E3-DE59-0DEB-FCAA-AA791581F4A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701" y="2794"/>
                      <a:ext cx="84" cy="161"/>
                    </a:xfrm>
                    <a:custGeom>
                      <a:avLst/>
                      <a:gdLst>
                        <a:gd name="T0" fmla="*/ 13 w 170"/>
                        <a:gd name="T1" fmla="*/ 12 h 322"/>
                        <a:gd name="T2" fmla="*/ 18 w 170"/>
                        <a:gd name="T3" fmla="*/ 6 h 322"/>
                        <a:gd name="T4" fmla="*/ 24 w 170"/>
                        <a:gd name="T5" fmla="*/ 0 h 322"/>
                        <a:gd name="T6" fmla="*/ 47 w 170"/>
                        <a:gd name="T7" fmla="*/ 20 h 322"/>
                        <a:gd name="T8" fmla="*/ 48 w 170"/>
                        <a:gd name="T9" fmla="*/ 46 h 322"/>
                        <a:gd name="T10" fmla="*/ 71 w 170"/>
                        <a:gd name="T11" fmla="*/ 51 h 322"/>
                        <a:gd name="T12" fmla="*/ 81 w 170"/>
                        <a:gd name="T13" fmla="*/ 52 h 322"/>
                        <a:gd name="T14" fmla="*/ 84 w 170"/>
                        <a:gd name="T15" fmla="*/ 88 h 322"/>
                        <a:gd name="T16" fmla="*/ 77 w 170"/>
                        <a:gd name="T17" fmla="*/ 86 h 322"/>
                        <a:gd name="T18" fmla="*/ 73 w 170"/>
                        <a:gd name="T19" fmla="*/ 90 h 322"/>
                        <a:gd name="T20" fmla="*/ 73 w 170"/>
                        <a:gd name="T21" fmla="*/ 58 h 322"/>
                        <a:gd name="T22" fmla="*/ 49 w 170"/>
                        <a:gd name="T23" fmla="*/ 62 h 322"/>
                        <a:gd name="T24" fmla="*/ 43 w 170"/>
                        <a:gd name="T25" fmla="*/ 66 h 322"/>
                        <a:gd name="T26" fmla="*/ 38 w 170"/>
                        <a:gd name="T27" fmla="*/ 74 h 322"/>
                        <a:gd name="T28" fmla="*/ 48 w 170"/>
                        <a:gd name="T29" fmla="*/ 88 h 322"/>
                        <a:gd name="T30" fmla="*/ 40 w 170"/>
                        <a:gd name="T31" fmla="*/ 94 h 322"/>
                        <a:gd name="T32" fmla="*/ 40 w 170"/>
                        <a:gd name="T33" fmla="*/ 119 h 322"/>
                        <a:gd name="T34" fmla="*/ 50 w 170"/>
                        <a:gd name="T35" fmla="*/ 124 h 322"/>
                        <a:gd name="T36" fmla="*/ 65 w 170"/>
                        <a:gd name="T37" fmla="*/ 129 h 322"/>
                        <a:gd name="T38" fmla="*/ 58 w 170"/>
                        <a:gd name="T39" fmla="*/ 161 h 322"/>
                        <a:gd name="T40" fmla="*/ 22 w 170"/>
                        <a:gd name="T41" fmla="*/ 128 h 322"/>
                        <a:gd name="T42" fmla="*/ 22 w 170"/>
                        <a:gd name="T43" fmla="*/ 93 h 322"/>
                        <a:gd name="T44" fmla="*/ 13 w 170"/>
                        <a:gd name="T45" fmla="*/ 93 h 322"/>
                        <a:gd name="T46" fmla="*/ 0 w 170"/>
                        <a:gd name="T47" fmla="*/ 64 h 322"/>
                        <a:gd name="T48" fmla="*/ 2 w 170"/>
                        <a:gd name="T49" fmla="*/ 59 h 322"/>
                        <a:gd name="T50" fmla="*/ 2 w 170"/>
                        <a:gd name="T51" fmla="*/ 48 h 322"/>
                        <a:gd name="T52" fmla="*/ 2 w 170"/>
                        <a:gd name="T53" fmla="*/ 41 h 322"/>
                        <a:gd name="T54" fmla="*/ 2 w 170"/>
                        <a:gd name="T55" fmla="*/ 33 h 322"/>
                        <a:gd name="T56" fmla="*/ 6 w 170"/>
                        <a:gd name="T57" fmla="*/ 22 h 322"/>
                        <a:gd name="T58" fmla="*/ 13 w 170"/>
                        <a:gd name="T59" fmla="*/ 12 h 322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</a:gdLst>
                      <a:ahLst/>
                      <a:cxnLst>
                        <a:cxn ang="T60">
                          <a:pos x="T0" y="T1"/>
                        </a:cxn>
                        <a:cxn ang="T61">
                          <a:pos x="T2" y="T3"/>
                        </a:cxn>
                        <a:cxn ang="T62">
                          <a:pos x="T4" y="T5"/>
                        </a:cxn>
                        <a:cxn ang="T63">
                          <a:pos x="T6" y="T7"/>
                        </a:cxn>
                        <a:cxn ang="T64">
                          <a:pos x="T8" y="T9"/>
                        </a:cxn>
                        <a:cxn ang="T65">
                          <a:pos x="T10" y="T11"/>
                        </a:cxn>
                        <a:cxn ang="T66">
                          <a:pos x="T12" y="T13"/>
                        </a:cxn>
                        <a:cxn ang="T67">
                          <a:pos x="T14" y="T15"/>
                        </a:cxn>
                        <a:cxn ang="T68">
                          <a:pos x="T16" y="T17"/>
                        </a:cxn>
                        <a:cxn ang="T69">
                          <a:pos x="T18" y="T19"/>
                        </a:cxn>
                        <a:cxn ang="T70">
                          <a:pos x="T20" y="T21"/>
                        </a:cxn>
                        <a:cxn ang="T71">
                          <a:pos x="T22" y="T23"/>
                        </a:cxn>
                        <a:cxn ang="T72">
                          <a:pos x="T24" y="T25"/>
                        </a:cxn>
                        <a:cxn ang="T73">
                          <a:pos x="T26" y="T27"/>
                        </a:cxn>
                        <a:cxn ang="T74">
                          <a:pos x="T28" y="T29"/>
                        </a:cxn>
                        <a:cxn ang="T75">
                          <a:pos x="T30" y="T31"/>
                        </a:cxn>
                        <a:cxn ang="T76">
                          <a:pos x="T32" y="T33"/>
                        </a:cxn>
                        <a:cxn ang="T77">
                          <a:pos x="T34" y="T35"/>
                        </a:cxn>
                        <a:cxn ang="T78">
                          <a:pos x="T36" y="T37"/>
                        </a:cxn>
                        <a:cxn ang="T79">
                          <a:pos x="T38" y="T39"/>
                        </a:cxn>
                        <a:cxn ang="T80">
                          <a:pos x="T40" y="T41"/>
                        </a:cxn>
                        <a:cxn ang="T81">
                          <a:pos x="T42" y="T43"/>
                        </a:cxn>
                        <a:cxn ang="T82">
                          <a:pos x="T44" y="T45"/>
                        </a:cxn>
                        <a:cxn ang="T83">
                          <a:pos x="T46" y="T47"/>
                        </a:cxn>
                        <a:cxn ang="T84">
                          <a:pos x="T48" y="T49"/>
                        </a:cxn>
                        <a:cxn ang="T85">
                          <a:pos x="T50" y="T51"/>
                        </a:cxn>
                        <a:cxn ang="T86">
                          <a:pos x="T52" y="T53"/>
                        </a:cxn>
                        <a:cxn ang="T87">
                          <a:pos x="T54" y="T55"/>
                        </a:cxn>
                        <a:cxn ang="T88">
                          <a:pos x="T56" y="T57"/>
                        </a:cxn>
                        <a:cxn ang="T89">
                          <a:pos x="T58" y="T59"/>
                        </a:cxn>
                      </a:cxnLst>
                      <a:rect l="0" t="0" r="r" b="b"/>
                      <a:pathLst>
                        <a:path w="170" h="322">
                          <a:moveTo>
                            <a:pt x="26" y="24"/>
                          </a:moveTo>
                          <a:lnTo>
                            <a:pt x="36" y="11"/>
                          </a:lnTo>
                          <a:lnTo>
                            <a:pt x="48" y="0"/>
                          </a:lnTo>
                          <a:lnTo>
                            <a:pt x="95" y="39"/>
                          </a:lnTo>
                          <a:lnTo>
                            <a:pt x="97" y="92"/>
                          </a:lnTo>
                          <a:lnTo>
                            <a:pt x="144" y="102"/>
                          </a:lnTo>
                          <a:lnTo>
                            <a:pt x="163" y="104"/>
                          </a:lnTo>
                          <a:lnTo>
                            <a:pt x="170" y="176"/>
                          </a:lnTo>
                          <a:lnTo>
                            <a:pt x="156" y="172"/>
                          </a:lnTo>
                          <a:lnTo>
                            <a:pt x="148" y="180"/>
                          </a:lnTo>
                          <a:lnTo>
                            <a:pt x="148" y="115"/>
                          </a:lnTo>
                          <a:lnTo>
                            <a:pt x="100" y="124"/>
                          </a:lnTo>
                          <a:lnTo>
                            <a:pt x="87" y="131"/>
                          </a:lnTo>
                          <a:lnTo>
                            <a:pt x="77" y="148"/>
                          </a:lnTo>
                          <a:lnTo>
                            <a:pt x="97" y="176"/>
                          </a:lnTo>
                          <a:lnTo>
                            <a:pt x="80" y="187"/>
                          </a:lnTo>
                          <a:lnTo>
                            <a:pt x="80" y="237"/>
                          </a:lnTo>
                          <a:lnTo>
                            <a:pt x="102" y="247"/>
                          </a:lnTo>
                          <a:lnTo>
                            <a:pt x="131" y="258"/>
                          </a:lnTo>
                          <a:lnTo>
                            <a:pt x="117" y="322"/>
                          </a:lnTo>
                          <a:lnTo>
                            <a:pt x="44" y="255"/>
                          </a:lnTo>
                          <a:lnTo>
                            <a:pt x="44" y="185"/>
                          </a:lnTo>
                          <a:lnTo>
                            <a:pt x="26" y="185"/>
                          </a:lnTo>
                          <a:lnTo>
                            <a:pt x="0" y="127"/>
                          </a:lnTo>
                          <a:lnTo>
                            <a:pt x="5" y="117"/>
                          </a:lnTo>
                          <a:lnTo>
                            <a:pt x="4" y="95"/>
                          </a:lnTo>
                          <a:lnTo>
                            <a:pt x="5" y="82"/>
                          </a:lnTo>
                          <a:lnTo>
                            <a:pt x="5" y="66"/>
                          </a:lnTo>
                          <a:lnTo>
                            <a:pt x="12" y="44"/>
                          </a:lnTo>
                          <a:lnTo>
                            <a:pt x="26" y="24"/>
                          </a:lnTo>
                          <a:close/>
                        </a:path>
                      </a:pathLst>
                    </a:custGeom>
                    <a:solidFill>
                      <a:srgbClr val="FF7F3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347" name="Freeform 129">
                      <a:extLst>
                        <a:ext uri="{FF2B5EF4-FFF2-40B4-BE49-F238E27FC236}">
                          <a16:creationId xmlns:a16="http://schemas.microsoft.com/office/drawing/2014/main" id="{F91A2F1F-0AC4-226F-C5E7-71DF81E5223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698" y="2771"/>
                      <a:ext cx="130" cy="96"/>
                    </a:xfrm>
                    <a:custGeom>
                      <a:avLst/>
                      <a:gdLst>
                        <a:gd name="T0" fmla="*/ 1 w 259"/>
                        <a:gd name="T1" fmla="*/ 78 h 191"/>
                        <a:gd name="T2" fmla="*/ 0 w 259"/>
                        <a:gd name="T3" fmla="*/ 66 h 191"/>
                        <a:gd name="T4" fmla="*/ 3 w 259"/>
                        <a:gd name="T5" fmla="*/ 50 h 191"/>
                        <a:gd name="T6" fmla="*/ 5 w 259"/>
                        <a:gd name="T7" fmla="*/ 36 h 191"/>
                        <a:gd name="T8" fmla="*/ 11 w 259"/>
                        <a:gd name="T9" fmla="*/ 26 h 191"/>
                        <a:gd name="T10" fmla="*/ 17 w 259"/>
                        <a:gd name="T11" fmla="*/ 17 h 191"/>
                        <a:gd name="T12" fmla="*/ 28 w 259"/>
                        <a:gd name="T13" fmla="*/ 13 h 191"/>
                        <a:gd name="T14" fmla="*/ 34 w 259"/>
                        <a:gd name="T15" fmla="*/ 9 h 191"/>
                        <a:gd name="T16" fmla="*/ 46 w 259"/>
                        <a:gd name="T17" fmla="*/ 5 h 191"/>
                        <a:gd name="T18" fmla="*/ 59 w 259"/>
                        <a:gd name="T19" fmla="*/ 0 h 191"/>
                        <a:gd name="T20" fmla="*/ 73 w 259"/>
                        <a:gd name="T21" fmla="*/ 0 h 191"/>
                        <a:gd name="T22" fmla="*/ 88 w 259"/>
                        <a:gd name="T23" fmla="*/ 2 h 191"/>
                        <a:gd name="T24" fmla="*/ 98 w 259"/>
                        <a:gd name="T25" fmla="*/ 7 h 191"/>
                        <a:gd name="T26" fmla="*/ 105 w 259"/>
                        <a:gd name="T27" fmla="*/ 12 h 191"/>
                        <a:gd name="T28" fmla="*/ 117 w 259"/>
                        <a:gd name="T29" fmla="*/ 20 h 191"/>
                        <a:gd name="T30" fmla="*/ 125 w 259"/>
                        <a:gd name="T31" fmla="*/ 27 h 191"/>
                        <a:gd name="T32" fmla="*/ 130 w 259"/>
                        <a:gd name="T33" fmla="*/ 31 h 191"/>
                        <a:gd name="T34" fmla="*/ 125 w 259"/>
                        <a:gd name="T35" fmla="*/ 31 h 191"/>
                        <a:gd name="T36" fmla="*/ 124 w 259"/>
                        <a:gd name="T37" fmla="*/ 34 h 191"/>
                        <a:gd name="T38" fmla="*/ 124 w 259"/>
                        <a:gd name="T39" fmla="*/ 39 h 191"/>
                        <a:gd name="T40" fmla="*/ 123 w 259"/>
                        <a:gd name="T41" fmla="*/ 46 h 191"/>
                        <a:gd name="T42" fmla="*/ 126 w 259"/>
                        <a:gd name="T43" fmla="*/ 57 h 191"/>
                        <a:gd name="T44" fmla="*/ 127 w 259"/>
                        <a:gd name="T45" fmla="*/ 68 h 191"/>
                        <a:gd name="T46" fmla="*/ 120 w 259"/>
                        <a:gd name="T47" fmla="*/ 81 h 191"/>
                        <a:gd name="T48" fmla="*/ 121 w 259"/>
                        <a:gd name="T49" fmla="*/ 63 h 191"/>
                        <a:gd name="T50" fmla="*/ 120 w 259"/>
                        <a:gd name="T51" fmla="*/ 51 h 191"/>
                        <a:gd name="T52" fmla="*/ 117 w 259"/>
                        <a:gd name="T53" fmla="*/ 45 h 191"/>
                        <a:gd name="T54" fmla="*/ 112 w 259"/>
                        <a:gd name="T55" fmla="*/ 42 h 191"/>
                        <a:gd name="T56" fmla="*/ 110 w 259"/>
                        <a:gd name="T57" fmla="*/ 38 h 191"/>
                        <a:gd name="T58" fmla="*/ 105 w 259"/>
                        <a:gd name="T59" fmla="*/ 39 h 191"/>
                        <a:gd name="T60" fmla="*/ 97 w 259"/>
                        <a:gd name="T61" fmla="*/ 42 h 191"/>
                        <a:gd name="T62" fmla="*/ 88 w 259"/>
                        <a:gd name="T63" fmla="*/ 42 h 191"/>
                        <a:gd name="T64" fmla="*/ 78 w 259"/>
                        <a:gd name="T65" fmla="*/ 42 h 191"/>
                        <a:gd name="T66" fmla="*/ 70 w 259"/>
                        <a:gd name="T67" fmla="*/ 41 h 191"/>
                        <a:gd name="T68" fmla="*/ 64 w 259"/>
                        <a:gd name="T69" fmla="*/ 41 h 191"/>
                        <a:gd name="T70" fmla="*/ 69 w 259"/>
                        <a:gd name="T71" fmla="*/ 44 h 191"/>
                        <a:gd name="T72" fmla="*/ 74 w 259"/>
                        <a:gd name="T73" fmla="*/ 45 h 191"/>
                        <a:gd name="T74" fmla="*/ 68 w 259"/>
                        <a:gd name="T75" fmla="*/ 46 h 191"/>
                        <a:gd name="T76" fmla="*/ 59 w 259"/>
                        <a:gd name="T77" fmla="*/ 45 h 191"/>
                        <a:gd name="T78" fmla="*/ 49 w 259"/>
                        <a:gd name="T79" fmla="*/ 44 h 191"/>
                        <a:gd name="T80" fmla="*/ 39 w 259"/>
                        <a:gd name="T81" fmla="*/ 44 h 191"/>
                        <a:gd name="T82" fmla="*/ 33 w 259"/>
                        <a:gd name="T83" fmla="*/ 44 h 191"/>
                        <a:gd name="T84" fmla="*/ 29 w 259"/>
                        <a:gd name="T85" fmla="*/ 44 h 191"/>
                        <a:gd name="T86" fmla="*/ 31 w 259"/>
                        <a:gd name="T87" fmla="*/ 45 h 191"/>
                        <a:gd name="T88" fmla="*/ 33 w 259"/>
                        <a:gd name="T89" fmla="*/ 49 h 191"/>
                        <a:gd name="T90" fmla="*/ 33 w 259"/>
                        <a:gd name="T91" fmla="*/ 54 h 191"/>
                        <a:gd name="T92" fmla="*/ 32 w 259"/>
                        <a:gd name="T93" fmla="*/ 60 h 191"/>
                        <a:gd name="T94" fmla="*/ 27 w 259"/>
                        <a:gd name="T95" fmla="*/ 67 h 191"/>
                        <a:gd name="T96" fmla="*/ 24 w 259"/>
                        <a:gd name="T97" fmla="*/ 74 h 191"/>
                        <a:gd name="T98" fmla="*/ 23 w 259"/>
                        <a:gd name="T99" fmla="*/ 82 h 191"/>
                        <a:gd name="T100" fmla="*/ 24 w 259"/>
                        <a:gd name="T101" fmla="*/ 91 h 191"/>
                        <a:gd name="T102" fmla="*/ 25 w 259"/>
                        <a:gd name="T103" fmla="*/ 96 h 191"/>
                        <a:gd name="T104" fmla="*/ 18 w 259"/>
                        <a:gd name="T105" fmla="*/ 88 h 191"/>
                        <a:gd name="T106" fmla="*/ 9 w 259"/>
                        <a:gd name="T107" fmla="*/ 81 h 191"/>
                        <a:gd name="T108" fmla="*/ 5 w 259"/>
                        <a:gd name="T109" fmla="*/ 82 h 191"/>
                        <a:gd name="T110" fmla="*/ 4 w 259"/>
                        <a:gd name="T111" fmla="*/ 88 h 191"/>
                        <a:gd name="T112" fmla="*/ 1 w 259"/>
                        <a:gd name="T113" fmla="*/ 78 h 191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</a:gdLst>
                      <a:ahLst/>
                      <a:cxnLst>
                        <a:cxn ang="T114">
                          <a:pos x="T0" y="T1"/>
                        </a:cxn>
                        <a:cxn ang="T115">
                          <a:pos x="T2" y="T3"/>
                        </a:cxn>
                        <a:cxn ang="T116">
                          <a:pos x="T4" y="T5"/>
                        </a:cxn>
                        <a:cxn ang="T117">
                          <a:pos x="T6" y="T7"/>
                        </a:cxn>
                        <a:cxn ang="T118">
                          <a:pos x="T8" y="T9"/>
                        </a:cxn>
                        <a:cxn ang="T119">
                          <a:pos x="T10" y="T11"/>
                        </a:cxn>
                        <a:cxn ang="T120">
                          <a:pos x="T12" y="T13"/>
                        </a:cxn>
                        <a:cxn ang="T121">
                          <a:pos x="T14" y="T15"/>
                        </a:cxn>
                        <a:cxn ang="T122">
                          <a:pos x="T16" y="T17"/>
                        </a:cxn>
                        <a:cxn ang="T123">
                          <a:pos x="T18" y="T19"/>
                        </a:cxn>
                        <a:cxn ang="T124">
                          <a:pos x="T20" y="T21"/>
                        </a:cxn>
                        <a:cxn ang="T125">
                          <a:pos x="T22" y="T23"/>
                        </a:cxn>
                        <a:cxn ang="T126">
                          <a:pos x="T24" y="T25"/>
                        </a:cxn>
                        <a:cxn ang="T127">
                          <a:pos x="T26" y="T27"/>
                        </a:cxn>
                        <a:cxn ang="T128">
                          <a:pos x="T28" y="T29"/>
                        </a:cxn>
                        <a:cxn ang="T129">
                          <a:pos x="T30" y="T31"/>
                        </a:cxn>
                        <a:cxn ang="T130">
                          <a:pos x="T32" y="T33"/>
                        </a:cxn>
                        <a:cxn ang="T131">
                          <a:pos x="T34" y="T35"/>
                        </a:cxn>
                        <a:cxn ang="T132">
                          <a:pos x="T36" y="T37"/>
                        </a:cxn>
                        <a:cxn ang="T133">
                          <a:pos x="T38" y="T39"/>
                        </a:cxn>
                        <a:cxn ang="T134">
                          <a:pos x="T40" y="T41"/>
                        </a:cxn>
                        <a:cxn ang="T135">
                          <a:pos x="T42" y="T43"/>
                        </a:cxn>
                        <a:cxn ang="T136">
                          <a:pos x="T44" y="T45"/>
                        </a:cxn>
                        <a:cxn ang="T137">
                          <a:pos x="T46" y="T47"/>
                        </a:cxn>
                        <a:cxn ang="T138">
                          <a:pos x="T48" y="T49"/>
                        </a:cxn>
                        <a:cxn ang="T139">
                          <a:pos x="T50" y="T51"/>
                        </a:cxn>
                        <a:cxn ang="T140">
                          <a:pos x="T52" y="T53"/>
                        </a:cxn>
                        <a:cxn ang="T141">
                          <a:pos x="T54" y="T55"/>
                        </a:cxn>
                        <a:cxn ang="T142">
                          <a:pos x="T56" y="T57"/>
                        </a:cxn>
                        <a:cxn ang="T143">
                          <a:pos x="T58" y="T59"/>
                        </a:cxn>
                        <a:cxn ang="T144">
                          <a:pos x="T60" y="T61"/>
                        </a:cxn>
                        <a:cxn ang="T145">
                          <a:pos x="T62" y="T63"/>
                        </a:cxn>
                        <a:cxn ang="T146">
                          <a:pos x="T64" y="T65"/>
                        </a:cxn>
                        <a:cxn ang="T147">
                          <a:pos x="T66" y="T67"/>
                        </a:cxn>
                        <a:cxn ang="T148">
                          <a:pos x="T68" y="T69"/>
                        </a:cxn>
                        <a:cxn ang="T149">
                          <a:pos x="T70" y="T71"/>
                        </a:cxn>
                        <a:cxn ang="T150">
                          <a:pos x="T72" y="T73"/>
                        </a:cxn>
                        <a:cxn ang="T151">
                          <a:pos x="T74" y="T75"/>
                        </a:cxn>
                        <a:cxn ang="T152">
                          <a:pos x="T76" y="T77"/>
                        </a:cxn>
                        <a:cxn ang="T153">
                          <a:pos x="T78" y="T79"/>
                        </a:cxn>
                        <a:cxn ang="T154">
                          <a:pos x="T80" y="T81"/>
                        </a:cxn>
                        <a:cxn ang="T155">
                          <a:pos x="T82" y="T83"/>
                        </a:cxn>
                        <a:cxn ang="T156">
                          <a:pos x="T84" y="T85"/>
                        </a:cxn>
                        <a:cxn ang="T157">
                          <a:pos x="T86" y="T87"/>
                        </a:cxn>
                        <a:cxn ang="T158">
                          <a:pos x="T88" y="T89"/>
                        </a:cxn>
                        <a:cxn ang="T159">
                          <a:pos x="T90" y="T91"/>
                        </a:cxn>
                        <a:cxn ang="T160">
                          <a:pos x="T92" y="T93"/>
                        </a:cxn>
                        <a:cxn ang="T161">
                          <a:pos x="T94" y="T95"/>
                        </a:cxn>
                        <a:cxn ang="T162">
                          <a:pos x="T96" y="T97"/>
                        </a:cxn>
                        <a:cxn ang="T163">
                          <a:pos x="T98" y="T99"/>
                        </a:cxn>
                        <a:cxn ang="T164">
                          <a:pos x="T100" y="T101"/>
                        </a:cxn>
                        <a:cxn ang="T165">
                          <a:pos x="T102" y="T103"/>
                        </a:cxn>
                        <a:cxn ang="T166">
                          <a:pos x="T104" y="T105"/>
                        </a:cxn>
                        <a:cxn ang="T167">
                          <a:pos x="T106" y="T107"/>
                        </a:cxn>
                        <a:cxn ang="T168">
                          <a:pos x="T108" y="T109"/>
                        </a:cxn>
                        <a:cxn ang="T169">
                          <a:pos x="T110" y="T111"/>
                        </a:cxn>
                        <a:cxn ang="T170">
                          <a:pos x="T112" y="T113"/>
                        </a:cxn>
                      </a:cxnLst>
                      <a:rect l="0" t="0" r="r" b="b"/>
                      <a:pathLst>
                        <a:path w="259" h="191">
                          <a:moveTo>
                            <a:pt x="2" y="156"/>
                          </a:moveTo>
                          <a:lnTo>
                            <a:pt x="0" y="131"/>
                          </a:lnTo>
                          <a:lnTo>
                            <a:pt x="5" y="100"/>
                          </a:lnTo>
                          <a:lnTo>
                            <a:pt x="10" y="72"/>
                          </a:lnTo>
                          <a:lnTo>
                            <a:pt x="21" y="52"/>
                          </a:lnTo>
                          <a:lnTo>
                            <a:pt x="34" y="33"/>
                          </a:lnTo>
                          <a:lnTo>
                            <a:pt x="56" y="26"/>
                          </a:lnTo>
                          <a:lnTo>
                            <a:pt x="68" y="17"/>
                          </a:lnTo>
                          <a:lnTo>
                            <a:pt x="92" y="9"/>
                          </a:lnTo>
                          <a:lnTo>
                            <a:pt x="117" y="0"/>
                          </a:lnTo>
                          <a:lnTo>
                            <a:pt x="146" y="0"/>
                          </a:lnTo>
                          <a:lnTo>
                            <a:pt x="176" y="4"/>
                          </a:lnTo>
                          <a:lnTo>
                            <a:pt x="195" y="13"/>
                          </a:lnTo>
                          <a:lnTo>
                            <a:pt x="210" y="23"/>
                          </a:lnTo>
                          <a:lnTo>
                            <a:pt x="234" y="39"/>
                          </a:lnTo>
                          <a:lnTo>
                            <a:pt x="249" y="53"/>
                          </a:lnTo>
                          <a:lnTo>
                            <a:pt x="259" y="61"/>
                          </a:lnTo>
                          <a:lnTo>
                            <a:pt x="249" y="62"/>
                          </a:lnTo>
                          <a:lnTo>
                            <a:pt x="247" y="68"/>
                          </a:lnTo>
                          <a:lnTo>
                            <a:pt x="247" y="78"/>
                          </a:lnTo>
                          <a:lnTo>
                            <a:pt x="246" y="92"/>
                          </a:lnTo>
                          <a:lnTo>
                            <a:pt x="252" y="113"/>
                          </a:lnTo>
                          <a:lnTo>
                            <a:pt x="254" y="136"/>
                          </a:lnTo>
                          <a:lnTo>
                            <a:pt x="240" y="162"/>
                          </a:lnTo>
                          <a:lnTo>
                            <a:pt x="242" y="126"/>
                          </a:lnTo>
                          <a:lnTo>
                            <a:pt x="240" y="101"/>
                          </a:lnTo>
                          <a:lnTo>
                            <a:pt x="234" y="89"/>
                          </a:lnTo>
                          <a:lnTo>
                            <a:pt x="224" y="84"/>
                          </a:lnTo>
                          <a:lnTo>
                            <a:pt x="219" y="76"/>
                          </a:lnTo>
                          <a:lnTo>
                            <a:pt x="210" y="78"/>
                          </a:lnTo>
                          <a:lnTo>
                            <a:pt x="193" y="84"/>
                          </a:lnTo>
                          <a:lnTo>
                            <a:pt x="176" y="84"/>
                          </a:lnTo>
                          <a:lnTo>
                            <a:pt x="156" y="84"/>
                          </a:lnTo>
                          <a:lnTo>
                            <a:pt x="139" y="82"/>
                          </a:lnTo>
                          <a:lnTo>
                            <a:pt x="127" y="82"/>
                          </a:lnTo>
                          <a:lnTo>
                            <a:pt x="137" y="87"/>
                          </a:lnTo>
                          <a:lnTo>
                            <a:pt x="147" y="89"/>
                          </a:lnTo>
                          <a:lnTo>
                            <a:pt x="136" y="91"/>
                          </a:lnTo>
                          <a:lnTo>
                            <a:pt x="117" y="89"/>
                          </a:lnTo>
                          <a:lnTo>
                            <a:pt x="98" y="88"/>
                          </a:lnTo>
                          <a:lnTo>
                            <a:pt x="78" y="87"/>
                          </a:lnTo>
                          <a:lnTo>
                            <a:pt x="66" y="87"/>
                          </a:lnTo>
                          <a:lnTo>
                            <a:pt x="58" y="87"/>
                          </a:lnTo>
                          <a:lnTo>
                            <a:pt x="61" y="89"/>
                          </a:lnTo>
                          <a:lnTo>
                            <a:pt x="66" y="97"/>
                          </a:lnTo>
                          <a:lnTo>
                            <a:pt x="66" y="108"/>
                          </a:lnTo>
                          <a:lnTo>
                            <a:pt x="63" y="120"/>
                          </a:lnTo>
                          <a:lnTo>
                            <a:pt x="53" y="133"/>
                          </a:lnTo>
                          <a:lnTo>
                            <a:pt x="48" y="147"/>
                          </a:lnTo>
                          <a:lnTo>
                            <a:pt x="46" y="163"/>
                          </a:lnTo>
                          <a:lnTo>
                            <a:pt x="48" y="182"/>
                          </a:lnTo>
                          <a:lnTo>
                            <a:pt x="49" y="191"/>
                          </a:lnTo>
                          <a:lnTo>
                            <a:pt x="36" y="176"/>
                          </a:lnTo>
                          <a:lnTo>
                            <a:pt x="17" y="162"/>
                          </a:lnTo>
                          <a:lnTo>
                            <a:pt x="10" y="163"/>
                          </a:lnTo>
                          <a:lnTo>
                            <a:pt x="7" y="175"/>
                          </a:lnTo>
                          <a:lnTo>
                            <a:pt x="2" y="15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7341" name="Group 130">
                    <a:extLst>
                      <a:ext uri="{FF2B5EF4-FFF2-40B4-BE49-F238E27FC236}">
                        <a16:creationId xmlns:a16="http://schemas.microsoft.com/office/drawing/2014/main" id="{C0BC8BC4-F22F-3122-AFEB-2279BCAF8E2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589" y="3716"/>
                    <a:ext cx="354" cy="77"/>
                    <a:chOff x="4589" y="3716"/>
                    <a:chExt cx="354" cy="77"/>
                  </a:xfrm>
                </p:grpSpPr>
                <p:sp>
                  <p:nvSpPr>
                    <p:cNvPr id="7343" name="Freeform 131">
                      <a:extLst>
                        <a:ext uri="{FF2B5EF4-FFF2-40B4-BE49-F238E27FC236}">
                          <a16:creationId xmlns:a16="http://schemas.microsoft.com/office/drawing/2014/main" id="{244CB17B-C3D1-6542-5E0A-60135FA6E8B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589" y="3716"/>
                      <a:ext cx="155" cy="77"/>
                    </a:xfrm>
                    <a:custGeom>
                      <a:avLst/>
                      <a:gdLst>
                        <a:gd name="T0" fmla="*/ 74 w 310"/>
                        <a:gd name="T1" fmla="*/ 11 h 155"/>
                        <a:gd name="T2" fmla="*/ 55 w 310"/>
                        <a:gd name="T3" fmla="*/ 23 h 155"/>
                        <a:gd name="T4" fmla="*/ 31 w 310"/>
                        <a:gd name="T5" fmla="*/ 38 h 155"/>
                        <a:gd name="T6" fmla="*/ 13 w 310"/>
                        <a:gd name="T7" fmla="*/ 47 h 155"/>
                        <a:gd name="T8" fmla="*/ 2 w 310"/>
                        <a:gd name="T9" fmla="*/ 53 h 155"/>
                        <a:gd name="T10" fmla="*/ 0 w 310"/>
                        <a:gd name="T11" fmla="*/ 67 h 155"/>
                        <a:gd name="T12" fmla="*/ 10 w 310"/>
                        <a:gd name="T13" fmla="*/ 73 h 155"/>
                        <a:gd name="T14" fmla="*/ 32 w 310"/>
                        <a:gd name="T15" fmla="*/ 76 h 155"/>
                        <a:gd name="T16" fmla="*/ 54 w 310"/>
                        <a:gd name="T17" fmla="*/ 77 h 155"/>
                        <a:gd name="T18" fmla="*/ 74 w 310"/>
                        <a:gd name="T19" fmla="*/ 76 h 155"/>
                        <a:gd name="T20" fmla="*/ 88 w 310"/>
                        <a:gd name="T21" fmla="*/ 67 h 155"/>
                        <a:gd name="T22" fmla="*/ 114 w 310"/>
                        <a:gd name="T23" fmla="*/ 58 h 155"/>
                        <a:gd name="T24" fmla="*/ 153 w 310"/>
                        <a:gd name="T25" fmla="*/ 49 h 155"/>
                        <a:gd name="T26" fmla="*/ 155 w 310"/>
                        <a:gd name="T27" fmla="*/ 19 h 155"/>
                        <a:gd name="T28" fmla="*/ 150 w 310"/>
                        <a:gd name="T29" fmla="*/ 0 h 155"/>
                        <a:gd name="T30" fmla="*/ 74 w 310"/>
                        <a:gd name="T31" fmla="*/ 11 h 155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0" t="0" r="r" b="b"/>
                      <a:pathLst>
                        <a:path w="310" h="155">
                          <a:moveTo>
                            <a:pt x="147" y="22"/>
                          </a:moveTo>
                          <a:lnTo>
                            <a:pt x="110" y="46"/>
                          </a:lnTo>
                          <a:lnTo>
                            <a:pt x="61" y="77"/>
                          </a:lnTo>
                          <a:lnTo>
                            <a:pt x="25" y="94"/>
                          </a:lnTo>
                          <a:lnTo>
                            <a:pt x="3" y="107"/>
                          </a:lnTo>
                          <a:lnTo>
                            <a:pt x="0" y="134"/>
                          </a:lnTo>
                          <a:lnTo>
                            <a:pt x="20" y="146"/>
                          </a:lnTo>
                          <a:lnTo>
                            <a:pt x="64" y="152"/>
                          </a:lnTo>
                          <a:lnTo>
                            <a:pt x="107" y="155"/>
                          </a:lnTo>
                          <a:lnTo>
                            <a:pt x="147" y="152"/>
                          </a:lnTo>
                          <a:lnTo>
                            <a:pt x="176" y="134"/>
                          </a:lnTo>
                          <a:lnTo>
                            <a:pt x="227" y="116"/>
                          </a:lnTo>
                          <a:lnTo>
                            <a:pt x="305" y="98"/>
                          </a:lnTo>
                          <a:lnTo>
                            <a:pt x="310" y="39"/>
                          </a:lnTo>
                          <a:lnTo>
                            <a:pt x="300" y="0"/>
                          </a:lnTo>
                          <a:lnTo>
                            <a:pt x="147" y="22"/>
                          </a:lnTo>
                          <a:close/>
                        </a:path>
                      </a:pathLst>
                    </a:custGeom>
                    <a:solidFill>
                      <a:srgbClr val="3F1F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344" name="Freeform 132">
                      <a:extLst>
                        <a:ext uri="{FF2B5EF4-FFF2-40B4-BE49-F238E27FC236}">
                          <a16:creationId xmlns:a16="http://schemas.microsoft.com/office/drawing/2014/main" id="{B5FE5CEB-C8F4-8B6D-EFBD-A23696B545D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781" y="3721"/>
                      <a:ext cx="162" cy="66"/>
                    </a:xfrm>
                    <a:custGeom>
                      <a:avLst/>
                      <a:gdLst>
                        <a:gd name="T0" fmla="*/ 4 w 323"/>
                        <a:gd name="T1" fmla="*/ 1 h 131"/>
                        <a:gd name="T2" fmla="*/ 0 w 323"/>
                        <a:gd name="T3" fmla="*/ 26 h 131"/>
                        <a:gd name="T4" fmla="*/ 4 w 323"/>
                        <a:gd name="T5" fmla="*/ 46 h 131"/>
                        <a:gd name="T6" fmla="*/ 41 w 323"/>
                        <a:gd name="T7" fmla="*/ 53 h 131"/>
                        <a:gd name="T8" fmla="*/ 59 w 323"/>
                        <a:gd name="T9" fmla="*/ 53 h 131"/>
                        <a:gd name="T10" fmla="*/ 87 w 323"/>
                        <a:gd name="T11" fmla="*/ 59 h 131"/>
                        <a:gd name="T12" fmla="*/ 118 w 323"/>
                        <a:gd name="T13" fmla="*/ 64 h 131"/>
                        <a:gd name="T14" fmla="*/ 161 w 323"/>
                        <a:gd name="T15" fmla="*/ 66 h 131"/>
                        <a:gd name="T16" fmla="*/ 162 w 323"/>
                        <a:gd name="T17" fmla="*/ 56 h 131"/>
                        <a:gd name="T18" fmla="*/ 162 w 323"/>
                        <a:gd name="T19" fmla="*/ 46 h 131"/>
                        <a:gd name="T20" fmla="*/ 128 w 323"/>
                        <a:gd name="T21" fmla="*/ 31 h 131"/>
                        <a:gd name="T22" fmla="*/ 92 w 323"/>
                        <a:gd name="T23" fmla="*/ 14 h 131"/>
                        <a:gd name="T24" fmla="*/ 70 w 323"/>
                        <a:gd name="T25" fmla="*/ 0 h 131"/>
                        <a:gd name="T26" fmla="*/ 4 w 323"/>
                        <a:gd name="T27" fmla="*/ 1 h 131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0" t="0" r="r" b="b"/>
                      <a:pathLst>
                        <a:path w="323" h="131">
                          <a:moveTo>
                            <a:pt x="7" y="1"/>
                          </a:moveTo>
                          <a:lnTo>
                            <a:pt x="0" y="52"/>
                          </a:lnTo>
                          <a:lnTo>
                            <a:pt x="7" y="91"/>
                          </a:lnTo>
                          <a:lnTo>
                            <a:pt x="81" y="105"/>
                          </a:lnTo>
                          <a:lnTo>
                            <a:pt x="118" y="105"/>
                          </a:lnTo>
                          <a:lnTo>
                            <a:pt x="173" y="118"/>
                          </a:lnTo>
                          <a:lnTo>
                            <a:pt x="235" y="127"/>
                          </a:lnTo>
                          <a:lnTo>
                            <a:pt x="321" y="131"/>
                          </a:lnTo>
                          <a:lnTo>
                            <a:pt x="323" y="112"/>
                          </a:lnTo>
                          <a:lnTo>
                            <a:pt x="323" y="92"/>
                          </a:lnTo>
                          <a:lnTo>
                            <a:pt x="255" y="62"/>
                          </a:lnTo>
                          <a:lnTo>
                            <a:pt x="183" y="27"/>
                          </a:lnTo>
                          <a:lnTo>
                            <a:pt x="139" y="0"/>
                          </a:lnTo>
                          <a:lnTo>
                            <a:pt x="7" y="1"/>
                          </a:lnTo>
                          <a:close/>
                        </a:path>
                      </a:pathLst>
                    </a:custGeom>
                    <a:solidFill>
                      <a:srgbClr val="3F1F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7342" name="Freeform 133">
                    <a:extLst>
                      <a:ext uri="{FF2B5EF4-FFF2-40B4-BE49-F238E27FC236}">
                        <a16:creationId xmlns:a16="http://schemas.microsoft.com/office/drawing/2014/main" id="{A2906561-0A28-2B5F-AB10-FCA897C9A7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51" y="3205"/>
                    <a:ext cx="241" cy="538"/>
                  </a:xfrm>
                  <a:custGeom>
                    <a:avLst/>
                    <a:gdLst>
                      <a:gd name="T0" fmla="*/ 8 w 482"/>
                      <a:gd name="T1" fmla="*/ 0 h 1076"/>
                      <a:gd name="T2" fmla="*/ 0 w 482"/>
                      <a:gd name="T3" fmla="*/ 48 h 1076"/>
                      <a:gd name="T4" fmla="*/ 0 w 482"/>
                      <a:gd name="T5" fmla="*/ 121 h 1076"/>
                      <a:gd name="T6" fmla="*/ 0 w 482"/>
                      <a:gd name="T7" fmla="*/ 208 h 1076"/>
                      <a:gd name="T8" fmla="*/ 8 w 482"/>
                      <a:gd name="T9" fmla="*/ 260 h 1076"/>
                      <a:gd name="T10" fmla="*/ 8 w 482"/>
                      <a:gd name="T11" fmla="*/ 282 h 1076"/>
                      <a:gd name="T12" fmla="*/ 3 w 482"/>
                      <a:gd name="T13" fmla="*/ 364 h 1076"/>
                      <a:gd name="T14" fmla="*/ 5 w 482"/>
                      <a:gd name="T15" fmla="*/ 423 h 1076"/>
                      <a:gd name="T16" fmla="*/ 10 w 482"/>
                      <a:gd name="T17" fmla="*/ 504 h 1076"/>
                      <a:gd name="T18" fmla="*/ 10 w 482"/>
                      <a:gd name="T19" fmla="*/ 525 h 1076"/>
                      <a:gd name="T20" fmla="*/ 25 w 482"/>
                      <a:gd name="T21" fmla="*/ 536 h 1076"/>
                      <a:gd name="T22" fmla="*/ 86 w 482"/>
                      <a:gd name="T23" fmla="*/ 523 h 1076"/>
                      <a:gd name="T24" fmla="*/ 104 w 482"/>
                      <a:gd name="T25" fmla="*/ 351 h 1076"/>
                      <a:gd name="T26" fmla="*/ 109 w 482"/>
                      <a:gd name="T27" fmla="*/ 243 h 1076"/>
                      <a:gd name="T28" fmla="*/ 117 w 482"/>
                      <a:gd name="T29" fmla="*/ 147 h 1076"/>
                      <a:gd name="T30" fmla="*/ 124 w 482"/>
                      <a:gd name="T31" fmla="*/ 299 h 1076"/>
                      <a:gd name="T32" fmla="*/ 132 w 482"/>
                      <a:gd name="T33" fmla="*/ 521 h 1076"/>
                      <a:gd name="T34" fmla="*/ 193 w 482"/>
                      <a:gd name="T35" fmla="*/ 538 h 1076"/>
                      <a:gd name="T36" fmla="*/ 206 w 482"/>
                      <a:gd name="T37" fmla="*/ 525 h 1076"/>
                      <a:gd name="T38" fmla="*/ 221 w 482"/>
                      <a:gd name="T39" fmla="*/ 329 h 1076"/>
                      <a:gd name="T40" fmla="*/ 223 w 482"/>
                      <a:gd name="T41" fmla="*/ 234 h 1076"/>
                      <a:gd name="T42" fmla="*/ 241 w 482"/>
                      <a:gd name="T43" fmla="*/ 26 h 1076"/>
                      <a:gd name="T44" fmla="*/ 236 w 482"/>
                      <a:gd name="T45" fmla="*/ 2 h 1076"/>
                      <a:gd name="T46" fmla="*/ 8 w 482"/>
                      <a:gd name="T47" fmla="*/ 0 h 107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0" t="0" r="r" b="b"/>
                    <a:pathLst>
                      <a:path w="482" h="1076">
                        <a:moveTo>
                          <a:pt x="15" y="0"/>
                        </a:moveTo>
                        <a:lnTo>
                          <a:pt x="0" y="95"/>
                        </a:lnTo>
                        <a:lnTo>
                          <a:pt x="0" y="242"/>
                        </a:lnTo>
                        <a:lnTo>
                          <a:pt x="0" y="416"/>
                        </a:lnTo>
                        <a:lnTo>
                          <a:pt x="15" y="520"/>
                        </a:lnTo>
                        <a:lnTo>
                          <a:pt x="15" y="563"/>
                        </a:lnTo>
                        <a:lnTo>
                          <a:pt x="5" y="728"/>
                        </a:lnTo>
                        <a:lnTo>
                          <a:pt x="10" y="845"/>
                        </a:lnTo>
                        <a:lnTo>
                          <a:pt x="20" y="1007"/>
                        </a:lnTo>
                        <a:lnTo>
                          <a:pt x="20" y="1050"/>
                        </a:lnTo>
                        <a:lnTo>
                          <a:pt x="50" y="1072"/>
                        </a:lnTo>
                        <a:lnTo>
                          <a:pt x="172" y="1046"/>
                        </a:lnTo>
                        <a:lnTo>
                          <a:pt x="208" y="702"/>
                        </a:lnTo>
                        <a:lnTo>
                          <a:pt x="218" y="485"/>
                        </a:lnTo>
                        <a:lnTo>
                          <a:pt x="233" y="294"/>
                        </a:lnTo>
                        <a:lnTo>
                          <a:pt x="248" y="598"/>
                        </a:lnTo>
                        <a:lnTo>
                          <a:pt x="263" y="1041"/>
                        </a:lnTo>
                        <a:lnTo>
                          <a:pt x="385" y="1076"/>
                        </a:lnTo>
                        <a:lnTo>
                          <a:pt x="411" y="1050"/>
                        </a:lnTo>
                        <a:lnTo>
                          <a:pt x="441" y="658"/>
                        </a:lnTo>
                        <a:lnTo>
                          <a:pt x="446" y="468"/>
                        </a:lnTo>
                        <a:lnTo>
                          <a:pt x="482" y="52"/>
                        </a:lnTo>
                        <a:lnTo>
                          <a:pt x="472" y="4"/>
                        </a:lnTo>
                        <a:lnTo>
                          <a:pt x="15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179" name="Group 134">
                <a:extLst>
                  <a:ext uri="{FF2B5EF4-FFF2-40B4-BE49-F238E27FC236}">
                    <a16:creationId xmlns:a16="http://schemas.microsoft.com/office/drawing/2014/main" id="{33641272-F24E-446D-802D-982F2B03EB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9" y="2831"/>
                <a:ext cx="402" cy="1029"/>
                <a:chOff x="4329" y="2831"/>
                <a:chExt cx="402" cy="1029"/>
              </a:xfrm>
            </p:grpSpPr>
            <p:grpSp>
              <p:nvGrpSpPr>
                <p:cNvPr id="7315" name="Group 135">
                  <a:extLst>
                    <a:ext uri="{FF2B5EF4-FFF2-40B4-BE49-F238E27FC236}">
                      <a16:creationId xmlns:a16="http://schemas.microsoft.com/office/drawing/2014/main" id="{774ADD28-99AB-7C30-5D0D-1E184D07F81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329" y="2964"/>
                  <a:ext cx="402" cy="896"/>
                  <a:chOff x="4329" y="2964"/>
                  <a:chExt cx="402" cy="896"/>
                </a:xfrm>
              </p:grpSpPr>
              <p:grpSp>
                <p:nvGrpSpPr>
                  <p:cNvPr id="7326" name="Group 136">
                    <a:extLst>
                      <a:ext uri="{FF2B5EF4-FFF2-40B4-BE49-F238E27FC236}">
                        <a16:creationId xmlns:a16="http://schemas.microsoft.com/office/drawing/2014/main" id="{921AEACB-47EE-6B13-D540-73CC2C091C8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343" y="3767"/>
                    <a:ext cx="355" cy="93"/>
                    <a:chOff x="4343" y="3767"/>
                    <a:chExt cx="355" cy="93"/>
                  </a:xfrm>
                </p:grpSpPr>
                <p:sp>
                  <p:nvSpPr>
                    <p:cNvPr id="7336" name="Freeform 137">
                      <a:extLst>
                        <a:ext uri="{FF2B5EF4-FFF2-40B4-BE49-F238E27FC236}">
                          <a16:creationId xmlns:a16="http://schemas.microsoft.com/office/drawing/2014/main" id="{84C0E81E-AA38-9C8F-3628-B44E62CB231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343" y="3786"/>
                      <a:ext cx="112" cy="74"/>
                    </a:xfrm>
                    <a:custGeom>
                      <a:avLst/>
                      <a:gdLst>
                        <a:gd name="T0" fmla="*/ 42 w 223"/>
                        <a:gd name="T1" fmla="*/ 15 h 147"/>
                        <a:gd name="T2" fmla="*/ 18 w 223"/>
                        <a:gd name="T3" fmla="*/ 35 h 147"/>
                        <a:gd name="T4" fmla="*/ 0 w 223"/>
                        <a:gd name="T5" fmla="*/ 55 h 147"/>
                        <a:gd name="T6" fmla="*/ 2 w 223"/>
                        <a:gd name="T7" fmla="*/ 68 h 147"/>
                        <a:gd name="T8" fmla="*/ 15 w 223"/>
                        <a:gd name="T9" fmla="*/ 74 h 147"/>
                        <a:gd name="T10" fmla="*/ 50 w 223"/>
                        <a:gd name="T11" fmla="*/ 72 h 147"/>
                        <a:gd name="T12" fmla="*/ 70 w 223"/>
                        <a:gd name="T13" fmla="*/ 63 h 147"/>
                        <a:gd name="T14" fmla="*/ 81 w 223"/>
                        <a:gd name="T15" fmla="*/ 48 h 147"/>
                        <a:gd name="T16" fmla="*/ 111 w 223"/>
                        <a:gd name="T17" fmla="*/ 37 h 147"/>
                        <a:gd name="T18" fmla="*/ 112 w 223"/>
                        <a:gd name="T19" fmla="*/ 17 h 147"/>
                        <a:gd name="T20" fmla="*/ 107 w 223"/>
                        <a:gd name="T21" fmla="*/ 0 h 147"/>
                        <a:gd name="T22" fmla="*/ 76 w 223"/>
                        <a:gd name="T23" fmla="*/ 13 h 147"/>
                        <a:gd name="T24" fmla="*/ 42 w 223"/>
                        <a:gd name="T25" fmla="*/ 15 h 14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0" t="0" r="r" b="b"/>
                      <a:pathLst>
                        <a:path w="223" h="147">
                          <a:moveTo>
                            <a:pt x="84" y="30"/>
                          </a:moveTo>
                          <a:lnTo>
                            <a:pt x="35" y="70"/>
                          </a:lnTo>
                          <a:lnTo>
                            <a:pt x="0" y="109"/>
                          </a:lnTo>
                          <a:lnTo>
                            <a:pt x="3" y="135"/>
                          </a:lnTo>
                          <a:lnTo>
                            <a:pt x="29" y="147"/>
                          </a:lnTo>
                          <a:lnTo>
                            <a:pt x="100" y="143"/>
                          </a:lnTo>
                          <a:lnTo>
                            <a:pt x="140" y="125"/>
                          </a:lnTo>
                          <a:lnTo>
                            <a:pt x="161" y="96"/>
                          </a:lnTo>
                          <a:lnTo>
                            <a:pt x="221" y="73"/>
                          </a:lnTo>
                          <a:lnTo>
                            <a:pt x="223" y="34"/>
                          </a:lnTo>
                          <a:lnTo>
                            <a:pt x="213" y="0"/>
                          </a:lnTo>
                          <a:lnTo>
                            <a:pt x="152" y="26"/>
                          </a:lnTo>
                          <a:lnTo>
                            <a:pt x="84" y="3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337" name="Freeform 138">
                      <a:extLst>
                        <a:ext uri="{FF2B5EF4-FFF2-40B4-BE49-F238E27FC236}">
                          <a16:creationId xmlns:a16="http://schemas.microsoft.com/office/drawing/2014/main" id="{F3173BA4-C8A8-11DE-DB19-F64F4B8F2C9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574" y="3767"/>
                      <a:ext cx="124" cy="76"/>
                    </a:xfrm>
                    <a:custGeom>
                      <a:avLst/>
                      <a:gdLst>
                        <a:gd name="T0" fmla="*/ 2 w 248"/>
                        <a:gd name="T1" fmla="*/ 5 h 151"/>
                        <a:gd name="T2" fmla="*/ 0 w 248"/>
                        <a:gd name="T3" fmla="*/ 35 h 151"/>
                        <a:gd name="T4" fmla="*/ 17 w 248"/>
                        <a:gd name="T5" fmla="*/ 46 h 151"/>
                        <a:gd name="T6" fmla="*/ 35 w 248"/>
                        <a:gd name="T7" fmla="*/ 51 h 151"/>
                        <a:gd name="T8" fmla="*/ 46 w 248"/>
                        <a:gd name="T9" fmla="*/ 57 h 151"/>
                        <a:gd name="T10" fmla="*/ 66 w 248"/>
                        <a:gd name="T11" fmla="*/ 68 h 151"/>
                        <a:gd name="T12" fmla="*/ 102 w 248"/>
                        <a:gd name="T13" fmla="*/ 76 h 151"/>
                        <a:gd name="T14" fmla="*/ 114 w 248"/>
                        <a:gd name="T15" fmla="*/ 74 h 151"/>
                        <a:gd name="T16" fmla="*/ 124 w 248"/>
                        <a:gd name="T17" fmla="*/ 69 h 151"/>
                        <a:gd name="T18" fmla="*/ 124 w 248"/>
                        <a:gd name="T19" fmla="*/ 61 h 151"/>
                        <a:gd name="T20" fmla="*/ 112 w 248"/>
                        <a:gd name="T21" fmla="*/ 43 h 151"/>
                        <a:gd name="T22" fmla="*/ 83 w 248"/>
                        <a:gd name="T23" fmla="*/ 26 h 151"/>
                        <a:gd name="T24" fmla="*/ 61 w 248"/>
                        <a:gd name="T25" fmla="*/ 11 h 151"/>
                        <a:gd name="T26" fmla="*/ 53 w 248"/>
                        <a:gd name="T27" fmla="*/ 0 h 151"/>
                        <a:gd name="T28" fmla="*/ 2 w 248"/>
                        <a:gd name="T29" fmla="*/ 5 h 151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0" t="0" r="r" b="b"/>
                      <a:pathLst>
                        <a:path w="248" h="151">
                          <a:moveTo>
                            <a:pt x="3" y="10"/>
                          </a:moveTo>
                          <a:lnTo>
                            <a:pt x="0" y="69"/>
                          </a:lnTo>
                          <a:lnTo>
                            <a:pt x="33" y="92"/>
                          </a:lnTo>
                          <a:lnTo>
                            <a:pt x="69" y="101"/>
                          </a:lnTo>
                          <a:lnTo>
                            <a:pt x="91" y="114"/>
                          </a:lnTo>
                          <a:lnTo>
                            <a:pt x="132" y="135"/>
                          </a:lnTo>
                          <a:lnTo>
                            <a:pt x="203" y="151"/>
                          </a:lnTo>
                          <a:lnTo>
                            <a:pt x="228" y="147"/>
                          </a:lnTo>
                          <a:lnTo>
                            <a:pt x="248" y="138"/>
                          </a:lnTo>
                          <a:lnTo>
                            <a:pt x="248" y="121"/>
                          </a:lnTo>
                          <a:lnTo>
                            <a:pt x="223" y="86"/>
                          </a:lnTo>
                          <a:lnTo>
                            <a:pt x="165" y="52"/>
                          </a:lnTo>
                          <a:lnTo>
                            <a:pt x="121" y="21"/>
                          </a:lnTo>
                          <a:lnTo>
                            <a:pt x="106" y="0"/>
                          </a:lnTo>
                          <a:lnTo>
                            <a:pt x="3" y="1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7327" name="Group 139">
                    <a:extLst>
                      <a:ext uri="{FF2B5EF4-FFF2-40B4-BE49-F238E27FC236}">
                        <a16:creationId xmlns:a16="http://schemas.microsoft.com/office/drawing/2014/main" id="{B554DC3E-7E47-7CC3-3C22-75AEDE5A38D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329" y="2964"/>
                    <a:ext cx="402" cy="845"/>
                    <a:chOff x="4329" y="2964"/>
                    <a:chExt cx="402" cy="845"/>
                  </a:xfrm>
                </p:grpSpPr>
                <p:grpSp>
                  <p:nvGrpSpPr>
                    <p:cNvPr id="7328" name="Group 140">
                      <a:extLst>
                        <a:ext uri="{FF2B5EF4-FFF2-40B4-BE49-F238E27FC236}">
                          <a16:creationId xmlns:a16="http://schemas.microsoft.com/office/drawing/2014/main" id="{63978C77-3337-2CC6-178A-7A21422DEB4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81" y="2964"/>
                      <a:ext cx="254" cy="271"/>
                      <a:chOff x="4381" y="2964"/>
                      <a:chExt cx="254" cy="271"/>
                    </a:xfrm>
                  </p:grpSpPr>
                  <p:sp>
                    <p:nvSpPr>
                      <p:cNvPr id="7333" name="Freeform 141">
                        <a:extLst>
                          <a:ext uri="{FF2B5EF4-FFF2-40B4-BE49-F238E27FC236}">
                            <a16:creationId xmlns:a16="http://schemas.microsoft.com/office/drawing/2014/main" id="{879B9846-D5EE-DB11-5620-86AC259D6553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1" y="2979"/>
                        <a:ext cx="254" cy="256"/>
                      </a:xfrm>
                      <a:custGeom>
                        <a:avLst/>
                        <a:gdLst>
                          <a:gd name="T0" fmla="*/ 0 w 507"/>
                          <a:gd name="T1" fmla="*/ 49 h 512"/>
                          <a:gd name="T2" fmla="*/ 76 w 507"/>
                          <a:gd name="T3" fmla="*/ 0 h 512"/>
                          <a:gd name="T4" fmla="*/ 160 w 507"/>
                          <a:gd name="T5" fmla="*/ 113 h 512"/>
                          <a:gd name="T6" fmla="*/ 174 w 507"/>
                          <a:gd name="T7" fmla="*/ 6 h 512"/>
                          <a:gd name="T8" fmla="*/ 226 w 507"/>
                          <a:gd name="T9" fmla="*/ 20 h 512"/>
                          <a:gd name="T10" fmla="*/ 254 w 507"/>
                          <a:gd name="T11" fmla="*/ 59 h 512"/>
                          <a:gd name="T12" fmla="*/ 249 w 507"/>
                          <a:gd name="T13" fmla="*/ 256 h 512"/>
                          <a:gd name="T14" fmla="*/ 28 w 507"/>
                          <a:gd name="T15" fmla="*/ 256 h 512"/>
                          <a:gd name="T16" fmla="*/ 0 w 507"/>
                          <a:gd name="T17" fmla="*/ 49 h 512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0" t="0" r="r" b="b"/>
                        <a:pathLst>
                          <a:path w="507" h="512">
                            <a:moveTo>
                              <a:pt x="0" y="98"/>
                            </a:moveTo>
                            <a:lnTo>
                              <a:pt x="152" y="0"/>
                            </a:lnTo>
                            <a:lnTo>
                              <a:pt x="320" y="225"/>
                            </a:lnTo>
                            <a:lnTo>
                              <a:pt x="348" y="11"/>
                            </a:lnTo>
                            <a:lnTo>
                              <a:pt x="452" y="39"/>
                            </a:lnTo>
                            <a:lnTo>
                              <a:pt x="507" y="117"/>
                            </a:lnTo>
                            <a:lnTo>
                              <a:pt x="497" y="512"/>
                            </a:lnTo>
                            <a:lnTo>
                              <a:pt x="56" y="512"/>
                            </a:lnTo>
                            <a:lnTo>
                              <a:pt x="0" y="98"/>
                            </a:lnTo>
                            <a:close/>
                          </a:path>
                        </a:pathLst>
                      </a:custGeom>
                      <a:solidFill>
                        <a:srgbClr val="7F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334" name="Freeform 142">
                        <a:extLst>
                          <a:ext uri="{FF2B5EF4-FFF2-40B4-BE49-F238E27FC236}">
                            <a16:creationId xmlns:a16="http://schemas.microsoft.com/office/drawing/2014/main" id="{38DF2560-9544-75F3-5DF5-065EDBBF8E9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454" y="2964"/>
                        <a:ext cx="101" cy="150"/>
                      </a:xfrm>
                      <a:custGeom>
                        <a:avLst/>
                        <a:gdLst>
                          <a:gd name="T0" fmla="*/ 0 w 203"/>
                          <a:gd name="T1" fmla="*/ 15 h 301"/>
                          <a:gd name="T2" fmla="*/ 8 w 203"/>
                          <a:gd name="T3" fmla="*/ 0 h 301"/>
                          <a:gd name="T4" fmla="*/ 71 w 203"/>
                          <a:gd name="T5" fmla="*/ 26 h 301"/>
                          <a:gd name="T6" fmla="*/ 86 w 203"/>
                          <a:gd name="T7" fmla="*/ 9 h 301"/>
                          <a:gd name="T8" fmla="*/ 97 w 203"/>
                          <a:gd name="T9" fmla="*/ 15 h 301"/>
                          <a:gd name="T10" fmla="*/ 101 w 203"/>
                          <a:gd name="T11" fmla="*/ 104 h 301"/>
                          <a:gd name="T12" fmla="*/ 100 w 203"/>
                          <a:gd name="T13" fmla="*/ 150 h 301"/>
                          <a:gd name="T14" fmla="*/ 0 w 203"/>
                          <a:gd name="T15" fmla="*/ 15 h 301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0" t="0" r="r" b="b"/>
                        <a:pathLst>
                          <a:path w="203" h="301">
                            <a:moveTo>
                              <a:pt x="0" y="31"/>
                            </a:moveTo>
                            <a:lnTo>
                              <a:pt x="17" y="0"/>
                            </a:lnTo>
                            <a:lnTo>
                              <a:pt x="143" y="52"/>
                            </a:lnTo>
                            <a:lnTo>
                              <a:pt x="173" y="18"/>
                            </a:lnTo>
                            <a:lnTo>
                              <a:pt x="195" y="31"/>
                            </a:lnTo>
                            <a:lnTo>
                              <a:pt x="203" y="208"/>
                            </a:lnTo>
                            <a:lnTo>
                              <a:pt x="200" y="301"/>
                            </a:lnTo>
                            <a:lnTo>
                              <a:pt x="0" y="31"/>
                            </a:lnTo>
                            <a:close/>
                          </a:path>
                        </a:pathLst>
                      </a:custGeom>
                      <a:solidFill>
                        <a:srgbClr val="FFDFB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335" name="Freeform 143">
                        <a:extLst>
                          <a:ext uri="{FF2B5EF4-FFF2-40B4-BE49-F238E27FC236}">
                            <a16:creationId xmlns:a16="http://schemas.microsoft.com/office/drawing/2014/main" id="{82C4C4F7-7B7B-7DC8-B32C-A76F6D2850C2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487" y="2994"/>
                        <a:ext cx="64" cy="30"/>
                      </a:xfrm>
                      <a:custGeom>
                        <a:avLst/>
                        <a:gdLst>
                          <a:gd name="T0" fmla="*/ 0 w 129"/>
                          <a:gd name="T1" fmla="*/ 30 h 59"/>
                          <a:gd name="T2" fmla="*/ 36 w 129"/>
                          <a:gd name="T3" fmla="*/ 0 h 59"/>
                          <a:gd name="T4" fmla="*/ 64 w 129"/>
                          <a:gd name="T5" fmla="*/ 24 h 59"/>
                          <a:gd name="T6" fmla="*/ 0 60000 65536"/>
                          <a:gd name="T7" fmla="*/ 0 60000 65536"/>
                          <a:gd name="T8" fmla="*/ 0 60000 65536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0" t="0" r="r" b="b"/>
                        <a:pathLst>
                          <a:path w="129" h="59">
                            <a:moveTo>
                              <a:pt x="0" y="59"/>
                            </a:moveTo>
                            <a:lnTo>
                              <a:pt x="73" y="0"/>
                            </a:lnTo>
                            <a:lnTo>
                              <a:pt x="129" y="48"/>
                            </a:lnTo>
                          </a:path>
                        </a:pathLst>
                      </a:custGeom>
                      <a:noFill/>
                      <a:ln w="11113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7329" name="Group 144">
                      <a:extLst>
                        <a:ext uri="{FF2B5EF4-FFF2-40B4-BE49-F238E27FC236}">
                          <a16:creationId xmlns:a16="http://schemas.microsoft.com/office/drawing/2014/main" id="{DED9E079-9CF3-4160-C392-666D054BB7B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29" y="2977"/>
                      <a:ext cx="402" cy="832"/>
                      <a:chOff x="4329" y="2977"/>
                      <a:chExt cx="402" cy="832"/>
                    </a:xfrm>
                  </p:grpSpPr>
                  <p:sp>
                    <p:nvSpPr>
                      <p:cNvPr id="7330" name="Freeform 145">
                        <a:extLst>
                          <a:ext uri="{FF2B5EF4-FFF2-40B4-BE49-F238E27FC236}">
                            <a16:creationId xmlns:a16="http://schemas.microsoft.com/office/drawing/2014/main" id="{50E053A6-357F-139B-F7EA-5713F506787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29" y="2977"/>
                        <a:ext cx="402" cy="832"/>
                      </a:xfrm>
                      <a:custGeom>
                        <a:avLst/>
                        <a:gdLst>
                          <a:gd name="T0" fmla="*/ 127 w 803"/>
                          <a:gd name="T1" fmla="*/ 0 h 1666"/>
                          <a:gd name="T2" fmla="*/ 31 w 803"/>
                          <a:gd name="T3" fmla="*/ 61 h 1666"/>
                          <a:gd name="T4" fmla="*/ 0 w 803"/>
                          <a:gd name="T5" fmla="*/ 258 h 1666"/>
                          <a:gd name="T6" fmla="*/ 75 w 803"/>
                          <a:gd name="T7" fmla="*/ 388 h 1666"/>
                          <a:gd name="T8" fmla="*/ 76 w 803"/>
                          <a:gd name="T9" fmla="*/ 412 h 1666"/>
                          <a:gd name="T10" fmla="*/ 81 w 803"/>
                          <a:gd name="T11" fmla="*/ 442 h 1666"/>
                          <a:gd name="T12" fmla="*/ 91 w 803"/>
                          <a:gd name="T13" fmla="*/ 462 h 1666"/>
                          <a:gd name="T14" fmla="*/ 79 w 803"/>
                          <a:gd name="T15" fmla="*/ 603 h 1666"/>
                          <a:gd name="T16" fmla="*/ 53 w 803"/>
                          <a:gd name="T17" fmla="*/ 829 h 1666"/>
                          <a:gd name="T18" fmla="*/ 80 w 803"/>
                          <a:gd name="T19" fmla="*/ 832 h 1666"/>
                          <a:gd name="T20" fmla="*/ 122 w 803"/>
                          <a:gd name="T21" fmla="*/ 820 h 1666"/>
                          <a:gd name="T22" fmla="*/ 152 w 803"/>
                          <a:gd name="T23" fmla="*/ 667 h 1666"/>
                          <a:gd name="T24" fmla="*/ 168 w 803"/>
                          <a:gd name="T25" fmla="*/ 611 h 1666"/>
                          <a:gd name="T26" fmla="*/ 212 w 803"/>
                          <a:gd name="T27" fmla="*/ 464 h 1666"/>
                          <a:gd name="T28" fmla="*/ 218 w 803"/>
                          <a:gd name="T29" fmla="*/ 619 h 1666"/>
                          <a:gd name="T30" fmla="*/ 242 w 803"/>
                          <a:gd name="T31" fmla="*/ 807 h 1666"/>
                          <a:gd name="T32" fmla="*/ 306 w 803"/>
                          <a:gd name="T33" fmla="*/ 809 h 1666"/>
                          <a:gd name="T34" fmla="*/ 313 w 803"/>
                          <a:gd name="T35" fmla="*/ 607 h 1666"/>
                          <a:gd name="T36" fmla="*/ 307 w 803"/>
                          <a:gd name="T37" fmla="*/ 406 h 1666"/>
                          <a:gd name="T38" fmla="*/ 310 w 803"/>
                          <a:gd name="T39" fmla="*/ 304 h 1666"/>
                          <a:gd name="T40" fmla="*/ 322 w 803"/>
                          <a:gd name="T41" fmla="*/ 271 h 1666"/>
                          <a:gd name="T42" fmla="*/ 329 w 803"/>
                          <a:gd name="T43" fmla="*/ 274 h 1666"/>
                          <a:gd name="T44" fmla="*/ 396 w 803"/>
                          <a:gd name="T45" fmla="*/ 240 h 1666"/>
                          <a:gd name="T46" fmla="*/ 402 w 803"/>
                          <a:gd name="T47" fmla="*/ 176 h 1666"/>
                          <a:gd name="T48" fmla="*/ 294 w 803"/>
                          <a:gd name="T49" fmla="*/ 22 h 1666"/>
                          <a:gd name="T50" fmla="*/ 218 w 803"/>
                          <a:gd name="T51" fmla="*/ 0 h 1666"/>
                          <a:gd name="T52" fmla="*/ 234 w 803"/>
                          <a:gd name="T53" fmla="*/ 104 h 1666"/>
                          <a:gd name="T54" fmla="*/ 216 w 803"/>
                          <a:gd name="T55" fmla="*/ 206 h 1666"/>
                          <a:gd name="T56" fmla="*/ 186 w 803"/>
                          <a:gd name="T57" fmla="*/ 110 h 1666"/>
                          <a:gd name="T58" fmla="*/ 127 w 803"/>
                          <a:gd name="T59" fmla="*/ 0 h 166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60000 65536"/>
                          <a:gd name="T73" fmla="*/ 0 60000 655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</a:gdLst>
                        <a:ahLst/>
                        <a:cxnLst>
                          <a:cxn ang="T60">
                            <a:pos x="T0" y="T1"/>
                          </a:cxn>
                          <a:cxn ang="T61">
                            <a:pos x="T2" y="T3"/>
                          </a:cxn>
                          <a:cxn ang="T62">
                            <a:pos x="T4" y="T5"/>
                          </a:cxn>
                          <a:cxn ang="T63">
                            <a:pos x="T6" y="T7"/>
                          </a:cxn>
                          <a:cxn ang="T64">
                            <a:pos x="T8" y="T9"/>
                          </a:cxn>
                          <a:cxn ang="T65">
                            <a:pos x="T10" y="T11"/>
                          </a:cxn>
                          <a:cxn ang="T66">
                            <a:pos x="T12" y="T13"/>
                          </a:cxn>
                          <a:cxn ang="T67">
                            <a:pos x="T14" y="T15"/>
                          </a:cxn>
                          <a:cxn ang="T68">
                            <a:pos x="T16" y="T17"/>
                          </a:cxn>
                          <a:cxn ang="T69">
                            <a:pos x="T18" y="T19"/>
                          </a:cxn>
                          <a:cxn ang="T70">
                            <a:pos x="T20" y="T21"/>
                          </a:cxn>
                          <a:cxn ang="T71">
                            <a:pos x="T22" y="T23"/>
                          </a:cxn>
                          <a:cxn ang="T72">
                            <a:pos x="T24" y="T25"/>
                          </a:cxn>
                          <a:cxn ang="T73">
                            <a:pos x="T26" y="T27"/>
                          </a:cxn>
                          <a:cxn ang="T74">
                            <a:pos x="T28" y="T29"/>
                          </a:cxn>
                          <a:cxn ang="T75">
                            <a:pos x="T30" y="T31"/>
                          </a:cxn>
                          <a:cxn ang="T76">
                            <a:pos x="T32" y="T33"/>
                          </a:cxn>
                          <a:cxn ang="T77">
                            <a:pos x="T34" y="T35"/>
                          </a:cxn>
                          <a:cxn ang="T78">
                            <a:pos x="T36" y="T37"/>
                          </a:cxn>
                          <a:cxn ang="T79">
                            <a:pos x="T38" y="T39"/>
                          </a:cxn>
                          <a:cxn ang="T80">
                            <a:pos x="T40" y="T41"/>
                          </a:cxn>
                          <a:cxn ang="T81">
                            <a:pos x="T42" y="T43"/>
                          </a:cxn>
                          <a:cxn ang="T82">
                            <a:pos x="T44" y="T45"/>
                          </a:cxn>
                          <a:cxn ang="T83">
                            <a:pos x="T46" y="T47"/>
                          </a:cxn>
                          <a:cxn ang="T84">
                            <a:pos x="T48" y="T49"/>
                          </a:cxn>
                          <a:cxn ang="T85">
                            <a:pos x="T50" y="T51"/>
                          </a:cxn>
                          <a:cxn ang="T86">
                            <a:pos x="T52" y="T53"/>
                          </a:cxn>
                          <a:cxn ang="T87">
                            <a:pos x="T54" y="T55"/>
                          </a:cxn>
                          <a:cxn ang="T88">
                            <a:pos x="T56" y="T57"/>
                          </a:cxn>
                          <a:cxn ang="T89">
                            <a:pos x="T58" y="T59"/>
                          </a:cxn>
                        </a:cxnLst>
                        <a:rect l="0" t="0" r="r" b="b"/>
                        <a:pathLst>
                          <a:path w="803" h="1666">
                            <a:moveTo>
                              <a:pt x="254" y="0"/>
                            </a:moveTo>
                            <a:lnTo>
                              <a:pt x="61" y="122"/>
                            </a:lnTo>
                            <a:lnTo>
                              <a:pt x="0" y="516"/>
                            </a:lnTo>
                            <a:lnTo>
                              <a:pt x="150" y="776"/>
                            </a:lnTo>
                            <a:lnTo>
                              <a:pt x="152" y="825"/>
                            </a:lnTo>
                            <a:lnTo>
                              <a:pt x="162" y="886"/>
                            </a:lnTo>
                            <a:lnTo>
                              <a:pt x="181" y="925"/>
                            </a:lnTo>
                            <a:lnTo>
                              <a:pt x="157" y="1208"/>
                            </a:lnTo>
                            <a:lnTo>
                              <a:pt x="105" y="1660"/>
                            </a:lnTo>
                            <a:lnTo>
                              <a:pt x="159" y="1666"/>
                            </a:lnTo>
                            <a:lnTo>
                              <a:pt x="243" y="1641"/>
                            </a:lnTo>
                            <a:lnTo>
                              <a:pt x="304" y="1336"/>
                            </a:lnTo>
                            <a:lnTo>
                              <a:pt x="335" y="1224"/>
                            </a:lnTo>
                            <a:lnTo>
                              <a:pt x="424" y="929"/>
                            </a:lnTo>
                            <a:lnTo>
                              <a:pt x="436" y="1240"/>
                            </a:lnTo>
                            <a:lnTo>
                              <a:pt x="484" y="1615"/>
                            </a:lnTo>
                            <a:lnTo>
                              <a:pt x="612" y="1620"/>
                            </a:lnTo>
                            <a:lnTo>
                              <a:pt x="626" y="1215"/>
                            </a:lnTo>
                            <a:lnTo>
                              <a:pt x="614" y="812"/>
                            </a:lnTo>
                            <a:lnTo>
                              <a:pt x="619" y="608"/>
                            </a:lnTo>
                            <a:lnTo>
                              <a:pt x="644" y="543"/>
                            </a:lnTo>
                            <a:lnTo>
                              <a:pt x="658" y="549"/>
                            </a:lnTo>
                            <a:lnTo>
                              <a:pt x="791" y="481"/>
                            </a:lnTo>
                            <a:lnTo>
                              <a:pt x="803" y="353"/>
                            </a:lnTo>
                            <a:lnTo>
                              <a:pt x="588" y="44"/>
                            </a:lnTo>
                            <a:lnTo>
                              <a:pt x="436" y="0"/>
                            </a:lnTo>
                            <a:lnTo>
                              <a:pt x="468" y="208"/>
                            </a:lnTo>
                            <a:lnTo>
                              <a:pt x="431" y="412"/>
                            </a:lnTo>
                            <a:lnTo>
                              <a:pt x="372" y="221"/>
                            </a:lnTo>
                            <a:lnTo>
                              <a:pt x="254" y="0"/>
                            </a:lnTo>
                            <a:close/>
                          </a:path>
                        </a:pathLst>
                      </a:custGeom>
                      <a:solidFill>
                        <a:srgbClr val="5F3F1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331" name="Freeform 146">
                        <a:extLst>
                          <a:ext uri="{FF2B5EF4-FFF2-40B4-BE49-F238E27FC236}">
                            <a16:creationId xmlns:a16="http://schemas.microsoft.com/office/drawing/2014/main" id="{8E1A531C-E237-32DA-3829-BC809CBDE65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51" y="3067"/>
                        <a:ext cx="102" cy="217"/>
                      </a:xfrm>
                      <a:custGeom>
                        <a:avLst/>
                        <a:gdLst>
                          <a:gd name="T0" fmla="*/ 51 w 203"/>
                          <a:gd name="T1" fmla="*/ 0 h 433"/>
                          <a:gd name="T2" fmla="*/ 61 w 203"/>
                          <a:gd name="T3" fmla="*/ 52 h 433"/>
                          <a:gd name="T4" fmla="*/ 56 w 203"/>
                          <a:gd name="T5" fmla="*/ 130 h 433"/>
                          <a:gd name="T6" fmla="*/ 0 w 203"/>
                          <a:gd name="T7" fmla="*/ 143 h 433"/>
                          <a:gd name="T8" fmla="*/ 56 w 203"/>
                          <a:gd name="T9" fmla="*/ 147 h 433"/>
                          <a:gd name="T10" fmla="*/ 71 w 203"/>
                          <a:gd name="T11" fmla="*/ 195 h 433"/>
                          <a:gd name="T12" fmla="*/ 102 w 203"/>
                          <a:gd name="T13" fmla="*/ 217 h 433"/>
                          <a:gd name="T14" fmla="*/ 91 w 203"/>
                          <a:gd name="T15" fmla="*/ 178 h 433"/>
                          <a:gd name="T16" fmla="*/ 81 w 203"/>
                          <a:gd name="T17" fmla="*/ 156 h 433"/>
                          <a:gd name="T18" fmla="*/ 76 w 203"/>
                          <a:gd name="T19" fmla="*/ 104 h 433"/>
                          <a:gd name="T20" fmla="*/ 51 w 203"/>
                          <a:gd name="T21" fmla="*/ 0 h 433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</a:gdLst>
                        <a:ahLst/>
                        <a:cxnLst>
                          <a:cxn ang="T22">
                            <a:pos x="T0" y="T1"/>
                          </a:cxn>
                          <a:cxn ang="T23">
                            <a:pos x="T2" y="T3"/>
                          </a:cxn>
                          <a:cxn ang="T24">
                            <a:pos x="T4" y="T5"/>
                          </a:cxn>
                          <a:cxn ang="T25">
                            <a:pos x="T6" y="T7"/>
                          </a:cxn>
                          <a:cxn ang="T26">
                            <a:pos x="T8" y="T9"/>
                          </a:cxn>
                          <a:cxn ang="T27">
                            <a:pos x="T10" y="T11"/>
                          </a:cxn>
                          <a:cxn ang="T28">
                            <a:pos x="T12" y="T13"/>
                          </a:cxn>
                          <a:cxn ang="T29">
                            <a:pos x="T14" y="T15"/>
                          </a:cxn>
                          <a:cxn ang="T30">
                            <a:pos x="T16" y="T17"/>
                          </a:cxn>
                          <a:cxn ang="T31">
                            <a:pos x="T18" y="T19"/>
                          </a:cxn>
                          <a:cxn ang="T32">
                            <a:pos x="T20" y="T21"/>
                          </a:cxn>
                        </a:cxnLst>
                        <a:rect l="0" t="0" r="r" b="b"/>
                        <a:pathLst>
                          <a:path w="203" h="433">
                            <a:moveTo>
                              <a:pt x="101" y="0"/>
                            </a:moveTo>
                            <a:lnTo>
                              <a:pt x="122" y="104"/>
                            </a:lnTo>
                            <a:lnTo>
                              <a:pt x="111" y="260"/>
                            </a:lnTo>
                            <a:lnTo>
                              <a:pt x="0" y="286"/>
                            </a:lnTo>
                            <a:lnTo>
                              <a:pt x="111" y="294"/>
                            </a:lnTo>
                            <a:lnTo>
                              <a:pt x="142" y="390"/>
                            </a:lnTo>
                            <a:lnTo>
                              <a:pt x="203" y="433"/>
                            </a:lnTo>
                            <a:lnTo>
                              <a:pt x="182" y="355"/>
                            </a:lnTo>
                            <a:lnTo>
                              <a:pt x="162" y="312"/>
                            </a:lnTo>
                            <a:lnTo>
                              <a:pt x="152" y="208"/>
                            </a:lnTo>
                            <a:lnTo>
                              <a:pt x="101" y="0"/>
                            </a:lnTo>
                            <a:close/>
                          </a:path>
                        </a:pathLst>
                      </a:custGeom>
                      <a:solidFill>
                        <a:srgbClr val="3F1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332" name="Freeform 147">
                        <a:extLst>
                          <a:ext uri="{FF2B5EF4-FFF2-40B4-BE49-F238E27FC236}">
                            <a16:creationId xmlns:a16="http://schemas.microsoft.com/office/drawing/2014/main" id="{1FE076F5-32F3-D7A1-2332-023EDA6CFDDD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444" y="3079"/>
                        <a:ext cx="35" cy="30"/>
                      </a:xfrm>
                      <a:custGeom>
                        <a:avLst/>
                        <a:gdLst>
                          <a:gd name="T0" fmla="*/ 0 w 71"/>
                          <a:gd name="T1" fmla="*/ 30 h 60"/>
                          <a:gd name="T2" fmla="*/ 7 w 71"/>
                          <a:gd name="T3" fmla="*/ 0 h 60"/>
                          <a:gd name="T4" fmla="*/ 35 w 71"/>
                          <a:gd name="T5" fmla="*/ 26 h 60"/>
                          <a:gd name="T6" fmla="*/ 0 w 71"/>
                          <a:gd name="T7" fmla="*/ 30 h 6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0" t="0" r="r" b="b"/>
                        <a:pathLst>
                          <a:path w="71" h="60">
                            <a:moveTo>
                              <a:pt x="0" y="60"/>
                            </a:moveTo>
                            <a:lnTo>
                              <a:pt x="15" y="0"/>
                            </a:lnTo>
                            <a:lnTo>
                              <a:pt x="71" y="51"/>
                            </a:lnTo>
                            <a:lnTo>
                              <a:pt x="0" y="60"/>
                            </a:lnTo>
                            <a:close/>
                          </a:path>
                        </a:pathLst>
                      </a:custGeom>
                      <a:solidFill>
                        <a:srgbClr val="FFDFB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7316" name="Group 148">
                  <a:extLst>
                    <a:ext uri="{FF2B5EF4-FFF2-40B4-BE49-F238E27FC236}">
                      <a16:creationId xmlns:a16="http://schemas.microsoft.com/office/drawing/2014/main" id="{9AB1A07B-EFCE-9802-308A-E48F7EA380B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442" y="2831"/>
                  <a:ext cx="216" cy="419"/>
                  <a:chOff x="4442" y="2831"/>
                  <a:chExt cx="216" cy="419"/>
                </a:xfrm>
              </p:grpSpPr>
              <p:grpSp>
                <p:nvGrpSpPr>
                  <p:cNvPr id="7317" name="Group 149">
                    <a:extLst>
                      <a:ext uri="{FF2B5EF4-FFF2-40B4-BE49-F238E27FC236}">
                        <a16:creationId xmlns:a16="http://schemas.microsoft.com/office/drawing/2014/main" id="{023711A2-D420-A018-AB04-D2A395D0310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442" y="2831"/>
                    <a:ext cx="128" cy="163"/>
                    <a:chOff x="4442" y="2831"/>
                    <a:chExt cx="128" cy="163"/>
                  </a:xfrm>
                </p:grpSpPr>
                <p:grpSp>
                  <p:nvGrpSpPr>
                    <p:cNvPr id="7319" name="Group 150">
                      <a:extLst>
                        <a:ext uri="{FF2B5EF4-FFF2-40B4-BE49-F238E27FC236}">
                          <a16:creationId xmlns:a16="http://schemas.microsoft.com/office/drawing/2014/main" id="{98A408BF-6CD5-1E06-341D-509CEAD2294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446" y="2834"/>
                      <a:ext cx="113" cy="160"/>
                      <a:chOff x="4446" y="2834"/>
                      <a:chExt cx="113" cy="160"/>
                    </a:xfrm>
                  </p:grpSpPr>
                  <p:sp>
                    <p:nvSpPr>
                      <p:cNvPr id="7321" name="Freeform 151">
                        <a:extLst>
                          <a:ext uri="{FF2B5EF4-FFF2-40B4-BE49-F238E27FC236}">
                            <a16:creationId xmlns:a16="http://schemas.microsoft.com/office/drawing/2014/main" id="{FDC4F213-F4DC-53F8-478E-06F5BA54716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446" y="2834"/>
                        <a:ext cx="113" cy="160"/>
                      </a:xfrm>
                      <a:custGeom>
                        <a:avLst/>
                        <a:gdLst>
                          <a:gd name="T0" fmla="*/ 111 w 225"/>
                          <a:gd name="T1" fmla="*/ 27 h 321"/>
                          <a:gd name="T2" fmla="*/ 113 w 225"/>
                          <a:gd name="T3" fmla="*/ 53 h 321"/>
                          <a:gd name="T4" fmla="*/ 109 w 225"/>
                          <a:gd name="T5" fmla="*/ 62 h 321"/>
                          <a:gd name="T6" fmla="*/ 113 w 225"/>
                          <a:gd name="T7" fmla="*/ 71 h 321"/>
                          <a:gd name="T8" fmla="*/ 112 w 225"/>
                          <a:gd name="T9" fmla="*/ 80 h 321"/>
                          <a:gd name="T10" fmla="*/ 110 w 225"/>
                          <a:gd name="T11" fmla="*/ 93 h 321"/>
                          <a:gd name="T12" fmla="*/ 109 w 225"/>
                          <a:gd name="T13" fmla="*/ 106 h 321"/>
                          <a:gd name="T14" fmla="*/ 109 w 225"/>
                          <a:gd name="T15" fmla="*/ 120 h 321"/>
                          <a:gd name="T16" fmla="*/ 103 w 225"/>
                          <a:gd name="T17" fmla="*/ 128 h 321"/>
                          <a:gd name="T18" fmla="*/ 93 w 225"/>
                          <a:gd name="T19" fmla="*/ 134 h 321"/>
                          <a:gd name="T20" fmla="*/ 96 w 225"/>
                          <a:gd name="T21" fmla="*/ 142 h 321"/>
                          <a:gd name="T22" fmla="*/ 77 w 225"/>
                          <a:gd name="T23" fmla="*/ 160 h 321"/>
                          <a:gd name="T24" fmla="*/ 16 w 225"/>
                          <a:gd name="T25" fmla="*/ 133 h 321"/>
                          <a:gd name="T26" fmla="*/ 14 w 225"/>
                          <a:gd name="T27" fmla="*/ 98 h 321"/>
                          <a:gd name="T28" fmla="*/ 11 w 225"/>
                          <a:gd name="T29" fmla="*/ 94 h 321"/>
                          <a:gd name="T30" fmla="*/ 9 w 225"/>
                          <a:gd name="T31" fmla="*/ 88 h 321"/>
                          <a:gd name="T32" fmla="*/ 4 w 225"/>
                          <a:gd name="T33" fmla="*/ 79 h 321"/>
                          <a:gd name="T34" fmla="*/ 0 w 225"/>
                          <a:gd name="T35" fmla="*/ 60 h 321"/>
                          <a:gd name="T36" fmla="*/ 7 w 225"/>
                          <a:gd name="T37" fmla="*/ 57 h 321"/>
                          <a:gd name="T38" fmla="*/ 5 w 225"/>
                          <a:gd name="T39" fmla="*/ 50 h 321"/>
                          <a:gd name="T40" fmla="*/ 5 w 225"/>
                          <a:gd name="T41" fmla="*/ 38 h 321"/>
                          <a:gd name="T42" fmla="*/ 6 w 225"/>
                          <a:gd name="T43" fmla="*/ 29 h 321"/>
                          <a:gd name="T44" fmla="*/ 11 w 225"/>
                          <a:gd name="T45" fmla="*/ 19 h 321"/>
                          <a:gd name="T46" fmla="*/ 17 w 225"/>
                          <a:gd name="T47" fmla="*/ 11 h 321"/>
                          <a:gd name="T48" fmla="*/ 28 w 225"/>
                          <a:gd name="T49" fmla="*/ 4 h 321"/>
                          <a:gd name="T50" fmla="*/ 40 w 225"/>
                          <a:gd name="T51" fmla="*/ 1 h 321"/>
                          <a:gd name="T52" fmla="*/ 53 w 225"/>
                          <a:gd name="T53" fmla="*/ 0 h 321"/>
                          <a:gd name="T54" fmla="*/ 65 w 225"/>
                          <a:gd name="T55" fmla="*/ 0 h 321"/>
                          <a:gd name="T56" fmla="*/ 78 w 225"/>
                          <a:gd name="T57" fmla="*/ 1 h 321"/>
                          <a:gd name="T58" fmla="*/ 88 w 225"/>
                          <a:gd name="T59" fmla="*/ 2 h 321"/>
                          <a:gd name="T60" fmla="*/ 99 w 225"/>
                          <a:gd name="T61" fmla="*/ 6 h 321"/>
                          <a:gd name="T62" fmla="*/ 105 w 225"/>
                          <a:gd name="T63" fmla="*/ 12 h 321"/>
                          <a:gd name="T64" fmla="*/ 108 w 225"/>
                          <a:gd name="T65" fmla="*/ 17 h 321"/>
                          <a:gd name="T66" fmla="*/ 111 w 225"/>
                          <a:gd name="T67" fmla="*/ 27 h 321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60000 65536"/>
                          <a:gd name="T73" fmla="*/ 0 60000 655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</a:gdLst>
                        <a:ahLst/>
                        <a:cxnLst>
                          <a:cxn ang="T68">
                            <a:pos x="T0" y="T1"/>
                          </a:cxn>
                          <a:cxn ang="T69">
                            <a:pos x="T2" y="T3"/>
                          </a:cxn>
                          <a:cxn ang="T70">
                            <a:pos x="T4" y="T5"/>
                          </a:cxn>
                          <a:cxn ang="T71">
                            <a:pos x="T6" y="T7"/>
                          </a:cxn>
                          <a:cxn ang="T72">
                            <a:pos x="T8" y="T9"/>
                          </a:cxn>
                          <a:cxn ang="T73">
                            <a:pos x="T10" y="T11"/>
                          </a:cxn>
                          <a:cxn ang="T74">
                            <a:pos x="T12" y="T13"/>
                          </a:cxn>
                          <a:cxn ang="T75">
                            <a:pos x="T14" y="T15"/>
                          </a:cxn>
                          <a:cxn ang="T76">
                            <a:pos x="T16" y="T17"/>
                          </a:cxn>
                          <a:cxn ang="T77">
                            <a:pos x="T18" y="T19"/>
                          </a:cxn>
                          <a:cxn ang="T78">
                            <a:pos x="T20" y="T21"/>
                          </a:cxn>
                          <a:cxn ang="T79">
                            <a:pos x="T22" y="T23"/>
                          </a:cxn>
                          <a:cxn ang="T80">
                            <a:pos x="T24" y="T25"/>
                          </a:cxn>
                          <a:cxn ang="T81">
                            <a:pos x="T26" y="T27"/>
                          </a:cxn>
                          <a:cxn ang="T82">
                            <a:pos x="T28" y="T29"/>
                          </a:cxn>
                          <a:cxn ang="T83">
                            <a:pos x="T30" y="T31"/>
                          </a:cxn>
                          <a:cxn ang="T84">
                            <a:pos x="T32" y="T33"/>
                          </a:cxn>
                          <a:cxn ang="T85">
                            <a:pos x="T34" y="T35"/>
                          </a:cxn>
                          <a:cxn ang="T86">
                            <a:pos x="T36" y="T37"/>
                          </a:cxn>
                          <a:cxn ang="T87">
                            <a:pos x="T38" y="T39"/>
                          </a:cxn>
                          <a:cxn ang="T88">
                            <a:pos x="T40" y="T41"/>
                          </a:cxn>
                          <a:cxn ang="T89">
                            <a:pos x="T42" y="T43"/>
                          </a:cxn>
                          <a:cxn ang="T90">
                            <a:pos x="T44" y="T45"/>
                          </a:cxn>
                          <a:cxn ang="T91">
                            <a:pos x="T46" y="T47"/>
                          </a:cxn>
                          <a:cxn ang="T92">
                            <a:pos x="T48" y="T49"/>
                          </a:cxn>
                          <a:cxn ang="T93">
                            <a:pos x="T50" y="T51"/>
                          </a:cxn>
                          <a:cxn ang="T94">
                            <a:pos x="T52" y="T53"/>
                          </a:cxn>
                          <a:cxn ang="T95">
                            <a:pos x="T54" y="T55"/>
                          </a:cxn>
                          <a:cxn ang="T96">
                            <a:pos x="T56" y="T57"/>
                          </a:cxn>
                          <a:cxn ang="T97">
                            <a:pos x="T58" y="T59"/>
                          </a:cxn>
                          <a:cxn ang="T98">
                            <a:pos x="T60" y="T61"/>
                          </a:cxn>
                          <a:cxn ang="T99">
                            <a:pos x="T62" y="T63"/>
                          </a:cxn>
                          <a:cxn ang="T100">
                            <a:pos x="T64" y="T65"/>
                          </a:cxn>
                          <a:cxn ang="T101">
                            <a:pos x="T66" y="T67"/>
                          </a:cxn>
                        </a:cxnLst>
                        <a:rect l="0" t="0" r="r" b="b"/>
                        <a:pathLst>
                          <a:path w="225" h="321">
                            <a:moveTo>
                              <a:pt x="222" y="54"/>
                            </a:moveTo>
                            <a:lnTo>
                              <a:pt x="225" y="106"/>
                            </a:lnTo>
                            <a:lnTo>
                              <a:pt x="217" y="124"/>
                            </a:lnTo>
                            <a:lnTo>
                              <a:pt x="225" y="142"/>
                            </a:lnTo>
                            <a:lnTo>
                              <a:pt x="224" y="160"/>
                            </a:lnTo>
                            <a:lnTo>
                              <a:pt x="220" y="186"/>
                            </a:lnTo>
                            <a:lnTo>
                              <a:pt x="217" y="212"/>
                            </a:lnTo>
                            <a:lnTo>
                              <a:pt x="218" y="240"/>
                            </a:lnTo>
                            <a:lnTo>
                              <a:pt x="205" y="257"/>
                            </a:lnTo>
                            <a:lnTo>
                              <a:pt x="185" y="269"/>
                            </a:lnTo>
                            <a:lnTo>
                              <a:pt x="191" y="285"/>
                            </a:lnTo>
                            <a:lnTo>
                              <a:pt x="154" y="321"/>
                            </a:lnTo>
                            <a:lnTo>
                              <a:pt x="32" y="267"/>
                            </a:lnTo>
                            <a:lnTo>
                              <a:pt x="27" y="197"/>
                            </a:lnTo>
                            <a:lnTo>
                              <a:pt x="22" y="188"/>
                            </a:lnTo>
                            <a:lnTo>
                              <a:pt x="17" y="176"/>
                            </a:lnTo>
                            <a:lnTo>
                              <a:pt x="7" y="158"/>
                            </a:lnTo>
                            <a:lnTo>
                              <a:pt x="0" y="120"/>
                            </a:lnTo>
                            <a:lnTo>
                              <a:pt x="14" y="114"/>
                            </a:lnTo>
                            <a:lnTo>
                              <a:pt x="10" y="101"/>
                            </a:lnTo>
                            <a:lnTo>
                              <a:pt x="10" y="77"/>
                            </a:lnTo>
                            <a:lnTo>
                              <a:pt x="12" y="58"/>
                            </a:lnTo>
                            <a:lnTo>
                              <a:pt x="22" y="38"/>
                            </a:lnTo>
                            <a:lnTo>
                              <a:pt x="34" y="23"/>
                            </a:lnTo>
                            <a:lnTo>
                              <a:pt x="56" y="9"/>
                            </a:lnTo>
                            <a:lnTo>
                              <a:pt x="80" y="3"/>
                            </a:lnTo>
                            <a:lnTo>
                              <a:pt x="105" y="0"/>
                            </a:lnTo>
                            <a:lnTo>
                              <a:pt x="130" y="0"/>
                            </a:lnTo>
                            <a:lnTo>
                              <a:pt x="156" y="2"/>
                            </a:lnTo>
                            <a:lnTo>
                              <a:pt x="176" y="4"/>
                            </a:lnTo>
                            <a:lnTo>
                              <a:pt x="198" y="13"/>
                            </a:lnTo>
                            <a:lnTo>
                              <a:pt x="210" y="25"/>
                            </a:lnTo>
                            <a:lnTo>
                              <a:pt x="215" y="35"/>
                            </a:lnTo>
                            <a:lnTo>
                              <a:pt x="222" y="54"/>
                            </a:lnTo>
                            <a:close/>
                          </a:path>
                        </a:pathLst>
                      </a:custGeom>
                      <a:solidFill>
                        <a:srgbClr val="FF7F7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7322" name="Group 152">
                        <a:extLst>
                          <a:ext uri="{FF2B5EF4-FFF2-40B4-BE49-F238E27FC236}">
                            <a16:creationId xmlns:a16="http://schemas.microsoft.com/office/drawing/2014/main" id="{8E1BF514-FA1A-2B56-FA3D-E2C0CFD9586F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458" y="2888"/>
                        <a:ext cx="97" cy="78"/>
                        <a:chOff x="4458" y="2888"/>
                        <a:chExt cx="97" cy="78"/>
                      </a:xfrm>
                    </p:grpSpPr>
                    <p:sp>
                      <p:nvSpPr>
                        <p:cNvPr id="7323" name="Freeform 153">
                          <a:extLst>
                            <a:ext uri="{FF2B5EF4-FFF2-40B4-BE49-F238E27FC236}">
                              <a16:creationId xmlns:a16="http://schemas.microsoft.com/office/drawing/2014/main" id="{06AAD420-5584-3E05-F8F1-ACBD3D7207C5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493" y="2888"/>
                          <a:ext cx="40" cy="14"/>
                        </a:xfrm>
                        <a:custGeom>
                          <a:avLst/>
                          <a:gdLst>
                            <a:gd name="T0" fmla="*/ 0 w 81"/>
                            <a:gd name="T1" fmla="*/ 2 h 29"/>
                            <a:gd name="T2" fmla="*/ 18 w 81"/>
                            <a:gd name="T3" fmla="*/ 0 h 29"/>
                            <a:gd name="T4" fmla="*/ 31 w 81"/>
                            <a:gd name="T5" fmla="*/ 1 h 29"/>
                            <a:gd name="T6" fmla="*/ 36 w 81"/>
                            <a:gd name="T7" fmla="*/ 4 h 29"/>
                            <a:gd name="T8" fmla="*/ 40 w 81"/>
                            <a:gd name="T9" fmla="*/ 4 h 29"/>
                            <a:gd name="T10" fmla="*/ 38 w 81"/>
                            <a:gd name="T11" fmla="*/ 8 h 29"/>
                            <a:gd name="T12" fmla="*/ 35 w 81"/>
                            <a:gd name="T13" fmla="*/ 12 h 29"/>
                            <a:gd name="T14" fmla="*/ 36 w 81"/>
                            <a:gd name="T15" fmla="*/ 14 h 29"/>
                            <a:gd name="T16" fmla="*/ 24 w 81"/>
                            <a:gd name="T17" fmla="*/ 12 h 29"/>
                            <a:gd name="T18" fmla="*/ 10 w 81"/>
                            <a:gd name="T19" fmla="*/ 13 h 29"/>
                            <a:gd name="T20" fmla="*/ 17 w 81"/>
                            <a:gd name="T21" fmla="*/ 11 h 29"/>
                            <a:gd name="T22" fmla="*/ 9 w 81"/>
                            <a:gd name="T23" fmla="*/ 8 h 29"/>
                            <a:gd name="T24" fmla="*/ 0 w 81"/>
                            <a:gd name="T25" fmla="*/ 2 h 29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  <a:gd name="T36" fmla="*/ 0 60000 65536"/>
                            <a:gd name="T37" fmla="*/ 0 60000 65536"/>
                            <a:gd name="T38" fmla="*/ 0 60000 65536"/>
                          </a:gdLst>
                          <a:ahLst/>
                          <a:cxnLst>
                            <a:cxn ang="T26">
                              <a:pos x="T0" y="T1"/>
                            </a:cxn>
                            <a:cxn ang="T27">
                              <a:pos x="T2" y="T3"/>
                            </a:cxn>
                            <a:cxn ang="T28">
                              <a:pos x="T4" y="T5"/>
                            </a:cxn>
                            <a:cxn ang="T29">
                              <a:pos x="T6" y="T7"/>
                            </a:cxn>
                            <a:cxn ang="T30">
                              <a:pos x="T8" y="T9"/>
                            </a:cxn>
                            <a:cxn ang="T31">
                              <a:pos x="T10" y="T11"/>
                            </a:cxn>
                            <a:cxn ang="T32">
                              <a:pos x="T12" y="T13"/>
                            </a:cxn>
                            <a:cxn ang="T33">
                              <a:pos x="T14" y="T15"/>
                            </a:cxn>
                            <a:cxn ang="T34">
                              <a:pos x="T16" y="T17"/>
                            </a:cxn>
                            <a:cxn ang="T35">
                              <a:pos x="T18" y="T19"/>
                            </a:cxn>
                            <a:cxn ang="T36">
                              <a:pos x="T20" y="T21"/>
                            </a:cxn>
                            <a:cxn ang="T37">
                              <a:pos x="T22" y="T23"/>
                            </a:cxn>
                            <a:cxn ang="T38">
                              <a:pos x="T24" y="T25"/>
                            </a:cxn>
                          </a:cxnLst>
                          <a:rect l="0" t="0" r="r" b="b"/>
                          <a:pathLst>
                            <a:path w="81" h="29">
                              <a:moveTo>
                                <a:pt x="0" y="5"/>
                              </a:moveTo>
                              <a:lnTo>
                                <a:pt x="37" y="0"/>
                              </a:lnTo>
                              <a:lnTo>
                                <a:pt x="63" y="3"/>
                              </a:lnTo>
                              <a:lnTo>
                                <a:pt x="73" y="8"/>
                              </a:lnTo>
                              <a:lnTo>
                                <a:pt x="81" y="9"/>
                              </a:lnTo>
                              <a:lnTo>
                                <a:pt x="76" y="16"/>
                              </a:lnTo>
                              <a:lnTo>
                                <a:pt x="70" y="24"/>
                              </a:lnTo>
                              <a:lnTo>
                                <a:pt x="73" y="29"/>
                              </a:lnTo>
                              <a:lnTo>
                                <a:pt x="48" y="25"/>
                              </a:lnTo>
                              <a:lnTo>
                                <a:pt x="21" y="26"/>
                              </a:lnTo>
                              <a:lnTo>
                                <a:pt x="34" y="22"/>
                              </a:lnTo>
                              <a:lnTo>
                                <a:pt x="19" y="16"/>
                              </a:lnTo>
                              <a:lnTo>
                                <a:pt x="0" y="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7F5F3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7324" name="Freeform 154">
                          <a:extLst>
                            <a:ext uri="{FF2B5EF4-FFF2-40B4-BE49-F238E27FC236}">
                              <a16:creationId xmlns:a16="http://schemas.microsoft.com/office/drawing/2014/main" id="{16896210-7312-77D2-D1C2-6CE8FA57EFAD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43" y="2924"/>
                          <a:ext cx="12" cy="8"/>
                        </a:xfrm>
                        <a:custGeom>
                          <a:avLst/>
                          <a:gdLst>
                            <a:gd name="T0" fmla="*/ 0 w 23"/>
                            <a:gd name="T1" fmla="*/ 0 h 16"/>
                            <a:gd name="T2" fmla="*/ 12 w 23"/>
                            <a:gd name="T3" fmla="*/ 0 h 16"/>
                            <a:gd name="T4" fmla="*/ 10 w 23"/>
                            <a:gd name="T5" fmla="*/ 8 h 16"/>
                            <a:gd name="T6" fmla="*/ 0 w 23"/>
                            <a:gd name="T7" fmla="*/ 0 h 16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0" t="0" r="r" b="b"/>
                          <a:pathLst>
                            <a:path w="23" h="16">
                              <a:moveTo>
                                <a:pt x="0" y="0"/>
                              </a:moveTo>
                              <a:lnTo>
                                <a:pt x="23" y="0"/>
                              </a:lnTo>
                              <a:lnTo>
                                <a:pt x="20" y="16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7F5F3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7325" name="Freeform 155">
                          <a:extLst>
                            <a:ext uri="{FF2B5EF4-FFF2-40B4-BE49-F238E27FC236}">
                              <a16:creationId xmlns:a16="http://schemas.microsoft.com/office/drawing/2014/main" id="{28260F1B-11CC-54DF-3883-A984604A0281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458" y="2925"/>
                          <a:ext cx="62" cy="41"/>
                        </a:xfrm>
                        <a:custGeom>
                          <a:avLst/>
                          <a:gdLst>
                            <a:gd name="T0" fmla="*/ 5 w 123"/>
                            <a:gd name="T1" fmla="*/ 4 h 81"/>
                            <a:gd name="T2" fmla="*/ 12 w 123"/>
                            <a:gd name="T3" fmla="*/ 4 h 81"/>
                            <a:gd name="T4" fmla="*/ 26 w 123"/>
                            <a:gd name="T5" fmla="*/ 26 h 81"/>
                            <a:gd name="T6" fmla="*/ 62 w 123"/>
                            <a:gd name="T7" fmla="*/ 41 h 81"/>
                            <a:gd name="T8" fmla="*/ 26 w 123"/>
                            <a:gd name="T9" fmla="*/ 30 h 81"/>
                            <a:gd name="T10" fmla="*/ 11 w 123"/>
                            <a:gd name="T11" fmla="*/ 18 h 81"/>
                            <a:gd name="T12" fmla="*/ 4 w 123"/>
                            <a:gd name="T13" fmla="*/ 23 h 81"/>
                            <a:gd name="T14" fmla="*/ 0 w 123"/>
                            <a:gd name="T15" fmla="*/ 0 h 81"/>
                            <a:gd name="T16" fmla="*/ 5 w 123"/>
                            <a:gd name="T17" fmla="*/ 4 h 81"/>
                            <a:gd name="T18" fmla="*/ 0 60000 65536"/>
                            <a:gd name="T19" fmla="*/ 0 60000 65536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</a:gdLst>
                          <a:ahLst/>
                          <a:cxnLst>
                            <a:cxn ang="T18">
                              <a:pos x="T0" y="T1"/>
                            </a:cxn>
                            <a:cxn ang="T19">
                              <a:pos x="T2" y="T3"/>
                            </a:cxn>
                            <a:cxn ang="T20">
                              <a:pos x="T4" y="T5"/>
                            </a:cxn>
                            <a:cxn ang="T21">
                              <a:pos x="T6" y="T7"/>
                            </a:cxn>
                            <a:cxn ang="T22">
                              <a:pos x="T8" y="T9"/>
                            </a:cxn>
                            <a:cxn ang="T23">
                              <a:pos x="T10" y="T11"/>
                            </a:cxn>
                            <a:cxn ang="T24">
                              <a:pos x="T12" y="T13"/>
                            </a:cxn>
                            <a:cxn ang="T25">
                              <a:pos x="T14" y="T15"/>
                            </a:cxn>
                            <a:cxn ang="T26">
                              <a:pos x="T16" y="T17"/>
                            </a:cxn>
                          </a:cxnLst>
                          <a:rect l="0" t="0" r="r" b="b"/>
                          <a:pathLst>
                            <a:path w="123" h="81">
                              <a:moveTo>
                                <a:pt x="10" y="8"/>
                              </a:moveTo>
                              <a:lnTo>
                                <a:pt x="24" y="7"/>
                              </a:lnTo>
                              <a:lnTo>
                                <a:pt x="52" y="52"/>
                              </a:lnTo>
                              <a:lnTo>
                                <a:pt x="123" y="81"/>
                              </a:lnTo>
                              <a:lnTo>
                                <a:pt x="51" y="60"/>
                              </a:lnTo>
                              <a:lnTo>
                                <a:pt x="22" y="36"/>
                              </a:lnTo>
                              <a:lnTo>
                                <a:pt x="7" y="46"/>
                              </a:lnTo>
                              <a:lnTo>
                                <a:pt x="0" y="0"/>
                              </a:lnTo>
                              <a:lnTo>
                                <a:pt x="10" y="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7F5F3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  <p:sp>
                  <p:nvSpPr>
                    <p:cNvPr id="7320" name="Freeform 156">
                      <a:extLst>
                        <a:ext uri="{FF2B5EF4-FFF2-40B4-BE49-F238E27FC236}">
                          <a16:creationId xmlns:a16="http://schemas.microsoft.com/office/drawing/2014/main" id="{9EE66567-5067-3F3D-5B33-41798BEC2D7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442" y="2831"/>
                      <a:ext cx="128" cy="104"/>
                    </a:xfrm>
                    <a:custGeom>
                      <a:avLst/>
                      <a:gdLst>
                        <a:gd name="T0" fmla="*/ 19 w 255"/>
                        <a:gd name="T1" fmla="*/ 104 h 206"/>
                        <a:gd name="T2" fmla="*/ 9 w 255"/>
                        <a:gd name="T3" fmla="*/ 92 h 206"/>
                        <a:gd name="T4" fmla="*/ 4 w 255"/>
                        <a:gd name="T5" fmla="*/ 77 h 206"/>
                        <a:gd name="T6" fmla="*/ 0 w 255"/>
                        <a:gd name="T7" fmla="*/ 56 h 206"/>
                        <a:gd name="T8" fmla="*/ 0 w 255"/>
                        <a:gd name="T9" fmla="*/ 34 h 206"/>
                        <a:gd name="T10" fmla="*/ 4 w 255"/>
                        <a:gd name="T11" fmla="*/ 18 h 206"/>
                        <a:gd name="T12" fmla="*/ 17 w 255"/>
                        <a:gd name="T13" fmla="*/ 7 h 206"/>
                        <a:gd name="T14" fmla="*/ 31 w 255"/>
                        <a:gd name="T15" fmla="*/ 2 h 206"/>
                        <a:gd name="T16" fmla="*/ 56 w 255"/>
                        <a:gd name="T17" fmla="*/ 0 h 206"/>
                        <a:gd name="T18" fmla="*/ 89 w 255"/>
                        <a:gd name="T19" fmla="*/ 2 h 206"/>
                        <a:gd name="T20" fmla="*/ 109 w 255"/>
                        <a:gd name="T21" fmla="*/ 7 h 206"/>
                        <a:gd name="T22" fmla="*/ 122 w 255"/>
                        <a:gd name="T23" fmla="*/ 10 h 206"/>
                        <a:gd name="T24" fmla="*/ 128 w 255"/>
                        <a:gd name="T25" fmla="*/ 10 h 206"/>
                        <a:gd name="T26" fmla="*/ 120 w 255"/>
                        <a:gd name="T27" fmla="*/ 16 h 206"/>
                        <a:gd name="T28" fmla="*/ 115 w 255"/>
                        <a:gd name="T29" fmla="*/ 27 h 206"/>
                        <a:gd name="T30" fmla="*/ 115 w 255"/>
                        <a:gd name="T31" fmla="*/ 31 h 206"/>
                        <a:gd name="T32" fmla="*/ 104 w 255"/>
                        <a:gd name="T33" fmla="*/ 25 h 206"/>
                        <a:gd name="T34" fmla="*/ 89 w 255"/>
                        <a:gd name="T35" fmla="*/ 24 h 206"/>
                        <a:gd name="T36" fmla="*/ 70 w 255"/>
                        <a:gd name="T37" fmla="*/ 23 h 206"/>
                        <a:gd name="T38" fmla="*/ 58 w 255"/>
                        <a:gd name="T39" fmla="*/ 23 h 206"/>
                        <a:gd name="T40" fmla="*/ 43 w 255"/>
                        <a:gd name="T41" fmla="*/ 23 h 206"/>
                        <a:gd name="T42" fmla="*/ 50 w 255"/>
                        <a:gd name="T43" fmla="*/ 25 h 206"/>
                        <a:gd name="T44" fmla="*/ 50 w 255"/>
                        <a:gd name="T45" fmla="*/ 32 h 206"/>
                        <a:gd name="T46" fmla="*/ 46 w 255"/>
                        <a:gd name="T47" fmla="*/ 40 h 206"/>
                        <a:gd name="T48" fmla="*/ 38 w 255"/>
                        <a:gd name="T49" fmla="*/ 50 h 206"/>
                        <a:gd name="T50" fmla="*/ 34 w 255"/>
                        <a:gd name="T51" fmla="*/ 63 h 206"/>
                        <a:gd name="T52" fmla="*/ 34 w 255"/>
                        <a:gd name="T53" fmla="*/ 77 h 206"/>
                        <a:gd name="T54" fmla="*/ 23 w 255"/>
                        <a:gd name="T55" fmla="*/ 69 h 206"/>
                        <a:gd name="T56" fmla="*/ 22 w 255"/>
                        <a:gd name="T57" fmla="*/ 62 h 206"/>
                        <a:gd name="T58" fmla="*/ 15 w 255"/>
                        <a:gd name="T59" fmla="*/ 60 h 206"/>
                        <a:gd name="T60" fmla="*/ 8 w 255"/>
                        <a:gd name="T61" fmla="*/ 61 h 206"/>
                        <a:gd name="T62" fmla="*/ 6 w 255"/>
                        <a:gd name="T63" fmla="*/ 64 h 206"/>
                        <a:gd name="T64" fmla="*/ 9 w 255"/>
                        <a:gd name="T65" fmla="*/ 84 h 206"/>
                        <a:gd name="T66" fmla="*/ 15 w 255"/>
                        <a:gd name="T67" fmla="*/ 92 h 206"/>
                        <a:gd name="T68" fmla="*/ 19 w 255"/>
                        <a:gd name="T69" fmla="*/ 104 h 20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</a:gdLst>
                      <a:ahLst/>
                      <a:cxnLst>
                        <a:cxn ang="T70">
                          <a:pos x="T0" y="T1"/>
                        </a:cxn>
                        <a:cxn ang="T71">
                          <a:pos x="T2" y="T3"/>
                        </a:cxn>
                        <a:cxn ang="T72">
                          <a:pos x="T4" y="T5"/>
                        </a:cxn>
                        <a:cxn ang="T73">
                          <a:pos x="T6" y="T7"/>
                        </a:cxn>
                        <a:cxn ang="T74">
                          <a:pos x="T8" y="T9"/>
                        </a:cxn>
                        <a:cxn ang="T75">
                          <a:pos x="T10" y="T11"/>
                        </a:cxn>
                        <a:cxn ang="T76">
                          <a:pos x="T12" y="T13"/>
                        </a:cxn>
                        <a:cxn ang="T77">
                          <a:pos x="T14" y="T15"/>
                        </a:cxn>
                        <a:cxn ang="T78">
                          <a:pos x="T16" y="T17"/>
                        </a:cxn>
                        <a:cxn ang="T79">
                          <a:pos x="T18" y="T19"/>
                        </a:cxn>
                        <a:cxn ang="T80">
                          <a:pos x="T20" y="T21"/>
                        </a:cxn>
                        <a:cxn ang="T81">
                          <a:pos x="T22" y="T23"/>
                        </a:cxn>
                        <a:cxn ang="T82">
                          <a:pos x="T24" y="T25"/>
                        </a:cxn>
                        <a:cxn ang="T83">
                          <a:pos x="T26" y="T27"/>
                        </a:cxn>
                        <a:cxn ang="T84">
                          <a:pos x="T28" y="T29"/>
                        </a:cxn>
                        <a:cxn ang="T85">
                          <a:pos x="T30" y="T31"/>
                        </a:cxn>
                        <a:cxn ang="T86">
                          <a:pos x="T32" y="T33"/>
                        </a:cxn>
                        <a:cxn ang="T87">
                          <a:pos x="T34" y="T35"/>
                        </a:cxn>
                        <a:cxn ang="T88">
                          <a:pos x="T36" y="T37"/>
                        </a:cxn>
                        <a:cxn ang="T89">
                          <a:pos x="T38" y="T39"/>
                        </a:cxn>
                        <a:cxn ang="T90">
                          <a:pos x="T40" y="T41"/>
                        </a:cxn>
                        <a:cxn ang="T91">
                          <a:pos x="T42" y="T43"/>
                        </a:cxn>
                        <a:cxn ang="T92">
                          <a:pos x="T44" y="T45"/>
                        </a:cxn>
                        <a:cxn ang="T93">
                          <a:pos x="T46" y="T47"/>
                        </a:cxn>
                        <a:cxn ang="T94">
                          <a:pos x="T48" y="T49"/>
                        </a:cxn>
                        <a:cxn ang="T95">
                          <a:pos x="T50" y="T51"/>
                        </a:cxn>
                        <a:cxn ang="T96">
                          <a:pos x="T52" y="T53"/>
                        </a:cxn>
                        <a:cxn ang="T97">
                          <a:pos x="T54" y="T55"/>
                        </a:cxn>
                        <a:cxn ang="T98">
                          <a:pos x="T56" y="T57"/>
                        </a:cxn>
                        <a:cxn ang="T99">
                          <a:pos x="T58" y="T59"/>
                        </a:cxn>
                        <a:cxn ang="T100">
                          <a:pos x="T60" y="T61"/>
                        </a:cxn>
                        <a:cxn ang="T101">
                          <a:pos x="T62" y="T63"/>
                        </a:cxn>
                        <a:cxn ang="T102">
                          <a:pos x="T64" y="T65"/>
                        </a:cxn>
                        <a:cxn ang="T103">
                          <a:pos x="T66" y="T67"/>
                        </a:cxn>
                        <a:cxn ang="T104">
                          <a:pos x="T68" y="T69"/>
                        </a:cxn>
                      </a:cxnLst>
                      <a:rect l="0" t="0" r="r" b="b"/>
                      <a:pathLst>
                        <a:path w="255" h="206">
                          <a:moveTo>
                            <a:pt x="37" y="206"/>
                          </a:moveTo>
                          <a:lnTo>
                            <a:pt x="17" y="183"/>
                          </a:lnTo>
                          <a:lnTo>
                            <a:pt x="7" y="153"/>
                          </a:lnTo>
                          <a:lnTo>
                            <a:pt x="0" y="110"/>
                          </a:lnTo>
                          <a:lnTo>
                            <a:pt x="0" y="68"/>
                          </a:lnTo>
                          <a:lnTo>
                            <a:pt x="8" y="36"/>
                          </a:lnTo>
                          <a:lnTo>
                            <a:pt x="34" y="14"/>
                          </a:lnTo>
                          <a:lnTo>
                            <a:pt x="61" y="4"/>
                          </a:lnTo>
                          <a:lnTo>
                            <a:pt x="111" y="0"/>
                          </a:lnTo>
                          <a:lnTo>
                            <a:pt x="177" y="3"/>
                          </a:lnTo>
                          <a:lnTo>
                            <a:pt x="218" y="14"/>
                          </a:lnTo>
                          <a:lnTo>
                            <a:pt x="243" y="19"/>
                          </a:lnTo>
                          <a:lnTo>
                            <a:pt x="255" y="19"/>
                          </a:lnTo>
                          <a:lnTo>
                            <a:pt x="240" y="32"/>
                          </a:lnTo>
                          <a:lnTo>
                            <a:pt x="230" y="53"/>
                          </a:lnTo>
                          <a:lnTo>
                            <a:pt x="230" y="62"/>
                          </a:lnTo>
                          <a:lnTo>
                            <a:pt x="208" y="49"/>
                          </a:lnTo>
                          <a:lnTo>
                            <a:pt x="177" y="47"/>
                          </a:lnTo>
                          <a:lnTo>
                            <a:pt x="140" y="45"/>
                          </a:lnTo>
                          <a:lnTo>
                            <a:pt x="115" y="45"/>
                          </a:lnTo>
                          <a:lnTo>
                            <a:pt x="86" y="45"/>
                          </a:lnTo>
                          <a:lnTo>
                            <a:pt x="100" y="50"/>
                          </a:lnTo>
                          <a:lnTo>
                            <a:pt x="100" y="63"/>
                          </a:lnTo>
                          <a:lnTo>
                            <a:pt x="91" y="79"/>
                          </a:lnTo>
                          <a:lnTo>
                            <a:pt x="76" y="99"/>
                          </a:lnTo>
                          <a:lnTo>
                            <a:pt x="67" y="124"/>
                          </a:lnTo>
                          <a:lnTo>
                            <a:pt x="67" y="153"/>
                          </a:lnTo>
                          <a:lnTo>
                            <a:pt x="45" y="136"/>
                          </a:lnTo>
                          <a:lnTo>
                            <a:pt x="44" y="123"/>
                          </a:lnTo>
                          <a:lnTo>
                            <a:pt x="30" y="118"/>
                          </a:lnTo>
                          <a:lnTo>
                            <a:pt x="15" y="120"/>
                          </a:lnTo>
                          <a:lnTo>
                            <a:pt x="12" y="127"/>
                          </a:lnTo>
                          <a:lnTo>
                            <a:pt x="17" y="166"/>
                          </a:lnTo>
                          <a:lnTo>
                            <a:pt x="29" y="183"/>
                          </a:lnTo>
                          <a:lnTo>
                            <a:pt x="37" y="206"/>
                          </a:lnTo>
                          <a:close/>
                        </a:path>
                      </a:pathLst>
                    </a:custGeom>
                    <a:solidFill>
                      <a:srgbClr val="BF7F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7318" name="Freeform 157">
                    <a:extLst>
                      <a:ext uri="{FF2B5EF4-FFF2-40B4-BE49-F238E27FC236}">
                        <a16:creationId xmlns:a16="http://schemas.microsoft.com/office/drawing/2014/main" id="{26B44086-9BFE-8E61-8961-59DBAB5C75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48" y="3198"/>
                    <a:ext cx="110" cy="52"/>
                  </a:xfrm>
                  <a:custGeom>
                    <a:avLst/>
                    <a:gdLst>
                      <a:gd name="T0" fmla="*/ 110 w 220"/>
                      <a:gd name="T1" fmla="*/ 46 h 104"/>
                      <a:gd name="T2" fmla="*/ 85 w 220"/>
                      <a:gd name="T3" fmla="*/ 52 h 104"/>
                      <a:gd name="T4" fmla="*/ 49 w 220"/>
                      <a:gd name="T5" fmla="*/ 48 h 104"/>
                      <a:gd name="T6" fmla="*/ 18 w 220"/>
                      <a:gd name="T7" fmla="*/ 40 h 104"/>
                      <a:gd name="T8" fmla="*/ 0 w 220"/>
                      <a:gd name="T9" fmla="*/ 9 h 104"/>
                      <a:gd name="T10" fmla="*/ 51 w 220"/>
                      <a:gd name="T11" fmla="*/ 13 h 104"/>
                      <a:gd name="T12" fmla="*/ 47 w 220"/>
                      <a:gd name="T13" fmla="*/ 0 h 104"/>
                      <a:gd name="T14" fmla="*/ 70 w 220"/>
                      <a:gd name="T15" fmla="*/ 3 h 104"/>
                      <a:gd name="T16" fmla="*/ 93 w 220"/>
                      <a:gd name="T17" fmla="*/ 13 h 104"/>
                      <a:gd name="T18" fmla="*/ 102 w 220"/>
                      <a:gd name="T19" fmla="*/ 17 h 104"/>
                      <a:gd name="T20" fmla="*/ 110 w 220"/>
                      <a:gd name="T21" fmla="*/ 46 h 104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20" h="104">
                        <a:moveTo>
                          <a:pt x="220" y="92"/>
                        </a:moveTo>
                        <a:lnTo>
                          <a:pt x="169" y="104"/>
                        </a:lnTo>
                        <a:lnTo>
                          <a:pt x="97" y="95"/>
                        </a:lnTo>
                        <a:lnTo>
                          <a:pt x="36" y="79"/>
                        </a:lnTo>
                        <a:lnTo>
                          <a:pt x="0" y="18"/>
                        </a:lnTo>
                        <a:lnTo>
                          <a:pt x="102" y="26"/>
                        </a:lnTo>
                        <a:lnTo>
                          <a:pt x="93" y="0"/>
                        </a:lnTo>
                        <a:lnTo>
                          <a:pt x="139" y="5"/>
                        </a:lnTo>
                        <a:lnTo>
                          <a:pt x="185" y="26"/>
                        </a:lnTo>
                        <a:lnTo>
                          <a:pt x="203" y="34"/>
                        </a:lnTo>
                        <a:lnTo>
                          <a:pt x="220" y="92"/>
                        </a:lnTo>
                        <a:close/>
                      </a:path>
                    </a:pathLst>
                  </a:custGeom>
                  <a:solidFill>
                    <a:srgbClr val="FF7F7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7180" name="Freeform 158">
                <a:extLst>
                  <a:ext uri="{FF2B5EF4-FFF2-40B4-BE49-F238E27FC236}">
                    <a16:creationId xmlns:a16="http://schemas.microsoft.com/office/drawing/2014/main" id="{B0DBC43B-2D12-D0E6-9884-F99073E1C8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6" y="3413"/>
                <a:ext cx="38" cy="83"/>
              </a:xfrm>
              <a:custGeom>
                <a:avLst/>
                <a:gdLst>
                  <a:gd name="T0" fmla="*/ 37 w 76"/>
                  <a:gd name="T1" fmla="*/ 1 h 166"/>
                  <a:gd name="T2" fmla="*/ 38 w 76"/>
                  <a:gd name="T3" fmla="*/ 46 h 166"/>
                  <a:gd name="T4" fmla="*/ 19 w 76"/>
                  <a:gd name="T5" fmla="*/ 75 h 166"/>
                  <a:gd name="T6" fmla="*/ 9 w 76"/>
                  <a:gd name="T7" fmla="*/ 83 h 166"/>
                  <a:gd name="T8" fmla="*/ 10 w 76"/>
                  <a:gd name="T9" fmla="*/ 43 h 166"/>
                  <a:gd name="T10" fmla="*/ 6 w 76"/>
                  <a:gd name="T11" fmla="*/ 48 h 166"/>
                  <a:gd name="T12" fmla="*/ 1 w 76"/>
                  <a:gd name="T13" fmla="*/ 61 h 166"/>
                  <a:gd name="T14" fmla="*/ 0 w 76"/>
                  <a:gd name="T15" fmla="*/ 46 h 166"/>
                  <a:gd name="T16" fmla="*/ 5 w 76"/>
                  <a:gd name="T17" fmla="*/ 22 h 166"/>
                  <a:gd name="T18" fmla="*/ 18 w 76"/>
                  <a:gd name="T19" fmla="*/ 0 h 166"/>
                  <a:gd name="T20" fmla="*/ 37 w 76"/>
                  <a:gd name="T21" fmla="*/ 1 h 16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6" h="166">
                    <a:moveTo>
                      <a:pt x="73" y="1"/>
                    </a:moveTo>
                    <a:lnTo>
                      <a:pt x="76" y="92"/>
                    </a:lnTo>
                    <a:lnTo>
                      <a:pt x="37" y="149"/>
                    </a:lnTo>
                    <a:lnTo>
                      <a:pt x="17" y="166"/>
                    </a:lnTo>
                    <a:lnTo>
                      <a:pt x="20" y="86"/>
                    </a:lnTo>
                    <a:lnTo>
                      <a:pt x="12" y="95"/>
                    </a:lnTo>
                    <a:lnTo>
                      <a:pt x="1" y="121"/>
                    </a:lnTo>
                    <a:lnTo>
                      <a:pt x="0" y="92"/>
                    </a:lnTo>
                    <a:lnTo>
                      <a:pt x="10" y="43"/>
                    </a:lnTo>
                    <a:lnTo>
                      <a:pt x="35" y="0"/>
                    </a:lnTo>
                    <a:lnTo>
                      <a:pt x="73" y="1"/>
                    </a:lnTo>
                    <a:close/>
                  </a:path>
                </a:pathLst>
              </a:custGeom>
              <a:solidFill>
                <a:srgbClr val="FF7F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1" name="Freeform 159">
                <a:extLst>
                  <a:ext uri="{FF2B5EF4-FFF2-40B4-BE49-F238E27FC236}">
                    <a16:creationId xmlns:a16="http://schemas.microsoft.com/office/drawing/2014/main" id="{CA4CCB9F-0740-36A8-2CE4-2FFE7728F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6" y="3391"/>
                <a:ext cx="42" cy="79"/>
              </a:xfrm>
              <a:custGeom>
                <a:avLst/>
                <a:gdLst>
                  <a:gd name="T0" fmla="*/ 29 w 85"/>
                  <a:gd name="T1" fmla="*/ 0 h 158"/>
                  <a:gd name="T2" fmla="*/ 42 w 85"/>
                  <a:gd name="T3" fmla="*/ 42 h 158"/>
                  <a:gd name="T4" fmla="*/ 20 w 85"/>
                  <a:gd name="T5" fmla="*/ 79 h 158"/>
                  <a:gd name="T6" fmla="*/ 13 w 85"/>
                  <a:gd name="T7" fmla="*/ 75 h 158"/>
                  <a:gd name="T8" fmla="*/ 0 w 85"/>
                  <a:gd name="T9" fmla="*/ 71 h 158"/>
                  <a:gd name="T10" fmla="*/ 5 w 85"/>
                  <a:gd name="T11" fmla="*/ 59 h 158"/>
                  <a:gd name="T12" fmla="*/ 7 w 85"/>
                  <a:gd name="T13" fmla="*/ 45 h 158"/>
                  <a:gd name="T14" fmla="*/ 0 w 85"/>
                  <a:gd name="T15" fmla="*/ 29 h 158"/>
                  <a:gd name="T16" fmla="*/ 5 w 85"/>
                  <a:gd name="T17" fmla="*/ 3 h 158"/>
                  <a:gd name="T18" fmla="*/ 29 w 85"/>
                  <a:gd name="T19" fmla="*/ 0 h 15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5" h="158">
                    <a:moveTo>
                      <a:pt x="59" y="0"/>
                    </a:moveTo>
                    <a:lnTo>
                      <a:pt x="85" y="83"/>
                    </a:lnTo>
                    <a:lnTo>
                      <a:pt x="41" y="158"/>
                    </a:lnTo>
                    <a:lnTo>
                      <a:pt x="26" y="149"/>
                    </a:lnTo>
                    <a:lnTo>
                      <a:pt x="0" y="142"/>
                    </a:lnTo>
                    <a:lnTo>
                      <a:pt x="10" y="117"/>
                    </a:lnTo>
                    <a:lnTo>
                      <a:pt x="14" y="89"/>
                    </a:lnTo>
                    <a:lnTo>
                      <a:pt x="0" y="58"/>
                    </a:lnTo>
                    <a:lnTo>
                      <a:pt x="10" y="6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7F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182" name="Group 160">
                <a:extLst>
                  <a:ext uri="{FF2B5EF4-FFF2-40B4-BE49-F238E27FC236}">
                    <a16:creationId xmlns:a16="http://schemas.microsoft.com/office/drawing/2014/main" id="{488D9D83-155F-9ED2-08EB-0A4439BB4E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15" y="2898"/>
                <a:ext cx="258" cy="1005"/>
                <a:chOff x="5215" y="2898"/>
                <a:chExt cx="258" cy="1005"/>
              </a:xfrm>
            </p:grpSpPr>
            <p:sp>
              <p:nvSpPr>
                <p:cNvPr id="7300" name="Freeform 161">
                  <a:extLst>
                    <a:ext uri="{FF2B5EF4-FFF2-40B4-BE49-F238E27FC236}">
                      <a16:creationId xmlns:a16="http://schemas.microsoft.com/office/drawing/2014/main" id="{28089F62-6AF3-8CD8-4055-DB05538438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7" y="3580"/>
                  <a:ext cx="137" cy="294"/>
                </a:xfrm>
                <a:custGeom>
                  <a:avLst/>
                  <a:gdLst>
                    <a:gd name="T0" fmla="*/ 31 w 274"/>
                    <a:gd name="T1" fmla="*/ 0 h 586"/>
                    <a:gd name="T2" fmla="*/ 27 w 274"/>
                    <a:gd name="T3" fmla="*/ 35 h 586"/>
                    <a:gd name="T4" fmla="*/ 25 w 274"/>
                    <a:gd name="T5" fmla="*/ 75 h 586"/>
                    <a:gd name="T6" fmla="*/ 25 w 274"/>
                    <a:gd name="T7" fmla="*/ 114 h 586"/>
                    <a:gd name="T8" fmla="*/ 27 w 274"/>
                    <a:gd name="T9" fmla="*/ 150 h 586"/>
                    <a:gd name="T10" fmla="*/ 28 w 274"/>
                    <a:gd name="T11" fmla="*/ 179 h 586"/>
                    <a:gd name="T12" fmla="*/ 28 w 274"/>
                    <a:gd name="T13" fmla="*/ 216 h 586"/>
                    <a:gd name="T14" fmla="*/ 25 w 274"/>
                    <a:gd name="T15" fmla="*/ 231 h 586"/>
                    <a:gd name="T16" fmla="*/ 7 w 274"/>
                    <a:gd name="T17" fmla="*/ 277 h 586"/>
                    <a:gd name="T18" fmla="*/ 0 w 274"/>
                    <a:gd name="T19" fmla="*/ 293 h 586"/>
                    <a:gd name="T20" fmla="*/ 30 w 274"/>
                    <a:gd name="T21" fmla="*/ 294 h 586"/>
                    <a:gd name="T22" fmla="*/ 42 w 274"/>
                    <a:gd name="T23" fmla="*/ 274 h 586"/>
                    <a:gd name="T24" fmla="*/ 51 w 274"/>
                    <a:gd name="T25" fmla="*/ 251 h 586"/>
                    <a:gd name="T26" fmla="*/ 56 w 274"/>
                    <a:gd name="T27" fmla="*/ 214 h 586"/>
                    <a:gd name="T28" fmla="*/ 73 w 274"/>
                    <a:gd name="T29" fmla="*/ 114 h 586"/>
                    <a:gd name="T30" fmla="*/ 79 w 274"/>
                    <a:gd name="T31" fmla="*/ 85 h 586"/>
                    <a:gd name="T32" fmla="*/ 75 w 274"/>
                    <a:gd name="T33" fmla="*/ 140 h 586"/>
                    <a:gd name="T34" fmla="*/ 80 w 274"/>
                    <a:gd name="T35" fmla="*/ 173 h 586"/>
                    <a:gd name="T36" fmla="*/ 81 w 274"/>
                    <a:gd name="T37" fmla="*/ 204 h 586"/>
                    <a:gd name="T38" fmla="*/ 78 w 274"/>
                    <a:gd name="T39" fmla="*/ 233 h 586"/>
                    <a:gd name="T40" fmla="*/ 80 w 274"/>
                    <a:gd name="T41" fmla="*/ 246 h 586"/>
                    <a:gd name="T42" fmla="*/ 99 w 274"/>
                    <a:gd name="T43" fmla="*/ 289 h 586"/>
                    <a:gd name="T44" fmla="*/ 116 w 274"/>
                    <a:gd name="T45" fmla="*/ 290 h 586"/>
                    <a:gd name="T46" fmla="*/ 124 w 274"/>
                    <a:gd name="T47" fmla="*/ 290 h 586"/>
                    <a:gd name="T48" fmla="*/ 135 w 274"/>
                    <a:gd name="T49" fmla="*/ 281 h 586"/>
                    <a:gd name="T50" fmla="*/ 109 w 274"/>
                    <a:gd name="T51" fmla="*/ 233 h 586"/>
                    <a:gd name="T52" fmla="*/ 122 w 274"/>
                    <a:gd name="T53" fmla="*/ 131 h 586"/>
                    <a:gd name="T54" fmla="*/ 127 w 274"/>
                    <a:gd name="T55" fmla="*/ 83 h 586"/>
                    <a:gd name="T56" fmla="*/ 137 w 274"/>
                    <a:gd name="T57" fmla="*/ 2 h 586"/>
                    <a:gd name="T58" fmla="*/ 31 w 274"/>
                    <a:gd name="T59" fmla="*/ 0 h 58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274" h="586">
                      <a:moveTo>
                        <a:pt x="61" y="0"/>
                      </a:moveTo>
                      <a:lnTo>
                        <a:pt x="54" y="69"/>
                      </a:lnTo>
                      <a:lnTo>
                        <a:pt x="49" y="149"/>
                      </a:lnTo>
                      <a:lnTo>
                        <a:pt x="49" y="227"/>
                      </a:lnTo>
                      <a:lnTo>
                        <a:pt x="54" y="299"/>
                      </a:lnTo>
                      <a:lnTo>
                        <a:pt x="55" y="357"/>
                      </a:lnTo>
                      <a:lnTo>
                        <a:pt x="55" y="430"/>
                      </a:lnTo>
                      <a:lnTo>
                        <a:pt x="50" y="461"/>
                      </a:lnTo>
                      <a:lnTo>
                        <a:pt x="13" y="552"/>
                      </a:lnTo>
                      <a:lnTo>
                        <a:pt x="0" y="585"/>
                      </a:lnTo>
                      <a:lnTo>
                        <a:pt x="59" y="586"/>
                      </a:lnTo>
                      <a:lnTo>
                        <a:pt x="84" y="546"/>
                      </a:lnTo>
                      <a:lnTo>
                        <a:pt x="101" y="500"/>
                      </a:lnTo>
                      <a:lnTo>
                        <a:pt x="111" y="426"/>
                      </a:lnTo>
                      <a:lnTo>
                        <a:pt x="145" y="227"/>
                      </a:lnTo>
                      <a:lnTo>
                        <a:pt x="157" y="170"/>
                      </a:lnTo>
                      <a:lnTo>
                        <a:pt x="149" y="279"/>
                      </a:lnTo>
                      <a:lnTo>
                        <a:pt x="159" y="345"/>
                      </a:lnTo>
                      <a:lnTo>
                        <a:pt x="162" y="407"/>
                      </a:lnTo>
                      <a:lnTo>
                        <a:pt x="155" y="464"/>
                      </a:lnTo>
                      <a:lnTo>
                        <a:pt x="160" y="491"/>
                      </a:lnTo>
                      <a:lnTo>
                        <a:pt x="198" y="576"/>
                      </a:lnTo>
                      <a:lnTo>
                        <a:pt x="231" y="578"/>
                      </a:lnTo>
                      <a:lnTo>
                        <a:pt x="248" y="578"/>
                      </a:lnTo>
                      <a:lnTo>
                        <a:pt x="269" y="560"/>
                      </a:lnTo>
                      <a:lnTo>
                        <a:pt x="218" y="464"/>
                      </a:lnTo>
                      <a:lnTo>
                        <a:pt x="243" y="261"/>
                      </a:lnTo>
                      <a:lnTo>
                        <a:pt x="253" y="166"/>
                      </a:lnTo>
                      <a:lnTo>
                        <a:pt x="274" y="4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solidFill>
                  <a:srgbClr val="7F3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7301" name="Group 162">
                  <a:extLst>
                    <a:ext uri="{FF2B5EF4-FFF2-40B4-BE49-F238E27FC236}">
                      <a16:creationId xmlns:a16="http://schemas.microsoft.com/office/drawing/2014/main" id="{AD2F57A9-E01F-26BB-E366-6911477AA10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18" y="3216"/>
                  <a:ext cx="249" cy="292"/>
                  <a:chOff x="5218" y="3216"/>
                  <a:chExt cx="249" cy="292"/>
                </a:xfrm>
              </p:grpSpPr>
              <p:sp>
                <p:nvSpPr>
                  <p:cNvPr id="7313" name="Freeform 163">
                    <a:extLst>
                      <a:ext uri="{FF2B5EF4-FFF2-40B4-BE49-F238E27FC236}">
                        <a16:creationId xmlns:a16="http://schemas.microsoft.com/office/drawing/2014/main" id="{F9838B72-725C-2EE1-BEFB-E6645DD4BA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18" y="3224"/>
                    <a:ext cx="68" cy="284"/>
                  </a:xfrm>
                  <a:custGeom>
                    <a:avLst/>
                    <a:gdLst>
                      <a:gd name="T0" fmla="*/ 3 w 135"/>
                      <a:gd name="T1" fmla="*/ 0 h 567"/>
                      <a:gd name="T2" fmla="*/ 0 w 135"/>
                      <a:gd name="T3" fmla="*/ 64 h 567"/>
                      <a:gd name="T4" fmla="*/ 11 w 135"/>
                      <a:gd name="T5" fmla="*/ 153 h 567"/>
                      <a:gd name="T6" fmla="*/ 20 w 135"/>
                      <a:gd name="T7" fmla="*/ 229 h 567"/>
                      <a:gd name="T8" fmla="*/ 37 w 135"/>
                      <a:gd name="T9" fmla="*/ 275 h 567"/>
                      <a:gd name="T10" fmla="*/ 45 w 135"/>
                      <a:gd name="T11" fmla="*/ 284 h 567"/>
                      <a:gd name="T12" fmla="*/ 50 w 135"/>
                      <a:gd name="T13" fmla="*/ 271 h 567"/>
                      <a:gd name="T14" fmla="*/ 52 w 135"/>
                      <a:gd name="T15" fmla="*/ 238 h 567"/>
                      <a:gd name="T16" fmla="*/ 68 w 135"/>
                      <a:gd name="T17" fmla="*/ 230 h 567"/>
                      <a:gd name="T18" fmla="*/ 47 w 135"/>
                      <a:gd name="T19" fmla="*/ 204 h 567"/>
                      <a:gd name="T20" fmla="*/ 34 w 135"/>
                      <a:gd name="T21" fmla="*/ 189 h 567"/>
                      <a:gd name="T22" fmla="*/ 36 w 135"/>
                      <a:gd name="T23" fmla="*/ 58 h 567"/>
                      <a:gd name="T24" fmla="*/ 42 w 135"/>
                      <a:gd name="T25" fmla="*/ 5 h 567"/>
                      <a:gd name="T26" fmla="*/ 3 w 135"/>
                      <a:gd name="T27" fmla="*/ 0 h 567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35" h="567">
                        <a:moveTo>
                          <a:pt x="6" y="0"/>
                        </a:moveTo>
                        <a:lnTo>
                          <a:pt x="0" y="128"/>
                        </a:lnTo>
                        <a:lnTo>
                          <a:pt x="22" y="305"/>
                        </a:lnTo>
                        <a:lnTo>
                          <a:pt x="40" y="458"/>
                        </a:lnTo>
                        <a:lnTo>
                          <a:pt x="74" y="550"/>
                        </a:lnTo>
                        <a:lnTo>
                          <a:pt x="89" y="567"/>
                        </a:lnTo>
                        <a:lnTo>
                          <a:pt x="99" y="541"/>
                        </a:lnTo>
                        <a:lnTo>
                          <a:pt x="104" y="476"/>
                        </a:lnTo>
                        <a:lnTo>
                          <a:pt x="135" y="459"/>
                        </a:lnTo>
                        <a:lnTo>
                          <a:pt x="94" y="407"/>
                        </a:lnTo>
                        <a:lnTo>
                          <a:pt x="67" y="377"/>
                        </a:lnTo>
                        <a:lnTo>
                          <a:pt x="71" y="115"/>
                        </a:lnTo>
                        <a:lnTo>
                          <a:pt x="84" y="10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7F3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14" name="Freeform 164">
                    <a:extLst>
                      <a:ext uri="{FF2B5EF4-FFF2-40B4-BE49-F238E27FC236}">
                        <a16:creationId xmlns:a16="http://schemas.microsoft.com/office/drawing/2014/main" id="{FA5B23D2-FF37-B46E-B5AF-44ACCEBD6DC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08" y="3216"/>
                    <a:ext cx="59" cy="265"/>
                  </a:xfrm>
                  <a:custGeom>
                    <a:avLst/>
                    <a:gdLst>
                      <a:gd name="T0" fmla="*/ 17 w 119"/>
                      <a:gd name="T1" fmla="*/ 7 h 530"/>
                      <a:gd name="T2" fmla="*/ 25 w 119"/>
                      <a:gd name="T3" fmla="*/ 55 h 530"/>
                      <a:gd name="T4" fmla="*/ 25 w 119"/>
                      <a:gd name="T5" fmla="*/ 168 h 530"/>
                      <a:gd name="T6" fmla="*/ 0 w 119"/>
                      <a:gd name="T7" fmla="*/ 216 h 530"/>
                      <a:gd name="T8" fmla="*/ 6 w 119"/>
                      <a:gd name="T9" fmla="*/ 220 h 530"/>
                      <a:gd name="T10" fmla="*/ 0 w 119"/>
                      <a:gd name="T11" fmla="*/ 245 h 530"/>
                      <a:gd name="T12" fmla="*/ 5 w 119"/>
                      <a:gd name="T13" fmla="*/ 265 h 530"/>
                      <a:gd name="T14" fmla="*/ 25 w 119"/>
                      <a:gd name="T15" fmla="*/ 233 h 530"/>
                      <a:gd name="T16" fmla="*/ 42 w 119"/>
                      <a:gd name="T17" fmla="*/ 174 h 530"/>
                      <a:gd name="T18" fmla="*/ 59 w 119"/>
                      <a:gd name="T19" fmla="*/ 44 h 530"/>
                      <a:gd name="T20" fmla="*/ 52 w 119"/>
                      <a:gd name="T21" fmla="*/ 0 h 530"/>
                      <a:gd name="T22" fmla="*/ 17 w 119"/>
                      <a:gd name="T23" fmla="*/ 7 h 530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19" h="530">
                        <a:moveTo>
                          <a:pt x="34" y="14"/>
                        </a:moveTo>
                        <a:lnTo>
                          <a:pt x="51" y="110"/>
                        </a:lnTo>
                        <a:lnTo>
                          <a:pt x="50" y="336"/>
                        </a:lnTo>
                        <a:lnTo>
                          <a:pt x="0" y="432"/>
                        </a:lnTo>
                        <a:lnTo>
                          <a:pt x="12" y="440"/>
                        </a:lnTo>
                        <a:lnTo>
                          <a:pt x="0" y="490"/>
                        </a:lnTo>
                        <a:lnTo>
                          <a:pt x="11" y="530"/>
                        </a:lnTo>
                        <a:lnTo>
                          <a:pt x="50" y="465"/>
                        </a:lnTo>
                        <a:lnTo>
                          <a:pt x="85" y="348"/>
                        </a:lnTo>
                        <a:lnTo>
                          <a:pt x="119" y="88"/>
                        </a:lnTo>
                        <a:lnTo>
                          <a:pt x="104" y="0"/>
                        </a:lnTo>
                        <a:lnTo>
                          <a:pt x="34" y="14"/>
                        </a:lnTo>
                        <a:close/>
                      </a:path>
                    </a:pathLst>
                  </a:custGeom>
                  <a:solidFill>
                    <a:srgbClr val="7F3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302" name="Freeform 165">
                  <a:extLst>
                    <a:ext uri="{FF2B5EF4-FFF2-40B4-BE49-F238E27FC236}">
                      <a16:creationId xmlns:a16="http://schemas.microsoft.com/office/drawing/2014/main" id="{08B3478B-7D03-D315-B111-3E4A272630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9" y="2917"/>
                  <a:ext cx="85" cy="133"/>
                </a:xfrm>
                <a:custGeom>
                  <a:avLst/>
                  <a:gdLst>
                    <a:gd name="T0" fmla="*/ 13 w 170"/>
                    <a:gd name="T1" fmla="*/ 133 h 268"/>
                    <a:gd name="T2" fmla="*/ 13 w 170"/>
                    <a:gd name="T3" fmla="*/ 113 h 268"/>
                    <a:gd name="T4" fmla="*/ 3 w 170"/>
                    <a:gd name="T5" fmla="*/ 89 h 268"/>
                    <a:gd name="T6" fmla="*/ 0 w 170"/>
                    <a:gd name="T7" fmla="*/ 73 h 268"/>
                    <a:gd name="T8" fmla="*/ 0 w 170"/>
                    <a:gd name="T9" fmla="*/ 62 h 268"/>
                    <a:gd name="T10" fmla="*/ 0 w 170"/>
                    <a:gd name="T11" fmla="*/ 45 h 268"/>
                    <a:gd name="T12" fmla="*/ 3 w 170"/>
                    <a:gd name="T13" fmla="*/ 30 h 268"/>
                    <a:gd name="T14" fmla="*/ 7 w 170"/>
                    <a:gd name="T15" fmla="*/ 21 h 268"/>
                    <a:gd name="T16" fmla="*/ 13 w 170"/>
                    <a:gd name="T17" fmla="*/ 12 h 268"/>
                    <a:gd name="T18" fmla="*/ 20 w 170"/>
                    <a:gd name="T19" fmla="*/ 6 h 268"/>
                    <a:gd name="T20" fmla="*/ 32 w 170"/>
                    <a:gd name="T21" fmla="*/ 1 h 268"/>
                    <a:gd name="T22" fmla="*/ 46 w 170"/>
                    <a:gd name="T23" fmla="*/ 0 h 268"/>
                    <a:gd name="T24" fmla="*/ 58 w 170"/>
                    <a:gd name="T25" fmla="*/ 1 h 268"/>
                    <a:gd name="T26" fmla="*/ 68 w 170"/>
                    <a:gd name="T27" fmla="*/ 5 h 268"/>
                    <a:gd name="T28" fmla="*/ 75 w 170"/>
                    <a:gd name="T29" fmla="*/ 12 h 268"/>
                    <a:gd name="T30" fmla="*/ 81 w 170"/>
                    <a:gd name="T31" fmla="*/ 21 h 268"/>
                    <a:gd name="T32" fmla="*/ 85 w 170"/>
                    <a:gd name="T33" fmla="*/ 31 h 268"/>
                    <a:gd name="T34" fmla="*/ 85 w 170"/>
                    <a:gd name="T35" fmla="*/ 54 h 268"/>
                    <a:gd name="T36" fmla="*/ 81 w 170"/>
                    <a:gd name="T37" fmla="*/ 72 h 268"/>
                    <a:gd name="T38" fmla="*/ 78 w 170"/>
                    <a:gd name="T39" fmla="*/ 92 h 268"/>
                    <a:gd name="T40" fmla="*/ 71 w 170"/>
                    <a:gd name="T41" fmla="*/ 102 h 268"/>
                    <a:gd name="T42" fmla="*/ 65 w 170"/>
                    <a:gd name="T43" fmla="*/ 111 h 268"/>
                    <a:gd name="T44" fmla="*/ 62 w 170"/>
                    <a:gd name="T45" fmla="*/ 116 h 268"/>
                    <a:gd name="T46" fmla="*/ 58 w 170"/>
                    <a:gd name="T47" fmla="*/ 133 h 268"/>
                    <a:gd name="T48" fmla="*/ 13 w 170"/>
                    <a:gd name="T49" fmla="*/ 133 h 268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170" h="268">
                      <a:moveTo>
                        <a:pt x="25" y="268"/>
                      </a:moveTo>
                      <a:lnTo>
                        <a:pt x="25" y="227"/>
                      </a:lnTo>
                      <a:lnTo>
                        <a:pt x="5" y="179"/>
                      </a:lnTo>
                      <a:lnTo>
                        <a:pt x="0" y="148"/>
                      </a:lnTo>
                      <a:lnTo>
                        <a:pt x="0" y="125"/>
                      </a:lnTo>
                      <a:lnTo>
                        <a:pt x="0" y="90"/>
                      </a:lnTo>
                      <a:lnTo>
                        <a:pt x="5" y="61"/>
                      </a:lnTo>
                      <a:lnTo>
                        <a:pt x="13" y="42"/>
                      </a:lnTo>
                      <a:lnTo>
                        <a:pt x="25" y="25"/>
                      </a:lnTo>
                      <a:lnTo>
                        <a:pt x="40" y="12"/>
                      </a:lnTo>
                      <a:lnTo>
                        <a:pt x="64" y="2"/>
                      </a:lnTo>
                      <a:lnTo>
                        <a:pt x="91" y="0"/>
                      </a:lnTo>
                      <a:lnTo>
                        <a:pt x="115" y="3"/>
                      </a:lnTo>
                      <a:lnTo>
                        <a:pt x="135" y="10"/>
                      </a:lnTo>
                      <a:lnTo>
                        <a:pt x="150" y="25"/>
                      </a:lnTo>
                      <a:lnTo>
                        <a:pt x="162" y="42"/>
                      </a:lnTo>
                      <a:lnTo>
                        <a:pt x="170" y="62"/>
                      </a:lnTo>
                      <a:lnTo>
                        <a:pt x="169" y="109"/>
                      </a:lnTo>
                      <a:lnTo>
                        <a:pt x="162" y="145"/>
                      </a:lnTo>
                      <a:lnTo>
                        <a:pt x="155" y="185"/>
                      </a:lnTo>
                      <a:lnTo>
                        <a:pt x="142" y="205"/>
                      </a:lnTo>
                      <a:lnTo>
                        <a:pt x="130" y="223"/>
                      </a:lnTo>
                      <a:lnTo>
                        <a:pt x="123" y="234"/>
                      </a:lnTo>
                      <a:lnTo>
                        <a:pt x="116" y="268"/>
                      </a:lnTo>
                      <a:lnTo>
                        <a:pt x="25" y="268"/>
                      </a:lnTo>
                      <a:close/>
                    </a:path>
                  </a:pathLst>
                </a:custGeom>
                <a:solidFill>
                  <a:srgbClr val="7F3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03" name="Freeform 166">
                  <a:extLst>
                    <a:ext uri="{FF2B5EF4-FFF2-40B4-BE49-F238E27FC236}">
                      <a16:creationId xmlns:a16="http://schemas.microsoft.com/office/drawing/2014/main" id="{C5CEE547-31CE-8B09-FF83-04961A6AA9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72" y="2898"/>
                  <a:ext cx="156" cy="110"/>
                </a:xfrm>
                <a:custGeom>
                  <a:avLst/>
                  <a:gdLst>
                    <a:gd name="T0" fmla="*/ 16 w 313"/>
                    <a:gd name="T1" fmla="*/ 108 h 221"/>
                    <a:gd name="T2" fmla="*/ 9 w 313"/>
                    <a:gd name="T3" fmla="*/ 110 h 221"/>
                    <a:gd name="T4" fmla="*/ 0 w 313"/>
                    <a:gd name="T5" fmla="*/ 107 h 221"/>
                    <a:gd name="T6" fmla="*/ 4 w 313"/>
                    <a:gd name="T7" fmla="*/ 88 h 221"/>
                    <a:gd name="T8" fmla="*/ 9 w 313"/>
                    <a:gd name="T9" fmla="*/ 67 h 221"/>
                    <a:gd name="T10" fmla="*/ 19 w 313"/>
                    <a:gd name="T11" fmla="*/ 42 h 221"/>
                    <a:gd name="T12" fmla="*/ 25 w 313"/>
                    <a:gd name="T13" fmla="*/ 28 h 221"/>
                    <a:gd name="T14" fmla="*/ 31 w 313"/>
                    <a:gd name="T15" fmla="*/ 17 h 221"/>
                    <a:gd name="T16" fmla="*/ 45 w 313"/>
                    <a:gd name="T17" fmla="*/ 6 h 221"/>
                    <a:gd name="T18" fmla="*/ 69 w 313"/>
                    <a:gd name="T19" fmla="*/ 2 h 221"/>
                    <a:gd name="T20" fmla="*/ 89 w 313"/>
                    <a:gd name="T21" fmla="*/ 0 h 221"/>
                    <a:gd name="T22" fmla="*/ 120 w 313"/>
                    <a:gd name="T23" fmla="*/ 10 h 221"/>
                    <a:gd name="T24" fmla="*/ 132 w 313"/>
                    <a:gd name="T25" fmla="*/ 23 h 221"/>
                    <a:gd name="T26" fmla="*/ 142 w 313"/>
                    <a:gd name="T27" fmla="*/ 45 h 221"/>
                    <a:gd name="T28" fmla="*/ 152 w 313"/>
                    <a:gd name="T29" fmla="*/ 71 h 221"/>
                    <a:gd name="T30" fmla="*/ 156 w 313"/>
                    <a:gd name="T31" fmla="*/ 94 h 221"/>
                    <a:gd name="T32" fmla="*/ 155 w 313"/>
                    <a:gd name="T33" fmla="*/ 103 h 221"/>
                    <a:gd name="T34" fmla="*/ 140 w 313"/>
                    <a:gd name="T35" fmla="*/ 104 h 221"/>
                    <a:gd name="T36" fmla="*/ 129 w 313"/>
                    <a:gd name="T37" fmla="*/ 107 h 221"/>
                    <a:gd name="T38" fmla="*/ 114 w 313"/>
                    <a:gd name="T39" fmla="*/ 109 h 221"/>
                    <a:gd name="T40" fmla="*/ 118 w 313"/>
                    <a:gd name="T41" fmla="*/ 86 h 221"/>
                    <a:gd name="T42" fmla="*/ 118 w 313"/>
                    <a:gd name="T43" fmla="*/ 73 h 221"/>
                    <a:gd name="T44" fmla="*/ 117 w 313"/>
                    <a:gd name="T45" fmla="*/ 62 h 221"/>
                    <a:gd name="T46" fmla="*/ 118 w 313"/>
                    <a:gd name="T47" fmla="*/ 46 h 221"/>
                    <a:gd name="T48" fmla="*/ 100 w 313"/>
                    <a:gd name="T49" fmla="*/ 39 h 221"/>
                    <a:gd name="T50" fmla="*/ 95 w 313"/>
                    <a:gd name="T51" fmla="*/ 26 h 221"/>
                    <a:gd name="T52" fmla="*/ 80 w 313"/>
                    <a:gd name="T53" fmla="*/ 35 h 221"/>
                    <a:gd name="T54" fmla="*/ 59 w 313"/>
                    <a:gd name="T55" fmla="*/ 52 h 221"/>
                    <a:gd name="T56" fmla="*/ 67 w 313"/>
                    <a:gd name="T57" fmla="*/ 44 h 221"/>
                    <a:gd name="T58" fmla="*/ 50 w 313"/>
                    <a:gd name="T59" fmla="*/ 57 h 221"/>
                    <a:gd name="T60" fmla="*/ 50 w 313"/>
                    <a:gd name="T61" fmla="*/ 78 h 221"/>
                    <a:gd name="T62" fmla="*/ 54 w 313"/>
                    <a:gd name="T63" fmla="*/ 88 h 221"/>
                    <a:gd name="T64" fmla="*/ 59 w 313"/>
                    <a:gd name="T65" fmla="*/ 96 h 221"/>
                    <a:gd name="T66" fmla="*/ 63 w 313"/>
                    <a:gd name="T67" fmla="*/ 109 h 221"/>
                    <a:gd name="T68" fmla="*/ 45 w 313"/>
                    <a:gd name="T69" fmla="*/ 109 h 221"/>
                    <a:gd name="T70" fmla="*/ 53 w 313"/>
                    <a:gd name="T71" fmla="*/ 109 h 221"/>
                    <a:gd name="T72" fmla="*/ 27 w 313"/>
                    <a:gd name="T73" fmla="*/ 107 h 221"/>
                    <a:gd name="T74" fmla="*/ 25 w 313"/>
                    <a:gd name="T75" fmla="*/ 107 h 221"/>
                    <a:gd name="T76" fmla="*/ 16 w 313"/>
                    <a:gd name="T77" fmla="*/ 108 h 221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0" t="0" r="r" b="b"/>
                  <a:pathLst>
                    <a:path w="313" h="221">
                      <a:moveTo>
                        <a:pt x="32" y="216"/>
                      </a:moveTo>
                      <a:lnTo>
                        <a:pt x="19" y="221"/>
                      </a:lnTo>
                      <a:lnTo>
                        <a:pt x="0" y="214"/>
                      </a:lnTo>
                      <a:lnTo>
                        <a:pt x="9" y="177"/>
                      </a:lnTo>
                      <a:lnTo>
                        <a:pt x="19" y="134"/>
                      </a:lnTo>
                      <a:lnTo>
                        <a:pt x="39" y="85"/>
                      </a:lnTo>
                      <a:lnTo>
                        <a:pt x="51" y="57"/>
                      </a:lnTo>
                      <a:lnTo>
                        <a:pt x="63" y="34"/>
                      </a:lnTo>
                      <a:lnTo>
                        <a:pt x="90" y="13"/>
                      </a:lnTo>
                      <a:lnTo>
                        <a:pt x="139" y="4"/>
                      </a:lnTo>
                      <a:lnTo>
                        <a:pt x="179" y="0"/>
                      </a:lnTo>
                      <a:lnTo>
                        <a:pt x="240" y="21"/>
                      </a:lnTo>
                      <a:lnTo>
                        <a:pt x="264" y="46"/>
                      </a:lnTo>
                      <a:lnTo>
                        <a:pt x="284" y="91"/>
                      </a:lnTo>
                      <a:lnTo>
                        <a:pt x="305" y="143"/>
                      </a:lnTo>
                      <a:lnTo>
                        <a:pt x="313" y="188"/>
                      </a:lnTo>
                      <a:lnTo>
                        <a:pt x="310" y="206"/>
                      </a:lnTo>
                      <a:lnTo>
                        <a:pt x="281" y="209"/>
                      </a:lnTo>
                      <a:lnTo>
                        <a:pt x="259" y="214"/>
                      </a:lnTo>
                      <a:lnTo>
                        <a:pt x="228" y="218"/>
                      </a:lnTo>
                      <a:lnTo>
                        <a:pt x="237" y="173"/>
                      </a:lnTo>
                      <a:lnTo>
                        <a:pt x="237" y="147"/>
                      </a:lnTo>
                      <a:lnTo>
                        <a:pt x="235" y="124"/>
                      </a:lnTo>
                      <a:lnTo>
                        <a:pt x="237" y="92"/>
                      </a:lnTo>
                      <a:lnTo>
                        <a:pt x="201" y="79"/>
                      </a:lnTo>
                      <a:lnTo>
                        <a:pt x="191" y="52"/>
                      </a:lnTo>
                      <a:lnTo>
                        <a:pt x="161" y="70"/>
                      </a:lnTo>
                      <a:lnTo>
                        <a:pt x="119" y="105"/>
                      </a:lnTo>
                      <a:lnTo>
                        <a:pt x="135" y="88"/>
                      </a:lnTo>
                      <a:lnTo>
                        <a:pt x="100" y="114"/>
                      </a:lnTo>
                      <a:lnTo>
                        <a:pt x="100" y="156"/>
                      </a:lnTo>
                      <a:lnTo>
                        <a:pt x="108" y="176"/>
                      </a:lnTo>
                      <a:lnTo>
                        <a:pt x="119" y="193"/>
                      </a:lnTo>
                      <a:lnTo>
                        <a:pt x="127" y="219"/>
                      </a:lnTo>
                      <a:lnTo>
                        <a:pt x="90" y="219"/>
                      </a:lnTo>
                      <a:lnTo>
                        <a:pt x="107" y="219"/>
                      </a:lnTo>
                      <a:lnTo>
                        <a:pt x="54" y="214"/>
                      </a:lnTo>
                      <a:lnTo>
                        <a:pt x="51" y="214"/>
                      </a:lnTo>
                      <a:lnTo>
                        <a:pt x="32" y="2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04" name="Freeform 167">
                  <a:extLst>
                    <a:ext uri="{FF2B5EF4-FFF2-40B4-BE49-F238E27FC236}">
                      <a16:creationId xmlns:a16="http://schemas.microsoft.com/office/drawing/2014/main" id="{5CA69E5E-2D13-8516-AF32-6C6A8EF419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15" y="3050"/>
                  <a:ext cx="258" cy="540"/>
                </a:xfrm>
                <a:custGeom>
                  <a:avLst/>
                  <a:gdLst>
                    <a:gd name="T0" fmla="*/ 104 w 516"/>
                    <a:gd name="T1" fmla="*/ 0 h 1081"/>
                    <a:gd name="T2" fmla="*/ 41 w 516"/>
                    <a:gd name="T3" fmla="*/ 29 h 1081"/>
                    <a:gd name="T4" fmla="*/ 33 w 516"/>
                    <a:gd name="T5" fmla="*/ 39 h 1081"/>
                    <a:gd name="T6" fmla="*/ 0 w 516"/>
                    <a:gd name="T7" fmla="*/ 176 h 1081"/>
                    <a:gd name="T8" fmla="*/ 49 w 516"/>
                    <a:gd name="T9" fmla="*/ 182 h 1081"/>
                    <a:gd name="T10" fmla="*/ 56 w 516"/>
                    <a:gd name="T11" fmla="*/ 147 h 1081"/>
                    <a:gd name="T12" fmla="*/ 75 w 516"/>
                    <a:gd name="T13" fmla="*/ 220 h 1081"/>
                    <a:gd name="T14" fmla="*/ 43 w 516"/>
                    <a:gd name="T15" fmla="*/ 382 h 1081"/>
                    <a:gd name="T16" fmla="*/ 59 w 516"/>
                    <a:gd name="T17" fmla="*/ 539 h 1081"/>
                    <a:gd name="T18" fmla="*/ 78 w 516"/>
                    <a:gd name="T19" fmla="*/ 540 h 1081"/>
                    <a:gd name="T20" fmla="*/ 105 w 516"/>
                    <a:gd name="T21" fmla="*/ 538 h 1081"/>
                    <a:gd name="T22" fmla="*/ 144 w 516"/>
                    <a:gd name="T23" fmla="*/ 536 h 1081"/>
                    <a:gd name="T24" fmla="*/ 178 w 516"/>
                    <a:gd name="T25" fmla="*/ 536 h 1081"/>
                    <a:gd name="T26" fmla="*/ 207 w 516"/>
                    <a:gd name="T27" fmla="*/ 536 h 1081"/>
                    <a:gd name="T28" fmla="*/ 218 w 516"/>
                    <a:gd name="T29" fmla="*/ 311 h 1081"/>
                    <a:gd name="T30" fmla="*/ 189 w 516"/>
                    <a:gd name="T31" fmla="*/ 212 h 1081"/>
                    <a:gd name="T32" fmla="*/ 200 w 516"/>
                    <a:gd name="T33" fmla="*/ 157 h 1081"/>
                    <a:gd name="T34" fmla="*/ 207 w 516"/>
                    <a:gd name="T35" fmla="*/ 177 h 1081"/>
                    <a:gd name="T36" fmla="*/ 258 w 516"/>
                    <a:gd name="T37" fmla="*/ 166 h 1081"/>
                    <a:gd name="T38" fmla="*/ 218 w 516"/>
                    <a:gd name="T39" fmla="*/ 37 h 1081"/>
                    <a:gd name="T40" fmla="*/ 153 w 516"/>
                    <a:gd name="T41" fmla="*/ 0 h 1081"/>
                    <a:gd name="T42" fmla="*/ 104 w 516"/>
                    <a:gd name="T43" fmla="*/ 0 h 1081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516" h="1081">
                      <a:moveTo>
                        <a:pt x="208" y="0"/>
                      </a:moveTo>
                      <a:lnTo>
                        <a:pt x="81" y="59"/>
                      </a:lnTo>
                      <a:lnTo>
                        <a:pt x="66" y="78"/>
                      </a:lnTo>
                      <a:lnTo>
                        <a:pt x="0" y="353"/>
                      </a:lnTo>
                      <a:lnTo>
                        <a:pt x="98" y="364"/>
                      </a:lnTo>
                      <a:lnTo>
                        <a:pt x="111" y="295"/>
                      </a:lnTo>
                      <a:lnTo>
                        <a:pt x="149" y="441"/>
                      </a:lnTo>
                      <a:lnTo>
                        <a:pt x="86" y="764"/>
                      </a:lnTo>
                      <a:lnTo>
                        <a:pt x="118" y="1078"/>
                      </a:lnTo>
                      <a:lnTo>
                        <a:pt x="155" y="1081"/>
                      </a:lnTo>
                      <a:lnTo>
                        <a:pt x="210" y="1076"/>
                      </a:lnTo>
                      <a:lnTo>
                        <a:pt x="287" y="1072"/>
                      </a:lnTo>
                      <a:lnTo>
                        <a:pt x="355" y="1072"/>
                      </a:lnTo>
                      <a:lnTo>
                        <a:pt x="413" y="1073"/>
                      </a:lnTo>
                      <a:lnTo>
                        <a:pt x="435" y="623"/>
                      </a:lnTo>
                      <a:lnTo>
                        <a:pt x="377" y="425"/>
                      </a:lnTo>
                      <a:lnTo>
                        <a:pt x="399" y="315"/>
                      </a:lnTo>
                      <a:lnTo>
                        <a:pt x="413" y="355"/>
                      </a:lnTo>
                      <a:lnTo>
                        <a:pt x="516" y="332"/>
                      </a:lnTo>
                      <a:lnTo>
                        <a:pt x="436" y="75"/>
                      </a:lnTo>
                      <a:lnTo>
                        <a:pt x="306" y="0"/>
                      </a:lnTo>
                      <a:lnTo>
                        <a:pt x="208" y="0"/>
                      </a:lnTo>
                      <a:close/>
                    </a:path>
                  </a:pathLst>
                </a:custGeom>
                <a:solidFill>
                  <a:srgbClr val="001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7305" name="Group 168">
                  <a:extLst>
                    <a:ext uri="{FF2B5EF4-FFF2-40B4-BE49-F238E27FC236}">
                      <a16:creationId xmlns:a16="http://schemas.microsoft.com/office/drawing/2014/main" id="{19CB3129-9971-4923-2265-0A969CF8DB2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90" y="3051"/>
                  <a:ext cx="112" cy="219"/>
                  <a:chOff x="5290" y="3051"/>
                  <a:chExt cx="112" cy="219"/>
                </a:xfrm>
              </p:grpSpPr>
              <p:sp>
                <p:nvSpPr>
                  <p:cNvPr id="7310" name="Freeform 169">
                    <a:extLst>
                      <a:ext uri="{FF2B5EF4-FFF2-40B4-BE49-F238E27FC236}">
                        <a16:creationId xmlns:a16="http://schemas.microsoft.com/office/drawing/2014/main" id="{8139F356-17D8-04C1-A615-1141DB821A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6" y="3051"/>
                    <a:ext cx="57" cy="26"/>
                  </a:xfrm>
                  <a:custGeom>
                    <a:avLst/>
                    <a:gdLst>
                      <a:gd name="T0" fmla="*/ 0 w 115"/>
                      <a:gd name="T1" fmla="*/ 2 h 52"/>
                      <a:gd name="T2" fmla="*/ 12 w 115"/>
                      <a:gd name="T3" fmla="*/ 26 h 52"/>
                      <a:gd name="T4" fmla="*/ 29 w 115"/>
                      <a:gd name="T5" fmla="*/ 0 h 52"/>
                      <a:gd name="T6" fmla="*/ 46 w 115"/>
                      <a:gd name="T7" fmla="*/ 26 h 52"/>
                      <a:gd name="T8" fmla="*/ 57 w 115"/>
                      <a:gd name="T9" fmla="*/ 3 h 52"/>
                      <a:gd name="T10" fmla="*/ 0 w 115"/>
                      <a:gd name="T11" fmla="*/ 2 h 5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15" h="52">
                        <a:moveTo>
                          <a:pt x="0" y="4"/>
                        </a:moveTo>
                        <a:lnTo>
                          <a:pt x="25" y="52"/>
                        </a:lnTo>
                        <a:lnTo>
                          <a:pt x="59" y="0"/>
                        </a:lnTo>
                        <a:lnTo>
                          <a:pt x="93" y="52"/>
                        </a:lnTo>
                        <a:lnTo>
                          <a:pt x="115" y="6"/>
                        </a:lnTo>
                        <a:lnTo>
                          <a:pt x="0" y="4"/>
                        </a:lnTo>
                        <a:close/>
                      </a:path>
                    </a:pathLst>
                  </a:custGeom>
                  <a:solidFill>
                    <a:srgbClr val="00007F"/>
                  </a:solidFill>
                  <a:ln w="11113">
                    <a:solidFill>
                      <a:srgbClr val="00007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11" name="Freeform 170">
                    <a:extLst>
                      <a:ext uri="{FF2B5EF4-FFF2-40B4-BE49-F238E27FC236}">
                        <a16:creationId xmlns:a16="http://schemas.microsoft.com/office/drawing/2014/main" id="{37209588-4BDE-686C-A121-FFBD2E490B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45" y="3057"/>
                    <a:ext cx="4" cy="211"/>
                  </a:xfrm>
                  <a:custGeom>
                    <a:avLst/>
                    <a:gdLst>
                      <a:gd name="T0" fmla="*/ 0 w 9"/>
                      <a:gd name="T1" fmla="*/ 0 h 421"/>
                      <a:gd name="T2" fmla="*/ 4 w 9"/>
                      <a:gd name="T3" fmla="*/ 87 h 421"/>
                      <a:gd name="T4" fmla="*/ 4 w 9"/>
                      <a:gd name="T5" fmla="*/ 211 h 421"/>
                      <a:gd name="T6" fmla="*/ 0 w 9"/>
                      <a:gd name="T7" fmla="*/ 0 h 42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9" h="421">
                        <a:moveTo>
                          <a:pt x="0" y="0"/>
                        </a:moveTo>
                        <a:lnTo>
                          <a:pt x="9" y="174"/>
                        </a:lnTo>
                        <a:lnTo>
                          <a:pt x="9" y="42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7F"/>
                  </a:solidFill>
                  <a:ln w="11113">
                    <a:solidFill>
                      <a:srgbClr val="00007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12" name="Freeform 171">
                    <a:extLst>
                      <a:ext uri="{FF2B5EF4-FFF2-40B4-BE49-F238E27FC236}">
                        <a16:creationId xmlns:a16="http://schemas.microsoft.com/office/drawing/2014/main" id="{68F1B40C-CBB5-669A-0F82-A9F48FBAC0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90" y="3266"/>
                    <a:ext cx="112" cy="4"/>
                  </a:xfrm>
                  <a:custGeom>
                    <a:avLst/>
                    <a:gdLst>
                      <a:gd name="T0" fmla="*/ 0 w 224"/>
                      <a:gd name="T1" fmla="*/ 4 h 8"/>
                      <a:gd name="T2" fmla="*/ 61 w 224"/>
                      <a:gd name="T3" fmla="*/ 0 h 8"/>
                      <a:gd name="T4" fmla="*/ 112 w 224"/>
                      <a:gd name="T5" fmla="*/ 2 h 8"/>
                      <a:gd name="T6" fmla="*/ 0 w 224"/>
                      <a:gd name="T7" fmla="*/ 4 h 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24" h="8">
                        <a:moveTo>
                          <a:pt x="0" y="8"/>
                        </a:moveTo>
                        <a:lnTo>
                          <a:pt x="122" y="0"/>
                        </a:lnTo>
                        <a:lnTo>
                          <a:pt x="224" y="3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00007F"/>
                  </a:solidFill>
                  <a:ln w="11113">
                    <a:solidFill>
                      <a:srgbClr val="00007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306" name="Group 172">
                  <a:extLst>
                    <a:ext uri="{FF2B5EF4-FFF2-40B4-BE49-F238E27FC236}">
                      <a16:creationId xmlns:a16="http://schemas.microsoft.com/office/drawing/2014/main" id="{8E2DFFE8-A2E9-8E1F-F9A6-144677112F1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61" y="3815"/>
                  <a:ext cx="150" cy="88"/>
                  <a:chOff x="5261" y="3815"/>
                  <a:chExt cx="150" cy="88"/>
                </a:xfrm>
              </p:grpSpPr>
              <p:sp>
                <p:nvSpPr>
                  <p:cNvPr id="7308" name="Freeform 173">
                    <a:extLst>
                      <a:ext uri="{FF2B5EF4-FFF2-40B4-BE49-F238E27FC236}">
                        <a16:creationId xmlns:a16="http://schemas.microsoft.com/office/drawing/2014/main" id="{ADE69315-F4B6-BB48-0A34-FE32C4383C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1" y="3823"/>
                    <a:ext cx="59" cy="80"/>
                  </a:xfrm>
                  <a:custGeom>
                    <a:avLst/>
                    <a:gdLst>
                      <a:gd name="T0" fmla="*/ 11 w 119"/>
                      <a:gd name="T1" fmla="*/ 40 h 161"/>
                      <a:gd name="T2" fmla="*/ 2 w 119"/>
                      <a:gd name="T3" fmla="*/ 52 h 161"/>
                      <a:gd name="T4" fmla="*/ 0 w 119"/>
                      <a:gd name="T5" fmla="*/ 61 h 161"/>
                      <a:gd name="T6" fmla="*/ 0 w 119"/>
                      <a:gd name="T7" fmla="*/ 69 h 161"/>
                      <a:gd name="T8" fmla="*/ 2 w 119"/>
                      <a:gd name="T9" fmla="*/ 74 h 161"/>
                      <a:gd name="T10" fmla="*/ 6 w 119"/>
                      <a:gd name="T11" fmla="*/ 78 h 161"/>
                      <a:gd name="T12" fmla="*/ 13 w 119"/>
                      <a:gd name="T13" fmla="*/ 80 h 161"/>
                      <a:gd name="T14" fmla="*/ 23 w 119"/>
                      <a:gd name="T15" fmla="*/ 79 h 161"/>
                      <a:gd name="T16" fmla="*/ 34 w 119"/>
                      <a:gd name="T17" fmla="*/ 76 h 161"/>
                      <a:gd name="T18" fmla="*/ 41 w 119"/>
                      <a:gd name="T19" fmla="*/ 68 h 161"/>
                      <a:gd name="T20" fmla="*/ 48 w 119"/>
                      <a:gd name="T21" fmla="*/ 57 h 161"/>
                      <a:gd name="T22" fmla="*/ 52 w 119"/>
                      <a:gd name="T23" fmla="*/ 35 h 161"/>
                      <a:gd name="T24" fmla="*/ 59 w 119"/>
                      <a:gd name="T25" fmla="*/ 14 h 161"/>
                      <a:gd name="T26" fmla="*/ 58 w 119"/>
                      <a:gd name="T27" fmla="*/ 0 h 161"/>
                      <a:gd name="T28" fmla="*/ 46 w 119"/>
                      <a:gd name="T29" fmla="*/ 31 h 161"/>
                      <a:gd name="T30" fmla="*/ 36 w 119"/>
                      <a:gd name="T31" fmla="*/ 50 h 161"/>
                      <a:gd name="T32" fmla="*/ 21 w 119"/>
                      <a:gd name="T33" fmla="*/ 50 h 161"/>
                      <a:gd name="T34" fmla="*/ 8 w 119"/>
                      <a:gd name="T35" fmla="*/ 49 h 161"/>
                      <a:gd name="T36" fmla="*/ 11 w 119"/>
                      <a:gd name="T37" fmla="*/ 40 h 161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19" h="161">
                        <a:moveTo>
                          <a:pt x="22" y="80"/>
                        </a:moveTo>
                        <a:lnTo>
                          <a:pt x="5" y="104"/>
                        </a:lnTo>
                        <a:lnTo>
                          <a:pt x="0" y="123"/>
                        </a:lnTo>
                        <a:lnTo>
                          <a:pt x="0" y="138"/>
                        </a:lnTo>
                        <a:lnTo>
                          <a:pt x="4" y="148"/>
                        </a:lnTo>
                        <a:lnTo>
                          <a:pt x="12" y="156"/>
                        </a:lnTo>
                        <a:lnTo>
                          <a:pt x="27" y="161"/>
                        </a:lnTo>
                        <a:lnTo>
                          <a:pt x="47" y="159"/>
                        </a:lnTo>
                        <a:lnTo>
                          <a:pt x="68" y="152"/>
                        </a:lnTo>
                        <a:lnTo>
                          <a:pt x="83" y="136"/>
                        </a:lnTo>
                        <a:lnTo>
                          <a:pt x="97" y="114"/>
                        </a:lnTo>
                        <a:lnTo>
                          <a:pt x="105" y="71"/>
                        </a:lnTo>
                        <a:lnTo>
                          <a:pt x="119" y="28"/>
                        </a:lnTo>
                        <a:lnTo>
                          <a:pt x="117" y="0"/>
                        </a:lnTo>
                        <a:lnTo>
                          <a:pt x="93" y="62"/>
                        </a:lnTo>
                        <a:lnTo>
                          <a:pt x="73" y="101"/>
                        </a:lnTo>
                        <a:lnTo>
                          <a:pt x="42" y="101"/>
                        </a:lnTo>
                        <a:lnTo>
                          <a:pt x="17" y="99"/>
                        </a:lnTo>
                        <a:lnTo>
                          <a:pt x="22" y="8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09" name="Freeform 174">
                    <a:extLst>
                      <a:ext uri="{FF2B5EF4-FFF2-40B4-BE49-F238E27FC236}">
                        <a16:creationId xmlns:a16="http://schemas.microsoft.com/office/drawing/2014/main" id="{11DDC18F-947F-7871-AB00-3F7DCE7D40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44" y="3815"/>
                    <a:ext cx="67" cy="88"/>
                  </a:xfrm>
                  <a:custGeom>
                    <a:avLst/>
                    <a:gdLst>
                      <a:gd name="T0" fmla="*/ 1 w 133"/>
                      <a:gd name="T1" fmla="*/ 0 h 175"/>
                      <a:gd name="T2" fmla="*/ 0 w 133"/>
                      <a:gd name="T3" fmla="*/ 9 h 175"/>
                      <a:gd name="T4" fmla="*/ 9 w 133"/>
                      <a:gd name="T5" fmla="*/ 32 h 175"/>
                      <a:gd name="T6" fmla="*/ 14 w 133"/>
                      <a:gd name="T7" fmla="*/ 50 h 175"/>
                      <a:gd name="T8" fmla="*/ 21 w 133"/>
                      <a:gd name="T9" fmla="*/ 67 h 175"/>
                      <a:gd name="T10" fmla="*/ 28 w 133"/>
                      <a:gd name="T11" fmla="*/ 76 h 175"/>
                      <a:gd name="T12" fmla="*/ 35 w 133"/>
                      <a:gd name="T13" fmla="*/ 84 h 175"/>
                      <a:gd name="T14" fmla="*/ 44 w 133"/>
                      <a:gd name="T15" fmla="*/ 86 h 175"/>
                      <a:gd name="T16" fmla="*/ 54 w 133"/>
                      <a:gd name="T17" fmla="*/ 88 h 175"/>
                      <a:gd name="T18" fmla="*/ 59 w 133"/>
                      <a:gd name="T19" fmla="*/ 85 h 175"/>
                      <a:gd name="T20" fmla="*/ 64 w 133"/>
                      <a:gd name="T21" fmla="*/ 83 h 175"/>
                      <a:gd name="T22" fmla="*/ 67 w 133"/>
                      <a:gd name="T23" fmla="*/ 74 h 175"/>
                      <a:gd name="T24" fmla="*/ 65 w 133"/>
                      <a:gd name="T25" fmla="*/ 63 h 175"/>
                      <a:gd name="T26" fmla="*/ 59 w 133"/>
                      <a:gd name="T27" fmla="*/ 49 h 175"/>
                      <a:gd name="T28" fmla="*/ 55 w 133"/>
                      <a:gd name="T29" fmla="*/ 42 h 175"/>
                      <a:gd name="T30" fmla="*/ 53 w 133"/>
                      <a:gd name="T31" fmla="*/ 48 h 175"/>
                      <a:gd name="T32" fmla="*/ 51 w 133"/>
                      <a:gd name="T33" fmla="*/ 51 h 175"/>
                      <a:gd name="T34" fmla="*/ 42 w 133"/>
                      <a:gd name="T35" fmla="*/ 53 h 175"/>
                      <a:gd name="T36" fmla="*/ 36 w 133"/>
                      <a:gd name="T37" fmla="*/ 54 h 175"/>
                      <a:gd name="T38" fmla="*/ 22 w 133"/>
                      <a:gd name="T39" fmla="*/ 52 h 175"/>
                      <a:gd name="T40" fmla="*/ 9 w 133"/>
                      <a:gd name="T41" fmla="*/ 18 h 175"/>
                      <a:gd name="T42" fmla="*/ 1 w 133"/>
                      <a:gd name="T43" fmla="*/ 0 h 175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0" t="0" r="r" b="b"/>
                    <a:pathLst>
                      <a:path w="133" h="175">
                        <a:moveTo>
                          <a:pt x="1" y="0"/>
                        </a:moveTo>
                        <a:lnTo>
                          <a:pt x="0" y="18"/>
                        </a:lnTo>
                        <a:lnTo>
                          <a:pt x="17" y="63"/>
                        </a:lnTo>
                        <a:lnTo>
                          <a:pt x="28" y="99"/>
                        </a:lnTo>
                        <a:lnTo>
                          <a:pt x="42" y="133"/>
                        </a:lnTo>
                        <a:lnTo>
                          <a:pt x="55" y="152"/>
                        </a:lnTo>
                        <a:lnTo>
                          <a:pt x="69" y="167"/>
                        </a:lnTo>
                        <a:lnTo>
                          <a:pt x="88" y="172"/>
                        </a:lnTo>
                        <a:lnTo>
                          <a:pt x="108" y="175"/>
                        </a:lnTo>
                        <a:lnTo>
                          <a:pt x="118" y="169"/>
                        </a:lnTo>
                        <a:lnTo>
                          <a:pt x="128" y="165"/>
                        </a:lnTo>
                        <a:lnTo>
                          <a:pt x="133" y="148"/>
                        </a:lnTo>
                        <a:lnTo>
                          <a:pt x="130" y="125"/>
                        </a:lnTo>
                        <a:lnTo>
                          <a:pt x="118" y="97"/>
                        </a:lnTo>
                        <a:lnTo>
                          <a:pt x="110" y="83"/>
                        </a:lnTo>
                        <a:lnTo>
                          <a:pt x="106" y="96"/>
                        </a:lnTo>
                        <a:lnTo>
                          <a:pt x="101" y="102"/>
                        </a:lnTo>
                        <a:lnTo>
                          <a:pt x="84" y="106"/>
                        </a:lnTo>
                        <a:lnTo>
                          <a:pt x="71" y="107"/>
                        </a:lnTo>
                        <a:lnTo>
                          <a:pt x="44" y="103"/>
                        </a:lnTo>
                        <a:lnTo>
                          <a:pt x="17" y="3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307" name="Freeform 175">
                  <a:extLst>
                    <a:ext uri="{FF2B5EF4-FFF2-40B4-BE49-F238E27FC236}">
                      <a16:creationId xmlns:a16="http://schemas.microsoft.com/office/drawing/2014/main" id="{75AFA3D3-460F-6EAC-1C9E-6B92CCE77D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43" y="3000"/>
                  <a:ext cx="22" cy="5"/>
                </a:xfrm>
                <a:custGeom>
                  <a:avLst/>
                  <a:gdLst>
                    <a:gd name="T0" fmla="*/ 0 w 44"/>
                    <a:gd name="T1" fmla="*/ 5 h 10"/>
                    <a:gd name="T2" fmla="*/ 7 w 44"/>
                    <a:gd name="T3" fmla="*/ 0 h 10"/>
                    <a:gd name="T4" fmla="*/ 10 w 44"/>
                    <a:gd name="T5" fmla="*/ 2 h 10"/>
                    <a:gd name="T6" fmla="*/ 18 w 44"/>
                    <a:gd name="T7" fmla="*/ 0 h 10"/>
                    <a:gd name="T8" fmla="*/ 22 w 44"/>
                    <a:gd name="T9" fmla="*/ 5 h 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4" h="10">
                      <a:moveTo>
                        <a:pt x="0" y="9"/>
                      </a:moveTo>
                      <a:lnTo>
                        <a:pt x="13" y="0"/>
                      </a:lnTo>
                      <a:lnTo>
                        <a:pt x="20" y="4"/>
                      </a:lnTo>
                      <a:lnTo>
                        <a:pt x="35" y="0"/>
                      </a:lnTo>
                      <a:lnTo>
                        <a:pt x="44" y="10"/>
                      </a:lnTo>
                    </a:path>
                  </a:pathLst>
                </a:custGeom>
                <a:noFill/>
                <a:ln w="11113">
                  <a:solidFill>
                    <a:srgbClr val="FF009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183" name="Group 176">
                <a:extLst>
                  <a:ext uri="{FF2B5EF4-FFF2-40B4-BE49-F238E27FC236}">
                    <a16:creationId xmlns:a16="http://schemas.microsoft.com/office/drawing/2014/main" id="{9BDD1772-A5D6-9373-4801-9092330819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20" y="2876"/>
                <a:ext cx="258" cy="997"/>
                <a:chOff x="3320" y="2876"/>
                <a:chExt cx="258" cy="997"/>
              </a:xfrm>
            </p:grpSpPr>
            <p:grpSp>
              <p:nvGrpSpPr>
                <p:cNvPr id="7281" name="Group 177">
                  <a:extLst>
                    <a:ext uri="{FF2B5EF4-FFF2-40B4-BE49-F238E27FC236}">
                      <a16:creationId xmlns:a16="http://schemas.microsoft.com/office/drawing/2014/main" id="{50F249F1-DFFF-52B8-ED81-7105AF6753B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24" y="3186"/>
                  <a:ext cx="248" cy="292"/>
                  <a:chOff x="3324" y="3186"/>
                  <a:chExt cx="248" cy="292"/>
                </a:xfrm>
              </p:grpSpPr>
              <p:sp>
                <p:nvSpPr>
                  <p:cNvPr id="7298" name="Freeform 178">
                    <a:extLst>
                      <a:ext uri="{FF2B5EF4-FFF2-40B4-BE49-F238E27FC236}">
                        <a16:creationId xmlns:a16="http://schemas.microsoft.com/office/drawing/2014/main" id="{81346CA9-44F7-35AB-3D66-2B4D6C6796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24" y="3194"/>
                    <a:ext cx="67" cy="284"/>
                  </a:xfrm>
                  <a:custGeom>
                    <a:avLst/>
                    <a:gdLst>
                      <a:gd name="T0" fmla="*/ 3 w 135"/>
                      <a:gd name="T1" fmla="*/ 0 h 568"/>
                      <a:gd name="T2" fmla="*/ 0 w 135"/>
                      <a:gd name="T3" fmla="*/ 65 h 568"/>
                      <a:gd name="T4" fmla="*/ 11 w 135"/>
                      <a:gd name="T5" fmla="*/ 153 h 568"/>
                      <a:gd name="T6" fmla="*/ 20 w 135"/>
                      <a:gd name="T7" fmla="*/ 229 h 568"/>
                      <a:gd name="T8" fmla="*/ 37 w 135"/>
                      <a:gd name="T9" fmla="*/ 275 h 568"/>
                      <a:gd name="T10" fmla="*/ 44 w 135"/>
                      <a:gd name="T11" fmla="*/ 284 h 568"/>
                      <a:gd name="T12" fmla="*/ 49 w 135"/>
                      <a:gd name="T13" fmla="*/ 271 h 568"/>
                      <a:gd name="T14" fmla="*/ 52 w 135"/>
                      <a:gd name="T15" fmla="*/ 239 h 568"/>
                      <a:gd name="T16" fmla="*/ 67 w 135"/>
                      <a:gd name="T17" fmla="*/ 230 h 568"/>
                      <a:gd name="T18" fmla="*/ 47 w 135"/>
                      <a:gd name="T19" fmla="*/ 204 h 568"/>
                      <a:gd name="T20" fmla="*/ 33 w 135"/>
                      <a:gd name="T21" fmla="*/ 189 h 568"/>
                      <a:gd name="T22" fmla="*/ 35 w 135"/>
                      <a:gd name="T23" fmla="*/ 58 h 568"/>
                      <a:gd name="T24" fmla="*/ 42 w 135"/>
                      <a:gd name="T25" fmla="*/ 5 h 568"/>
                      <a:gd name="T26" fmla="*/ 3 w 135"/>
                      <a:gd name="T27" fmla="*/ 0 h 568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35" h="568">
                        <a:moveTo>
                          <a:pt x="6" y="0"/>
                        </a:moveTo>
                        <a:lnTo>
                          <a:pt x="0" y="129"/>
                        </a:lnTo>
                        <a:lnTo>
                          <a:pt x="22" y="305"/>
                        </a:lnTo>
                        <a:lnTo>
                          <a:pt x="40" y="458"/>
                        </a:lnTo>
                        <a:lnTo>
                          <a:pt x="74" y="550"/>
                        </a:lnTo>
                        <a:lnTo>
                          <a:pt x="89" y="568"/>
                        </a:lnTo>
                        <a:lnTo>
                          <a:pt x="99" y="542"/>
                        </a:lnTo>
                        <a:lnTo>
                          <a:pt x="105" y="477"/>
                        </a:lnTo>
                        <a:lnTo>
                          <a:pt x="135" y="459"/>
                        </a:lnTo>
                        <a:lnTo>
                          <a:pt x="94" y="407"/>
                        </a:lnTo>
                        <a:lnTo>
                          <a:pt x="67" y="377"/>
                        </a:lnTo>
                        <a:lnTo>
                          <a:pt x="71" y="116"/>
                        </a:lnTo>
                        <a:lnTo>
                          <a:pt x="84" y="10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FFBF7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99" name="Freeform 179">
                    <a:extLst>
                      <a:ext uri="{FF2B5EF4-FFF2-40B4-BE49-F238E27FC236}">
                        <a16:creationId xmlns:a16="http://schemas.microsoft.com/office/drawing/2014/main" id="{5178FA95-9083-C060-D25F-AD95DD51B2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13" y="3186"/>
                    <a:ext cx="59" cy="265"/>
                  </a:xfrm>
                  <a:custGeom>
                    <a:avLst/>
                    <a:gdLst>
                      <a:gd name="T0" fmla="*/ 17 w 118"/>
                      <a:gd name="T1" fmla="*/ 8 h 530"/>
                      <a:gd name="T2" fmla="*/ 25 w 118"/>
                      <a:gd name="T3" fmla="*/ 55 h 530"/>
                      <a:gd name="T4" fmla="*/ 25 w 118"/>
                      <a:gd name="T5" fmla="*/ 169 h 530"/>
                      <a:gd name="T6" fmla="*/ 0 w 118"/>
                      <a:gd name="T7" fmla="*/ 216 h 530"/>
                      <a:gd name="T8" fmla="*/ 6 w 118"/>
                      <a:gd name="T9" fmla="*/ 221 h 530"/>
                      <a:gd name="T10" fmla="*/ 0 w 118"/>
                      <a:gd name="T11" fmla="*/ 245 h 530"/>
                      <a:gd name="T12" fmla="*/ 5 w 118"/>
                      <a:gd name="T13" fmla="*/ 265 h 530"/>
                      <a:gd name="T14" fmla="*/ 25 w 118"/>
                      <a:gd name="T15" fmla="*/ 233 h 530"/>
                      <a:gd name="T16" fmla="*/ 42 w 118"/>
                      <a:gd name="T17" fmla="*/ 174 h 530"/>
                      <a:gd name="T18" fmla="*/ 59 w 118"/>
                      <a:gd name="T19" fmla="*/ 44 h 530"/>
                      <a:gd name="T20" fmla="*/ 52 w 118"/>
                      <a:gd name="T21" fmla="*/ 0 h 530"/>
                      <a:gd name="T22" fmla="*/ 17 w 118"/>
                      <a:gd name="T23" fmla="*/ 8 h 530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18" h="530">
                        <a:moveTo>
                          <a:pt x="33" y="15"/>
                        </a:moveTo>
                        <a:lnTo>
                          <a:pt x="50" y="110"/>
                        </a:lnTo>
                        <a:lnTo>
                          <a:pt x="49" y="337"/>
                        </a:lnTo>
                        <a:lnTo>
                          <a:pt x="0" y="432"/>
                        </a:lnTo>
                        <a:lnTo>
                          <a:pt x="11" y="441"/>
                        </a:lnTo>
                        <a:lnTo>
                          <a:pt x="0" y="490"/>
                        </a:lnTo>
                        <a:lnTo>
                          <a:pt x="10" y="530"/>
                        </a:lnTo>
                        <a:lnTo>
                          <a:pt x="49" y="465"/>
                        </a:lnTo>
                        <a:lnTo>
                          <a:pt x="84" y="348"/>
                        </a:lnTo>
                        <a:lnTo>
                          <a:pt x="118" y="88"/>
                        </a:lnTo>
                        <a:lnTo>
                          <a:pt x="103" y="0"/>
                        </a:lnTo>
                        <a:lnTo>
                          <a:pt x="33" y="15"/>
                        </a:lnTo>
                        <a:close/>
                      </a:path>
                    </a:pathLst>
                  </a:custGeom>
                  <a:solidFill>
                    <a:srgbClr val="FFBF7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282" name="Freeform 180">
                  <a:extLst>
                    <a:ext uri="{FF2B5EF4-FFF2-40B4-BE49-F238E27FC236}">
                      <a16:creationId xmlns:a16="http://schemas.microsoft.com/office/drawing/2014/main" id="{F4964C96-0E71-57F2-0E05-2759FF437D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20" y="3019"/>
                  <a:ext cx="258" cy="430"/>
                </a:xfrm>
                <a:custGeom>
                  <a:avLst/>
                  <a:gdLst>
                    <a:gd name="T0" fmla="*/ 104 w 514"/>
                    <a:gd name="T1" fmla="*/ 0 h 860"/>
                    <a:gd name="T2" fmla="*/ 41 w 514"/>
                    <a:gd name="T3" fmla="*/ 29 h 860"/>
                    <a:gd name="T4" fmla="*/ 33 w 514"/>
                    <a:gd name="T5" fmla="*/ 39 h 860"/>
                    <a:gd name="T6" fmla="*/ 0 w 514"/>
                    <a:gd name="T7" fmla="*/ 177 h 860"/>
                    <a:gd name="T8" fmla="*/ 5 w 514"/>
                    <a:gd name="T9" fmla="*/ 323 h 860"/>
                    <a:gd name="T10" fmla="*/ 46 w 514"/>
                    <a:gd name="T11" fmla="*/ 312 h 860"/>
                    <a:gd name="T12" fmla="*/ 49 w 514"/>
                    <a:gd name="T13" fmla="*/ 182 h 860"/>
                    <a:gd name="T14" fmla="*/ 56 w 514"/>
                    <a:gd name="T15" fmla="*/ 148 h 860"/>
                    <a:gd name="T16" fmla="*/ 57 w 514"/>
                    <a:gd name="T17" fmla="*/ 223 h 860"/>
                    <a:gd name="T18" fmla="*/ 46 w 514"/>
                    <a:gd name="T19" fmla="*/ 354 h 860"/>
                    <a:gd name="T20" fmla="*/ 64 w 514"/>
                    <a:gd name="T21" fmla="*/ 355 h 860"/>
                    <a:gd name="T22" fmla="*/ 63 w 514"/>
                    <a:gd name="T23" fmla="*/ 400 h 860"/>
                    <a:gd name="T24" fmla="*/ 64 w 514"/>
                    <a:gd name="T25" fmla="*/ 426 h 860"/>
                    <a:gd name="T26" fmla="*/ 132 w 514"/>
                    <a:gd name="T27" fmla="*/ 430 h 860"/>
                    <a:gd name="T28" fmla="*/ 186 w 514"/>
                    <a:gd name="T29" fmla="*/ 419 h 860"/>
                    <a:gd name="T30" fmla="*/ 217 w 514"/>
                    <a:gd name="T31" fmla="*/ 418 h 860"/>
                    <a:gd name="T32" fmla="*/ 214 w 514"/>
                    <a:gd name="T33" fmla="*/ 346 h 860"/>
                    <a:gd name="T34" fmla="*/ 218 w 514"/>
                    <a:gd name="T35" fmla="*/ 312 h 860"/>
                    <a:gd name="T36" fmla="*/ 202 w 514"/>
                    <a:gd name="T37" fmla="*/ 211 h 860"/>
                    <a:gd name="T38" fmla="*/ 200 w 514"/>
                    <a:gd name="T39" fmla="*/ 158 h 860"/>
                    <a:gd name="T40" fmla="*/ 207 w 514"/>
                    <a:gd name="T41" fmla="*/ 178 h 860"/>
                    <a:gd name="T42" fmla="*/ 214 w 514"/>
                    <a:gd name="T43" fmla="*/ 294 h 860"/>
                    <a:gd name="T44" fmla="*/ 247 w 514"/>
                    <a:gd name="T45" fmla="*/ 301 h 860"/>
                    <a:gd name="T46" fmla="*/ 258 w 514"/>
                    <a:gd name="T47" fmla="*/ 167 h 860"/>
                    <a:gd name="T48" fmla="*/ 219 w 514"/>
                    <a:gd name="T49" fmla="*/ 37 h 860"/>
                    <a:gd name="T50" fmla="*/ 154 w 514"/>
                    <a:gd name="T51" fmla="*/ 0 h 860"/>
                    <a:gd name="T52" fmla="*/ 104 w 514"/>
                    <a:gd name="T53" fmla="*/ 0 h 860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514" h="860">
                      <a:moveTo>
                        <a:pt x="208" y="0"/>
                      </a:moveTo>
                      <a:lnTo>
                        <a:pt x="81" y="58"/>
                      </a:lnTo>
                      <a:lnTo>
                        <a:pt x="66" y="78"/>
                      </a:lnTo>
                      <a:lnTo>
                        <a:pt x="0" y="353"/>
                      </a:lnTo>
                      <a:lnTo>
                        <a:pt x="10" y="645"/>
                      </a:lnTo>
                      <a:lnTo>
                        <a:pt x="91" y="623"/>
                      </a:lnTo>
                      <a:lnTo>
                        <a:pt x="98" y="364"/>
                      </a:lnTo>
                      <a:lnTo>
                        <a:pt x="112" y="295"/>
                      </a:lnTo>
                      <a:lnTo>
                        <a:pt x="113" y="445"/>
                      </a:lnTo>
                      <a:lnTo>
                        <a:pt x="91" y="708"/>
                      </a:lnTo>
                      <a:lnTo>
                        <a:pt x="128" y="710"/>
                      </a:lnTo>
                      <a:lnTo>
                        <a:pt x="125" y="799"/>
                      </a:lnTo>
                      <a:lnTo>
                        <a:pt x="128" y="851"/>
                      </a:lnTo>
                      <a:lnTo>
                        <a:pt x="262" y="860"/>
                      </a:lnTo>
                      <a:lnTo>
                        <a:pt x="370" y="838"/>
                      </a:lnTo>
                      <a:lnTo>
                        <a:pt x="433" y="835"/>
                      </a:lnTo>
                      <a:lnTo>
                        <a:pt x="426" y="692"/>
                      </a:lnTo>
                      <a:lnTo>
                        <a:pt x="435" y="623"/>
                      </a:lnTo>
                      <a:lnTo>
                        <a:pt x="402" y="421"/>
                      </a:lnTo>
                      <a:lnTo>
                        <a:pt x="399" y="315"/>
                      </a:lnTo>
                      <a:lnTo>
                        <a:pt x="413" y="356"/>
                      </a:lnTo>
                      <a:lnTo>
                        <a:pt x="426" y="588"/>
                      </a:lnTo>
                      <a:lnTo>
                        <a:pt x="492" y="601"/>
                      </a:lnTo>
                      <a:lnTo>
                        <a:pt x="514" y="333"/>
                      </a:lnTo>
                      <a:lnTo>
                        <a:pt x="436" y="74"/>
                      </a:lnTo>
                      <a:lnTo>
                        <a:pt x="306" y="0"/>
                      </a:lnTo>
                      <a:lnTo>
                        <a:pt x="208" y="0"/>
                      </a:lnTo>
                      <a:close/>
                    </a:path>
                  </a:pathLst>
                </a:custGeom>
                <a:solidFill>
                  <a:srgbClr val="9FBFFF"/>
                </a:solidFill>
                <a:ln w="11113">
                  <a:solidFill>
                    <a:srgbClr val="9FB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7283" name="Group 181">
                  <a:extLst>
                    <a:ext uri="{FF2B5EF4-FFF2-40B4-BE49-F238E27FC236}">
                      <a16:creationId xmlns:a16="http://schemas.microsoft.com/office/drawing/2014/main" id="{C1590B4D-A83E-2677-9BA4-788963D0F81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66" y="2876"/>
                  <a:ext cx="159" cy="997"/>
                  <a:chOff x="3366" y="2876"/>
                  <a:chExt cx="159" cy="997"/>
                </a:xfrm>
              </p:grpSpPr>
              <p:sp>
                <p:nvSpPr>
                  <p:cNvPr id="7284" name="Freeform 182">
                    <a:extLst>
                      <a:ext uri="{FF2B5EF4-FFF2-40B4-BE49-F238E27FC236}">
                        <a16:creationId xmlns:a16="http://schemas.microsoft.com/office/drawing/2014/main" id="{1C084A3F-C95C-BC6C-557D-191C803972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73" y="3435"/>
                    <a:ext cx="150" cy="408"/>
                  </a:xfrm>
                  <a:custGeom>
                    <a:avLst/>
                    <a:gdLst>
                      <a:gd name="T0" fmla="*/ 20 w 299"/>
                      <a:gd name="T1" fmla="*/ 7 h 816"/>
                      <a:gd name="T2" fmla="*/ 27 w 299"/>
                      <a:gd name="T3" fmla="*/ 150 h 816"/>
                      <a:gd name="T4" fmla="*/ 25 w 299"/>
                      <a:gd name="T5" fmla="*/ 189 h 816"/>
                      <a:gd name="T6" fmla="*/ 25 w 299"/>
                      <a:gd name="T7" fmla="*/ 228 h 816"/>
                      <a:gd name="T8" fmla="*/ 27 w 299"/>
                      <a:gd name="T9" fmla="*/ 264 h 816"/>
                      <a:gd name="T10" fmla="*/ 28 w 299"/>
                      <a:gd name="T11" fmla="*/ 293 h 816"/>
                      <a:gd name="T12" fmla="*/ 28 w 299"/>
                      <a:gd name="T13" fmla="*/ 330 h 816"/>
                      <a:gd name="T14" fmla="*/ 26 w 299"/>
                      <a:gd name="T15" fmla="*/ 345 h 816"/>
                      <a:gd name="T16" fmla="*/ 7 w 299"/>
                      <a:gd name="T17" fmla="*/ 391 h 816"/>
                      <a:gd name="T18" fmla="*/ 0 w 299"/>
                      <a:gd name="T19" fmla="*/ 407 h 816"/>
                      <a:gd name="T20" fmla="*/ 30 w 299"/>
                      <a:gd name="T21" fmla="*/ 408 h 816"/>
                      <a:gd name="T22" fmla="*/ 42 w 299"/>
                      <a:gd name="T23" fmla="*/ 388 h 816"/>
                      <a:gd name="T24" fmla="*/ 51 w 299"/>
                      <a:gd name="T25" fmla="*/ 365 h 816"/>
                      <a:gd name="T26" fmla="*/ 56 w 299"/>
                      <a:gd name="T27" fmla="*/ 328 h 816"/>
                      <a:gd name="T28" fmla="*/ 73 w 299"/>
                      <a:gd name="T29" fmla="*/ 228 h 816"/>
                      <a:gd name="T30" fmla="*/ 79 w 299"/>
                      <a:gd name="T31" fmla="*/ 200 h 816"/>
                      <a:gd name="T32" fmla="*/ 75 w 299"/>
                      <a:gd name="T33" fmla="*/ 254 h 816"/>
                      <a:gd name="T34" fmla="*/ 80 w 299"/>
                      <a:gd name="T35" fmla="*/ 287 h 816"/>
                      <a:gd name="T36" fmla="*/ 81 w 299"/>
                      <a:gd name="T37" fmla="*/ 319 h 816"/>
                      <a:gd name="T38" fmla="*/ 78 w 299"/>
                      <a:gd name="T39" fmla="*/ 347 h 816"/>
                      <a:gd name="T40" fmla="*/ 80 w 299"/>
                      <a:gd name="T41" fmla="*/ 360 h 816"/>
                      <a:gd name="T42" fmla="*/ 99 w 299"/>
                      <a:gd name="T43" fmla="*/ 403 h 816"/>
                      <a:gd name="T44" fmla="*/ 116 w 299"/>
                      <a:gd name="T45" fmla="*/ 404 h 816"/>
                      <a:gd name="T46" fmla="*/ 124 w 299"/>
                      <a:gd name="T47" fmla="*/ 404 h 816"/>
                      <a:gd name="T48" fmla="*/ 135 w 299"/>
                      <a:gd name="T49" fmla="*/ 395 h 816"/>
                      <a:gd name="T50" fmla="*/ 109 w 299"/>
                      <a:gd name="T51" fmla="*/ 347 h 816"/>
                      <a:gd name="T52" fmla="*/ 122 w 299"/>
                      <a:gd name="T53" fmla="*/ 246 h 816"/>
                      <a:gd name="T54" fmla="*/ 127 w 299"/>
                      <a:gd name="T55" fmla="*/ 197 h 816"/>
                      <a:gd name="T56" fmla="*/ 150 w 299"/>
                      <a:gd name="T57" fmla="*/ 0 h 816"/>
                      <a:gd name="T58" fmla="*/ 20 w 299"/>
                      <a:gd name="T59" fmla="*/ 7 h 81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</a:gdLst>
                    <a:ahLst/>
                    <a:cxnLst>
                      <a:cxn ang="T60">
                        <a:pos x="T0" y="T1"/>
                      </a:cxn>
                      <a:cxn ang="T61">
                        <a:pos x="T2" y="T3"/>
                      </a:cxn>
                      <a:cxn ang="T62">
                        <a:pos x="T4" y="T5"/>
                      </a:cxn>
                      <a:cxn ang="T63">
                        <a:pos x="T6" y="T7"/>
                      </a:cxn>
                      <a:cxn ang="T64">
                        <a:pos x="T8" y="T9"/>
                      </a:cxn>
                      <a:cxn ang="T65">
                        <a:pos x="T10" y="T11"/>
                      </a:cxn>
                      <a:cxn ang="T66">
                        <a:pos x="T12" y="T13"/>
                      </a:cxn>
                      <a:cxn ang="T67">
                        <a:pos x="T14" y="T15"/>
                      </a:cxn>
                      <a:cxn ang="T68">
                        <a:pos x="T16" y="T17"/>
                      </a:cxn>
                      <a:cxn ang="T69">
                        <a:pos x="T18" y="T19"/>
                      </a:cxn>
                      <a:cxn ang="T70">
                        <a:pos x="T20" y="T21"/>
                      </a:cxn>
                      <a:cxn ang="T71">
                        <a:pos x="T22" y="T23"/>
                      </a:cxn>
                      <a:cxn ang="T72">
                        <a:pos x="T24" y="T25"/>
                      </a:cxn>
                      <a:cxn ang="T73">
                        <a:pos x="T26" y="T27"/>
                      </a:cxn>
                      <a:cxn ang="T74">
                        <a:pos x="T28" y="T29"/>
                      </a:cxn>
                      <a:cxn ang="T75">
                        <a:pos x="T30" y="T31"/>
                      </a:cxn>
                      <a:cxn ang="T76">
                        <a:pos x="T32" y="T33"/>
                      </a:cxn>
                      <a:cxn ang="T77">
                        <a:pos x="T34" y="T35"/>
                      </a:cxn>
                      <a:cxn ang="T78">
                        <a:pos x="T36" y="T37"/>
                      </a:cxn>
                      <a:cxn ang="T79">
                        <a:pos x="T38" y="T39"/>
                      </a:cxn>
                      <a:cxn ang="T80">
                        <a:pos x="T40" y="T41"/>
                      </a:cxn>
                      <a:cxn ang="T81">
                        <a:pos x="T42" y="T43"/>
                      </a:cxn>
                      <a:cxn ang="T82">
                        <a:pos x="T44" y="T45"/>
                      </a:cxn>
                      <a:cxn ang="T83">
                        <a:pos x="T46" y="T47"/>
                      </a:cxn>
                      <a:cxn ang="T84">
                        <a:pos x="T48" y="T49"/>
                      </a:cxn>
                      <a:cxn ang="T85">
                        <a:pos x="T50" y="T51"/>
                      </a:cxn>
                      <a:cxn ang="T86">
                        <a:pos x="T52" y="T53"/>
                      </a:cxn>
                      <a:cxn ang="T87">
                        <a:pos x="T54" y="T55"/>
                      </a:cxn>
                      <a:cxn ang="T88">
                        <a:pos x="T56" y="T57"/>
                      </a:cxn>
                      <a:cxn ang="T89">
                        <a:pos x="T58" y="T59"/>
                      </a:cxn>
                    </a:cxnLst>
                    <a:rect l="0" t="0" r="r" b="b"/>
                    <a:pathLst>
                      <a:path w="299" h="816">
                        <a:moveTo>
                          <a:pt x="40" y="13"/>
                        </a:moveTo>
                        <a:lnTo>
                          <a:pt x="54" y="299"/>
                        </a:lnTo>
                        <a:lnTo>
                          <a:pt x="49" y="377"/>
                        </a:lnTo>
                        <a:lnTo>
                          <a:pt x="49" y="456"/>
                        </a:lnTo>
                        <a:lnTo>
                          <a:pt x="54" y="528"/>
                        </a:lnTo>
                        <a:lnTo>
                          <a:pt x="56" y="586"/>
                        </a:lnTo>
                        <a:lnTo>
                          <a:pt x="56" y="660"/>
                        </a:lnTo>
                        <a:lnTo>
                          <a:pt x="51" y="690"/>
                        </a:lnTo>
                        <a:lnTo>
                          <a:pt x="13" y="781"/>
                        </a:lnTo>
                        <a:lnTo>
                          <a:pt x="0" y="814"/>
                        </a:lnTo>
                        <a:lnTo>
                          <a:pt x="59" y="816"/>
                        </a:lnTo>
                        <a:lnTo>
                          <a:pt x="84" y="775"/>
                        </a:lnTo>
                        <a:lnTo>
                          <a:pt x="101" y="729"/>
                        </a:lnTo>
                        <a:lnTo>
                          <a:pt x="111" y="655"/>
                        </a:lnTo>
                        <a:lnTo>
                          <a:pt x="145" y="456"/>
                        </a:lnTo>
                        <a:lnTo>
                          <a:pt x="157" y="400"/>
                        </a:lnTo>
                        <a:lnTo>
                          <a:pt x="149" y="508"/>
                        </a:lnTo>
                        <a:lnTo>
                          <a:pt x="159" y="574"/>
                        </a:lnTo>
                        <a:lnTo>
                          <a:pt x="162" y="637"/>
                        </a:lnTo>
                        <a:lnTo>
                          <a:pt x="155" y="693"/>
                        </a:lnTo>
                        <a:lnTo>
                          <a:pt x="160" y="720"/>
                        </a:lnTo>
                        <a:lnTo>
                          <a:pt x="198" y="806"/>
                        </a:lnTo>
                        <a:lnTo>
                          <a:pt x="232" y="807"/>
                        </a:lnTo>
                        <a:lnTo>
                          <a:pt x="248" y="807"/>
                        </a:lnTo>
                        <a:lnTo>
                          <a:pt x="269" y="790"/>
                        </a:lnTo>
                        <a:lnTo>
                          <a:pt x="218" y="693"/>
                        </a:lnTo>
                        <a:lnTo>
                          <a:pt x="243" y="491"/>
                        </a:lnTo>
                        <a:lnTo>
                          <a:pt x="254" y="394"/>
                        </a:lnTo>
                        <a:lnTo>
                          <a:pt x="299" y="0"/>
                        </a:lnTo>
                        <a:lnTo>
                          <a:pt x="40" y="13"/>
                        </a:lnTo>
                        <a:close/>
                      </a:path>
                    </a:pathLst>
                  </a:custGeom>
                  <a:solidFill>
                    <a:srgbClr val="FFBF7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7285" name="Group 183">
                    <a:extLst>
                      <a:ext uri="{FF2B5EF4-FFF2-40B4-BE49-F238E27FC236}">
                        <a16:creationId xmlns:a16="http://schemas.microsoft.com/office/drawing/2014/main" id="{7E753404-3FBE-DE26-A897-E491E1DB575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396" y="3021"/>
                    <a:ext cx="111" cy="219"/>
                    <a:chOff x="3396" y="3021"/>
                    <a:chExt cx="111" cy="219"/>
                  </a:xfrm>
                </p:grpSpPr>
                <p:sp>
                  <p:nvSpPr>
                    <p:cNvPr id="7295" name="Freeform 184">
                      <a:extLst>
                        <a:ext uri="{FF2B5EF4-FFF2-40B4-BE49-F238E27FC236}">
                          <a16:creationId xmlns:a16="http://schemas.microsoft.com/office/drawing/2014/main" id="{53A50A0C-4683-463B-6C8B-AA369D223DA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421" y="3021"/>
                      <a:ext cx="58" cy="25"/>
                    </a:xfrm>
                    <a:custGeom>
                      <a:avLst/>
                      <a:gdLst>
                        <a:gd name="T0" fmla="*/ 0 w 115"/>
                        <a:gd name="T1" fmla="*/ 2 h 51"/>
                        <a:gd name="T2" fmla="*/ 13 w 115"/>
                        <a:gd name="T3" fmla="*/ 25 h 51"/>
                        <a:gd name="T4" fmla="*/ 30 w 115"/>
                        <a:gd name="T5" fmla="*/ 0 h 51"/>
                        <a:gd name="T6" fmla="*/ 47 w 115"/>
                        <a:gd name="T7" fmla="*/ 25 h 51"/>
                        <a:gd name="T8" fmla="*/ 58 w 115"/>
                        <a:gd name="T9" fmla="*/ 3 h 5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15" h="51">
                          <a:moveTo>
                            <a:pt x="0" y="5"/>
                          </a:moveTo>
                          <a:lnTo>
                            <a:pt x="26" y="51"/>
                          </a:lnTo>
                          <a:lnTo>
                            <a:pt x="59" y="0"/>
                          </a:lnTo>
                          <a:lnTo>
                            <a:pt x="93" y="51"/>
                          </a:lnTo>
                          <a:lnTo>
                            <a:pt x="115" y="6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3F7FFF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96" name="Freeform 185">
                      <a:extLst>
                        <a:ext uri="{FF2B5EF4-FFF2-40B4-BE49-F238E27FC236}">
                          <a16:creationId xmlns:a16="http://schemas.microsoft.com/office/drawing/2014/main" id="{A1DCBBBF-75B0-D7AD-B628-CBED1110BD4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451" y="3026"/>
                      <a:ext cx="4" cy="211"/>
                    </a:xfrm>
                    <a:custGeom>
                      <a:avLst/>
                      <a:gdLst>
                        <a:gd name="T0" fmla="*/ 0 w 9"/>
                        <a:gd name="T1" fmla="*/ 0 h 422"/>
                        <a:gd name="T2" fmla="*/ 4 w 9"/>
                        <a:gd name="T3" fmla="*/ 88 h 422"/>
                        <a:gd name="T4" fmla="*/ 4 w 9"/>
                        <a:gd name="T5" fmla="*/ 211 h 422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9" h="422">
                          <a:moveTo>
                            <a:pt x="0" y="0"/>
                          </a:moveTo>
                          <a:lnTo>
                            <a:pt x="9" y="175"/>
                          </a:lnTo>
                          <a:lnTo>
                            <a:pt x="9" y="422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3F7FFF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97" name="Freeform 186">
                      <a:extLst>
                        <a:ext uri="{FF2B5EF4-FFF2-40B4-BE49-F238E27FC236}">
                          <a16:creationId xmlns:a16="http://schemas.microsoft.com/office/drawing/2014/main" id="{6CECFD3E-31CE-267F-B198-D2D4DE57D00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396" y="3236"/>
                      <a:ext cx="111" cy="4"/>
                    </a:xfrm>
                    <a:custGeom>
                      <a:avLst/>
                      <a:gdLst>
                        <a:gd name="T0" fmla="*/ 0 w 224"/>
                        <a:gd name="T1" fmla="*/ 4 h 7"/>
                        <a:gd name="T2" fmla="*/ 60 w 224"/>
                        <a:gd name="T3" fmla="*/ 0 h 7"/>
                        <a:gd name="T4" fmla="*/ 111 w 224"/>
                        <a:gd name="T5" fmla="*/ 2 h 7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24" h="7">
                          <a:moveTo>
                            <a:pt x="0" y="7"/>
                          </a:moveTo>
                          <a:lnTo>
                            <a:pt x="122" y="0"/>
                          </a:lnTo>
                          <a:lnTo>
                            <a:pt x="224" y="3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3F7FFF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7286" name="Group 187">
                    <a:extLst>
                      <a:ext uri="{FF2B5EF4-FFF2-40B4-BE49-F238E27FC236}">
                        <a16:creationId xmlns:a16="http://schemas.microsoft.com/office/drawing/2014/main" id="{87CBD839-08F7-1F25-61D6-44D79F36FBF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366" y="3785"/>
                    <a:ext cx="151" cy="88"/>
                    <a:chOff x="3366" y="3785"/>
                    <a:chExt cx="151" cy="88"/>
                  </a:xfrm>
                </p:grpSpPr>
                <p:sp>
                  <p:nvSpPr>
                    <p:cNvPr id="7293" name="Freeform 188">
                      <a:extLst>
                        <a:ext uri="{FF2B5EF4-FFF2-40B4-BE49-F238E27FC236}">
                          <a16:creationId xmlns:a16="http://schemas.microsoft.com/office/drawing/2014/main" id="{11155E0F-E3F5-646C-FBFA-9833E0AFEC7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366" y="3793"/>
                      <a:ext cx="59" cy="80"/>
                    </a:xfrm>
                    <a:custGeom>
                      <a:avLst/>
                      <a:gdLst>
                        <a:gd name="T0" fmla="*/ 11 w 119"/>
                        <a:gd name="T1" fmla="*/ 40 h 160"/>
                        <a:gd name="T2" fmla="*/ 2 w 119"/>
                        <a:gd name="T3" fmla="*/ 52 h 160"/>
                        <a:gd name="T4" fmla="*/ 0 w 119"/>
                        <a:gd name="T5" fmla="*/ 61 h 160"/>
                        <a:gd name="T6" fmla="*/ 0 w 119"/>
                        <a:gd name="T7" fmla="*/ 69 h 160"/>
                        <a:gd name="T8" fmla="*/ 2 w 119"/>
                        <a:gd name="T9" fmla="*/ 74 h 160"/>
                        <a:gd name="T10" fmla="*/ 6 w 119"/>
                        <a:gd name="T11" fmla="*/ 78 h 160"/>
                        <a:gd name="T12" fmla="*/ 13 w 119"/>
                        <a:gd name="T13" fmla="*/ 80 h 160"/>
                        <a:gd name="T14" fmla="*/ 24 w 119"/>
                        <a:gd name="T15" fmla="*/ 80 h 160"/>
                        <a:gd name="T16" fmla="*/ 34 w 119"/>
                        <a:gd name="T17" fmla="*/ 76 h 160"/>
                        <a:gd name="T18" fmla="*/ 41 w 119"/>
                        <a:gd name="T19" fmla="*/ 68 h 160"/>
                        <a:gd name="T20" fmla="*/ 48 w 119"/>
                        <a:gd name="T21" fmla="*/ 57 h 160"/>
                        <a:gd name="T22" fmla="*/ 52 w 119"/>
                        <a:gd name="T23" fmla="*/ 35 h 160"/>
                        <a:gd name="T24" fmla="*/ 59 w 119"/>
                        <a:gd name="T25" fmla="*/ 14 h 160"/>
                        <a:gd name="T26" fmla="*/ 58 w 119"/>
                        <a:gd name="T27" fmla="*/ 0 h 160"/>
                        <a:gd name="T28" fmla="*/ 46 w 119"/>
                        <a:gd name="T29" fmla="*/ 31 h 160"/>
                        <a:gd name="T30" fmla="*/ 36 w 119"/>
                        <a:gd name="T31" fmla="*/ 51 h 160"/>
                        <a:gd name="T32" fmla="*/ 21 w 119"/>
                        <a:gd name="T33" fmla="*/ 51 h 160"/>
                        <a:gd name="T34" fmla="*/ 8 w 119"/>
                        <a:gd name="T35" fmla="*/ 49 h 160"/>
                        <a:gd name="T36" fmla="*/ 11 w 119"/>
                        <a:gd name="T37" fmla="*/ 40 h 160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0" t="0" r="r" b="b"/>
                      <a:pathLst>
                        <a:path w="119" h="160">
                          <a:moveTo>
                            <a:pt x="22" y="79"/>
                          </a:moveTo>
                          <a:lnTo>
                            <a:pt x="5" y="104"/>
                          </a:lnTo>
                          <a:lnTo>
                            <a:pt x="0" y="122"/>
                          </a:lnTo>
                          <a:lnTo>
                            <a:pt x="0" y="137"/>
                          </a:lnTo>
                          <a:lnTo>
                            <a:pt x="4" y="147"/>
                          </a:lnTo>
                          <a:lnTo>
                            <a:pt x="12" y="156"/>
                          </a:lnTo>
                          <a:lnTo>
                            <a:pt x="27" y="160"/>
                          </a:lnTo>
                          <a:lnTo>
                            <a:pt x="48" y="159"/>
                          </a:lnTo>
                          <a:lnTo>
                            <a:pt x="68" y="151"/>
                          </a:lnTo>
                          <a:lnTo>
                            <a:pt x="83" y="135"/>
                          </a:lnTo>
                          <a:lnTo>
                            <a:pt x="97" y="114"/>
                          </a:lnTo>
                          <a:lnTo>
                            <a:pt x="105" y="70"/>
                          </a:lnTo>
                          <a:lnTo>
                            <a:pt x="119" y="27"/>
                          </a:lnTo>
                          <a:lnTo>
                            <a:pt x="117" y="0"/>
                          </a:lnTo>
                          <a:lnTo>
                            <a:pt x="93" y="62"/>
                          </a:lnTo>
                          <a:lnTo>
                            <a:pt x="73" y="101"/>
                          </a:lnTo>
                          <a:lnTo>
                            <a:pt x="43" y="101"/>
                          </a:lnTo>
                          <a:lnTo>
                            <a:pt x="17" y="98"/>
                          </a:lnTo>
                          <a:lnTo>
                            <a:pt x="22" y="7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94" name="Freeform 189">
                      <a:extLst>
                        <a:ext uri="{FF2B5EF4-FFF2-40B4-BE49-F238E27FC236}">
                          <a16:creationId xmlns:a16="http://schemas.microsoft.com/office/drawing/2014/main" id="{98D64C05-E9AA-982C-E329-3B2D04A2872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450" y="3785"/>
                      <a:ext cx="67" cy="87"/>
                    </a:xfrm>
                    <a:custGeom>
                      <a:avLst/>
                      <a:gdLst>
                        <a:gd name="T0" fmla="*/ 1 w 133"/>
                        <a:gd name="T1" fmla="*/ 0 h 175"/>
                        <a:gd name="T2" fmla="*/ 0 w 133"/>
                        <a:gd name="T3" fmla="*/ 8 h 175"/>
                        <a:gd name="T4" fmla="*/ 9 w 133"/>
                        <a:gd name="T5" fmla="*/ 31 h 175"/>
                        <a:gd name="T6" fmla="*/ 14 w 133"/>
                        <a:gd name="T7" fmla="*/ 49 h 175"/>
                        <a:gd name="T8" fmla="*/ 21 w 133"/>
                        <a:gd name="T9" fmla="*/ 66 h 175"/>
                        <a:gd name="T10" fmla="*/ 28 w 133"/>
                        <a:gd name="T11" fmla="*/ 75 h 175"/>
                        <a:gd name="T12" fmla="*/ 35 w 133"/>
                        <a:gd name="T13" fmla="*/ 83 h 175"/>
                        <a:gd name="T14" fmla="*/ 44 w 133"/>
                        <a:gd name="T15" fmla="*/ 86 h 175"/>
                        <a:gd name="T16" fmla="*/ 54 w 133"/>
                        <a:gd name="T17" fmla="*/ 87 h 175"/>
                        <a:gd name="T18" fmla="*/ 59 w 133"/>
                        <a:gd name="T19" fmla="*/ 84 h 175"/>
                        <a:gd name="T20" fmla="*/ 64 w 133"/>
                        <a:gd name="T21" fmla="*/ 82 h 175"/>
                        <a:gd name="T22" fmla="*/ 67 w 133"/>
                        <a:gd name="T23" fmla="*/ 73 h 175"/>
                        <a:gd name="T24" fmla="*/ 65 w 133"/>
                        <a:gd name="T25" fmla="*/ 62 h 175"/>
                        <a:gd name="T26" fmla="*/ 59 w 133"/>
                        <a:gd name="T27" fmla="*/ 48 h 175"/>
                        <a:gd name="T28" fmla="*/ 55 w 133"/>
                        <a:gd name="T29" fmla="*/ 41 h 175"/>
                        <a:gd name="T30" fmla="*/ 53 w 133"/>
                        <a:gd name="T31" fmla="*/ 47 h 175"/>
                        <a:gd name="T32" fmla="*/ 51 w 133"/>
                        <a:gd name="T33" fmla="*/ 50 h 175"/>
                        <a:gd name="T34" fmla="*/ 42 w 133"/>
                        <a:gd name="T35" fmla="*/ 52 h 175"/>
                        <a:gd name="T36" fmla="*/ 36 w 133"/>
                        <a:gd name="T37" fmla="*/ 53 h 175"/>
                        <a:gd name="T38" fmla="*/ 22 w 133"/>
                        <a:gd name="T39" fmla="*/ 51 h 175"/>
                        <a:gd name="T40" fmla="*/ 9 w 133"/>
                        <a:gd name="T41" fmla="*/ 17 h 175"/>
                        <a:gd name="T42" fmla="*/ 1 w 133"/>
                        <a:gd name="T43" fmla="*/ 0 h 175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</a:gdLst>
                      <a:ahLst/>
                      <a:cxnLst>
                        <a:cxn ang="T44">
                          <a:pos x="T0" y="T1"/>
                        </a:cxn>
                        <a:cxn ang="T45">
                          <a:pos x="T2" y="T3"/>
                        </a:cxn>
                        <a:cxn ang="T46">
                          <a:pos x="T4" y="T5"/>
                        </a:cxn>
                        <a:cxn ang="T47">
                          <a:pos x="T6" y="T7"/>
                        </a:cxn>
                        <a:cxn ang="T48">
                          <a:pos x="T8" y="T9"/>
                        </a:cxn>
                        <a:cxn ang="T49">
                          <a:pos x="T10" y="T11"/>
                        </a:cxn>
                        <a:cxn ang="T50">
                          <a:pos x="T12" y="T13"/>
                        </a:cxn>
                        <a:cxn ang="T51">
                          <a:pos x="T14" y="T15"/>
                        </a:cxn>
                        <a:cxn ang="T52">
                          <a:pos x="T16" y="T17"/>
                        </a:cxn>
                        <a:cxn ang="T53">
                          <a:pos x="T18" y="T19"/>
                        </a:cxn>
                        <a:cxn ang="T54">
                          <a:pos x="T20" y="T21"/>
                        </a:cxn>
                        <a:cxn ang="T55">
                          <a:pos x="T22" y="T23"/>
                        </a:cxn>
                        <a:cxn ang="T56">
                          <a:pos x="T24" y="T25"/>
                        </a:cxn>
                        <a:cxn ang="T57">
                          <a:pos x="T26" y="T27"/>
                        </a:cxn>
                        <a:cxn ang="T58">
                          <a:pos x="T28" y="T29"/>
                        </a:cxn>
                        <a:cxn ang="T59">
                          <a:pos x="T30" y="T31"/>
                        </a:cxn>
                        <a:cxn ang="T60">
                          <a:pos x="T32" y="T33"/>
                        </a:cxn>
                        <a:cxn ang="T61">
                          <a:pos x="T34" y="T35"/>
                        </a:cxn>
                        <a:cxn ang="T62">
                          <a:pos x="T36" y="T37"/>
                        </a:cxn>
                        <a:cxn ang="T63">
                          <a:pos x="T38" y="T39"/>
                        </a:cxn>
                        <a:cxn ang="T64">
                          <a:pos x="T40" y="T41"/>
                        </a:cxn>
                        <a:cxn ang="T65">
                          <a:pos x="T42" y="T43"/>
                        </a:cxn>
                      </a:cxnLst>
                      <a:rect l="0" t="0" r="r" b="b"/>
                      <a:pathLst>
                        <a:path w="133" h="175">
                          <a:moveTo>
                            <a:pt x="1" y="0"/>
                          </a:moveTo>
                          <a:lnTo>
                            <a:pt x="0" y="17"/>
                          </a:lnTo>
                          <a:lnTo>
                            <a:pt x="17" y="62"/>
                          </a:lnTo>
                          <a:lnTo>
                            <a:pt x="28" y="98"/>
                          </a:lnTo>
                          <a:lnTo>
                            <a:pt x="42" y="133"/>
                          </a:lnTo>
                          <a:lnTo>
                            <a:pt x="56" y="151"/>
                          </a:lnTo>
                          <a:lnTo>
                            <a:pt x="69" y="166"/>
                          </a:lnTo>
                          <a:lnTo>
                            <a:pt x="88" y="172"/>
                          </a:lnTo>
                          <a:lnTo>
                            <a:pt x="108" y="175"/>
                          </a:lnTo>
                          <a:lnTo>
                            <a:pt x="118" y="169"/>
                          </a:lnTo>
                          <a:lnTo>
                            <a:pt x="128" y="164"/>
                          </a:lnTo>
                          <a:lnTo>
                            <a:pt x="133" y="147"/>
                          </a:lnTo>
                          <a:lnTo>
                            <a:pt x="130" y="124"/>
                          </a:lnTo>
                          <a:lnTo>
                            <a:pt x="118" y="97"/>
                          </a:lnTo>
                          <a:lnTo>
                            <a:pt x="110" y="82"/>
                          </a:lnTo>
                          <a:lnTo>
                            <a:pt x="106" y="95"/>
                          </a:lnTo>
                          <a:lnTo>
                            <a:pt x="101" y="101"/>
                          </a:lnTo>
                          <a:lnTo>
                            <a:pt x="84" y="105"/>
                          </a:lnTo>
                          <a:lnTo>
                            <a:pt x="71" y="107"/>
                          </a:lnTo>
                          <a:lnTo>
                            <a:pt x="44" y="102"/>
                          </a:lnTo>
                          <a:lnTo>
                            <a:pt x="17" y="34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7287" name="Group 190">
                    <a:extLst>
                      <a:ext uri="{FF2B5EF4-FFF2-40B4-BE49-F238E27FC236}">
                        <a16:creationId xmlns:a16="http://schemas.microsoft.com/office/drawing/2014/main" id="{127E09E7-0B49-C0F0-AE26-BC4273E8D5F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385" y="2876"/>
                    <a:ext cx="140" cy="145"/>
                    <a:chOff x="3385" y="2876"/>
                    <a:chExt cx="140" cy="145"/>
                  </a:xfrm>
                </p:grpSpPr>
                <p:sp>
                  <p:nvSpPr>
                    <p:cNvPr id="7288" name="Freeform 191">
                      <a:extLst>
                        <a:ext uri="{FF2B5EF4-FFF2-40B4-BE49-F238E27FC236}">
                          <a16:creationId xmlns:a16="http://schemas.microsoft.com/office/drawing/2014/main" id="{DBC51099-0F94-BCF2-0511-0EB83C881E0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402" y="2886"/>
                      <a:ext cx="103" cy="135"/>
                    </a:xfrm>
                    <a:custGeom>
                      <a:avLst/>
                      <a:gdLst>
                        <a:gd name="T0" fmla="*/ 25 w 207"/>
                        <a:gd name="T1" fmla="*/ 134 h 268"/>
                        <a:gd name="T2" fmla="*/ 25 w 207"/>
                        <a:gd name="T3" fmla="*/ 114 h 268"/>
                        <a:gd name="T4" fmla="*/ 17 w 207"/>
                        <a:gd name="T5" fmla="*/ 99 h 268"/>
                        <a:gd name="T6" fmla="*/ 8 w 207"/>
                        <a:gd name="T7" fmla="*/ 88 h 268"/>
                        <a:gd name="T8" fmla="*/ 5 w 207"/>
                        <a:gd name="T9" fmla="*/ 71 h 268"/>
                        <a:gd name="T10" fmla="*/ 1 w 207"/>
                        <a:gd name="T11" fmla="*/ 62 h 268"/>
                        <a:gd name="T12" fmla="*/ 0 w 207"/>
                        <a:gd name="T13" fmla="*/ 42 h 268"/>
                        <a:gd name="T14" fmla="*/ 8 w 207"/>
                        <a:gd name="T15" fmla="*/ 19 h 268"/>
                        <a:gd name="T16" fmla="*/ 24 w 207"/>
                        <a:gd name="T17" fmla="*/ 7 h 268"/>
                        <a:gd name="T18" fmla="*/ 42 w 207"/>
                        <a:gd name="T19" fmla="*/ 0 h 268"/>
                        <a:gd name="T20" fmla="*/ 63 w 207"/>
                        <a:gd name="T21" fmla="*/ 0 h 268"/>
                        <a:gd name="T22" fmla="*/ 83 w 207"/>
                        <a:gd name="T23" fmla="*/ 6 h 268"/>
                        <a:gd name="T24" fmla="*/ 97 w 207"/>
                        <a:gd name="T25" fmla="*/ 17 h 268"/>
                        <a:gd name="T26" fmla="*/ 103 w 207"/>
                        <a:gd name="T27" fmla="*/ 34 h 268"/>
                        <a:gd name="T28" fmla="*/ 103 w 207"/>
                        <a:gd name="T29" fmla="*/ 51 h 268"/>
                        <a:gd name="T30" fmla="*/ 101 w 207"/>
                        <a:gd name="T31" fmla="*/ 68 h 268"/>
                        <a:gd name="T32" fmla="*/ 90 w 207"/>
                        <a:gd name="T33" fmla="*/ 89 h 268"/>
                        <a:gd name="T34" fmla="*/ 85 w 207"/>
                        <a:gd name="T35" fmla="*/ 97 h 268"/>
                        <a:gd name="T36" fmla="*/ 81 w 207"/>
                        <a:gd name="T37" fmla="*/ 105 h 268"/>
                        <a:gd name="T38" fmla="*/ 79 w 207"/>
                        <a:gd name="T39" fmla="*/ 115 h 268"/>
                        <a:gd name="T40" fmla="*/ 75 w 207"/>
                        <a:gd name="T41" fmla="*/ 135 h 268"/>
                        <a:gd name="T42" fmla="*/ 25 w 207"/>
                        <a:gd name="T43" fmla="*/ 134 h 268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</a:gdLst>
                      <a:ahLst/>
                      <a:cxnLst>
                        <a:cxn ang="T44">
                          <a:pos x="T0" y="T1"/>
                        </a:cxn>
                        <a:cxn ang="T45">
                          <a:pos x="T2" y="T3"/>
                        </a:cxn>
                        <a:cxn ang="T46">
                          <a:pos x="T4" y="T5"/>
                        </a:cxn>
                        <a:cxn ang="T47">
                          <a:pos x="T6" y="T7"/>
                        </a:cxn>
                        <a:cxn ang="T48">
                          <a:pos x="T8" y="T9"/>
                        </a:cxn>
                        <a:cxn ang="T49">
                          <a:pos x="T10" y="T11"/>
                        </a:cxn>
                        <a:cxn ang="T50">
                          <a:pos x="T12" y="T13"/>
                        </a:cxn>
                        <a:cxn ang="T51">
                          <a:pos x="T14" y="T15"/>
                        </a:cxn>
                        <a:cxn ang="T52">
                          <a:pos x="T16" y="T17"/>
                        </a:cxn>
                        <a:cxn ang="T53">
                          <a:pos x="T18" y="T19"/>
                        </a:cxn>
                        <a:cxn ang="T54">
                          <a:pos x="T20" y="T21"/>
                        </a:cxn>
                        <a:cxn ang="T55">
                          <a:pos x="T22" y="T23"/>
                        </a:cxn>
                        <a:cxn ang="T56">
                          <a:pos x="T24" y="T25"/>
                        </a:cxn>
                        <a:cxn ang="T57">
                          <a:pos x="T26" y="T27"/>
                        </a:cxn>
                        <a:cxn ang="T58">
                          <a:pos x="T28" y="T29"/>
                        </a:cxn>
                        <a:cxn ang="T59">
                          <a:pos x="T30" y="T31"/>
                        </a:cxn>
                        <a:cxn ang="T60">
                          <a:pos x="T32" y="T33"/>
                        </a:cxn>
                        <a:cxn ang="T61">
                          <a:pos x="T34" y="T35"/>
                        </a:cxn>
                        <a:cxn ang="T62">
                          <a:pos x="T36" y="T37"/>
                        </a:cxn>
                        <a:cxn ang="T63">
                          <a:pos x="T38" y="T39"/>
                        </a:cxn>
                        <a:cxn ang="T64">
                          <a:pos x="T40" y="T41"/>
                        </a:cxn>
                        <a:cxn ang="T65">
                          <a:pos x="T42" y="T43"/>
                        </a:cxn>
                      </a:cxnLst>
                      <a:rect l="0" t="0" r="r" b="b"/>
                      <a:pathLst>
                        <a:path w="207" h="268">
                          <a:moveTo>
                            <a:pt x="51" y="267"/>
                          </a:moveTo>
                          <a:lnTo>
                            <a:pt x="51" y="226"/>
                          </a:lnTo>
                          <a:lnTo>
                            <a:pt x="34" y="196"/>
                          </a:lnTo>
                          <a:lnTo>
                            <a:pt x="17" y="174"/>
                          </a:lnTo>
                          <a:lnTo>
                            <a:pt x="10" y="140"/>
                          </a:lnTo>
                          <a:lnTo>
                            <a:pt x="2" y="124"/>
                          </a:lnTo>
                          <a:lnTo>
                            <a:pt x="0" y="83"/>
                          </a:lnTo>
                          <a:lnTo>
                            <a:pt x="17" y="37"/>
                          </a:lnTo>
                          <a:lnTo>
                            <a:pt x="49" y="13"/>
                          </a:lnTo>
                          <a:lnTo>
                            <a:pt x="85" y="0"/>
                          </a:lnTo>
                          <a:lnTo>
                            <a:pt x="127" y="0"/>
                          </a:lnTo>
                          <a:lnTo>
                            <a:pt x="166" y="11"/>
                          </a:lnTo>
                          <a:lnTo>
                            <a:pt x="195" y="34"/>
                          </a:lnTo>
                          <a:lnTo>
                            <a:pt x="207" y="67"/>
                          </a:lnTo>
                          <a:lnTo>
                            <a:pt x="207" y="102"/>
                          </a:lnTo>
                          <a:lnTo>
                            <a:pt x="202" y="135"/>
                          </a:lnTo>
                          <a:lnTo>
                            <a:pt x="181" y="176"/>
                          </a:lnTo>
                          <a:lnTo>
                            <a:pt x="171" y="192"/>
                          </a:lnTo>
                          <a:lnTo>
                            <a:pt x="163" y="209"/>
                          </a:lnTo>
                          <a:lnTo>
                            <a:pt x="159" y="228"/>
                          </a:lnTo>
                          <a:lnTo>
                            <a:pt x="151" y="268"/>
                          </a:lnTo>
                          <a:lnTo>
                            <a:pt x="51" y="267"/>
                          </a:lnTo>
                          <a:close/>
                        </a:path>
                      </a:pathLst>
                    </a:custGeom>
                    <a:solidFill>
                      <a:srgbClr val="FFBF7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89" name="Freeform 192">
                      <a:extLst>
                        <a:ext uri="{FF2B5EF4-FFF2-40B4-BE49-F238E27FC236}">
                          <a16:creationId xmlns:a16="http://schemas.microsoft.com/office/drawing/2014/main" id="{F23A8EC8-B1F7-5255-09B8-5F04919827B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385" y="2876"/>
                      <a:ext cx="140" cy="105"/>
                    </a:xfrm>
                    <a:custGeom>
                      <a:avLst/>
                      <a:gdLst>
                        <a:gd name="T0" fmla="*/ 10 w 281"/>
                        <a:gd name="T1" fmla="*/ 91 h 210"/>
                        <a:gd name="T2" fmla="*/ 2 w 281"/>
                        <a:gd name="T3" fmla="*/ 81 h 210"/>
                        <a:gd name="T4" fmla="*/ 0 w 281"/>
                        <a:gd name="T5" fmla="*/ 69 h 210"/>
                        <a:gd name="T6" fmla="*/ 1 w 281"/>
                        <a:gd name="T7" fmla="*/ 55 h 210"/>
                        <a:gd name="T8" fmla="*/ 5 w 281"/>
                        <a:gd name="T9" fmla="*/ 43 h 210"/>
                        <a:gd name="T10" fmla="*/ 10 w 281"/>
                        <a:gd name="T11" fmla="*/ 30 h 210"/>
                        <a:gd name="T12" fmla="*/ 18 w 281"/>
                        <a:gd name="T13" fmla="*/ 24 h 210"/>
                        <a:gd name="T14" fmla="*/ 24 w 281"/>
                        <a:gd name="T15" fmla="*/ 13 h 210"/>
                        <a:gd name="T16" fmla="*/ 37 w 281"/>
                        <a:gd name="T17" fmla="*/ 5 h 210"/>
                        <a:gd name="T18" fmla="*/ 47 w 281"/>
                        <a:gd name="T19" fmla="*/ 2 h 210"/>
                        <a:gd name="T20" fmla="*/ 69 w 281"/>
                        <a:gd name="T21" fmla="*/ 0 h 210"/>
                        <a:gd name="T22" fmla="*/ 88 w 281"/>
                        <a:gd name="T23" fmla="*/ 1 h 210"/>
                        <a:gd name="T24" fmla="*/ 101 w 281"/>
                        <a:gd name="T25" fmla="*/ 5 h 210"/>
                        <a:gd name="T26" fmla="*/ 112 w 281"/>
                        <a:gd name="T27" fmla="*/ 8 h 210"/>
                        <a:gd name="T28" fmla="*/ 123 w 281"/>
                        <a:gd name="T29" fmla="*/ 18 h 210"/>
                        <a:gd name="T30" fmla="*/ 130 w 281"/>
                        <a:gd name="T31" fmla="*/ 26 h 210"/>
                        <a:gd name="T32" fmla="*/ 137 w 281"/>
                        <a:gd name="T33" fmla="*/ 35 h 210"/>
                        <a:gd name="T34" fmla="*/ 140 w 281"/>
                        <a:gd name="T35" fmla="*/ 46 h 210"/>
                        <a:gd name="T36" fmla="*/ 140 w 281"/>
                        <a:gd name="T37" fmla="*/ 65 h 210"/>
                        <a:gd name="T38" fmla="*/ 140 w 281"/>
                        <a:gd name="T39" fmla="*/ 78 h 210"/>
                        <a:gd name="T40" fmla="*/ 135 w 281"/>
                        <a:gd name="T41" fmla="*/ 83 h 210"/>
                        <a:gd name="T42" fmla="*/ 128 w 281"/>
                        <a:gd name="T43" fmla="*/ 92 h 210"/>
                        <a:gd name="T44" fmla="*/ 123 w 281"/>
                        <a:gd name="T45" fmla="*/ 99 h 210"/>
                        <a:gd name="T46" fmla="*/ 109 w 281"/>
                        <a:gd name="T47" fmla="*/ 102 h 210"/>
                        <a:gd name="T48" fmla="*/ 96 w 281"/>
                        <a:gd name="T49" fmla="*/ 105 h 210"/>
                        <a:gd name="T50" fmla="*/ 107 w 281"/>
                        <a:gd name="T51" fmla="*/ 92 h 210"/>
                        <a:gd name="T52" fmla="*/ 117 w 281"/>
                        <a:gd name="T53" fmla="*/ 70 h 210"/>
                        <a:gd name="T54" fmla="*/ 112 w 281"/>
                        <a:gd name="T55" fmla="*/ 44 h 210"/>
                        <a:gd name="T56" fmla="*/ 90 w 281"/>
                        <a:gd name="T57" fmla="*/ 50 h 210"/>
                        <a:gd name="T58" fmla="*/ 64 w 281"/>
                        <a:gd name="T59" fmla="*/ 50 h 210"/>
                        <a:gd name="T60" fmla="*/ 46 w 281"/>
                        <a:gd name="T61" fmla="*/ 48 h 210"/>
                        <a:gd name="T62" fmla="*/ 31 w 281"/>
                        <a:gd name="T63" fmla="*/ 45 h 210"/>
                        <a:gd name="T64" fmla="*/ 30 w 281"/>
                        <a:gd name="T65" fmla="*/ 52 h 210"/>
                        <a:gd name="T66" fmla="*/ 23 w 281"/>
                        <a:gd name="T67" fmla="*/ 71 h 210"/>
                        <a:gd name="T68" fmla="*/ 33 w 281"/>
                        <a:gd name="T69" fmla="*/ 93 h 210"/>
                        <a:gd name="T70" fmla="*/ 39 w 281"/>
                        <a:gd name="T71" fmla="*/ 105 h 210"/>
                        <a:gd name="T72" fmla="*/ 23 w 281"/>
                        <a:gd name="T73" fmla="*/ 98 h 210"/>
                        <a:gd name="T74" fmla="*/ 10 w 281"/>
                        <a:gd name="T75" fmla="*/ 91 h 210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</a:gdLst>
                      <a:ahLst/>
                      <a:cxnLst>
                        <a:cxn ang="T76">
                          <a:pos x="T0" y="T1"/>
                        </a:cxn>
                        <a:cxn ang="T77">
                          <a:pos x="T2" y="T3"/>
                        </a:cxn>
                        <a:cxn ang="T78">
                          <a:pos x="T4" y="T5"/>
                        </a:cxn>
                        <a:cxn ang="T79">
                          <a:pos x="T6" y="T7"/>
                        </a:cxn>
                        <a:cxn ang="T80">
                          <a:pos x="T8" y="T9"/>
                        </a:cxn>
                        <a:cxn ang="T81">
                          <a:pos x="T10" y="T11"/>
                        </a:cxn>
                        <a:cxn ang="T82">
                          <a:pos x="T12" y="T13"/>
                        </a:cxn>
                        <a:cxn ang="T83">
                          <a:pos x="T14" y="T15"/>
                        </a:cxn>
                        <a:cxn ang="T84">
                          <a:pos x="T16" y="T17"/>
                        </a:cxn>
                        <a:cxn ang="T85">
                          <a:pos x="T18" y="T19"/>
                        </a:cxn>
                        <a:cxn ang="T86">
                          <a:pos x="T20" y="T21"/>
                        </a:cxn>
                        <a:cxn ang="T87">
                          <a:pos x="T22" y="T23"/>
                        </a:cxn>
                        <a:cxn ang="T88">
                          <a:pos x="T24" y="T25"/>
                        </a:cxn>
                        <a:cxn ang="T89">
                          <a:pos x="T26" y="T27"/>
                        </a:cxn>
                        <a:cxn ang="T90">
                          <a:pos x="T28" y="T29"/>
                        </a:cxn>
                        <a:cxn ang="T91">
                          <a:pos x="T30" y="T31"/>
                        </a:cxn>
                        <a:cxn ang="T92">
                          <a:pos x="T32" y="T33"/>
                        </a:cxn>
                        <a:cxn ang="T93">
                          <a:pos x="T34" y="T35"/>
                        </a:cxn>
                        <a:cxn ang="T94">
                          <a:pos x="T36" y="T37"/>
                        </a:cxn>
                        <a:cxn ang="T95">
                          <a:pos x="T38" y="T39"/>
                        </a:cxn>
                        <a:cxn ang="T96">
                          <a:pos x="T40" y="T41"/>
                        </a:cxn>
                        <a:cxn ang="T97">
                          <a:pos x="T42" y="T43"/>
                        </a:cxn>
                        <a:cxn ang="T98">
                          <a:pos x="T44" y="T45"/>
                        </a:cxn>
                        <a:cxn ang="T99">
                          <a:pos x="T46" y="T47"/>
                        </a:cxn>
                        <a:cxn ang="T100">
                          <a:pos x="T48" y="T49"/>
                        </a:cxn>
                        <a:cxn ang="T101">
                          <a:pos x="T50" y="T51"/>
                        </a:cxn>
                        <a:cxn ang="T102">
                          <a:pos x="T52" y="T53"/>
                        </a:cxn>
                        <a:cxn ang="T103">
                          <a:pos x="T54" y="T55"/>
                        </a:cxn>
                        <a:cxn ang="T104">
                          <a:pos x="T56" y="T57"/>
                        </a:cxn>
                        <a:cxn ang="T105">
                          <a:pos x="T58" y="T59"/>
                        </a:cxn>
                        <a:cxn ang="T106">
                          <a:pos x="T60" y="T61"/>
                        </a:cxn>
                        <a:cxn ang="T107">
                          <a:pos x="T62" y="T63"/>
                        </a:cxn>
                        <a:cxn ang="T108">
                          <a:pos x="T64" y="T65"/>
                        </a:cxn>
                        <a:cxn ang="T109">
                          <a:pos x="T66" y="T67"/>
                        </a:cxn>
                        <a:cxn ang="T110">
                          <a:pos x="T68" y="T69"/>
                        </a:cxn>
                        <a:cxn ang="T111">
                          <a:pos x="T70" y="T71"/>
                        </a:cxn>
                        <a:cxn ang="T112">
                          <a:pos x="T72" y="T73"/>
                        </a:cxn>
                        <a:cxn ang="T113">
                          <a:pos x="T74" y="T75"/>
                        </a:cxn>
                      </a:cxnLst>
                      <a:rect l="0" t="0" r="r" b="b"/>
                      <a:pathLst>
                        <a:path w="281" h="210">
                          <a:moveTo>
                            <a:pt x="21" y="181"/>
                          </a:moveTo>
                          <a:lnTo>
                            <a:pt x="4" y="161"/>
                          </a:lnTo>
                          <a:lnTo>
                            <a:pt x="0" y="138"/>
                          </a:lnTo>
                          <a:lnTo>
                            <a:pt x="2" y="109"/>
                          </a:lnTo>
                          <a:lnTo>
                            <a:pt x="11" y="86"/>
                          </a:lnTo>
                          <a:lnTo>
                            <a:pt x="21" y="60"/>
                          </a:lnTo>
                          <a:lnTo>
                            <a:pt x="36" y="47"/>
                          </a:lnTo>
                          <a:lnTo>
                            <a:pt x="48" y="26"/>
                          </a:lnTo>
                          <a:lnTo>
                            <a:pt x="75" y="9"/>
                          </a:lnTo>
                          <a:lnTo>
                            <a:pt x="95" y="3"/>
                          </a:lnTo>
                          <a:lnTo>
                            <a:pt x="139" y="0"/>
                          </a:lnTo>
                          <a:lnTo>
                            <a:pt x="176" y="2"/>
                          </a:lnTo>
                          <a:lnTo>
                            <a:pt x="203" y="9"/>
                          </a:lnTo>
                          <a:lnTo>
                            <a:pt x="225" y="16"/>
                          </a:lnTo>
                          <a:lnTo>
                            <a:pt x="246" y="35"/>
                          </a:lnTo>
                          <a:lnTo>
                            <a:pt x="261" y="52"/>
                          </a:lnTo>
                          <a:lnTo>
                            <a:pt x="274" y="70"/>
                          </a:lnTo>
                          <a:lnTo>
                            <a:pt x="281" y="91"/>
                          </a:lnTo>
                          <a:lnTo>
                            <a:pt x="281" y="129"/>
                          </a:lnTo>
                          <a:lnTo>
                            <a:pt x="281" y="155"/>
                          </a:lnTo>
                          <a:lnTo>
                            <a:pt x="271" y="166"/>
                          </a:lnTo>
                          <a:lnTo>
                            <a:pt x="256" y="184"/>
                          </a:lnTo>
                          <a:lnTo>
                            <a:pt x="246" y="197"/>
                          </a:lnTo>
                          <a:lnTo>
                            <a:pt x="219" y="204"/>
                          </a:lnTo>
                          <a:lnTo>
                            <a:pt x="193" y="210"/>
                          </a:lnTo>
                          <a:lnTo>
                            <a:pt x="214" y="184"/>
                          </a:lnTo>
                          <a:lnTo>
                            <a:pt x="234" y="139"/>
                          </a:lnTo>
                          <a:lnTo>
                            <a:pt x="225" y="87"/>
                          </a:lnTo>
                          <a:lnTo>
                            <a:pt x="181" y="99"/>
                          </a:lnTo>
                          <a:lnTo>
                            <a:pt x="129" y="99"/>
                          </a:lnTo>
                          <a:lnTo>
                            <a:pt x="92" y="96"/>
                          </a:lnTo>
                          <a:lnTo>
                            <a:pt x="63" y="90"/>
                          </a:lnTo>
                          <a:lnTo>
                            <a:pt x="60" y="104"/>
                          </a:lnTo>
                          <a:lnTo>
                            <a:pt x="46" y="142"/>
                          </a:lnTo>
                          <a:lnTo>
                            <a:pt x="66" y="185"/>
                          </a:lnTo>
                          <a:lnTo>
                            <a:pt x="78" y="210"/>
                          </a:lnTo>
                          <a:lnTo>
                            <a:pt x="46" y="195"/>
                          </a:lnTo>
                          <a:lnTo>
                            <a:pt x="21" y="181"/>
                          </a:lnTo>
                          <a:close/>
                        </a:path>
                      </a:pathLst>
                    </a:custGeom>
                    <a:solidFill>
                      <a:srgbClr val="7F3F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7290" name="Group 193">
                      <a:extLst>
                        <a:ext uri="{FF2B5EF4-FFF2-40B4-BE49-F238E27FC236}">
                          <a16:creationId xmlns:a16="http://schemas.microsoft.com/office/drawing/2014/main" id="{3C6D5BEA-F428-EDDE-8F60-EDCC1A859C3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00" y="2951"/>
                      <a:ext cx="111" cy="15"/>
                      <a:chOff x="3400" y="2951"/>
                      <a:chExt cx="111" cy="15"/>
                    </a:xfrm>
                  </p:grpSpPr>
                  <p:sp>
                    <p:nvSpPr>
                      <p:cNvPr id="7291" name="Oval 194">
                        <a:extLst>
                          <a:ext uri="{FF2B5EF4-FFF2-40B4-BE49-F238E27FC236}">
                            <a16:creationId xmlns:a16="http://schemas.microsoft.com/office/drawing/2014/main" id="{F19A1B49-FDA4-DC59-E6D4-CD6E9A9134C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00" y="2951"/>
                        <a:ext cx="13" cy="13"/>
                      </a:xfrm>
                      <a:prstGeom prst="ellipse">
                        <a:avLst/>
                      </a:prstGeom>
                      <a:solidFill>
                        <a:srgbClr val="5F7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endParaRPr lang="en-US" altLang="en-US"/>
                      </a:p>
                    </p:txBody>
                  </p:sp>
                  <p:sp>
                    <p:nvSpPr>
                      <p:cNvPr id="7292" name="Oval 195">
                        <a:extLst>
                          <a:ext uri="{FF2B5EF4-FFF2-40B4-BE49-F238E27FC236}">
                            <a16:creationId xmlns:a16="http://schemas.microsoft.com/office/drawing/2014/main" id="{DC27742D-6CD5-3651-B443-96D6E29946D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97" y="2953"/>
                        <a:ext cx="14" cy="13"/>
                      </a:xfrm>
                      <a:prstGeom prst="ellipse">
                        <a:avLst/>
                      </a:prstGeom>
                      <a:solidFill>
                        <a:srgbClr val="5F7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endParaRPr lang="en-US" altLang="en-US"/>
                      </a:p>
                    </p:txBody>
                  </p:sp>
                </p:grpSp>
              </p:grpSp>
            </p:grpSp>
          </p:grpSp>
          <p:grpSp>
            <p:nvGrpSpPr>
              <p:cNvPr id="7184" name="Group 196">
                <a:extLst>
                  <a:ext uri="{FF2B5EF4-FFF2-40B4-BE49-F238E27FC236}">
                    <a16:creationId xmlns:a16="http://schemas.microsoft.com/office/drawing/2014/main" id="{668662A7-B304-76D1-FD9B-D8B8004988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13" y="2792"/>
                <a:ext cx="314" cy="1109"/>
                <a:chOff x="3713" y="2792"/>
                <a:chExt cx="314" cy="1109"/>
              </a:xfrm>
            </p:grpSpPr>
            <p:grpSp>
              <p:nvGrpSpPr>
                <p:cNvPr id="7259" name="Group 197">
                  <a:extLst>
                    <a:ext uri="{FF2B5EF4-FFF2-40B4-BE49-F238E27FC236}">
                      <a16:creationId xmlns:a16="http://schemas.microsoft.com/office/drawing/2014/main" id="{A328470A-4199-F7F1-2054-1ED0345B168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13" y="3793"/>
                  <a:ext cx="308" cy="108"/>
                  <a:chOff x="3713" y="3793"/>
                  <a:chExt cx="308" cy="108"/>
                </a:xfrm>
              </p:grpSpPr>
              <p:sp>
                <p:nvSpPr>
                  <p:cNvPr id="7279" name="Freeform 198">
                    <a:extLst>
                      <a:ext uri="{FF2B5EF4-FFF2-40B4-BE49-F238E27FC236}">
                        <a16:creationId xmlns:a16="http://schemas.microsoft.com/office/drawing/2014/main" id="{B9FC1A17-9083-EBCC-B326-B75BE7FE6D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13" y="3793"/>
                    <a:ext cx="128" cy="67"/>
                  </a:xfrm>
                  <a:custGeom>
                    <a:avLst/>
                    <a:gdLst>
                      <a:gd name="T0" fmla="*/ 64 w 255"/>
                      <a:gd name="T1" fmla="*/ 0 h 134"/>
                      <a:gd name="T2" fmla="*/ 44 w 255"/>
                      <a:gd name="T3" fmla="*/ 17 h 134"/>
                      <a:gd name="T4" fmla="*/ 26 w 255"/>
                      <a:gd name="T5" fmla="*/ 37 h 134"/>
                      <a:gd name="T6" fmla="*/ 3 w 255"/>
                      <a:gd name="T7" fmla="*/ 54 h 134"/>
                      <a:gd name="T8" fmla="*/ 0 w 255"/>
                      <a:gd name="T9" fmla="*/ 62 h 134"/>
                      <a:gd name="T10" fmla="*/ 23 w 255"/>
                      <a:gd name="T11" fmla="*/ 67 h 134"/>
                      <a:gd name="T12" fmla="*/ 47 w 255"/>
                      <a:gd name="T13" fmla="*/ 65 h 134"/>
                      <a:gd name="T14" fmla="*/ 76 w 255"/>
                      <a:gd name="T15" fmla="*/ 54 h 134"/>
                      <a:gd name="T16" fmla="*/ 97 w 255"/>
                      <a:gd name="T17" fmla="*/ 43 h 134"/>
                      <a:gd name="T18" fmla="*/ 120 w 255"/>
                      <a:gd name="T19" fmla="*/ 41 h 134"/>
                      <a:gd name="T20" fmla="*/ 128 w 255"/>
                      <a:gd name="T21" fmla="*/ 35 h 134"/>
                      <a:gd name="T22" fmla="*/ 125 w 255"/>
                      <a:gd name="T23" fmla="*/ 4 h 134"/>
                      <a:gd name="T24" fmla="*/ 64 w 255"/>
                      <a:gd name="T25" fmla="*/ 0 h 13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255" h="134">
                        <a:moveTo>
                          <a:pt x="128" y="0"/>
                        </a:moveTo>
                        <a:lnTo>
                          <a:pt x="88" y="34"/>
                        </a:lnTo>
                        <a:lnTo>
                          <a:pt x="52" y="73"/>
                        </a:lnTo>
                        <a:lnTo>
                          <a:pt x="5" y="107"/>
                        </a:lnTo>
                        <a:lnTo>
                          <a:pt x="0" y="124"/>
                        </a:lnTo>
                        <a:lnTo>
                          <a:pt x="45" y="134"/>
                        </a:lnTo>
                        <a:lnTo>
                          <a:pt x="93" y="130"/>
                        </a:lnTo>
                        <a:lnTo>
                          <a:pt x="152" y="107"/>
                        </a:lnTo>
                        <a:lnTo>
                          <a:pt x="194" y="85"/>
                        </a:lnTo>
                        <a:lnTo>
                          <a:pt x="240" y="81"/>
                        </a:lnTo>
                        <a:lnTo>
                          <a:pt x="255" y="69"/>
                        </a:lnTo>
                        <a:lnTo>
                          <a:pt x="250" y="7"/>
                        </a:lnTo>
                        <a:lnTo>
                          <a:pt x="128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80" name="Freeform 199">
                    <a:extLst>
                      <a:ext uri="{FF2B5EF4-FFF2-40B4-BE49-F238E27FC236}">
                        <a16:creationId xmlns:a16="http://schemas.microsoft.com/office/drawing/2014/main" id="{777BC664-206B-BEDF-7ED5-24BCC17F14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41" y="3827"/>
                    <a:ext cx="80" cy="74"/>
                  </a:xfrm>
                  <a:custGeom>
                    <a:avLst/>
                    <a:gdLst>
                      <a:gd name="T0" fmla="*/ 1 w 159"/>
                      <a:gd name="T1" fmla="*/ 1 h 148"/>
                      <a:gd name="T2" fmla="*/ 0 w 159"/>
                      <a:gd name="T3" fmla="*/ 21 h 148"/>
                      <a:gd name="T4" fmla="*/ 11 w 159"/>
                      <a:gd name="T5" fmla="*/ 31 h 148"/>
                      <a:gd name="T6" fmla="*/ 14 w 159"/>
                      <a:gd name="T7" fmla="*/ 48 h 148"/>
                      <a:gd name="T8" fmla="*/ 32 w 159"/>
                      <a:gd name="T9" fmla="*/ 64 h 148"/>
                      <a:gd name="T10" fmla="*/ 47 w 159"/>
                      <a:gd name="T11" fmla="*/ 72 h 148"/>
                      <a:gd name="T12" fmla="*/ 61 w 159"/>
                      <a:gd name="T13" fmla="*/ 74 h 148"/>
                      <a:gd name="T14" fmla="*/ 73 w 159"/>
                      <a:gd name="T15" fmla="*/ 74 h 148"/>
                      <a:gd name="T16" fmla="*/ 80 w 159"/>
                      <a:gd name="T17" fmla="*/ 62 h 148"/>
                      <a:gd name="T18" fmla="*/ 78 w 159"/>
                      <a:gd name="T19" fmla="*/ 46 h 148"/>
                      <a:gd name="T20" fmla="*/ 65 w 159"/>
                      <a:gd name="T21" fmla="*/ 27 h 148"/>
                      <a:gd name="T22" fmla="*/ 45 w 159"/>
                      <a:gd name="T23" fmla="*/ 7 h 148"/>
                      <a:gd name="T24" fmla="*/ 44 w 159"/>
                      <a:gd name="T25" fmla="*/ 0 h 148"/>
                      <a:gd name="T26" fmla="*/ 1 w 159"/>
                      <a:gd name="T27" fmla="*/ 1 h 148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59" h="148">
                        <a:moveTo>
                          <a:pt x="2" y="2"/>
                        </a:moveTo>
                        <a:lnTo>
                          <a:pt x="0" y="41"/>
                        </a:lnTo>
                        <a:lnTo>
                          <a:pt x="22" y="62"/>
                        </a:lnTo>
                        <a:lnTo>
                          <a:pt x="28" y="95"/>
                        </a:lnTo>
                        <a:lnTo>
                          <a:pt x="63" y="127"/>
                        </a:lnTo>
                        <a:lnTo>
                          <a:pt x="93" y="144"/>
                        </a:lnTo>
                        <a:lnTo>
                          <a:pt x="121" y="148"/>
                        </a:lnTo>
                        <a:lnTo>
                          <a:pt x="146" y="147"/>
                        </a:lnTo>
                        <a:lnTo>
                          <a:pt x="159" y="124"/>
                        </a:lnTo>
                        <a:lnTo>
                          <a:pt x="156" y="91"/>
                        </a:lnTo>
                        <a:lnTo>
                          <a:pt x="129" y="53"/>
                        </a:lnTo>
                        <a:lnTo>
                          <a:pt x="90" y="13"/>
                        </a:lnTo>
                        <a:lnTo>
                          <a:pt x="88" y="0"/>
                        </a:lnTo>
                        <a:lnTo>
                          <a:pt x="2" y="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260" name="Group 200">
                  <a:extLst>
                    <a:ext uri="{FF2B5EF4-FFF2-40B4-BE49-F238E27FC236}">
                      <a16:creationId xmlns:a16="http://schemas.microsoft.com/office/drawing/2014/main" id="{8D089F7B-49DD-3C3C-3D87-B5C793757E4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44" y="2932"/>
                  <a:ext cx="283" cy="896"/>
                  <a:chOff x="3744" y="2932"/>
                  <a:chExt cx="283" cy="896"/>
                </a:xfrm>
              </p:grpSpPr>
              <p:sp>
                <p:nvSpPr>
                  <p:cNvPr id="7268" name="Freeform 201">
                    <a:extLst>
                      <a:ext uri="{FF2B5EF4-FFF2-40B4-BE49-F238E27FC236}">
                        <a16:creationId xmlns:a16="http://schemas.microsoft.com/office/drawing/2014/main" id="{0BF81C14-6992-896C-1BE9-9C931F34CB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51" y="3396"/>
                    <a:ext cx="38" cy="83"/>
                  </a:xfrm>
                  <a:custGeom>
                    <a:avLst/>
                    <a:gdLst>
                      <a:gd name="T0" fmla="*/ 2 w 76"/>
                      <a:gd name="T1" fmla="*/ 1 h 166"/>
                      <a:gd name="T2" fmla="*/ 0 w 76"/>
                      <a:gd name="T3" fmla="*/ 47 h 166"/>
                      <a:gd name="T4" fmla="*/ 20 w 76"/>
                      <a:gd name="T5" fmla="*/ 75 h 166"/>
                      <a:gd name="T6" fmla="*/ 30 w 76"/>
                      <a:gd name="T7" fmla="*/ 83 h 166"/>
                      <a:gd name="T8" fmla="*/ 28 w 76"/>
                      <a:gd name="T9" fmla="*/ 44 h 166"/>
                      <a:gd name="T10" fmla="*/ 32 w 76"/>
                      <a:gd name="T11" fmla="*/ 48 h 166"/>
                      <a:gd name="T12" fmla="*/ 37 w 76"/>
                      <a:gd name="T13" fmla="*/ 61 h 166"/>
                      <a:gd name="T14" fmla="*/ 38 w 76"/>
                      <a:gd name="T15" fmla="*/ 47 h 166"/>
                      <a:gd name="T16" fmla="*/ 33 w 76"/>
                      <a:gd name="T17" fmla="*/ 22 h 166"/>
                      <a:gd name="T18" fmla="*/ 20 w 76"/>
                      <a:gd name="T19" fmla="*/ 0 h 166"/>
                      <a:gd name="T20" fmla="*/ 2 w 76"/>
                      <a:gd name="T21" fmla="*/ 1 h 16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76" h="166">
                        <a:moveTo>
                          <a:pt x="3" y="2"/>
                        </a:moveTo>
                        <a:lnTo>
                          <a:pt x="0" y="93"/>
                        </a:lnTo>
                        <a:lnTo>
                          <a:pt x="39" y="149"/>
                        </a:lnTo>
                        <a:lnTo>
                          <a:pt x="59" y="166"/>
                        </a:lnTo>
                        <a:lnTo>
                          <a:pt x="56" y="87"/>
                        </a:lnTo>
                        <a:lnTo>
                          <a:pt x="64" y="95"/>
                        </a:lnTo>
                        <a:lnTo>
                          <a:pt x="74" y="121"/>
                        </a:lnTo>
                        <a:lnTo>
                          <a:pt x="76" y="93"/>
                        </a:lnTo>
                        <a:lnTo>
                          <a:pt x="66" y="43"/>
                        </a:lnTo>
                        <a:lnTo>
                          <a:pt x="40" y="0"/>
                        </a:lnTo>
                        <a:lnTo>
                          <a:pt x="3" y="2"/>
                        </a:lnTo>
                        <a:close/>
                      </a:path>
                    </a:pathLst>
                  </a:custGeom>
                  <a:solidFill>
                    <a:srgbClr val="FF7F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69" name="Freeform 202">
                    <a:extLst>
                      <a:ext uri="{FF2B5EF4-FFF2-40B4-BE49-F238E27FC236}">
                        <a16:creationId xmlns:a16="http://schemas.microsoft.com/office/drawing/2014/main" id="{6E8A0D4B-E0CB-8F6F-AEE8-F013ECFD09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70" y="3214"/>
                    <a:ext cx="221" cy="614"/>
                  </a:xfrm>
                  <a:custGeom>
                    <a:avLst/>
                    <a:gdLst>
                      <a:gd name="T0" fmla="*/ 2 w 443"/>
                      <a:gd name="T1" fmla="*/ 0 h 1228"/>
                      <a:gd name="T2" fmla="*/ 0 w 443"/>
                      <a:gd name="T3" fmla="*/ 334 h 1228"/>
                      <a:gd name="T4" fmla="*/ 2 w 443"/>
                      <a:gd name="T5" fmla="*/ 582 h 1228"/>
                      <a:gd name="T6" fmla="*/ 68 w 443"/>
                      <a:gd name="T7" fmla="*/ 593 h 1228"/>
                      <a:gd name="T8" fmla="*/ 78 w 443"/>
                      <a:gd name="T9" fmla="*/ 391 h 1228"/>
                      <a:gd name="T10" fmla="*/ 71 w 443"/>
                      <a:gd name="T11" fmla="*/ 371 h 1228"/>
                      <a:gd name="T12" fmla="*/ 78 w 443"/>
                      <a:gd name="T13" fmla="*/ 360 h 1228"/>
                      <a:gd name="T14" fmla="*/ 78 w 443"/>
                      <a:gd name="T15" fmla="*/ 237 h 1228"/>
                      <a:gd name="T16" fmla="*/ 95 w 443"/>
                      <a:gd name="T17" fmla="*/ 276 h 1228"/>
                      <a:gd name="T18" fmla="*/ 133 w 443"/>
                      <a:gd name="T19" fmla="*/ 443 h 1228"/>
                      <a:gd name="T20" fmla="*/ 166 w 443"/>
                      <a:gd name="T21" fmla="*/ 614 h 1228"/>
                      <a:gd name="T22" fmla="*/ 221 w 443"/>
                      <a:gd name="T23" fmla="*/ 614 h 1228"/>
                      <a:gd name="T24" fmla="*/ 196 w 443"/>
                      <a:gd name="T25" fmla="*/ 384 h 1228"/>
                      <a:gd name="T26" fmla="*/ 186 w 443"/>
                      <a:gd name="T27" fmla="*/ 189 h 1228"/>
                      <a:gd name="T28" fmla="*/ 191 w 443"/>
                      <a:gd name="T29" fmla="*/ 5 h 1228"/>
                      <a:gd name="T30" fmla="*/ 2 w 443"/>
                      <a:gd name="T31" fmla="*/ 0 h 122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443" h="1228">
                        <a:moveTo>
                          <a:pt x="5" y="0"/>
                        </a:moveTo>
                        <a:lnTo>
                          <a:pt x="0" y="668"/>
                        </a:lnTo>
                        <a:lnTo>
                          <a:pt x="5" y="1163"/>
                        </a:lnTo>
                        <a:lnTo>
                          <a:pt x="137" y="1185"/>
                        </a:lnTo>
                        <a:lnTo>
                          <a:pt x="157" y="781"/>
                        </a:lnTo>
                        <a:lnTo>
                          <a:pt x="142" y="742"/>
                        </a:lnTo>
                        <a:lnTo>
                          <a:pt x="157" y="720"/>
                        </a:lnTo>
                        <a:lnTo>
                          <a:pt x="157" y="473"/>
                        </a:lnTo>
                        <a:lnTo>
                          <a:pt x="190" y="551"/>
                        </a:lnTo>
                        <a:lnTo>
                          <a:pt x="266" y="886"/>
                        </a:lnTo>
                        <a:lnTo>
                          <a:pt x="332" y="1228"/>
                        </a:lnTo>
                        <a:lnTo>
                          <a:pt x="443" y="1228"/>
                        </a:lnTo>
                        <a:lnTo>
                          <a:pt x="393" y="768"/>
                        </a:lnTo>
                        <a:lnTo>
                          <a:pt x="372" y="378"/>
                        </a:lnTo>
                        <a:lnTo>
                          <a:pt x="382" y="9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rgbClr val="00007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70" name="Freeform 203">
                    <a:extLst>
                      <a:ext uri="{FF2B5EF4-FFF2-40B4-BE49-F238E27FC236}">
                        <a16:creationId xmlns:a16="http://schemas.microsoft.com/office/drawing/2014/main" id="{8CC84141-0D9F-B207-CA97-8BE34C7FB30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44" y="2932"/>
                    <a:ext cx="283" cy="469"/>
                  </a:xfrm>
                  <a:custGeom>
                    <a:avLst/>
                    <a:gdLst>
                      <a:gd name="T0" fmla="*/ 93 w 565"/>
                      <a:gd name="T1" fmla="*/ 6 h 937"/>
                      <a:gd name="T2" fmla="*/ 8 w 565"/>
                      <a:gd name="T3" fmla="*/ 63 h 937"/>
                      <a:gd name="T4" fmla="*/ 2 w 565"/>
                      <a:gd name="T5" fmla="*/ 213 h 937"/>
                      <a:gd name="T6" fmla="*/ 0 w 565"/>
                      <a:gd name="T7" fmla="*/ 289 h 937"/>
                      <a:gd name="T8" fmla="*/ 5 w 565"/>
                      <a:gd name="T9" fmla="*/ 469 h 937"/>
                      <a:gd name="T10" fmla="*/ 25 w 565"/>
                      <a:gd name="T11" fmla="*/ 469 h 937"/>
                      <a:gd name="T12" fmla="*/ 34 w 565"/>
                      <a:gd name="T13" fmla="*/ 285 h 937"/>
                      <a:gd name="T14" fmla="*/ 215 w 565"/>
                      <a:gd name="T15" fmla="*/ 285 h 937"/>
                      <a:gd name="T16" fmla="*/ 220 w 565"/>
                      <a:gd name="T17" fmla="*/ 238 h 937"/>
                      <a:gd name="T18" fmla="*/ 226 w 565"/>
                      <a:gd name="T19" fmla="*/ 271 h 937"/>
                      <a:gd name="T20" fmla="*/ 214 w 565"/>
                      <a:gd name="T21" fmla="*/ 341 h 937"/>
                      <a:gd name="T22" fmla="*/ 202 w 565"/>
                      <a:gd name="T23" fmla="*/ 445 h 937"/>
                      <a:gd name="T24" fmla="*/ 232 w 565"/>
                      <a:gd name="T25" fmla="*/ 452 h 937"/>
                      <a:gd name="T26" fmla="*/ 283 w 565"/>
                      <a:gd name="T27" fmla="*/ 268 h 937"/>
                      <a:gd name="T28" fmla="*/ 251 w 565"/>
                      <a:gd name="T29" fmla="*/ 53 h 937"/>
                      <a:gd name="T30" fmla="*/ 154 w 565"/>
                      <a:gd name="T31" fmla="*/ 0 h 937"/>
                      <a:gd name="T32" fmla="*/ 112 w 565"/>
                      <a:gd name="T33" fmla="*/ 24 h 937"/>
                      <a:gd name="T34" fmla="*/ 93 w 565"/>
                      <a:gd name="T35" fmla="*/ 6 h 937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565" h="937">
                        <a:moveTo>
                          <a:pt x="186" y="11"/>
                        </a:moveTo>
                        <a:lnTo>
                          <a:pt x="16" y="125"/>
                        </a:lnTo>
                        <a:lnTo>
                          <a:pt x="4" y="426"/>
                        </a:lnTo>
                        <a:lnTo>
                          <a:pt x="0" y="577"/>
                        </a:lnTo>
                        <a:lnTo>
                          <a:pt x="10" y="937"/>
                        </a:lnTo>
                        <a:lnTo>
                          <a:pt x="49" y="937"/>
                        </a:lnTo>
                        <a:lnTo>
                          <a:pt x="68" y="569"/>
                        </a:lnTo>
                        <a:lnTo>
                          <a:pt x="430" y="569"/>
                        </a:lnTo>
                        <a:lnTo>
                          <a:pt x="440" y="476"/>
                        </a:lnTo>
                        <a:lnTo>
                          <a:pt x="452" y="541"/>
                        </a:lnTo>
                        <a:lnTo>
                          <a:pt x="427" y="681"/>
                        </a:lnTo>
                        <a:lnTo>
                          <a:pt x="403" y="890"/>
                        </a:lnTo>
                        <a:lnTo>
                          <a:pt x="464" y="903"/>
                        </a:lnTo>
                        <a:lnTo>
                          <a:pt x="565" y="536"/>
                        </a:lnTo>
                        <a:lnTo>
                          <a:pt x="501" y="105"/>
                        </a:lnTo>
                        <a:lnTo>
                          <a:pt x="308" y="0"/>
                        </a:lnTo>
                        <a:lnTo>
                          <a:pt x="224" y="47"/>
                        </a:lnTo>
                        <a:lnTo>
                          <a:pt x="186" y="11"/>
                        </a:lnTo>
                        <a:close/>
                      </a:path>
                    </a:pathLst>
                  </a:custGeom>
                  <a:solidFill>
                    <a:srgbClr val="3F7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71" name="Freeform 204">
                    <a:extLst>
                      <a:ext uri="{FF2B5EF4-FFF2-40B4-BE49-F238E27FC236}">
                        <a16:creationId xmlns:a16="http://schemas.microsoft.com/office/drawing/2014/main" id="{664D75CD-7E16-8081-03F6-916BE6F143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37" y="3374"/>
                    <a:ext cx="42" cy="79"/>
                  </a:xfrm>
                  <a:custGeom>
                    <a:avLst/>
                    <a:gdLst>
                      <a:gd name="T0" fmla="*/ 12 w 85"/>
                      <a:gd name="T1" fmla="*/ 0 h 157"/>
                      <a:gd name="T2" fmla="*/ 0 w 85"/>
                      <a:gd name="T3" fmla="*/ 41 h 157"/>
                      <a:gd name="T4" fmla="*/ 22 w 85"/>
                      <a:gd name="T5" fmla="*/ 79 h 157"/>
                      <a:gd name="T6" fmla="*/ 29 w 85"/>
                      <a:gd name="T7" fmla="*/ 75 h 157"/>
                      <a:gd name="T8" fmla="*/ 42 w 85"/>
                      <a:gd name="T9" fmla="*/ 71 h 157"/>
                      <a:gd name="T10" fmla="*/ 37 w 85"/>
                      <a:gd name="T11" fmla="*/ 59 h 157"/>
                      <a:gd name="T12" fmla="*/ 35 w 85"/>
                      <a:gd name="T13" fmla="*/ 44 h 157"/>
                      <a:gd name="T14" fmla="*/ 42 w 85"/>
                      <a:gd name="T15" fmla="*/ 29 h 157"/>
                      <a:gd name="T16" fmla="*/ 37 w 85"/>
                      <a:gd name="T17" fmla="*/ 3 h 157"/>
                      <a:gd name="T18" fmla="*/ 12 w 85"/>
                      <a:gd name="T19" fmla="*/ 0 h 15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85" h="157">
                        <a:moveTo>
                          <a:pt x="25" y="0"/>
                        </a:moveTo>
                        <a:lnTo>
                          <a:pt x="0" y="82"/>
                        </a:lnTo>
                        <a:lnTo>
                          <a:pt x="44" y="157"/>
                        </a:lnTo>
                        <a:lnTo>
                          <a:pt x="59" y="149"/>
                        </a:lnTo>
                        <a:lnTo>
                          <a:pt x="85" y="141"/>
                        </a:lnTo>
                        <a:lnTo>
                          <a:pt x="74" y="117"/>
                        </a:lnTo>
                        <a:lnTo>
                          <a:pt x="71" y="88"/>
                        </a:lnTo>
                        <a:lnTo>
                          <a:pt x="85" y="58"/>
                        </a:lnTo>
                        <a:lnTo>
                          <a:pt x="74" y="6"/>
                        </a:lnTo>
                        <a:lnTo>
                          <a:pt x="25" y="0"/>
                        </a:lnTo>
                        <a:close/>
                      </a:path>
                    </a:pathLst>
                  </a:custGeom>
                  <a:solidFill>
                    <a:srgbClr val="FF7F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7272" name="Group 205">
                    <a:extLst>
                      <a:ext uri="{FF2B5EF4-FFF2-40B4-BE49-F238E27FC236}">
                        <a16:creationId xmlns:a16="http://schemas.microsoft.com/office/drawing/2014/main" id="{94A0509A-0984-F975-70F2-E6E5E37A571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778" y="2941"/>
                    <a:ext cx="181" cy="292"/>
                    <a:chOff x="3778" y="2941"/>
                    <a:chExt cx="181" cy="292"/>
                  </a:xfrm>
                </p:grpSpPr>
                <p:grpSp>
                  <p:nvGrpSpPr>
                    <p:cNvPr id="7273" name="Group 206">
                      <a:extLst>
                        <a:ext uri="{FF2B5EF4-FFF2-40B4-BE49-F238E27FC236}">
                          <a16:creationId xmlns:a16="http://schemas.microsoft.com/office/drawing/2014/main" id="{76F58E47-5BEC-F966-EC77-50A639CA03A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78" y="2941"/>
                      <a:ext cx="181" cy="292"/>
                      <a:chOff x="3778" y="2941"/>
                      <a:chExt cx="181" cy="292"/>
                    </a:xfrm>
                  </p:grpSpPr>
                  <p:grpSp>
                    <p:nvGrpSpPr>
                      <p:cNvPr id="7275" name="Group 207">
                        <a:extLst>
                          <a:ext uri="{FF2B5EF4-FFF2-40B4-BE49-F238E27FC236}">
                            <a16:creationId xmlns:a16="http://schemas.microsoft.com/office/drawing/2014/main" id="{5C3C93E3-901F-4B68-AC77-E99CE5AF0BD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778" y="3218"/>
                        <a:ext cx="181" cy="15"/>
                        <a:chOff x="3778" y="3218"/>
                        <a:chExt cx="181" cy="15"/>
                      </a:xfrm>
                    </p:grpSpPr>
                    <p:sp>
                      <p:nvSpPr>
                        <p:cNvPr id="7277" name="Line 208">
                          <a:extLst>
                            <a:ext uri="{FF2B5EF4-FFF2-40B4-BE49-F238E27FC236}">
                              <a16:creationId xmlns:a16="http://schemas.microsoft.com/office/drawing/2014/main" id="{BC5F911B-7DDC-328F-901B-F6BF6ADB983B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778" y="3232"/>
                          <a:ext cx="181" cy="1"/>
                        </a:xfrm>
                        <a:prstGeom prst="line">
                          <a:avLst/>
                        </a:prstGeom>
                        <a:noFill/>
                        <a:ln w="11113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7278" name="Line 209">
                          <a:extLst>
                            <a:ext uri="{FF2B5EF4-FFF2-40B4-BE49-F238E27FC236}">
                              <a16:creationId xmlns:a16="http://schemas.microsoft.com/office/drawing/2014/main" id="{BA66A521-0A22-3308-60BF-40CB4B79ACF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778" y="3218"/>
                          <a:ext cx="181" cy="1"/>
                        </a:xfrm>
                        <a:prstGeom prst="line">
                          <a:avLst/>
                        </a:prstGeom>
                        <a:noFill/>
                        <a:ln w="11113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7276" name="Freeform 210">
                        <a:extLst>
                          <a:ext uri="{FF2B5EF4-FFF2-40B4-BE49-F238E27FC236}">
                            <a16:creationId xmlns:a16="http://schemas.microsoft.com/office/drawing/2014/main" id="{24B74701-3463-DBD3-D668-2EC214D285F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28" y="2941"/>
                        <a:ext cx="84" cy="42"/>
                      </a:xfrm>
                      <a:custGeom>
                        <a:avLst/>
                        <a:gdLst>
                          <a:gd name="T0" fmla="*/ 0 w 167"/>
                          <a:gd name="T1" fmla="*/ 5 h 84"/>
                          <a:gd name="T2" fmla="*/ 4 w 167"/>
                          <a:gd name="T3" fmla="*/ 42 h 84"/>
                          <a:gd name="T4" fmla="*/ 27 w 167"/>
                          <a:gd name="T5" fmla="*/ 16 h 84"/>
                          <a:gd name="T6" fmla="*/ 43 w 167"/>
                          <a:gd name="T7" fmla="*/ 42 h 84"/>
                          <a:gd name="T8" fmla="*/ 84 w 167"/>
                          <a:gd name="T9" fmla="*/ 0 h 84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167" h="84">
                            <a:moveTo>
                              <a:pt x="0" y="10"/>
                            </a:moveTo>
                            <a:lnTo>
                              <a:pt x="7" y="84"/>
                            </a:lnTo>
                            <a:lnTo>
                              <a:pt x="54" y="31"/>
                            </a:lnTo>
                            <a:lnTo>
                              <a:pt x="86" y="83"/>
                            </a:lnTo>
                            <a:lnTo>
                              <a:pt x="167" y="0"/>
                            </a:lnTo>
                          </a:path>
                        </a:pathLst>
                      </a:custGeom>
                      <a:noFill/>
                      <a:ln w="11113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7274" name="Line 211">
                      <a:extLst>
                        <a:ext uri="{FF2B5EF4-FFF2-40B4-BE49-F238E27FC236}">
                          <a16:creationId xmlns:a16="http://schemas.microsoft.com/office/drawing/2014/main" id="{1E1C0B85-DC6D-336A-7D23-0CE0A7661BF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54" y="2961"/>
                      <a:ext cx="1" cy="270"/>
                    </a:xfrm>
                    <a:prstGeom prst="line">
                      <a:avLst/>
                    </a:prstGeom>
                    <a:noFill/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7261" name="Group 212">
                  <a:extLst>
                    <a:ext uri="{FF2B5EF4-FFF2-40B4-BE49-F238E27FC236}">
                      <a16:creationId xmlns:a16="http://schemas.microsoft.com/office/drawing/2014/main" id="{EE0922A8-AEA9-AF35-5A1F-7AF2958A5B5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02" y="2792"/>
                  <a:ext cx="118" cy="164"/>
                  <a:chOff x="3802" y="2792"/>
                  <a:chExt cx="118" cy="164"/>
                </a:xfrm>
              </p:grpSpPr>
              <p:grpSp>
                <p:nvGrpSpPr>
                  <p:cNvPr id="7262" name="Group 213">
                    <a:extLst>
                      <a:ext uri="{FF2B5EF4-FFF2-40B4-BE49-F238E27FC236}">
                        <a16:creationId xmlns:a16="http://schemas.microsoft.com/office/drawing/2014/main" id="{936876B0-8E2A-9DE7-7E33-F00ADA38E95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805" y="2800"/>
                    <a:ext cx="110" cy="156"/>
                    <a:chOff x="3805" y="2800"/>
                    <a:chExt cx="110" cy="156"/>
                  </a:xfrm>
                </p:grpSpPr>
                <p:sp>
                  <p:nvSpPr>
                    <p:cNvPr id="7264" name="Freeform 214">
                      <a:extLst>
                        <a:ext uri="{FF2B5EF4-FFF2-40B4-BE49-F238E27FC236}">
                          <a16:creationId xmlns:a16="http://schemas.microsoft.com/office/drawing/2014/main" id="{9B6CF56C-2887-3417-E52D-003FF8F7FCC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805" y="2800"/>
                      <a:ext cx="110" cy="156"/>
                    </a:xfrm>
                    <a:custGeom>
                      <a:avLst/>
                      <a:gdLst>
                        <a:gd name="T0" fmla="*/ 5 w 220"/>
                        <a:gd name="T1" fmla="*/ 28 h 314"/>
                        <a:gd name="T2" fmla="*/ 2 w 220"/>
                        <a:gd name="T3" fmla="*/ 44 h 314"/>
                        <a:gd name="T4" fmla="*/ 1 w 220"/>
                        <a:gd name="T5" fmla="*/ 50 h 314"/>
                        <a:gd name="T6" fmla="*/ 5 w 220"/>
                        <a:gd name="T7" fmla="*/ 55 h 314"/>
                        <a:gd name="T8" fmla="*/ 0 w 220"/>
                        <a:gd name="T9" fmla="*/ 68 h 314"/>
                        <a:gd name="T10" fmla="*/ 3 w 220"/>
                        <a:gd name="T11" fmla="*/ 85 h 314"/>
                        <a:gd name="T12" fmla="*/ 5 w 220"/>
                        <a:gd name="T13" fmla="*/ 95 h 314"/>
                        <a:gd name="T14" fmla="*/ 8 w 220"/>
                        <a:gd name="T15" fmla="*/ 103 h 314"/>
                        <a:gd name="T16" fmla="*/ 11 w 220"/>
                        <a:gd name="T17" fmla="*/ 112 h 314"/>
                        <a:gd name="T18" fmla="*/ 16 w 220"/>
                        <a:gd name="T19" fmla="*/ 121 h 314"/>
                        <a:gd name="T20" fmla="*/ 24 w 220"/>
                        <a:gd name="T21" fmla="*/ 124 h 314"/>
                        <a:gd name="T22" fmla="*/ 32 w 220"/>
                        <a:gd name="T23" fmla="*/ 126 h 314"/>
                        <a:gd name="T24" fmla="*/ 32 w 220"/>
                        <a:gd name="T25" fmla="*/ 133 h 314"/>
                        <a:gd name="T26" fmla="*/ 32 w 220"/>
                        <a:gd name="T27" fmla="*/ 138 h 314"/>
                        <a:gd name="T28" fmla="*/ 49 w 220"/>
                        <a:gd name="T29" fmla="*/ 156 h 314"/>
                        <a:gd name="T30" fmla="*/ 94 w 220"/>
                        <a:gd name="T31" fmla="*/ 133 h 314"/>
                        <a:gd name="T32" fmla="*/ 96 w 220"/>
                        <a:gd name="T33" fmla="*/ 90 h 314"/>
                        <a:gd name="T34" fmla="*/ 102 w 220"/>
                        <a:gd name="T35" fmla="*/ 78 h 314"/>
                        <a:gd name="T36" fmla="*/ 105 w 220"/>
                        <a:gd name="T37" fmla="*/ 68 h 314"/>
                        <a:gd name="T38" fmla="*/ 109 w 220"/>
                        <a:gd name="T39" fmla="*/ 56 h 314"/>
                        <a:gd name="T40" fmla="*/ 110 w 220"/>
                        <a:gd name="T41" fmla="*/ 46 h 314"/>
                        <a:gd name="T42" fmla="*/ 109 w 220"/>
                        <a:gd name="T43" fmla="*/ 37 h 314"/>
                        <a:gd name="T44" fmla="*/ 108 w 220"/>
                        <a:gd name="T45" fmla="*/ 27 h 314"/>
                        <a:gd name="T46" fmla="*/ 105 w 220"/>
                        <a:gd name="T47" fmla="*/ 19 h 314"/>
                        <a:gd name="T48" fmla="*/ 101 w 220"/>
                        <a:gd name="T49" fmla="*/ 12 h 314"/>
                        <a:gd name="T50" fmla="*/ 94 w 220"/>
                        <a:gd name="T51" fmla="*/ 7 h 314"/>
                        <a:gd name="T52" fmla="*/ 87 w 220"/>
                        <a:gd name="T53" fmla="*/ 4 h 314"/>
                        <a:gd name="T54" fmla="*/ 77 w 220"/>
                        <a:gd name="T55" fmla="*/ 2 h 314"/>
                        <a:gd name="T56" fmla="*/ 67 w 220"/>
                        <a:gd name="T57" fmla="*/ 1 h 314"/>
                        <a:gd name="T58" fmla="*/ 54 w 220"/>
                        <a:gd name="T59" fmla="*/ 0 h 314"/>
                        <a:gd name="T60" fmla="*/ 42 w 220"/>
                        <a:gd name="T61" fmla="*/ 1 h 314"/>
                        <a:gd name="T62" fmla="*/ 28 w 220"/>
                        <a:gd name="T63" fmla="*/ 3 h 314"/>
                        <a:gd name="T64" fmla="*/ 21 w 220"/>
                        <a:gd name="T65" fmla="*/ 8 h 314"/>
                        <a:gd name="T66" fmla="*/ 13 w 220"/>
                        <a:gd name="T67" fmla="*/ 12 h 314"/>
                        <a:gd name="T68" fmla="*/ 8 w 220"/>
                        <a:gd name="T69" fmla="*/ 19 h 314"/>
                        <a:gd name="T70" fmla="*/ 5 w 220"/>
                        <a:gd name="T71" fmla="*/ 28 h 314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</a:gdLst>
                      <a:ahLst/>
                      <a:cxnLst>
                        <a:cxn ang="T72">
                          <a:pos x="T0" y="T1"/>
                        </a:cxn>
                        <a:cxn ang="T73">
                          <a:pos x="T2" y="T3"/>
                        </a:cxn>
                        <a:cxn ang="T74">
                          <a:pos x="T4" y="T5"/>
                        </a:cxn>
                        <a:cxn ang="T75">
                          <a:pos x="T6" y="T7"/>
                        </a:cxn>
                        <a:cxn ang="T76">
                          <a:pos x="T8" y="T9"/>
                        </a:cxn>
                        <a:cxn ang="T77">
                          <a:pos x="T10" y="T11"/>
                        </a:cxn>
                        <a:cxn ang="T78">
                          <a:pos x="T12" y="T13"/>
                        </a:cxn>
                        <a:cxn ang="T79">
                          <a:pos x="T14" y="T15"/>
                        </a:cxn>
                        <a:cxn ang="T80">
                          <a:pos x="T16" y="T17"/>
                        </a:cxn>
                        <a:cxn ang="T81">
                          <a:pos x="T18" y="T19"/>
                        </a:cxn>
                        <a:cxn ang="T82">
                          <a:pos x="T20" y="T21"/>
                        </a:cxn>
                        <a:cxn ang="T83">
                          <a:pos x="T22" y="T23"/>
                        </a:cxn>
                        <a:cxn ang="T84">
                          <a:pos x="T24" y="T25"/>
                        </a:cxn>
                        <a:cxn ang="T85">
                          <a:pos x="T26" y="T27"/>
                        </a:cxn>
                        <a:cxn ang="T86">
                          <a:pos x="T28" y="T29"/>
                        </a:cxn>
                        <a:cxn ang="T87">
                          <a:pos x="T30" y="T31"/>
                        </a:cxn>
                        <a:cxn ang="T88">
                          <a:pos x="T32" y="T33"/>
                        </a:cxn>
                        <a:cxn ang="T89">
                          <a:pos x="T34" y="T35"/>
                        </a:cxn>
                        <a:cxn ang="T90">
                          <a:pos x="T36" y="T37"/>
                        </a:cxn>
                        <a:cxn ang="T91">
                          <a:pos x="T38" y="T39"/>
                        </a:cxn>
                        <a:cxn ang="T92">
                          <a:pos x="T40" y="T41"/>
                        </a:cxn>
                        <a:cxn ang="T93">
                          <a:pos x="T42" y="T43"/>
                        </a:cxn>
                        <a:cxn ang="T94">
                          <a:pos x="T44" y="T45"/>
                        </a:cxn>
                        <a:cxn ang="T95">
                          <a:pos x="T46" y="T47"/>
                        </a:cxn>
                        <a:cxn ang="T96">
                          <a:pos x="T48" y="T49"/>
                        </a:cxn>
                        <a:cxn ang="T97">
                          <a:pos x="T50" y="T51"/>
                        </a:cxn>
                        <a:cxn ang="T98">
                          <a:pos x="T52" y="T53"/>
                        </a:cxn>
                        <a:cxn ang="T99">
                          <a:pos x="T54" y="T55"/>
                        </a:cxn>
                        <a:cxn ang="T100">
                          <a:pos x="T56" y="T57"/>
                        </a:cxn>
                        <a:cxn ang="T101">
                          <a:pos x="T58" y="T59"/>
                        </a:cxn>
                        <a:cxn ang="T102">
                          <a:pos x="T60" y="T61"/>
                        </a:cxn>
                        <a:cxn ang="T103">
                          <a:pos x="T62" y="T63"/>
                        </a:cxn>
                        <a:cxn ang="T104">
                          <a:pos x="T64" y="T65"/>
                        </a:cxn>
                        <a:cxn ang="T105">
                          <a:pos x="T66" y="T67"/>
                        </a:cxn>
                        <a:cxn ang="T106">
                          <a:pos x="T68" y="T69"/>
                        </a:cxn>
                        <a:cxn ang="T107">
                          <a:pos x="T70" y="T71"/>
                        </a:cxn>
                      </a:cxnLst>
                      <a:rect l="0" t="0" r="r" b="b"/>
                      <a:pathLst>
                        <a:path w="220" h="314">
                          <a:moveTo>
                            <a:pt x="9" y="57"/>
                          </a:moveTo>
                          <a:lnTo>
                            <a:pt x="4" y="88"/>
                          </a:lnTo>
                          <a:lnTo>
                            <a:pt x="2" y="100"/>
                          </a:lnTo>
                          <a:lnTo>
                            <a:pt x="9" y="111"/>
                          </a:lnTo>
                          <a:lnTo>
                            <a:pt x="0" y="136"/>
                          </a:lnTo>
                          <a:lnTo>
                            <a:pt x="5" y="172"/>
                          </a:lnTo>
                          <a:lnTo>
                            <a:pt x="10" y="191"/>
                          </a:lnTo>
                          <a:lnTo>
                            <a:pt x="15" y="208"/>
                          </a:lnTo>
                          <a:lnTo>
                            <a:pt x="22" y="226"/>
                          </a:lnTo>
                          <a:lnTo>
                            <a:pt x="31" y="244"/>
                          </a:lnTo>
                          <a:lnTo>
                            <a:pt x="47" y="249"/>
                          </a:lnTo>
                          <a:lnTo>
                            <a:pt x="64" y="253"/>
                          </a:lnTo>
                          <a:lnTo>
                            <a:pt x="64" y="267"/>
                          </a:lnTo>
                          <a:lnTo>
                            <a:pt x="63" y="278"/>
                          </a:lnTo>
                          <a:lnTo>
                            <a:pt x="98" y="314"/>
                          </a:lnTo>
                          <a:lnTo>
                            <a:pt x="188" y="267"/>
                          </a:lnTo>
                          <a:lnTo>
                            <a:pt x="191" y="181"/>
                          </a:lnTo>
                          <a:lnTo>
                            <a:pt x="203" y="156"/>
                          </a:lnTo>
                          <a:lnTo>
                            <a:pt x="210" y="137"/>
                          </a:lnTo>
                          <a:lnTo>
                            <a:pt x="217" y="113"/>
                          </a:lnTo>
                          <a:lnTo>
                            <a:pt x="220" y="93"/>
                          </a:lnTo>
                          <a:lnTo>
                            <a:pt x="218" y="74"/>
                          </a:lnTo>
                          <a:lnTo>
                            <a:pt x="215" y="54"/>
                          </a:lnTo>
                          <a:lnTo>
                            <a:pt x="210" y="38"/>
                          </a:lnTo>
                          <a:lnTo>
                            <a:pt x="201" y="25"/>
                          </a:lnTo>
                          <a:lnTo>
                            <a:pt x="188" y="15"/>
                          </a:lnTo>
                          <a:lnTo>
                            <a:pt x="173" y="9"/>
                          </a:lnTo>
                          <a:lnTo>
                            <a:pt x="154" y="5"/>
                          </a:lnTo>
                          <a:lnTo>
                            <a:pt x="134" y="2"/>
                          </a:lnTo>
                          <a:lnTo>
                            <a:pt x="108" y="0"/>
                          </a:lnTo>
                          <a:lnTo>
                            <a:pt x="83" y="2"/>
                          </a:lnTo>
                          <a:lnTo>
                            <a:pt x="56" y="7"/>
                          </a:lnTo>
                          <a:lnTo>
                            <a:pt x="41" y="16"/>
                          </a:lnTo>
                          <a:lnTo>
                            <a:pt x="25" y="25"/>
                          </a:lnTo>
                          <a:lnTo>
                            <a:pt x="15" y="39"/>
                          </a:lnTo>
                          <a:lnTo>
                            <a:pt x="9" y="57"/>
                          </a:lnTo>
                          <a:close/>
                        </a:path>
                      </a:pathLst>
                    </a:custGeom>
                    <a:solidFill>
                      <a:srgbClr val="FF7F3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65" name="Freeform 215">
                      <a:extLst>
                        <a:ext uri="{FF2B5EF4-FFF2-40B4-BE49-F238E27FC236}">
                          <a16:creationId xmlns:a16="http://schemas.microsoft.com/office/drawing/2014/main" id="{B2C1EFDE-0726-5501-90DA-51296CD1688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835" y="2852"/>
                      <a:ext cx="40" cy="38"/>
                    </a:xfrm>
                    <a:custGeom>
                      <a:avLst/>
                      <a:gdLst>
                        <a:gd name="T0" fmla="*/ 5 w 82"/>
                        <a:gd name="T1" fmla="*/ 2 h 75"/>
                        <a:gd name="T2" fmla="*/ 13 w 82"/>
                        <a:gd name="T3" fmla="*/ 1 h 75"/>
                        <a:gd name="T4" fmla="*/ 26 w 82"/>
                        <a:gd name="T5" fmla="*/ 0 h 75"/>
                        <a:gd name="T6" fmla="*/ 34 w 82"/>
                        <a:gd name="T7" fmla="*/ 2 h 75"/>
                        <a:gd name="T8" fmla="*/ 37 w 82"/>
                        <a:gd name="T9" fmla="*/ 4 h 75"/>
                        <a:gd name="T10" fmla="*/ 37 w 82"/>
                        <a:gd name="T11" fmla="*/ 7 h 75"/>
                        <a:gd name="T12" fmla="*/ 40 w 82"/>
                        <a:gd name="T13" fmla="*/ 8 h 75"/>
                        <a:gd name="T14" fmla="*/ 22 w 82"/>
                        <a:gd name="T15" fmla="*/ 9 h 75"/>
                        <a:gd name="T16" fmla="*/ 25 w 82"/>
                        <a:gd name="T17" fmla="*/ 10 h 75"/>
                        <a:gd name="T18" fmla="*/ 34 w 82"/>
                        <a:gd name="T19" fmla="*/ 11 h 75"/>
                        <a:gd name="T20" fmla="*/ 13 w 82"/>
                        <a:gd name="T21" fmla="*/ 11 h 75"/>
                        <a:gd name="T22" fmla="*/ 7 w 82"/>
                        <a:gd name="T23" fmla="*/ 11 h 75"/>
                        <a:gd name="T24" fmla="*/ 3 w 82"/>
                        <a:gd name="T25" fmla="*/ 30 h 75"/>
                        <a:gd name="T26" fmla="*/ 6 w 82"/>
                        <a:gd name="T27" fmla="*/ 35 h 75"/>
                        <a:gd name="T28" fmla="*/ 7 w 82"/>
                        <a:gd name="T29" fmla="*/ 38 h 75"/>
                        <a:gd name="T30" fmla="*/ 0 w 82"/>
                        <a:gd name="T31" fmla="*/ 33 h 75"/>
                        <a:gd name="T32" fmla="*/ 0 w 82"/>
                        <a:gd name="T33" fmla="*/ 33 h 75"/>
                        <a:gd name="T34" fmla="*/ 4 w 82"/>
                        <a:gd name="T35" fmla="*/ 9 h 75"/>
                        <a:gd name="T36" fmla="*/ 5 w 82"/>
                        <a:gd name="T37" fmla="*/ 2 h 75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0" t="0" r="r" b="b"/>
                      <a:pathLst>
                        <a:path w="82" h="75">
                          <a:moveTo>
                            <a:pt x="10" y="4"/>
                          </a:moveTo>
                          <a:lnTo>
                            <a:pt x="27" y="1"/>
                          </a:lnTo>
                          <a:lnTo>
                            <a:pt x="53" y="0"/>
                          </a:lnTo>
                          <a:lnTo>
                            <a:pt x="70" y="4"/>
                          </a:lnTo>
                          <a:lnTo>
                            <a:pt x="75" y="7"/>
                          </a:lnTo>
                          <a:lnTo>
                            <a:pt x="76" y="13"/>
                          </a:lnTo>
                          <a:lnTo>
                            <a:pt x="82" y="16"/>
                          </a:lnTo>
                          <a:lnTo>
                            <a:pt x="46" y="17"/>
                          </a:lnTo>
                          <a:lnTo>
                            <a:pt x="51" y="20"/>
                          </a:lnTo>
                          <a:lnTo>
                            <a:pt x="70" y="21"/>
                          </a:lnTo>
                          <a:lnTo>
                            <a:pt x="27" y="21"/>
                          </a:lnTo>
                          <a:lnTo>
                            <a:pt x="14" y="21"/>
                          </a:lnTo>
                          <a:lnTo>
                            <a:pt x="7" y="60"/>
                          </a:lnTo>
                          <a:lnTo>
                            <a:pt x="12" y="69"/>
                          </a:lnTo>
                          <a:lnTo>
                            <a:pt x="14" y="75"/>
                          </a:lnTo>
                          <a:lnTo>
                            <a:pt x="0" y="65"/>
                          </a:lnTo>
                          <a:lnTo>
                            <a:pt x="9" y="17"/>
                          </a:lnTo>
                          <a:lnTo>
                            <a:pt x="10" y="4"/>
                          </a:lnTo>
                          <a:close/>
                        </a:path>
                      </a:pathLst>
                    </a:custGeom>
                    <a:solidFill>
                      <a:srgbClr val="7F3F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66" name="Freeform 216">
                      <a:extLst>
                        <a:ext uri="{FF2B5EF4-FFF2-40B4-BE49-F238E27FC236}">
                          <a16:creationId xmlns:a16="http://schemas.microsoft.com/office/drawing/2014/main" id="{3222BA0B-8397-B23B-5E9C-5BB5C895565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807" y="2853"/>
                      <a:ext cx="22" cy="12"/>
                    </a:xfrm>
                    <a:custGeom>
                      <a:avLst/>
                      <a:gdLst>
                        <a:gd name="T0" fmla="*/ 19 w 43"/>
                        <a:gd name="T1" fmla="*/ 2 h 25"/>
                        <a:gd name="T2" fmla="*/ 8 w 43"/>
                        <a:gd name="T3" fmla="*/ 0 h 25"/>
                        <a:gd name="T4" fmla="*/ 1 w 43"/>
                        <a:gd name="T5" fmla="*/ 0 h 25"/>
                        <a:gd name="T6" fmla="*/ 2 w 43"/>
                        <a:gd name="T7" fmla="*/ 5 h 25"/>
                        <a:gd name="T8" fmla="*/ 0 w 43"/>
                        <a:gd name="T9" fmla="*/ 8 h 25"/>
                        <a:gd name="T10" fmla="*/ 9 w 43"/>
                        <a:gd name="T11" fmla="*/ 8 h 25"/>
                        <a:gd name="T12" fmla="*/ 15 w 43"/>
                        <a:gd name="T13" fmla="*/ 8 h 25"/>
                        <a:gd name="T14" fmla="*/ 7 w 43"/>
                        <a:gd name="T15" fmla="*/ 11 h 25"/>
                        <a:gd name="T16" fmla="*/ 2 w 43"/>
                        <a:gd name="T17" fmla="*/ 12 h 25"/>
                        <a:gd name="T18" fmla="*/ 18 w 43"/>
                        <a:gd name="T19" fmla="*/ 11 h 25"/>
                        <a:gd name="T20" fmla="*/ 22 w 43"/>
                        <a:gd name="T21" fmla="*/ 10 h 25"/>
                        <a:gd name="T22" fmla="*/ 19 w 43"/>
                        <a:gd name="T23" fmla="*/ 2 h 25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43" h="25">
                          <a:moveTo>
                            <a:pt x="38" y="4"/>
                          </a:moveTo>
                          <a:lnTo>
                            <a:pt x="16" y="0"/>
                          </a:lnTo>
                          <a:lnTo>
                            <a:pt x="1" y="0"/>
                          </a:lnTo>
                          <a:lnTo>
                            <a:pt x="3" y="10"/>
                          </a:lnTo>
                          <a:lnTo>
                            <a:pt x="0" y="17"/>
                          </a:lnTo>
                          <a:lnTo>
                            <a:pt x="18" y="17"/>
                          </a:lnTo>
                          <a:lnTo>
                            <a:pt x="30" y="17"/>
                          </a:lnTo>
                          <a:lnTo>
                            <a:pt x="13" y="22"/>
                          </a:lnTo>
                          <a:lnTo>
                            <a:pt x="3" y="25"/>
                          </a:lnTo>
                          <a:lnTo>
                            <a:pt x="35" y="22"/>
                          </a:lnTo>
                          <a:lnTo>
                            <a:pt x="43" y="20"/>
                          </a:lnTo>
                          <a:lnTo>
                            <a:pt x="38" y="4"/>
                          </a:lnTo>
                          <a:close/>
                        </a:path>
                      </a:pathLst>
                    </a:custGeom>
                    <a:solidFill>
                      <a:srgbClr val="7F3F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67" name="Freeform 217">
                      <a:extLst>
                        <a:ext uri="{FF2B5EF4-FFF2-40B4-BE49-F238E27FC236}">
                          <a16:creationId xmlns:a16="http://schemas.microsoft.com/office/drawing/2014/main" id="{E5D2A7BF-A5C1-A748-51B7-CD9B2017CE9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844" y="2885"/>
                      <a:ext cx="56" cy="48"/>
                    </a:xfrm>
                    <a:custGeom>
                      <a:avLst/>
                      <a:gdLst>
                        <a:gd name="T0" fmla="*/ 47 w 112"/>
                        <a:gd name="T1" fmla="*/ 13 h 96"/>
                        <a:gd name="T2" fmla="*/ 42 w 112"/>
                        <a:gd name="T3" fmla="*/ 25 h 96"/>
                        <a:gd name="T4" fmla="*/ 0 w 112"/>
                        <a:gd name="T5" fmla="*/ 42 h 96"/>
                        <a:gd name="T6" fmla="*/ 22 w 112"/>
                        <a:gd name="T7" fmla="*/ 38 h 96"/>
                        <a:gd name="T8" fmla="*/ 32 w 112"/>
                        <a:gd name="T9" fmla="*/ 35 h 96"/>
                        <a:gd name="T10" fmla="*/ 43 w 112"/>
                        <a:gd name="T11" fmla="*/ 37 h 96"/>
                        <a:gd name="T12" fmla="*/ 51 w 112"/>
                        <a:gd name="T13" fmla="*/ 40 h 96"/>
                        <a:gd name="T14" fmla="*/ 55 w 112"/>
                        <a:gd name="T15" fmla="*/ 48 h 96"/>
                        <a:gd name="T16" fmla="*/ 56 w 112"/>
                        <a:gd name="T17" fmla="*/ 15 h 96"/>
                        <a:gd name="T18" fmla="*/ 54 w 112"/>
                        <a:gd name="T19" fmla="*/ 7 h 96"/>
                        <a:gd name="T20" fmla="*/ 48 w 112"/>
                        <a:gd name="T21" fmla="*/ 0 h 96"/>
                        <a:gd name="T22" fmla="*/ 47 w 112"/>
                        <a:gd name="T23" fmla="*/ 13 h 9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12" h="96">
                          <a:moveTo>
                            <a:pt x="93" y="26"/>
                          </a:moveTo>
                          <a:lnTo>
                            <a:pt x="83" y="49"/>
                          </a:lnTo>
                          <a:lnTo>
                            <a:pt x="0" y="83"/>
                          </a:lnTo>
                          <a:lnTo>
                            <a:pt x="44" y="75"/>
                          </a:lnTo>
                          <a:lnTo>
                            <a:pt x="63" y="70"/>
                          </a:lnTo>
                          <a:lnTo>
                            <a:pt x="85" y="73"/>
                          </a:lnTo>
                          <a:lnTo>
                            <a:pt x="101" y="79"/>
                          </a:lnTo>
                          <a:lnTo>
                            <a:pt x="110" y="96"/>
                          </a:lnTo>
                          <a:lnTo>
                            <a:pt x="112" y="29"/>
                          </a:lnTo>
                          <a:lnTo>
                            <a:pt x="108" y="14"/>
                          </a:lnTo>
                          <a:lnTo>
                            <a:pt x="96" y="0"/>
                          </a:lnTo>
                          <a:lnTo>
                            <a:pt x="93" y="26"/>
                          </a:lnTo>
                          <a:close/>
                        </a:path>
                      </a:pathLst>
                    </a:custGeom>
                    <a:solidFill>
                      <a:srgbClr val="7F3F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7263" name="Freeform 218">
                    <a:extLst>
                      <a:ext uri="{FF2B5EF4-FFF2-40B4-BE49-F238E27FC236}">
                        <a16:creationId xmlns:a16="http://schemas.microsoft.com/office/drawing/2014/main" id="{DAB2F3D8-FAF8-7BB6-16FF-40EE426B64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02" y="2792"/>
                    <a:ext cx="118" cy="113"/>
                  </a:xfrm>
                  <a:custGeom>
                    <a:avLst/>
                    <a:gdLst>
                      <a:gd name="T0" fmla="*/ 21 w 237"/>
                      <a:gd name="T1" fmla="*/ 9 h 227"/>
                      <a:gd name="T2" fmla="*/ 31 w 237"/>
                      <a:gd name="T3" fmla="*/ 5 h 227"/>
                      <a:gd name="T4" fmla="*/ 40 w 237"/>
                      <a:gd name="T5" fmla="*/ 3 h 227"/>
                      <a:gd name="T6" fmla="*/ 55 w 237"/>
                      <a:gd name="T7" fmla="*/ 0 h 227"/>
                      <a:gd name="T8" fmla="*/ 65 w 237"/>
                      <a:gd name="T9" fmla="*/ 0 h 227"/>
                      <a:gd name="T10" fmla="*/ 76 w 237"/>
                      <a:gd name="T11" fmla="*/ 0 h 227"/>
                      <a:gd name="T12" fmla="*/ 87 w 237"/>
                      <a:gd name="T13" fmla="*/ 2 h 227"/>
                      <a:gd name="T14" fmla="*/ 95 w 237"/>
                      <a:gd name="T15" fmla="*/ 2 h 227"/>
                      <a:gd name="T16" fmla="*/ 102 w 237"/>
                      <a:gd name="T17" fmla="*/ 4 h 227"/>
                      <a:gd name="T18" fmla="*/ 109 w 237"/>
                      <a:gd name="T19" fmla="*/ 9 h 227"/>
                      <a:gd name="T20" fmla="*/ 114 w 237"/>
                      <a:gd name="T21" fmla="*/ 15 h 227"/>
                      <a:gd name="T22" fmla="*/ 115 w 237"/>
                      <a:gd name="T23" fmla="*/ 24 h 227"/>
                      <a:gd name="T24" fmla="*/ 117 w 237"/>
                      <a:gd name="T25" fmla="*/ 35 h 227"/>
                      <a:gd name="T26" fmla="*/ 118 w 237"/>
                      <a:gd name="T27" fmla="*/ 50 h 227"/>
                      <a:gd name="T28" fmla="*/ 117 w 237"/>
                      <a:gd name="T29" fmla="*/ 63 h 227"/>
                      <a:gd name="T30" fmla="*/ 114 w 237"/>
                      <a:gd name="T31" fmla="*/ 74 h 227"/>
                      <a:gd name="T32" fmla="*/ 112 w 237"/>
                      <a:gd name="T33" fmla="*/ 85 h 227"/>
                      <a:gd name="T34" fmla="*/ 108 w 237"/>
                      <a:gd name="T35" fmla="*/ 92 h 227"/>
                      <a:gd name="T36" fmla="*/ 105 w 237"/>
                      <a:gd name="T37" fmla="*/ 100 h 227"/>
                      <a:gd name="T38" fmla="*/ 101 w 237"/>
                      <a:gd name="T39" fmla="*/ 106 h 227"/>
                      <a:gd name="T40" fmla="*/ 97 w 237"/>
                      <a:gd name="T41" fmla="*/ 113 h 227"/>
                      <a:gd name="T42" fmla="*/ 93 w 237"/>
                      <a:gd name="T43" fmla="*/ 113 h 227"/>
                      <a:gd name="T44" fmla="*/ 95 w 237"/>
                      <a:gd name="T45" fmla="*/ 103 h 227"/>
                      <a:gd name="T46" fmla="*/ 92 w 237"/>
                      <a:gd name="T47" fmla="*/ 97 h 227"/>
                      <a:gd name="T48" fmla="*/ 90 w 237"/>
                      <a:gd name="T49" fmla="*/ 92 h 227"/>
                      <a:gd name="T50" fmla="*/ 93 w 237"/>
                      <a:gd name="T51" fmla="*/ 86 h 227"/>
                      <a:gd name="T52" fmla="*/ 95 w 237"/>
                      <a:gd name="T53" fmla="*/ 74 h 227"/>
                      <a:gd name="T54" fmla="*/ 91 w 237"/>
                      <a:gd name="T55" fmla="*/ 71 h 227"/>
                      <a:gd name="T56" fmla="*/ 86 w 237"/>
                      <a:gd name="T57" fmla="*/ 77 h 227"/>
                      <a:gd name="T58" fmla="*/ 82 w 237"/>
                      <a:gd name="T59" fmla="*/ 83 h 227"/>
                      <a:gd name="T60" fmla="*/ 83 w 237"/>
                      <a:gd name="T61" fmla="*/ 71 h 227"/>
                      <a:gd name="T62" fmla="*/ 80 w 237"/>
                      <a:gd name="T63" fmla="*/ 58 h 227"/>
                      <a:gd name="T64" fmla="*/ 80 w 237"/>
                      <a:gd name="T65" fmla="*/ 43 h 227"/>
                      <a:gd name="T66" fmla="*/ 79 w 237"/>
                      <a:gd name="T67" fmla="*/ 35 h 227"/>
                      <a:gd name="T68" fmla="*/ 84 w 237"/>
                      <a:gd name="T69" fmla="*/ 32 h 227"/>
                      <a:gd name="T70" fmla="*/ 75 w 237"/>
                      <a:gd name="T71" fmla="*/ 34 h 227"/>
                      <a:gd name="T72" fmla="*/ 68 w 237"/>
                      <a:gd name="T73" fmla="*/ 36 h 227"/>
                      <a:gd name="T74" fmla="*/ 63 w 237"/>
                      <a:gd name="T75" fmla="*/ 37 h 227"/>
                      <a:gd name="T76" fmla="*/ 51 w 237"/>
                      <a:gd name="T77" fmla="*/ 38 h 227"/>
                      <a:gd name="T78" fmla="*/ 43 w 237"/>
                      <a:gd name="T79" fmla="*/ 40 h 227"/>
                      <a:gd name="T80" fmla="*/ 54 w 237"/>
                      <a:gd name="T81" fmla="*/ 36 h 227"/>
                      <a:gd name="T82" fmla="*/ 47 w 237"/>
                      <a:gd name="T83" fmla="*/ 36 h 227"/>
                      <a:gd name="T84" fmla="*/ 34 w 237"/>
                      <a:gd name="T85" fmla="*/ 36 h 227"/>
                      <a:gd name="T86" fmla="*/ 24 w 237"/>
                      <a:gd name="T87" fmla="*/ 35 h 227"/>
                      <a:gd name="T88" fmla="*/ 11 w 237"/>
                      <a:gd name="T89" fmla="*/ 35 h 227"/>
                      <a:gd name="T90" fmla="*/ 8 w 237"/>
                      <a:gd name="T91" fmla="*/ 43 h 227"/>
                      <a:gd name="T92" fmla="*/ 6 w 237"/>
                      <a:gd name="T93" fmla="*/ 51 h 227"/>
                      <a:gd name="T94" fmla="*/ 3 w 237"/>
                      <a:gd name="T95" fmla="*/ 40 h 227"/>
                      <a:gd name="T96" fmla="*/ 0 w 237"/>
                      <a:gd name="T97" fmla="*/ 28 h 227"/>
                      <a:gd name="T98" fmla="*/ 6 w 237"/>
                      <a:gd name="T99" fmla="*/ 19 h 227"/>
                      <a:gd name="T100" fmla="*/ 13 w 237"/>
                      <a:gd name="T101" fmla="*/ 14 h 227"/>
                      <a:gd name="T102" fmla="*/ 21 w 237"/>
                      <a:gd name="T103" fmla="*/ 9 h 227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</a:gdLst>
                    <a:ahLst/>
                    <a:cxnLst>
                      <a:cxn ang="T104">
                        <a:pos x="T0" y="T1"/>
                      </a:cxn>
                      <a:cxn ang="T105">
                        <a:pos x="T2" y="T3"/>
                      </a:cxn>
                      <a:cxn ang="T106">
                        <a:pos x="T4" y="T5"/>
                      </a:cxn>
                      <a:cxn ang="T107">
                        <a:pos x="T6" y="T7"/>
                      </a:cxn>
                      <a:cxn ang="T108">
                        <a:pos x="T8" y="T9"/>
                      </a:cxn>
                      <a:cxn ang="T109">
                        <a:pos x="T10" y="T11"/>
                      </a:cxn>
                      <a:cxn ang="T110">
                        <a:pos x="T12" y="T13"/>
                      </a:cxn>
                      <a:cxn ang="T111">
                        <a:pos x="T14" y="T15"/>
                      </a:cxn>
                      <a:cxn ang="T112">
                        <a:pos x="T16" y="T17"/>
                      </a:cxn>
                      <a:cxn ang="T113">
                        <a:pos x="T18" y="T19"/>
                      </a:cxn>
                      <a:cxn ang="T114">
                        <a:pos x="T20" y="T21"/>
                      </a:cxn>
                      <a:cxn ang="T115">
                        <a:pos x="T22" y="T23"/>
                      </a:cxn>
                      <a:cxn ang="T116">
                        <a:pos x="T24" y="T25"/>
                      </a:cxn>
                      <a:cxn ang="T117">
                        <a:pos x="T26" y="T27"/>
                      </a:cxn>
                      <a:cxn ang="T118">
                        <a:pos x="T28" y="T29"/>
                      </a:cxn>
                      <a:cxn ang="T119">
                        <a:pos x="T30" y="T31"/>
                      </a:cxn>
                      <a:cxn ang="T120">
                        <a:pos x="T32" y="T33"/>
                      </a:cxn>
                      <a:cxn ang="T121">
                        <a:pos x="T34" y="T35"/>
                      </a:cxn>
                      <a:cxn ang="T122">
                        <a:pos x="T36" y="T37"/>
                      </a:cxn>
                      <a:cxn ang="T123">
                        <a:pos x="T38" y="T39"/>
                      </a:cxn>
                      <a:cxn ang="T124">
                        <a:pos x="T40" y="T41"/>
                      </a:cxn>
                      <a:cxn ang="T125">
                        <a:pos x="T42" y="T43"/>
                      </a:cxn>
                      <a:cxn ang="T126">
                        <a:pos x="T44" y="T45"/>
                      </a:cxn>
                      <a:cxn ang="T127">
                        <a:pos x="T46" y="T47"/>
                      </a:cxn>
                      <a:cxn ang="T128">
                        <a:pos x="T48" y="T49"/>
                      </a:cxn>
                      <a:cxn ang="T129">
                        <a:pos x="T50" y="T51"/>
                      </a:cxn>
                      <a:cxn ang="T130">
                        <a:pos x="T52" y="T53"/>
                      </a:cxn>
                      <a:cxn ang="T131">
                        <a:pos x="T54" y="T55"/>
                      </a:cxn>
                      <a:cxn ang="T132">
                        <a:pos x="T56" y="T57"/>
                      </a:cxn>
                      <a:cxn ang="T133">
                        <a:pos x="T58" y="T59"/>
                      </a:cxn>
                      <a:cxn ang="T134">
                        <a:pos x="T60" y="T61"/>
                      </a:cxn>
                      <a:cxn ang="T135">
                        <a:pos x="T62" y="T63"/>
                      </a:cxn>
                      <a:cxn ang="T136">
                        <a:pos x="T64" y="T65"/>
                      </a:cxn>
                      <a:cxn ang="T137">
                        <a:pos x="T66" y="T67"/>
                      </a:cxn>
                      <a:cxn ang="T138">
                        <a:pos x="T68" y="T69"/>
                      </a:cxn>
                      <a:cxn ang="T139">
                        <a:pos x="T70" y="T71"/>
                      </a:cxn>
                      <a:cxn ang="T140">
                        <a:pos x="T72" y="T73"/>
                      </a:cxn>
                      <a:cxn ang="T141">
                        <a:pos x="T74" y="T75"/>
                      </a:cxn>
                      <a:cxn ang="T142">
                        <a:pos x="T76" y="T77"/>
                      </a:cxn>
                      <a:cxn ang="T143">
                        <a:pos x="T78" y="T79"/>
                      </a:cxn>
                      <a:cxn ang="T144">
                        <a:pos x="T80" y="T81"/>
                      </a:cxn>
                      <a:cxn ang="T145">
                        <a:pos x="T82" y="T83"/>
                      </a:cxn>
                      <a:cxn ang="T146">
                        <a:pos x="T84" y="T85"/>
                      </a:cxn>
                      <a:cxn ang="T147">
                        <a:pos x="T86" y="T87"/>
                      </a:cxn>
                      <a:cxn ang="T148">
                        <a:pos x="T88" y="T89"/>
                      </a:cxn>
                      <a:cxn ang="T149">
                        <a:pos x="T90" y="T91"/>
                      </a:cxn>
                      <a:cxn ang="T150">
                        <a:pos x="T92" y="T93"/>
                      </a:cxn>
                      <a:cxn ang="T151">
                        <a:pos x="T94" y="T95"/>
                      </a:cxn>
                      <a:cxn ang="T152">
                        <a:pos x="T96" y="T97"/>
                      </a:cxn>
                      <a:cxn ang="T153">
                        <a:pos x="T98" y="T99"/>
                      </a:cxn>
                      <a:cxn ang="T154">
                        <a:pos x="T100" y="T101"/>
                      </a:cxn>
                      <a:cxn ang="T155">
                        <a:pos x="T102" y="T103"/>
                      </a:cxn>
                    </a:cxnLst>
                    <a:rect l="0" t="0" r="r" b="b"/>
                    <a:pathLst>
                      <a:path w="237" h="227">
                        <a:moveTo>
                          <a:pt x="43" y="19"/>
                        </a:moveTo>
                        <a:lnTo>
                          <a:pt x="63" y="10"/>
                        </a:lnTo>
                        <a:lnTo>
                          <a:pt x="80" y="6"/>
                        </a:lnTo>
                        <a:lnTo>
                          <a:pt x="110" y="0"/>
                        </a:lnTo>
                        <a:lnTo>
                          <a:pt x="131" y="0"/>
                        </a:lnTo>
                        <a:lnTo>
                          <a:pt x="153" y="0"/>
                        </a:lnTo>
                        <a:lnTo>
                          <a:pt x="175" y="5"/>
                        </a:lnTo>
                        <a:lnTo>
                          <a:pt x="190" y="5"/>
                        </a:lnTo>
                        <a:lnTo>
                          <a:pt x="205" y="9"/>
                        </a:lnTo>
                        <a:lnTo>
                          <a:pt x="219" y="19"/>
                        </a:lnTo>
                        <a:lnTo>
                          <a:pt x="229" y="31"/>
                        </a:lnTo>
                        <a:lnTo>
                          <a:pt x="230" y="48"/>
                        </a:lnTo>
                        <a:lnTo>
                          <a:pt x="234" y="70"/>
                        </a:lnTo>
                        <a:lnTo>
                          <a:pt x="237" y="100"/>
                        </a:lnTo>
                        <a:lnTo>
                          <a:pt x="235" y="126"/>
                        </a:lnTo>
                        <a:lnTo>
                          <a:pt x="229" y="149"/>
                        </a:lnTo>
                        <a:lnTo>
                          <a:pt x="224" y="171"/>
                        </a:lnTo>
                        <a:lnTo>
                          <a:pt x="217" y="185"/>
                        </a:lnTo>
                        <a:lnTo>
                          <a:pt x="210" y="200"/>
                        </a:lnTo>
                        <a:lnTo>
                          <a:pt x="203" y="213"/>
                        </a:lnTo>
                        <a:lnTo>
                          <a:pt x="195" y="227"/>
                        </a:lnTo>
                        <a:lnTo>
                          <a:pt x="186" y="227"/>
                        </a:lnTo>
                        <a:lnTo>
                          <a:pt x="190" y="207"/>
                        </a:lnTo>
                        <a:lnTo>
                          <a:pt x="185" y="194"/>
                        </a:lnTo>
                        <a:lnTo>
                          <a:pt x="181" y="185"/>
                        </a:lnTo>
                        <a:lnTo>
                          <a:pt x="186" y="172"/>
                        </a:lnTo>
                        <a:lnTo>
                          <a:pt x="190" y="149"/>
                        </a:lnTo>
                        <a:lnTo>
                          <a:pt x="183" y="143"/>
                        </a:lnTo>
                        <a:lnTo>
                          <a:pt x="173" y="155"/>
                        </a:lnTo>
                        <a:lnTo>
                          <a:pt x="164" y="166"/>
                        </a:lnTo>
                        <a:lnTo>
                          <a:pt x="166" y="143"/>
                        </a:lnTo>
                        <a:lnTo>
                          <a:pt x="161" y="116"/>
                        </a:lnTo>
                        <a:lnTo>
                          <a:pt x="161" y="87"/>
                        </a:lnTo>
                        <a:lnTo>
                          <a:pt x="159" y="71"/>
                        </a:lnTo>
                        <a:lnTo>
                          <a:pt x="168" y="64"/>
                        </a:lnTo>
                        <a:lnTo>
                          <a:pt x="151" y="68"/>
                        </a:lnTo>
                        <a:lnTo>
                          <a:pt x="137" y="73"/>
                        </a:lnTo>
                        <a:lnTo>
                          <a:pt x="126" y="74"/>
                        </a:lnTo>
                        <a:lnTo>
                          <a:pt x="102" y="77"/>
                        </a:lnTo>
                        <a:lnTo>
                          <a:pt x="87" y="81"/>
                        </a:lnTo>
                        <a:lnTo>
                          <a:pt x="109" y="73"/>
                        </a:lnTo>
                        <a:lnTo>
                          <a:pt x="95" y="73"/>
                        </a:lnTo>
                        <a:lnTo>
                          <a:pt x="68" y="73"/>
                        </a:lnTo>
                        <a:lnTo>
                          <a:pt x="48" y="70"/>
                        </a:lnTo>
                        <a:lnTo>
                          <a:pt x="22" y="71"/>
                        </a:lnTo>
                        <a:lnTo>
                          <a:pt x="16" y="86"/>
                        </a:lnTo>
                        <a:lnTo>
                          <a:pt x="12" y="103"/>
                        </a:lnTo>
                        <a:lnTo>
                          <a:pt x="7" y="81"/>
                        </a:lnTo>
                        <a:lnTo>
                          <a:pt x="0" y="57"/>
                        </a:lnTo>
                        <a:lnTo>
                          <a:pt x="12" y="39"/>
                        </a:lnTo>
                        <a:lnTo>
                          <a:pt x="26" y="28"/>
                        </a:lnTo>
                        <a:lnTo>
                          <a:pt x="43" y="1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185" name="Group 219">
                <a:extLst>
                  <a:ext uri="{FF2B5EF4-FFF2-40B4-BE49-F238E27FC236}">
                    <a16:creationId xmlns:a16="http://schemas.microsoft.com/office/drawing/2014/main" id="{464032CD-50F5-8E35-71B9-A6C6095445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32" y="2818"/>
                <a:ext cx="269" cy="1069"/>
                <a:chOff x="3532" y="2818"/>
                <a:chExt cx="269" cy="1069"/>
              </a:xfrm>
            </p:grpSpPr>
            <p:grpSp>
              <p:nvGrpSpPr>
                <p:cNvPr id="7230" name="Group 220">
                  <a:extLst>
                    <a:ext uri="{FF2B5EF4-FFF2-40B4-BE49-F238E27FC236}">
                      <a16:creationId xmlns:a16="http://schemas.microsoft.com/office/drawing/2014/main" id="{B125EA07-9A3B-72BA-8C0B-9FF513026FF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89" y="2818"/>
                  <a:ext cx="142" cy="185"/>
                  <a:chOff x="3589" y="2818"/>
                  <a:chExt cx="142" cy="185"/>
                </a:xfrm>
              </p:grpSpPr>
              <p:sp>
                <p:nvSpPr>
                  <p:cNvPr id="7250" name="Freeform 221">
                    <a:extLst>
                      <a:ext uri="{FF2B5EF4-FFF2-40B4-BE49-F238E27FC236}">
                        <a16:creationId xmlns:a16="http://schemas.microsoft.com/office/drawing/2014/main" id="{1BC029AB-54AA-0635-0D0F-28B6726FD9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89" y="2818"/>
                    <a:ext cx="142" cy="144"/>
                  </a:xfrm>
                  <a:custGeom>
                    <a:avLst/>
                    <a:gdLst>
                      <a:gd name="T0" fmla="*/ 54 w 284"/>
                      <a:gd name="T1" fmla="*/ 1 h 289"/>
                      <a:gd name="T2" fmla="*/ 38 w 284"/>
                      <a:gd name="T3" fmla="*/ 9 h 289"/>
                      <a:gd name="T4" fmla="*/ 29 w 284"/>
                      <a:gd name="T5" fmla="*/ 17 h 289"/>
                      <a:gd name="T6" fmla="*/ 21 w 284"/>
                      <a:gd name="T7" fmla="*/ 27 h 289"/>
                      <a:gd name="T8" fmla="*/ 14 w 284"/>
                      <a:gd name="T9" fmla="*/ 47 h 289"/>
                      <a:gd name="T10" fmla="*/ 5 w 284"/>
                      <a:gd name="T11" fmla="*/ 76 h 289"/>
                      <a:gd name="T12" fmla="*/ 0 w 284"/>
                      <a:gd name="T13" fmla="*/ 102 h 289"/>
                      <a:gd name="T14" fmla="*/ 1 w 284"/>
                      <a:gd name="T15" fmla="*/ 114 h 289"/>
                      <a:gd name="T16" fmla="*/ 4 w 284"/>
                      <a:gd name="T17" fmla="*/ 125 h 289"/>
                      <a:gd name="T18" fmla="*/ 6 w 284"/>
                      <a:gd name="T19" fmla="*/ 137 h 289"/>
                      <a:gd name="T20" fmla="*/ 6 w 284"/>
                      <a:gd name="T21" fmla="*/ 142 h 289"/>
                      <a:gd name="T22" fmla="*/ 11 w 284"/>
                      <a:gd name="T23" fmla="*/ 142 h 289"/>
                      <a:gd name="T24" fmla="*/ 20 w 284"/>
                      <a:gd name="T25" fmla="*/ 140 h 289"/>
                      <a:gd name="T26" fmla="*/ 29 w 284"/>
                      <a:gd name="T27" fmla="*/ 141 h 289"/>
                      <a:gd name="T28" fmla="*/ 42 w 284"/>
                      <a:gd name="T29" fmla="*/ 144 h 289"/>
                      <a:gd name="T30" fmla="*/ 49 w 284"/>
                      <a:gd name="T31" fmla="*/ 144 h 289"/>
                      <a:gd name="T32" fmla="*/ 49 w 284"/>
                      <a:gd name="T33" fmla="*/ 135 h 289"/>
                      <a:gd name="T34" fmla="*/ 39 w 284"/>
                      <a:gd name="T35" fmla="*/ 115 h 289"/>
                      <a:gd name="T36" fmla="*/ 37 w 284"/>
                      <a:gd name="T37" fmla="*/ 83 h 289"/>
                      <a:gd name="T38" fmla="*/ 39 w 284"/>
                      <a:gd name="T39" fmla="*/ 54 h 289"/>
                      <a:gd name="T40" fmla="*/ 59 w 284"/>
                      <a:gd name="T41" fmla="*/ 36 h 289"/>
                      <a:gd name="T42" fmla="*/ 92 w 284"/>
                      <a:gd name="T43" fmla="*/ 33 h 289"/>
                      <a:gd name="T44" fmla="*/ 108 w 284"/>
                      <a:gd name="T45" fmla="*/ 51 h 289"/>
                      <a:gd name="T46" fmla="*/ 107 w 284"/>
                      <a:gd name="T47" fmla="*/ 112 h 289"/>
                      <a:gd name="T48" fmla="*/ 92 w 284"/>
                      <a:gd name="T49" fmla="*/ 136 h 289"/>
                      <a:gd name="T50" fmla="*/ 92 w 284"/>
                      <a:gd name="T51" fmla="*/ 144 h 289"/>
                      <a:gd name="T52" fmla="*/ 101 w 284"/>
                      <a:gd name="T53" fmla="*/ 144 h 289"/>
                      <a:gd name="T54" fmla="*/ 111 w 284"/>
                      <a:gd name="T55" fmla="*/ 142 h 289"/>
                      <a:gd name="T56" fmla="*/ 120 w 284"/>
                      <a:gd name="T57" fmla="*/ 141 h 289"/>
                      <a:gd name="T58" fmla="*/ 128 w 284"/>
                      <a:gd name="T59" fmla="*/ 143 h 289"/>
                      <a:gd name="T60" fmla="*/ 132 w 284"/>
                      <a:gd name="T61" fmla="*/ 144 h 289"/>
                      <a:gd name="T62" fmla="*/ 134 w 284"/>
                      <a:gd name="T63" fmla="*/ 134 h 289"/>
                      <a:gd name="T64" fmla="*/ 139 w 284"/>
                      <a:gd name="T65" fmla="*/ 121 h 289"/>
                      <a:gd name="T66" fmla="*/ 141 w 284"/>
                      <a:gd name="T67" fmla="*/ 107 h 289"/>
                      <a:gd name="T68" fmla="*/ 142 w 284"/>
                      <a:gd name="T69" fmla="*/ 96 h 289"/>
                      <a:gd name="T70" fmla="*/ 141 w 284"/>
                      <a:gd name="T71" fmla="*/ 83 h 289"/>
                      <a:gd name="T72" fmla="*/ 139 w 284"/>
                      <a:gd name="T73" fmla="*/ 74 h 289"/>
                      <a:gd name="T74" fmla="*/ 135 w 284"/>
                      <a:gd name="T75" fmla="*/ 63 h 289"/>
                      <a:gd name="T76" fmla="*/ 133 w 284"/>
                      <a:gd name="T77" fmla="*/ 53 h 289"/>
                      <a:gd name="T78" fmla="*/ 133 w 284"/>
                      <a:gd name="T79" fmla="*/ 46 h 289"/>
                      <a:gd name="T80" fmla="*/ 130 w 284"/>
                      <a:gd name="T81" fmla="*/ 35 h 289"/>
                      <a:gd name="T82" fmla="*/ 127 w 284"/>
                      <a:gd name="T83" fmla="*/ 22 h 289"/>
                      <a:gd name="T84" fmla="*/ 117 w 284"/>
                      <a:gd name="T85" fmla="*/ 11 h 289"/>
                      <a:gd name="T86" fmla="*/ 102 w 284"/>
                      <a:gd name="T87" fmla="*/ 3 h 289"/>
                      <a:gd name="T88" fmla="*/ 87 w 284"/>
                      <a:gd name="T89" fmla="*/ 0 h 289"/>
                      <a:gd name="T90" fmla="*/ 74 w 284"/>
                      <a:gd name="T91" fmla="*/ 0 h 289"/>
                      <a:gd name="T92" fmla="*/ 54 w 284"/>
                      <a:gd name="T93" fmla="*/ 1 h 289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</a:gdLst>
                    <a:ahLst/>
                    <a:cxnLst>
                      <a:cxn ang="T94">
                        <a:pos x="T0" y="T1"/>
                      </a:cxn>
                      <a:cxn ang="T95">
                        <a:pos x="T2" y="T3"/>
                      </a:cxn>
                      <a:cxn ang="T96">
                        <a:pos x="T4" y="T5"/>
                      </a:cxn>
                      <a:cxn ang="T97">
                        <a:pos x="T6" y="T7"/>
                      </a:cxn>
                      <a:cxn ang="T98">
                        <a:pos x="T8" y="T9"/>
                      </a:cxn>
                      <a:cxn ang="T99">
                        <a:pos x="T10" y="T11"/>
                      </a:cxn>
                      <a:cxn ang="T100">
                        <a:pos x="T12" y="T13"/>
                      </a:cxn>
                      <a:cxn ang="T101">
                        <a:pos x="T14" y="T15"/>
                      </a:cxn>
                      <a:cxn ang="T102">
                        <a:pos x="T16" y="T17"/>
                      </a:cxn>
                      <a:cxn ang="T103">
                        <a:pos x="T18" y="T19"/>
                      </a:cxn>
                      <a:cxn ang="T104">
                        <a:pos x="T20" y="T21"/>
                      </a:cxn>
                      <a:cxn ang="T105">
                        <a:pos x="T22" y="T23"/>
                      </a:cxn>
                      <a:cxn ang="T106">
                        <a:pos x="T24" y="T25"/>
                      </a:cxn>
                      <a:cxn ang="T107">
                        <a:pos x="T26" y="T27"/>
                      </a:cxn>
                      <a:cxn ang="T108">
                        <a:pos x="T28" y="T29"/>
                      </a:cxn>
                      <a:cxn ang="T109">
                        <a:pos x="T30" y="T31"/>
                      </a:cxn>
                      <a:cxn ang="T110">
                        <a:pos x="T32" y="T33"/>
                      </a:cxn>
                      <a:cxn ang="T111">
                        <a:pos x="T34" y="T35"/>
                      </a:cxn>
                      <a:cxn ang="T112">
                        <a:pos x="T36" y="T37"/>
                      </a:cxn>
                      <a:cxn ang="T113">
                        <a:pos x="T38" y="T39"/>
                      </a:cxn>
                      <a:cxn ang="T114">
                        <a:pos x="T40" y="T41"/>
                      </a:cxn>
                      <a:cxn ang="T115">
                        <a:pos x="T42" y="T43"/>
                      </a:cxn>
                      <a:cxn ang="T116">
                        <a:pos x="T44" y="T45"/>
                      </a:cxn>
                      <a:cxn ang="T117">
                        <a:pos x="T46" y="T47"/>
                      </a:cxn>
                      <a:cxn ang="T118">
                        <a:pos x="T48" y="T49"/>
                      </a:cxn>
                      <a:cxn ang="T119">
                        <a:pos x="T50" y="T51"/>
                      </a:cxn>
                      <a:cxn ang="T120">
                        <a:pos x="T52" y="T53"/>
                      </a:cxn>
                      <a:cxn ang="T121">
                        <a:pos x="T54" y="T55"/>
                      </a:cxn>
                      <a:cxn ang="T122">
                        <a:pos x="T56" y="T57"/>
                      </a:cxn>
                      <a:cxn ang="T123">
                        <a:pos x="T58" y="T59"/>
                      </a:cxn>
                      <a:cxn ang="T124">
                        <a:pos x="T60" y="T61"/>
                      </a:cxn>
                      <a:cxn ang="T125">
                        <a:pos x="T62" y="T63"/>
                      </a:cxn>
                      <a:cxn ang="T126">
                        <a:pos x="T64" y="T65"/>
                      </a:cxn>
                      <a:cxn ang="T127">
                        <a:pos x="T66" y="T67"/>
                      </a:cxn>
                      <a:cxn ang="T128">
                        <a:pos x="T68" y="T69"/>
                      </a:cxn>
                      <a:cxn ang="T129">
                        <a:pos x="T70" y="T71"/>
                      </a:cxn>
                      <a:cxn ang="T130">
                        <a:pos x="T72" y="T73"/>
                      </a:cxn>
                      <a:cxn ang="T131">
                        <a:pos x="T74" y="T75"/>
                      </a:cxn>
                      <a:cxn ang="T132">
                        <a:pos x="T76" y="T77"/>
                      </a:cxn>
                      <a:cxn ang="T133">
                        <a:pos x="T78" y="T79"/>
                      </a:cxn>
                      <a:cxn ang="T134">
                        <a:pos x="T80" y="T81"/>
                      </a:cxn>
                      <a:cxn ang="T135">
                        <a:pos x="T82" y="T83"/>
                      </a:cxn>
                      <a:cxn ang="T136">
                        <a:pos x="T84" y="T85"/>
                      </a:cxn>
                      <a:cxn ang="T137">
                        <a:pos x="T86" y="T87"/>
                      </a:cxn>
                      <a:cxn ang="T138">
                        <a:pos x="T88" y="T89"/>
                      </a:cxn>
                      <a:cxn ang="T139">
                        <a:pos x="T90" y="T91"/>
                      </a:cxn>
                      <a:cxn ang="T140">
                        <a:pos x="T92" y="T93"/>
                      </a:cxn>
                    </a:cxnLst>
                    <a:rect l="0" t="0" r="r" b="b"/>
                    <a:pathLst>
                      <a:path w="284" h="289">
                        <a:moveTo>
                          <a:pt x="108" y="3"/>
                        </a:moveTo>
                        <a:lnTo>
                          <a:pt x="76" y="18"/>
                        </a:lnTo>
                        <a:lnTo>
                          <a:pt x="57" y="34"/>
                        </a:lnTo>
                        <a:lnTo>
                          <a:pt x="42" y="54"/>
                        </a:lnTo>
                        <a:lnTo>
                          <a:pt x="27" y="94"/>
                        </a:lnTo>
                        <a:lnTo>
                          <a:pt x="10" y="153"/>
                        </a:lnTo>
                        <a:lnTo>
                          <a:pt x="0" y="205"/>
                        </a:lnTo>
                        <a:lnTo>
                          <a:pt x="1" y="229"/>
                        </a:lnTo>
                        <a:lnTo>
                          <a:pt x="7" y="250"/>
                        </a:lnTo>
                        <a:lnTo>
                          <a:pt x="12" y="275"/>
                        </a:lnTo>
                        <a:lnTo>
                          <a:pt x="12" y="285"/>
                        </a:lnTo>
                        <a:lnTo>
                          <a:pt x="22" y="285"/>
                        </a:lnTo>
                        <a:lnTo>
                          <a:pt x="39" y="281"/>
                        </a:lnTo>
                        <a:lnTo>
                          <a:pt x="57" y="282"/>
                        </a:lnTo>
                        <a:lnTo>
                          <a:pt x="83" y="288"/>
                        </a:lnTo>
                        <a:lnTo>
                          <a:pt x="98" y="289"/>
                        </a:lnTo>
                        <a:lnTo>
                          <a:pt x="98" y="270"/>
                        </a:lnTo>
                        <a:lnTo>
                          <a:pt x="78" y="230"/>
                        </a:lnTo>
                        <a:lnTo>
                          <a:pt x="73" y="166"/>
                        </a:lnTo>
                        <a:lnTo>
                          <a:pt x="78" y="109"/>
                        </a:lnTo>
                        <a:lnTo>
                          <a:pt x="117" y="73"/>
                        </a:lnTo>
                        <a:lnTo>
                          <a:pt x="184" y="67"/>
                        </a:lnTo>
                        <a:lnTo>
                          <a:pt x="216" y="103"/>
                        </a:lnTo>
                        <a:lnTo>
                          <a:pt x="213" y="224"/>
                        </a:lnTo>
                        <a:lnTo>
                          <a:pt x="184" y="272"/>
                        </a:lnTo>
                        <a:lnTo>
                          <a:pt x="184" y="288"/>
                        </a:lnTo>
                        <a:lnTo>
                          <a:pt x="201" y="288"/>
                        </a:lnTo>
                        <a:lnTo>
                          <a:pt x="221" y="285"/>
                        </a:lnTo>
                        <a:lnTo>
                          <a:pt x="240" y="283"/>
                        </a:lnTo>
                        <a:lnTo>
                          <a:pt x="255" y="286"/>
                        </a:lnTo>
                        <a:lnTo>
                          <a:pt x="264" y="288"/>
                        </a:lnTo>
                        <a:lnTo>
                          <a:pt x="267" y="269"/>
                        </a:lnTo>
                        <a:lnTo>
                          <a:pt x="277" y="242"/>
                        </a:lnTo>
                        <a:lnTo>
                          <a:pt x="282" y="214"/>
                        </a:lnTo>
                        <a:lnTo>
                          <a:pt x="284" y="192"/>
                        </a:lnTo>
                        <a:lnTo>
                          <a:pt x="282" y="166"/>
                        </a:lnTo>
                        <a:lnTo>
                          <a:pt x="277" y="148"/>
                        </a:lnTo>
                        <a:lnTo>
                          <a:pt x="270" y="127"/>
                        </a:lnTo>
                        <a:lnTo>
                          <a:pt x="265" y="107"/>
                        </a:lnTo>
                        <a:lnTo>
                          <a:pt x="265" y="93"/>
                        </a:lnTo>
                        <a:lnTo>
                          <a:pt x="260" y="71"/>
                        </a:lnTo>
                        <a:lnTo>
                          <a:pt x="254" y="45"/>
                        </a:lnTo>
                        <a:lnTo>
                          <a:pt x="233" y="22"/>
                        </a:lnTo>
                        <a:lnTo>
                          <a:pt x="204" y="6"/>
                        </a:lnTo>
                        <a:lnTo>
                          <a:pt x="174" y="0"/>
                        </a:lnTo>
                        <a:lnTo>
                          <a:pt x="147" y="0"/>
                        </a:lnTo>
                        <a:lnTo>
                          <a:pt x="108" y="3"/>
                        </a:lnTo>
                        <a:close/>
                      </a:path>
                    </a:pathLst>
                  </a:custGeom>
                  <a:solidFill>
                    <a:srgbClr val="BF3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51" name="Freeform 222">
                    <a:extLst>
                      <a:ext uri="{FF2B5EF4-FFF2-40B4-BE49-F238E27FC236}">
                        <a16:creationId xmlns:a16="http://schemas.microsoft.com/office/drawing/2014/main" id="{9B8598B4-EDE1-9D5E-8E65-59D3227EBE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21" y="2845"/>
                    <a:ext cx="82" cy="158"/>
                  </a:xfrm>
                  <a:custGeom>
                    <a:avLst/>
                    <a:gdLst>
                      <a:gd name="T0" fmla="*/ 8 w 164"/>
                      <a:gd name="T1" fmla="*/ 16 h 317"/>
                      <a:gd name="T2" fmla="*/ 3 w 164"/>
                      <a:gd name="T3" fmla="*/ 27 h 317"/>
                      <a:gd name="T4" fmla="*/ 1 w 164"/>
                      <a:gd name="T5" fmla="*/ 40 h 317"/>
                      <a:gd name="T6" fmla="*/ 0 w 164"/>
                      <a:gd name="T7" fmla="*/ 54 h 317"/>
                      <a:gd name="T8" fmla="*/ 1 w 164"/>
                      <a:gd name="T9" fmla="*/ 65 h 317"/>
                      <a:gd name="T10" fmla="*/ 3 w 164"/>
                      <a:gd name="T11" fmla="*/ 76 h 317"/>
                      <a:gd name="T12" fmla="*/ 18 w 164"/>
                      <a:gd name="T13" fmla="*/ 108 h 317"/>
                      <a:gd name="T14" fmla="*/ 18 w 164"/>
                      <a:gd name="T15" fmla="*/ 139 h 317"/>
                      <a:gd name="T16" fmla="*/ 43 w 164"/>
                      <a:gd name="T17" fmla="*/ 158 h 317"/>
                      <a:gd name="T18" fmla="*/ 61 w 164"/>
                      <a:gd name="T19" fmla="*/ 136 h 317"/>
                      <a:gd name="T20" fmla="*/ 61 w 164"/>
                      <a:gd name="T21" fmla="*/ 109 h 317"/>
                      <a:gd name="T22" fmla="*/ 78 w 164"/>
                      <a:gd name="T23" fmla="*/ 82 h 317"/>
                      <a:gd name="T24" fmla="*/ 81 w 164"/>
                      <a:gd name="T25" fmla="*/ 66 h 317"/>
                      <a:gd name="T26" fmla="*/ 82 w 164"/>
                      <a:gd name="T27" fmla="*/ 54 h 317"/>
                      <a:gd name="T28" fmla="*/ 82 w 164"/>
                      <a:gd name="T29" fmla="*/ 42 h 317"/>
                      <a:gd name="T30" fmla="*/ 81 w 164"/>
                      <a:gd name="T31" fmla="*/ 33 h 317"/>
                      <a:gd name="T32" fmla="*/ 78 w 164"/>
                      <a:gd name="T33" fmla="*/ 22 h 317"/>
                      <a:gd name="T34" fmla="*/ 72 w 164"/>
                      <a:gd name="T35" fmla="*/ 11 h 317"/>
                      <a:gd name="T36" fmla="*/ 65 w 164"/>
                      <a:gd name="T37" fmla="*/ 5 h 317"/>
                      <a:gd name="T38" fmla="*/ 51 w 164"/>
                      <a:gd name="T39" fmla="*/ 1 h 317"/>
                      <a:gd name="T40" fmla="*/ 38 w 164"/>
                      <a:gd name="T41" fmla="*/ 0 h 317"/>
                      <a:gd name="T42" fmla="*/ 26 w 164"/>
                      <a:gd name="T43" fmla="*/ 2 h 317"/>
                      <a:gd name="T44" fmla="*/ 16 w 164"/>
                      <a:gd name="T45" fmla="*/ 8 h 317"/>
                      <a:gd name="T46" fmla="*/ 8 w 164"/>
                      <a:gd name="T47" fmla="*/ 16 h 317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0" t="0" r="r" b="b"/>
                    <a:pathLst>
                      <a:path w="164" h="317">
                        <a:moveTo>
                          <a:pt x="16" y="33"/>
                        </a:moveTo>
                        <a:lnTo>
                          <a:pt x="5" y="55"/>
                        </a:lnTo>
                        <a:lnTo>
                          <a:pt x="2" y="81"/>
                        </a:lnTo>
                        <a:lnTo>
                          <a:pt x="0" y="109"/>
                        </a:lnTo>
                        <a:lnTo>
                          <a:pt x="2" y="130"/>
                        </a:lnTo>
                        <a:lnTo>
                          <a:pt x="5" y="152"/>
                        </a:lnTo>
                        <a:lnTo>
                          <a:pt x="36" y="217"/>
                        </a:lnTo>
                        <a:lnTo>
                          <a:pt x="36" y="278"/>
                        </a:lnTo>
                        <a:lnTo>
                          <a:pt x="85" y="317"/>
                        </a:lnTo>
                        <a:lnTo>
                          <a:pt x="122" y="272"/>
                        </a:lnTo>
                        <a:lnTo>
                          <a:pt x="122" y="218"/>
                        </a:lnTo>
                        <a:lnTo>
                          <a:pt x="156" y="165"/>
                        </a:lnTo>
                        <a:lnTo>
                          <a:pt x="161" y="133"/>
                        </a:lnTo>
                        <a:lnTo>
                          <a:pt x="164" y="109"/>
                        </a:lnTo>
                        <a:lnTo>
                          <a:pt x="163" y="85"/>
                        </a:lnTo>
                        <a:lnTo>
                          <a:pt x="161" y="67"/>
                        </a:lnTo>
                        <a:lnTo>
                          <a:pt x="156" y="44"/>
                        </a:lnTo>
                        <a:lnTo>
                          <a:pt x="144" y="22"/>
                        </a:lnTo>
                        <a:lnTo>
                          <a:pt x="129" y="10"/>
                        </a:lnTo>
                        <a:lnTo>
                          <a:pt x="102" y="3"/>
                        </a:lnTo>
                        <a:lnTo>
                          <a:pt x="75" y="0"/>
                        </a:lnTo>
                        <a:lnTo>
                          <a:pt x="51" y="5"/>
                        </a:lnTo>
                        <a:lnTo>
                          <a:pt x="31" y="16"/>
                        </a:lnTo>
                        <a:lnTo>
                          <a:pt x="16" y="33"/>
                        </a:lnTo>
                        <a:close/>
                      </a:path>
                    </a:pathLst>
                  </a:custGeom>
                  <a:solidFill>
                    <a:srgbClr val="FF7F7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7252" name="Group 223">
                    <a:extLst>
                      <a:ext uri="{FF2B5EF4-FFF2-40B4-BE49-F238E27FC236}">
                        <a16:creationId xmlns:a16="http://schemas.microsoft.com/office/drawing/2014/main" id="{3C4D2D62-E63C-84FB-6196-B8DB1E02AAA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613" y="2914"/>
                    <a:ext cx="96" cy="21"/>
                    <a:chOff x="3613" y="2914"/>
                    <a:chExt cx="96" cy="21"/>
                  </a:xfrm>
                </p:grpSpPr>
                <p:grpSp>
                  <p:nvGrpSpPr>
                    <p:cNvPr id="7253" name="Group 224">
                      <a:extLst>
                        <a:ext uri="{FF2B5EF4-FFF2-40B4-BE49-F238E27FC236}">
                          <a16:creationId xmlns:a16="http://schemas.microsoft.com/office/drawing/2014/main" id="{4A25DF96-D88C-EDF1-C63B-F00A3198A37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13" y="2914"/>
                      <a:ext cx="15" cy="21"/>
                      <a:chOff x="3613" y="2914"/>
                      <a:chExt cx="15" cy="21"/>
                    </a:xfrm>
                  </p:grpSpPr>
                  <p:sp>
                    <p:nvSpPr>
                      <p:cNvPr id="7257" name="Oval 225">
                        <a:extLst>
                          <a:ext uri="{FF2B5EF4-FFF2-40B4-BE49-F238E27FC236}">
                            <a16:creationId xmlns:a16="http://schemas.microsoft.com/office/drawing/2014/main" id="{48A3EE24-3995-FD00-BC14-C786C97D4ED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13" y="2914"/>
                        <a:ext cx="15" cy="21"/>
                      </a:xfrm>
                      <a:prstGeom prst="ellipse">
                        <a:avLst/>
                      </a:prstGeom>
                      <a:solidFill>
                        <a:srgbClr val="5F009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endParaRPr lang="en-US" altLang="en-US"/>
                      </a:p>
                    </p:txBody>
                  </p:sp>
                  <p:sp>
                    <p:nvSpPr>
                      <p:cNvPr id="7258" name="Oval 226">
                        <a:extLst>
                          <a:ext uri="{FF2B5EF4-FFF2-40B4-BE49-F238E27FC236}">
                            <a16:creationId xmlns:a16="http://schemas.microsoft.com/office/drawing/2014/main" id="{0BE51314-DC11-773C-8271-4D09D63C130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15" y="2915"/>
                        <a:ext cx="11" cy="18"/>
                      </a:xfrm>
                      <a:prstGeom prst="ellipse">
                        <a:avLst/>
                      </a:prstGeom>
                      <a:solidFill>
                        <a:srgbClr val="BF5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endParaRPr lang="en-US" altLang="en-US"/>
                      </a:p>
                    </p:txBody>
                  </p:sp>
                </p:grpSp>
                <p:grpSp>
                  <p:nvGrpSpPr>
                    <p:cNvPr id="7254" name="Group 227">
                      <a:extLst>
                        <a:ext uri="{FF2B5EF4-FFF2-40B4-BE49-F238E27FC236}">
                          <a16:creationId xmlns:a16="http://schemas.microsoft.com/office/drawing/2014/main" id="{ECFA7331-4140-E2BC-5EA2-E48AFCA878F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93" y="2914"/>
                      <a:ext cx="16" cy="21"/>
                      <a:chOff x="3693" y="2914"/>
                      <a:chExt cx="16" cy="21"/>
                    </a:xfrm>
                  </p:grpSpPr>
                  <p:sp>
                    <p:nvSpPr>
                      <p:cNvPr id="7255" name="Oval 228">
                        <a:extLst>
                          <a:ext uri="{FF2B5EF4-FFF2-40B4-BE49-F238E27FC236}">
                            <a16:creationId xmlns:a16="http://schemas.microsoft.com/office/drawing/2014/main" id="{DCFAD2B8-FC11-7306-48A5-6F3EAEFE411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93" y="2914"/>
                        <a:ext cx="16" cy="21"/>
                      </a:xfrm>
                      <a:prstGeom prst="ellipse">
                        <a:avLst/>
                      </a:prstGeom>
                      <a:solidFill>
                        <a:srgbClr val="5F009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endParaRPr lang="en-US" altLang="en-US"/>
                      </a:p>
                    </p:txBody>
                  </p:sp>
                  <p:sp>
                    <p:nvSpPr>
                      <p:cNvPr id="7256" name="Oval 229">
                        <a:extLst>
                          <a:ext uri="{FF2B5EF4-FFF2-40B4-BE49-F238E27FC236}">
                            <a16:creationId xmlns:a16="http://schemas.microsoft.com/office/drawing/2014/main" id="{1CBAFD22-8F14-504A-DF3C-2487EB33F2E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96" y="2915"/>
                        <a:ext cx="11" cy="18"/>
                      </a:xfrm>
                      <a:prstGeom prst="ellipse">
                        <a:avLst/>
                      </a:prstGeom>
                      <a:solidFill>
                        <a:srgbClr val="BF5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endParaRPr lang="en-US" altLang="en-US"/>
                      </a:p>
                    </p:txBody>
                  </p:sp>
                </p:grpSp>
              </p:grpSp>
            </p:grpSp>
            <p:grpSp>
              <p:nvGrpSpPr>
                <p:cNvPr id="7231" name="Group 230">
                  <a:extLst>
                    <a:ext uri="{FF2B5EF4-FFF2-40B4-BE49-F238E27FC236}">
                      <a16:creationId xmlns:a16="http://schemas.microsoft.com/office/drawing/2014/main" id="{9EDB4A8B-E353-805C-BE08-743F7DD5123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75" y="3333"/>
                  <a:ext cx="221" cy="507"/>
                  <a:chOff x="3575" y="3333"/>
                  <a:chExt cx="221" cy="507"/>
                </a:xfrm>
              </p:grpSpPr>
              <p:grpSp>
                <p:nvGrpSpPr>
                  <p:cNvPr id="7246" name="Group 231">
                    <a:extLst>
                      <a:ext uri="{FF2B5EF4-FFF2-40B4-BE49-F238E27FC236}">
                        <a16:creationId xmlns:a16="http://schemas.microsoft.com/office/drawing/2014/main" id="{D0E3D22A-2835-1E97-C2DE-BD37459E4A2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575" y="3333"/>
                    <a:ext cx="221" cy="507"/>
                    <a:chOff x="3575" y="3333"/>
                    <a:chExt cx="221" cy="507"/>
                  </a:xfrm>
                </p:grpSpPr>
                <p:sp>
                  <p:nvSpPr>
                    <p:cNvPr id="7248" name="Freeform 232">
                      <a:extLst>
                        <a:ext uri="{FF2B5EF4-FFF2-40B4-BE49-F238E27FC236}">
                          <a16:creationId xmlns:a16="http://schemas.microsoft.com/office/drawing/2014/main" id="{D29530BA-C89D-F0C1-5A91-86484D1F04F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575" y="3443"/>
                      <a:ext cx="158" cy="397"/>
                    </a:xfrm>
                    <a:custGeom>
                      <a:avLst/>
                      <a:gdLst>
                        <a:gd name="T0" fmla="*/ 29 w 316"/>
                        <a:gd name="T1" fmla="*/ 9 h 795"/>
                        <a:gd name="T2" fmla="*/ 31 w 316"/>
                        <a:gd name="T3" fmla="*/ 123 h 795"/>
                        <a:gd name="T4" fmla="*/ 30 w 316"/>
                        <a:gd name="T5" fmla="*/ 220 h 795"/>
                        <a:gd name="T6" fmla="*/ 37 w 316"/>
                        <a:gd name="T7" fmla="*/ 313 h 795"/>
                        <a:gd name="T8" fmla="*/ 19 w 316"/>
                        <a:gd name="T9" fmla="*/ 353 h 795"/>
                        <a:gd name="T10" fmla="*/ 5 w 316"/>
                        <a:gd name="T11" fmla="*/ 380 h 795"/>
                        <a:gd name="T12" fmla="*/ 0 w 316"/>
                        <a:gd name="T13" fmla="*/ 388 h 795"/>
                        <a:gd name="T14" fmla="*/ 7 w 316"/>
                        <a:gd name="T15" fmla="*/ 397 h 795"/>
                        <a:gd name="T16" fmla="*/ 35 w 316"/>
                        <a:gd name="T17" fmla="*/ 396 h 795"/>
                        <a:gd name="T18" fmla="*/ 60 w 316"/>
                        <a:gd name="T19" fmla="*/ 343 h 795"/>
                        <a:gd name="T20" fmla="*/ 62 w 316"/>
                        <a:gd name="T21" fmla="*/ 310 h 795"/>
                        <a:gd name="T22" fmla="*/ 81 w 316"/>
                        <a:gd name="T23" fmla="*/ 200 h 795"/>
                        <a:gd name="T24" fmla="*/ 83 w 316"/>
                        <a:gd name="T25" fmla="*/ 174 h 795"/>
                        <a:gd name="T26" fmla="*/ 82 w 316"/>
                        <a:gd name="T27" fmla="*/ 226 h 795"/>
                        <a:gd name="T28" fmla="*/ 91 w 316"/>
                        <a:gd name="T29" fmla="*/ 299 h 795"/>
                        <a:gd name="T30" fmla="*/ 88 w 316"/>
                        <a:gd name="T31" fmla="*/ 333 h 795"/>
                        <a:gd name="T32" fmla="*/ 101 w 316"/>
                        <a:gd name="T33" fmla="*/ 367 h 795"/>
                        <a:gd name="T34" fmla="*/ 118 w 316"/>
                        <a:gd name="T35" fmla="*/ 391 h 795"/>
                        <a:gd name="T36" fmla="*/ 143 w 316"/>
                        <a:gd name="T37" fmla="*/ 393 h 795"/>
                        <a:gd name="T38" fmla="*/ 151 w 316"/>
                        <a:gd name="T39" fmla="*/ 384 h 795"/>
                        <a:gd name="T40" fmla="*/ 124 w 316"/>
                        <a:gd name="T41" fmla="*/ 332 h 795"/>
                        <a:gd name="T42" fmla="*/ 121 w 316"/>
                        <a:gd name="T43" fmla="*/ 307 h 795"/>
                        <a:gd name="T44" fmla="*/ 126 w 316"/>
                        <a:gd name="T45" fmla="*/ 254 h 795"/>
                        <a:gd name="T46" fmla="*/ 136 w 316"/>
                        <a:gd name="T47" fmla="*/ 167 h 795"/>
                        <a:gd name="T48" fmla="*/ 158 w 316"/>
                        <a:gd name="T49" fmla="*/ 0 h 795"/>
                        <a:gd name="T50" fmla="*/ 29 w 316"/>
                        <a:gd name="T51" fmla="*/ 9 h 795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</a:gdLst>
                      <a:ahLst/>
                      <a:cxnLst>
                        <a:cxn ang="T52">
                          <a:pos x="T0" y="T1"/>
                        </a:cxn>
                        <a:cxn ang="T53">
                          <a:pos x="T2" y="T3"/>
                        </a:cxn>
                        <a:cxn ang="T54">
                          <a:pos x="T4" y="T5"/>
                        </a:cxn>
                        <a:cxn ang="T55">
                          <a:pos x="T6" y="T7"/>
                        </a:cxn>
                        <a:cxn ang="T56">
                          <a:pos x="T8" y="T9"/>
                        </a:cxn>
                        <a:cxn ang="T57">
                          <a:pos x="T10" y="T11"/>
                        </a:cxn>
                        <a:cxn ang="T58">
                          <a:pos x="T12" y="T13"/>
                        </a:cxn>
                        <a:cxn ang="T59">
                          <a:pos x="T14" y="T15"/>
                        </a:cxn>
                        <a:cxn ang="T60">
                          <a:pos x="T16" y="T17"/>
                        </a:cxn>
                        <a:cxn ang="T61">
                          <a:pos x="T18" y="T19"/>
                        </a:cxn>
                        <a:cxn ang="T62">
                          <a:pos x="T20" y="T21"/>
                        </a:cxn>
                        <a:cxn ang="T63">
                          <a:pos x="T22" y="T23"/>
                        </a:cxn>
                        <a:cxn ang="T64">
                          <a:pos x="T24" y="T25"/>
                        </a:cxn>
                        <a:cxn ang="T65">
                          <a:pos x="T26" y="T27"/>
                        </a:cxn>
                        <a:cxn ang="T66">
                          <a:pos x="T28" y="T29"/>
                        </a:cxn>
                        <a:cxn ang="T67">
                          <a:pos x="T30" y="T31"/>
                        </a:cxn>
                        <a:cxn ang="T68">
                          <a:pos x="T32" y="T33"/>
                        </a:cxn>
                        <a:cxn ang="T69">
                          <a:pos x="T34" y="T35"/>
                        </a:cxn>
                        <a:cxn ang="T70">
                          <a:pos x="T36" y="T37"/>
                        </a:cxn>
                        <a:cxn ang="T71">
                          <a:pos x="T38" y="T39"/>
                        </a:cxn>
                        <a:cxn ang="T72">
                          <a:pos x="T40" y="T41"/>
                        </a:cxn>
                        <a:cxn ang="T73">
                          <a:pos x="T42" y="T43"/>
                        </a:cxn>
                        <a:cxn ang="T74">
                          <a:pos x="T44" y="T45"/>
                        </a:cxn>
                        <a:cxn ang="T75">
                          <a:pos x="T46" y="T47"/>
                        </a:cxn>
                        <a:cxn ang="T76">
                          <a:pos x="T48" y="T49"/>
                        </a:cxn>
                        <a:cxn ang="T77">
                          <a:pos x="T50" y="T51"/>
                        </a:cxn>
                      </a:cxnLst>
                      <a:rect l="0" t="0" r="r" b="b"/>
                      <a:pathLst>
                        <a:path w="316" h="795">
                          <a:moveTo>
                            <a:pt x="58" y="18"/>
                          </a:moveTo>
                          <a:lnTo>
                            <a:pt x="61" y="246"/>
                          </a:lnTo>
                          <a:lnTo>
                            <a:pt x="59" y="440"/>
                          </a:lnTo>
                          <a:lnTo>
                            <a:pt x="73" y="626"/>
                          </a:lnTo>
                          <a:lnTo>
                            <a:pt x="37" y="707"/>
                          </a:lnTo>
                          <a:lnTo>
                            <a:pt x="9" y="760"/>
                          </a:lnTo>
                          <a:lnTo>
                            <a:pt x="0" y="776"/>
                          </a:lnTo>
                          <a:lnTo>
                            <a:pt x="14" y="795"/>
                          </a:lnTo>
                          <a:lnTo>
                            <a:pt x="69" y="792"/>
                          </a:lnTo>
                          <a:lnTo>
                            <a:pt x="120" y="687"/>
                          </a:lnTo>
                          <a:lnTo>
                            <a:pt x="124" y="620"/>
                          </a:lnTo>
                          <a:lnTo>
                            <a:pt x="161" y="401"/>
                          </a:lnTo>
                          <a:lnTo>
                            <a:pt x="166" y="349"/>
                          </a:lnTo>
                          <a:lnTo>
                            <a:pt x="164" y="453"/>
                          </a:lnTo>
                          <a:lnTo>
                            <a:pt x="181" y="599"/>
                          </a:lnTo>
                          <a:lnTo>
                            <a:pt x="176" y="666"/>
                          </a:lnTo>
                          <a:lnTo>
                            <a:pt x="201" y="734"/>
                          </a:lnTo>
                          <a:lnTo>
                            <a:pt x="235" y="783"/>
                          </a:lnTo>
                          <a:lnTo>
                            <a:pt x="286" y="786"/>
                          </a:lnTo>
                          <a:lnTo>
                            <a:pt x="301" y="769"/>
                          </a:lnTo>
                          <a:lnTo>
                            <a:pt x="247" y="664"/>
                          </a:lnTo>
                          <a:lnTo>
                            <a:pt x="242" y="614"/>
                          </a:lnTo>
                          <a:lnTo>
                            <a:pt x="252" y="509"/>
                          </a:lnTo>
                          <a:lnTo>
                            <a:pt x="272" y="334"/>
                          </a:lnTo>
                          <a:lnTo>
                            <a:pt x="316" y="0"/>
                          </a:lnTo>
                          <a:lnTo>
                            <a:pt x="58" y="18"/>
                          </a:lnTo>
                          <a:close/>
                        </a:path>
                      </a:pathLst>
                    </a:custGeom>
                    <a:solidFill>
                      <a:srgbClr val="FF7F3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49" name="Freeform 233">
                      <a:extLst>
                        <a:ext uri="{FF2B5EF4-FFF2-40B4-BE49-F238E27FC236}">
                          <a16:creationId xmlns:a16="http://schemas.microsoft.com/office/drawing/2014/main" id="{81329C8D-349C-CC25-E7AC-0832DC233E2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759" y="3333"/>
                      <a:ext cx="37" cy="50"/>
                    </a:xfrm>
                    <a:custGeom>
                      <a:avLst/>
                      <a:gdLst>
                        <a:gd name="T0" fmla="*/ 37 w 75"/>
                        <a:gd name="T1" fmla="*/ 0 h 100"/>
                        <a:gd name="T2" fmla="*/ 37 w 75"/>
                        <a:gd name="T3" fmla="*/ 26 h 100"/>
                        <a:gd name="T4" fmla="*/ 0 w 75"/>
                        <a:gd name="T5" fmla="*/ 50 h 100"/>
                        <a:gd name="T6" fmla="*/ 17 w 75"/>
                        <a:gd name="T7" fmla="*/ 4 h 100"/>
                        <a:gd name="T8" fmla="*/ 37 w 75"/>
                        <a:gd name="T9" fmla="*/ 0 h 10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75" h="100">
                          <a:moveTo>
                            <a:pt x="75" y="0"/>
                          </a:moveTo>
                          <a:lnTo>
                            <a:pt x="75" y="52"/>
                          </a:lnTo>
                          <a:lnTo>
                            <a:pt x="0" y="100"/>
                          </a:lnTo>
                          <a:lnTo>
                            <a:pt x="34" y="7"/>
                          </a:lnTo>
                          <a:lnTo>
                            <a:pt x="75" y="0"/>
                          </a:lnTo>
                          <a:close/>
                        </a:path>
                      </a:pathLst>
                    </a:custGeom>
                    <a:solidFill>
                      <a:srgbClr val="FF7F3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7247" name="Freeform 234">
                    <a:extLst>
                      <a:ext uri="{FF2B5EF4-FFF2-40B4-BE49-F238E27FC236}">
                        <a16:creationId xmlns:a16="http://schemas.microsoft.com/office/drawing/2014/main" id="{5AA81EA3-C573-1478-2A3B-B85B728B46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57" y="3447"/>
                    <a:ext cx="12" cy="175"/>
                  </a:xfrm>
                  <a:custGeom>
                    <a:avLst/>
                    <a:gdLst>
                      <a:gd name="T0" fmla="*/ 12 w 24"/>
                      <a:gd name="T1" fmla="*/ 0 h 351"/>
                      <a:gd name="T2" fmla="*/ 12 w 24"/>
                      <a:gd name="T3" fmla="*/ 58 h 351"/>
                      <a:gd name="T4" fmla="*/ 10 w 24"/>
                      <a:gd name="T5" fmla="*/ 93 h 351"/>
                      <a:gd name="T6" fmla="*/ 7 w 24"/>
                      <a:gd name="T7" fmla="*/ 130 h 351"/>
                      <a:gd name="T8" fmla="*/ 0 w 24"/>
                      <a:gd name="T9" fmla="*/ 166 h 351"/>
                      <a:gd name="T10" fmla="*/ 2 w 24"/>
                      <a:gd name="T11" fmla="*/ 175 h 351"/>
                      <a:gd name="T12" fmla="*/ 12 w 24"/>
                      <a:gd name="T13" fmla="*/ 0 h 35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24" h="351">
                        <a:moveTo>
                          <a:pt x="24" y="0"/>
                        </a:moveTo>
                        <a:lnTo>
                          <a:pt x="24" y="117"/>
                        </a:lnTo>
                        <a:lnTo>
                          <a:pt x="19" y="186"/>
                        </a:lnTo>
                        <a:lnTo>
                          <a:pt x="14" y="261"/>
                        </a:lnTo>
                        <a:lnTo>
                          <a:pt x="0" y="333"/>
                        </a:lnTo>
                        <a:lnTo>
                          <a:pt x="4" y="351"/>
                        </a:lnTo>
                        <a:lnTo>
                          <a:pt x="24" y="0"/>
                        </a:lnTo>
                        <a:close/>
                      </a:path>
                    </a:pathLst>
                  </a:custGeom>
                  <a:solidFill>
                    <a:srgbClr val="FF5F1F"/>
                  </a:solidFill>
                  <a:ln w="11113">
                    <a:solidFill>
                      <a:srgbClr val="FF5F1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232" name="Group 235">
                  <a:extLst>
                    <a:ext uri="{FF2B5EF4-FFF2-40B4-BE49-F238E27FC236}">
                      <a16:creationId xmlns:a16="http://schemas.microsoft.com/office/drawing/2014/main" id="{740D371D-C8BE-48CC-6A3F-A3CCFAB52D7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32" y="2979"/>
                  <a:ext cx="269" cy="479"/>
                  <a:chOff x="3532" y="2979"/>
                  <a:chExt cx="269" cy="479"/>
                </a:xfrm>
              </p:grpSpPr>
              <p:sp>
                <p:nvSpPr>
                  <p:cNvPr id="7236" name="Freeform 236">
                    <a:extLst>
                      <a:ext uri="{FF2B5EF4-FFF2-40B4-BE49-F238E27FC236}">
                        <a16:creationId xmlns:a16="http://schemas.microsoft.com/office/drawing/2014/main" id="{54CFF676-BCBE-F7AD-CDBD-BCDB6D725C5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32" y="2979"/>
                    <a:ext cx="269" cy="479"/>
                  </a:xfrm>
                  <a:custGeom>
                    <a:avLst/>
                    <a:gdLst>
                      <a:gd name="T0" fmla="*/ 107 w 538"/>
                      <a:gd name="T1" fmla="*/ 4 h 956"/>
                      <a:gd name="T2" fmla="*/ 24 w 538"/>
                      <a:gd name="T3" fmla="*/ 49 h 956"/>
                      <a:gd name="T4" fmla="*/ 10 w 538"/>
                      <a:gd name="T5" fmla="*/ 70 h 956"/>
                      <a:gd name="T6" fmla="*/ 0 w 538"/>
                      <a:gd name="T7" fmla="*/ 249 h 956"/>
                      <a:gd name="T8" fmla="*/ 4 w 538"/>
                      <a:gd name="T9" fmla="*/ 292 h 956"/>
                      <a:gd name="T10" fmla="*/ 37 w 538"/>
                      <a:gd name="T11" fmla="*/ 288 h 956"/>
                      <a:gd name="T12" fmla="*/ 35 w 538"/>
                      <a:gd name="T13" fmla="*/ 394 h 956"/>
                      <a:gd name="T14" fmla="*/ 50 w 538"/>
                      <a:gd name="T15" fmla="*/ 394 h 956"/>
                      <a:gd name="T16" fmla="*/ 64 w 538"/>
                      <a:gd name="T17" fmla="*/ 476 h 956"/>
                      <a:gd name="T18" fmla="*/ 121 w 538"/>
                      <a:gd name="T19" fmla="*/ 477 h 956"/>
                      <a:gd name="T20" fmla="*/ 168 w 538"/>
                      <a:gd name="T21" fmla="*/ 472 h 956"/>
                      <a:gd name="T22" fmla="*/ 201 w 538"/>
                      <a:gd name="T23" fmla="*/ 479 h 956"/>
                      <a:gd name="T24" fmla="*/ 248 w 538"/>
                      <a:gd name="T25" fmla="*/ 360 h 956"/>
                      <a:gd name="T26" fmla="*/ 269 w 538"/>
                      <a:gd name="T27" fmla="*/ 358 h 956"/>
                      <a:gd name="T28" fmla="*/ 250 w 538"/>
                      <a:gd name="T29" fmla="*/ 192 h 956"/>
                      <a:gd name="T30" fmla="*/ 249 w 538"/>
                      <a:gd name="T31" fmla="*/ 62 h 956"/>
                      <a:gd name="T32" fmla="*/ 237 w 538"/>
                      <a:gd name="T33" fmla="*/ 47 h 956"/>
                      <a:gd name="T34" fmla="*/ 148 w 538"/>
                      <a:gd name="T35" fmla="*/ 0 h 956"/>
                      <a:gd name="T36" fmla="*/ 131 w 538"/>
                      <a:gd name="T37" fmla="*/ 20 h 956"/>
                      <a:gd name="T38" fmla="*/ 107 w 538"/>
                      <a:gd name="T39" fmla="*/ 4 h 95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0" t="0" r="r" b="b"/>
                    <a:pathLst>
                      <a:path w="538" h="956">
                        <a:moveTo>
                          <a:pt x="213" y="7"/>
                        </a:moveTo>
                        <a:lnTo>
                          <a:pt x="47" y="97"/>
                        </a:lnTo>
                        <a:lnTo>
                          <a:pt x="20" y="139"/>
                        </a:lnTo>
                        <a:lnTo>
                          <a:pt x="0" y="497"/>
                        </a:lnTo>
                        <a:lnTo>
                          <a:pt x="8" y="582"/>
                        </a:lnTo>
                        <a:lnTo>
                          <a:pt x="73" y="575"/>
                        </a:lnTo>
                        <a:lnTo>
                          <a:pt x="69" y="786"/>
                        </a:lnTo>
                        <a:lnTo>
                          <a:pt x="100" y="786"/>
                        </a:lnTo>
                        <a:lnTo>
                          <a:pt x="128" y="951"/>
                        </a:lnTo>
                        <a:lnTo>
                          <a:pt x="242" y="952"/>
                        </a:lnTo>
                        <a:lnTo>
                          <a:pt x="336" y="943"/>
                        </a:lnTo>
                        <a:lnTo>
                          <a:pt x="402" y="956"/>
                        </a:lnTo>
                        <a:lnTo>
                          <a:pt x="495" y="718"/>
                        </a:lnTo>
                        <a:lnTo>
                          <a:pt x="538" y="714"/>
                        </a:lnTo>
                        <a:lnTo>
                          <a:pt x="499" y="383"/>
                        </a:lnTo>
                        <a:lnTo>
                          <a:pt x="497" y="123"/>
                        </a:lnTo>
                        <a:lnTo>
                          <a:pt x="473" y="94"/>
                        </a:lnTo>
                        <a:lnTo>
                          <a:pt x="296" y="0"/>
                        </a:lnTo>
                        <a:lnTo>
                          <a:pt x="262" y="39"/>
                        </a:lnTo>
                        <a:lnTo>
                          <a:pt x="213" y="7"/>
                        </a:lnTo>
                        <a:close/>
                      </a:path>
                    </a:pathLst>
                  </a:custGeom>
                  <a:solidFill>
                    <a:srgbClr val="5F009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7237" name="Group 237">
                    <a:extLst>
                      <a:ext uri="{FF2B5EF4-FFF2-40B4-BE49-F238E27FC236}">
                        <a16:creationId xmlns:a16="http://schemas.microsoft.com/office/drawing/2014/main" id="{4C0219FE-A4BE-B170-D530-189F5BD21A3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567" y="3076"/>
                    <a:ext cx="166" cy="296"/>
                    <a:chOff x="3567" y="3076"/>
                    <a:chExt cx="166" cy="296"/>
                  </a:xfrm>
                </p:grpSpPr>
                <p:grpSp>
                  <p:nvGrpSpPr>
                    <p:cNvPr id="7238" name="Group 238">
                      <a:extLst>
                        <a:ext uri="{FF2B5EF4-FFF2-40B4-BE49-F238E27FC236}">
                          <a16:creationId xmlns:a16="http://schemas.microsoft.com/office/drawing/2014/main" id="{CD222E83-F22D-82D4-D5D8-1CC47235BB4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72" y="3209"/>
                      <a:ext cx="118" cy="163"/>
                      <a:chOff x="3572" y="3209"/>
                      <a:chExt cx="118" cy="163"/>
                    </a:xfrm>
                  </p:grpSpPr>
                  <p:sp>
                    <p:nvSpPr>
                      <p:cNvPr id="7244" name="Freeform 239">
                        <a:extLst>
                          <a:ext uri="{FF2B5EF4-FFF2-40B4-BE49-F238E27FC236}">
                            <a16:creationId xmlns:a16="http://schemas.microsoft.com/office/drawing/2014/main" id="{BA6E125E-174F-C443-DBC4-B50904291C7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88" y="3209"/>
                        <a:ext cx="102" cy="163"/>
                      </a:xfrm>
                      <a:custGeom>
                        <a:avLst/>
                        <a:gdLst>
                          <a:gd name="T0" fmla="*/ 0 w 205"/>
                          <a:gd name="T1" fmla="*/ 163 h 327"/>
                          <a:gd name="T2" fmla="*/ 100 w 205"/>
                          <a:gd name="T3" fmla="*/ 155 h 327"/>
                          <a:gd name="T4" fmla="*/ 102 w 205"/>
                          <a:gd name="T5" fmla="*/ 0 h 327"/>
                          <a:gd name="T6" fmla="*/ 0 60000 65536"/>
                          <a:gd name="T7" fmla="*/ 0 60000 65536"/>
                          <a:gd name="T8" fmla="*/ 0 60000 65536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0" t="0" r="r" b="b"/>
                        <a:pathLst>
                          <a:path w="205" h="327">
                            <a:moveTo>
                              <a:pt x="0" y="327"/>
                            </a:moveTo>
                            <a:lnTo>
                              <a:pt x="200" y="310"/>
                            </a:lnTo>
                            <a:lnTo>
                              <a:pt x="205" y="0"/>
                            </a:lnTo>
                          </a:path>
                        </a:pathLst>
                      </a:custGeom>
                      <a:noFill/>
                      <a:ln w="11113">
                        <a:solidFill>
                          <a:srgbClr val="9F3FDF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245" name="Freeform 240">
                        <a:extLst>
                          <a:ext uri="{FF2B5EF4-FFF2-40B4-BE49-F238E27FC236}">
                            <a16:creationId xmlns:a16="http://schemas.microsoft.com/office/drawing/2014/main" id="{33BB902C-7783-0DA2-1676-D96F43DE922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72" y="3229"/>
                        <a:ext cx="116" cy="41"/>
                      </a:xfrm>
                      <a:custGeom>
                        <a:avLst/>
                        <a:gdLst>
                          <a:gd name="T0" fmla="*/ 0 w 230"/>
                          <a:gd name="T1" fmla="*/ 41 h 83"/>
                          <a:gd name="T2" fmla="*/ 41 w 230"/>
                          <a:gd name="T3" fmla="*/ 30 h 83"/>
                          <a:gd name="T4" fmla="*/ 116 w 230"/>
                          <a:gd name="T5" fmla="*/ 0 h 83"/>
                          <a:gd name="T6" fmla="*/ 0 60000 65536"/>
                          <a:gd name="T7" fmla="*/ 0 60000 65536"/>
                          <a:gd name="T8" fmla="*/ 0 60000 65536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0" t="0" r="r" b="b"/>
                        <a:pathLst>
                          <a:path w="230" h="83">
                            <a:moveTo>
                              <a:pt x="0" y="83"/>
                            </a:moveTo>
                            <a:lnTo>
                              <a:pt x="81" y="60"/>
                            </a:lnTo>
                            <a:lnTo>
                              <a:pt x="230" y="0"/>
                            </a:lnTo>
                          </a:path>
                        </a:pathLst>
                      </a:custGeom>
                      <a:noFill/>
                      <a:ln w="11113">
                        <a:solidFill>
                          <a:srgbClr val="9F3FDF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7239" name="Group 241">
                      <a:extLst>
                        <a:ext uri="{FF2B5EF4-FFF2-40B4-BE49-F238E27FC236}">
                          <a16:creationId xmlns:a16="http://schemas.microsoft.com/office/drawing/2014/main" id="{2F9DCD1A-F0F9-6319-B9EE-E61AD778174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67" y="3076"/>
                      <a:ext cx="166" cy="192"/>
                      <a:chOff x="3567" y="3076"/>
                      <a:chExt cx="166" cy="192"/>
                    </a:xfrm>
                  </p:grpSpPr>
                  <p:sp>
                    <p:nvSpPr>
                      <p:cNvPr id="7240" name="Freeform 242">
                        <a:extLst>
                          <a:ext uri="{FF2B5EF4-FFF2-40B4-BE49-F238E27FC236}">
                            <a16:creationId xmlns:a16="http://schemas.microsoft.com/office/drawing/2014/main" id="{E3CC3C45-A5FC-3E60-B5C6-1900CEEA657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80" y="3076"/>
                        <a:ext cx="142" cy="145"/>
                      </a:xfrm>
                      <a:custGeom>
                        <a:avLst/>
                        <a:gdLst>
                          <a:gd name="T0" fmla="*/ 0 w 284"/>
                          <a:gd name="T1" fmla="*/ 52 h 290"/>
                          <a:gd name="T2" fmla="*/ 92 w 284"/>
                          <a:gd name="T3" fmla="*/ 0 h 290"/>
                          <a:gd name="T4" fmla="*/ 142 w 284"/>
                          <a:gd name="T5" fmla="*/ 98 h 290"/>
                          <a:gd name="T6" fmla="*/ 51 w 284"/>
                          <a:gd name="T7" fmla="*/ 145 h 290"/>
                          <a:gd name="T8" fmla="*/ 0 w 284"/>
                          <a:gd name="T9" fmla="*/ 52 h 29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284" h="290">
                            <a:moveTo>
                              <a:pt x="0" y="103"/>
                            </a:moveTo>
                            <a:lnTo>
                              <a:pt x="183" y="0"/>
                            </a:lnTo>
                            <a:lnTo>
                              <a:pt x="284" y="195"/>
                            </a:lnTo>
                            <a:lnTo>
                              <a:pt x="102" y="290"/>
                            </a:lnTo>
                            <a:lnTo>
                              <a:pt x="0" y="103"/>
                            </a:lnTo>
                            <a:close/>
                          </a:path>
                        </a:pathLst>
                      </a:custGeom>
                      <a:solidFill>
                        <a:srgbClr val="DFD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7241" name="Group 243">
                        <a:extLst>
                          <a:ext uri="{FF2B5EF4-FFF2-40B4-BE49-F238E27FC236}">
                            <a16:creationId xmlns:a16="http://schemas.microsoft.com/office/drawing/2014/main" id="{873AC967-8C5E-DA5B-4C5E-0209951C0C6C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67" y="3136"/>
                        <a:ext cx="166" cy="132"/>
                        <a:chOff x="3567" y="3136"/>
                        <a:chExt cx="166" cy="132"/>
                      </a:xfrm>
                    </p:grpSpPr>
                    <p:sp>
                      <p:nvSpPr>
                        <p:cNvPr id="7242" name="Freeform 244">
                          <a:extLst>
                            <a:ext uri="{FF2B5EF4-FFF2-40B4-BE49-F238E27FC236}">
                              <a16:creationId xmlns:a16="http://schemas.microsoft.com/office/drawing/2014/main" id="{22CF0AE4-100E-0D6E-898E-9F713AEABA14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671" y="3136"/>
                          <a:ext cx="62" cy="78"/>
                        </a:xfrm>
                        <a:custGeom>
                          <a:avLst/>
                          <a:gdLst>
                            <a:gd name="T0" fmla="*/ 0 w 123"/>
                            <a:gd name="T1" fmla="*/ 48 h 156"/>
                            <a:gd name="T2" fmla="*/ 15 w 123"/>
                            <a:gd name="T3" fmla="*/ 37 h 156"/>
                            <a:gd name="T4" fmla="*/ 24 w 123"/>
                            <a:gd name="T5" fmla="*/ 13 h 156"/>
                            <a:gd name="T6" fmla="*/ 36 w 123"/>
                            <a:gd name="T7" fmla="*/ 6 h 156"/>
                            <a:gd name="T8" fmla="*/ 42 w 123"/>
                            <a:gd name="T9" fmla="*/ 0 h 156"/>
                            <a:gd name="T10" fmla="*/ 46 w 123"/>
                            <a:gd name="T11" fmla="*/ 3 h 156"/>
                            <a:gd name="T12" fmla="*/ 47 w 123"/>
                            <a:gd name="T13" fmla="*/ 8 h 156"/>
                            <a:gd name="T14" fmla="*/ 59 w 123"/>
                            <a:gd name="T15" fmla="*/ 19 h 156"/>
                            <a:gd name="T16" fmla="*/ 62 w 123"/>
                            <a:gd name="T17" fmla="*/ 39 h 156"/>
                            <a:gd name="T18" fmla="*/ 59 w 123"/>
                            <a:gd name="T19" fmla="*/ 52 h 156"/>
                            <a:gd name="T20" fmla="*/ 41 w 123"/>
                            <a:gd name="T21" fmla="*/ 68 h 156"/>
                            <a:gd name="T22" fmla="*/ 6 w 123"/>
                            <a:gd name="T23" fmla="*/ 78 h 156"/>
                            <a:gd name="T24" fmla="*/ 0 w 123"/>
                            <a:gd name="T25" fmla="*/ 48 h 156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  <a:gd name="T36" fmla="*/ 0 60000 65536"/>
                            <a:gd name="T37" fmla="*/ 0 60000 65536"/>
                            <a:gd name="T38" fmla="*/ 0 60000 65536"/>
                          </a:gdLst>
                          <a:ahLst/>
                          <a:cxnLst>
                            <a:cxn ang="T26">
                              <a:pos x="T0" y="T1"/>
                            </a:cxn>
                            <a:cxn ang="T27">
                              <a:pos x="T2" y="T3"/>
                            </a:cxn>
                            <a:cxn ang="T28">
                              <a:pos x="T4" y="T5"/>
                            </a:cxn>
                            <a:cxn ang="T29">
                              <a:pos x="T6" y="T7"/>
                            </a:cxn>
                            <a:cxn ang="T30">
                              <a:pos x="T8" y="T9"/>
                            </a:cxn>
                            <a:cxn ang="T31">
                              <a:pos x="T10" y="T11"/>
                            </a:cxn>
                            <a:cxn ang="T32">
                              <a:pos x="T12" y="T13"/>
                            </a:cxn>
                            <a:cxn ang="T33">
                              <a:pos x="T14" y="T15"/>
                            </a:cxn>
                            <a:cxn ang="T34">
                              <a:pos x="T16" y="T17"/>
                            </a:cxn>
                            <a:cxn ang="T35">
                              <a:pos x="T18" y="T19"/>
                            </a:cxn>
                            <a:cxn ang="T36">
                              <a:pos x="T20" y="T21"/>
                            </a:cxn>
                            <a:cxn ang="T37">
                              <a:pos x="T22" y="T23"/>
                            </a:cxn>
                            <a:cxn ang="T38">
                              <a:pos x="T24" y="T25"/>
                            </a:cxn>
                          </a:cxnLst>
                          <a:rect l="0" t="0" r="r" b="b"/>
                          <a:pathLst>
                            <a:path w="123" h="156">
                              <a:moveTo>
                                <a:pt x="0" y="96"/>
                              </a:moveTo>
                              <a:lnTo>
                                <a:pt x="30" y="73"/>
                              </a:lnTo>
                              <a:lnTo>
                                <a:pt x="47" y="26"/>
                              </a:lnTo>
                              <a:lnTo>
                                <a:pt x="71" y="12"/>
                              </a:lnTo>
                              <a:lnTo>
                                <a:pt x="83" y="0"/>
                              </a:lnTo>
                              <a:lnTo>
                                <a:pt x="91" y="5"/>
                              </a:lnTo>
                              <a:lnTo>
                                <a:pt x="93" y="16"/>
                              </a:lnTo>
                              <a:lnTo>
                                <a:pt x="117" y="38"/>
                              </a:lnTo>
                              <a:lnTo>
                                <a:pt x="123" y="77"/>
                              </a:lnTo>
                              <a:lnTo>
                                <a:pt x="117" y="104"/>
                              </a:lnTo>
                              <a:lnTo>
                                <a:pt x="81" y="135"/>
                              </a:lnTo>
                              <a:lnTo>
                                <a:pt x="12" y="156"/>
                              </a:lnTo>
                              <a:lnTo>
                                <a:pt x="0" y="9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7F3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7243" name="Freeform 245">
                          <a:extLst>
                            <a:ext uri="{FF2B5EF4-FFF2-40B4-BE49-F238E27FC236}">
                              <a16:creationId xmlns:a16="http://schemas.microsoft.com/office/drawing/2014/main" id="{ED323705-CD5C-BD69-B143-6A25AAB59C67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567" y="3181"/>
                          <a:ext cx="115" cy="87"/>
                        </a:xfrm>
                        <a:custGeom>
                          <a:avLst/>
                          <a:gdLst>
                            <a:gd name="T0" fmla="*/ 0 w 230"/>
                            <a:gd name="T1" fmla="*/ 87 h 173"/>
                            <a:gd name="T2" fmla="*/ 47 w 230"/>
                            <a:gd name="T3" fmla="*/ 72 h 173"/>
                            <a:gd name="T4" fmla="*/ 82 w 230"/>
                            <a:gd name="T5" fmla="*/ 54 h 173"/>
                            <a:gd name="T6" fmla="*/ 115 w 230"/>
                            <a:gd name="T7" fmla="*/ 38 h 173"/>
                            <a:gd name="T8" fmla="*/ 102 w 230"/>
                            <a:gd name="T9" fmla="*/ 0 h 173"/>
                            <a:gd name="T10" fmla="*/ 42 w 230"/>
                            <a:gd name="T11" fmla="*/ 24 h 173"/>
                            <a:gd name="T12" fmla="*/ 5 w 230"/>
                            <a:gd name="T13" fmla="*/ 36 h 173"/>
                            <a:gd name="T14" fmla="*/ 4 w 230"/>
                            <a:gd name="T15" fmla="*/ 29 h 173"/>
                            <a:gd name="T16" fmla="*/ 0 w 230"/>
                            <a:gd name="T17" fmla="*/ 87 h 173"/>
                            <a:gd name="T18" fmla="*/ 0 60000 65536"/>
                            <a:gd name="T19" fmla="*/ 0 60000 65536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</a:gdLst>
                          <a:ahLst/>
                          <a:cxnLst>
                            <a:cxn ang="T18">
                              <a:pos x="T0" y="T1"/>
                            </a:cxn>
                            <a:cxn ang="T19">
                              <a:pos x="T2" y="T3"/>
                            </a:cxn>
                            <a:cxn ang="T20">
                              <a:pos x="T4" y="T5"/>
                            </a:cxn>
                            <a:cxn ang="T21">
                              <a:pos x="T6" y="T7"/>
                            </a:cxn>
                            <a:cxn ang="T22">
                              <a:pos x="T8" y="T9"/>
                            </a:cxn>
                            <a:cxn ang="T23">
                              <a:pos x="T10" y="T11"/>
                            </a:cxn>
                            <a:cxn ang="T24">
                              <a:pos x="T12" y="T13"/>
                            </a:cxn>
                            <a:cxn ang="T25">
                              <a:pos x="T14" y="T15"/>
                            </a:cxn>
                            <a:cxn ang="T26">
                              <a:pos x="T16" y="T17"/>
                            </a:cxn>
                          </a:cxnLst>
                          <a:rect l="0" t="0" r="r" b="b"/>
                          <a:pathLst>
                            <a:path w="230" h="173">
                              <a:moveTo>
                                <a:pt x="0" y="173"/>
                              </a:moveTo>
                              <a:lnTo>
                                <a:pt x="93" y="143"/>
                              </a:lnTo>
                              <a:lnTo>
                                <a:pt x="164" y="108"/>
                              </a:lnTo>
                              <a:lnTo>
                                <a:pt x="230" y="75"/>
                              </a:lnTo>
                              <a:lnTo>
                                <a:pt x="204" y="0"/>
                              </a:lnTo>
                              <a:lnTo>
                                <a:pt x="83" y="48"/>
                              </a:lnTo>
                              <a:lnTo>
                                <a:pt x="10" y="71"/>
                              </a:lnTo>
                              <a:lnTo>
                                <a:pt x="7" y="58"/>
                              </a:lnTo>
                              <a:lnTo>
                                <a:pt x="0" y="17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5F009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7233" name="Group 246">
                  <a:extLst>
                    <a:ext uri="{FF2B5EF4-FFF2-40B4-BE49-F238E27FC236}">
                      <a16:creationId xmlns:a16="http://schemas.microsoft.com/office/drawing/2014/main" id="{40EE4A43-51E0-DC3C-4ED0-EE35369ACFE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67" y="3775"/>
                  <a:ext cx="168" cy="112"/>
                  <a:chOff x="3567" y="3775"/>
                  <a:chExt cx="168" cy="112"/>
                </a:xfrm>
              </p:grpSpPr>
              <p:sp>
                <p:nvSpPr>
                  <p:cNvPr id="7234" name="Freeform 247">
                    <a:extLst>
                      <a:ext uri="{FF2B5EF4-FFF2-40B4-BE49-F238E27FC236}">
                        <a16:creationId xmlns:a16="http://schemas.microsoft.com/office/drawing/2014/main" id="{3D335899-C236-8B31-64EC-765C4EBD05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59" y="3775"/>
                    <a:ext cx="76" cy="106"/>
                  </a:xfrm>
                  <a:custGeom>
                    <a:avLst/>
                    <a:gdLst>
                      <a:gd name="T0" fmla="*/ 5 w 152"/>
                      <a:gd name="T1" fmla="*/ 0 h 211"/>
                      <a:gd name="T2" fmla="*/ 0 w 152"/>
                      <a:gd name="T3" fmla="*/ 16 h 211"/>
                      <a:gd name="T4" fmla="*/ 0 w 152"/>
                      <a:gd name="T5" fmla="*/ 47 h 211"/>
                      <a:gd name="T6" fmla="*/ 8 w 152"/>
                      <a:gd name="T7" fmla="*/ 36 h 211"/>
                      <a:gd name="T8" fmla="*/ 16 w 152"/>
                      <a:gd name="T9" fmla="*/ 51 h 211"/>
                      <a:gd name="T10" fmla="*/ 19 w 152"/>
                      <a:gd name="T11" fmla="*/ 72 h 211"/>
                      <a:gd name="T12" fmla="*/ 30 w 152"/>
                      <a:gd name="T13" fmla="*/ 92 h 211"/>
                      <a:gd name="T14" fmla="*/ 49 w 152"/>
                      <a:gd name="T15" fmla="*/ 103 h 211"/>
                      <a:gd name="T16" fmla="*/ 63 w 152"/>
                      <a:gd name="T17" fmla="*/ 106 h 211"/>
                      <a:gd name="T18" fmla="*/ 76 w 152"/>
                      <a:gd name="T19" fmla="*/ 104 h 211"/>
                      <a:gd name="T20" fmla="*/ 76 w 152"/>
                      <a:gd name="T21" fmla="*/ 83 h 211"/>
                      <a:gd name="T22" fmla="*/ 66 w 152"/>
                      <a:gd name="T23" fmla="*/ 52 h 211"/>
                      <a:gd name="T24" fmla="*/ 60 w 152"/>
                      <a:gd name="T25" fmla="*/ 59 h 211"/>
                      <a:gd name="T26" fmla="*/ 49 w 152"/>
                      <a:gd name="T27" fmla="*/ 59 h 211"/>
                      <a:gd name="T28" fmla="*/ 34 w 152"/>
                      <a:gd name="T29" fmla="*/ 58 h 211"/>
                      <a:gd name="T30" fmla="*/ 24 w 152"/>
                      <a:gd name="T31" fmla="*/ 44 h 211"/>
                      <a:gd name="T32" fmla="*/ 14 w 152"/>
                      <a:gd name="T33" fmla="*/ 28 h 211"/>
                      <a:gd name="T34" fmla="*/ 5 w 152"/>
                      <a:gd name="T35" fmla="*/ 0 h 211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152" h="211">
                        <a:moveTo>
                          <a:pt x="10" y="0"/>
                        </a:moveTo>
                        <a:lnTo>
                          <a:pt x="0" y="32"/>
                        </a:lnTo>
                        <a:lnTo>
                          <a:pt x="0" y="94"/>
                        </a:lnTo>
                        <a:lnTo>
                          <a:pt x="15" y="71"/>
                        </a:lnTo>
                        <a:lnTo>
                          <a:pt x="32" y="101"/>
                        </a:lnTo>
                        <a:lnTo>
                          <a:pt x="37" y="144"/>
                        </a:lnTo>
                        <a:lnTo>
                          <a:pt x="60" y="183"/>
                        </a:lnTo>
                        <a:lnTo>
                          <a:pt x="98" y="205"/>
                        </a:lnTo>
                        <a:lnTo>
                          <a:pt x="126" y="211"/>
                        </a:lnTo>
                        <a:lnTo>
                          <a:pt x="152" y="207"/>
                        </a:lnTo>
                        <a:lnTo>
                          <a:pt x="152" y="165"/>
                        </a:lnTo>
                        <a:lnTo>
                          <a:pt x="131" y="103"/>
                        </a:lnTo>
                        <a:lnTo>
                          <a:pt x="120" y="118"/>
                        </a:lnTo>
                        <a:lnTo>
                          <a:pt x="98" y="118"/>
                        </a:lnTo>
                        <a:lnTo>
                          <a:pt x="67" y="116"/>
                        </a:lnTo>
                        <a:lnTo>
                          <a:pt x="47" y="88"/>
                        </a:lnTo>
                        <a:lnTo>
                          <a:pt x="28" y="55"/>
                        </a:lnTo>
                        <a:lnTo>
                          <a:pt x="10" y="0"/>
                        </a:lnTo>
                        <a:close/>
                      </a:path>
                    </a:pathLst>
                  </a:custGeom>
                  <a:solidFill>
                    <a:srgbClr val="DF3F5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35" name="Freeform 248">
                    <a:extLst>
                      <a:ext uri="{FF2B5EF4-FFF2-40B4-BE49-F238E27FC236}">
                        <a16:creationId xmlns:a16="http://schemas.microsoft.com/office/drawing/2014/main" id="{84663221-C309-9E91-E4E2-FED48CE7D2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67" y="3778"/>
                    <a:ext cx="70" cy="109"/>
                  </a:xfrm>
                  <a:custGeom>
                    <a:avLst/>
                    <a:gdLst>
                      <a:gd name="T0" fmla="*/ 69 w 141"/>
                      <a:gd name="T1" fmla="*/ 0 h 218"/>
                      <a:gd name="T2" fmla="*/ 70 w 141"/>
                      <a:gd name="T3" fmla="*/ 44 h 218"/>
                      <a:gd name="T4" fmla="*/ 66 w 141"/>
                      <a:gd name="T5" fmla="*/ 33 h 218"/>
                      <a:gd name="T6" fmla="*/ 60 w 141"/>
                      <a:gd name="T7" fmla="*/ 47 h 218"/>
                      <a:gd name="T8" fmla="*/ 55 w 141"/>
                      <a:gd name="T9" fmla="*/ 68 h 218"/>
                      <a:gd name="T10" fmla="*/ 49 w 141"/>
                      <a:gd name="T11" fmla="*/ 85 h 218"/>
                      <a:gd name="T12" fmla="*/ 34 w 141"/>
                      <a:gd name="T13" fmla="*/ 99 h 218"/>
                      <a:gd name="T14" fmla="*/ 22 w 141"/>
                      <a:gd name="T15" fmla="*/ 107 h 218"/>
                      <a:gd name="T16" fmla="*/ 9 w 141"/>
                      <a:gd name="T17" fmla="*/ 109 h 218"/>
                      <a:gd name="T18" fmla="*/ 5 w 141"/>
                      <a:gd name="T19" fmla="*/ 104 h 218"/>
                      <a:gd name="T20" fmla="*/ 1 w 141"/>
                      <a:gd name="T21" fmla="*/ 94 h 218"/>
                      <a:gd name="T22" fmla="*/ 0 w 141"/>
                      <a:gd name="T23" fmla="*/ 83 h 218"/>
                      <a:gd name="T24" fmla="*/ 2 w 141"/>
                      <a:gd name="T25" fmla="*/ 73 h 218"/>
                      <a:gd name="T26" fmla="*/ 7 w 141"/>
                      <a:gd name="T27" fmla="*/ 54 h 218"/>
                      <a:gd name="T28" fmla="*/ 18 w 141"/>
                      <a:gd name="T29" fmla="*/ 60 h 218"/>
                      <a:gd name="T30" fmla="*/ 33 w 141"/>
                      <a:gd name="T31" fmla="*/ 60 h 218"/>
                      <a:gd name="T32" fmla="*/ 43 w 141"/>
                      <a:gd name="T33" fmla="*/ 60 h 218"/>
                      <a:gd name="T34" fmla="*/ 62 w 141"/>
                      <a:gd name="T35" fmla="*/ 23 h 218"/>
                      <a:gd name="T36" fmla="*/ 69 w 141"/>
                      <a:gd name="T37" fmla="*/ 0 h 218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41" h="218">
                        <a:moveTo>
                          <a:pt x="139" y="0"/>
                        </a:moveTo>
                        <a:lnTo>
                          <a:pt x="141" y="87"/>
                        </a:lnTo>
                        <a:lnTo>
                          <a:pt x="132" y="65"/>
                        </a:lnTo>
                        <a:lnTo>
                          <a:pt x="120" y="93"/>
                        </a:lnTo>
                        <a:lnTo>
                          <a:pt x="110" y="135"/>
                        </a:lnTo>
                        <a:lnTo>
                          <a:pt x="98" y="169"/>
                        </a:lnTo>
                        <a:lnTo>
                          <a:pt x="69" y="197"/>
                        </a:lnTo>
                        <a:lnTo>
                          <a:pt x="44" y="213"/>
                        </a:lnTo>
                        <a:lnTo>
                          <a:pt x="19" y="218"/>
                        </a:lnTo>
                        <a:lnTo>
                          <a:pt x="10" y="208"/>
                        </a:lnTo>
                        <a:lnTo>
                          <a:pt x="2" y="188"/>
                        </a:lnTo>
                        <a:lnTo>
                          <a:pt x="0" y="166"/>
                        </a:lnTo>
                        <a:lnTo>
                          <a:pt x="4" y="145"/>
                        </a:lnTo>
                        <a:lnTo>
                          <a:pt x="15" y="107"/>
                        </a:lnTo>
                        <a:lnTo>
                          <a:pt x="36" y="120"/>
                        </a:lnTo>
                        <a:lnTo>
                          <a:pt x="66" y="120"/>
                        </a:lnTo>
                        <a:lnTo>
                          <a:pt x="86" y="119"/>
                        </a:lnTo>
                        <a:lnTo>
                          <a:pt x="124" y="45"/>
                        </a:lnTo>
                        <a:lnTo>
                          <a:pt x="139" y="0"/>
                        </a:lnTo>
                        <a:close/>
                      </a:path>
                    </a:pathLst>
                  </a:custGeom>
                  <a:solidFill>
                    <a:srgbClr val="DF3F5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186" name="Group 249">
                <a:extLst>
                  <a:ext uri="{FF2B5EF4-FFF2-40B4-BE49-F238E27FC236}">
                    <a16:creationId xmlns:a16="http://schemas.microsoft.com/office/drawing/2014/main" id="{9F29D80B-005D-39EC-BBCC-B0DF3065C9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25" y="2796"/>
                <a:ext cx="314" cy="1109"/>
                <a:chOff x="4825" y="2796"/>
                <a:chExt cx="314" cy="1109"/>
              </a:xfrm>
            </p:grpSpPr>
            <p:grpSp>
              <p:nvGrpSpPr>
                <p:cNvPr id="7209" name="Group 250">
                  <a:extLst>
                    <a:ext uri="{FF2B5EF4-FFF2-40B4-BE49-F238E27FC236}">
                      <a16:creationId xmlns:a16="http://schemas.microsoft.com/office/drawing/2014/main" id="{36262231-83C5-6510-CDC8-090BCF3914F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31" y="3797"/>
                  <a:ext cx="308" cy="108"/>
                  <a:chOff x="4831" y="3797"/>
                  <a:chExt cx="308" cy="108"/>
                </a:xfrm>
              </p:grpSpPr>
              <p:sp>
                <p:nvSpPr>
                  <p:cNvPr id="7228" name="Freeform 251">
                    <a:extLst>
                      <a:ext uri="{FF2B5EF4-FFF2-40B4-BE49-F238E27FC236}">
                        <a16:creationId xmlns:a16="http://schemas.microsoft.com/office/drawing/2014/main" id="{F3E80A28-738E-939F-601D-314A86C4B7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11" y="3797"/>
                    <a:ext cx="128" cy="67"/>
                  </a:xfrm>
                  <a:custGeom>
                    <a:avLst/>
                    <a:gdLst>
                      <a:gd name="T0" fmla="*/ 64 w 256"/>
                      <a:gd name="T1" fmla="*/ 0 h 135"/>
                      <a:gd name="T2" fmla="*/ 84 w 256"/>
                      <a:gd name="T3" fmla="*/ 17 h 135"/>
                      <a:gd name="T4" fmla="*/ 102 w 256"/>
                      <a:gd name="T5" fmla="*/ 37 h 135"/>
                      <a:gd name="T6" fmla="*/ 125 w 256"/>
                      <a:gd name="T7" fmla="*/ 53 h 135"/>
                      <a:gd name="T8" fmla="*/ 128 w 256"/>
                      <a:gd name="T9" fmla="*/ 62 h 135"/>
                      <a:gd name="T10" fmla="*/ 105 w 256"/>
                      <a:gd name="T11" fmla="*/ 67 h 135"/>
                      <a:gd name="T12" fmla="*/ 82 w 256"/>
                      <a:gd name="T13" fmla="*/ 65 h 135"/>
                      <a:gd name="T14" fmla="*/ 52 w 256"/>
                      <a:gd name="T15" fmla="*/ 53 h 135"/>
                      <a:gd name="T16" fmla="*/ 31 w 256"/>
                      <a:gd name="T17" fmla="*/ 43 h 135"/>
                      <a:gd name="T18" fmla="*/ 8 w 256"/>
                      <a:gd name="T19" fmla="*/ 40 h 135"/>
                      <a:gd name="T20" fmla="*/ 0 w 256"/>
                      <a:gd name="T21" fmla="*/ 35 h 135"/>
                      <a:gd name="T22" fmla="*/ 3 w 256"/>
                      <a:gd name="T23" fmla="*/ 4 h 135"/>
                      <a:gd name="T24" fmla="*/ 64 w 256"/>
                      <a:gd name="T25" fmla="*/ 0 h 13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256" h="135">
                        <a:moveTo>
                          <a:pt x="127" y="0"/>
                        </a:moveTo>
                        <a:lnTo>
                          <a:pt x="168" y="35"/>
                        </a:lnTo>
                        <a:lnTo>
                          <a:pt x="203" y="74"/>
                        </a:lnTo>
                        <a:lnTo>
                          <a:pt x="250" y="107"/>
                        </a:lnTo>
                        <a:lnTo>
                          <a:pt x="256" y="125"/>
                        </a:lnTo>
                        <a:lnTo>
                          <a:pt x="210" y="135"/>
                        </a:lnTo>
                        <a:lnTo>
                          <a:pt x="163" y="130"/>
                        </a:lnTo>
                        <a:lnTo>
                          <a:pt x="103" y="107"/>
                        </a:lnTo>
                        <a:lnTo>
                          <a:pt x="61" y="86"/>
                        </a:lnTo>
                        <a:lnTo>
                          <a:pt x="15" y="81"/>
                        </a:lnTo>
                        <a:lnTo>
                          <a:pt x="0" y="70"/>
                        </a:lnTo>
                        <a:lnTo>
                          <a:pt x="5" y="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9" name="Freeform 252">
                    <a:extLst>
                      <a:ext uri="{FF2B5EF4-FFF2-40B4-BE49-F238E27FC236}">
                        <a16:creationId xmlns:a16="http://schemas.microsoft.com/office/drawing/2014/main" id="{6E6332FE-9EFB-2426-73E1-75762D34299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31" y="3831"/>
                    <a:ext cx="79" cy="74"/>
                  </a:xfrm>
                  <a:custGeom>
                    <a:avLst/>
                    <a:gdLst>
                      <a:gd name="T0" fmla="*/ 78 w 159"/>
                      <a:gd name="T1" fmla="*/ 1 h 149"/>
                      <a:gd name="T2" fmla="*/ 79 w 159"/>
                      <a:gd name="T3" fmla="*/ 21 h 149"/>
                      <a:gd name="T4" fmla="*/ 68 w 159"/>
                      <a:gd name="T5" fmla="*/ 31 h 149"/>
                      <a:gd name="T6" fmla="*/ 66 w 159"/>
                      <a:gd name="T7" fmla="*/ 48 h 149"/>
                      <a:gd name="T8" fmla="*/ 48 w 159"/>
                      <a:gd name="T9" fmla="*/ 63 h 149"/>
                      <a:gd name="T10" fmla="*/ 33 w 159"/>
                      <a:gd name="T11" fmla="*/ 72 h 149"/>
                      <a:gd name="T12" fmla="*/ 19 w 159"/>
                      <a:gd name="T13" fmla="*/ 74 h 149"/>
                      <a:gd name="T14" fmla="*/ 6 w 159"/>
                      <a:gd name="T15" fmla="*/ 74 h 149"/>
                      <a:gd name="T16" fmla="*/ 0 w 159"/>
                      <a:gd name="T17" fmla="*/ 62 h 149"/>
                      <a:gd name="T18" fmla="*/ 1 w 159"/>
                      <a:gd name="T19" fmla="*/ 45 h 149"/>
                      <a:gd name="T20" fmla="*/ 15 w 159"/>
                      <a:gd name="T21" fmla="*/ 27 h 149"/>
                      <a:gd name="T22" fmla="*/ 34 w 159"/>
                      <a:gd name="T23" fmla="*/ 6 h 149"/>
                      <a:gd name="T24" fmla="*/ 35 w 159"/>
                      <a:gd name="T25" fmla="*/ 0 h 149"/>
                      <a:gd name="T26" fmla="*/ 78 w 159"/>
                      <a:gd name="T27" fmla="*/ 1 h 149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59" h="149">
                        <a:moveTo>
                          <a:pt x="157" y="3"/>
                        </a:moveTo>
                        <a:lnTo>
                          <a:pt x="159" y="42"/>
                        </a:lnTo>
                        <a:lnTo>
                          <a:pt x="137" y="62"/>
                        </a:lnTo>
                        <a:lnTo>
                          <a:pt x="132" y="96"/>
                        </a:lnTo>
                        <a:lnTo>
                          <a:pt x="96" y="127"/>
                        </a:lnTo>
                        <a:lnTo>
                          <a:pt x="66" y="145"/>
                        </a:lnTo>
                        <a:lnTo>
                          <a:pt x="39" y="149"/>
                        </a:lnTo>
                        <a:lnTo>
                          <a:pt x="13" y="148"/>
                        </a:lnTo>
                        <a:lnTo>
                          <a:pt x="0" y="124"/>
                        </a:lnTo>
                        <a:lnTo>
                          <a:pt x="3" y="91"/>
                        </a:lnTo>
                        <a:lnTo>
                          <a:pt x="30" y="54"/>
                        </a:lnTo>
                        <a:lnTo>
                          <a:pt x="69" y="13"/>
                        </a:lnTo>
                        <a:lnTo>
                          <a:pt x="71" y="0"/>
                        </a:lnTo>
                        <a:lnTo>
                          <a:pt x="157" y="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210" name="Freeform 253">
                  <a:extLst>
                    <a:ext uri="{FF2B5EF4-FFF2-40B4-BE49-F238E27FC236}">
                      <a16:creationId xmlns:a16="http://schemas.microsoft.com/office/drawing/2014/main" id="{0DFC1B4A-947E-56B6-65BB-6906C7FB6D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63" y="3400"/>
                  <a:ext cx="38" cy="83"/>
                </a:xfrm>
                <a:custGeom>
                  <a:avLst/>
                  <a:gdLst>
                    <a:gd name="T0" fmla="*/ 37 w 76"/>
                    <a:gd name="T1" fmla="*/ 1 h 166"/>
                    <a:gd name="T2" fmla="*/ 38 w 76"/>
                    <a:gd name="T3" fmla="*/ 46 h 166"/>
                    <a:gd name="T4" fmla="*/ 19 w 76"/>
                    <a:gd name="T5" fmla="*/ 75 h 166"/>
                    <a:gd name="T6" fmla="*/ 9 w 76"/>
                    <a:gd name="T7" fmla="*/ 83 h 166"/>
                    <a:gd name="T8" fmla="*/ 11 w 76"/>
                    <a:gd name="T9" fmla="*/ 43 h 166"/>
                    <a:gd name="T10" fmla="*/ 6 w 76"/>
                    <a:gd name="T11" fmla="*/ 48 h 166"/>
                    <a:gd name="T12" fmla="*/ 1 w 76"/>
                    <a:gd name="T13" fmla="*/ 61 h 166"/>
                    <a:gd name="T14" fmla="*/ 0 w 76"/>
                    <a:gd name="T15" fmla="*/ 46 h 166"/>
                    <a:gd name="T16" fmla="*/ 5 w 76"/>
                    <a:gd name="T17" fmla="*/ 22 h 166"/>
                    <a:gd name="T18" fmla="*/ 18 w 76"/>
                    <a:gd name="T19" fmla="*/ 0 h 166"/>
                    <a:gd name="T20" fmla="*/ 37 w 76"/>
                    <a:gd name="T21" fmla="*/ 1 h 16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76" h="166">
                      <a:moveTo>
                        <a:pt x="73" y="1"/>
                      </a:moveTo>
                      <a:lnTo>
                        <a:pt x="76" y="92"/>
                      </a:lnTo>
                      <a:lnTo>
                        <a:pt x="38" y="149"/>
                      </a:lnTo>
                      <a:lnTo>
                        <a:pt x="17" y="166"/>
                      </a:lnTo>
                      <a:lnTo>
                        <a:pt x="21" y="86"/>
                      </a:lnTo>
                      <a:lnTo>
                        <a:pt x="12" y="95"/>
                      </a:lnTo>
                      <a:lnTo>
                        <a:pt x="2" y="121"/>
                      </a:lnTo>
                      <a:lnTo>
                        <a:pt x="0" y="92"/>
                      </a:lnTo>
                      <a:lnTo>
                        <a:pt x="10" y="43"/>
                      </a:lnTo>
                      <a:lnTo>
                        <a:pt x="36" y="0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rgbClr val="FF7F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11" name="Freeform 254">
                  <a:extLst>
                    <a:ext uri="{FF2B5EF4-FFF2-40B4-BE49-F238E27FC236}">
                      <a16:creationId xmlns:a16="http://schemas.microsoft.com/office/drawing/2014/main" id="{18A3FCAE-AD24-735A-665F-84DBF614F5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61" y="3219"/>
                  <a:ext cx="221" cy="614"/>
                </a:xfrm>
                <a:custGeom>
                  <a:avLst/>
                  <a:gdLst>
                    <a:gd name="T0" fmla="*/ 219 w 443"/>
                    <a:gd name="T1" fmla="*/ 0 h 1228"/>
                    <a:gd name="T2" fmla="*/ 221 w 443"/>
                    <a:gd name="T3" fmla="*/ 334 h 1228"/>
                    <a:gd name="T4" fmla="*/ 219 w 443"/>
                    <a:gd name="T5" fmla="*/ 582 h 1228"/>
                    <a:gd name="T6" fmla="*/ 153 w 443"/>
                    <a:gd name="T7" fmla="*/ 593 h 1228"/>
                    <a:gd name="T8" fmla="*/ 143 w 443"/>
                    <a:gd name="T9" fmla="*/ 390 h 1228"/>
                    <a:gd name="T10" fmla="*/ 150 w 443"/>
                    <a:gd name="T11" fmla="*/ 371 h 1228"/>
                    <a:gd name="T12" fmla="*/ 143 w 443"/>
                    <a:gd name="T13" fmla="*/ 360 h 1228"/>
                    <a:gd name="T14" fmla="*/ 143 w 443"/>
                    <a:gd name="T15" fmla="*/ 237 h 1228"/>
                    <a:gd name="T16" fmla="*/ 127 w 443"/>
                    <a:gd name="T17" fmla="*/ 276 h 1228"/>
                    <a:gd name="T18" fmla="*/ 89 w 443"/>
                    <a:gd name="T19" fmla="*/ 443 h 1228"/>
                    <a:gd name="T20" fmla="*/ 56 w 443"/>
                    <a:gd name="T21" fmla="*/ 614 h 1228"/>
                    <a:gd name="T22" fmla="*/ 0 w 443"/>
                    <a:gd name="T23" fmla="*/ 614 h 1228"/>
                    <a:gd name="T24" fmla="*/ 25 w 443"/>
                    <a:gd name="T25" fmla="*/ 384 h 1228"/>
                    <a:gd name="T26" fmla="*/ 35 w 443"/>
                    <a:gd name="T27" fmla="*/ 189 h 1228"/>
                    <a:gd name="T28" fmla="*/ 30 w 443"/>
                    <a:gd name="T29" fmla="*/ 5 h 1228"/>
                    <a:gd name="T30" fmla="*/ 219 w 443"/>
                    <a:gd name="T31" fmla="*/ 0 h 122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443" h="1228">
                      <a:moveTo>
                        <a:pt x="438" y="0"/>
                      </a:moveTo>
                      <a:lnTo>
                        <a:pt x="443" y="668"/>
                      </a:lnTo>
                      <a:lnTo>
                        <a:pt x="438" y="1163"/>
                      </a:lnTo>
                      <a:lnTo>
                        <a:pt x="306" y="1185"/>
                      </a:lnTo>
                      <a:lnTo>
                        <a:pt x="286" y="780"/>
                      </a:lnTo>
                      <a:lnTo>
                        <a:pt x="301" y="741"/>
                      </a:lnTo>
                      <a:lnTo>
                        <a:pt x="286" y="720"/>
                      </a:lnTo>
                      <a:lnTo>
                        <a:pt x="286" y="473"/>
                      </a:lnTo>
                      <a:lnTo>
                        <a:pt x="255" y="551"/>
                      </a:lnTo>
                      <a:lnTo>
                        <a:pt x="179" y="886"/>
                      </a:lnTo>
                      <a:lnTo>
                        <a:pt x="112" y="1228"/>
                      </a:lnTo>
                      <a:lnTo>
                        <a:pt x="0" y="1228"/>
                      </a:lnTo>
                      <a:lnTo>
                        <a:pt x="51" y="767"/>
                      </a:lnTo>
                      <a:lnTo>
                        <a:pt x="71" y="377"/>
                      </a:lnTo>
                      <a:lnTo>
                        <a:pt x="61" y="9"/>
                      </a:lnTo>
                      <a:lnTo>
                        <a:pt x="438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12" name="Freeform 255">
                  <a:extLst>
                    <a:ext uri="{FF2B5EF4-FFF2-40B4-BE49-F238E27FC236}">
                      <a16:creationId xmlns:a16="http://schemas.microsoft.com/office/drawing/2014/main" id="{78F4298E-74CE-0EC4-AEEF-C18184C731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25" y="2936"/>
                  <a:ext cx="282" cy="469"/>
                </a:xfrm>
                <a:custGeom>
                  <a:avLst/>
                  <a:gdLst>
                    <a:gd name="T0" fmla="*/ 189 w 565"/>
                    <a:gd name="T1" fmla="*/ 6 h 938"/>
                    <a:gd name="T2" fmla="*/ 275 w 565"/>
                    <a:gd name="T3" fmla="*/ 63 h 938"/>
                    <a:gd name="T4" fmla="*/ 281 w 565"/>
                    <a:gd name="T5" fmla="*/ 213 h 938"/>
                    <a:gd name="T6" fmla="*/ 282 w 565"/>
                    <a:gd name="T7" fmla="*/ 289 h 938"/>
                    <a:gd name="T8" fmla="*/ 277 w 565"/>
                    <a:gd name="T9" fmla="*/ 469 h 938"/>
                    <a:gd name="T10" fmla="*/ 258 w 565"/>
                    <a:gd name="T11" fmla="*/ 469 h 938"/>
                    <a:gd name="T12" fmla="*/ 248 w 565"/>
                    <a:gd name="T13" fmla="*/ 285 h 938"/>
                    <a:gd name="T14" fmla="*/ 67 w 565"/>
                    <a:gd name="T15" fmla="*/ 285 h 938"/>
                    <a:gd name="T16" fmla="*/ 62 w 565"/>
                    <a:gd name="T17" fmla="*/ 239 h 938"/>
                    <a:gd name="T18" fmla="*/ 56 w 565"/>
                    <a:gd name="T19" fmla="*/ 271 h 938"/>
                    <a:gd name="T20" fmla="*/ 69 w 565"/>
                    <a:gd name="T21" fmla="*/ 341 h 938"/>
                    <a:gd name="T22" fmla="*/ 81 w 565"/>
                    <a:gd name="T23" fmla="*/ 445 h 938"/>
                    <a:gd name="T24" fmla="*/ 51 w 565"/>
                    <a:gd name="T25" fmla="*/ 452 h 938"/>
                    <a:gd name="T26" fmla="*/ 0 w 565"/>
                    <a:gd name="T27" fmla="*/ 268 h 938"/>
                    <a:gd name="T28" fmla="*/ 32 w 565"/>
                    <a:gd name="T29" fmla="*/ 53 h 938"/>
                    <a:gd name="T30" fmla="*/ 129 w 565"/>
                    <a:gd name="T31" fmla="*/ 0 h 938"/>
                    <a:gd name="T32" fmla="*/ 171 w 565"/>
                    <a:gd name="T33" fmla="*/ 24 h 938"/>
                    <a:gd name="T34" fmla="*/ 189 w 565"/>
                    <a:gd name="T35" fmla="*/ 6 h 938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565" h="938">
                      <a:moveTo>
                        <a:pt x="379" y="12"/>
                      </a:moveTo>
                      <a:lnTo>
                        <a:pt x="550" y="126"/>
                      </a:lnTo>
                      <a:lnTo>
                        <a:pt x="562" y="426"/>
                      </a:lnTo>
                      <a:lnTo>
                        <a:pt x="565" y="578"/>
                      </a:lnTo>
                      <a:lnTo>
                        <a:pt x="555" y="938"/>
                      </a:lnTo>
                      <a:lnTo>
                        <a:pt x="516" y="938"/>
                      </a:lnTo>
                      <a:lnTo>
                        <a:pt x="497" y="569"/>
                      </a:lnTo>
                      <a:lnTo>
                        <a:pt x="135" y="569"/>
                      </a:lnTo>
                      <a:lnTo>
                        <a:pt x="125" y="477"/>
                      </a:lnTo>
                      <a:lnTo>
                        <a:pt x="113" y="542"/>
                      </a:lnTo>
                      <a:lnTo>
                        <a:pt x="139" y="682"/>
                      </a:lnTo>
                      <a:lnTo>
                        <a:pt x="162" y="890"/>
                      </a:lnTo>
                      <a:lnTo>
                        <a:pt x="102" y="903"/>
                      </a:lnTo>
                      <a:lnTo>
                        <a:pt x="0" y="536"/>
                      </a:lnTo>
                      <a:lnTo>
                        <a:pt x="64" y="106"/>
                      </a:lnTo>
                      <a:lnTo>
                        <a:pt x="259" y="0"/>
                      </a:lnTo>
                      <a:lnTo>
                        <a:pt x="343" y="48"/>
                      </a:lnTo>
                      <a:lnTo>
                        <a:pt x="379" y="12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13" name="Freeform 256">
                  <a:extLst>
                    <a:ext uri="{FF2B5EF4-FFF2-40B4-BE49-F238E27FC236}">
                      <a16:creationId xmlns:a16="http://schemas.microsoft.com/office/drawing/2014/main" id="{43AE27FC-E12D-6287-4379-DA1C615B8B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72" y="3378"/>
                  <a:ext cx="43" cy="79"/>
                </a:xfrm>
                <a:custGeom>
                  <a:avLst/>
                  <a:gdLst>
                    <a:gd name="T0" fmla="*/ 30 w 84"/>
                    <a:gd name="T1" fmla="*/ 0 h 158"/>
                    <a:gd name="T2" fmla="*/ 43 w 84"/>
                    <a:gd name="T3" fmla="*/ 42 h 158"/>
                    <a:gd name="T4" fmla="*/ 20 w 84"/>
                    <a:gd name="T5" fmla="*/ 79 h 158"/>
                    <a:gd name="T6" fmla="*/ 13 w 84"/>
                    <a:gd name="T7" fmla="*/ 75 h 158"/>
                    <a:gd name="T8" fmla="*/ 0 w 84"/>
                    <a:gd name="T9" fmla="*/ 71 h 158"/>
                    <a:gd name="T10" fmla="*/ 5 w 84"/>
                    <a:gd name="T11" fmla="*/ 59 h 158"/>
                    <a:gd name="T12" fmla="*/ 7 w 84"/>
                    <a:gd name="T13" fmla="*/ 45 h 158"/>
                    <a:gd name="T14" fmla="*/ 0 w 84"/>
                    <a:gd name="T15" fmla="*/ 29 h 158"/>
                    <a:gd name="T16" fmla="*/ 5 w 84"/>
                    <a:gd name="T17" fmla="*/ 3 h 158"/>
                    <a:gd name="T18" fmla="*/ 30 w 84"/>
                    <a:gd name="T19" fmla="*/ 0 h 15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84" h="158">
                      <a:moveTo>
                        <a:pt x="59" y="0"/>
                      </a:moveTo>
                      <a:lnTo>
                        <a:pt x="84" y="83"/>
                      </a:lnTo>
                      <a:lnTo>
                        <a:pt x="40" y="158"/>
                      </a:lnTo>
                      <a:lnTo>
                        <a:pt x="25" y="149"/>
                      </a:lnTo>
                      <a:lnTo>
                        <a:pt x="0" y="142"/>
                      </a:lnTo>
                      <a:lnTo>
                        <a:pt x="10" y="117"/>
                      </a:lnTo>
                      <a:lnTo>
                        <a:pt x="13" y="89"/>
                      </a:lnTo>
                      <a:lnTo>
                        <a:pt x="0" y="58"/>
                      </a:lnTo>
                      <a:lnTo>
                        <a:pt x="10" y="6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solidFill>
                  <a:srgbClr val="FF7F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7214" name="Group 257">
                  <a:extLst>
                    <a:ext uri="{FF2B5EF4-FFF2-40B4-BE49-F238E27FC236}">
                      <a16:creationId xmlns:a16="http://schemas.microsoft.com/office/drawing/2014/main" id="{E6656F79-B560-2F16-837F-D8F7E79EEB6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93" y="2946"/>
                  <a:ext cx="181" cy="291"/>
                  <a:chOff x="4893" y="2946"/>
                  <a:chExt cx="181" cy="291"/>
                </a:xfrm>
              </p:grpSpPr>
              <p:grpSp>
                <p:nvGrpSpPr>
                  <p:cNvPr id="7222" name="Group 258">
                    <a:extLst>
                      <a:ext uri="{FF2B5EF4-FFF2-40B4-BE49-F238E27FC236}">
                        <a16:creationId xmlns:a16="http://schemas.microsoft.com/office/drawing/2014/main" id="{01C44324-A43B-D131-CC40-78F6D8516A9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893" y="2946"/>
                    <a:ext cx="181" cy="291"/>
                    <a:chOff x="4893" y="2946"/>
                    <a:chExt cx="181" cy="291"/>
                  </a:xfrm>
                </p:grpSpPr>
                <p:grpSp>
                  <p:nvGrpSpPr>
                    <p:cNvPr id="7224" name="Group 259">
                      <a:extLst>
                        <a:ext uri="{FF2B5EF4-FFF2-40B4-BE49-F238E27FC236}">
                          <a16:creationId xmlns:a16="http://schemas.microsoft.com/office/drawing/2014/main" id="{E9CF564D-3797-C8B3-DFF3-38DD87DEA2D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93" y="3222"/>
                      <a:ext cx="181" cy="15"/>
                      <a:chOff x="4893" y="3222"/>
                      <a:chExt cx="181" cy="15"/>
                    </a:xfrm>
                  </p:grpSpPr>
                  <p:sp>
                    <p:nvSpPr>
                      <p:cNvPr id="7226" name="Line 260">
                        <a:extLst>
                          <a:ext uri="{FF2B5EF4-FFF2-40B4-BE49-F238E27FC236}">
                            <a16:creationId xmlns:a16="http://schemas.microsoft.com/office/drawing/2014/main" id="{4669E457-5BAB-7817-3495-0B4466725F7C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893" y="3236"/>
                        <a:ext cx="181" cy="1"/>
                      </a:xfrm>
                      <a:prstGeom prst="line">
                        <a:avLst/>
                      </a:prstGeom>
                      <a:noFill/>
                      <a:ln w="11113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227" name="Line 261">
                        <a:extLst>
                          <a:ext uri="{FF2B5EF4-FFF2-40B4-BE49-F238E27FC236}">
                            <a16:creationId xmlns:a16="http://schemas.microsoft.com/office/drawing/2014/main" id="{F44F0CD9-694D-4B20-73A4-A70342471832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893" y="3222"/>
                        <a:ext cx="181" cy="1"/>
                      </a:xfrm>
                      <a:prstGeom prst="line">
                        <a:avLst/>
                      </a:prstGeom>
                      <a:noFill/>
                      <a:ln w="11113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7225" name="Freeform 262">
                      <a:extLst>
                        <a:ext uri="{FF2B5EF4-FFF2-40B4-BE49-F238E27FC236}">
                          <a16:creationId xmlns:a16="http://schemas.microsoft.com/office/drawing/2014/main" id="{1178758A-9DED-3043-7380-2095DD4B6E8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941" y="2946"/>
                      <a:ext cx="83" cy="41"/>
                    </a:xfrm>
                    <a:custGeom>
                      <a:avLst/>
                      <a:gdLst>
                        <a:gd name="T0" fmla="*/ 83 w 166"/>
                        <a:gd name="T1" fmla="*/ 5 h 84"/>
                        <a:gd name="T2" fmla="*/ 80 w 166"/>
                        <a:gd name="T3" fmla="*/ 41 h 84"/>
                        <a:gd name="T4" fmla="*/ 57 w 166"/>
                        <a:gd name="T5" fmla="*/ 15 h 84"/>
                        <a:gd name="T6" fmla="*/ 41 w 166"/>
                        <a:gd name="T7" fmla="*/ 40 h 84"/>
                        <a:gd name="T8" fmla="*/ 0 w 166"/>
                        <a:gd name="T9" fmla="*/ 0 h 8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66" h="84">
                          <a:moveTo>
                            <a:pt x="166" y="10"/>
                          </a:moveTo>
                          <a:lnTo>
                            <a:pt x="159" y="84"/>
                          </a:lnTo>
                          <a:lnTo>
                            <a:pt x="113" y="30"/>
                          </a:lnTo>
                          <a:lnTo>
                            <a:pt x="81" y="82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7223" name="Line 263">
                    <a:extLst>
                      <a:ext uri="{FF2B5EF4-FFF2-40B4-BE49-F238E27FC236}">
                        <a16:creationId xmlns:a16="http://schemas.microsoft.com/office/drawing/2014/main" id="{CD2DE4AE-B172-C432-D716-8D76E932685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998" y="2966"/>
                    <a:ext cx="1" cy="269"/>
                  </a:xfrm>
                  <a:prstGeom prst="line">
                    <a:avLst/>
                  </a:prstGeom>
                  <a:noFill/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215" name="Group 264">
                  <a:extLst>
                    <a:ext uri="{FF2B5EF4-FFF2-40B4-BE49-F238E27FC236}">
                      <a16:creationId xmlns:a16="http://schemas.microsoft.com/office/drawing/2014/main" id="{FFAAB812-3E9D-FAE1-6B5F-A1F83FD6518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932" y="2796"/>
                  <a:ext cx="118" cy="165"/>
                  <a:chOff x="4932" y="2796"/>
                  <a:chExt cx="118" cy="165"/>
                </a:xfrm>
              </p:grpSpPr>
              <p:grpSp>
                <p:nvGrpSpPr>
                  <p:cNvPr id="7216" name="Group 265">
                    <a:extLst>
                      <a:ext uri="{FF2B5EF4-FFF2-40B4-BE49-F238E27FC236}">
                        <a16:creationId xmlns:a16="http://schemas.microsoft.com/office/drawing/2014/main" id="{A7F7FA32-A8B2-292B-4D7B-6C1633AFF04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937" y="2804"/>
                    <a:ext cx="110" cy="157"/>
                    <a:chOff x="4937" y="2804"/>
                    <a:chExt cx="110" cy="157"/>
                  </a:xfrm>
                </p:grpSpPr>
                <p:sp>
                  <p:nvSpPr>
                    <p:cNvPr id="7218" name="Freeform 266">
                      <a:extLst>
                        <a:ext uri="{FF2B5EF4-FFF2-40B4-BE49-F238E27FC236}">
                          <a16:creationId xmlns:a16="http://schemas.microsoft.com/office/drawing/2014/main" id="{6BC2252E-8F3C-F988-E9A4-0EF42CA55B0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937" y="2804"/>
                      <a:ext cx="110" cy="157"/>
                    </a:xfrm>
                    <a:custGeom>
                      <a:avLst/>
                      <a:gdLst>
                        <a:gd name="T0" fmla="*/ 106 w 218"/>
                        <a:gd name="T1" fmla="*/ 28 h 313"/>
                        <a:gd name="T2" fmla="*/ 108 w 218"/>
                        <a:gd name="T3" fmla="*/ 44 h 313"/>
                        <a:gd name="T4" fmla="*/ 109 w 218"/>
                        <a:gd name="T5" fmla="*/ 50 h 313"/>
                        <a:gd name="T6" fmla="*/ 106 w 218"/>
                        <a:gd name="T7" fmla="*/ 56 h 313"/>
                        <a:gd name="T8" fmla="*/ 110 w 218"/>
                        <a:gd name="T9" fmla="*/ 68 h 313"/>
                        <a:gd name="T10" fmla="*/ 107 w 218"/>
                        <a:gd name="T11" fmla="*/ 86 h 313"/>
                        <a:gd name="T12" fmla="*/ 105 w 218"/>
                        <a:gd name="T13" fmla="*/ 96 h 313"/>
                        <a:gd name="T14" fmla="*/ 102 w 218"/>
                        <a:gd name="T15" fmla="*/ 104 h 313"/>
                        <a:gd name="T16" fmla="*/ 99 w 218"/>
                        <a:gd name="T17" fmla="*/ 113 h 313"/>
                        <a:gd name="T18" fmla="*/ 95 w 218"/>
                        <a:gd name="T19" fmla="*/ 122 h 313"/>
                        <a:gd name="T20" fmla="*/ 86 w 218"/>
                        <a:gd name="T21" fmla="*/ 124 h 313"/>
                        <a:gd name="T22" fmla="*/ 78 w 218"/>
                        <a:gd name="T23" fmla="*/ 127 h 313"/>
                        <a:gd name="T24" fmla="*/ 78 w 218"/>
                        <a:gd name="T25" fmla="*/ 134 h 313"/>
                        <a:gd name="T26" fmla="*/ 79 w 218"/>
                        <a:gd name="T27" fmla="*/ 139 h 313"/>
                        <a:gd name="T28" fmla="*/ 62 w 218"/>
                        <a:gd name="T29" fmla="*/ 157 h 313"/>
                        <a:gd name="T30" fmla="*/ 16 w 218"/>
                        <a:gd name="T31" fmla="*/ 134 h 313"/>
                        <a:gd name="T32" fmla="*/ 15 w 218"/>
                        <a:gd name="T33" fmla="*/ 90 h 313"/>
                        <a:gd name="T34" fmla="*/ 9 w 218"/>
                        <a:gd name="T35" fmla="*/ 78 h 313"/>
                        <a:gd name="T36" fmla="*/ 5 w 218"/>
                        <a:gd name="T37" fmla="*/ 69 h 313"/>
                        <a:gd name="T38" fmla="*/ 2 w 218"/>
                        <a:gd name="T39" fmla="*/ 57 h 313"/>
                        <a:gd name="T40" fmla="*/ 0 w 218"/>
                        <a:gd name="T41" fmla="*/ 46 h 313"/>
                        <a:gd name="T42" fmla="*/ 1 w 218"/>
                        <a:gd name="T43" fmla="*/ 37 h 313"/>
                        <a:gd name="T44" fmla="*/ 3 w 218"/>
                        <a:gd name="T45" fmla="*/ 27 h 313"/>
                        <a:gd name="T46" fmla="*/ 5 w 218"/>
                        <a:gd name="T47" fmla="*/ 19 h 313"/>
                        <a:gd name="T48" fmla="*/ 10 w 218"/>
                        <a:gd name="T49" fmla="*/ 12 h 313"/>
                        <a:gd name="T50" fmla="*/ 16 w 218"/>
                        <a:gd name="T51" fmla="*/ 7 h 313"/>
                        <a:gd name="T52" fmla="*/ 24 w 218"/>
                        <a:gd name="T53" fmla="*/ 5 h 313"/>
                        <a:gd name="T54" fmla="*/ 33 w 218"/>
                        <a:gd name="T55" fmla="*/ 2 h 313"/>
                        <a:gd name="T56" fmla="*/ 43 w 218"/>
                        <a:gd name="T57" fmla="*/ 1 h 313"/>
                        <a:gd name="T58" fmla="*/ 57 w 218"/>
                        <a:gd name="T59" fmla="*/ 0 h 313"/>
                        <a:gd name="T60" fmla="*/ 68 w 218"/>
                        <a:gd name="T61" fmla="*/ 1 h 313"/>
                        <a:gd name="T62" fmla="*/ 82 w 218"/>
                        <a:gd name="T63" fmla="*/ 4 h 313"/>
                        <a:gd name="T64" fmla="*/ 90 w 218"/>
                        <a:gd name="T65" fmla="*/ 8 h 313"/>
                        <a:gd name="T66" fmla="*/ 97 w 218"/>
                        <a:gd name="T67" fmla="*/ 12 h 313"/>
                        <a:gd name="T68" fmla="*/ 102 w 218"/>
                        <a:gd name="T69" fmla="*/ 20 h 313"/>
                        <a:gd name="T70" fmla="*/ 106 w 218"/>
                        <a:gd name="T71" fmla="*/ 28 h 313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</a:gdLst>
                      <a:ahLst/>
                      <a:cxnLst>
                        <a:cxn ang="T72">
                          <a:pos x="T0" y="T1"/>
                        </a:cxn>
                        <a:cxn ang="T73">
                          <a:pos x="T2" y="T3"/>
                        </a:cxn>
                        <a:cxn ang="T74">
                          <a:pos x="T4" y="T5"/>
                        </a:cxn>
                        <a:cxn ang="T75">
                          <a:pos x="T6" y="T7"/>
                        </a:cxn>
                        <a:cxn ang="T76">
                          <a:pos x="T8" y="T9"/>
                        </a:cxn>
                        <a:cxn ang="T77">
                          <a:pos x="T10" y="T11"/>
                        </a:cxn>
                        <a:cxn ang="T78">
                          <a:pos x="T12" y="T13"/>
                        </a:cxn>
                        <a:cxn ang="T79">
                          <a:pos x="T14" y="T15"/>
                        </a:cxn>
                        <a:cxn ang="T80">
                          <a:pos x="T16" y="T17"/>
                        </a:cxn>
                        <a:cxn ang="T81">
                          <a:pos x="T18" y="T19"/>
                        </a:cxn>
                        <a:cxn ang="T82">
                          <a:pos x="T20" y="T21"/>
                        </a:cxn>
                        <a:cxn ang="T83">
                          <a:pos x="T22" y="T23"/>
                        </a:cxn>
                        <a:cxn ang="T84">
                          <a:pos x="T24" y="T25"/>
                        </a:cxn>
                        <a:cxn ang="T85">
                          <a:pos x="T26" y="T27"/>
                        </a:cxn>
                        <a:cxn ang="T86">
                          <a:pos x="T28" y="T29"/>
                        </a:cxn>
                        <a:cxn ang="T87">
                          <a:pos x="T30" y="T31"/>
                        </a:cxn>
                        <a:cxn ang="T88">
                          <a:pos x="T32" y="T33"/>
                        </a:cxn>
                        <a:cxn ang="T89">
                          <a:pos x="T34" y="T35"/>
                        </a:cxn>
                        <a:cxn ang="T90">
                          <a:pos x="T36" y="T37"/>
                        </a:cxn>
                        <a:cxn ang="T91">
                          <a:pos x="T38" y="T39"/>
                        </a:cxn>
                        <a:cxn ang="T92">
                          <a:pos x="T40" y="T41"/>
                        </a:cxn>
                        <a:cxn ang="T93">
                          <a:pos x="T42" y="T43"/>
                        </a:cxn>
                        <a:cxn ang="T94">
                          <a:pos x="T44" y="T45"/>
                        </a:cxn>
                        <a:cxn ang="T95">
                          <a:pos x="T46" y="T47"/>
                        </a:cxn>
                        <a:cxn ang="T96">
                          <a:pos x="T48" y="T49"/>
                        </a:cxn>
                        <a:cxn ang="T97">
                          <a:pos x="T50" y="T51"/>
                        </a:cxn>
                        <a:cxn ang="T98">
                          <a:pos x="T52" y="T53"/>
                        </a:cxn>
                        <a:cxn ang="T99">
                          <a:pos x="T54" y="T55"/>
                        </a:cxn>
                        <a:cxn ang="T100">
                          <a:pos x="T56" y="T57"/>
                        </a:cxn>
                        <a:cxn ang="T101">
                          <a:pos x="T58" y="T59"/>
                        </a:cxn>
                        <a:cxn ang="T102">
                          <a:pos x="T60" y="T61"/>
                        </a:cxn>
                        <a:cxn ang="T103">
                          <a:pos x="T62" y="T63"/>
                        </a:cxn>
                        <a:cxn ang="T104">
                          <a:pos x="T64" y="T65"/>
                        </a:cxn>
                        <a:cxn ang="T105">
                          <a:pos x="T66" y="T67"/>
                        </a:cxn>
                        <a:cxn ang="T106">
                          <a:pos x="T68" y="T69"/>
                        </a:cxn>
                        <a:cxn ang="T107">
                          <a:pos x="T70" y="T71"/>
                        </a:cxn>
                      </a:cxnLst>
                      <a:rect l="0" t="0" r="r" b="b"/>
                      <a:pathLst>
                        <a:path w="218" h="313">
                          <a:moveTo>
                            <a:pt x="210" y="56"/>
                          </a:moveTo>
                          <a:lnTo>
                            <a:pt x="215" y="88"/>
                          </a:lnTo>
                          <a:lnTo>
                            <a:pt x="217" y="100"/>
                          </a:lnTo>
                          <a:lnTo>
                            <a:pt x="210" y="111"/>
                          </a:lnTo>
                          <a:lnTo>
                            <a:pt x="218" y="136"/>
                          </a:lnTo>
                          <a:lnTo>
                            <a:pt x="213" y="172"/>
                          </a:lnTo>
                          <a:lnTo>
                            <a:pt x="208" y="191"/>
                          </a:lnTo>
                          <a:lnTo>
                            <a:pt x="203" y="208"/>
                          </a:lnTo>
                          <a:lnTo>
                            <a:pt x="196" y="225"/>
                          </a:lnTo>
                          <a:lnTo>
                            <a:pt x="188" y="244"/>
                          </a:lnTo>
                          <a:lnTo>
                            <a:pt x="171" y="248"/>
                          </a:lnTo>
                          <a:lnTo>
                            <a:pt x="154" y="253"/>
                          </a:lnTo>
                          <a:lnTo>
                            <a:pt x="154" y="267"/>
                          </a:lnTo>
                          <a:lnTo>
                            <a:pt x="156" y="277"/>
                          </a:lnTo>
                          <a:lnTo>
                            <a:pt x="122" y="313"/>
                          </a:lnTo>
                          <a:lnTo>
                            <a:pt x="32" y="267"/>
                          </a:lnTo>
                          <a:lnTo>
                            <a:pt x="29" y="180"/>
                          </a:lnTo>
                          <a:lnTo>
                            <a:pt x="17" y="156"/>
                          </a:lnTo>
                          <a:lnTo>
                            <a:pt x="10" y="137"/>
                          </a:lnTo>
                          <a:lnTo>
                            <a:pt x="3" y="113"/>
                          </a:lnTo>
                          <a:lnTo>
                            <a:pt x="0" y="92"/>
                          </a:lnTo>
                          <a:lnTo>
                            <a:pt x="2" y="74"/>
                          </a:lnTo>
                          <a:lnTo>
                            <a:pt x="5" y="53"/>
                          </a:lnTo>
                          <a:lnTo>
                            <a:pt x="10" y="37"/>
                          </a:lnTo>
                          <a:lnTo>
                            <a:pt x="19" y="24"/>
                          </a:lnTo>
                          <a:lnTo>
                            <a:pt x="32" y="14"/>
                          </a:lnTo>
                          <a:lnTo>
                            <a:pt x="47" y="9"/>
                          </a:lnTo>
                          <a:lnTo>
                            <a:pt x="66" y="4"/>
                          </a:lnTo>
                          <a:lnTo>
                            <a:pt x="86" y="1"/>
                          </a:lnTo>
                          <a:lnTo>
                            <a:pt x="112" y="0"/>
                          </a:lnTo>
                          <a:lnTo>
                            <a:pt x="135" y="1"/>
                          </a:lnTo>
                          <a:lnTo>
                            <a:pt x="162" y="7"/>
                          </a:lnTo>
                          <a:lnTo>
                            <a:pt x="178" y="16"/>
                          </a:lnTo>
                          <a:lnTo>
                            <a:pt x="193" y="24"/>
                          </a:lnTo>
                          <a:lnTo>
                            <a:pt x="203" y="39"/>
                          </a:lnTo>
                          <a:lnTo>
                            <a:pt x="210" y="56"/>
                          </a:lnTo>
                          <a:close/>
                        </a:path>
                      </a:pathLst>
                    </a:custGeom>
                    <a:solidFill>
                      <a:srgbClr val="FF7F3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19" name="Freeform 267">
                      <a:extLst>
                        <a:ext uri="{FF2B5EF4-FFF2-40B4-BE49-F238E27FC236}">
                          <a16:creationId xmlns:a16="http://schemas.microsoft.com/office/drawing/2014/main" id="{25023D69-8D16-1445-98A1-10C4C6CCE5C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977" y="2857"/>
                      <a:ext cx="40" cy="37"/>
                    </a:xfrm>
                    <a:custGeom>
                      <a:avLst/>
                      <a:gdLst>
                        <a:gd name="T0" fmla="*/ 35 w 80"/>
                        <a:gd name="T1" fmla="*/ 2 h 75"/>
                        <a:gd name="T2" fmla="*/ 27 w 80"/>
                        <a:gd name="T3" fmla="*/ 1 h 75"/>
                        <a:gd name="T4" fmla="*/ 15 w 80"/>
                        <a:gd name="T5" fmla="*/ 0 h 75"/>
                        <a:gd name="T6" fmla="*/ 6 w 80"/>
                        <a:gd name="T7" fmla="*/ 2 h 75"/>
                        <a:gd name="T8" fmla="*/ 4 w 80"/>
                        <a:gd name="T9" fmla="*/ 4 h 75"/>
                        <a:gd name="T10" fmla="*/ 3 w 80"/>
                        <a:gd name="T11" fmla="*/ 6 h 75"/>
                        <a:gd name="T12" fmla="*/ 0 w 80"/>
                        <a:gd name="T13" fmla="*/ 8 h 75"/>
                        <a:gd name="T14" fmla="*/ 18 w 80"/>
                        <a:gd name="T15" fmla="*/ 9 h 75"/>
                        <a:gd name="T16" fmla="*/ 16 w 80"/>
                        <a:gd name="T17" fmla="*/ 10 h 75"/>
                        <a:gd name="T18" fmla="*/ 6 w 80"/>
                        <a:gd name="T19" fmla="*/ 11 h 75"/>
                        <a:gd name="T20" fmla="*/ 27 w 80"/>
                        <a:gd name="T21" fmla="*/ 11 h 75"/>
                        <a:gd name="T22" fmla="*/ 33 w 80"/>
                        <a:gd name="T23" fmla="*/ 11 h 75"/>
                        <a:gd name="T24" fmla="*/ 37 w 80"/>
                        <a:gd name="T25" fmla="*/ 30 h 75"/>
                        <a:gd name="T26" fmla="*/ 34 w 80"/>
                        <a:gd name="T27" fmla="*/ 35 h 75"/>
                        <a:gd name="T28" fmla="*/ 33 w 80"/>
                        <a:gd name="T29" fmla="*/ 37 h 75"/>
                        <a:gd name="T30" fmla="*/ 40 w 80"/>
                        <a:gd name="T31" fmla="*/ 32 h 75"/>
                        <a:gd name="T32" fmla="*/ 40 w 80"/>
                        <a:gd name="T33" fmla="*/ 32 h 75"/>
                        <a:gd name="T34" fmla="*/ 36 w 80"/>
                        <a:gd name="T35" fmla="*/ 9 h 75"/>
                        <a:gd name="T36" fmla="*/ 35 w 80"/>
                        <a:gd name="T37" fmla="*/ 2 h 75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0" t="0" r="r" b="b"/>
                      <a:pathLst>
                        <a:path w="80" h="75">
                          <a:moveTo>
                            <a:pt x="70" y="5"/>
                          </a:moveTo>
                          <a:lnTo>
                            <a:pt x="53" y="2"/>
                          </a:lnTo>
                          <a:lnTo>
                            <a:pt x="29" y="0"/>
                          </a:lnTo>
                          <a:lnTo>
                            <a:pt x="12" y="5"/>
                          </a:lnTo>
                          <a:lnTo>
                            <a:pt x="7" y="8"/>
                          </a:lnTo>
                          <a:lnTo>
                            <a:pt x="6" y="13"/>
                          </a:lnTo>
                          <a:lnTo>
                            <a:pt x="0" y="16"/>
                          </a:lnTo>
                          <a:lnTo>
                            <a:pt x="36" y="18"/>
                          </a:lnTo>
                          <a:lnTo>
                            <a:pt x="31" y="21"/>
                          </a:lnTo>
                          <a:lnTo>
                            <a:pt x="12" y="22"/>
                          </a:lnTo>
                          <a:lnTo>
                            <a:pt x="53" y="22"/>
                          </a:lnTo>
                          <a:lnTo>
                            <a:pt x="66" y="22"/>
                          </a:lnTo>
                          <a:lnTo>
                            <a:pt x="73" y="61"/>
                          </a:lnTo>
                          <a:lnTo>
                            <a:pt x="68" y="70"/>
                          </a:lnTo>
                          <a:lnTo>
                            <a:pt x="66" y="75"/>
                          </a:lnTo>
                          <a:lnTo>
                            <a:pt x="80" y="65"/>
                          </a:lnTo>
                          <a:lnTo>
                            <a:pt x="72" y="18"/>
                          </a:lnTo>
                          <a:lnTo>
                            <a:pt x="70" y="5"/>
                          </a:lnTo>
                          <a:close/>
                        </a:path>
                      </a:pathLst>
                    </a:custGeom>
                    <a:solidFill>
                      <a:srgbClr val="7F3F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20" name="Freeform 268">
                      <a:extLst>
                        <a:ext uri="{FF2B5EF4-FFF2-40B4-BE49-F238E27FC236}">
                          <a16:creationId xmlns:a16="http://schemas.microsoft.com/office/drawing/2014/main" id="{D3C8CCF1-B2F7-4FEA-8B06-0F1559D61DB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023" y="2857"/>
                      <a:ext cx="22" cy="13"/>
                    </a:xfrm>
                    <a:custGeom>
                      <a:avLst/>
                      <a:gdLst>
                        <a:gd name="T0" fmla="*/ 3 w 44"/>
                        <a:gd name="T1" fmla="*/ 2 h 24"/>
                        <a:gd name="T2" fmla="*/ 14 w 44"/>
                        <a:gd name="T3" fmla="*/ 0 h 24"/>
                        <a:gd name="T4" fmla="*/ 21 w 44"/>
                        <a:gd name="T5" fmla="*/ 0 h 24"/>
                        <a:gd name="T6" fmla="*/ 20 w 44"/>
                        <a:gd name="T7" fmla="*/ 5 h 24"/>
                        <a:gd name="T8" fmla="*/ 22 w 44"/>
                        <a:gd name="T9" fmla="*/ 9 h 24"/>
                        <a:gd name="T10" fmla="*/ 13 w 44"/>
                        <a:gd name="T11" fmla="*/ 9 h 24"/>
                        <a:gd name="T12" fmla="*/ 7 w 44"/>
                        <a:gd name="T13" fmla="*/ 9 h 24"/>
                        <a:gd name="T14" fmla="*/ 15 w 44"/>
                        <a:gd name="T15" fmla="*/ 11 h 24"/>
                        <a:gd name="T16" fmla="*/ 20 w 44"/>
                        <a:gd name="T17" fmla="*/ 13 h 24"/>
                        <a:gd name="T18" fmla="*/ 4 w 44"/>
                        <a:gd name="T19" fmla="*/ 11 h 24"/>
                        <a:gd name="T20" fmla="*/ 0 w 44"/>
                        <a:gd name="T21" fmla="*/ 11 h 24"/>
                        <a:gd name="T22" fmla="*/ 3 w 44"/>
                        <a:gd name="T23" fmla="*/ 2 h 24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44" h="24">
                          <a:moveTo>
                            <a:pt x="5" y="4"/>
                          </a:moveTo>
                          <a:lnTo>
                            <a:pt x="27" y="0"/>
                          </a:lnTo>
                          <a:lnTo>
                            <a:pt x="42" y="0"/>
                          </a:lnTo>
                          <a:lnTo>
                            <a:pt x="40" y="10"/>
                          </a:lnTo>
                          <a:lnTo>
                            <a:pt x="44" y="17"/>
                          </a:lnTo>
                          <a:lnTo>
                            <a:pt x="25" y="17"/>
                          </a:lnTo>
                          <a:lnTo>
                            <a:pt x="13" y="17"/>
                          </a:lnTo>
                          <a:lnTo>
                            <a:pt x="30" y="21"/>
                          </a:lnTo>
                          <a:lnTo>
                            <a:pt x="40" y="24"/>
                          </a:lnTo>
                          <a:lnTo>
                            <a:pt x="8" y="21"/>
                          </a:lnTo>
                          <a:lnTo>
                            <a:pt x="0" y="20"/>
                          </a:lnTo>
                          <a:lnTo>
                            <a:pt x="5" y="4"/>
                          </a:lnTo>
                          <a:close/>
                        </a:path>
                      </a:pathLst>
                    </a:custGeom>
                    <a:solidFill>
                      <a:srgbClr val="7F3F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21" name="Freeform 269">
                      <a:extLst>
                        <a:ext uri="{FF2B5EF4-FFF2-40B4-BE49-F238E27FC236}">
                          <a16:creationId xmlns:a16="http://schemas.microsoft.com/office/drawing/2014/main" id="{C7118166-BFA3-99A8-210E-F1D3A6A20D0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953" y="2889"/>
                      <a:ext cx="55" cy="49"/>
                    </a:xfrm>
                    <a:custGeom>
                      <a:avLst/>
                      <a:gdLst>
                        <a:gd name="T0" fmla="*/ 10 w 110"/>
                        <a:gd name="T1" fmla="*/ 13 h 97"/>
                        <a:gd name="T2" fmla="*/ 15 w 110"/>
                        <a:gd name="T3" fmla="*/ 25 h 97"/>
                        <a:gd name="T4" fmla="*/ 55 w 110"/>
                        <a:gd name="T5" fmla="*/ 42 h 97"/>
                        <a:gd name="T6" fmla="*/ 34 w 110"/>
                        <a:gd name="T7" fmla="*/ 38 h 97"/>
                        <a:gd name="T8" fmla="*/ 25 w 110"/>
                        <a:gd name="T9" fmla="*/ 36 h 97"/>
                        <a:gd name="T10" fmla="*/ 14 w 110"/>
                        <a:gd name="T11" fmla="*/ 37 h 97"/>
                        <a:gd name="T12" fmla="*/ 6 w 110"/>
                        <a:gd name="T13" fmla="*/ 40 h 97"/>
                        <a:gd name="T14" fmla="*/ 1 w 110"/>
                        <a:gd name="T15" fmla="*/ 49 h 97"/>
                        <a:gd name="T16" fmla="*/ 0 w 110"/>
                        <a:gd name="T17" fmla="*/ 15 h 97"/>
                        <a:gd name="T18" fmla="*/ 2 w 110"/>
                        <a:gd name="T19" fmla="*/ 8 h 97"/>
                        <a:gd name="T20" fmla="*/ 8 w 110"/>
                        <a:gd name="T21" fmla="*/ 0 h 97"/>
                        <a:gd name="T22" fmla="*/ 10 w 110"/>
                        <a:gd name="T23" fmla="*/ 13 h 9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10" h="97">
                          <a:moveTo>
                            <a:pt x="19" y="26"/>
                          </a:moveTo>
                          <a:lnTo>
                            <a:pt x="29" y="49"/>
                          </a:lnTo>
                          <a:lnTo>
                            <a:pt x="110" y="84"/>
                          </a:lnTo>
                          <a:lnTo>
                            <a:pt x="68" y="75"/>
                          </a:lnTo>
                          <a:lnTo>
                            <a:pt x="49" y="71"/>
                          </a:lnTo>
                          <a:lnTo>
                            <a:pt x="28" y="74"/>
                          </a:lnTo>
                          <a:lnTo>
                            <a:pt x="11" y="80"/>
                          </a:lnTo>
                          <a:lnTo>
                            <a:pt x="2" y="97"/>
                          </a:lnTo>
                          <a:lnTo>
                            <a:pt x="0" y="29"/>
                          </a:lnTo>
                          <a:lnTo>
                            <a:pt x="4" y="15"/>
                          </a:lnTo>
                          <a:lnTo>
                            <a:pt x="16" y="0"/>
                          </a:lnTo>
                          <a:lnTo>
                            <a:pt x="19" y="26"/>
                          </a:lnTo>
                          <a:close/>
                        </a:path>
                      </a:pathLst>
                    </a:custGeom>
                    <a:solidFill>
                      <a:srgbClr val="7F3F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7217" name="Freeform 270">
                    <a:extLst>
                      <a:ext uri="{FF2B5EF4-FFF2-40B4-BE49-F238E27FC236}">
                        <a16:creationId xmlns:a16="http://schemas.microsoft.com/office/drawing/2014/main" id="{F2A5A87D-FE53-77D8-7015-DFFBDCC8090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32" y="2796"/>
                    <a:ext cx="118" cy="113"/>
                  </a:xfrm>
                  <a:custGeom>
                    <a:avLst/>
                    <a:gdLst>
                      <a:gd name="T0" fmla="*/ 97 w 237"/>
                      <a:gd name="T1" fmla="*/ 9 h 227"/>
                      <a:gd name="T2" fmla="*/ 87 w 237"/>
                      <a:gd name="T3" fmla="*/ 5 h 227"/>
                      <a:gd name="T4" fmla="*/ 78 w 237"/>
                      <a:gd name="T5" fmla="*/ 3 h 227"/>
                      <a:gd name="T6" fmla="*/ 64 w 237"/>
                      <a:gd name="T7" fmla="*/ 0 h 227"/>
                      <a:gd name="T8" fmla="*/ 54 w 237"/>
                      <a:gd name="T9" fmla="*/ 0 h 227"/>
                      <a:gd name="T10" fmla="*/ 43 w 237"/>
                      <a:gd name="T11" fmla="*/ 0 h 227"/>
                      <a:gd name="T12" fmla="*/ 32 w 237"/>
                      <a:gd name="T13" fmla="*/ 2 h 227"/>
                      <a:gd name="T14" fmla="*/ 24 w 237"/>
                      <a:gd name="T15" fmla="*/ 2 h 227"/>
                      <a:gd name="T16" fmla="*/ 17 w 237"/>
                      <a:gd name="T17" fmla="*/ 4 h 227"/>
                      <a:gd name="T18" fmla="*/ 10 w 237"/>
                      <a:gd name="T19" fmla="*/ 9 h 227"/>
                      <a:gd name="T20" fmla="*/ 5 w 237"/>
                      <a:gd name="T21" fmla="*/ 15 h 227"/>
                      <a:gd name="T22" fmla="*/ 4 w 237"/>
                      <a:gd name="T23" fmla="*/ 24 h 227"/>
                      <a:gd name="T24" fmla="*/ 2 w 237"/>
                      <a:gd name="T25" fmla="*/ 34 h 227"/>
                      <a:gd name="T26" fmla="*/ 0 w 237"/>
                      <a:gd name="T27" fmla="*/ 50 h 227"/>
                      <a:gd name="T28" fmla="*/ 2 w 237"/>
                      <a:gd name="T29" fmla="*/ 63 h 227"/>
                      <a:gd name="T30" fmla="*/ 5 w 237"/>
                      <a:gd name="T31" fmla="*/ 74 h 227"/>
                      <a:gd name="T32" fmla="*/ 7 w 237"/>
                      <a:gd name="T33" fmla="*/ 85 h 227"/>
                      <a:gd name="T34" fmla="*/ 11 w 237"/>
                      <a:gd name="T35" fmla="*/ 92 h 227"/>
                      <a:gd name="T36" fmla="*/ 14 w 237"/>
                      <a:gd name="T37" fmla="*/ 99 h 227"/>
                      <a:gd name="T38" fmla="*/ 18 w 237"/>
                      <a:gd name="T39" fmla="*/ 106 h 227"/>
                      <a:gd name="T40" fmla="*/ 22 w 237"/>
                      <a:gd name="T41" fmla="*/ 113 h 227"/>
                      <a:gd name="T42" fmla="*/ 26 w 237"/>
                      <a:gd name="T43" fmla="*/ 113 h 227"/>
                      <a:gd name="T44" fmla="*/ 24 w 237"/>
                      <a:gd name="T45" fmla="*/ 103 h 227"/>
                      <a:gd name="T46" fmla="*/ 27 w 237"/>
                      <a:gd name="T47" fmla="*/ 97 h 227"/>
                      <a:gd name="T48" fmla="*/ 29 w 237"/>
                      <a:gd name="T49" fmla="*/ 92 h 227"/>
                      <a:gd name="T50" fmla="*/ 26 w 237"/>
                      <a:gd name="T51" fmla="*/ 86 h 227"/>
                      <a:gd name="T52" fmla="*/ 24 w 237"/>
                      <a:gd name="T53" fmla="*/ 74 h 227"/>
                      <a:gd name="T54" fmla="*/ 28 w 237"/>
                      <a:gd name="T55" fmla="*/ 71 h 227"/>
                      <a:gd name="T56" fmla="*/ 33 w 237"/>
                      <a:gd name="T57" fmla="*/ 77 h 227"/>
                      <a:gd name="T58" fmla="*/ 37 w 237"/>
                      <a:gd name="T59" fmla="*/ 83 h 227"/>
                      <a:gd name="T60" fmla="*/ 36 w 237"/>
                      <a:gd name="T61" fmla="*/ 71 h 227"/>
                      <a:gd name="T62" fmla="*/ 39 w 237"/>
                      <a:gd name="T63" fmla="*/ 58 h 227"/>
                      <a:gd name="T64" fmla="*/ 39 w 237"/>
                      <a:gd name="T65" fmla="*/ 43 h 227"/>
                      <a:gd name="T66" fmla="*/ 40 w 237"/>
                      <a:gd name="T67" fmla="*/ 35 h 227"/>
                      <a:gd name="T68" fmla="*/ 35 w 237"/>
                      <a:gd name="T69" fmla="*/ 32 h 227"/>
                      <a:gd name="T70" fmla="*/ 44 w 237"/>
                      <a:gd name="T71" fmla="*/ 34 h 227"/>
                      <a:gd name="T72" fmla="*/ 51 w 237"/>
                      <a:gd name="T73" fmla="*/ 36 h 227"/>
                      <a:gd name="T74" fmla="*/ 56 w 237"/>
                      <a:gd name="T75" fmla="*/ 37 h 227"/>
                      <a:gd name="T76" fmla="*/ 67 w 237"/>
                      <a:gd name="T77" fmla="*/ 38 h 227"/>
                      <a:gd name="T78" fmla="*/ 75 w 237"/>
                      <a:gd name="T79" fmla="*/ 40 h 227"/>
                      <a:gd name="T80" fmla="*/ 65 w 237"/>
                      <a:gd name="T81" fmla="*/ 36 h 227"/>
                      <a:gd name="T82" fmla="*/ 71 w 237"/>
                      <a:gd name="T83" fmla="*/ 36 h 227"/>
                      <a:gd name="T84" fmla="*/ 84 w 237"/>
                      <a:gd name="T85" fmla="*/ 36 h 227"/>
                      <a:gd name="T86" fmla="*/ 95 w 237"/>
                      <a:gd name="T87" fmla="*/ 34 h 227"/>
                      <a:gd name="T88" fmla="*/ 107 w 237"/>
                      <a:gd name="T89" fmla="*/ 35 h 227"/>
                      <a:gd name="T90" fmla="*/ 111 w 237"/>
                      <a:gd name="T91" fmla="*/ 42 h 227"/>
                      <a:gd name="T92" fmla="*/ 112 w 237"/>
                      <a:gd name="T93" fmla="*/ 51 h 227"/>
                      <a:gd name="T94" fmla="*/ 115 w 237"/>
                      <a:gd name="T95" fmla="*/ 40 h 227"/>
                      <a:gd name="T96" fmla="*/ 118 w 237"/>
                      <a:gd name="T97" fmla="*/ 28 h 227"/>
                      <a:gd name="T98" fmla="*/ 112 w 237"/>
                      <a:gd name="T99" fmla="*/ 19 h 227"/>
                      <a:gd name="T100" fmla="*/ 106 w 237"/>
                      <a:gd name="T101" fmla="*/ 13 h 227"/>
                      <a:gd name="T102" fmla="*/ 97 w 237"/>
                      <a:gd name="T103" fmla="*/ 9 h 227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</a:gdLst>
                    <a:ahLst/>
                    <a:cxnLst>
                      <a:cxn ang="T104">
                        <a:pos x="T0" y="T1"/>
                      </a:cxn>
                      <a:cxn ang="T105">
                        <a:pos x="T2" y="T3"/>
                      </a:cxn>
                      <a:cxn ang="T106">
                        <a:pos x="T4" y="T5"/>
                      </a:cxn>
                      <a:cxn ang="T107">
                        <a:pos x="T6" y="T7"/>
                      </a:cxn>
                      <a:cxn ang="T108">
                        <a:pos x="T8" y="T9"/>
                      </a:cxn>
                      <a:cxn ang="T109">
                        <a:pos x="T10" y="T11"/>
                      </a:cxn>
                      <a:cxn ang="T110">
                        <a:pos x="T12" y="T13"/>
                      </a:cxn>
                      <a:cxn ang="T111">
                        <a:pos x="T14" y="T15"/>
                      </a:cxn>
                      <a:cxn ang="T112">
                        <a:pos x="T16" y="T17"/>
                      </a:cxn>
                      <a:cxn ang="T113">
                        <a:pos x="T18" y="T19"/>
                      </a:cxn>
                      <a:cxn ang="T114">
                        <a:pos x="T20" y="T21"/>
                      </a:cxn>
                      <a:cxn ang="T115">
                        <a:pos x="T22" y="T23"/>
                      </a:cxn>
                      <a:cxn ang="T116">
                        <a:pos x="T24" y="T25"/>
                      </a:cxn>
                      <a:cxn ang="T117">
                        <a:pos x="T26" y="T27"/>
                      </a:cxn>
                      <a:cxn ang="T118">
                        <a:pos x="T28" y="T29"/>
                      </a:cxn>
                      <a:cxn ang="T119">
                        <a:pos x="T30" y="T31"/>
                      </a:cxn>
                      <a:cxn ang="T120">
                        <a:pos x="T32" y="T33"/>
                      </a:cxn>
                      <a:cxn ang="T121">
                        <a:pos x="T34" y="T35"/>
                      </a:cxn>
                      <a:cxn ang="T122">
                        <a:pos x="T36" y="T37"/>
                      </a:cxn>
                      <a:cxn ang="T123">
                        <a:pos x="T38" y="T39"/>
                      </a:cxn>
                      <a:cxn ang="T124">
                        <a:pos x="T40" y="T41"/>
                      </a:cxn>
                      <a:cxn ang="T125">
                        <a:pos x="T42" y="T43"/>
                      </a:cxn>
                      <a:cxn ang="T126">
                        <a:pos x="T44" y="T45"/>
                      </a:cxn>
                      <a:cxn ang="T127">
                        <a:pos x="T46" y="T47"/>
                      </a:cxn>
                      <a:cxn ang="T128">
                        <a:pos x="T48" y="T49"/>
                      </a:cxn>
                      <a:cxn ang="T129">
                        <a:pos x="T50" y="T51"/>
                      </a:cxn>
                      <a:cxn ang="T130">
                        <a:pos x="T52" y="T53"/>
                      </a:cxn>
                      <a:cxn ang="T131">
                        <a:pos x="T54" y="T55"/>
                      </a:cxn>
                      <a:cxn ang="T132">
                        <a:pos x="T56" y="T57"/>
                      </a:cxn>
                      <a:cxn ang="T133">
                        <a:pos x="T58" y="T59"/>
                      </a:cxn>
                      <a:cxn ang="T134">
                        <a:pos x="T60" y="T61"/>
                      </a:cxn>
                      <a:cxn ang="T135">
                        <a:pos x="T62" y="T63"/>
                      </a:cxn>
                      <a:cxn ang="T136">
                        <a:pos x="T64" y="T65"/>
                      </a:cxn>
                      <a:cxn ang="T137">
                        <a:pos x="T66" y="T67"/>
                      </a:cxn>
                      <a:cxn ang="T138">
                        <a:pos x="T68" y="T69"/>
                      </a:cxn>
                      <a:cxn ang="T139">
                        <a:pos x="T70" y="T71"/>
                      </a:cxn>
                      <a:cxn ang="T140">
                        <a:pos x="T72" y="T73"/>
                      </a:cxn>
                      <a:cxn ang="T141">
                        <a:pos x="T74" y="T75"/>
                      </a:cxn>
                      <a:cxn ang="T142">
                        <a:pos x="T76" y="T77"/>
                      </a:cxn>
                      <a:cxn ang="T143">
                        <a:pos x="T78" y="T79"/>
                      </a:cxn>
                      <a:cxn ang="T144">
                        <a:pos x="T80" y="T81"/>
                      </a:cxn>
                      <a:cxn ang="T145">
                        <a:pos x="T82" y="T83"/>
                      </a:cxn>
                      <a:cxn ang="T146">
                        <a:pos x="T84" y="T85"/>
                      </a:cxn>
                      <a:cxn ang="T147">
                        <a:pos x="T86" y="T87"/>
                      </a:cxn>
                      <a:cxn ang="T148">
                        <a:pos x="T88" y="T89"/>
                      </a:cxn>
                      <a:cxn ang="T149">
                        <a:pos x="T90" y="T91"/>
                      </a:cxn>
                      <a:cxn ang="T150">
                        <a:pos x="T92" y="T93"/>
                      </a:cxn>
                      <a:cxn ang="T151">
                        <a:pos x="T94" y="T95"/>
                      </a:cxn>
                      <a:cxn ang="T152">
                        <a:pos x="T96" y="T97"/>
                      </a:cxn>
                      <a:cxn ang="T153">
                        <a:pos x="T98" y="T99"/>
                      </a:cxn>
                      <a:cxn ang="T154">
                        <a:pos x="T100" y="T101"/>
                      </a:cxn>
                      <a:cxn ang="T155">
                        <a:pos x="T102" y="T103"/>
                      </a:cxn>
                    </a:cxnLst>
                    <a:rect l="0" t="0" r="r" b="b"/>
                    <a:pathLst>
                      <a:path w="237" h="227">
                        <a:moveTo>
                          <a:pt x="195" y="19"/>
                        </a:moveTo>
                        <a:lnTo>
                          <a:pt x="174" y="10"/>
                        </a:lnTo>
                        <a:lnTo>
                          <a:pt x="157" y="6"/>
                        </a:lnTo>
                        <a:lnTo>
                          <a:pt x="129" y="0"/>
                        </a:lnTo>
                        <a:lnTo>
                          <a:pt x="108" y="0"/>
                        </a:lnTo>
                        <a:lnTo>
                          <a:pt x="86" y="0"/>
                        </a:lnTo>
                        <a:lnTo>
                          <a:pt x="64" y="4"/>
                        </a:lnTo>
                        <a:lnTo>
                          <a:pt x="49" y="4"/>
                        </a:lnTo>
                        <a:lnTo>
                          <a:pt x="34" y="9"/>
                        </a:lnTo>
                        <a:lnTo>
                          <a:pt x="20" y="19"/>
                        </a:lnTo>
                        <a:lnTo>
                          <a:pt x="10" y="30"/>
                        </a:lnTo>
                        <a:lnTo>
                          <a:pt x="9" y="48"/>
                        </a:lnTo>
                        <a:lnTo>
                          <a:pt x="5" y="69"/>
                        </a:lnTo>
                        <a:lnTo>
                          <a:pt x="0" y="100"/>
                        </a:lnTo>
                        <a:lnTo>
                          <a:pt x="4" y="126"/>
                        </a:lnTo>
                        <a:lnTo>
                          <a:pt x="10" y="149"/>
                        </a:lnTo>
                        <a:lnTo>
                          <a:pt x="15" y="170"/>
                        </a:lnTo>
                        <a:lnTo>
                          <a:pt x="22" y="185"/>
                        </a:lnTo>
                        <a:lnTo>
                          <a:pt x="29" y="199"/>
                        </a:lnTo>
                        <a:lnTo>
                          <a:pt x="36" y="212"/>
                        </a:lnTo>
                        <a:lnTo>
                          <a:pt x="44" y="227"/>
                        </a:lnTo>
                        <a:lnTo>
                          <a:pt x="53" y="227"/>
                        </a:lnTo>
                        <a:lnTo>
                          <a:pt x="49" y="207"/>
                        </a:lnTo>
                        <a:lnTo>
                          <a:pt x="54" y="194"/>
                        </a:lnTo>
                        <a:lnTo>
                          <a:pt x="58" y="185"/>
                        </a:lnTo>
                        <a:lnTo>
                          <a:pt x="53" y="172"/>
                        </a:lnTo>
                        <a:lnTo>
                          <a:pt x="49" y="149"/>
                        </a:lnTo>
                        <a:lnTo>
                          <a:pt x="56" y="143"/>
                        </a:lnTo>
                        <a:lnTo>
                          <a:pt x="66" y="155"/>
                        </a:lnTo>
                        <a:lnTo>
                          <a:pt x="75" y="166"/>
                        </a:lnTo>
                        <a:lnTo>
                          <a:pt x="73" y="143"/>
                        </a:lnTo>
                        <a:lnTo>
                          <a:pt x="78" y="116"/>
                        </a:lnTo>
                        <a:lnTo>
                          <a:pt x="78" y="87"/>
                        </a:lnTo>
                        <a:lnTo>
                          <a:pt x="80" y="71"/>
                        </a:lnTo>
                        <a:lnTo>
                          <a:pt x="71" y="64"/>
                        </a:lnTo>
                        <a:lnTo>
                          <a:pt x="88" y="68"/>
                        </a:lnTo>
                        <a:lnTo>
                          <a:pt x="102" y="72"/>
                        </a:lnTo>
                        <a:lnTo>
                          <a:pt x="113" y="74"/>
                        </a:lnTo>
                        <a:lnTo>
                          <a:pt x="135" y="77"/>
                        </a:lnTo>
                        <a:lnTo>
                          <a:pt x="151" y="81"/>
                        </a:lnTo>
                        <a:lnTo>
                          <a:pt x="130" y="72"/>
                        </a:lnTo>
                        <a:lnTo>
                          <a:pt x="142" y="72"/>
                        </a:lnTo>
                        <a:lnTo>
                          <a:pt x="169" y="72"/>
                        </a:lnTo>
                        <a:lnTo>
                          <a:pt x="190" y="69"/>
                        </a:lnTo>
                        <a:lnTo>
                          <a:pt x="215" y="71"/>
                        </a:lnTo>
                        <a:lnTo>
                          <a:pt x="222" y="85"/>
                        </a:lnTo>
                        <a:lnTo>
                          <a:pt x="225" y="103"/>
                        </a:lnTo>
                        <a:lnTo>
                          <a:pt x="230" y="81"/>
                        </a:lnTo>
                        <a:lnTo>
                          <a:pt x="237" y="56"/>
                        </a:lnTo>
                        <a:lnTo>
                          <a:pt x="225" y="39"/>
                        </a:lnTo>
                        <a:lnTo>
                          <a:pt x="212" y="27"/>
                        </a:lnTo>
                        <a:lnTo>
                          <a:pt x="195" y="19"/>
                        </a:lnTo>
                        <a:close/>
                      </a:path>
                    </a:pathLst>
                  </a:custGeom>
                  <a:solidFill>
                    <a:srgbClr val="BF7F1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187" name="Group 271">
                <a:extLst>
                  <a:ext uri="{FF2B5EF4-FFF2-40B4-BE49-F238E27FC236}">
                    <a16:creationId xmlns:a16="http://schemas.microsoft.com/office/drawing/2014/main" id="{B2762068-54D9-60D6-F415-339479F1EF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31" y="2857"/>
                <a:ext cx="268" cy="1069"/>
                <a:chOff x="5031" y="2857"/>
                <a:chExt cx="268" cy="1069"/>
              </a:xfrm>
            </p:grpSpPr>
            <p:grpSp>
              <p:nvGrpSpPr>
                <p:cNvPr id="7188" name="Group 272">
                  <a:extLst>
                    <a:ext uri="{FF2B5EF4-FFF2-40B4-BE49-F238E27FC236}">
                      <a16:creationId xmlns:a16="http://schemas.microsoft.com/office/drawing/2014/main" id="{A85E2BE3-1395-2427-40ED-A1B1B8F455B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100" y="2857"/>
                  <a:ext cx="142" cy="257"/>
                  <a:chOff x="5100" y="2857"/>
                  <a:chExt cx="142" cy="257"/>
                </a:xfrm>
              </p:grpSpPr>
              <p:sp>
                <p:nvSpPr>
                  <p:cNvPr id="7207" name="Freeform 273">
                    <a:extLst>
                      <a:ext uri="{FF2B5EF4-FFF2-40B4-BE49-F238E27FC236}">
                        <a16:creationId xmlns:a16="http://schemas.microsoft.com/office/drawing/2014/main" id="{DEB44A34-AFB2-FEA4-8D19-8C7ABA491E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00" y="2857"/>
                    <a:ext cx="142" cy="145"/>
                  </a:xfrm>
                  <a:custGeom>
                    <a:avLst/>
                    <a:gdLst>
                      <a:gd name="T0" fmla="*/ 82 w 284"/>
                      <a:gd name="T1" fmla="*/ 3 h 291"/>
                      <a:gd name="T2" fmla="*/ 102 w 284"/>
                      <a:gd name="T3" fmla="*/ 9 h 291"/>
                      <a:gd name="T4" fmla="*/ 113 w 284"/>
                      <a:gd name="T5" fmla="*/ 17 h 291"/>
                      <a:gd name="T6" fmla="*/ 121 w 284"/>
                      <a:gd name="T7" fmla="*/ 27 h 291"/>
                      <a:gd name="T8" fmla="*/ 129 w 284"/>
                      <a:gd name="T9" fmla="*/ 47 h 291"/>
                      <a:gd name="T10" fmla="*/ 137 w 284"/>
                      <a:gd name="T11" fmla="*/ 76 h 291"/>
                      <a:gd name="T12" fmla="*/ 142 w 284"/>
                      <a:gd name="T13" fmla="*/ 102 h 291"/>
                      <a:gd name="T14" fmla="*/ 141 w 284"/>
                      <a:gd name="T15" fmla="*/ 114 h 291"/>
                      <a:gd name="T16" fmla="*/ 139 w 284"/>
                      <a:gd name="T17" fmla="*/ 125 h 291"/>
                      <a:gd name="T18" fmla="*/ 137 w 284"/>
                      <a:gd name="T19" fmla="*/ 143 h 291"/>
                      <a:gd name="T20" fmla="*/ 131 w 284"/>
                      <a:gd name="T21" fmla="*/ 142 h 291"/>
                      <a:gd name="T22" fmla="*/ 123 w 284"/>
                      <a:gd name="T23" fmla="*/ 140 h 291"/>
                      <a:gd name="T24" fmla="*/ 113 w 284"/>
                      <a:gd name="T25" fmla="*/ 141 h 291"/>
                      <a:gd name="T26" fmla="*/ 101 w 284"/>
                      <a:gd name="T27" fmla="*/ 144 h 291"/>
                      <a:gd name="T28" fmla="*/ 93 w 284"/>
                      <a:gd name="T29" fmla="*/ 144 h 291"/>
                      <a:gd name="T30" fmla="*/ 93 w 284"/>
                      <a:gd name="T31" fmla="*/ 135 h 291"/>
                      <a:gd name="T32" fmla="*/ 103 w 284"/>
                      <a:gd name="T33" fmla="*/ 115 h 291"/>
                      <a:gd name="T34" fmla="*/ 106 w 284"/>
                      <a:gd name="T35" fmla="*/ 83 h 291"/>
                      <a:gd name="T36" fmla="*/ 103 w 284"/>
                      <a:gd name="T37" fmla="*/ 54 h 291"/>
                      <a:gd name="T38" fmla="*/ 84 w 284"/>
                      <a:gd name="T39" fmla="*/ 36 h 291"/>
                      <a:gd name="T40" fmla="*/ 50 w 284"/>
                      <a:gd name="T41" fmla="*/ 33 h 291"/>
                      <a:gd name="T42" fmla="*/ 34 w 284"/>
                      <a:gd name="T43" fmla="*/ 51 h 291"/>
                      <a:gd name="T44" fmla="*/ 36 w 284"/>
                      <a:gd name="T45" fmla="*/ 112 h 291"/>
                      <a:gd name="T46" fmla="*/ 50 w 284"/>
                      <a:gd name="T47" fmla="*/ 136 h 291"/>
                      <a:gd name="T48" fmla="*/ 50 w 284"/>
                      <a:gd name="T49" fmla="*/ 144 h 291"/>
                      <a:gd name="T50" fmla="*/ 42 w 284"/>
                      <a:gd name="T51" fmla="*/ 144 h 291"/>
                      <a:gd name="T52" fmla="*/ 31 w 284"/>
                      <a:gd name="T53" fmla="*/ 142 h 291"/>
                      <a:gd name="T54" fmla="*/ 22 w 284"/>
                      <a:gd name="T55" fmla="*/ 142 h 291"/>
                      <a:gd name="T56" fmla="*/ 11 w 284"/>
                      <a:gd name="T57" fmla="*/ 145 h 291"/>
                      <a:gd name="T58" fmla="*/ 9 w 284"/>
                      <a:gd name="T59" fmla="*/ 135 h 291"/>
                      <a:gd name="T60" fmla="*/ 4 w 284"/>
                      <a:gd name="T61" fmla="*/ 121 h 291"/>
                      <a:gd name="T62" fmla="*/ 1 w 284"/>
                      <a:gd name="T63" fmla="*/ 107 h 291"/>
                      <a:gd name="T64" fmla="*/ 0 w 284"/>
                      <a:gd name="T65" fmla="*/ 96 h 291"/>
                      <a:gd name="T66" fmla="*/ 1 w 284"/>
                      <a:gd name="T67" fmla="*/ 83 h 291"/>
                      <a:gd name="T68" fmla="*/ 4 w 284"/>
                      <a:gd name="T69" fmla="*/ 74 h 291"/>
                      <a:gd name="T70" fmla="*/ 7 w 284"/>
                      <a:gd name="T71" fmla="*/ 63 h 291"/>
                      <a:gd name="T72" fmla="*/ 9 w 284"/>
                      <a:gd name="T73" fmla="*/ 53 h 291"/>
                      <a:gd name="T74" fmla="*/ 9 w 284"/>
                      <a:gd name="T75" fmla="*/ 46 h 291"/>
                      <a:gd name="T76" fmla="*/ 12 w 284"/>
                      <a:gd name="T77" fmla="*/ 35 h 291"/>
                      <a:gd name="T78" fmla="*/ 15 w 284"/>
                      <a:gd name="T79" fmla="*/ 22 h 291"/>
                      <a:gd name="T80" fmla="*/ 30 w 284"/>
                      <a:gd name="T81" fmla="*/ 11 h 291"/>
                      <a:gd name="T82" fmla="*/ 40 w 284"/>
                      <a:gd name="T83" fmla="*/ 3 h 291"/>
                      <a:gd name="T84" fmla="*/ 55 w 284"/>
                      <a:gd name="T85" fmla="*/ 0 h 291"/>
                      <a:gd name="T86" fmla="*/ 69 w 284"/>
                      <a:gd name="T87" fmla="*/ 0 h 291"/>
                      <a:gd name="T88" fmla="*/ 82 w 284"/>
                      <a:gd name="T89" fmla="*/ 3 h 291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</a:gdLst>
                    <a:ahLst/>
                    <a:cxnLst>
                      <a:cxn ang="T90">
                        <a:pos x="T0" y="T1"/>
                      </a:cxn>
                      <a:cxn ang="T91">
                        <a:pos x="T2" y="T3"/>
                      </a:cxn>
                      <a:cxn ang="T92">
                        <a:pos x="T4" y="T5"/>
                      </a:cxn>
                      <a:cxn ang="T93">
                        <a:pos x="T6" y="T7"/>
                      </a:cxn>
                      <a:cxn ang="T94">
                        <a:pos x="T8" y="T9"/>
                      </a:cxn>
                      <a:cxn ang="T95">
                        <a:pos x="T10" y="T11"/>
                      </a:cxn>
                      <a:cxn ang="T96">
                        <a:pos x="T12" y="T13"/>
                      </a:cxn>
                      <a:cxn ang="T97">
                        <a:pos x="T14" y="T15"/>
                      </a:cxn>
                      <a:cxn ang="T98">
                        <a:pos x="T16" y="T17"/>
                      </a:cxn>
                      <a:cxn ang="T99">
                        <a:pos x="T18" y="T19"/>
                      </a:cxn>
                      <a:cxn ang="T100">
                        <a:pos x="T20" y="T21"/>
                      </a:cxn>
                      <a:cxn ang="T101">
                        <a:pos x="T22" y="T23"/>
                      </a:cxn>
                      <a:cxn ang="T102">
                        <a:pos x="T24" y="T25"/>
                      </a:cxn>
                      <a:cxn ang="T103">
                        <a:pos x="T26" y="T27"/>
                      </a:cxn>
                      <a:cxn ang="T104">
                        <a:pos x="T28" y="T29"/>
                      </a:cxn>
                      <a:cxn ang="T105">
                        <a:pos x="T30" y="T31"/>
                      </a:cxn>
                      <a:cxn ang="T106">
                        <a:pos x="T32" y="T33"/>
                      </a:cxn>
                      <a:cxn ang="T107">
                        <a:pos x="T34" y="T35"/>
                      </a:cxn>
                      <a:cxn ang="T108">
                        <a:pos x="T36" y="T37"/>
                      </a:cxn>
                      <a:cxn ang="T109">
                        <a:pos x="T38" y="T39"/>
                      </a:cxn>
                      <a:cxn ang="T110">
                        <a:pos x="T40" y="T41"/>
                      </a:cxn>
                      <a:cxn ang="T111">
                        <a:pos x="T42" y="T43"/>
                      </a:cxn>
                      <a:cxn ang="T112">
                        <a:pos x="T44" y="T45"/>
                      </a:cxn>
                      <a:cxn ang="T113">
                        <a:pos x="T46" y="T47"/>
                      </a:cxn>
                      <a:cxn ang="T114">
                        <a:pos x="T48" y="T49"/>
                      </a:cxn>
                      <a:cxn ang="T115">
                        <a:pos x="T50" y="T51"/>
                      </a:cxn>
                      <a:cxn ang="T116">
                        <a:pos x="T52" y="T53"/>
                      </a:cxn>
                      <a:cxn ang="T117">
                        <a:pos x="T54" y="T55"/>
                      </a:cxn>
                      <a:cxn ang="T118">
                        <a:pos x="T56" y="T57"/>
                      </a:cxn>
                      <a:cxn ang="T119">
                        <a:pos x="T58" y="T59"/>
                      </a:cxn>
                      <a:cxn ang="T120">
                        <a:pos x="T60" y="T61"/>
                      </a:cxn>
                      <a:cxn ang="T121">
                        <a:pos x="T62" y="T63"/>
                      </a:cxn>
                      <a:cxn ang="T122">
                        <a:pos x="T64" y="T65"/>
                      </a:cxn>
                      <a:cxn ang="T123">
                        <a:pos x="T66" y="T67"/>
                      </a:cxn>
                      <a:cxn ang="T124">
                        <a:pos x="T68" y="T69"/>
                      </a:cxn>
                      <a:cxn ang="T125">
                        <a:pos x="T70" y="T71"/>
                      </a:cxn>
                      <a:cxn ang="T126">
                        <a:pos x="T72" y="T73"/>
                      </a:cxn>
                      <a:cxn ang="T127">
                        <a:pos x="T74" y="T75"/>
                      </a:cxn>
                      <a:cxn ang="T128">
                        <a:pos x="T76" y="T77"/>
                      </a:cxn>
                      <a:cxn ang="T129">
                        <a:pos x="T78" y="T79"/>
                      </a:cxn>
                      <a:cxn ang="T130">
                        <a:pos x="T80" y="T81"/>
                      </a:cxn>
                      <a:cxn ang="T131">
                        <a:pos x="T82" y="T83"/>
                      </a:cxn>
                      <a:cxn ang="T132">
                        <a:pos x="T84" y="T85"/>
                      </a:cxn>
                      <a:cxn ang="T133">
                        <a:pos x="T86" y="T87"/>
                      </a:cxn>
                      <a:cxn ang="T134">
                        <a:pos x="T88" y="T89"/>
                      </a:cxn>
                    </a:cxnLst>
                    <a:rect l="0" t="0" r="r" b="b"/>
                    <a:pathLst>
                      <a:path w="284" h="291">
                        <a:moveTo>
                          <a:pt x="164" y="6"/>
                        </a:moveTo>
                        <a:lnTo>
                          <a:pt x="204" y="18"/>
                        </a:lnTo>
                        <a:lnTo>
                          <a:pt x="226" y="34"/>
                        </a:lnTo>
                        <a:lnTo>
                          <a:pt x="242" y="54"/>
                        </a:lnTo>
                        <a:lnTo>
                          <a:pt x="257" y="94"/>
                        </a:lnTo>
                        <a:lnTo>
                          <a:pt x="274" y="153"/>
                        </a:lnTo>
                        <a:lnTo>
                          <a:pt x="284" y="205"/>
                        </a:lnTo>
                        <a:lnTo>
                          <a:pt x="282" y="229"/>
                        </a:lnTo>
                        <a:lnTo>
                          <a:pt x="277" y="250"/>
                        </a:lnTo>
                        <a:lnTo>
                          <a:pt x="274" y="286"/>
                        </a:lnTo>
                        <a:lnTo>
                          <a:pt x="262" y="285"/>
                        </a:lnTo>
                        <a:lnTo>
                          <a:pt x="245" y="281"/>
                        </a:lnTo>
                        <a:lnTo>
                          <a:pt x="226" y="282"/>
                        </a:lnTo>
                        <a:lnTo>
                          <a:pt x="201" y="288"/>
                        </a:lnTo>
                        <a:lnTo>
                          <a:pt x="186" y="289"/>
                        </a:lnTo>
                        <a:lnTo>
                          <a:pt x="186" y="271"/>
                        </a:lnTo>
                        <a:lnTo>
                          <a:pt x="206" y="230"/>
                        </a:lnTo>
                        <a:lnTo>
                          <a:pt x="211" y="166"/>
                        </a:lnTo>
                        <a:lnTo>
                          <a:pt x="206" y="109"/>
                        </a:lnTo>
                        <a:lnTo>
                          <a:pt x="167" y="73"/>
                        </a:lnTo>
                        <a:lnTo>
                          <a:pt x="100" y="67"/>
                        </a:lnTo>
                        <a:lnTo>
                          <a:pt x="67" y="103"/>
                        </a:lnTo>
                        <a:lnTo>
                          <a:pt x="71" y="224"/>
                        </a:lnTo>
                        <a:lnTo>
                          <a:pt x="100" y="272"/>
                        </a:lnTo>
                        <a:lnTo>
                          <a:pt x="100" y="288"/>
                        </a:lnTo>
                        <a:lnTo>
                          <a:pt x="83" y="288"/>
                        </a:lnTo>
                        <a:lnTo>
                          <a:pt x="62" y="285"/>
                        </a:lnTo>
                        <a:lnTo>
                          <a:pt x="44" y="284"/>
                        </a:lnTo>
                        <a:lnTo>
                          <a:pt x="22" y="291"/>
                        </a:lnTo>
                        <a:lnTo>
                          <a:pt x="18" y="271"/>
                        </a:lnTo>
                        <a:lnTo>
                          <a:pt x="7" y="242"/>
                        </a:lnTo>
                        <a:lnTo>
                          <a:pt x="1" y="214"/>
                        </a:lnTo>
                        <a:lnTo>
                          <a:pt x="0" y="192"/>
                        </a:lnTo>
                        <a:lnTo>
                          <a:pt x="1" y="166"/>
                        </a:lnTo>
                        <a:lnTo>
                          <a:pt x="7" y="148"/>
                        </a:lnTo>
                        <a:lnTo>
                          <a:pt x="13" y="127"/>
                        </a:lnTo>
                        <a:lnTo>
                          <a:pt x="18" y="107"/>
                        </a:lnTo>
                        <a:lnTo>
                          <a:pt x="18" y="93"/>
                        </a:lnTo>
                        <a:lnTo>
                          <a:pt x="23" y="71"/>
                        </a:lnTo>
                        <a:lnTo>
                          <a:pt x="30" y="45"/>
                        </a:lnTo>
                        <a:lnTo>
                          <a:pt x="59" y="22"/>
                        </a:lnTo>
                        <a:lnTo>
                          <a:pt x="79" y="6"/>
                        </a:lnTo>
                        <a:lnTo>
                          <a:pt x="110" y="0"/>
                        </a:lnTo>
                        <a:lnTo>
                          <a:pt x="137" y="0"/>
                        </a:lnTo>
                        <a:lnTo>
                          <a:pt x="164" y="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08" name="Freeform 274">
                    <a:extLst>
                      <a:ext uri="{FF2B5EF4-FFF2-40B4-BE49-F238E27FC236}">
                        <a16:creationId xmlns:a16="http://schemas.microsoft.com/office/drawing/2014/main" id="{20072024-ECA4-2AF9-8AE5-8983B5AA2E9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10" y="2883"/>
                    <a:ext cx="117" cy="231"/>
                  </a:xfrm>
                  <a:custGeom>
                    <a:avLst/>
                    <a:gdLst>
                      <a:gd name="T0" fmla="*/ 72 w 233"/>
                      <a:gd name="T1" fmla="*/ 2 h 461"/>
                      <a:gd name="T2" fmla="*/ 81 w 233"/>
                      <a:gd name="T3" fmla="*/ 6 h 461"/>
                      <a:gd name="T4" fmla="*/ 88 w 233"/>
                      <a:gd name="T5" fmla="*/ 11 h 461"/>
                      <a:gd name="T6" fmla="*/ 94 w 233"/>
                      <a:gd name="T7" fmla="*/ 19 h 461"/>
                      <a:gd name="T8" fmla="*/ 96 w 233"/>
                      <a:gd name="T9" fmla="*/ 28 h 461"/>
                      <a:gd name="T10" fmla="*/ 98 w 233"/>
                      <a:gd name="T11" fmla="*/ 56 h 461"/>
                      <a:gd name="T12" fmla="*/ 98 w 233"/>
                      <a:gd name="T13" fmla="*/ 67 h 461"/>
                      <a:gd name="T14" fmla="*/ 95 w 233"/>
                      <a:gd name="T15" fmla="*/ 86 h 461"/>
                      <a:gd name="T16" fmla="*/ 91 w 233"/>
                      <a:gd name="T17" fmla="*/ 96 h 461"/>
                      <a:gd name="T18" fmla="*/ 83 w 233"/>
                      <a:gd name="T19" fmla="*/ 109 h 461"/>
                      <a:gd name="T20" fmla="*/ 83 w 233"/>
                      <a:gd name="T21" fmla="*/ 144 h 461"/>
                      <a:gd name="T22" fmla="*/ 117 w 233"/>
                      <a:gd name="T23" fmla="*/ 163 h 461"/>
                      <a:gd name="T24" fmla="*/ 56 w 233"/>
                      <a:gd name="T25" fmla="*/ 231 h 461"/>
                      <a:gd name="T26" fmla="*/ 0 w 233"/>
                      <a:gd name="T27" fmla="*/ 158 h 461"/>
                      <a:gd name="T28" fmla="*/ 40 w 233"/>
                      <a:gd name="T29" fmla="*/ 137 h 461"/>
                      <a:gd name="T30" fmla="*/ 40 w 233"/>
                      <a:gd name="T31" fmla="*/ 110 h 461"/>
                      <a:gd name="T32" fmla="*/ 30 w 233"/>
                      <a:gd name="T33" fmla="*/ 96 h 461"/>
                      <a:gd name="T34" fmla="*/ 25 w 233"/>
                      <a:gd name="T35" fmla="*/ 87 h 461"/>
                      <a:gd name="T36" fmla="*/ 22 w 233"/>
                      <a:gd name="T37" fmla="*/ 75 h 461"/>
                      <a:gd name="T38" fmla="*/ 21 w 233"/>
                      <a:gd name="T39" fmla="*/ 62 h 461"/>
                      <a:gd name="T40" fmla="*/ 21 w 233"/>
                      <a:gd name="T41" fmla="*/ 52 h 461"/>
                      <a:gd name="T42" fmla="*/ 21 w 233"/>
                      <a:gd name="T43" fmla="*/ 38 h 461"/>
                      <a:gd name="T44" fmla="*/ 21 w 233"/>
                      <a:gd name="T45" fmla="*/ 28 h 461"/>
                      <a:gd name="T46" fmla="*/ 24 w 233"/>
                      <a:gd name="T47" fmla="*/ 18 h 461"/>
                      <a:gd name="T48" fmla="*/ 31 w 233"/>
                      <a:gd name="T49" fmla="*/ 10 h 461"/>
                      <a:gd name="T50" fmla="*/ 40 w 233"/>
                      <a:gd name="T51" fmla="*/ 4 h 461"/>
                      <a:gd name="T52" fmla="*/ 48 w 233"/>
                      <a:gd name="T53" fmla="*/ 1 h 461"/>
                      <a:gd name="T54" fmla="*/ 59 w 233"/>
                      <a:gd name="T55" fmla="*/ 0 h 461"/>
                      <a:gd name="T56" fmla="*/ 72 w 233"/>
                      <a:gd name="T57" fmla="*/ 2 h 461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33" h="461">
                        <a:moveTo>
                          <a:pt x="144" y="4"/>
                        </a:moveTo>
                        <a:lnTo>
                          <a:pt x="161" y="11"/>
                        </a:lnTo>
                        <a:lnTo>
                          <a:pt x="176" y="21"/>
                        </a:lnTo>
                        <a:lnTo>
                          <a:pt x="188" y="37"/>
                        </a:lnTo>
                        <a:lnTo>
                          <a:pt x="191" y="55"/>
                        </a:lnTo>
                        <a:lnTo>
                          <a:pt x="196" y="111"/>
                        </a:lnTo>
                        <a:lnTo>
                          <a:pt x="196" y="134"/>
                        </a:lnTo>
                        <a:lnTo>
                          <a:pt x="189" y="172"/>
                        </a:lnTo>
                        <a:lnTo>
                          <a:pt x="181" y="192"/>
                        </a:lnTo>
                        <a:lnTo>
                          <a:pt x="166" y="218"/>
                        </a:lnTo>
                        <a:lnTo>
                          <a:pt x="166" y="287"/>
                        </a:lnTo>
                        <a:lnTo>
                          <a:pt x="233" y="325"/>
                        </a:lnTo>
                        <a:lnTo>
                          <a:pt x="112" y="461"/>
                        </a:lnTo>
                        <a:lnTo>
                          <a:pt x="0" y="316"/>
                        </a:lnTo>
                        <a:lnTo>
                          <a:pt x="80" y="273"/>
                        </a:lnTo>
                        <a:lnTo>
                          <a:pt x="80" y="219"/>
                        </a:lnTo>
                        <a:lnTo>
                          <a:pt x="59" y="192"/>
                        </a:lnTo>
                        <a:lnTo>
                          <a:pt x="49" y="173"/>
                        </a:lnTo>
                        <a:lnTo>
                          <a:pt x="44" y="150"/>
                        </a:lnTo>
                        <a:lnTo>
                          <a:pt x="42" y="123"/>
                        </a:lnTo>
                        <a:lnTo>
                          <a:pt x="42" y="104"/>
                        </a:lnTo>
                        <a:lnTo>
                          <a:pt x="42" y="75"/>
                        </a:lnTo>
                        <a:lnTo>
                          <a:pt x="42" y="56"/>
                        </a:lnTo>
                        <a:lnTo>
                          <a:pt x="47" y="36"/>
                        </a:lnTo>
                        <a:lnTo>
                          <a:pt x="61" y="19"/>
                        </a:lnTo>
                        <a:lnTo>
                          <a:pt x="80" y="7"/>
                        </a:lnTo>
                        <a:lnTo>
                          <a:pt x="96" y="1"/>
                        </a:lnTo>
                        <a:lnTo>
                          <a:pt x="118" y="0"/>
                        </a:lnTo>
                        <a:lnTo>
                          <a:pt x="144" y="4"/>
                        </a:lnTo>
                        <a:close/>
                      </a:path>
                    </a:pathLst>
                  </a:custGeom>
                  <a:solidFill>
                    <a:srgbClr val="FF7F7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189" name="Group 275">
                  <a:extLst>
                    <a:ext uri="{FF2B5EF4-FFF2-40B4-BE49-F238E27FC236}">
                      <a16:creationId xmlns:a16="http://schemas.microsoft.com/office/drawing/2014/main" id="{F0FBE4F8-F16F-4E02-D341-B55223551A0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36" y="3372"/>
                  <a:ext cx="220" cy="507"/>
                  <a:chOff x="5036" y="3372"/>
                  <a:chExt cx="220" cy="507"/>
                </a:xfrm>
              </p:grpSpPr>
              <p:grpSp>
                <p:nvGrpSpPr>
                  <p:cNvPr id="7203" name="Group 276">
                    <a:extLst>
                      <a:ext uri="{FF2B5EF4-FFF2-40B4-BE49-F238E27FC236}">
                        <a16:creationId xmlns:a16="http://schemas.microsoft.com/office/drawing/2014/main" id="{CF3214DB-CAD9-C7F6-739E-F9CE8D0DA80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036" y="3372"/>
                    <a:ext cx="220" cy="507"/>
                    <a:chOff x="5036" y="3372"/>
                    <a:chExt cx="220" cy="507"/>
                  </a:xfrm>
                </p:grpSpPr>
                <p:sp>
                  <p:nvSpPr>
                    <p:cNvPr id="7205" name="Freeform 277">
                      <a:extLst>
                        <a:ext uri="{FF2B5EF4-FFF2-40B4-BE49-F238E27FC236}">
                          <a16:creationId xmlns:a16="http://schemas.microsoft.com/office/drawing/2014/main" id="{35217599-5D4D-8B81-CE25-1C5A2F577F6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098" y="3482"/>
                      <a:ext cx="158" cy="397"/>
                    </a:xfrm>
                    <a:custGeom>
                      <a:avLst/>
                      <a:gdLst>
                        <a:gd name="T0" fmla="*/ 129 w 317"/>
                        <a:gd name="T1" fmla="*/ 9 h 795"/>
                        <a:gd name="T2" fmla="*/ 128 w 317"/>
                        <a:gd name="T3" fmla="*/ 123 h 795"/>
                        <a:gd name="T4" fmla="*/ 128 w 317"/>
                        <a:gd name="T5" fmla="*/ 220 h 795"/>
                        <a:gd name="T6" fmla="*/ 122 w 317"/>
                        <a:gd name="T7" fmla="*/ 313 h 795"/>
                        <a:gd name="T8" fmla="*/ 139 w 317"/>
                        <a:gd name="T9" fmla="*/ 353 h 795"/>
                        <a:gd name="T10" fmla="*/ 154 w 317"/>
                        <a:gd name="T11" fmla="*/ 380 h 795"/>
                        <a:gd name="T12" fmla="*/ 158 w 317"/>
                        <a:gd name="T13" fmla="*/ 388 h 795"/>
                        <a:gd name="T14" fmla="*/ 151 w 317"/>
                        <a:gd name="T15" fmla="*/ 397 h 795"/>
                        <a:gd name="T16" fmla="*/ 123 w 317"/>
                        <a:gd name="T17" fmla="*/ 396 h 795"/>
                        <a:gd name="T18" fmla="*/ 98 w 317"/>
                        <a:gd name="T19" fmla="*/ 343 h 795"/>
                        <a:gd name="T20" fmla="*/ 96 w 317"/>
                        <a:gd name="T21" fmla="*/ 310 h 795"/>
                        <a:gd name="T22" fmla="*/ 78 w 317"/>
                        <a:gd name="T23" fmla="*/ 200 h 795"/>
                        <a:gd name="T24" fmla="*/ 75 w 317"/>
                        <a:gd name="T25" fmla="*/ 175 h 795"/>
                        <a:gd name="T26" fmla="*/ 76 w 317"/>
                        <a:gd name="T27" fmla="*/ 226 h 795"/>
                        <a:gd name="T28" fmla="*/ 68 w 317"/>
                        <a:gd name="T29" fmla="*/ 299 h 795"/>
                        <a:gd name="T30" fmla="*/ 70 w 317"/>
                        <a:gd name="T31" fmla="*/ 333 h 795"/>
                        <a:gd name="T32" fmla="*/ 57 w 317"/>
                        <a:gd name="T33" fmla="*/ 367 h 795"/>
                        <a:gd name="T34" fmla="*/ 41 w 317"/>
                        <a:gd name="T35" fmla="*/ 391 h 795"/>
                        <a:gd name="T36" fmla="*/ 15 w 317"/>
                        <a:gd name="T37" fmla="*/ 393 h 795"/>
                        <a:gd name="T38" fmla="*/ 8 w 317"/>
                        <a:gd name="T39" fmla="*/ 384 h 795"/>
                        <a:gd name="T40" fmla="*/ 35 w 317"/>
                        <a:gd name="T41" fmla="*/ 332 h 795"/>
                        <a:gd name="T42" fmla="*/ 37 w 317"/>
                        <a:gd name="T43" fmla="*/ 307 h 795"/>
                        <a:gd name="T44" fmla="*/ 32 w 317"/>
                        <a:gd name="T45" fmla="*/ 254 h 795"/>
                        <a:gd name="T46" fmla="*/ 22 w 317"/>
                        <a:gd name="T47" fmla="*/ 168 h 795"/>
                        <a:gd name="T48" fmla="*/ 0 w 317"/>
                        <a:gd name="T49" fmla="*/ 0 h 795"/>
                        <a:gd name="T50" fmla="*/ 129 w 317"/>
                        <a:gd name="T51" fmla="*/ 9 h 795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</a:gdLst>
                      <a:ahLst/>
                      <a:cxnLst>
                        <a:cxn ang="T52">
                          <a:pos x="T0" y="T1"/>
                        </a:cxn>
                        <a:cxn ang="T53">
                          <a:pos x="T2" y="T3"/>
                        </a:cxn>
                        <a:cxn ang="T54">
                          <a:pos x="T4" y="T5"/>
                        </a:cxn>
                        <a:cxn ang="T55">
                          <a:pos x="T6" y="T7"/>
                        </a:cxn>
                        <a:cxn ang="T56">
                          <a:pos x="T8" y="T9"/>
                        </a:cxn>
                        <a:cxn ang="T57">
                          <a:pos x="T10" y="T11"/>
                        </a:cxn>
                        <a:cxn ang="T58">
                          <a:pos x="T12" y="T13"/>
                        </a:cxn>
                        <a:cxn ang="T59">
                          <a:pos x="T14" y="T15"/>
                        </a:cxn>
                        <a:cxn ang="T60">
                          <a:pos x="T16" y="T17"/>
                        </a:cxn>
                        <a:cxn ang="T61">
                          <a:pos x="T18" y="T19"/>
                        </a:cxn>
                        <a:cxn ang="T62">
                          <a:pos x="T20" y="T21"/>
                        </a:cxn>
                        <a:cxn ang="T63">
                          <a:pos x="T22" y="T23"/>
                        </a:cxn>
                        <a:cxn ang="T64">
                          <a:pos x="T24" y="T25"/>
                        </a:cxn>
                        <a:cxn ang="T65">
                          <a:pos x="T26" y="T27"/>
                        </a:cxn>
                        <a:cxn ang="T66">
                          <a:pos x="T28" y="T29"/>
                        </a:cxn>
                        <a:cxn ang="T67">
                          <a:pos x="T30" y="T31"/>
                        </a:cxn>
                        <a:cxn ang="T68">
                          <a:pos x="T32" y="T33"/>
                        </a:cxn>
                        <a:cxn ang="T69">
                          <a:pos x="T34" y="T35"/>
                        </a:cxn>
                        <a:cxn ang="T70">
                          <a:pos x="T36" y="T37"/>
                        </a:cxn>
                        <a:cxn ang="T71">
                          <a:pos x="T38" y="T39"/>
                        </a:cxn>
                        <a:cxn ang="T72">
                          <a:pos x="T40" y="T41"/>
                        </a:cxn>
                        <a:cxn ang="T73">
                          <a:pos x="T42" y="T43"/>
                        </a:cxn>
                        <a:cxn ang="T74">
                          <a:pos x="T44" y="T45"/>
                        </a:cxn>
                        <a:cxn ang="T75">
                          <a:pos x="T46" y="T47"/>
                        </a:cxn>
                        <a:cxn ang="T76">
                          <a:pos x="T48" y="T49"/>
                        </a:cxn>
                        <a:cxn ang="T77">
                          <a:pos x="T50" y="T51"/>
                        </a:cxn>
                      </a:cxnLst>
                      <a:rect l="0" t="0" r="r" b="b"/>
                      <a:pathLst>
                        <a:path w="317" h="795">
                          <a:moveTo>
                            <a:pt x="259" y="18"/>
                          </a:moveTo>
                          <a:lnTo>
                            <a:pt x="256" y="246"/>
                          </a:lnTo>
                          <a:lnTo>
                            <a:pt x="257" y="440"/>
                          </a:lnTo>
                          <a:lnTo>
                            <a:pt x="244" y="626"/>
                          </a:lnTo>
                          <a:lnTo>
                            <a:pt x="279" y="707"/>
                          </a:lnTo>
                          <a:lnTo>
                            <a:pt x="308" y="760"/>
                          </a:lnTo>
                          <a:lnTo>
                            <a:pt x="317" y="776"/>
                          </a:lnTo>
                          <a:lnTo>
                            <a:pt x="303" y="795"/>
                          </a:lnTo>
                          <a:lnTo>
                            <a:pt x="247" y="792"/>
                          </a:lnTo>
                          <a:lnTo>
                            <a:pt x="197" y="687"/>
                          </a:lnTo>
                          <a:lnTo>
                            <a:pt x="193" y="620"/>
                          </a:lnTo>
                          <a:lnTo>
                            <a:pt x="156" y="401"/>
                          </a:lnTo>
                          <a:lnTo>
                            <a:pt x="151" y="350"/>
                          </a:lnTo>
                          <a:lnTo>
                            <a:pt x="153" y="453"/>
                          </a:lnTo>
                          <a:lnTo>
                            <a:pt x="136" y="599"/>
                          </a:lnTo>
                          <a:lnTo>
                            <a:pt x="141" y="666"/>
                          </a:lnTo>
                          <a:lnTo>
                            <a:pt x="115" y="734"/>
                          </a:lnTo>
                          <a:lnTo>
                            <a:pt x="82" y="783"/>
                          </a:lnTo>
                          <a:lnTo>
                            <a:pt x="31" y="786"/>
                          </a:lnTo>
                          <a:lnTo>
                            <a:pt x="16" y="769"/>
                          </a:lnTo>
                          <a:lnTo>
                            <a:pt x="70" y="664"/>
                          </a:lnTo>
                          <a:lnTo>
                            <a:pt x="75" y="614"/>
                          </a:lnTo>
                          <a:lnTo>
                            <a:pt x="65" y="509"/>
                          </a:lnTo>
                          <a:lnTo>
                            <a:pt x="44" y="336"/>
                          </a:lnTo>
                          <a:lnTo>
                            <a:pt x="0" y="0"/>
                          </a:lnTo>
                          <a:lnTo>
                            <a:pt x="259" y="18"/>
                          </a:lnTo>
                          <a:close/>
                        </a:path>
                      </a:pathLst>
                    </a:custGeom>
                    <a:solidFill>
                      <a:srgbClr val="FF7F7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06" name="Freeform 278">
                      <a:extLst>
                        <a:ext uri="{FF2B5EF4-FFF2-40B4-BE49-F238E27FC236}">
                          <a16:creationId xmlns:a16="http://schemas.microsoft.com/office/drawing/2014/main" id="{FFAAE258-EFE8-66DA-8246-313CEA1EEF0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036" y="3372"/>
                      <a:ext cx="37" cy="50"/>
                    </a:xfrm>
                    <a:custGeom>
                      <a:avLst/>
                      <a:gdLst>
                        <a:gd name="T0" fmla="*/ 0 w 75"/>
                        <a:gd name="T1" fmla="*/ 0 h 100"/>
                        <a:gd name="T2" fmla="*/ 0 w 75"/>
                        <a:gd name="T3" fmla="*/ 26 h 100"/>
                        <a:gd name="T4" fmla="*/ 37 w 75"/>
                        <a:gd name="T5" fmla="*/ 50 h 100"/>
                        <a:gd name="T6" fmla="*/ 20 w 75"/>
                        <a:gd name="T7" fmla="*/ 4 h 100"/>
                        <a:gd name="T8" fmla="*/ 0 w 75"/>
                        <a:gd name="T9" fmla="*/ 0 h 10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75" h="100">
                          <a:moveTo>
                            <a:pt x="0" y="0"/>
                          </a:moveTo>
                          <a:lnTo>
                            <a:pt x="0" y="52"/>
                          </a:lnTo>
                          <a:lnTo>
                            <a:pt x="75" y="100"/>
                          </a:lnTo>
                          <a:lnTo>
                            <a:pt x="41" y="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7F7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7204" name="Freeform 279">
                    <a:extLst>
                      <a:ext uri="{FF2B5EF4-FFF2-40B4-BE49-F238E27FC236}">
                        <a16:creationId xmlns:a16="http://schemas.microsoft.com/office/drawing/2014/main" id="{F903DBF0-5E34-17BE-DC5C-F8673B5E03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62" y="3486"/>
                    <a:ext cx="12" cy="176"/>
                  </a:xfrm>
                  <a:custGeom>
                    <a:avLst/>
                    <a:gdLst>
                      <a:gd name="T0" fmla="*/ 0 w 24"/>
                      <a:gd name="T1" fmla="*/ 0 h 352"/>
                      <a:gd name="T2" fmla="*/ 0 w 24"/>
                      <a:gd name="T3" fmla="*/ 59 h 352"/>
                      <a:gd name="T4" fmla="*/ 3 w 24"/>
                      <a:gd name="T5" fmla="*/ 93 h 352"/>
                      <a:gd name="T6" fmla="*/ 5 w 24"/>
                      <a:gd name="T7" fmla="*/ 131 h 352"/>
                      <a:gd name="T8" fmla="*/ 12 w 24"/>
                      <a:gd name="T9" fmla="*/ 168 h 352"/>
                      <a:gd name="T10" fmla="*/ 10 w 24"/>
                      <a:gd name="T11" fmla="*/ 176 h 352"/>
                      <a:gd name="T12" fmla="*/ 0 w 24"/>
                      <a:gd name="T13" fmla="*/ 0 h 35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24" h="352">
                        <a:moveTo>
                          <a:pt x="0" y="0"/>
                        </a:moveTo>
                        <a:lnTo>
                          <a:pt x="0" y="117"/>
                        </a:lnTo>
                        <a:lnTo>
                          <a:pt x="5" y="186"/>
                        </a:lnTo>
                        <a:lnTo>
                          <a:pt x="10" y="261"/>
                        </a:lnTo>
                        <a:lnTo>
                          <a:pt x="24" y="335"/>
                        </a:lnTo>
                        <a:lnTo>
                          <a:pt x="20" y="35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7F7F"/>
                  </a:solidFill>
                  <a:ln w="11113">
                    <a:solidFill>
                      <a:srgbClr val="FF5F1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190" name="Group 280">
                  <a:extLst>
                    <a:ext uri="{FF2B5EF4-FFF2-40B4-BE49-F238E27FC236}">
                      <a16:creationId xmlns:a16="http://schemas.microsoft.com/office/drawing/2014/main" id="{715E8D65-279A-69CA-2735-3ABE2C03D98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96" y="3814"/>
                  <a:ext cx="169" cy="112"/>
                  <a:chOff x="5096" y="3814"/>
                  <a:chExt cx="169" cy="112"/>
                </a:xfrm>
              </p:grpSpPr>
              <p:sp>
                <p:nvSpPr>
                  <p:cNvPr id="7201" name="Freeform 281">
                    <a:extLst>
                      <a:ext uri="{FF2B5EF4-FFF2-40B4-BE49-F238E27FC236}">
                        <a16:creationId xmlns:a16="http://schemas.microsoft.com/office/drawing/2014/main" id="{C4E5A622-9648-20E9-04D4-71E9297D20D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96" y="3814"/>
                    <a:ext cx="77" cy="106"/>
                  </a:xfrm>
                  <a:custGeom>
                    <a:avLst/>
                    <a:gdLst>
                      <a:gd name="T0" fmla="*/ 72 w 152"/>
                      <a:gd name="T1" fmla="*/ 0 h 211"/>
                      <a:gd name="T2" fmla="*/ 77 w 152"/>
                      <a:gd name="T3" fmla="*/ 16 h 211"/>
                      <a:gd name="T4" fmla="*/ 77 w 152"/>
                      <a:gd name="T5" fmla="*/ 47 h 211"/>
                      <a:gd name="T6" fmla="*/ 69 w 152"/>
                      <a:gd name="T7" fmla="*/ 36 h 211"/>
                      <a:gd name="T8" fmla="*/ 61 w 152"/>
                      <a:gd name="T9" fmla="*/ 51 h 211"/>
                      <a:gd name="T10" fmla="*/ 58 w 152"/>
                      <a:gd name="T11" fmla="*/ 72 h 211"/>
                      <a:gd name="T12" fmla="*/ 46 w 152"/>
                      <a:gd name="T13" fmla="*/ 92 h 211"/>
                      <a:gd name="T14" fmla="*/ 27 w 152"/>
                      <a:gd name="T15" fmla="*/ 103 h 211"/>
                      <a:gd name="T16" fmla="*/ 13 w 152"/>
                      <a:gd name="T17" fmla="*/ 106 h 211"/>
                      <a:gd name="T18" fmla="*/ 0 w 152"/>
                      <a:gd name="T19" fmla="*/ 104 h 211"/>
                      <a:gd name="T20" fmla="*/ 0 w 152"/>
                      <a:gd name="T21" fmla="*/ 83 h 211"/>
                      <a:gd name="T22" fmla="*/ 10 w 152"/>
                      <a:gd name="T23" fmla="*/ 52 h 211"/>
                      <a:gd name="T24" fmla="*/ 16 w 152"/>
                      <a:gd name="T25" fmla="*/ 59 h 211"/>
                      <a:gd name="T26" fmla="*/ 27 w 152"/>
                      <a:gd name="T27" fmla="*/ 59 h 211"/>
                      <a:gd name="T28" fmla="*/ 43 w 152"/>
                      <a:gd name="T29" fmla="*/ 58 h 211"/>
                      <a:gd name="T30" fmla="*/ 53 w 152"/>
                      <a:gd name="T31" fmla="*/ 44 h 211"/>
                      <a:gd name="T32" fmla="*/ 62 w 152"/>
                      <a:gd name="T33" fmla="*/ 28 h 211"/>
                      <a:gd name="T34" fmla="*/ 72 w 152"/>
                      <a:gd name="T35" fmla="*/ 0 h 211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152" h="211">
                        <a:moveTo>
                          <a:pt x="142" y="0"/>
                        </a:moveTo>
                        <a:lnTo>
                          <a:pt x="152" y="32"/>
                        </a:lnTo>
                        <a:lnTo>
                          <a:pt x="152" y="94"/>
                        </a:lnTo>
                        <a:lnTo>
                          <a:pt x="137" y="71"/>
                        </a:lnTo>
                        <a:lnTo>
                          <a:pt x="120" y="101"/>
                        </a:lnTo>
                        <a:lnTo>
                          <a:pt x="115" y="144"/>
                        </a:lnTo>
                        <a:lnTo>
                          <a:pt x="91" y="183"/>
                        </a:lnTo>
                        <a:lnTo>
                          <a:pt x="54" y="205"/>
                        </a:lnTo>
                        <a:lnTo>
                          <a:pt x="25" y="211"/>
                        </a:lnTo>
                        <a:lnTo>
                          <a:pt x="0" y="207"/>
                        </a:lnTo>
                        <a:lnTo>
                          <a:pt x="0" y="165"/>
                        </a:lnTo>
                        <a:lnTo>
                          <a:pt x="20" y="103"/>
                        </a:lnTo>
                        <a:lnTo>
                          <a:pt x="32" y="118"/>
                        </a:lnTo>
                        <a:lnTo>
                          <a:pt x="54" y="118"/>
                        </a:lnTo>
                        <a:lnTo>
                          <a:pt x="85" y="116"/>
                        </a:lnTo>
                        <a:lnTo>
                          <a:pt x="105" y="88"/>
                        </a:lnTo>
                        <a:lnTo>
                          <a:pt x="123" y="55"/>
                        </a:lnTo>
                        <a:lnTo>
                          <a:pt x="142" y="0"/>
                        </a:ln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02" name="Freeform 282">
                    <a:extLst>
                      <a:ext uri="{FF2B5EF4-FFF2-40B4-BE49-F238E27FC236}">
                        <a16:creationId xmlns:a16="http://schemas.microsoft.com/office/drawing/2014/main" id="{CB5A93ED-0848-F11F-E7B7-D002233B190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95" y="3817"/>
                    <a:ext cx="70" cy="109"/>
                  </a:xfrm>
                  <a:custGeom>
                    <a:avLst/>
                    <a:gdLst>
                      <a:gd name="T0" fmla="*/ 1 w 141"/>
                      <a:gd name="T1" fmla="*/ 0 h 220"/>
                      <a:gd name="T2" fmla="*/ 0 w 141"/>
                      <a:gd name="T3" fmla="*/ 43 h 220"/>
                      <a:gd name="T4" fmla="*/ 4 w 141"/>
                      <a:gd name="T5" fmla="*/ 32 h 220"/>
                      <a:gd name="T6" fmla="*/ 10 w 141"/>
                      <a:gd name="T7" fmla="*/ 46 h 220"/>
                      <a:gd name="T8" fmla="*/ 15 w 141"/>
                      <a:gd name="T9" fmla="*/ 67 h 220"/>
                      <a:gd name="T10" fmla="*/ 21 w 141"/>
                      <a:gd name="T11" fmla="*/ 84 h 220"/>
                      <a:gd name="T12" fmla="*/ 35 w 141"/>
                      <a:gd name="T13" fmla="*/ 98 h 220"/>
                      <a:gd name="T14" fmla="*/ 48 w 141"/>
                      <a:gd name="T15" fmla="*/ 106 h 220"/>
                      <a:gd name="T16" fmla="*/ 61 w 141"/>
                      <a:gd name="T17" fmla="*/ 109 h 220"/>
                      <a:gd name="T18" fmla="*/ 65 w 141"/>
                      <a:gd name="T19" fmla="*/ 103 h 220"/>
                      <a:gd name="T20" fmla="*/ 69 w 141"/>
                      <a:gd name="T21" fmla="*/ 93 h 220"/>
                      <a:gd name="T22" fmla="*/ 70 w 141"/>
                      <a:gd name="T23" fmla="*/ 82 h 220"/>
                      <a:gd name="T24" fmla="*/ 68 w 141"/>
                      <a:gd name="T25" fmla="*/ 72 h 220"/>
                      <a:gd name="T26" fmla="*/ 62 w 141"/>
                      <a:gd name="T27" fmla="*/ 53 h 220"/>
                      <a:gd name="T28" fmla="*/ 52 w 141"/>
                      <a:gd name="T29" fmla="*/ 59 h 220"/>
                      <a:gd name="T30" fmla="*/ 37 w 141"/>
                      <a:gd name="T31" fmla="*/ 59 h 220"/>
                      <a:gd name="T32" fmla="*/ 27 w 141"/>
                      <a:gd name="T33" fmla="*/ 59 h 220"/>
                      <a:gd name="T34" fmla="*/ 8 w 141"/>
                      <a:gd name="T35" fmla="*/ 22 h 220"/>
                      <a:gd name="T36" fmla="*/ 1 w 141"/>
                      <a:gd name="T37" fmla="*/ 0 h 220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41" h="220">
                        <a:moveTo>
                          <a:pt x="2" y="0"/>
                        </a:moveTo>
                        <a:lnTo>
                          <a:pt x="0" y="87"/>
                        </a:lnTo>
                        <a:lnTo>
                          <a:pt x="9" y="65"/>
                        </a:lnTo>
                        <a:lnTo>
                          <a:pt x="20" y="93"/>
                        </a:lnTo>
                        <a:lnTo>
                          <a:pt x="31" y="135"/>
                        </a:lnTo>
                        <a:lnTo>
                          <a:pt x="42" y="169"/>
                        </a:lnTo>
                        <a:lnTo>
                          <a:pt x="71" y="197"/>
                        </a:lnTo>
                        <a:lnTo>
                          <a:pt x="97" y="213"/>
                        </a:lnTo>
                        <a:lnTo>
                          <a:pt x="122" y="220"/>
                        </a:lnTo>
                        <a:lnTo>
                          <a:pt x="130" y="208"/>
                        </a:lnTo>
                        <a:lnTo>
                          <a:pt x="139" y="188"/>
                        </a:lnTo>
                        <a:lnTo>
                          <a:pt x="141" y="166"/>
                        </a:lnTo>
                        <a:lnTo>
                          <a:pt x="137" y="145"/>
                        </a:lnTo>
                        <a:lnTo>
                          <a:pt x="125" y="107"/>
                        </a:lnTo>
                        <a:lnTo>
                          <a:pt x="105" y="120"/>
                        </a:lnTo>
                        <a:lnTo>
                          <a:pt x="75" y="120"/>
                        </a:lnTo>
                        <a:lnTo>
                          <a:pt x="54" y="119"/>
                        </a:lnTo>
                        <a:lnTo>
                          <a:pt x="17" y="4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191" name="Freeform 283">
                  <a:extLst>
                    <a:ext uri="{FF2B5EF4-FFF2-40B4-BE49-F238E27FC236}">
                      <a16:creationId xmlns:a16="http://schemas.microsoft.com/office/drawing/2014/main" id="{62D6CF80-2578-18E8-E436-027C42AEFB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31" y="3034"/>
                  <a:ext cx="268" cy="776"/>
                </a:xfrm>
                <a:custGeom>
                  <a:avLst/>
                  <a:gdLst>
                    <a:gd name="T0" fmla="*/ 192 w 538"/>
                    <a:gd name="T1" fmla="*/ 8 h 1553"/>
                    <a:gd name="T2" fmla="*/ 245 w 538"/>
                    <a:gd name="T3" fmla="*/ 34 h 1553"/>
                    <a:gd name="T4" fmla="*/ 258 w 538"/>
                    <a:gd name="T5" fmla="*/ 55 h 1553"/>
                    <a:gd name="T6" fmla="*/ 268 w 538"/>
                    <a:gd name="T7" fmla="*/ 233 h 1553"/>
                    <a:gd name="T8" fmla="*/ 264 w 538"/>
                    <a:gd name="T9" fmla="*/ 276 h 1553"/>
                    <a:gd name="T10" fmla="*/ 232 w 538"/>
                    <a:gd name="T11" fmla="*/ 272 h 1553"/>
                    <a:gd name="T12" fmla="*/ 234 w 538"/>
                    <a:gd name="T13" fmla="*/ 378 h 1553"/>
                    <a:gd name="T14" fmla="*/ 218 w 538"/>
                    <a:gd name="T15" fmla="*/ 378 h 1553"/>
                    <a:gd name="T16" fmla="*/ 200 w 538"/>
                    <a:gd name="T17" fmla="*/ 597 h 1553"/>
                    <a:gd name="T18" fmla="*/ 198 w 538"/>
                    <a:gd name="T19" fmla="*/ 714 h 1553"/>
                    <a:gd name="T20" fmla="*/ 195 w 538"/>
                    <a:gd name="T21" fmla="*/ 766 h 1553"/>
                    <a:gd name="T22" fmla="*/ 182 w 538"/>
                    <a:gd name="T23" fmla="*/ 776 h 1553"/>
                    <a:gd name="T24" fmla="*/ 159 w 538"/>
                    <a:gd name="T25" fmla="*/ 768 h 1553"/>
                    <a:gd name="T26" fmla="*/ 146 w 538"/>
                    <a:gd name="T27" fmla="*/ 678 h 1553"/>
                    <a:gd name="T28" fmla="*/ 137 w 538"/>
                    <a:gd name="T29" fmla="*/ 771 h 1553"/>
                    <a:gd name="T30" fmla="*/ 118 w 538"/>
                    <a:gd name="T31" fmla="*/ 776 h 1553"/>
                    <a:gd name="T32" fmla="*/ 100 w 538"/>
                    <a:gd name="T33" fmla="*/ 769 h 1553"/>
                    <a:gd name="T34" fmla="*/ 81 w 538"/>
                    <a:gd name="T35" fmla="*/ 592 h 1553"/>
                    <a:gd name="T36" fmla="*/ 57 w 538"/>
                    <a:gd name="T37" fmla="*/ 464 h 1553"/>
                    <a:gd name="T38" fmla="*/ 21 w 538"/>
                    <a:gd name="T39" fmla="*/ 344 h 1553"/>
                    <a:gd name="T40" fmla="*/ 0 w 538"/>
                    <a:gd name="T41" fmla="*/ 342 h 1553"/>
                    <a:gd name="T42" fmla="*/ 19 w 538"/>
                    <a:gd name="T43" fmla="*/ 176 h 1553"/>
                    <a:gd name="T44" fmla="*/ 20 w 538"/>
                    <a:gd name="T45" fmla="*/ 47 h 1553"/>
                    <a:gd name="T46" fmla="*/ 32 w 538"/>
                    <a:gd name="T47" fmla="*/ 32 h 1553"/>
                    <a:gd name="T48" fmla="*/ 88 w 538"/>
                    <a:gd name="T49" fmla="*/ 0 h 1553"/>
                    <a:gd name="T50" fmla="*/ 135 w 538"/>
                    <a:gd name="T51" fmla="*/ 70 h 1553"/>
                    <a:gd name="T52" fmla="*/ 192 w 538"/>
                    <a:gd name="T53" fmla="*/ 8 h 1553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538" h="1553">
                      <a:moveTo>
                        <a:pt x="386" y="16"/>
                      </a:moveTo>
                      <a:lnTo>
                        <a:pt x="491" y="68"/>
                      </a:lnTo>
                      <a:lnTo>
                        <a:pt x="518" y="110"/>
                      </a:lnTo>
                      <a:lnTo>
                        <a:pt x="538" y="467"/>
                      </a:lnTo>
                      <a:lnTo>
                        <a:pt x="529" y="552"/>
                      </a:lnTo>
                      <a:lnTo>
                        <a:pt x="465" y="545"/>
                      </a:lnTo>
                      <a:lnTo>
                        <a:pt x="469" y="756"/>
                      </a:lnTo>
                      <a:lnTo>
                        <a:pt x="438" y="756"/>
                      </a:lnTo>
                      <a:lnTo>
                        <a:pt x="401" y="1195"/>
                      </a:lnTo>
                      <a:lnTo>
                        <a:pt x="398" y="1428"/>
                      </a:lnTo>
                      <a:lnTo>
                        <a:pt x="392" y="1533"/>
                      </a:lnTo>
                      <a:lnTo>
                        <a:pt x="365" y="1553"/>
                      </a:lnTo>
                      <a:lnTo>
                        <a:pt x="320" y="1536"/>
                      </a:lnTo>
                      <a:lnTo>
                        <a:pt x="294" y="1357"/>
                      </a:lnTo>
                      <a:lnTo>
                        <a:pt x="276" y="1543"/>
                      </a:lnTo>
                      <a:lnTo>
                        <a:pt x="237" y="1552"/>
                      </a:lnTo>
                      <a:lnTo>
                        <a:pt x="201" y="1539"/>
                      </a:lnTo>
                      <a:lnTo>
                        <a:pt x="162" y="1185"/>
                      </a:lnTo>
                      <a:lnTo>
                        <a:pt x="115" y="928"/>
                      </a:lnTo>
                      <a:lnTo>
                        <a:pt x="42" y="688"/>
                      </a:lnTo>
                      <a:lnTo>
                        <a:pt x="0" y="684"/>
                      </a:lnTo>
                      <a:lnTo>
                        <a:pt x="39" y="353"/>
                      </a:lnTo>
                      <a:lnTo>
                        <a:pt x="41" y="94"/>
                      </a:lnTo>
                      <a:lnTo>
                        <a:pt x="64" y="65"/>
                      </a:lnTo>
                      <a:lnTo>
                        <a:pt x="176" y="0"/>
                      </a:lnTo>
                      <a:lnTo>
                        <a:pt x="271" y="140"/>
                      </a:lnTo>
                      <a:lnTo>
                        <a:pt x="386" y="16"/>
                      </a:lnTo>
                      <a:close/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7192" name="Group 284">
                  <a:extLst>
                    <a:ext uri="{FF2B5EF4-FFF2-40B4-BE49-F238E27FC236}">
                      <a16:creationId xmlns:a16="http://schemas.microsoft.com/office/drawing/2014/main" id="{AB59447B-D8C6-F881-A55D-4AB95DFCDFE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98" y="3115"/>
                  <a:ext cx="166" cy="192"/>
                  <a:chOff x="5098" y="3115"/>
                  <a:chExt cx="166" cy="192"/>
                </a:xfrm>
              </p:grpSpPr>
              <p:sp>
                <p:nvSpPr>
                  <p:cNvPr id="7198" name="Freeform 285">
                    <a:extLst>
                      <a:ext uri="{FF2B5EF4-FFF2-40B4-BE49-F238E27FC236}">
                        <a16:creationId xmlns:a16="http://schemas.microsoft.com/office/drawing/2014/main" id="{ED729ACB-E778-9C1A-1A7E-E89131E88CF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09" y="3115"/>
                    <a:ext cx="142" cy="145"/>
                  </a:xfrm>
                  <a:custGeom>
                    <a:avLst/>
                    <a:gdLst>
                      <a:gd name="T0" fmla="*/ 142 w 285"/>
                      <a:gd name="T1" fmla="*/ 52 h 290"/>
                      <a:gd name="T2" fmla="*/ 51 w 285"/>
                      <a:gd name="T3" fmla="*/ 0 h 290"/>
                      <a:gd name="T4" fmla="*/ 0 w 285"/>
                      <a:gd name="T5" fmla="*/ 98 h 290"/>
                      <a:gd name="T6" fmla="*/ 91 w 285"/>
                      <a:gd name="T7" fmla="*/ 145 h 290"/>
                      <a:gd name="T8" fmla="*/ 142 w 285"/>
                      <a:gd name="T9" fmla="*/ 52 h 29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85" h="290">
                        <a:moveTo>
                          <a:pt x="285" y="103"/>
                        </a:moveTo>
                        <a:lnTo>
                          <a:pt x="102" y="0"/>
                        </a:lnTo>
                        <a:lnTo>
                          <a:pt x="0" y="195"/>
                        </a:lnTo>
                        <a:lnTo>
                          <a:pt x="183" y="290"/>
                        </a:lnTo>
                        <a:lnTo>
                          <a:pt x="285" y="103"/>
                        </a:lnTo>
                        <a:close/>
                      </a:path>
                    </a:pathLst>
                  </a:custGeom>
                  <a:solidFill>
                    <a:srgbClr val="DFD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99" name="Freeform 286">
                    <a:extLst>
                      <a:ext uri="{FF2B5EF4-FFF2-40B4-BE49-F238E27FC236}">
                        <a16:creationId xmlns:a16="http://schemas.microsoft.com/office/drawing/2014/main" id="{F50C9987-EC35-B60D-5DCB-82568B7FC7B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98" y="3175"/>
                    <a:ext cx="62" cy="78"/>
                  </a:xfrm>
                  <a:custGeom>
                    <a:avLst/>
                    <a:gdLst>
                      <a:gd name="T0" fmla="*/ 62 w 124"/>
                      <a:gd name="T1" fmla="*/ 48 h 156"/>
                      <a:gd name="T2" fmla="*/ 47 w 124"/>
                      <a:gd name="T3" fmla="*/ 37 h 156"/>
                      <a:gd name="T4" fmla="*/ 38 w 124"/>
                      <a:gd name="T5" fmla="*/ 13 h 156"/>
                      <a:gd name="T6" fmla="*/ 27 w 124"/>
                      <a:gd name="T7" fmla="*/ 6 h 156"/>
                      <a:gd name="T8" fmla="*/ 21 w 124"/>
                      <a:gd name="T9" fmla="*/ 0 h 156"/>
                      <a:gd name="T10" fmla="*/ 17 w 124"/>
                      <a:gd name="T11" fmla="*/ 3 h 156"/>
                      <a:gd name="T12" fmla="*/ 16 w 124"/>
                      <a:gd name="T13" fmla="*/ 8 h 156"/>
                      <a:gd name="T14" fmla="*/ 4 w 124"/>
                      <a:gd name="T15" fmla="*/ 19 h 156"/>
                      <a:gd name="T16" fmla="*/ 0 w 124"/>
                      <a:gd name="T17" fmla="*/ 39 h 156"/>
                      <a:gd name="T18" fmla="*/ 4 w 124"/>
                      <a:gd name="T19" fmla="*/ 52 h 156"/>
                      <a:gd name="T20" fmla="*/ 22 w 124"/>
                      <a:gd name="T21" fmla="*/ 68 h 156"/>
                      <a:gd name="T22" fmla="*/ 56 w 124"/>
                      <a:gd name="T23" fmla="*/ 78 h 156"/>
                      <a:gd name="T24" fmla="*/ 62 w 124"/>
                      <a:gd name="T25" fmla="*/ 48 h 15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124" h="156">
                        <a:moveTo>
                          <a:pt x="124" y="96"/>
                        </a:moveTo>
                        <a:lnTo>
                          <a:pt x="93" y="73"/>
                        </a:lnTo>
                        <a:lnTo>
                          <a:pt x="76" y="26"/>
                        </a:lnTo>
                        <a:lnTo>
                          <a:pt x="53" y="12"/>
                        </a:lnTo>
                        <a:lnTo>
                          <a:pt x="41" y="0"/>
                        </a:lnTo>
                        <a:lnTo>
                          <a:pt x="33" y="5"/>
                        </a:lnTo>
                        <a:lnTo>
                          <a:pt x="31" y="16"/>
                        </a:lnTo>
                        <a:lnTo>
                          <a:pt x="7" y="38"/>
                        </a:lnTo>
                        <a:lnTo>
                          <a:pt x="0" y="77"/>
                        </a:lnTo>
                        <a:lnTo>
                          <a:pt x="7" y="104"/>
                        </a:lnTo>
                        <a:lnTo>
                          <a:pt x="43" y="135"/>
                        </a:lnTo>
                        <a:lnTo>
                          <a:pt x="112" y="156"/>
                        </a:lnTo>
                        <a:lnTo>
                          <a:pt x="124" y="96"/>
                        </a:lnTo>
                        <a:close/>
                      </a:path>
                    </a:pathLst>
                  </a:custGeom>
                  <a:solidFill>
                    <a:srgbClr val="FF7F7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00" name="Freeform 287">
                    <a:extLst>
                      <a:ext uri="{FF2B5EF4-FFF2-40B4-BE49-F238E27FC236}">
                        <a16:creationId xmlns:a16="http://schemas.microsoft.com/office/drawing/2014/main" id="{BDE212D4-C4D9-4E66-C7C9-CEB28ECB0F9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49" y="3220"/>
                    <a:ext cx="115" cy="87"/>
                  </a:xfrm>
                  <a:custGeom>
                    <a:avLst/>
                    <a:gdLst>
                      <a:gd name="T0" fmla="*/ 115 w 230"/>
                      <a:gd name="T1" fmla="*/ 87 h 173"/>
                      <a:gd name="T2" fmla="*/ 69 w 230"/>
                      <a:gd name="T3" fmla="*/ 72 h 173"/>
                      <a:gd name="T4" fmla="*/ 33 w 230"/>
                      <a:gd name="T5" fmla="*/ 54 h 173"/>
                      <a:gd name="T6" fmla="*/ 0 w 230"/>
                      <a:gd name="T7" fmla="*/ 38 h 173"/>
                      <a:gd name="T8" fmla="*/ 13 w 230"/>
                      <a:gd name="T9" fmla="*/ 0 h 173"/>
                      <a:gd name="T10" fmla="*/ 74 w 230"/>
                      <a:gd name="T11" fmla="*/ 24 h 173"/>
                      <a:gd name="T12" fmla="*/ 110 w 230"/>
                      <a:gd name="T13" fmla="*/ 36 h 173"/>
                      <a:gd name="T14" fmla="*/ 112 w 230"/>
                      <a:gd name="T15" fmla="*/ 29 h 173"/>
                      <a:gd name="T16" fmla="*/ 115 w 230"/>
                      <a:gd name="T17" fmla="*/ 87 h 173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230" h="173">
                        <a:moveTo>
                          <a:pt x="230" y="173"/>
                        </a:moveTo>
                        <a:lnTo>
                          <a:pt x="137" y="143"/>
                        </a:lnTo>
                        <a:lnTo>
                          <a:pt x="66" y="108"/>
                        </a:lnTo>
                        <a:lnTo>
                          <a:pt x="0" y="75"/>
                        </a:lnTo>
                        <a:lnTo>
                          <a:pt x="25" y="0"/>
                        </a:lnTo>
                        <a:lnTo>
                          <a:pt x="147" y="48"/>
                        </a:lnTo>
                        <a:lnTo>
                          <a:pt x="220" y="71"/>
                        </a:lnTo>
                        <a:lnTo>
                          <a:pt x="223" y="58"/>
                        </a:lnTo>
                        <a:lnTo>
                          <a:pt x="230" y="173"/>
                        </a:lnTo>
                        <a:close/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193" name="Group 288">
                  <a:extLst>
                    <a:ext uri="{FF2B5EF4-FFF2-40B4-BE49-F238E27FC236}">
                      <a16:creationId xmlns:a16="http://schemas.microsoft.com/office/drawing/2014/main" id="{9D3CDEEB-BCC1-3F94-9B79-B6BA65211CD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141" y="3248"/>
                  <a:ext cx="118" cy="470"/>
                  <a:chOff x="5141" y="3248"/>
                  <a:chExt cx="118" cy="470"/>
                </a:xfrm>
              </p:grpSpPr>
              <p:grpSp>
                <p:nvGrpSpPr>
                  <p:cNvPr id="7194" name="Group 289">
                    <a:extLst>
                      <a:ext uri="{FF2B5EF4-FFF2-40B4-BE49-F238E27FC236}">
                        <a16:creationId xmlns:a16="http://schemas.microsoft.com/office/drawing/2014/main" id="{F561E625-0D17-30C8-C5FD-9D026035453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141" y="3248"/>
                    <a:ext cx="118" cy="163"/>
                    <a:chOff x="5141" y="3248"/>
                    <a:chExt cx="118" cy="163"/>
                  </a:xfrm>
                </p:grpSpPr>
                <p:sp>
                  <p:nvSpPr>
                    <p:cNvPr id="7196" name="Freeform 290">
                      <a:extLst>
                        <a:ext uri="{FF2B5EF4-FFF2-40B4-BE49-F238E27FC236}">
                          <a16:creationId xmlns:a16="http://schemas.microsoft.com/office/drawing/2014/main" id="{65A21519-6CA4-10AA-F3E7-789AE519295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141" y="3248"/>
                      <a:ext cx="103" cy="163"/>
                    </a:xfrm>
                    <a:custGeom>
                      <a:avLst/>
                      <a:gdLst>
                        <a:gd name="T0" fmla="*/ 103 w 204"/>
                        <a:gd name="T1" fmla="*/ 163 h 327"/>
                        <a:gd name="T2" fmla="*/ 3 w 204"/>
                        <a:gd name="T3" fmla="*/ 155 h 327"/>
                        <a:gd name="T4" fmla="*/ 0 w 204"/>
                        <a:gd name="T5" fmla="*/ 0 h 327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04" h="327">
                          <a:moveTo>
                            <a:pt x="204" y="327"/>
                          </a:moveTo>
                          <a:lnTo>
                            <a:pt x="5" y="31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7F7F7F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197" name="Freeform 291">
                      <a:extLst>
                        <a:ext uri="{FF2B5EF4-FFF2-40B4-BE49-F238E27FC236}">
                          <a16:creationId xmlns:a16="http://schemas.microsoft.com/office/drawing/2014/main" id="{B18D972C-74DD-E5ED-324D-0F7DAAB3654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144" y="3268"/>
                      <a:ext cx="115" cy="41"/>
                    </a:xfrm>
                    <a:custGeom>
                      <a:avLst/>
                      <a:gdLst>
                        <a:gd name="T0" fmla="*/ 115 w 230"/>
                        <a:gd name="T1" fmla="*/ 41 h 83"/>
                        <a:gd name="T2" fmla="*/ 75 w 230"/>
                        <a:gd name="T3" fmla="*/ 30 h 83"/>
                        <a:gd name="T4" fmla="*/ 0 w 230"/>
                        <a:gd name="T5" fmla="*/ 0 h 83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30" h="83">
                          <a:moveTo>
                            <a:pt x="230" y="83"/>
                          </a:moveTo>
                          <a:lnTo>
                            <a:pt x="149" y="6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7F7F7F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7195" name="Freeform 292">
                    <a:extLst>
                      <a:ext uri="{FF2B5EF4-FFF2-40B4-BE49-F238E27FC236}">
                        <a16:creationId xmlns:a16="http://schemas.microsoft.com/office/drawing/2014/main" id="{39E2D145-9724-278B-7BA6-C7847BCEF1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62" y="3435"/>
                    <a:ext cx="15" cy="283"/>
                  </a:xfrm>
                  <a:custGeom>
                    <a:avLst/>
                    <a:gdLst>
                      <a:gd name="T0" fmla="*/ 0 w 31"/>
                      <a:gd name="T1" fmla="*/ 0 h 564"/>
                      <a:gd name="T2" fmla="*/ 5 w 31"/>
                      <a:gd name="T3" fmla="*/ 152 h 564"/>
                      <a:gd name="T4" fmla="*/ 15 w 31"/>
                      <a:gd name="T5" fmla="*/ 283 h 56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564">
                        <a:moveTo>
                          <a:pt x="0" y="0"/>
                        </a:moveTo>
                        <a:lnTo>
                          <a:pt x="10" y="303"/>
                        </a:lnTo>
                        <a:lnTo>
                          <a:pt x="31" y="564"/>
                        </a:lnTo>
                      </a:path>
                    </a:pathLst>
                  </a:custGeom>
                  <a:noFill/>
                  <a:ln w="11113">
                    <a:solidFill>
                      <a:srgbClr val="7F7F7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5F0C1E4-F404-FAA2-0C6F-051CCA8500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The Income Statement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7A9B96AF-887A-4F24-CCC4-E721952B61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34400" cy="990600"/>
          </a:xfrm>
          <a:noFill/>
          <a:extLs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2800"/>
              <a:t>  Cost of goods sold for manufacturers differs only slightly from cost of goods sold for merchandisers.</a:t>
            </a:r>
          </a:p>
        </p:txBody>
      </p:sp>
      <p:graphicFrame>
        <p:nvGraphicFramePr>
          <p:cNvPr id="184324" name="Object 4">
            <a:extLst>
              <a:ext uri="{FF2B5EF4-FFF2-40B4-BE49-F238E27FC236}">
                <a16:creationId xmlns:a16="http://schemas.microsoft.com/office/drawing/2014/main" id="{5384C54C-DB7C-8BAA-12BB-94EC178E4A0F}"/>
              </a:ext>
            </a:extLst>
          </p:cNvPr>
          <p:cNvGraphicFramePr>
            <a:graphicFrameLocks/>
          </p:cNvGraphicFramePr>
          <p:nvPr/>
        </p:nvGraphicFramePr>
        <p:xfrm>
          <a:off x="5026025" y="2514600"/>
          <a:ext cx="3806825" cy="399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294116" imgH="2454120" progId="Excel.Sheet.8">
                  <p:embed/>
                </p:oleObj>
              </mc:Choice>
              <mc:Fallback>
                <p:oleObj name="Worksheet" r:id="rId3" imgW="2294116" imgH="2454120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837"/>
                      <a:stretch>
                        <a:fillRect/>
                      </a:stretch>
                    </p:blipFill>
                    <p:spPr bwMode="auto">
                      <a:xfrm>
                        <a:off x="5026025" y="2514600"/>
                        <a:ext cx="3806825" cy="3995738"/>
                      </a:xfrm>
                      <a:prstGeom prst="rect">
                        <a:avLst/>
                      </a:prstGeom>
                      <a:noFill/>
                      <a:ln w="38099" cmpd="dbl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5" name="Object 5">
            <a:extLst>
              <a:ext uri="{FF2B5EF4-FFF2-40B4-BE49-F238E27FC236}">
                <a16:creationId xmlns:a16="http://schemas.microsoft.com/office/drawing/2014/main" id="{EDE932D2-51BF-5562-6309-EC2A2BFBDD33}"/>
              </a:ext>
            </a:extLst>
          </p:cNvPr>
          <p:cNvGraphicFramePr>
            <a:graphicFrameLocks/>
          </p:cNvGraphicFramePr>
          <p:nvPr/>
        </p:nvGraphicFramePr>
        <p:xfrm>
          <a:off x="673100" y="2563813"/>
          <a:ext cx="4002088" cy="389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2238691" imgH="2400662" progId="Excel.Sheet.8">
                  <p:embed/>
                </p:oleObj>
              </mc:Choice>
              <mc:Fallback>
                <p:oleObj name="Worksheet" r:id="rId5" imgW="2238691" imgH="2400662" progId="Excel.Shee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2563813"/>
                        <a:ext cx="4002088" cy="3890962"/>
                      </a:xfrm>
                      <a:prstGeom prst="rect">
                        <a:avLst/>
                      </a:prstGeom>
                      <a:noFill/>
                      <a:ln w="38099" cmpd="dbl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370" name="Group 2">
            <a:extLst>
              <a:ext uri="{FF2B5EF4-FFF2-40B4-BE49-F238E27FC236}">
                <a16:creationId xmlns:a16="http://schemas.microsoft.com/office/drawing/2014/main" id="{01E61AD7-05A1-0D61-B293-F33DDDFDFE96}"/>
              </a:ext>
            </a:extLst>
          </p:cNvPr>
          <p:cNvGrpSpPr>
            <a:grpSpLocks/>
          </p:cNvGrpSpPr>
          <p:nvPr/>
        </p:nvGrpSpPr>
        <p:grpSpPr bwMode="auto">
          <a:xfrm>
            <a:off x="2755900" y="5564188"/>
            <a:ext cx="6281738" cy="854075"/>
            <a:chOff x="1736" y="3505"/>
            <a:chExt cx="3957" cy="538"/>
          </a:xfrm>
        </p:grpSpPr>
        <p:sp>
          <p:nvSpPr>
            <p:cNvPr id="31768" name="Line 3">
              <a:extLst>
                <a:ext uri="{FF2B5EF4-FFF2-40B4-BE49-F238E27FC236}">
                  <a16:creationId xmlns:a16="http://schemas.microsoft.com/office/drawing/2014/main" id="{D7759570-7A62-D602-EE36-4045D2FA58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6" y="3792"/>
              <a:ext cx="2480" cy="0"/>
            </a:xfrm>
            <a:prstGeom prst="line">
              <a:avLst/>
            </a:prstGeom>
            <a:noFill/>
            <a:ln w="25399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9" name="Rectangle 4">
              <a:extLst>
                <a:ext uri="{FF2B5EF4-FFF2-40B4-BE49-F238E27FC236}">
                  <a16:creationId xmlns:a16="http://schemas.microsoft.com/office/drawing/2014/main" id="{8B557FA1-6951-8A36-747E-43FD1EE8B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3541"/>
              <a:ext cx="1480" cy="502"/>
            </a:xfrm>
            <a:prstGeom prst="rect">
              <a:avLst/>
            </a:prstGeom>
            <a:solidFill>
              <a:srgbClr val="CCECFF"/>
            </a:solidFill>
            <a:ln w="38099" cmpd="dbl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2200" b="1">
                  <a:latin typeface="Arial" panose="020B0604020202020204" pitchFamily="34" charset="0"/>
                </a:rPr>
                <a:t>Selling and</a:t>
              </a:r>
              <a:br>
                <a:rPr lang="en-US" altLang="en-US" sz="2200" b="1">
                  <a:latin typeface="Arial" panose="020B0604020202020204" pitchFamily="34" charset="0"/>
                </a:rPr>
              </a:br>
              <a:r>
                <a:rPr lang="en-US" altLang="en-US" sz="2200" b="1">
                  <a:latin typeface="Arial" panose="020B0604020202020204" pitchFamily="34" charset="0"/>
                </a:rPr>
                <a:t>Administrative</a:t>
              </a:r>
            </a:p>
          </p:txBody>
        </p:sp>
        <p:sp>
          <p:nvSpPr>
            <p:cNvPr id="31770" name="Rectangle 5">
              <a:extLst>
                <a:ext uri="{FF2B5EF4-FFF2-40B4-BE49-F238E27FC236}">
                  <a16:creationId xmlns:a16="http://schemas.microsoft.com/office/drawing/2014/main" id="{1085EF3A-8063-BEB8-0EF4-40F17ACE3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5" y="3505"/>
              <a:ext cx="1247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rgbClr val="0000CC"/>
                  </a:solidFill>
                  <a:latin typeface="Arial" panose="020B0604020202020204" pitchFamily="34" charset="0"/>
                </a:rPr>
                <a:t>Period Costs</a:t>
              </a:r>
            </a:p>
          </p:txBody>
        </p:sp>
      </p:grpSp>
      <p:sp>
        <p:nvSpPr>
          <p:cNvPr id="31747" name="Rectangle 6">
            <a:extLst>
              <a:ext uri="{FF2B5EF4-FFF2-40B4-BE49-F238E27FC236}">
                <a16:creationId xmlns:a16="http://schemas.microsoft.com/office/drawing/2014/main" id="{AA0E2147-4049-BA13-73A3-D49133DA01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Manufacturing Cost Flows</a:t>
            </a:r>
          </a:p>
        </p:txBody>
      </p:sp>
      <p:grpSp>
        <p:nvGrpSpPr>
          <p:cNvPr id="186375" name="Group 7">
            <a:extLst>
              <a:ext uri="{FF2B5EF4-FFF2-40B4-BE49-F238E27FC236}">
                <a16:creationId xmlns:a16="http://schemas.microsoft.com/office/drawing/2014/main" id="{E359985A-D781-585C-6A64-DD45BDF9E290}"/>
              </a:ext>
            </a:extLst>
          </p:cNvPr>
          <p:cNvGrpSpPr>
            <a:grpSpLocks/>
          </p:cNvGrpSpPr>
          <p:nvPr/>
        </p:nvGrpSpPr>
        <p:grpSpPr bwMode="auto">
          <a:xfrm>
            <a:off x="4225925" y="3594100"/>
            <a:ext cx="1787525" cy="1604963"/>
            <a:chOff x="2662" y="2264"/>
            <a:chExt cx="1126" cy="1011"/>
          </a:xfrm>
        </p:grpSpPr>
        <p:sp>
          <p:nvSpPr>
            <p:cNvPr id="31766" name="Line 8">
              <a:extLst>
                <a:ext uri="{FF2B5EF4-FFF2-40B4-BE49-F238E27FC236}">
                  <a16:creationId xmlns:a16="http://schemas.microsoft.com/office/drawing/2014/main" id="{E60A8690-4E12-2BA1-9AEE-BD337E9759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264"/>
              <a:ext cx="0" cy="512"/>
            </a:xfrm>
            <a:prstGeom prst="line">
              <a:avLst/>
            </a:prstGeom>
            <a:noFill/>
            <a:ln w="25399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7" name="Rectangle 9">
              <a:extLst>
                <a:ext uri="{FF2B5EF4-FFF2-40B4-BE49-F238E27FC236}">
                  <a16:creationId xmlns:a16="http://schemas.microsoft.com/office/drawing/2014/main" id="{44CABDDE-1BB4-3A4C-ACF1-38297A821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2" y="2773"/>
              <a:ext cx="1126" cy="502"/>
            </a:xfrm>
            <a:prstGeom prst="rect">
              <a:avLst/>
            </a:prstGeom>
            <a:solidFill>
              <a:schemeClr val="folHlink"/>
            </a:solidFill>
            <a:ln w="38099" cmpd="dbl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200" b="1">
                  <a:solidFill>
                    <a:schemeClr val="accent2"/>
                  </a:solidFill>
                  <a:latin typeface="Arial" panose="020B0604020202020204" pitchFamily="34" charset="0"/>
                </a:rPr>
                <a:t>Finished</a:t>
              </a:r>
              <a:br>
                <a:rPr lang="en-US" altLang="en-US" sz="2200" b="1">
                  <a:solidFill>
                    <a:schemeClr val="accent2"/>
                  </a:solidFill>
                  <a:latin typeface="Arial" panose="020B0604020202020204" pitchFamily="34" charset="0"/>
                </a:rPr>
              </a:br>
              <a:r>
                <a:rPr lang="en-US" altLang="en-US" sz="2200" b="1">
                  <a:solidFill>
                    <a:schemeClr val="accent2"/>
                  </a:solidFill>
                  <a:latin typeface="Arial" panose="020B0604020202020204" pitchFamily="34" charset="0"/>
                </a:rPr>
                <a:t>Goods</a:t>
              </a:r>
            </a:p>
          </p:txBody>
        </p:sp>
      </p:grpSp>
      <p:grpSp>
        <p:nvGrpSpPr>
          <p:cNvPr id="186378" name="Group 10">
            <a:extLst>
              <a:ext uri="{FF2B5EF4-FFF2-40B4-BE49-F238E27FC236}">
                <a16:creationId xmlns:a16="http://schemas.microsoft.com/office/drawing/2014/main" id="{F012350E-E247-78AA-2960-7F18AC76965F}"/>
              </a:ext>
            </a:extLst>
          </p:cNvPr>
          <p:cNvGrpSpPr>
            <a:grpSpLocks/>
          </p:cNvGrpSpPr>
          <p:nvPr/>
        </p:nvGrpSpPr>
        <p:grpSpPr bwMode="auto">
          <a:xfrm>
            <a:off x="6032500" y="4249738"/>
            <a:ext cx="2695575" cy="1131887"/>
            <a:chOff x="3800" y="2677"/>
            <a:chExt cx="1698" cy="713"/>
          </a:xfrm>
        </p:grpSpPr>
        <p:sp>
          <p:nvSpPr>
            <p:cNvPr id="31764" name="Line 11">
              <a:extLst>
                <a:ext uri="{FF2B5EF4-FFF2-40B4-BE49-F238E27FC236}">
                  <a16:creationId xmlns:a16="http://schemas.microsoft.com/office/drawing/2014/main" id="{510AD5A0-A253-5E49-A3E4-2673C4F82B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0" y="3024"/>
              <a:ext cx="608" cy="0"/>
            </a:xfrm>
            <a:prstGeom prst="line">
              <a:avLst/>
            </a:prstGeom>
            <a:noFill/>
            <a:ln w="25399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5" name="Rectangle 12">
              <a:extLst>
                <a:ext uri="{FF2B5EF4-FFF2-40B4-BE49-F238E27FC236}">
                  <a16:creationId xmlns:a16="http://schemas.microsoft.com/office/drawing/2014/main" id="{F0BB9D88-0A8D-FFBB-C8E9-DAF9059AD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8" y="2677"/>
              <a:ext cx="1090" cy="713"/>
            </a:xfrm>
            <a:prstGeom prst="rect">
              <a:avLst/>
            </a:prstGeom>
            <a:solidFill>
              <a:srgbClr val="CCECFF"/>
            </a:solidFill>
            <a:ln w="38099" cmpd="dbl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200" b="1">
                  <a:latin typeface="Arial" panose="020B0604020202020204" pitchFamily="34" charset="0"/>
                </a:rPr>
                <a:t>Cost of </a:t>
              </a:r>
              <a:br>
                <a:rPr lang="en-US" altLang="en-US" sz="2200" b="1">
                  <a:latin typeface="Arial" panose="020B0604020202020204" pitchFamily="34" charset="0"/>
                </a:rPr>
              </a:br>
              <a:r>
                <a:rPr lang="en-US" altLang="en-US" sz="2200" b="1">
                  <a:latin typeface="Arial" panose="020B0604020202020204" pitchFamily="34" charset="0"/>
                </a:rPr>
                <a:t>Goods</a:t>
              </a:r>
              <a:br>
                <a:rPr lang="en-US" altLang="en-US" sz="2200" b="1">
                  <a:latin typeface="Arial" panose="020B0604020202020204" pitchFamily="34" charset="0"/>
                </a:rPr>
              </a:br>
              <a:r>
                <a:rPr lang="en-US" altLang="en-US" sz="2200" b="1">
                  <a:latin typeface="Arial" panose="020B0604020202020204" pitchFamily="34" charset="0"/>
                </a:rPr>
                <a:t>Sold</a:t>
              </a:r>
            </a:p>
          </p:txBody>
        </p:sp>
      </p:grpSp>
      <p:sp>
        <p:nvSpPr>
          <p:cNvPr id="186381" name="Rectangle 13">
            <a:extLst>
              <a:ext uri="{FF2B5EF4-FFF2-40B4-BE49-F238E27FC236}">
                <a16:creationId xmlns:a16="http://schemas.microsoft.com/office/drawing/2014/main" id="{4BFFA6A4-B86F-83E2-9E25-40BC0A04B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63" y="5621338"/>
            <a:ext cx="2349500" cy="796925"/>
          </a:xfrm>
          <a:prstGeom prst="rect">
            <a:avLst/>
          </a:prstGeom>
          <a:solidFill>
            <a:srgbClr val="FFFFFF"/>
          </a:solidFill>
          <a:ln w="38099" cmpd="dbl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200" b="1">
                <a:solidFill>
                  <a:srgbClr val="006600"/>
                </a:solidFill>
                <a:latin typeface="Arial" panose="020B0604020202020204" pitchFamily="34" charset="0"/>
              </a:rPr>
              <a:t>Selling and</a:t>
            </a:r>
            <a:br>
              <a:rPr lang="en-US" altLang="en-US" sz="2200" b="1">
                <a:solidFill>
                  <a:srgbClr val="006600"/>
                </a:solidFill>
                <a:latin typeface="Arial" panose="020B0604020202020204" pitchFamily="34" charset="0"/>
              </a:rPr>
            </a:br>
            <a:r>
              <a:rPr lang="en-US" altLang="en-US" sz="2200" b="1">
                <a:solidFill>
                  <a:srgbClr val="006600"/>
                </a:solidFill>
                <a:latin typeface="Arial" panose="020B0604020202020204" pitchFamily="34" charset="0"/>
              </a:rPr>
              <a:t>Administrative</a:t>
            </a:r>
          </a:p>
        </p:txBody>
      </p:sp>
      <p:grpSp>
        <p:nvGrpSpPr>
          <p:cNvPr id="186382" name="Group 14">
            <a:extLst>
              <a:ext uri="{FF2B5EF4-FFF2-40B4-BE49-F238E27FC236}">
                <a16:creationId xmlns:a16="http://schemas.microsoft.com/office/drawing/2014/main" id="{D9415FA1-F9DF-3915-6B32-4FA0DAE99234}"/>
              </a:ext>
            </a:extLst>
          </p:cNvPr>
          <p:cNvGrpSpPr>
            <a:grpSpLocks/>
          </p:cNvGrpSpPr>
          <p:nvPr/>
        </p:nvGrpSpPr>
        <p:grpSpPr bwMode="auto">
          <a:xfrm>
            <a:off x="741363" y="2222500"/>
            <a:ext cx="5233987" cy="2519363"/>
            <a:chOff x="467" y="1400"/>
            <a:chExt cx="3297" cy="1587"/>
          </a:xfrm>
        </p:grpSpPr>
        <p:sp>
          <p:nvSpPr>
            <p:cNvPr id="31758" name="Line 15">
              <a:extLst>
                <a:ext uri="{FF2B5EF4-FFF2-40B4-BE49-F238E27FC236}">
                  <a16:creationId xmlns:a16="http://schemas.microsoft.com/office/drawing/2014/main" id="{DA46DA97-51A2-4381-AB25-4491E76915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6" y="2112"/>
              <a:ext cx="944" cy="0"/>
            </a:xfrm>
            <a:prstGeom prst="line">
              <a:avLst/>
            </a:prstGeom>
            <a:noFill/>
            <a:ln w="25399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9" name="Line 16">
              <a:extLst>
                <a:ext uri="{FF2B5EF4-FFF2-40B4-BE49-F238E27FC236}">
                  <a16:creationId xmlns:a16="http://schemas.microsoft.com/office/drawing/2014/main" id="{276F0EA5-680C-EBC2-286A-0FC0965B50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400"/>
              <a:ext cx="0" cy="560"/>
            </a:xfrm>
            <a:prstGeom prst="line">
              <a:avLst/>
            </a:prstGeom>
            <a:noFill/>
            <a:ln w="25399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0" name="Line 17">
              <a:extLst>
                <a:ext uri="{FF2B5EF4-FFF2-40B4-BE49-F238E27FC236}">
                  <a16:creationId xmlns:a16="http://schemas.microsoft.com/office/drawing/2014/main" id="{B98E681F-5C1E-78A1-0152-9A15F09833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6" y="2392"/>
              <a:ext cx="944" cy="352"/>
            </a:xfrm>
            <a:prstGeom prst="line">
              <a:avLst/>
            </a:prstGeom>
            <a:noFill/>
            <a:ln w="25399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1" name="Rectangle 18">
              <a:extLst>
                <a:ext uri="{FF2B5EF4-FFF2-40B4-BE49-F238E27FC236}">
                  <a16:creationId xmlns:a16="http://schemas.microsoft.com/office/drawing/2014/main" id="{9D4943DC-3F7C-936B-2525-CF5CA0728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" y="2485"/>
              <a:ext cx="1480" cy="502"/>
            </a:xfrm>
            <a:prstGeom prst="rect">
              <a:avLst/>
            </a:prstGeom>
            <a:solidFill>
              <a:srgbClr val="FFFFFF"/>
            </a:solidFill>
            <a:ln w="38099" cmpd="dbl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2200" b="1">
                  <a:solidFill>
                    <a:srgbClr val="006600"/>
                  </a:solidFill>
                  <a:latin typeface="Arial" panose="020B0604020202020204" pitchFamily="34" charset="0"/>
                </a:rPr>
                <a:t>Manufacturing</a:t>
              </a:r>
              <a:br>
                <a:rPr lang="en-US" altLang="en-US" sz="2200" b="1">
                  <a:solidFill>
                    <a:srgbClr val="006600"/>
                  </a:solidFill>
                  <a:latin typeface="Arial" panose="020B0604020202020204" pitchFamily="34" charset="0"/>
                </a:rPr>
              </a:br>
              <a:r>
                <a:rPr lang="en-US" altLang="en-US" sz="2200" b="1">
                  <a:solidFill>
                    <a:srgbClr val="006600"/>
                  </a:solidFill>
                  <a:latin typeface="Arial" panose="020B0604020202020204" pitchFamily="34" charset="0"/>
                </a:rPr>
                <a:t>Overhead</a:t>
              </a:r>
            </a:p>
          </p:txBody>
        </p:sp>
        <p:sp>
          <p:nvSpPr>
            <p:cNvPr id="31762" name="Rectangle 19">
              <a:extLst>
                <a:ext uri="{FF2B5EF4-FFF2-40B4-BE49-F238E27FC236}">
                  <a16:creationId xmlns:a16="http://schemas.microsoft.com/office/drawing/2014/main" id="{8231DB30-8466-09DC-B779-DC054D07C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6" y="1957"/>
              <a:ext cx="1078" cy="502"/>
            </a:xfrm>
            <a:prstGeom prst="rect">
              <a:avLst/>
            </a:prstGeom>
            <a:solidFill>
              <a:schemeClr val="folHlink"/>
            </a:solidFill>
            <a:ln w="38099" cmpd="dbl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200" b="1">
                  <a:solidFill>
                    <a:schemeClr val="accent2"/>
                  </a:solidFill>
                  <a:latin typeface="Arial" panose="020B0604020202020204" pitchFamily="34" charset="0"/>
                </a:rPr>
                <a:t> Work in</a:t>
              </a:r>
              <a:br>
                <a:rPr lang="en-US" altLang="en-US" sz="2200" b="1">
                  <a:solidFill>
                    <a:schemeClr val="accent2"/>
                  </a:solidFill>
                  <a:latin typeface="Arial" panose="020B0604020202020204" pitchFamily="34" charset="0"/>
                </a:rPr>
              </a:br>
              <a:r>
                <a:rPr lang="en-US" altLang="en-US" sz="2200" b="1">
                  <a:solidFill>
                    <a:schemeClr val="accent2"/>
                  </a:solidFill>
                  <a:latin typeface="Arial" panose="020B0604020202020204" pitchFamily="34" charset="0"/>
                </a:rPr>
                <a:t> Process</a:t>
              </a:r>
            </a:p>
          </p:txBody>
        </p:sp>
        <p:sp>
          <p:nvSpPr>
            <p:cNvPr id="31763" name="Rectangle 20">
              <a:extLst>
                <a:ext uri="{FF2B5EF4-FFF2-40B4-BE49-F238E27FC236}">
                  <a16:creationId xmlns:a16="http://schemas.microsoft.com/office/drawing/2014/main" id="{48BC5766-0225-B516-21D8-04A2593E3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" y="1957"/>
              <a:ext cx="1480" cy="291"/>
            </a:xfrm>
            <a:prstGeom prst="rect">
              <a:avLst/>
            </a:prstGeom>
            <a:solidFill>
              <a:srgbClr val="FFFFFF"/>
            </a:solidFill>
            <a:ln w="38099" cmpd="dbl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200" b="1">
                  <a:solidFill>
                    <a:srgbClr val="006600"/>
                  </a:solidFill>
                  <a:latin typeface="Arial" panose="020B0604020202020204" pitchFamily="34" charset="0"/>
                </a:rPr>
                <a:t>Direct Labor</a:t>
              </a:r>
            </a:p>
          </p:txBody>
        </p:sp>
      </p:grpSp>
      <p:sp>
        <p:nvSpPr>
          <p:cNvPr id="31752" name="Rectangle 21">
            <a:extLst>
              <a:ext uri="{FF2B5EF4-FFF2-40B4-BE49-F238E27FC236}">
                <a16:creationId xmlns:a16="http://schemas.microsoft.com/office/drawing/2014/main" id="{FE838B31-CDF8-69E8-FD47-7469E2B36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296988"/>
            <a:ext cx="5788025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0000CC"/>
                </a:solidFill>
                <a:latin typeface="Arial" panose="020B0604020202020204" pitchFamily="34" charset="0"/>
              </a:rPr>
              <a:t>                                         Balance Sheet</a:t>
            </a:r>
            <a:br>
              <a:rPr lang="en-US" altLang="en-US" sz="2400">
                <a:solidFill>
                  <a:srgbClr val="0000CC"/>
                </a:solidFill>
                <a:latin typeface="Arial" panose="020B0604020202020204" pitchFamily="34" charset="0"/>
              </a:rPr>
            </a:br>
            <a:r>
              <a:rPr lang="en-US" altLang="en-US" sz="2400">
                <a:solidFill>
                  <a:srgbClr val="0000CC"/>
                </a:solidFill>
                <a:latin typeface="Arial" panose="020B0604020202020204" pitchFamily="34" charset="0"/>
              </a:rPr>
              <a:t>         Costs                         Inventories 							</a:t>
            </a:r>
          </a:p>
        </p:txBody>
      </p:sp>
      <p:sp>
        <p:nvSpPr>
          <p:cNvPr id="31753" name="Rectangle 22">
            <a:extLst>
              <a:ext uri="{FF2B5EF4-FFF2-40B4-BE49-F238E27FC236}">
                <a16:creationId xmlns:a16="http://schemas.microsoft.com/office/drawing/2014/main" id="{F83B4DF3-6230-D9FD-C5A6-F1D85CD65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3388" y="990600"/>
            <a:ext cx="2130425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>
                <a:solidFill>
                  <a:srgbClr val="0000CC"/>
                </a:solidFill>
                <a:latin typeface="Arial" panose="020B0604020202020204" pitchFamily="34" charset="0"/>
              </a:rPr>
              <a:t>Income </a:t>
            </a:r>
            <a:br>
              <a:rPr lang="en-US" altLang="en-US" sz="2400">
                <a:solidFill>
                  <a:srgbClr val="0000CC"/>
                </a:solidFill>
                <a:latin typeface="Arial" panose="020B0604020202020204" pitchFamily="34" charset="0"/>
              </a:rPr>
            </a:br>
            <a:r>
              <a:rPr lang="en-US" altLang="en-US" sz="2400">
                <a:solidFill>
                  <a:srgbClr val="0000CC"/>
                </a:solidFill>
                <a:latin typeface="Arial" panose="020B0604020202020204" pitchFamily="34" charset="0"/>
              </a:rPr>
              <a:t>Statement</a:t>
            </a:r>
            <a:br>
              <a:rPr lang="en-US" altLang="en-US" sz="2400">
                <a:solidFill>
                  <a:srgbClr val="0000CC"/>
                </a:solidFill>
                <a:latin typeface="Arial" panose="020B0604020202020204" pitchFamily="34" charset="0"/>
              </a:rPr>
            </a:br>
            <a:r>
              <a:rPr lang="en-US" altLang="en-US" sz="2400">
                <a:solidFill>
                  <a:srgbClr val="0000CC"/>
                </a:solidFill>
                <a:latin typeface="Arial" panose="020B0604020202020204" pitchFamily="34" charset="0"/>
              </a:rPr>
              <a:t>Expenses</a:t>
            </a:r>
          </a:p>
        </p:txBody>
      </p:sp>
      <p:grpSp>
        <p:nvGrpSpPr>
          <p:cNvPr id="186391" name="Group 23">
            <a:extLst>
              <a:ext uri="{FF2B5EF4-FFF2-40B4-BE49-F238E27FC236}">
                <a16:creationId xmlns:a16="http://schemas.microsoft.com/office/drawing/2014/main" id="{E419144C-83DA-47DB-6263-061EC51CB693}"/>
              </a:ext>
            </a:extLst>
          </p:cNvPr>
          <p:cNvGrpSpPr>
            <a:grpSpLocks/>
          </p:cNvGrpSpPr>
          <p:nvPr/>
        </p:nvGrpSpPr>
        <p:grpSpPr bwMode="auto">
          <a:xfrm>
            <a:off x="479425" y="2192338"/>
            <a:ext cx="5815013" cy="461962"/>
            <a:chOff x="302" y="1381"/>
            <a:chExt cx="3663" cy="291"/>
          </a:xfrm>
        </p:grpSpPr>
        <p:sp>
          <p:nvSpPr>
            <p:cNvPr id="31755" name="Line 24">
              <a:extLst>
                <a:ext uri="{FF2B5EF4-FFF2-40B4-BE49-F238E27FC236}">
                  <a16:creationId xmlns:a16="http://schemas.microsoft.com/office/drawing/2014/main" id="{6DB65683-291A-F412-8A82-216C8E0C0C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8" y="1536"/>
              <a:ext cx="560" cy="0"/>
            </a:xfrm>
            <a:prstGeom prst="line">
              <a:avLst/>
            </a:prstGeom>
            <a:noFill/>
            <a:ln w="25399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6" name="Rectangle 25">
              <a:extLst>
                <a:ext uri="{FF2B5EF4-FFF2-40B4-BE49-F238E27FC236}">
                  <a16:creationId xmlns:a16="http://schemas.microsoft.com/office/drawing/2014/main" id="{FC93118A-C875-BFA8-97C7-B2D19DE94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" y="1381"/>
              <a:ext cx="1810" cy="291"/>
            </a:xfrm>
            <a:prstGeom prst="rect">
              <a:avLst/>
            </a:prstGeom>
            <a:solidFill>
              <a:srgbClr val="FFFFFF"/>
            </a:solidFill>
            <a:ln w="38099" cmpd="dbl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200" b="1">
                  <a:solidFill>
                    <a:srgbClr val="006600"/>
                  </a:solidFill>
                  <a:latin typeface="Arial" panose="020B0604020202020204" pitchFamily="34" charset="0"/>
                </a:rPr>
                <a:t>Material Purchases</a:t>
              </a:r>
            </a:p>
          </p:txBody>
        </p:sp>
        <p:sp>
          <p:nvSpPr>
            <p:cNvPr id="31757" name="Rectangle 26">
              <a:extLst>
                <a:ext uri="{FF2B5EF4-FFF2-40B4-BE49-F238E27FC236}">
                  <a16:creationId xmlns:a16="http://schemas.microsoft.com/office/drawing/2014/main" id="{0B795D88-8A1B-289C-3A81-A60F53AC4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5" y="1381"/>
              <a:ext cx="1480" cy="291"/>
            </a:xfrm>
            <a:prstGeom prst="rect">
              <a:avLst/>
            </a:prstGeom>
            <a:solidFill>
              <a:schemeClr val="folHlink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200" b="1">
                  <a:solidFill>
                    <a:schemeClr val="accent2"/>
                  </a:solidFill>
                  <a:latin typeface="Arial" panose="020B0604020202020204" pitchFamily="34" charset="0"/>
                </a:rPr>
                <a:t>Raw Materials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6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6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C94992DD-AE57-0A8F-34A0-B045779EA0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Quick Check </a:t>
            </a:r>
            <a:r>
              <a:rPr lang="en-US" altLang="en-US" sz="3600">
                <a:sym typeface="Wingdings" panose="05000000000000000000" pitchFamily="2" charset="2"/>
              </a:rPr>
              <a:t>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B173C575-0D11-6927-3A7B-4A9D76F1F2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153400" cy="4686300"/>
          </a:xfrm>
          <a:solidFill>
            <a:srgbClr val="EDECD2"/>
          </a:solidFill>
          <a:ln w="12699">
            <a:solidFill>
              <a:srgbClr val="0000CC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 	Which of the following transactions would immediately result in an expense? (There may be more than one correct answer.)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A. Work in process is completed.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B. Finished goods are sold.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C. Raw materials are placed into production.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D. Administrative salaries are accrued and paid.</a:t>
            </a:r>
            <a:endParaRPr lang="en-US" altLang="en-US" sz="3200"/>
          </a:p>
        </p:txBody>
      </p:sp>
    </p:spTree>
  </p:cSld>
  <p:clrMapOvr>
    <a:masterClrMapping/>
  </p:clrMapOvr>
  <p:transition spd="med"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5F202908-1E5F-A56D-08B2-D66CD69CD8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Quick Check </a:t>
            </a:r>
            <a:r>
              <a:rPr lang="en-US" altLang="en-US" sz="3600">
                <a:sym typeface="Wingdings" panose="05000000000000000000" pitchFamily="2" charset="2"/>
              </a:rPr>
              <a:t>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61CBED3D-5B9B-4513-27B0-124F126D16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153400" cy="4686300"/>
          </a:xfrm>
          <a:solidFill>
            <a:srgbClr val="EDECD2"/>
          </a:solidFill>
          <a:ln w="12699">
            <a:solidFill>
              <a:srgbClr val="0000CC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 	Which of the following transactions would immediately result in an expense? (There may be more than one correct answer.)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A. Work in process is completed.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B. Finished goods are sold.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C. Raw materials are placed into production.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D. Administrative salaries are accrued and paid.</a:t>
            </a:r>
            <a:endParaRPr lang="en-US" altLang="en-US" sz="3200"/>
          </a:p>
        </p:txBody>
      </p:sp>
      <p:sp>
        <p:nvSpPr>
          <p:cNvPr id="34820" name="Oval 4">
            <a:extLst>
              <a:ext uri="{FF2B5EF4-FFF2-40B4-BE49-F238E27FC236}">
                <a16:creationId xmlns:a16="http://schemas.microsoft.com/office/drawing/2014/main" id="{028B65AD-7B02-5D22-D39F-C015AEA98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429000"/>
            <a:ext cx="635000" cy="635000"/>
          </a:xfrm>
          <a:prstGeom prst="ellipse">
            <a:avLst/>
          </a:prstGeom>
          <a:noFill/>
          <a:ln w="50799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4821" name="Oval 5">
            <a:extLst>
              <a:ext uri="{FF2B5EF4-FFF2-40B4-BE49-F238E27FC236}">
                <a16:creationId xmlns:a16="http://schemas.microsoft.com/office/drawing/2014/main" id="{6EA7E270-8FA1-DCDC-48EC-87794902F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495800"/>
            <a:ext cx="635000" cy="635000"/>
          </a:xfrm>
          <a:prstGeom prst="ellipse">
            <a:avLst/>
          </a:prstGeom>
          <a:noFill/>
          <a:ln w="50799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 spd="med">
    <p:blinds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FF97860D-1957-CC9F-8C8F-5BB919F31B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Inventory Flows	</a:t>
            </a:r>
          </a:p>
        </p:txBody>
      </p:sp>
      <p:grpSp>
        <p:nvGrpSpPr>
          <p:cNvPr id="188419" name="Group 3">
            <a:extLst>
              <a:ext uri="{FF2B5EF4-FFF2-40B4-BE49-F238E27FC236}">
                <a16:creationId xmlns:a16="http://schemas.microsoft.com/office/drawing/2014/main" id="{F9534AFB-B1E3-5C55-7703-A0C32EEE4EF8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1638300"/>
            <a:ext cx="3619500" cy="1143000"/>
            <a:chOff x="1008" y="1032"/>
            <a:chExt cx="2280" cy="720"/>
          </a:xfrm>
        </p:grpSpPr>
        <p:sp>
          <p:nvSpPr>
            <p:cNvPr id="35854" name="AutoShape 4">
              <a:extLst>
                <a:ext uri="{FF2B5EF4-FFF2-40B4-BE49-F238E27FC236}">
                  <a16:creationId xmlns:a16="http://schemas.microsoft.com/office/drawing/2014/main" id="{3A546202-473F-AC30-4C2B-F25C6B885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032"/>
              <a:ext cx="1008" cy="720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89803" dir="2700000" algn="ctr" rotWithShape="0">
                <a:schemeClr val="tx1"/>
              </a:outerShdw>
            </a:effec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100" b="1">
                  <a:latin typeface="Arial" panose="020B0604020202020204" pitchFamily="34" charset="0"/>
                </a:rPr>
                <a:t>Beginning</a:t>
              </a:r>
            </a:p>
            <a:p>
              <a:pPr algn="ctr"/>
              <a:r>
                <a:rPr lang="en-US" altLang="en-US" sz="2100" b="1">
                  <a:latin typeface="Arial" panose="020B0604020202020204" pitchFamily="34" charset="0"/>
                </a:rPr>
                <a:t>balance</a:t>
              </a:r>
              <a:br>
                <a:rPr lang="en-US" altLang="en-US" sz="2100" b="1">
                  <a:latin typeface="Arial" panose="020B0604020202020204" pitchFamily="34" charset="0"/>
                </a:rPr>
              </a:br>
              <a:r>
                <a:rPr lang="en-US" altLang="en-US" sz="2100" b="1">
                  <a:latin typeface="Arial" panose="020B0604020202020204" pitchFamily="34" charset="0"/>
                </a:rPr>
                <a:t>$$</a:t>
              </a:r>
            </a:p>
          </p:txBody>
        </p:sp>
        <p:sp>
          <p:nvSpPr>
            <p:cNvPr id="35855" name="AutoShape 5">
              <a:extLst>
                <a:ext uri="{FF2B5EF4-FFF2-40B4-BE49-F238E27FC236}">
                  <a16:creationId xmlns:a16="http://schemas.microsoft.com/office/drawing/2014/main" id="{9745E710-7F48-0DDE-9E7F-61BA41670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" y="1032"/>
              <a:ext cx="1008" cy="720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89803" dir="2700000" algn="ctr" rotWithShape="0">
                <a:schemeClr val="tx1"/>
              </a:outerShdw>
            </a:effec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100" b="1">
                  <a:latin typeface="Arial" panose="020B0604020202020204" pitchFamily="34" charset="0"/>
                </a:rPr>
                <a:t>Additions</a:t>
              </a:r>
              <a:br>
                <a:rPr lang="en-US" altLang="en-US" sz="2100" b="1">
                  <a:latin typeface="Arial" panose="020B0604020202020204" pitchFamily="34" charset="0"/>
                </a:rPr>
              </a:br>
              <a:r>
                <a:rPr lang="en-US" altLang="en-US" sz="2100" b="1">
                  <a:latin typeface="Arial" panose="020B0604020202020204" pitchFamily="34" charset="0"/>
                </a:rPr>
                <a:t>$$$</a:t>
              </a:r>
            </a:p>
          </p:txBody>
        </p:sp>
        <p:sp>
          <p:nvSpPr>
            <p:cNvPr id="35856" name="Text Box 6">
              <a:extLst>
                <a:ext uri="{FF2B5EF4-FFF2-40B4-BE49-F238E27FC236}">
                  <a16:creationId xmlns:a16="http://schemas.microsoft.com/office/drawing/2014/main" id="{2B4126E6-5887-3B5C-ECC5-90CAF3B98F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7" y="1210"/>
              <a:ext cx="26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3200" b="1">
                  <a:solidFill>
                    <a:srgbClr val="0000CC"/>
                  </a:solidFill>
                </a:rPr>
                <a:t>+</a:t>
              </a:r>
            </a:p>
          </p:txBody>
        </p:sp>
      </p:grpSp>
      <p:grpSp>
        <p:nvGrpSpPr>
          <p:cNvPr id="188423" name="Group 7">
            <a:extLst>
              <a:ext uri="{FF2B5EF4-FFF2-40B4-BE49-F238E27FC236}">
                <a16:creationId xmlns:a16="http://schemas.microsoft.com/office/drawing/2014/main" id="{DF7E1A85-1318-7446-9856-0A92475C8509}"/>
              </a:ext>
            </a:extLst>
          </p:cNvPr>
          <p:cNvGrpSpPr>
            <a:grpSpLocks/>
          </p:cNvGrpSpPr>
          <p:nvPr/>
        </p:nvGrpSpPr>
        <p:grpSpPr bwMode="auto">
          <a:xfrm>
            <a:off x="5221288" y="1638300"/>
            <a:ext cx="2017712" cy="1143000"/>
            <a:chOff x="3289" y="1032"/>
            <a:chExt cx="1271" cy="720"/>
          </a:xfrm>
        </p:grpSpPr>
        <p:sp>
          <p:nvSpPr>
            <p:cNvPr id="35852" name="AutoShape 8">
              <a:extLst>
                <a:ext uri="{FF2B5EF4-FFF2-40B4-BE49-F238E27FC236}">
                  <a16:creationId xmlns:a16="http://schemas.microsoft.com/office/drawing/2014/main" id="{4A02D719-7AED-26F7-3BB9-7AB8EB125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032"/>
              <a:ext cx="1008" cy="720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89803" dir="2700000" algn="ctr" rotWithShape="0">
                <a:schemeClr val="tx1"/>
              </a:outerShdw>
            </a:effec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100" b="1">
                  <a:latin typeface="Arial" panose="020B0604020202020204" pitchFamily="34" charset="0"/>
                </a:rPr>
                <a:t>Available</a:t>
              </a:r>
              <a:br>
                <a:rPr lang="en-US" altLang="en-US" sz="2100" b="1">
                  <a:latin typeface="Arial" panose="020B0604020202020204" pitchFamily="34" charset="0"/>
                </a:rPr>
              </a:br>
              <a:r>
                <a:rPr lang="en-US" altLang="en-US" sz="2100" b="1">
                  <a:latin typeface="Arial" panose="020B0604020202020204" pitchFamily="34" charset="0"/>
                </a:rPr>
                <a:t>$$$$$</a:t>
              </a:r>
            </a:p>
          </p:txBody>
        </p:sp>
        <p:sp>
          <p:nvSpPr>
            <p:cNvPr id="35853" name="Text Box 9">
              <a:extLst>
                <a:ext uri="{FF2B5EF4-FFF2-40B4-BE49-F238E27FC236}">
                  <a16:creationId xmlns:a16="http://schemas.microsoft.com/office/drawing/2014/main" id="{515C5F17-D49C-666E-42BE-F2E3B2DEC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9" y="1209"/>
              <a:ext cx="26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3200" b="1">
                  <a:solidFill>
                    <a:srgbClr val="0000CC"/>
                  </a:solidFill>
                </a:rPr>
                <a:t>=</a:t>
              </a:r>
            </a:p>
          </p:txBody>
        </p:sp>
      </p:grpSp>
      <p:grpSp>
        <p:nvGrpSpPr>
          <p:cNvPr id="188426" name="Group 10">
            <a:extLst>
              <a:ext uri="{FF2B5EF4-FFF2-40B4-BE49-F238E27FC236}">
                <a16:creationId xmlns:a16="http://schemas.microsoft.com/office/drawing/2014/main" id="{492FBF1B-3716-145B-7355-65C8F6ADB2A8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3276600"/>
            <a:ext cx="1981200" cy="1143000"/>
            <a:chOff x="3360" y="2064"/>
            <a:chExt cx="1248" cy="720"/>
          </a:xfrm>
        </p:grpSpPr>
        <p:sp>
          <p:nvSpPr>
            <p:cNvPr id="35850" name="AutoShape 11">
              <a:extLst>
                <a:ext uri="{FF2B5EF4-FFF2-40B4-BE49-F238E27FC236}">
                  <a16:creationId xmlns:a16="http://schemas.microsoft.com/office/drawing/2014/main" id="{1A8878D2-BD27-F30C-F4A6-BBBDD2151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064"/>
              <a:ext cx="1008" cy="720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89803" dir="2700000" algn="ctr" rotWithShape="0">
                <a:schemeClr val="tx1"/>
              </a:outerShdw>
            </a:effec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100" b="1">
                  <a:latin typeface="Arial" panose="020B0604020202020204" pitchFamily="34" charset="0"/>
                </a:rPr>
                <a:t>Ending</a:t>
              </a:r>
            </a:p>
            <a:p>
              <a:pPr algn="ctr"/>
              <a:r>
                <a:rPr lang="en-US" altLang="en-US" sz="2100" b="1">
                  <a:latin typeface="Arial" panose="020B0604020202020204" pitchFamily="34" charset="0"/>
                </a:rPr>
                <a:t>balance</a:t>
              </a:r>
            </a:p>
            <a:p>
              <a:pPr algn="ctr"/>
              <a:r>
                <a:rPr lang="en-US" altLang="en-US" sz="2100" b="1">
                  <a:latin typeface="Arial" panose="020B0604020202020204" pitchFamily="34" charset="0"/>
                </a:rPr>
                <a:t>$$</a:t>
              </a:r>
            </a:p>
          </p:txBody>
        </p:sp>
        <p:sp>
          <p:nvSpPr>
            <p:cNvPr id="35851" name="Text Box 12">
              <a:extLst>
                <a:ext uri="{FF2B5EF4-FFF2-40B4-BE49-F238E27FC236}">
                  <a16:creationId xmlns:a16="http://schemas.microsoft.com/office/drawing/2014/main" id="{AA8A102E-3BBA-9D44-7677-D80B0AD13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256"/>
              <a:ext cx="26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3200" b="1">
                  <a:solidFill>
                    <a:srgbClr val="0000CC"/>
                  </a:solidFill>
                </a:rPr>
                <a:t>=</a:t>
              </a:r>
            </a:p>
          </p:txBody>
        </p:sp>
      </p:grpSp>
      <p:grpSp>
        <p:nvGrpSpPr>
          <p:cNvPr id="188429" name="Group 13">
            <a:extLst>
              <a:ext uri="{FF2B5EF4-FFF2-40B4-BE49-F238E27FC236}">
                <a16:creationId xmlns:a16="http://schemas.microsoft.com/office/drawing/2014/main" id="{8B0E439F-B5D5-AB88-E810-354720D393B0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3276600"/>
            <a:ext cx="3657600" cy="1143000"/>
            <a:chOff x="1008" y="2064"/>
            <a:chExt cx="2304" cy="720"/>
          </a:xfrm>
        </p:grpSpPr>
        <p:sp>
          <p:nvSpPr>
            <p:cNvPr id="35847" name="AutoShape 14">
              <a:extLst>
                <a:ext uri="{FF2B5EF4-FFF2-40B4-BE49-F238E27FC236}">
                  <a16:creationId xmlns:a16="http://schemas.microsoft.com/office/drawing/2014/main" id="{81D70E7A-0FFC-BEB6-D6E5-76C28C258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064"/>
              <a:ext cx="1008" cy="720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89803" dir="2700000" algn="ctr" rotWithShape="0">
                <a:schemeClr val="tx1"/>
              </a:outerShdw>
            </a:effec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100" b="1">
                  <a:latin typeface="Arial" panose="020B0604020202020204" pitchFamily="34" charset="0"/>
                </a:rPr>
                <a:t>Withdrawals</a:t>
              </a:r>
              <a:br>
                <a:rPr lang="en-US" altLang="en-US" sz="2100" b="1">
                  <a:latin typeface="Arial" panose="020B0604020202020204" pitchFamily="34" charset="0"/>
                </a:rPr>
              </a:br>
              <a:r>
                <a:rPr lang="en-US" altLang="en-US" sz="2100" b="1">
                  <a:latin typeface="Arial" panose="020B0604020202020204" pitchFamily="34" charset="0"/>
                </a:rPr>
                <a:t>$$$</a:t>
              </a:r>
            </a:p>
          </p:txBody>
        </p:sp>
        <p:sp>
          <p:nvSpPr>
            <p:cNvPr id="35848" name="Text Box 15">
              <a:extLst>
                <a:ext uri="{FF2B5EF4-FFF2-40B4-BE49-F238E27FC236}">
                  <a16:creationId xmlns:a16="http://schemas.microsoft.com/office/drawing/2014/main" id="{82CF3589-BD40-87B0-06B5-6D4A9579E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06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3200" b="1">
                  <a:solidFill>
                    <a:srgbClr val="0000CC"/>
                  </a:solidFill>
                </a:rPr>
                <a:t>_</a:t>
              </a:r>
            </a:p>
          </p:txBody>
        </p:sp>
        <p:sp>
          <p:nvSpPr>
            <p:cNvPr id="35849" name="AutoShape 16">
              <a:extLst>
                <a:ext uri="{FF2B5EF4-FFF2-40B4-BE49-F238E27FC236}">
                  <a16:creationId xmlns:a16="http://schemas.microsoft.com/office/drawing/2014/main" id="{1E9A6DF0-7B32-39B8-5B0C-DE4A3BCE5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064"/>
              <a:ext cx="1008" cy="720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89803" dir="2700000" algn="ctr" rotWithShape="0">
                <a:schemeClr val="tx1"/>
              </a:outerShdw>
            </a:effec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100" b="1">
                  <a:latin typeface="Arial" panose="020B0604020202020204" pitchFamily="34" charset="0"/>
                </a:rPr>
                <a:t>Available</a:t>
              </a:r>
              <a:br>
                <a:rPr lang="en-US" altLang="en-US" sz="2100" b="1">
                  <a:latin typeface="Arial" panose="020B0604020202020204" pitchFamily="34" charset="0"/>
                </a:rPr>
              </a:br>
              <a:r>
                <a:rPr lang="en-US" altLang="en-US" sz="2100" b="1">
                  <a:latin typeface="Arial" panose="020B0604020202020204" pitchFamily="34" charset="0"/>
                </a:rPr>
                <a:t>$$$$$</a:t>
              </a:r>
            </a:p>
          </p:txBody>
        </p:sp>
      </p:grp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AE3B4DBD-98C3-FB97-D2D8-F455565015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Quick Check </a:t>
            </a:r>
            <a:r>
              <a:rPr lang="en-US" altLang="en-US" sz="3600">
                <a:sym typeface="Wingdings" panose="05000000000000000000" pitchFamily="2" charset="2"/>
              </a:rPr>
              <a:t>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84A8CE40-51EB-1C39-6632-A934EE2B07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153400" cy="4686300"/>
          </a:xfrm>
          <a:solidFill>
            <a:srgbClr val="EDECD2"/>
          </a:solidFill>
          <a:ln w="12699">
            <a:solidFill>
              <a:srgbClr val="0000CC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 	If your bank balance at the beginning of the month was $1,000, you deposited $100 during the month, and withdrew $300 during the month, what would be the balance at the end of the month?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A. $1,000.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B. $   800.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C. $1,200.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D. $   200.</a:t>
            </a:r>
            <a:endParaRPr lang="en-US" altLang="en-US" sz="3200"/>
          </a:p>
        </p:txBody>
      </p:sp>
    </p:spTree>
  </p:cSld>
  <p:clrMapOvr>
    <a:masterClrMapping/>
  </p:clrMapOvr>
  <p:transition spd="med">
    <p:blinds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A82FCD3C-CC4A-26B1-0CFF-1D63D51FA5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Quick Check </a:t>
            </a:r>
            <a:r>
              <a:rPr lang="en-US" altLang="en-US" sz="3600">
                <a:sym typeface="Wingdings" panose="05000000000000000000" pitchFamily="2" charset="2"/>
              </a:rPr>
              <a:t>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39A02E47-56C5-0BF6-D5D7-64E0C7DD7F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153400" cy="4686300"/>
          </a:xfrm>
          <a:solidFill>
            <a:srgbClr val="EDECD2"/>
          </a:solidFill>
          <a:ln w="12699">
            <a:solidFill>
              <a:srgbClr val="0000CC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 	If your bank balance at the beginning of the month was $1,000, you deposited $100 during the month, and withdrew $300 during the month, what would be the balance at the end of the month?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A. $1,000.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B. $   800.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C. $1,200.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D. $   200.</a:t>
            </a:r>
            <a:endParaRPr lang="en-US" altLang="en-US" sz="3200"/>
          </a:p>
        </p:txBody>
      </p:sp>
      <p:sp>
        <p:nvSpPr>
          <p:cNvPr id="138244" name="Oval 4">
            <a:extLst>
              <a:ext uri="{FF2B5EF4-FFF2-40B4-BE49-F238E27FC236}">
                <a16:creationId xmlns:a16="http://schemas.microsoft.com/office/drawing/2014/main" id="{2CEA1FE7-5DBB-D557-0E0B-ED7B1EB67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267200"/>
            <a:ext cx="635000" cy="635000"/>
          </a:xfrm>
          <a:prstGeom prst="ellipse">
            <a:avLst/>
          </a:prstGeom>
          <a:noFill/>
          <a:ln w="50799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8245" name="AutoShape 5">
            <a:extLst>
              <a:ext uri="{FF2B5EF4-FFF2-40B4-BE49-F238E27FC236}">
                <a16:creationId xmlns:a16="http://schemas.microsoft.com/office/drawing/2014/main" id="{1C3DE888-0837-E63C-07B2-3C24CBB76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352800"/>
            <a:ext cx="3962400" cy="990600"/>
          </a:xfrm>
          <a:prstGeom prst="wedgeRectCallout">
            <a:avLst>
              <a:gd name="adj1" fmla="val -54690"/>
              <a:gd name="adj2" fmla="val 75801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$1,000 + $100 = $1,100</a:t>
            </a:r>
          </a:p>
          <a:p>
            <a:pPr algn="ctr"/>
            <a:r>
              <a:rPr lang="en-US" altLang="en-US">
                <a:latin typeface="Arial" panose="020B0604020202020204" pitchFamily="34" charset="0"/>
              </a:rPr>
              <a:t>$1,100 - $300 = $800</a:t>
            </a:r>
            <a:endParaRPr lang="en-US" altLang="en-US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6">
            <a:extLst>
              <a:ext uri="{FF2B5EF4-FFF2-40B4-BE49-F238E27FC236}">
                <a16:creationId xmlns:a16="http://schemas.microsoft.com/office/drawing/2014/main" id="{AF5B092A-89DD-0D7A-9809-95A44FD333F1}"/>
              </a:ext>
            </a:extLst>
          </p:cNvPr>
          <p:cNvGraphicFramePr>
            <a:graphicFrameLocks/>
          </p:cNvGraphicFramePr>
          <p:nvPr/>
        </p:nvGraphicFramePr>
        <p:xfrm>
          <a:off x="115888" y="1631950"/>
          <a:ext cx="8910637" cy="415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153431" imgH="2581516" progId="Excel.Sheet.8">
                  <p:embed/>
                </p:oleObj>
              </mc:Choice>
              <mc:Fallback>
                <p:oleObj name="Worksheet" r:id="rId2" imgW="5153431" imgH="2581516" progId="Excel.Shee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8" y="1631950"/>
                        <a:ext cx="8910637" cy="4152900"/>
                      </a:xfrm>
                      <a:prstGeom prst="rect">
                        <a:avLst/>
                      </a:prstGeom>
                      <a:noFill/>
                      <a:ln w="25399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9" name="Rectangle 2">
            <a:extLst>
              <a:ext uri="{FF2B5EF4-FFF2-40B4-BE49-F238E27FC236}">
                <a16:creationId xmlns:a16="http://schemas.microsoft.com/office/drawing/2014/main" id="{6233150B-CC94-12CC-7FB1-2B2611F920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Product Costs - A Closer Look</a:t>
            </a:r>
          </a:p>
        </p:txBody>
      </p:sp>
      <p:sp>
        <p:nvSpPr>
          <p:cNvPr id="39940" name="Line 3">
            <a:extLst>
              <a:ext uri="{FF2B5EF4-FFF2-40B4-BE49-F238E27FC236}">
                <a16:creationId xmlns:a16="http://schemas.microsoft.com/office/drawing/2014/main" id="{C2618C8D-A7CE-C0A3-FC9F-38E0B72FD1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11500" y="2895600"/>
            <a:ext cx="2844800" cy="0"/>
          </a:xfrm>
          <a:prstGeom prst="line">
            <a:avLst/>
          </a:prstGeom>
          <a:noFill/>
          <a:ln w="25399">
            <a:solidFill>
              <a:srgbClr val="FC012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Line 4">
            <a:extLst>
              <a:ext uri="{FF2B5EF4-FFF2-40B4-BE49-F238E27FC236}">
                <a16:creationId xmlns:a16="http://schemas.microsoft.com/office/drawing/2014/main" id="{09614AB3-76EC-1A8A-99E7-C5FF90A4A7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908300"/>
            <a:ext cx="0" cy="508000"/>
          </a:xfrm>
          <a:prstGeom prst="line">
            <a:avLst/>
          </a:prstGeom>
          <a:noFill/>
          <a:ln w="25399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Rectangle 5">
            <a:extLst>
              <a:ext uri="{FF2B5EF4-FFF2-40B4-BE49-F238E27FC236}">
                <a16:creationId xmlns:a16="http://schemas.microsoft.com/office/drawing/2014/main" id="{E8C4CB25-0625-5750-2188-A1CD7DA09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138" y="3411538"/>
            <a:ext cx="3692525" cy="1835150"/>
          </a:xfrm>
          <a:prstGeom prst="rect">
            <a:avLst/>
          </a:prstGeom>
          <a:solidFill>
            <a:srgbClr val="FCFEB9"/>
          </a:solidFill>
          <a:ln w="38099" cmpd="dbl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FC0128"/>
                </a:solidFill>
                <a:latin typeface="Arial" panose="020B0604020202020204" pitchFamily="34" charset="0"/>
              </a:rPr>
              <a:t>Beginning inventory </a:t>
            </a: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is the inventory carried over from the prior period.</a:t>
            </a:r>
          </a:p>
        </p:txBody>
      </p:sp>
    </p:spTree>
  </p:cSld>
  <p:clrMapOvr>
    <a:masterClrMapping/>
  </p:clrMapOvr>
  <p:transition spd="med">
    <p:strips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>
            <a:extLst>
              <a:ext uri="{FF2B5EF4-FFF2-40B4-BE49-F238E27FC236}">
                <a16:creationId xmlns:a16="http://schemas.microsoft.com/office/drawing/2014/main" id="{D169C655-23CD-B1B4-A628-24B477162D3C}"/>
              </a:ext>
            </a:extLst>
          </p:cNvPr>
          <p:cNvGraphicFramePr>
            <a:graphicFrameLocks/>
          </p:cNvGraphicFramePr>
          <p:nvPr/>
        </p:nvGraphicFramePr>
        <p:xfrm>
          <a:off x="115888" y="1631950"/>
          <a:ext cx="8910637" cy="415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153431" imgH="2581516" progId="Excel.Sheet.8">
                  <p:embed/>
                </p:oleObj>
              </mc:Choice>
              <mc:Fallback>
                <p:oleObj name="Worksheet" r:id="rId3" imgW="5153431" imgH="2581516" progId="Excel.Shee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8" y="1631950"/>
                        <a:ext cx="8910637" cy="4152900"/>
                      </a:xfrm>
                      <a:prstGeom prst="rect">
                        <a:avLst/>
                      </a:prstGeom>
                      <a:noFill/>
                      <a:ln w="25399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67" name="Rectangle 3">
            <a:extLst>
              <a:ext uri="{FF2B5EF4-FFF2-40B4-BE49-F238E27FC236}">
                <a16:creationId xmlns:a16="http://schemas.microsoft.com/office/drawing/2014/main" id="{3EEAA1D0-96C4-2B7F-C74B-C901D011E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538" y="4706938"/>
            <a:ext cx="5445125" cy="1587500"/>
          </a:xfrm>
          <a:prstGeom prst="rect">
            <a:avLst/>
          </a:prstGeom>
          <a:solidFill>
            <a:schemeClr val="folHlink"/>
          </a:solidFill>
          <a:ln w="38099" cmpd="dbl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1">
                <a:solidFill>
                  <a:schemeClr val="accent2"/>
                </a:solidFill>
                <a:latin typeface="Arial" panose="020B0604020202020204" pitchFamily="34" charset="0"/>
              </a:rPr>
              <a:t>As items are removed from raw materials inventory and placed into the production process, they are</a:t>
            </a:r>
            <a:br>
              <a:rPr lang="en-US" altLang="en-US" sz="2400" b="1">
                <a:solidFill>
                  <a:schemeClr val="accent2"/>
                </a:solidFill>
                <a:latin typeface="Arial" panose="020B0604020202020204" pitchFamily="34" charset="0"/>
              </a:rPr>
            </a:br>
            <a:r>
              <a:rPr lang="en-US" altLang="en-US" sz="2400" b="1">
                <a:solidFill>
                  <a:schemeClr val="accent2"/>
                </a:solidFill>
                <a:latin typeface="Arial" panose="020B0604020202020204" pitchFamily="34" charset="0"/>
              </a:rPr>
              <a:t>called direct materials. </a:t>
            </a: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D14150F6-BDF9-762F-3325-28C31C18E0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Product Costs - A Closer Look</a:t>
            </a:r>
          </a:p>
        </p:txBody>
      </p:sp>
      <p:sp>
        <p:nvSpPr>
          <p:cNvPr id="40965" name="Line 5">
            <a:extLst>
              <a:ext uri="{FF2B5EF4-FFF2-40B4-BE49-F238E27FC236}">
                <a16:creationId xmlns:a16="http://schemas.microsoft.com/office/drawing/2014/main" id="{E70F1063-35A7-1EDA-B163-A7A289EF090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9375" y="5254625"/>
            <a:ext cx="584200" cy="0"/>
          </a:xfrm>
          <a:prstGeom prst="line">
            <a:avLst/>
          </a:prstGeom>
          <a:noFill/>
          <a:ln w="25399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Line 6">
            <a:extLst>
              <a:ext uri="{FF2B5EF4-FFF2-40B4-BE49-F238E27FC236}">
                <a16:creationId xmlns:a16="http://schemas.microsoft.com/office/drawing/2014/main" id="{BB5CE84C-2DDA-7EB7-FB01-2D04F7069C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9925" y="2600325"/>
            <a:ext cx="508000" cy="0"/>
          </a:xfrm>
          <a:prstGeom prst="line">
            <a:avLst/>
          </a:prstGeom>
          <a:noFill/>
          <a:ln w="25399">
            <a:solidFill>
              <a:srgbClr val="FC012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Line 7">
            <a:extLst>
              <a:ext uri="{FF2B5EF4-FFF2-40B4-BE49-F238E27FC236}">
                <a16:creationId xmlns:a16="http://schemas.microsoft.com/office/drawing/2014/main" id="{5D764B73-D88D-8EC7-1A3E-2B8978B96D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2590800"/>
            <a:ext cx="0" cy="2679700"/>
          </a:xfrm>
          <a:prstGeom prst="line">
            <a:avLst/>
          </a:prstGeom>
          <a:noFill/>
          <a:ln w="25399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FCCD63F6-84C5-B141-44AD-4D83EFAA1B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Quick Check </a:t>
            </a:r>
            <a:r>
              <a:rPr lang="en-US" altLang="en-US" sz="3600">
                <a:sym typeface="Wingdings" panose="05000000000000000000" pitchFamily="2" charset="2"/>
              </a:rPr>
              <a:t>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90A3BAE-704F-9C45-AD11-6274DAE72B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153400" cy="4686300"/>
          </a:xfrm>
          <a:solidFill>
            <a:srgbClr val="EDECD2"/>
          </a:solidFill>
          <a:ln w="12699">
            <a:solidFill>
              <a:srgbClr val="0000CC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   Beginning raw materials inventory was $32,000.  During the month, $276,000 of raw material was purchased.  A count at the end of the month revealed that $28,000 of raw material was still present.  What is the cost of direct material used?</a:t>
            </a:r>
          </a:p>
          <a:p>
            <a:pPr lvl="2"/>
            <a:r>
              <a:rPr lang="en-US" altLang="en-US" sz="2800"/>
              <a:t>A.	$276,000</a:t>
            </a:r>
          </a:p>
          <a:p>
            <a:pPr lvl="2"/>
            <a:r>
              <a:rPr lang="en-US" altLang="en-US" sz="2800"/>
              <a:t>B.	$272,000</a:t>
            </a:r>
          </a:p>
          <a:p>
            <a:pPr lvl="2"/>
            <a:r>
              <a:rPr lang="en-US" altLang="en-US" sz="2800"/>
              <a:t>C.	$280,000</a:t>
            </a:r>
          </a:p>
          <a:p>
            <a:pPr lvl="2"/>
            <a:r>
              <a:rPr lang="en-US" altLang="en-US" sz="2800"/>
              <a:t>D.	$    2,000</a:t>
            </a:r>
            <a:r>
              <a:rPr lang="en-US" altLang="en-US" sz="2000"/>
              <a:t> </a:t>
            </a:r>
          </a:p>
        </p:txBody>
      </p:sp>
    </p:spTree>
  </p:cSld>
  <p:clrMapOvr>
    <a:masterClrMapping/>
  </p:clrMapOvr>
  <p:transition spd="med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22C604D-8430-95F6-193F-134D109F8A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Work of Management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EBD542D-8D16-F335-A03A-1157D4EB58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001000" cy="4724400"/>
          </a:xfr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lIns="90488" tIns="44450" rIns="90488" bIns="44450"/>
          <a:lstStyle/>
          <a:p>
            <a:pPr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altLang="en-US"/>
              <a:t>   </a:t>
            </a:r>
          </a:p>
        </p:txBody>
      </p:sp>
      <p:grpSp>
        <p:nvGrpSpPr>
          <p:cNvPr id="9220" name="Group 4">
            <a:extLst>
              <a:ext uri="{FF2B5EF4-FFF2-40B4-BE49-F238E27FC236}">
                <a16:creationId xmlns:a16="http://schemas.microsoft.com/office/drawing/2014/main" id="{EF03474E-9019-203F-7907-EB1E8E7B6BF7}"/>
              </a:ext>
            </a:extLst>
          </p:cNvPr>
          <p:cNvGrpSpPr>
            <a:grpSpLocks/>
          </p:cNvGrpSpPr>
          <p:nvPr/>
        </p:nvGrpSpPr>
        <p:grpSpPr bwMode="auto">
          <a:xfrm>
            <a:off x="1663700" y="3470275"/>
            <a:ext cx="4902200" cy="2670175"/>
            <a:chOff x="1048" y="2186"/>
            <a:chExt cx="3088" cy="1682"/>
          </a:xfrm>
        </p:grpSpPr>
        <p:sp>
          <p:nvSpPr>
            <p:cNvPr id="9224" name="Freeform 5">
              <a:extLst>
                <a:ext uri="{FF2B5EF4-FFF2-40B4-BE49-F238E27FC236}">
                  <a16:creationId xmlns:a16="http://schemas.microsoft.com/office/drawing/2014/main" id="{622708AE-CAAC-E846-50A5-271EB35C3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1" y="3501"/>
              <a:ext cx="871" cy="315"/>
            </a:xfrm>
            <a:custGeom>
              <a:avLst/>
              <a:gdLst>
                <a:gd name="T0" fmla="*/ 0 w 3485"/>
                <a:gd name="T1" fmla="*/ 192 h 1574"/>
                <a:gd name="T2" fmla="*/ 324 w 3485"/>
                <a:gd name="T3" fmla="*/ 0 h 1574"/>
                <a:gd name="T4" fmla="*/ 871 w 3485"/>
                <a:gd name="T5" fmla="*/ 95 h 1574"/>
                <a:gd name="T6" fmla="*/ 582 w 3485"/>
                <a:gd name="T7" fmla="*/ 315 h 1574"/>
                <a:gd name="T8" fmla="*/ 0 w 3485"/>
                <a:gd name="T9" fmla="*/ 192 h 15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85" h="1574">
                  <a:moveTo>
                    <a:pt x="0" y="959"/>
                  </a:moveTo>
                  <a:lnTo>
                    <a:pt x="1295" y="0"/>
                  </a:lnTo>
                  <a:lnTo>
                    <a:pt x="3485" y="475"/>
                  </a:lnTo>
                  <a:lnTo>
                    <a:pt x="2328" y="1574"/>
                  </a:lnTo>
                  <a:lnTo>
                    <a:pt x="0" y="959"/>
                  </a:lnTo>
                  <a:close/>
                </a:path>
              </a:pathLst>
            </a:custGeom>
            <a:solidFill>
              <a:srgbClr val="FFE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5" name="Freeform 6">
              <a:extLst>
                <a:ext uri="{FF2B5EF4-FFF2-40B4-BE49-F238E27FC236}">
                  <a16:creationId xmlns:a16="http://schemas.microsoft.com/office/drawing/2014/main" id="{FEC1D29C-75A4-4AF6-1927-FBCD37B86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6" y="2995"/>
              <a:ext cx="675" cy="734"/>
            </a:xfrm>
            <a:custGeom>
              <a:avLst/>
              <a:gdLst>
                <a:gd name="T0" fmla="*/ 0 w 2698"/>
                <a:gd name="T1" fmla="*/ 602 h 3673"/>
                <a:gd name="T2" fmla="*/ 62 w 2698"/>
                <a:gd name="T3" fmla="*/ 569 h 3673"/>
                <a:gd name="T4" fmla="*/ 150 w 2698"/>
                <a:gd name="T5" fmla="*/ 514 h 3673"/>
                <a:gd name="T6" fmla="*/ 216 w 2698"/>
                <a:gd name="T7" fmla="*/ 479 h 3673"/>
                <a:gd name="T8" fmla="*/ 230 w 2698"/>
                <a:gd name="T9" fmla="*/ 272 h 3673"/>
                <a:gd name="T10" fmla="*/ 256 w 2698"/>
                <a:gd name="T11" fmla="*/ 176 h 3673"/>
                <a:gd name="T12" fmla="*/ 394 w 2698"/>
                <a:gd name="T13" fmla="*/ 0 h 3673"/>
                <a:gd name="T14" fmla="*/ 510 w 2698"/>
                <a:gd name="T15" fmla="*/ 30 h 3673"/>
                <a:gd name="T16" fmla="*/ 565 w 2698"/>
                <a:gd name="T17" fmla="*/ 52 h 3673"/>
                <a:gd name="T18" fmla="*/ 616 w 2698"/>
                <a:gd name="T19" fmla="*/ 83 h 3673"/>
                <a:gd name="T20" fmla="*/ 648 w 2698"/>
                <a:gd name="T21" fmla="*/ 117 h 3673"/>
                <a:gd name="T22" fmla="*/ 659 w 2698"/>
                <a:gd name="T23" fmla="*/ 141 h 3673"/>
                <a:gd name="T24" fmla="*/ 675 w 2698"/>
                <a:gd name="T25" fmla="*/ 261 h 3673"/>
                <a:gd name="T26" fmla="*/ 595 w 2698"/>
                <a:gd name="T27" fmla="*/ 495 h 3673"/>
                <a:gd name="T28" fmla="*/ 371 w 2698"/>
                <a:gd name="T29" fmla="*/ 632 h 3673"/>
                <a:gd name="T30" fmla="*/ 267 w 2698"/>
                <a:gd name="T31" fmla="*/ 689 h 3673"/>
                <a:gd name="T32" fmla="*/ 109 w 2698"/>
                <a:gd name="T33" fmla="*/ 734 h 3673"/>
                <a:gd name="T34" fmla="*/ 16 w 2698"/>
                <a:gd name="T35" fmla="*/ 642 h 3673"/>
                <a:gd name="T36" fmla="*/ 0 w 2698"/>
                <a:gd name="T37" fmla="*/ 602 h 367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698" h="3673">
                  <a:moveTo>
                    <a:pt x="0" y="3010"/>
                  </a:moveTo>
                  <a:lnTo>
                    <a:pt x="249" y="2845"/>
                  </a:lnTo>
                  <a:lnTo>
                    <a:pt x="599" y="2572"/>
                  </a:lnTo>
                  <a:lnTo>
                    <a:pt x="863" y="2399"/>
                  </a:lnTo>
                  <a:lnTo>
                    <a:pt x="921" y="1359"/>
                  </a:lnTo>
                  <a:lnTo>
                    <a:pt x="1024" y="882"/>
                  </a:lnTo>
                  <a:lnTo>
                    <a:pt x="1576" y="0"/>
                  </a:lnTo>
                  <a:lnTo>
                    <a:pt x="2037" y="152"/>
                  </a:lnTo>
                  <a:lnTo>
                    <a:pt x="2257" y="261"/>
                  </a:lnTo>
                  <a:lnTo>
                    <a:pt x="2461" y="413"/>
                  </a:lnTo>
                  <a:lnTo>
                    <a:pt x="2589" y="587"/>
                  </a:lnTo>
                  <a:lnTo>
                    <a:pt x="2635" y="707"/>
                  </a:lnTo>
                  <a:lnTo>
                    <a:pt x="2698" y="1305"/>
                  </a:lnTo>
                  <a:lnTo>
                    <a:pt x="2378" y="2475"/>
                  </a:lnTo>
                  <a:lnTo>
                    <a:pt x="1483" y="3161"/>
                  </a:lnTo>
                  <a:lnTo>
                    <a:pt x="1069" y="3447"/>
                  </a:lnTo>
                  <a:lnTo>
                    <a:pt x="435" y="3673"/>
                  </a:lnTo>
                  <a:lnTo>
                    <a:pt x="65" y="3215"/>
                  </a:lnTo>
                  <a:lnTo>
                    <a:pt x="0" y="3010"/>
                  </a:lnTo>
                  <a:close/>
                </a:path>
              </a:pathLst>
            </a:custGeom>
            <a:solidFill>
              <a:srgbClr val="002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6" name="Freeform 7">
              <a:extLst>
                <a:ext uri="{FF2B5EF4-FFF2-40B4-BE49-F238E27FC236}">
                  <a16:creationId xmlns:a16="http://schemas.microsoft.com/office/drawing/2014/main" id="{F2FDF80F-C29D-60EC-105E-38522C0B0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9" y="3543"/>
              <a:ext cx="380" cy="273"/>
            </a:xfrm>
            <a:custGeom>
              <a:avLst/>
              <a:gdLst>
                <a:gd name="T0" fmla="*/ 147 w 1522"/>
                <a:gd name="T1" fmla="*/ 0 h 1365"/>
                <a:gd name="T2" fmla="*/ 144 w 1522"/>
                <a:gd name="T3" fmla="*/ 1 h 1365"/>
                <a:gd name="T4" fmla="*/ 149 w 1522"/>
                <a:gd name="T5" fmla="*/ 24 h 1365"/>
                <a:gd name="T6" fmla="*/ 158 w 1522"/>
                <a:gd name="T7" fmla="*/ 40 h 1365"/>
                <a:gd name="T8" fmla="*/ 167 w 1522"/>
                <a:gd name="T9" fmla="*/ 52 h 1365"/>
                <a:gd name="T10" fmla="*/ 176 w 1522"/>
                <a:gd name="T11" fmla="*/ 58 h 1365"/>
                <a:gd name="T12" fmla="*/ 201 w 1522"/>
                <a:gd name="T13" fmla="*/ 60 h 1365"/>
                <a:gd name="T14" fmla="*/ 206 w 1522"/>
                <a:gd name="T15" fmla="*/ 66 h 1365"/>
                <a:gd name="T16" fmla="*/ 211 w 1522"/>
                <a:gd name="T17" fmla="*/ 73 h 1365"/>
                <a:gd name="T18" fmla="*/ 183 w 1522"/>
                <a:gd name="T19" fmla="*/ 86 h 1365"/>
                <a:gd name="T20" fmla="*/ 158 w 1522"/>
                <a:gd name="T21" fmla="*/ 95 h 1365"/>
                <a:gd name="T22" fmla="*/ 113 w 1522"/>
                <a:gd name="T23" fmla="*/ 105 h 1365"/>
                <a:gd name="T24" fmla="*/ 34 w 1522"/>
                <a:gd name="T25" fmla="*/ 119 h 1365"/>
                <a:gd name="T26" fmla="*/ 17 w 1522"/>
                <a:gd name="T27" fmla="*/ 127 h 1365"/>
                <a:gd name="T28" fmla="*/ 16 w 1522"/>
                <a:gd name="T29" fmla="*/ 134 h 1365"/>
                <a:gd name="T30" fmla="*/ 20 w 1522"/>
                <a:gd name="T31" fmla="*/ 136 h 1365"/>
                <a:gd name="T32" fmla="*/ 160 w 1522"/>
                <a:gd name="T33" fmla="*/ 129 h 1365"/>
                <a:gd name="T34" fmla="*/ 113 w 1522"/>
                <a:gd name="T35" fmla="*/ 148 h 1365"/>
                <a:gd name="T36" fmla="*/ 87 w 1522"/>
                <a:gd name="T37" fmla="*/ 154 h 1365"/>
                <a:gd name="T38" fmla="*/ 29 w 1522"/>
                <a:gd name="T39" fmla="*/ 163 h 1365"/>
                <a:gd name="T40" fmla="*/ 12 w 1522"/>
                <a:gd name="T41" fmla="*/ 169 h 1365"/>
                <a:gd name="T42" fmla="*/ 0 w 1522"/>
                <a:gd name="T43" fmla="*/ 178 h 1365"/>
                <a:gd name="T44" fmla="*/ 0 w 1522"/>
                <a:gd name="T45" fmla="*/ 180 h 1365"/>
                <a:gd name="T46" fmla="*/ 12 w 1522"/>
                <a:gd name="T47" fmla="*/ 189 h 1365"/>
                <a:gd name="T48" fmla="*/ 175 w 1522"/>
                <a:gd name="T49" fmla="*/ 166 h 1365"/>
                <a:gd name="T50" fmla="*/ 167 w 1522"/>
                <a:gd name="T51" fmla="*/ 178 h 1365"/>
                <a:gd name="T52" fmla="*/ 135 w 1522"/>
                <a:gd name="T53" fmla="*/ 194 h 1365"/>
                <a:gd name="T54" fmla="*/ 97 w 1522"/>
                <a:gd name="T55" fmla="*/ 211 h 1365"/>
                <a:gd name="T56" fmla="*/ 50 w 1522"/>
                <a:gd name="T57" fmla="*/ 226 h 1365"/>
                <a:gd name="T58" fmla="*/ 48 w 1522"/>
                <a:gd name="T59" fmla="*/ 230 h 1365"/>
                <a:gd name="T60" fmla="*/ 48 w 1522"/>
                <a:gd name="T61" fmla="*/ 236 h 1365"/>
                <a:gd name="T62" fmla="*/ 54 w 1522"/>
                <a:gd name="T63" fmla="*/ 241 h 1365"/>
                <a:gd name="T64" fmla="*/ 67 w 1522"/>
                <a:gd name="T65" fmla="*/ 241 h 1365"/>
                <a:gd name="T66" fmla="*/ 90 w 1522"/>
                <a:gd name="T67" fmla="*/ 236 h 1365"/>
                <a:gd name="T68" fmla="*/ 147 w 1522"/>
                <a:gd name="T69" fmla="*/ 218 h 1365"/>
                <a:gd name="T70" fmla="*/ 183 w 1522"/>
                <a:gd name="T71" fmla="*/ 209 h 1365"/>
                <a:gd name="T72" fmla="*/ 206 w 1522"/>
                <a:gd name="T73" fmla="*/ 207 h 1365"/>
                <a:gd name="T74" fmla="*/ 204 w 1522"/>
                <a:gd name="T75" fmla="*/ 210 h 1365"/>
                <a:gd name="T76" fmla="*/ 186 w 1522"/>
                <a:gd name="T77" fmla="*/ 234 h 1365"/>
                <a:gd name="T78" fmla="*/ 170 w 1522"/>
                <a:gd name="T79" fmla="*/ 250 h 1365"/>
                <a:gd name="T80" fmla="*/ 122 w 1522"/>
                <a:gd name="T81" fmla="*/ 267 h 1365"/>
                <a:gd name="T82" fmla="*/ 122 w 1522"/>
                <a:gd name="T83" fmla="*/ 270 h 1365"/>
                <a:gd name="T84" fmla="*/ 131 w 1522"/>
                <a:gd name="T85" fmla="*/ 273 h 1365"/>
                <a:gd name="T86" fmla="*/ 160 w 1522"/>
                <a:gd name="T87" fmla="*/ 268 h 1365"/>
                <a:gd name="T88" fmla="*/ 201 w 1522"/>
                <a:gd name="T89" fmla="*/ 258 h 1365"/>
                <a:gd name="T90" fmla="*/ 211 w 1522"/>
                <a:gd name="T91" fmla="*/ 253 h 1365"/>
                <a:gd name="T92" fmla="*/ 229 w 1522"/>
                <a:gd name="T93" fmla="*/ 231 h 1365"/>
                <a:gd name="T94" fmla="*/ 282 w 1522"/>
                <a:gd name="T95" fmla="*/ 209 h 1365"/>
                <a:gd name="T96" fmla="*/ 315 w 1522"/>
                <a:gd name="T97" fmla="*/ 191 h 1365"/>
                <a:gd name="T98" fmla="*/ 341 w 1522"/>
                <a:gd name="T99" fmla="*/ 181 h 1365"/>
                <a:gd name="T100" fmla="*/ 364 w 1522"/>
                <a:gd name="T101" fmla="*/ 175 h 1365"/>
                <a:gd name="T102" fmla="*/ 380 w 1522"/>
                <a:gd name="T103" fmla="*/ 171 h 1365"/>
                <a:gd name="T104" fmla="*/ 380 w 1522"/>
                <a:gd name="T105" fmla="*/ 163 h 1365"/>
                <a:gd name="T106" fmla="*/ 373 w 1522"/>
                <a:gd name="T107" fmla="*/ 136 h 1365"/>
                <a:gd name="T108" fmla="*/ 368 w 1522"/>
                <a:gd name="T109" fmla="*/ 116 h 1365"/>
                <a:gd name="T110" fmla="*/ 341 w 1522"/>
                <a:gd name="T111" fmla="*/ 88 h 1365"/>
                <a:gd name="T112" fmla="*/ 309 w 1522"/>
                <a:gd name="T113" fmla="*/ 71 h 1365"/>
                <a:gd name="T114" fmla="*/ 274 w 1522"/>
                <a:gd name="T115" fmla="*/ 50 h 1365"/>
                <a:gd name="T116" fmla="*/ 233 w 1522"/>
                <a:gd name="T117" fmla="*/ 34 h 1365"/>
                <a:gd name="T118" fmla="*/ 202 w 1522"/>
                <a:gd name="T119" fmla="*/ 33 h 1365"/>
                <a:gd name="T120" fmla="*/ 176 w 1522"/>
                <a:gd name="T121" fmla="*/ 27 h 1365"/>
                <a:gd name="T122" fmla="*/ 163 w 1522"/>
                <a:gd name="T123" fmla="*/ 16 h 1365"/>
                <a:gd name="T124" fmla="*/ 147 w 1522"/>
                <a:gd name="T125" fmla="*/ 0 h 136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522" h="1365">
                  <a:moveTo>
                    <a:pt x="587" y="0"/>
                  </a:moveTo>
                  <a:lnTo>
                    <a:pt x="576" y="7"/>
                  </a:lnTo>
                  <a:lnTo>
                    <a:pt x="596" y="120"/>
                  </a:lnTo>
                  <a:lnTo>
                    <a:pt x="633" y="202"/>
                  </a:lnTo>
                  <a:lnTo>
                    <a:pt x="668" y="259"/>
                  </a:lnTo>
                  <a:lnTo>
                    <a:pt x="703" y="288"/>
                  </a:lnTo>
                  <a:lnTo>
                    <a:pt x="807" y="301"/>
                  </a:lnTo>
                  <a:lnTo>
                    <a:pt x="824" y="328"/>
                  </a:lnTo>
                  <a:lnTo>
                    <a:pt x="844" y="363"/>
                  </a:lnTo>
                  <a:lnTo>
                    <a:pt x="734" y="428"/>
                  </a:lnTo>
                  <a:lnTo>
                    <a:pt x="633" y="477"/>
                  </a:lnTo>
                  <a:lnTo>
                    <a:pt x="452" y="525"/>
                  </a:lnTo>
                  <a:lnTo>
                    <a:pt x="138" y="597"/>
                  </a:lnTo>
                  <a:lnTo>
                    <a:pt x="68" y="634"/>
                  </a:lnTo>
                  <a:lnTo>
                    <a:pt x="64" y="669"/>
                  </a:lnTo>
                  <a:lnTo>
                    <a:pt x="80" y="678"/>
                  </a:lnTo>
                  <a:lnTo>
                    <a:pt x="641" y="645"/>
                  </a:lnTo>
                  <a:lnTo>
                    <a:pt x="452" y="741"/>
                  </a:lnTo>
                  <a:lnTo>
                    <a:pt x="347" y="772"/>
                  </a:lnTo>
                  <a:lnTo>
                    <a:pt x="116" y="816"/>
                  </a:lnTo>
                  <a:lnTo>
                    <a:pt x="50" y="847"/>
                  </a:lnTo>
                  <a:lnTo>
                    <a:pt x="0" y="891"/>
                  </a:lnTo>
                  <a:lnTo>
                    <a:pt x="0" y="898"/>
                  </a:lnTo>
                  <a:lnTo>
                    <a:pt x="47" y="946"/>
                  </a:lnTo>
                  <a:lnTo>
                    <a:pt x="700" y="829"/>
                  </a:lnTo>
                  <a:lnTo>
                    <a:pt x="668" y="891"/>
                  </a:lnTo>
                  <a:lnTo>
                    <a:pt x="542" y="971"/>
                  </a:lnTo>
                  <a:lnTo>
                    <a:pt x="390" y="1055"/>
                  </a:lnTo>
                  <a:lnTo>
                    <a:pt x="201" y="1132"/>
                  </a:lnTo>
                  <a:lnTo>
                    <a:pt x="192" y="1149"/>
                  </a:lnTo>
                  <a:lnTo>
                    <a:pt x="193" y="1180"/>
                  </a:lnTo>
                  <a:lnTo>
                    <a:pt x="218" y="1204"/>
                  </a:lnTo>
                  <a:lnTo>
                    <a:pt x="268" y="1204"/>
                  </a:lnTo>
                  <a:lnTo>
                    <a:pt x="362" y="1180"/>
                  </a:lnTo>
                  <a:lnTo>
                    <a:pt x="587" y="1091"/>
                  </a:lnTo>
                  <a:lnTo>
                    <a:pt x="734" y="1043"/>
                  </a:lnTo>
                  <a:lnTo>
                    <a:pt x="824" y="1033"/>
                  </a:lnTo>
                  <a:lnTo>
                    <a:pt x="816" y="1049"/>
                  </a:lnTo>
                  <a:lnTo>
                    <a:pt x="746" y="1170"/>
                  </a:lnTo>
                  <a:lnTo>
                    <a:pt x="682" y="1251"/>
                  </a:lnTo>
                  <a:lnTo>
                    <a:pt x="489" y="1337"/>
                  </a:lnTo>
                  <a:lnTo>
                    <a:pt x="490" y="1349"/>
                  </a:lnTo>
                  <a:lnTo>
                    <a:pt x="524" y="1365"/>
                  </a:lnTo>
                  <a:lnTo>
                    <a:pt x="641" y="1338"/>
                  </a:lnTo>
                  <a:lnTo>
                    <a:pt x="807" y="1290"/>
                  </a:lnTo>
                  <a:lnTo>
                    <a:pt x="847" y="1263"/>
                  </a:lnTo>
                  <a:lnTo>
                    <a:pt x="919" y="1156"/>
                  </a:lnTo>
                  <a:lnTo>
                    <a:pt x="1130" y="1043"/>
                  </a:lnTo>
                  <a:lnTo>
                    <a:pt x="1262" y="956"/>
                  </a:lnTo>
                  <a:lnTo>
                    <a:pt x="1365" y="904"/>
                  </a:lnTo>
                  <a:lnTo>
                    <a:pt x="1458" y="877"/>
                  </a:lnTo>
                  <a:lnTo>
                    <a:pt x="1522" y="857"/>
                  </a:lnTo>
                  <a:lnTo>
                    <a:pt x="1522" y="816"/>
                  </a:lnTo>
                  <a:lnTo>
                    <a:pt x="1493" y="678"/>
                  </a:lnTo>
                  <a:lnTo>
                    <a:pt x="1475" y="582"/>
                  </a:lnTo>
                  <a:lnTo>
                    <a:pt x="1365" y="440"/>
                  </a:lnTo>
                  <a:lnTo>
                    <a:pt x="1239" y="353"/>
                  </a:lnTo>
                  <a:lnTo>
                    <a:pt x="1097" y="252"/>
                  </a:lnTo>
                  <a:lnTo>
                    <a:pt x="934" y="171"/>
                  </a:lnTo>
                  <a:lnTo>
                    <a:pt x="810" y="163"/>
                  </a:lnTo>
                  <a:lnTo>
                    <a:pt x="706" y="136"/>
                  </a:lnTo>
                  <a:lnTo>
                    <a:pt x="651" y="81"/>
                  </a:lnTo>
                  <a:lnTo>
                    <a:pt x="587" y="0"/>
                  </a:lnTo>
                  <a:close/>
                </a:path>
              </a:pathLst>
            </a:custGeom>
            <a:solidFill>
              <a:srgbClr val="FFC9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7" name="Freeform 8">
              <a:extLst>
                <a:ext uri="{FF2B5EF4-FFF2-40B4-BE49-F238E27FC236}">
                  <a16:creationId xmlns:a16="http://schemas.microsoft.com/office/drawing/2014/main" id="{400B304E-7513-276E-B086-C955E5449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4" y="3600"/>
              <a:ext cx="159" cy="135"/>
            </a:xfrm>
            <a:custGeom>
              <a:avLst/>
              <a:gdLst>
                <a:gd name="T0" fmla="*/ 66 w 638"/>
                <a:gd name="T1" fmla="*/ 0 h 672"/>
                <a:gd name="T2" fmla="*/ 88 w 638"/>
                <a:gd name="T3" fmla="*/ 12 h 672"/>
                <a:gd name="T4" fmla="*/ 118 w 638"/>
                <a:gd name="T5" fmla="*/ 37 h 672"/>
                <a:gd name="T6" fmla="*/ 139 w 638"/>
                <a:gd name="T7" fmla="*/ 56 h 672"/>
                <a:gd name="T8" fmla="*/ 155 w 638"/>
                <a:gd name="T9" fmla="*/ 78 h 672"/>
                <a:gd name="T10" fmla="*/ 159 w 638"/>
                <a:gd name="T11" fmla="*/ 93 h 672"/>
                <a:gd name="T12" fmla="*/ 159 w 638"/>
                <a:gd name="T13" fmla="*/ 106 h 672"/>
                <a:gd name="T14" fmla="*/ 157 w 638"/>
                <a:gd name="T15" fmla="*/ 117 h 672"/>
                <a:gd name="T16" fmla="*/ 46 w 638"/>
                <a:gd name="T17" fmla="*/ 135 h 672"/>
                <a:gd name="T18" fmla="*/ 45 w 638"/>
                <a:gd name="T19" fmla="*/ 110 h 672"/>
                <a:gd name="T20" fmla="*/ 41 w 638"/>
                <a:gd name="T21" fmla="*/ 82 h 672"/>
                <a:gd name="T22" fmla="*/ 34 w 638"/>
                <a:gd name="T23" fmla="*/ 61 h 672"/>
                <a:gd name="T24" fmla="*/ 0 w 638"/>
                <a:gd name="T25" fmla="*/ 20 h 672"/>
                <a:gd name="T26" fmla="*/ 66 w 638"/>
                <a:gd name="T27" fmla="*/ 0 h 67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38" h="672">
                  <a:moveTo>
                    <a:pt x="263" y="0"/>
                  </a:moveTo>
                  <a:lnTo>
                    <a:pt x="353" y="61"/>
                  </a:lnTo>
                  <a:lnTo>
                    <a:pt x="472" y="185"/>
                  </a:lnTo>
                  <a:lnTo>
                    <a:pt x="557" y="281"/>
                  </a:lnTo>
                  <a:lnTo>
                    <a:pt x="622" y="390"/>
                  </a:lnTo>
                  <a:lnTo>
                    <a:pt x="638" y="463"/>
                  </a:lnTo>
                  <a:lnTo>
                    <a:pt x="638" y="528"/>
                  </a:lnTo>
                  <a:lnTo>
                    <a:pt x="628" y="583"/>
                  </a:lnTo>
                  <a:lnTo>
                    <a:pt x="183" y="672"/>
                  </a:lnTo>
                  <a:lnTo>
                    <a:pt x="180" y="548"/>
                  </a:lnTo>
                  <a:lnTo>
                    <a:pt x="166" y="407"/>
                  </a:lnTo>
                  <a:lnTo>
                    <a:pt x="136" y="302"/>
                  </a:lnTo>
                  <a:lnTo>
                    <a:pt x="0" y="98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8" name="Freeform 9">
              <a:extLst>
                <a:ext uri="{FF2B5EF4-FFF2-40B4-BE49-F238E27FC236}">
                  <a16:creationId xmlns:a16="http://schemas.microsoft.com/office/drawing/2014/main" id="{00A26ADB-6293-5C0F-B958-8C8E26AC7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9" y="2964"/>
              <a:ext cx="210" cy="539"/>
            </a:xfrm>
            <a:custGeom>
              <a:avLst/>
              <a:gdLst>
                <a:gd name="T0" fmla="*/ 196 w 839"/>
                <a:gd name="T1" fmla="*/ 0 h 2693"/>
                <a:gd name="T2" fmla="*/ 210 w 839"/>
                <a:gd name="T3" fmla="*/ 18 h 2693"/>
                <a:gd name="T4" fmla="*/ 193 w 839"/>
                <a:gd name="T5" fmla="*/ 91 h 2693"/>
                <a:gd name="T6" fmla="*/ 131 w 839"/>
                <a:gd name="T7" fmla="*/ 203 h 2693"/>
                <a:gd name="T8" fmla="*/ 116 w 839"/>
                <a:gd name="T9" fmla="*/ 242 h 2693"/>
                <a:gd name="T10" fmla="*/ 103 w 839"/>
                <a:gd name="T11" fmla="*/ 289 h 2693"/>
                <a:gd name="T12" fmla="*/ 97 w 839"/>
                <a:gd name="T13" fmla="*/ 328 h 2693"/>
                <a:gd name="T14" fmla="*/ 99 w 839"/>
                <a:gd name="T15" fmla="*/ 368 h 2693"/>
                <a:gd name="T16" fmla="*/ 106 w 839"/>
                <a:gd name="T17" fmla="*/ 417 h 2693"/>
                <a:gd name="T18" fmla="*/ 116 w 839"/>
                <a:gd name="T19" fmla="*/ 498 h 2693"/>
                <a:gd name="T20" fmla="*/ 33 w 839"/>
                <a:gd name="T21" fmla="*/ 539 h 2693"/>
                <a:gd name="T22" fmla="*/ 23 w 839"/>
                <a:gd name="T23" fmla="*/ 423 h 2693"/>
                <a:gd name="T24" fmla="*/ 25 w 839"/>
                <a:gd name="T25" fmla="*/ 340 h 2693"/>
                <a:gd name="T26" fmla="*/ 33 w 839"/>
                <a:gd name="T27" fmla="*/ 295 h 2693"/>
                <a:gd name="T28" fmla="*/ 39 w 839"/>
                <a:gd name="T29" fmla="*/ 254 h 2693"/>
                <a:gd name="T30" fmla="*/ 0 w 839"/>
                <a:gd name="T31" fmla="*/ 126 h 2693"/>
                <a:gd name="T32" fmla="*/ 114 w 839"/>
                <a:gd name="T33" fmla="*/ 24 h 2693"/>
                <a:gd name="T34" fmla="*/ 196 w 839"/>
                <a:gd name="T35" fmla="*/ 0 h 269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39" h="2693">
                  <a:moveTo>
                    <a:pt x="785" y="0"/>
                  </a:moveTo>
                  <a:lnTo>
                    <a:pt x="839" y="90"/>
                  </a:lnTo>
                  <a:lnTo>
                    <a:pt x="771" y="454"/>
                  </a:lnTo>
                  <a:lnTo>
                    <a:pt x="524" y="1013"/>
                  </a:lnTo>
                  <a:lnTo>
                    <a:pt x="464" y="1210"/>
                  </a:lnTo>
                  <a:lnTo>
                    <a:pt x="413" y="1443"/>
                  </a:lnTo>
                  <a:lnTo>
                    <a:pt x="387" y="1641"/>
                  </a:lnTo>
                  <a:lnTo>
                    <a:pt x="397" y="1838"/>
                  </a:lnTo>
                  <a:lnTo>
                    <a:pt x="422" y="2084"/>
                  </a:lnTo>
                  <a:lnTo>
                    <a:pt x="464" y="2486"/>
                  </a:lnTo>
                  <a:lnTo>
                    <a:pt x="131" y="2693"/>
                  </a:lnTo>
                  <a:lnTo>
                    <a:pt x="90" y="2112"/>
                  </a:lnTo>
                  <a:lnTo>
                    <a:pt x="99" y="1700"/>
                  </a:lnTo>
                  <a:lnTo>
                    <a:pt x="131" y="1473"/>
                  </a:lnTo>
                  <a:lnTo>
                    <a:pt x="156" y="1268"/>
                  </a:lnTo>
                  <a:lnTo>
                    <a:pt x="0" y="629"/>
                  </a:lnTo>
                  <a:lnTo>
                    <a:pt x="456" y="121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9" name="Freeform 10">
              <a:extLst>
                <a:ext uri="{FF2B5EF4-FFF2-40B4-BE49-F238E27FC236}">
                  <a16:creationId xmlns:a16="http://schemas.microsoft.com/office/drawing/2014/main" id="{1A5E5121-6B4F-23D8-2CC7-368185A45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" y="2756"/>
              <a:ext cx="330" cy="341"/>
            </a:xfrm>
            <a:custGeom>
              <a:avLst/>
              <a:gdLst>
                <a:gd name="T0" fmla="*/ 13 w 1320"/>
                <a:gd name="T1" fmla="*/ 24 h 1705"/>
                <a:gd name="T2" fmla="*/ 0 w 1320"/>
                <a:gd name="T3" fmla="*/ 130 h 1705"/>
                <a:gd name="T4" fmla="*/ 13 w 1320"/>
                <a:gd name="T5" fmla="*/ 158 h 1705"/>
                <a:gd name="T6" fmla="*/ 13 w 1320"/>
                <a:gd name="T7" fmla="*/ 169 h 1705"/>
                <a:gd name="T8" fmla="*/ 13 w 1320"/>
                <a:gd name="T9" fmla="*/ 187 h 1705"/>
                <a:gd name="T10" fmla="*/ 8 w 1320"/>
                <a:gd name="T11" fmla="*/ 205 h 1705"/>
                <a:gd name="T12" fmla="*/ 16 w 1320"/>
                <a:gd name="T13" fmla="*/ 226 h 1705"/>
                <a:gd name="T14" fmla="*/ 38 w 1320"/>
                <a:gd name="T15" fmla="*/ 252 h 1705"/>
                <a:gd name="T16" fmla="*/ 45 w 1320"/>
                <a:gd name="T17" fmla="*/ 266 h 1705"/>
                <a:gd name="T18" fmla="*/ 61 w 1320"/>
                <a:gd name="T19" fmla="*/ 291 h 1705"/>
                <a:gd name="T20" fmla="*/ 72 w 1320"/>
                <a:gd name="T21" fmla="*/ 331 h 1705"/>
                <a:gd name="T22" fmla="*/ 83 w 1320"/>
                <a:gd name="T23" fmla="*/ 341 h 1705"/>
                <a:gd name="T24" fmla="*/ 110 w 1320"/>
                <a:gd name="T25" fmla="*/ 341 h 1705"/>
                <a:gd name="T26" fmla="*/ 154 w 1320"/>
                <a:gd name="T27" fmla="*/ 334 h 1705"/>
                <a:gd name="T28" fmla="*/ 183 w 1320"/>
                <a:gd name="T29" fmla="*/ 328 h 1705"/>
                <a:gd name="T30" fmla="*/ 218 w 1320"/>
                <a:gd name="T31" fmla="*/ 338 h 1705"/>
                <a:gd name="T32" fmla="*/ 243 w 1320"/>
                <a:gd name="T33" fmla="*/ 327 h 1705"/>
                <a:gd name="T34" fmla="*/ 268 w 1320"/>
                <a:gd name="T35" fmla="*/ 299 h 1705"/>
                <a:gd name="T36" fmla="*/ 303 w 1320"/>
                <a:gd name="T37" fmla="*/ 266 h 1705"/>
                <a:gd name="T38" fmla="*/ 313 w 1320"/>
                <a:gd name="T39" fmla="*/ 246 h 1705"/>
                <a:gd name="T40" fmla="*/ 319 w 1320"/>
                <a:gd name="T41" fmla="*/ 224 h 1705"/>
                <a:gd name="T42" fmla="*/ 318 w 1320"/>
                <a:gd name="T43" fmla="*/ 197 h 1705"/>
                <a:gd name="T44" fmla="*/ 315 w 1320"/>
                <a:gd name="T45" fmla="*/ 161 h 1705"/>
                <a:gd name="T46" fmla="*/ 323 w 1320"/>
                <a:gd name="T47" fmla="*/ 146 h 1705"/>
                <a:gd name="T48" fmla="*/ 330 w 1320"/>
                <a:gd name="T49" fmla="*/ 113 h 1705"/>
                <a:gd name="T50" fmla="*/ 328 w 1320"/>
                <a:gd name="T51" fmla="*/ 99 h 1705"/>
                <a:gd name="T52" fmla="*/ 318 w 1320"/>
                <a:gd name="T53" fmla="*/ 91 h 1705"/>
                <a:gd name="T54" fmla="*/ 137 w 1320"/>
                <a:gd name="T55" fmla="*/ 0 h 1705"/>
                <a:gd name="T56" fmla="*/ 106 w 1320"/>
                <a:gd name="T57" fmla="*/ 0 h 1705"/>
                <a:gd name="T58" fmla="*/ 31 w 1320"/>
                <a:gd name="T59" fmla="*/ 22 h 1705"/>
                <a:gd name="T60" fmla="*/ 13 w 1320"/>
                <a:gd name="T61" fmla="*/ 24 h 170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320" h="1705">
                  <a:moveTo>
                    <a:pt x="50" y="120"/>
                  </a:moveTo>
                  <a:lnTo>
                    <a:pt x="0" y="652"/>
                  </a:lnTo>
                  <a:lnTo>
                    <a:pt x="50" y="790"/>
                  </a:lnTo>
                  <a:lnTo>
                    <a:pt x="50" y="844"/>
                  </a:lnTo>
                  <a:lnTo>
                    <a:pt x="50" y="937"/>
                  </a:lnTo>
                  <a:lnTo>
                    <a:pt x="33" y="1025"/>
                  </a:lnTo>
                  <a:lnTo>
                    <a:pt x="65" y="1132"/>
                  </a:lnTo>
                  <a:lnTo>
                    <a:pt x="150" y="1260"/>
                  </a:lnTo>
                  <a:lnTo>
                    <a:pt x="181" y="1329"/>
                  </a:lnTo>
                  <a:lnTo>
                    <a:pt x="242" y="1455"/>
                  </a:lnTo>
                  <a:lnTo>
                    <a:pt x="289" y="1655"/>
                  </a:lnTo>
                  <a:lnTo>
                    <a:pt x="332" y="1705"/>
                  </a:lnTo>
                  <a:lnTo>
                    <a:pt x="441" y="1705"/>
                  </a:lnTo>
                  <a:lnTo>
                    <a:pt x="615" y="1671"/>
                  </a:lnTo>
                  <a:lnTo>
                    <a:pt x="733" y="1640"/>
                  </a:lnTo>
                  <a:lnTo>
                    <a:pt x="871" y="1690"/>
                  </a:lnTo>
                  <a:lnTo>
                    <a:pt x="970" y="1634"/>
                  </a:lnTo>
                  <a:lnTo>
                    <a:pt x="1070" y="1496"/>
                  </a:lnTo>
                  <a:lnTo>
                    <a:pt x="1212" y="1329"/>
                  </a:lnTo>
                  <a:lnTo>
                    <a:pt x="1253" y="1229"/>
                  </a:lnTo>
                  <a:lnTo>
                    <a:pt x="1276" y="1122"/>
                  </a:lnTo>
                  <a:lnTo>
                    <a:pt x="1270" y="985"/>
                  </a:lnTo>
                  <a:lnTo>
                    <a:pt x="1260" y="807"/>
                  </a:lnTo>
                  <a:lnTo>
                    <a:pt x="1293" y="728"/>
                  </a:lnTo>
                  <a:lnTo>
                    <a:pt x="1320" y="563"/>
                  </a:lnTo>
                  <a:lnTo>
                    <a:pt x="1310" y="495"/>
                  </a:lnTo>
                  <a:lnTo>
                    <a:pt x="1270" y="454"/>
                  </a:lnTo>
                  <a:lnTo>
                    <a:pt x="548" y="0"/>
                  </a:lnTo>
                  <a:lnTo>
                    <a:pt x="424" y="0"/>
                  </a:lnTo>
                  <a:lnTo>
                    <a:pt x="125" y="109"/>
                  </a:lnTo>
                  <a:lnTo>
                    <a:pt x="50" y="120"/>
                  </a:lnTo>
                  <a:close/>
                </a:path>
              </a:pathLst>
            </a:custGeom>
            <a:solidFill>
              <a:srgbClr val="FFC9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0" name="Freeform 11">
              <a:extLst>
                <a:ext uri="{FF2B5EF4-FFF2-40B4-BE49-F238E27FC236}">
                  <a16:creationId xmlns:a16="http://schemas.microsoft.com/office/drawing/2014/main" id="{F3FE783F-ACBE-5596-49A5-8272BD842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" y="3126"/>
              <a:ext cx="91" cy="375"/>
            </a:xfrm>
            <a:custGeom>
              <a:avLst/>
              <a:gdLst>
                <a:gd name="T0" fmla="*/ 41 w 365"/>
                <a:gd name="T1" fmla="*/ 0 h 1875"/>
                <a:gd name="T2" fmla="*/ 29 w 365"/>
                <a:gd name="T3" fmla="*/ 17 h 1875"/>
                <a:gd name="T4" fmla="*/ 24 w 365"/>
                <a:gd name="T5" fmla="*/ 39 h 1875"/>
                <a:gd name="T6" fmla="*/ 24 w 365"/>
                <a:gd name="T7" fmla="*/ 57 h 1875"/>
                <a:gd name="T8" fmla="*/ 26 w 365"/>
                <a:gd name="T9" fmla="*/ 68 h 1875"/>
                <a:gd name="T10" fmla="*/ 13 w 365"/>
                <a:gd name="T11" fmla="*/ 106 h 1875"/>
                <a:gd name="T12" fmla="*/ 4 w 365"/>
                <a:gd name="T13" fmla="*/ 140 h 1875"/>
                <a:gd name="T14" fmla="*/ 0 w 365"/>
                <a:gd name="T15" fmla="*/ 198 h 1875"/>
                <a:gd name="T16" fmla="*/ 0 w 365"/>
                <a:gd name="T17" fmla="*/ 249 h 1875"/>
                <a:gd name="T18" fmla="*/ 2 w 365"/>
                <a:gd name="T19" fmla="*/ 298 h 1875"/>
                <a:gd name="T20" fmla="*/ 13 w 365"/>
                <a:gd name="T21" fmla="*/ 375 h 1875"/>
                <a:gd name="T22" fmla="*/ 91 w 365"/>
                <a:gd name="T23" fmla="*/ 336 h 1875"/>
                <a:gd name="T24" fmla="*/ 78 w 365"/>
                <a:gd name="T25" fmla="*/ 247 h 1875"/>
                <a:gd name="T26" fmla="*/ 74 w 365"/>
                <a:gd name="T27" fmla="*/ 188 h 1875"/>
                <a:gd name="T28" fmla="*/ 68 w 365"/>
                <a:gd name="T29" fmla="*/ 120 h 1875"/>
                <a:gd name="T30" fmla="*/ 66 w 365"/>
                <a:gd name="T31" fmla="*/ 90 h 1875"/>
                <a:gd name="T32" fmla="*/ 58 w 365"/>
                <a:gd name="T33" fmla="*/ 61 h 1875"/>
                <a:gd name="T34" fmla="*/ 43 w 365"/>
                <a:gd name="T35" fmla="*/ 22 h 1875"/>
                <a:gd name="T36" fmla="*/ 41 w 365"/>
                <a:gd name="T37" fmla="*/ 0 h 18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65" h="1875">
                  <a:moveTo>
                    <a:pt x="164" y="0"/>
                  </a:moveTo>
                  <a:lnTo>
                    <a:pt x="117" y="87"/>
                  </a:lnTo>
                  <a:lnTo>
                    <a:pt x="98" y="197"/>
                  </a:lnTo>
                  <a:lnTo>
                    <a:pt x="98" y="286"/>
                  </a:lnTo>
                  <a:lnTo>
                    <a:pt x="106" y="341"/>
                  </a:lnTo>
                  <a:lnTo>
                    <a:pt x="51" y="529"/>
                  </a:lnTo>
                  <a:lnTo>
                    <a:pt x="17" y="698"/>
                  </a:lnTo>
                  <a:lnTo>
                    <a:pt x="0" y="990"/>
                  </a:lnTo>
                  <a:lnTo>
                    <a:pt x="0" y="1244"/>
                  </a:lnTo>
                  <a:lnTo>
                    <a:pt x="8" y="1492"/>
                  </a:lnTo>
                  <a:lnTo>
                    <a:pt x="51" y="1875"/>
                  </a:lnTo>
                  <a:lnTo>
                    <a:pt x="365" y="1679"/>
                  </a:lnTo>
                  <a:lnTo>
                    <a:pt x="314" y="1237"/>
                  </a:lnTo>
                  <a:lnTo>
                    <a:pt x="298" y="942"/>
                  </a:lnTo>
                  <a:lnTo>
                    <a:pt x="273" y="598"/>
                  </a:lnTo>
                  <a:lnTo>
                    <a:pt x="265" y="450"/>
                  </a:lnTo>
                  <a:lnTo>
                    <a:pt x="231" y="307"/>
                  </a:lnTo>
                  <a:lnTo>
                    <a:pt x="173" y="108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E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1" name="Freeform 12">
              <a:extLst>
                <a:ext uri="{FF2B5EF4-FFF2-40B4-BE49-F238E27FC236}">
                  <a16:creationId xmlns:a16="http://schemas.microsoft.com/office/drawing/2014/main" id="{62303240-97B6-B4A3-F154-B91AAA8E3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3" y="3018"/>
              <a:ext cx="58" cy="19"/>
            </a:xfrm>
            <a:custGeom>
              <a:avLst/>
              <a:gdLst>
                <a:gd name="T0" fmla="*/ 0 w 234"/>
                <a:gd name="T1" fmla="*/ 4 h 99"/>
                <a:gd name="T2" fmla="*/ 9 w 234"/>
                <a:gd name="T3" fmla="*/ 4 h 99"/>
                <a:gd name="T4" fmla="*/ 21 w 234"/>
                <a:gd name="T5" fmla="*/ 2 h 99"/>
                <a:gd name="T6" fmla="*/ 58 w 234"/>
                <a:gd name="T7" fmla="*/ 0 h 99"/>
                <a:gd name="T8" fmla="*/ 56 w 234"/>
                <a:gd name="T9" fmla="*/ 7 h 99"/>
                <a:gd name="T10" fmla="*/ 34 w 234"/>
                <a:gd name="T11" fmla="*/ 19 h 99"/>
                <a:gd name="T12" fmla="*/ 11 w 234"/>
                <a:gd name="T13" fmla="*/ 19 h 99"/>
                <a:gd name="T14" fmla="*/ 0 w 234"/>
                <a:gd name="T15" fmla="*/ 4 h 9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4" h="99">
                  <a:moveTo>
                    <a:pt x="0" y="21"/>
                  </a:moveTo>
                  <a:lnTo>
                    <a:pt x="38" y="21"/>
                  </a:lnTo>
                  <a:lnTo>
                    <a:pt x="84" y="11"/>
                  </a:lnTo>
                  <a:lnTo>
                    <a:pt x="234" y="0"/>
                  </a:lnTo>
                  <a:lnTo>
                    <a:pt x="226" y="38"/>
                  </a:lnTo>
                  <a:lnTo>
                    <a:pt x="136" y="99"/>
                  </a:lnTo>
                  <a:lnTo>
                    <a:pt x="46" y="99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2" name="Freeform 13">
              <a:extLst>
                <a:ext uri="{FF2B5EF4-FFF2-40B4-BE49-F238E27FC236}">
                  <a16:creationId xmlns:a16="http://schemas.microsoft.com/office/drawing/2014/main" id="{F233FA99-5430-E9E2-49E5-2C913F010D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" y="2947"/>
              <a:ext cx="709" cy="585"/>
            </a:xfrm>
            <a:custGeom>
              <a:avLst/>
              <a:gdLst>
                <a:gd name="T0" fmla="*/ 678 w 2836"/>
                <a:gd name="T1" fmla="*/ 585 h 2929"/>
                <a:gd name="T2" fmla="*/ 709 w 2836"/>
                <a:gd name="T3" fmla="*/ 342 h 2929"/>
                <a:gd name="T4" fmla="*/ 699 w 2836"/>
                <a:gd name="T5" fmla="*/ 196 h 2929"/>
                <a:gd name="T6" fmla="*/ 676 w 2836"/>
                <a:gd name="T7" fmla="*/ 124 h 2929"/>
                <a:gd name="T8" fmla="*/ 671 w 2836"/>
                <a:gd name="T9" fmla="*/ 81 h 2929"/>
                <a:gd name="T10" fmla="*/ 591 w 2836"/>
                <a:gd name="T11" fmla="*/ 53 h 2929"/>
                <a:gd name="T12" fmla="*/ 494 w 2836"/>
                <a:gd name="T13" fmla="*/ 30 h 2929"/>
                <a:gd name="T14" fmla="*/ 436 w 2836"/>
                <a:gd name="T15" fmla="*/ 0 h 2929"/>
                <a:gd name="T16" fmla="*/ 237 w 2836"/>
                <a:gd name="T17" fmla="*/ 28 h 2929"/>
                <a:gd name="T18" fmla="*/ 174 w 2836"/>
                <a:gd name="T19" fmla="*/ 53 h 2929"/>
                <a:gd name="T20" fmla="*/ 107 w 2836"/>
                <a:gd name="T21" fmla="*/ 69 h 2929"/>
                <a:gd name="T22" fmla="*/ 103 w 2836"/>
                <a:gd name="T23" fmla="*/ 81 h 2929"/>
                <a:gd name="T24" fmla="*/ 107 w 2836"/>
                <a:gd name="T25" fmla="*/ 143 h 2929"/>
                <a:gd name="T26" fmla="*/ 100 w 2836"/>
                <a:gd name="T27" fmla="*/ 179 h 2929"/>
                <a:gd name="T28" fmla="*/ 96 w 2836"/>
                <a:gd name="T29" fmla="*/ 204 h 2929"/>
                <a:gd name="T30" fmla="*/ 100 w 2836"/>
                <a:gd name="T31" fmla="*/ 221 h 2929"/>
                <a:gd name="T32" fmla="*/ 107 w 2836"/>
                <a:gd name="T33" fmla="*/ 238 h 2929"/>
                <a:gd name="T34" fmla="*/ 97 w 2836"/>
                <a:gd name="T35" fmla="*/ 265 h 2929"/>
                <a:gd name="T36" fmla="*/ 100 w 2836"/>
                <a:gd name="T37" fmla="*/ 289 h 2929"/>
                <a:gd name="T38" fmla="*/ 76 w 2836"/>
                <a:gd name="T39" fmla="*/ 332 h 2929"/>
                <a:gd name="T40" fmla="*/ 58 w 2836"/>
                <a:gd name="T41" fmla="*/ 377 h 2929"/>
                <a:gd name="T42" fmla="*/ 35 w 2836"/>
                <a:gd name="T43" fmla="*/ 396 h 2929"/>
                <a:gd name="T44" fmla="*/ 0 w 2836"/>
                <a:gd name="T45" fmla="*/ 469 h 2929"/>
                <a:gd name="T46" fmla="*/ 678 w 2836"/>
                <a:gd name="T47" fmla="*/ 585 h 292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836" h="2929">
                  <a:moveTo>
                    <a:pt x="2711" y="2929"/>
                  </a:moveTo>
                  <a:lnTo>
                    <a:pt x="2836" y="1710"/>
                  </a:lnTo>
                  <a:lnTo>
                    <a:pt x="2795" y="983"/>
                  </a:lnTo>
                  <a:lnTo>
                    <a:pt x="2703" y="622"/>
                  </a:lnTo>
                  <a:lnTo>
                    <a:pt x="2685" y="407"/>
                  </a:lnTo>
                  <a:lnTo>
                    <a:pt x="2362" y="265"/>
                  </a:lnTo>
                  <a:lnTo>
                    <a:pt x="1976" y="148"/>
                  </a:lnTo>
                  <a:lnTo>
                    <a:pt x="1742" y="0"/>
                  </a:lnTo>
                  <a:lnTo>
                    <a:pt x="947" y="141"/>
                  </a:lnTo>
                  <a:lnTo>
                    <a:pt x="694" y="265"/>
                  </a:lnTo>
                  <a:lnTo>
                    <a:pt x="429" y="344"/>
                  </a:lnTo>
                  <a:lnTo>
                    <a:pt x="413" y="407"/>
                  </a:lnTo>
                  <a:lnTo>
                    <a:pt x="429" y="718"/>
                  </a:lnTo>
                  <a:lnTo>
                    <a:pt x="398" y="896"/>
                  </a:lnTo>
                  <a:lnTo>
                    <a:pt x="382" y="1023"/>
                  </a:lnTo>
                  <a:lnTo>
                    <a:pt x="398" y="1107"/>
                  </a:lnTo>
                  <a:lnTo>
                    <a:pt x="429" y="1191"/>
                  </a:lnTo>
                  <a:lnTo>
                    <a:pt x="389" y="1326"/>
                  </a:lnTo>
                  <a:lnTo>
                    <a:pt x="398" y="1446"/>
                  </a:lnTo>
                  <a:lnTo>
                    <a:pt x="305" y="1662"/>
                  </a:lnTo>
                  <a:lnTo>
                    <a:pt x="233" y="1886"/>
                  </a:lnTo>
                  <a:lnTo>
                    <a:pt x="140" y="1985"/>
                  </a:lnTo>
                  <a:lnTo>
                    <a:pt x="0" y="2348"/>
                  </a:lnTo>
                  <a:lnTo>
                    <a:pt x="2711" y="2929"/>
                  </a:lnTo>
                  <a:close/>
                </a:path>
              </a:pathLst>
            </a:custGeom>
            <a:solidFill>
              <a:srgbClr val="0042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3" name="Freeform 14">
              <a:extLst>
                <a:ext uri="{FF2B5EF4-FFF2-40B4-BE49-F238E27FC236}">
                  <a16:creationId xmlns:a16="http://schemas.microsoft.com/office/drawing/2014/main" id="{58A03692-E195-90CB-EA59-DE8F8111B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0" y="3053"/>
              <a:ext cx="530" cy="377"/>
            </a:xfrm>
            <a:custGeom>
              <a:avLst/>
              <a:gdLst>
                <a:gd name="T0" fmla="*/ 500 w 2117"/>
                <a:gd name="T1" fmla="*/ 39 h 1884"/>
                <a:gd name="T2" fmla="*/ 503 w 2117"/>
                <a:gd name="T3" fmla="*/ 57 h 1884"/>
                <a:gd name="T4" fmla="*/ 507 w 2117"/>
                <a:gd name="T5" fmla="*/ 73 h 1884"/>
                <a:gd name="T6" fmla="*/ 517 w 2117"/>
                <a:gd name="T7" fmla="*/ 94 h 1884"/>
                <a:gd name="T8" fmla="*/ 521 w 2117"/>
                <a:gd name="T9" fmla="*/ 119 h 1884"/>
                <a:gd name="T10" fmla="*/ 525 w 2117"/>
                <a:gd name="T11" fmla="*/ 149 h 1884"/>
                <a:gd name="T12" fmla="*/ 530 w 2117"/>
                <a:gd name="T13" fmla="*/ 168 h 1884"/>
                <a:gd name="T14" fmla="*/ 519 w 2117"/>
                <a:gd name="T15" fmla="*/ 203 h 1884"/>
                <a:gd name="T16" fmla="*/ 515 w 2117"/>
                <a:gd name="T17" fmla="*/ 242 h 1884"/>
                <a:gd name="T18" fmla="*/ 513 w 2117"/>
                <a:gd name="T19" fmla="*/ 283 h 1884"/>
                <a:gd name="T20" fmla="*/ 465 w 2117"/>
                <a:gd name="T21" fmla="*/ 352 h 1884"/>
                <a:gd name="T22" fmla="*/ 389 w 2117"/>
                <a:gd name="T23" fmla="*/ 309 h 1884"/>
                <a:gd name="T24" fmla="*/ 9 w 2117"/>
                <a:gd name="T25" fmla="*/ 377 h 1884"/>
                <a:gd name="T26" fmla="*/ 0 w 2117"/>
                <a:gd name="T27" fmla="*/ 291 h 1884"/>
                <a:gd name="T28" fmla="*/ 91 w 2117"/>
                <a:gd name="T29" fmla="*/ 253 h 1884"/>
                <a:gd name="T30" fmla="*/ 270 w 2117"/>
                <a:gd name="T31" fmla="*/ 171 h 1884"/>
                <a:gd name="T32" fmla="*/ 274 w 2117"/>
                <a:gd name="T33" fmla="*/ 132 h 1884"/>
                <a:gd name="T34" fmla="*/ 318 w 2117"/>
                <a:gd name="T35" fmla="*/ 108 h 1884"/>
                <a:gd name="T36" fmla="*/ 358 w 2117"/>
                <a:gd name="T37" fmla="*/ 41 h 1884"/>
                <a:gd name="T38" fmla="*/ 382 w 2117"/>
                <a:gd name="T39" fmla="*/ 18 h 1884"/>
                <a:gd name="T40" fmla="*/ 423 w 2117"/>
                <a:gd name="T41" fmla="*/ 0 h 1884"/>
                <a:gd name="T42" fmla="*/ 441 w 2117"/>
                <a:gd name="T43" fmla="*/ 34 h 1884"/>
                <a:gd name="T44" fmla="*/ 455 w 2117"/>
                <a:gd name="T45" fmla="*/ 44 h 1884"/>
                <a:gd name="T46" fmla="*/ 490 w 2117"/>
                <a:gd name="T47" fmla="*/ 44 h 1884"/>
                <a:gd name="T48" fmla="*/ 500 w 2117"/>
                <a:gd name="T49" fmla="*/ 39 h 188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17" h="1884">
                  <a:moveTo>
                    <a:pt x="1997" y="195"/>
                  </a:moveTo>
                  <a:lnTo>
                    <a:pt x="2008" y="285"/>
                  </a:lnTo>
                  <a:lnTo>
                    <a:pt x="2026" y="363"/>
                  </a:lnTo>
                  <a:lnTo>
                    <a:pt x="2065" y="471"/>
                  </a:lnTo>
                  <a:lnTo>
                    <a:pt x="2083" y="597"/>
                  </a:lnTo>
                  <a:lnTo>
                    <a:pt x="2099" y="745"/>
                  </a:lnTo>
                  <a:lnTo>
                    <a:pt x="2117" y="841"/>
                  </a:lnTo>
                  <a:lnTo>
                    <a:pt x="2073" y="1012"/>
                  </a:lnTo>
                  <a:lnTo>
                    <a:pt x="2059" y="1208"/>
                  </a:lnTo>
                  <a:lnTo>
                    <a:pt x="2049" y="1413"/>
                  </a:lnTo>
                  <a:lnTo>
                    <a:pt x="1859" y="1758"/>
                  </a:lnTo>
                  <a:lnTo>
                    <a:pt x="1552" y="1543"/>
                  </a:lnTo>
                  <a:lnTo>
                    <a:pt x="35" y="1884"/>
                  </a:lnTo>
                  <a:lnTo>
                    <a:pt x="0" y="1452"/>
                  </a:lnTo>
                  <a:lnTo>
                    <a:pt x="364" y="1264"/>
                  </a:lnTo>
                  <a:lnTo>
                    <a:pt x="1080" y="854"/>
                  </a:lnTo>
                  <a:lnTo>
                    <a:pt x="1095" y="658"/>
                  </a:lnTo>
                  <a:lnTo>
                    <a:pt x="1270" y="540"/>
                  </a:lnTo>
                  <a:lnTo>
                    <a:pt x="1429" y="204"/>
                  </a:lnTo>
                  <a:lnTo>
                    <a:pt x="1526" y="89"/>
                  </a:lnTo>
                  <a:lnTo>
                    <a:pt x="1690" y="0"/>
                  </a:lnTo>
                  <a:lnTo>
                    <a:pt x="1760" y="169"/>
                  </a:lnTo>
                  <a:lnTo>
                    <a:pt x="1817" y="219"/>
                  </a:lnTo>
                  <a:lnTo>
                    <a:pt x="1958" y="219"/>
                  </a:lnTo>
                  <a:lnTo>
                    <a:pt x="1997" y="195"/>
                  </a:lnTo>
                  <a:close/>
                </a:path>
              </a:pathLst>
            </a:custGeom>
            <a:solidFill>
              <a:srgbClr val="002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4" name="Freeform 15">
              <a:extLst>
                <a:ext uri="{FF2B5EF4-FFF2-40B4-BE49-F238E27FC236}">
                  <a16:creationId xmlns:a16="http://schemas.microsoft.com/office/drawing/2014/main" id="{4F08DEA5-DD9A-7CD4-5CC8-53FF7E2E0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5" y="3347"/>
              <a:ext cx="102" cy="128"/>
            </a:xfrm>
            <a:custGeom>
              <a:avLst/>
              <a:gdLst>
                <a:gd name="T0" fmla="*/ 48 w 407"/>
                <a:gd name="T1" fmla="*/ 0 h 637"/>
                <a:gd name="T2" fmla="*/ 0 w 407"/>
                <a:gd name="T3" fmla="*/ 14 h 637"/>
                <a:gd name="T4" fmla="*/ 52 w 407"/>
                <a:gd name="T5" fmla="*/ 128 h 637"/>
                <a:gd name="T6" fmla="*/ 85 w 407"/>
                <a:gd name="T7" fmla="*/ 126 h 637"/>
                <a:gd name="T8" fmla="*/ 95 w 407"/>
                <a:gd name="T9" fmla="*/ 118 h 637"/>
                <a:gd name="T10" fmla="*/ 102 w 407"/>
                <a:gd name="T11" fmla="*/ 99 h 637"/>
                <a:gd name="T12" fmla="*/ 102 w 407"/>
                <a:gd name="T13" fmla="*/ 67 h 637"/>
                <a:gd name="T14" fmla="*/ 95 w 407"/>
                <a:gd name="T15" fmla="*/ 40 h 637"/>
                <a:gd name="T16" fmla="*/ 83 w 407"/>
                <a:gd name="T17" fmla="*/ 18 h 637"/>
                <a:gd name="T18" fmla="*/ 68 w 407"/>
                <a:gd name="T19" fmla="*/ 7 h 637"/>
                <a:gd name="T20" fmla="*/ 48 w 407"/>
                <a:gd name="T21" fmla="*/ 0 h 6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07" h="637">
                  <a:moveTo>
                    <a:pt x="192" y="0"/>
                  </a:moveTo>
                  <a:lnTo>
                    <a:pt x="0" y="72"/>
                  </a:lnTo>
                  <a:lnTo>
                    <a:pt x="208" y="637"/>
                  </a:lnTo>
                  <a:lnTo>
                    <a:pt x="338" y="629"/>
                  </a:lnTo>
                  <a:lnTo>
                    <a:pt x="381" y="589"/>
                  </a:lnTo>
                  <a:lnTo>
                    <a:pt x="407" y="492"/>
                  </a:lnTo>
                  <a:lnTo>
                    <a:pt x="407" y="334"/>
                  </a:lnTo>
                  <a:lnTo>
                    <a:pt x="381" y="197"/>
                  </a:lnTo>
                  <a:lnTo>
                    <a:pt x="330" y="91"/>
                  </a:lnTo>
                  <a:lnTo>
                    <a:pt x="272" y="33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5" name="Freeform 16">
              <a:extLst>
                <a:ext uri="{FF2B5EF4-FFF2-40B4-BE49-F238E27FC236}">
                  <a16:creationId xmlns:a16="http://schemas.microsoft.com/office/drawing/2014/main" id="{0CDBF488-5A55-973B-3267-822F01749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0" y="3367"/>
              <a:ext cx="257" cy="181"/>
            </a:xfrm>
            <a:custGeom>
              <a:avLst/>
              <a:gdLst>
                <a:gd name="T0" fmla="*/ 10 w 1030"/>
                <a:gd name="T1" fmla="*/ 116 h 904"/>
                <a:gd name="T2" fmla="*/ 0 w 1030"/>
                <a:gd name="T3" fmla="*/ 52 h 904"/>
                <a:gd name="T4" fmla="*/ 95 w 1030"/>
                <a:gd name="T5" fmla="*/ 20 h 904"/>
                <a:gd name="T6" fmla="*/ 190 w 1030"/>
                <a:gd name="T7" fmla="*/ 0 h 904"/>
                <a:gd name="T8" fmla="*/ 211 w 1030"/>
                <a:gd name="T9" fmla="*/ 3 h 904"/>
                <a:gd name="T10" fmla="*/ 234 w 1030"/>
                <a:gd name="T11" fmla="*/ 14 h 904"/>
                <a:gd name="T12" fmla="*/ 248 w 1030"/>
                <a:gd name="T13" fmla="*/ 36 h 904"/>
                <a:gd name="T14" fmla="*/ 257 w 1030"/>
                <a:gd name="T15" fmla="*/ 59 h 904"/>
                <a:gd name="T16" fmla="*/ 254 w 1030"/>
                <a:gd name="T17" fmla="*/ 67 h 904"/>
                <a:gd name="T18" fmla="*/ 231 w 1030"/>
                <a:gd name="T19" fmla="*/ 79 h 904"/>
                <a:gd name="T20" fmla="*/ 213 w 1030"/>
                <a:gd name="T21" fmla="*/ 111 h 904"/>
                <a:gd name="T22" fmla="*/ 211 w 1030"/>
                <a:gd name="T23" fmla="*/ 122 h 904"/>
                <a:gd name="T24" fmla="*/ 138 w 1030"/>
                <a:gd name="T25" fmla="*/ 162 h 904"/>
                <a:gd name="T26" fmla="*/ 138 w 1030"/>
                <a:gd name="T27" fmla="*/ 150 h 904"/>
                <a:gd name="T28" fmla="*/ 145 w 1030"/>
                <a:gd name="T29" fmla="*/ 124 h 904"/>
                <a:gd name="T30" fmla="*/ 172 w 1030"/>
                <a:gd name="T31" fmla="*/ 107 h 904"/>
                <a:gd name="T32" fmla="*/ 167 w 1030"/>
                <a:gd name="T33" fmla="*/ 89 h 904"/>
                <a:gd name="T34" fmla="*/ 116 w 1030"/>
                <a:gd name="T35" fmla="*/ 81 h 904"/>
                <a:gd name="T36" fmla="*/ 97 w 1030"/>
                <a:gd name="T37" fmla="*/ 108 h 904"/>
                <a:gd name="T38" fmla="*/ 76 w 1030"/>
                <a:gd name="T39" fmla="*/ 136 h 904"/>
                <a:gd name="T40" fmla="*/ 58 w 1030"/>
                <a:gd name="T41" fmla="*/ 154 h 904"/>
                <a:gd name="T42" fmla="*/ 38 w 1030"/>
                <a:gd name="T43" fmla="*/ 172 h 904"/>
                <a:gd name="T44" fmla="*/ 25 w 1030"/>
                <a:gd name="T45" fmla="*/ 179 h 904"/>
                <a:gd name="T46" fmla="*/ 12 w 1030"/>
                <a:gd name="T47" fmla="*/ 181 h 904"/>
                <a:gd name="T48" fmla="*/ 6 w 1030"/>
                <a:gd name="T49" fmla="*/ 177 h 904"/>
                <a:gd name="T50" fmla="*/ 27 w 1030"/>
                <a:gd name="T51" fmla="*/ 154 h 904"/>
                <a:gd name="T52" fmla="*/ 37 w 1030"/>
                <a:gd name="T53" fmla="*/ 138 h 904"/>
                <a:gd name="T54" fmla="*/ 27 w 1030"/>
                <a:gd name="T55" fmla="*/ 126 h 904"/>
                <a:gd name="T56" fmla="*/ 10 w 1030"/>
                <a:gd name="T57" fmla="*/ 116 h 90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030" h="904">
                  <a:moveTo>
                    <a:pt x="42" y="581"/>
                  </a:moveTo>
                  <a:lnTo>
                    <a:pt x="0" y="258"/>
                  </a:lnTo>
                  <a:lnTo>
                    <a:pt x="379" y="100"/>
                  </a:lnTo>
                  <a:lnTo>
                    <a:pt x="762" y="0"/>
                  </a:lnTo>
                  <a:lnTo>
                    <a:pt x="846" y="13"/>
                  </a:lnTo>
                  <a:lnTo>
                    <a:pt x="936" y="72"/>
                  </a:lnTo>
                  <a:lnTo>
                    <a:pt x="995" y="178"/>
                  </a:lnTo>
                  <a:lnTo>
                    <a:pt x="1030" y="296"/>
                  </a:lnTo>
                  <a:lnTo>
                    <a:pt x="1019" y="337"/>
                  </a:lnTo>
                  <a:lnTo>
                    <a:pt x="927" y="395"/>
                  </a:lnTo>
                  <a:lnTo>
                    <a:pt x="854" y="553"/>
                  </a:lnTo>
                  <a:lnTo>
                    <a:pt x="846" y="608"/>
                  </a:lnTo>
                  <a:lnTo>
                    <a:pt x="555" y="807"/>
                  </a:lnTo>
                  <a:lnTo>
                    <a:pt x="555" y="749"/>
                  </a:lnTo>
                  <a:lnTo>
                    <a:pt x="581" y="619"/>
                  </a:lnTo>
                  <a:lnTo>
                    <a:pt x="688" y="532"/>
                  </a:lnTo>
                  <a:lnTo>
                    <a:pt x="668" y="443"/>
                  </a:lnTo>
                  <a:lnTo>
                    <a:pt x="465" y="405"/>
                  </a:lnTo>
                  <a:lnTo>
                    <a:pt x="387" y="540"/>
                  </a:lnTo>
                  <a:lnTo>
                    <a:pt x="306" y="681"/>
                  </a:lnTo>
                  <a:lnTo>
                    <a:pt x="234" y="768"/>
                  </a:lnTo>
                  <a:lnTo>
                    <a:pt x="154" y="857"/>
                  </a:lnTo>
                  <a:lnTo>
                    <a:pt x="101" y="896"/>
                  </a:lnTo>
                  <a:lnTo>
                    <a:pt x="50" y="904"/>
                  </a:lnTo>
                  <a:lnTo>
                    <a:pt x="24" y="885"/>
                  </a:lnTo>
                  <a:lnTo>
                    <a:pt x="109" y="768"/>
                  </a:lnTo>
                  <a:lnTo>
                    <a:pt x="148" y="687"/>
                  </a:lnTo>
                  <a:lnTo>
                    <a:pt x="109" y="629"/>
                  </a:lnTo>
                  <a:lnTo>
                    <a:pt x="42" y="581"/>
                  </a:lnTo>
                  <a:close/>
                </a:path>
              </a:pathLst>
            </a:custGeom>
            <a:solidFill>
              <a:srgbClr val="FFC9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6" name="Freeform 17">
              <a:extLst>
                <a:ext uri="{FF2B5EF4-FFF2-40B4-BE49-F238E27FC236}">
                  <a16:creationId xmlns:a16="http://schemas.microsoft.com/office/drawing/2014/main" id="{23000DD4-4D53-5801-8553-17727297B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" y="2820"/>
              <a:ext cx="217" cy="370"/>
            </a:xfrm>
            <a:custGeom>
              <a:avLst/>
              <a:gdLst>
                <a:gd name="T0" fmla="*/ 7 w 872"/>
                <a:gd name="T1" fmla="*/ 10 h 1853"/>
                <a:gd name="T2" fmla="*/ 3 w 872"/>
                <a:gd name="T3" fmla="*/ 27 h 1853"/>
                <a:gd name="T4" fmla="*/ 0 w 872"/>
                <a:gd name="T5" fmla="*/ 47 h 1853"/>
                <a:gd name="T6" fmla="*/ 3 w 872"/>
                <a:gd name="T7" fmla="*/ 69 h 1853"/>
                <a:gd name="T8" fmla="*/ 7 w 872"/>
                <a:gd name="T9" fmla="*/ 105 h 1853"/>
                <a:gd name="T10" fmla="*/ 19 w 872"/>
                <a:gd name="T11" fmla="*/ 129 h 1853"/>
                <a:gd name="T12" fmla="*/ 42 w 872"/>
                <a:gd name="T13" fmla="*/ 162 h 1853"/>
                <a:gd name="T14" fmla="*/ 77 w 872"/>
                <a:gd name="T15" fmla="*/ 204 h 1853"/>
                <a:gd name="T16" fmla="*/ 100 w 872"/>
                <a:gd name="T17" fmla="*/ 223 h 1853"/>
                <a:gd name="T18" fmla="*/ 147 w 872"/>
                <a:gd name="T19" fmla="*/ 370 h 1853"/>
                <a:gd name="T20" fmla="*/ 215 w 872"/>
                <a:gd name="T21" fmla="*/ 254 h 1853"/>
                <a:gd name="T22" fmla="*/ 217 w 872"/>
                <a:gd name="T23" fmla="*/ 96 h 1853"/>
                <a:gd name="T24" fmla="*/ 213 w 872"/>
                <a:gd name="T25" fmla="*/ 60 h 1853"/>
                <a:gd name="T26" fmla="*/ 210 w 872"/>
                <a:gd name="T27" fmla="*/ 39 h 1853"/>
                <a:gd name="T28" fmla="*/ 176 w 872"/>
                <a:gd name="T29" fmla="*/ 4 h 1853"/>
                <a:gd name="T30" fmla="*/ 17 w 872"/>
                <a:gd name="T31" fmla="*/ 0 h 1853"/>
                <a:gd name="T32" fmla="*/ 7 w 872"/>
                <a:gd name="T33" fmla="*/ 10 h 185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72" h="1853">
                  <a:moveTo>
                    <a:pt x="28" y="48"/>
                  </a:moveTo>
                  <a:lnTo>
                    <a:pt x="11" y="135"/>
                  </a:lnTo>
                  <a:lnTo>
                    <a:pt x="0" y="236"/>
                  </a:lnTo>
                  <a:lnTo>
                    <a:pt x="11" y="344"/>
                  </a:lnTo>
                  <a:lnTo>
                    <a:pt x="28" y="525"/>
                  </a:lnTo>
                  <a:lnTo>
                    <a:pt x="78" y="645"/>
                  </a:lnTo>
                  <a:lnTo>
                    <a:pt x="168" y="813"/>
                  </a:lnTo>
                  <a:lnTo>
                    <a:pt x="309" y="1020"/>
                  </a:lnTo>
                  <a:lnTo>
                    <a:pt x="401" y="1116"/>
                  </a:lnTo>
                  <a:lnTo>
                    <a:pt x="590" y="1853"/>
                  </a:lnTo>
                  <a:lnTo>
                    <a:pt x="865" y="1274"/>
                  </a:lnTo>
                  <a:lnTo>
                    <a:pt x="872" y="480"/>
                  </a:lnTo>
                  <a:lnTo>
                    <a:pt x="856" y="302"/>
                  </a:lnTo>
                  <a:lnTo>
                    <a:pt x="842" y="196"/>
                  </a:lnTo>
                  <a:lnTo>
                    <a:pt x="707" y="18"/>
                  </a:lnTo>
                  <a:lnTo>
                    <a:pt x="67" y="0"/>
                  </a:lnTo>
                  <a:lnTo>
                    <a:pt x="28" y="48"/>
                  </a:lnTo>
                  <a:close/>
                </a:path>
              </a:pathLst>
            </a:custGeom>
            <a:solidFill>
              <a:srgbClr val="FFC9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7" name="Freeform 18">
              <a:extLst>
                <a:ext uri="{FF2B5EF4-FFF2-40B4-BE49-F238E27FC236}">
                  <a16:creationId xmlns:a16="http://schemas.microsoft.com/office/drawing/2014/main" id="{8D614ACC-5D2F-9220-3725-0B0A95C4D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" y="2719"/>
              <a:ext cx="245" cy="197"/>
            </a:xfrm>
            <a:custGeom>
              <a:avLst/>
              <a:gdLst>
                <a:gd name="T0" fmla="*/ 50 w 979"/>
                <a:gd name="T1" fmla="*/ 119 h 984"/>
                <a:gd name="T2" fmla="*/ 58 w 979"/>
                <a:gd name="T3" fmla="*/ 106 h 984"/>
                <a:gd name="T4" fmla="*/ 74 w 979"/>
                <a:gd name="T5" fmla="*/ 105 h 984"/>
                <a:gd name="T6" fmla="*/ 104 w 979"/>
                <a:gd name="T7" fmla="*/ 119 h 984"/>
                <a:gd name="T8" fmla="*/ 133 w 979"/>
                <a:gd name="T9" fmla="*/ 127 h 984"/>
                <a:gd name="T10" fmla="*/ 158 w 979"/>
                <a:gd name="T11" fmla="*/ 120 h 984"/>
                <a:gd name="T12" fmla="*/ 189 w 979"/>
                <a:gd name="T13" fmla="*/ 111 h 984"/>
                <a:gd name="T14" fmla="*/ 214 w 979"/>
                <a:gd name="T15" fmla="*/ 112 h 984"/>
                <a:gd name="T16" fmla="*/ 245 w 979"/>
                <a:gd name="T17" fmla="*/ 122 h 984"/>
                <a:gd name="T18" fmla="*/ 245 w 979"/>
                <a:gd name="T19" fmla="*/ 66 h 984"/>
                <a:gd name="T20" fmla="*/ 220 w 979"/>
                <a:gd name="T21" fmla="*/ 27 h 984"/>
                <a:gd name="T22" fmla="*/ 189 w 979"/>
                <a:gd name="T23" fmla="*/ 6 h 984"/>
                <a:gd name="T24" fmla="*/ 127 w 979"/>
                <a:gd name="T25" fmla="*/ 0 h 984"/>
                <a:gd name="T26" fmla="*/ 68 w 979"/>
                <a:gd name="T27" fmla="*/ 10 h 984"/>
                <a:gd name="T28" fmla="*/ 41 w 979"/>
                <a:gd name="T29" fmla="*/ 29 h 984"/>
                <a:gd name="T30" fmla="*/ 21 w 979"/>
                <a:gd name="T31" fmla="*/ 55 h 984"/>
                <a:gd name="T32" fmla="*/ 16 w 979"/>
                <a:gd name="T33" fmla="*/ 79 h 984"/>
                <a:gd name="T34" fmla="*/ 16 w 979"/>
                <a:gd name="T35" fmla="*/ 87 h 984"/>
                <a:gd name="T36" fmla="*/ 26 w 979"/>
                <a:gd name="T37" fmla="*/ 108 h 984"/>
                <a:gd name="T38" fmla="*/ 13 w 979"/>
                <a:gd name="T39" fmla="*/ 111 h 984"/>
                <a:gd name="T40" fmla="*/ 0 w 979"/>
                <a:gd name="T41" fmla="*/ 150 h 984"/>
                <a:gd name="T42" fmla="*/ 11 w 979"/>
                <a:gd name="T43" fmla="*/ 176 h 984"/>
                <a:gd name="T44" fmla="*/ 43 w 979"/>
                <a:gd name="T45" fmla="*/ 197 h 984"/>
                <a:gd name="T46" fmla="*/ 43 w 979"/>
                <a:gd name="T47" fmla="*/ 159 h 984"/>
                <a:gd name="T48" fmla="*/ 46 w 979"/>
                <a:gd name="T49" fmla="*/ 128 h 984"/>
                <a:gd name="T50" fmla="*/ 50 w 979"/>
                <a:gd name="T51" fmla="*/ 119 h 98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79" h="984">
                  <a:moveTo>
                    <a:pt x="200" y="592"/>
                  </a:moveTo>
                  <a:lnTo>
                    <a:pt x="233" y="531"/>
                  </a:lnTo>
                  <a:lnTo>
                    <a:pt x="297" y="522"/>
                  </a:lnTo>
                  <a:lnTo>
                    <a:pt x="414" y="592"/>
                  </a:lnTo>
                  <a:lnTo>
                    <a:pt x="532" y="632"/>
                  </a:lnTo>
                  <a:lnTo>
                    <a:pt x="631" y="599"/>
                  </a:lnTo>
                  <a:lnTo>
                    <a:pt x="755" y="552"/>
                  </a:lnTo>
                  <a:lnTo>
                    <a:pt x="854" y="560"/>
                  </a:lnTo>
                  <a:lnTo>
                    <a:pt x="979" y="609"/>
                  </a:lnTo>
                  <a:lnTo>
                    <a:pt x="979" y="328"/>
                  </a:lnTo>
                  <a:lnTo>
                    <a:pt x="879" y="137"/>
                  </a:lnTo>
                  <a:lnTo>
                    <a:pt x="755" y="31"/>
                  </a:lnTo>
                  <a:lnTo>
                    <a:pt x="507" y="0"/>
                  </a:lnTo>
                  <a:lnTo>
                    <a:pt x="273" y="48"/>
                  </a:lnTo>
                  <a:lnTo>
                    <a:pt x="164" y="147"/>
                  </a:lnTo>
                  <a:lnTo>
                    <a:pt x="83" y="273"/>
                  </a:lnTo>
                  <a:lnTo>
                    <a:pt x="65" y="397"/>
                  </a:lnTo>
                  <a:lnTo>
                    <a:pt x="65" y="433"/>
                  </a:lnTo>
                  <a:lnTo>
                    <a:pt x="102" y="539"/>
                  </a:lnTo>
                  <a:lnTo>
                    <a:pt x="51" y="552"/>
                  </a:lnTo>
                  <a:lnTo>
                    <a:pt x="0" y="748"/>
                  </a:lnTo>
                  <a:lnTo>
                    <a:pt x="42" y="877"/>
                  </a:lnTo>
                  <a:lnTo>
                    <a:pt x="172" y="984"/>
                  </a:lnTo>
                  <a:lnTo>
                    <a:pt x="172" y="796"/>
                  </a:lnTo>
                  <a:lnTo>
                    <a:pt x="183" y="639"/>
                  </a:lnTo>
                  <a:lnTo>
                    <a:pt x="200" y="592"/>
                  </a:lnTo>
                  <a:close/>
                </a:path>
              </a:pathLst>
            </a:custGeom>
            <a:solidFill>
              <a:srgbClr val="FFE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8" name="Freeform 19">
              <a:extLst>
                <a:ext uri="{FF2B5EF4-FFF2-40B4-BE49-F238E27FC236}">
                  <a16:creationId xmlns:a16="http://schemas.microsoft.com/office/drawing/2014/main" id="{96CA752F-49A0-CDAF-E94D-116FE97CA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2972"/>
              <a:ext cx="46" cy="32"/>
            </a:xfrm>
            <a:custGeom>
              <a:avLst/>
              <a:gdLst>
                <a:gd name="T0" fmla="*/ 0 w 183"/>
                <a:gd name="T1" fmla="*/ 26 h 159"/>
                <a:gd name="T2" fmla="*/ 15 w 183"/>
                <a:gd name="T3" fmla="*/ 32 h 159"/>
                <a:gd name="T4" fmla="*/ 29 w 183"/>
                <a:gd name="T5" fmla="*/ 30 h 159"/>
                <a:gd name="T6" fmla="*/ 41 w 183"/>
                <a:gd name="T7" fmla="*/ 22 h 159"/>
                <a:gd name="T8" fmla="*/ 46 w 183"/>
                <a:gd name="T9" fmla="*/ 0 h 159"/>
                <a:gd name="T10" fmla="*/ 21 w 183"/>
                <a:gd name="T11" fmla="*/ 20 h 159"/>
                <a:gd name="T12" fmla="*/ 0 w 183"/>
                <a:gd name="T13" fmla="*/ 20 h 159"/>
                <a:gd name="T14" fmla="*/ 0 w 183"/>
                <a:gd name="T15" fmla="*/ 26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83" h="159">
                  <a:moveTo>
                    <a:pt x="0" y="131"/>
                  </a:moveTo>
                  <a:lnTo>
                    <a:pt x="58" y="159"/>
                  </a:lnTo>
                  <a:lnTo>
                    <a:pt x="116" y="149"/>
                  </a:lnTo>
                  <a:lnTo>
                    <a:pt x="165" y="110"/>
                  </a:lnTo>
                  <a:lnTo>
                    <a:pt x="183" y="0"/>
                  </a:lnTo>
                  <a:lnTo>
                    <a:pt x="82" y="101"/>
                  </a:lnTo>
                  <a:lnTo>
                    <a:pt x="0" y="101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9" name="Freeform 20">
              <a:extLst>
                <a:ext uri="{FF2B5EF4-FFF2-40B4-BE49-F238E27FC236}">
                  <a16:creationId xmlns:a16="http://schemas.microsoft.com/office/drawing/2014/main" id="{EC33C3F7-010F-CDD7-FBD8-EF76125B5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1" y="2898"/>
              <a:ext cx="23" cy="37"/>
            </a:xfrm>
            <a:custGeom>
              <a:avLst/>
              <a:gdLst>
                <a:gd name="T0" fmla="*/ 2 w 93"/>
                <a:gd name="T1" fmla="*/ 3 h 184"/>
                <a:gd name="T2" fmla="*/ 0 w 93"/>
                <a:gd name="T3" fmla="*/ 29 h 184"/>
                <a:gd name="T4" fmla="*/ 12 w 93"/>
                <a:gd name="T5" fmla="*/ 37 h 184"/>
                <a:gd name="T6" fmla="*/ 23 w 93"/>
                <a:gd name="T7" fmla="*/ 25 h 184"/>
                <a:gd name="T8" fmla="*/ 23 w 93"/>
                <a:gd name="T9" fmla="*/ 14 h 184"/>
                <a:gd name="T10" fmla="*/ 15 w 93"/>
                <a:gd name="T11" fmla="*/ 0 h 184"/>
                <a:gd name="T12" fmla="*/ 2 w 93"/>
                <a:gd name="T13" fmla="*/ 3 h 1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3" h="184">
                  <a:moveTo>
                    <a:pt x="9" y="17"/>
                  </a:moveTo>
                  <a:lnTo>
                    <a:pt x="0" y="146"/>
                  </a:lnTo>
                  <a:lnTo>
                    <a:pt x="50" y="184"/>
                  </a:lnTo>
                  <a:lnTo>
                    <a:pt x="93" y="126"/>
                  </a:lnTo>
                  <a:lnTo>
                    <a:pt x="93" y="68"/>
                  </a:lnTo>
                  <a:lnTo>
                    <a:pt x="60" y="0"/>
                  </a:lnTo>
                  <a:lnTo>
                    <a:pt x="9" y="1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0" name="Freeform 21">
              <a:extLst>
                <a:ext uri="{FF2B5EF4-FFF2-40B4-BE49-F238E27FC236}">
                  <a16:creationId xmlns:a16="http://schemas.microsoft.com/office/drawing/2014/main" id="{63388CA4-943D-E5F8-4AA4-85AAE1D18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0" y="2945"/>
              <a:ext cx="21" cy="33"/>
            </a:xfrm>
            <a:custGeom>
              <a:avLst/>
              <a:gdLst>
                <a:gd name="T0" fmla="*/ 4 w 85"/>
                <a:gd name="T1" fmla="*/ 0 h 165"/>
                <a:gd name="T2" fmla="*/ 0 w 85"/>
                <a:gd name="T3" fmla="*/ 4 h 165"/>
                <a:gd name="T4" fmla="*/ 0 w 85"/>
                <a:gd name="T5" fmla="*/ 25 h 165"/>
                <a:gd name="T6" fmla="*/ 10 w 85"/>
                <a:gd name="T7" fmla="*/ 33 h 165"/>
                <a:gd name="T8" fmla="*/ 21 w 85"/>
                <a:gd name="T9" fmla="*/ 27 h 165"/>
                <a:gd name="T10" fmla="*/ 4 w 85"/>
                <a:gd name="T11" fmla="*/ 0 h 1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5" h="165">
                  <a:moveTo>
                    <a:pt x="15" y="0"/>
                  </a:moveTo>
                  <a:lnTo>
                    <a:pt x="0" y="18"/>
                  </a:lnTo>
                  <a:lnTo>
                    <a:pt x="0" y="126"/>
                  </a:lnTo>
                  <a:lnTo>
                    <a:pt x="40" y="165"/>
                  </a:lnTo>
                  <a:lnTo>
                    <a:pt x="85" y="13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1" name="Freeform 22">
              <a:extLst>
                <a:ext uri="{FF2B5EF4-FFF2-40B4-BE49-F238E27FC236}">
                  <a16:creationId xmlns:a16="http://schemas.microsoft.com/office/drawing/2014/main" id="{20D01ADD-69CB-F836-955B-BA09639C2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2" y="3291"/>
              <a:ext cx="534" cy="286"/>
            </a:xfrm>
            <a:custGeom>
              <a:avLst/>
              <a:gdLst>
                <a:gd name="T0" fmla="*/ 0 w 2134"/>
                <a:gd name="T1" fmla="*/ 77 h 1428"/>
                <a:gd name="T2" fmla="*/ 50 w 2134"/>
                <a:gd name="T3" fmla="*/ 186 h 1428"/>
                <a:gd name="T4" fmla="*/ 76 w 2134"/>
                <a:gd name="T5" fmla="*/ 228 h 1428"/>
                <a:gd name="T6" fmla="*/ 119 w 2134"/>
                <a:gd name="T7" fmla="*/ 261 h 1428"/>
                <a:gd name="T8" fmla="*/ 173 w 2134"/>
                <a:gd name="T9" fmla="*/ 282 h 1428"/>
                <a:gd name="T10" fmla="*/ 224 w 2134"/>
                <a:gd name="T11" fmla="*/ 286 h 1428"/>
                <a:gd name="T12" fmla="*/ 281 w 2134"/>
                <a:gd name="T13" fmla="*/ 285 h 1428"/>
                <a:gd name="T14" fmla="*/ 331 w 2134"/>
                <a:gd name="T15" fmla="*/ 281 h 1428"/>
                <a:gd name="T16" fmla="*/ 374 w 2134"/>
                <a:gd name="T17" fmla="*/ 273 h 1428"/>
                <a:gd name="T18" fmla="*/ 412 w 2134"/>
                <a:gd name="T19" fmla="*/ 265 h 1428"/>
                <a:gd name="T20" fmla="*/ 443 w 2134"/>
                <a:gd name="T21" fmla="*/ 259 h 1428"/>
                <a:gd name="T22" fmla="*/ 474 w 2134"/>
                <a:gd name="T23" fmla="*/ 254 h 1428"/>
                <a:gd name="T24" fmla="*/ 511 w 2134"/>
                <a:gd name="T25" fmla="*/ 252 h 1428"/>
                <a:gd name="T26" fmla="*/ 534 w 2134"/>
                <a:gd name="T27" fmla="*/ 253 h 1428"/>
                <a:gd name="T28" fmla="*/ 494 w 2134"/>
                <a:gd name="T29" fmla="*/ 241 h 1428"/>
                <a:gd name="T30" fmla="*/ 465 w 2134"/>
                <a:gd name="T31" fmla="*/ 227 h 1428"/>
                <a:gd name="T32" fmla="*/ 439 w 2134"/>
                <a:gd name="T33" fmla="*/ 210 h 1428"/>
                <a:gd name="T34" fmla="*/ 414 w 2134"/>
                <a:gd name="T35" fmla="*/ 186 h 1428"/>
                <a:gd name="T36" fmla="*/ 393 w 2134"/>
                <a:gd name="T37" fmla="*/ 161 h 1428"/>
                <a:gd name="T38" fmla="*/ 381 w 2134"/>
                <a:gd name="T39" fmla="*/ 140 h 1428"/>
                <a:gd name="T40" fmla="*/ 361 w 2134"/>
                <a:gd name="T41" fmla="*/ 103 h 1428"/>
                <a:gd name="T42" fmla="*/ 337 w 2134"/>
                <a:gd name="T43" fmla="*/ 60 h 1428"/>
                <a:gd name="T44" fmla="*/ 312 w 2134"/>
                <a:gd name="T45" fmla="*/ 0 h 1428"/>
                <a:gd name="T46" fmla="*/ 283 w 2134"/>
                <a:gd name="T47" fmla="*/ 14 h 1428"/>
                <a:gd name="T48" fmla="*/ 238 w 2134"/>
                <a:gd name="T49" fmla="*/ 24 h 1428"/>
                <a:gd name="T50" fmla="*/ 193 w 2134"/>
                <a:gd name="T51" fmla="*/ 34 h 1428"/>
                <a:gd name="T52" fmla="*/ 150 w 2134"/>
                <a:gd name="T53" fmla="*/ 44 h 1428"/>
                <a:gd name="T54" fmla="*/ 82 w 2134"/>
                <a:gd name="T55" fmla="*/ 61 h 1428"/>
                <a:gd name="T56" fmla="*/ 45 w 2134"/>
                <a:gd name="T57" fmla="*/ 72 h 1428"/>
                <a:gd name="T58" fmla="*/ 0 w 2134"/>
                <a:gd name="T59" fmla="*/ 77 h 142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134" h="1428">
                  <a:moveTo>
                    <a:pt x="0" y="382"/>
                  </a:moveTo>
                  <a:lnTo>
                    <a:pt x="198" y="930"/>
                  </a:lnTo>
                  <a:lnTo>
                    <a:pt x="302" y="1138"/>
                  </a:lnTo>
                  <a:lnTo>
                    <a:pt x="474" y="1304"/>
                  </a:lnTo>
                  <a:lnTo>
                    <a:pt x="692" y="1407"/>
                  </a:lnTo>
                  <a:lnTo>
                    <a:pt x="894" y="1428"/>
                  </a:lnTo>
                  <a:lnTo>
                    <a:pt x="1121" y="1424"/>
                  </a:lnTo>
                  <a:lnTo>
                    <a:pt x="1323" y="1403"/>
                  </a:lnTo>
                  <a:lnTo>
                    <a:pt x="1496" y="1362"/>
                  </a:lnTo>
                  <a:lnTo>
                    <a:pt x="1647" y="1323"/>
                  </a:lnTo>
                  <a:lnTo>
                    <a:pt x="1771" y="1291"/>
                  </a:lnTo>
                  <a:lnTo>
                    <a:pt x="1894" y="1270"/>
                  </a:lnTo>
                  <a:lnTo>
                    <a:pt x="2041" y="1259"/>
                  </a:lnTo>
                  <a:lnTo>
                    <a:pt x="2134" y="1263"/>
                  </a:lnTo>
                  <a:lnTo>
                    <a:pt x="1976" y="1205"/>
                  </a:lnTo>
                  <a:lnTo>
                    <a:pt x="1857" y="1133"/>
                  </a:lnTo>
                  <a:lnTo>
                    <a:pt x="1756" y="1049"/>
                  </a:lnTo>
                  <a:lnTo>
                    <a:pt x="1654" y="930"/>
                  </a:lnTo>
                  <a:lnTo>
                    <a:pt x="1572" y="803"/>
                  </a:lnTo>
                  <a:lnTo>
                    <a:pt x="1522" y="697"/>
                  </a:lnTo>
                  <a:lnTo>
                    <a:pt x="1442" y="515"/>
                  </a:lnTo>
                  <a:lnTo>
                    <a:pt x="1347" y="298"/>
                  </a:lnTo>
                  <a:lnTo>
                    <a:pt x="1246" y="0"/>
                  </a:lnTo>
                  <a:lnTo>
                    <a:pt x="1131" y="72"/>
                  </a:lnTo>
                  <a:lnTo>
                    <a:pt x="951" y="120"/>
                  </a:lnTo>
                  <a:lnTo>
                    <a:pt x="771" y="168"/>
                  </a:lnTo>
                  <a:lnTo>
                    <a:pt x="599" y="220"/>
                  </a:lnTo>
                  <a:lnTo>
                    <a:pt x="326" y="305"/>
                  </a:lnTo>
                  <a:lnTo>
                    <a:pt x="178" y="361"/>
                  </a:lnTo>
                  <a:lnTo>
                    <a:pt x="0" y="3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2" name="Freeform 23">
              <a:extLst>
                <a:ext uri="{FF2B5EF4-FFF2-40B4-BE49-F238E27FC236}">
                  <a16:creationId xmlns:a16="http://schemas.microsoft.com/office/drawing/2014/main" id="{828B58FE-CFDB-0AB4-228A-367AECD6D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6" y="2873"/>
              <a:ext cx="256" cy="497"/>
            </a:xfrm>
            <a:custGeom>
              <a:avLst/>
              <a:gdLst>
                <a:gd name="T0" fmla="*/ 11 w 1024"/>
                <a:gd name="T1" fmla="*/ 5 h 2484"/>
                <a:gd name="T2" fmla="*/ 0 w 1024"/>
                <a:gd name="T3" fmla="*/ 148 h 2484"/>
                <a:gd name="T4" fmla="*/ 29 w 1024"/>
                <a:gd name="T5" fmla="*/ 461 h 2484"/>
                <a:gd name="T6" fmla="*/ 249 w 1024"/>
                <a:gd name="T7" fmla="*/ 497 h 2484"/>
                <a:gd name="T8" fmla="*/ 256 w 1024"/>
                <a:gd name="T9" fmla="*/ 332 h 2484"/>
                <a:gd name="T10" fmla="*/ 245 w 1024"/>
                <a:gd name="T11" fmla="*/ 238 h 2484"/>
                <a:gd name="T12" fmla="*/ 238 w 1024"/>
                <a:gd name="T13" fmla="*/ 170 h 2484"/>
                <a:gd name="T14" fmla="*/ 220 w 1024"/>
                <a:gd name="T15" fmla="*/ 109 h 2484"/>
                <a:gd name="T16" fmla="*/ 174 w 1024"/>
                <a:gd name="T17" fmla="*/ 0 h 2484"/>
                <a:gd name="T18" fmla="*/ 11 w 1024"/>
                <a:gd name="T19" fmla="*/ 5 h 24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24" h="2484">
                  <a:moveTo>
                    <a:pt x="42" y="26"/>
                  </a:moveTo>
                  <a:lnTo>
                    <a:pt x="0" y="742"/>
                  </a:lnTo>
                  <a:lnTo>
                    <a:pt x="114" y="2304"/>
                  </a:lnTo>
                  <a:lnTo>
                    <a:pt x="995" y="2484"/>
                  </a:lnTo>
                  <a:lnTo>
                    <a:pt x="1024" y="1661"/>
                  </a:lnTo>
                  <a:lnTo>
                    <a:pt x="980" y="1188"/>
                  </a:lnTo>
                  <a:lnTo>
                    <a:pt x="951" y="848"/>
                  </a:lnTo>
                  <a:lnTo>
                    <a:pt x="879" y="545"/>
                  </a:lnTo>
                  <a:lnTo>
                    <a:pt x="695" y="0"/>
                  </a:lnTo>
                  <a:lnTo>
                    <a:pt x="42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3" name="Freeform 24">
              <a:extLst>
                <a:ext uri="{FF2B5EF4-FFF2-40B4-BE49-F238E27FC236}">
                  <a16:creationId xmlns:a16="http://schemas.microsoft.com/office/drawing/2014/main" id="{95115070-5471-7ABE-97AA-017A338C2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8" y="3220"/>
              <a:ext cx="128" cy="153"/>
            </a:xfrm>
            <a:custGeom>
              <a:avLst/>
              <a:gdLst>
                <a:gd name="T0" fmla="*/ 0 w 511"/>
                <a:gd name="T1" fmla="*/ 78 h 765"/>
                <a:gd name="T2" fmla="*/ 0 w 511"/>
                <a:gd name="T3" fmla="*/ 105 h 765"/>
                <a:gd name="T4" fmla="*/ 13 w 511"/>
                <a:gd name="T5" fmla="*/ 127 h 765"/>
                <a:gd name="T6" fmla="*/ 71 w 511"/>
                <a:gd name="T7" fmla="*/ 133 h 765"/>
                <a:gd name="T8" fmla="*/ 92 w 511"/>
                <a:gd name="T9" fmla="*/ 153 h 765"/>
                <a:gd name="T10" fmla="*/ 97 w 511"/>
                <a:gd name="T11" fmla="*/ 153 h 765"/>
                <a:gd name="T12" fmla="*/ 95 w 511"/>
                <a:gd name="T13" fmla="*/ 102 h 765"/>
                <a:gd name="T14" fmla="*/ 112 w 511"/>
                <a:gd name="T15" fmla="*/ 121 h 765"/>
                <a:gd name="T16" fmla="*/ 125 w 511"/>
                <a:gd name="T17" fmla="*/ 127 h 765"/>
                <a:gd name="T18" fmla="*/ 128 w 511"/>
                <a:gd name="T19" fmla="*/ 127 h 765"/>
                <a:gd name="T20" fmla="*/ 125 w 511"/>
                <a:gd name="T21" fmla="*/ 95 h 765"/>
                <a:gd name="T22" fmla="*/ 123 w 511"/>
                <a:gd name="T23" fmla="*/ 75 h 765"/>
                <a:gd name="T24" fmla="*/ 102 w 511"/>
                <a:gd name="T25" fmla="*/ 8 h 765"/>
                <a:gd name="T26" fmla="*/ 79 w 511"/>
                <a:gd name="T27" fmla="*/ 0 h 765"/>
                <a:gd name="T28" fmla="*/ 20 w 511"/>
                <a:gd name="T29" fmla="*/ 29 h 765"/>
                <a:gd name="T30" fmla="*/ 2 w 511"/>
                <a:gd name="T31" fmla="*/ 56 h 765"/>
                <a:gd name="T32" fmla="*/ 0 w 511"/>
                <a:gd name="T33" fmla="*/ 78 h 76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11" h="765">
                  <a:moveTo>
                    <a:pt x="0" y="388"/>
                  </a:moveTo>
                  <a:lnTo>
                    <a:pt x="0" y="524"/>
                  </a:lnTo>
                  <a:lnTo>
                    <a:pt x="52" y="633"/>
                  </a:lnTo>
                  <a:lnTo>
                    <a:pt x="285" y="665"/>
                  </a:lnTo>
                  <a:lnTo>
                    <a:pt x="368" y="765"/>
                  </a:lnTo>
                  <a:lnTo>
                    <a:pt x="389" y="765"/>
                  </a:lnTo>
                  <a:lnTo>
                    <a:pt x="381" y="509"/>
                  </a:lnTo>
                  <a:lnTo>
                    <a:pt x="449" y="604"/>
                  </a:lnTo>
                  <a:lnTo>
                    <a:pt x="499" y="633"/>
                  </a:lnTo>
                  <a:lnTo>
                    <a:pt x="511" y="633"/>
                  </a:lnTo>
                  <a:lnTo>
                    <a:pt x="499" y="473"/>
                  </a:lnTo>
                  <a:lnTo>
                    <a:pt x="492" y="374"/>
                  </a:lnTo>
                  <a:lnTo>
                    <a:pt x="409" y="38"/>
                  </a:lnTo>
                  <a:lnTo>
                    <a:pt x="316" y="0"/>
                  </a:lnTo>
                  <a:lnTo>
                    <a:pt x="81" y="147"/>
                  </a:lnTo>
                  <a:lnTo>
                    <a:pt x="8" y="278"/>
                  </a:lnTo>
                  <a:lnTo>
                    <a:pt x="0" y="388"/>
                  </a:lnTo>
                  <a:close/>
                </a:path>
              </a:pathLst>
            </a:custGeom>
            <a:solidFill>
              <a:srgbClr val="FFC9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4" name="Freeform 25">
              <a:extLst>
                <a:ext uri="{FF2B5EF4-FFF2-40B4-BE49-F238E27FC236}">
                  <a16:creationId xmlns:a16="http://schemas.microsoft.com/office/drawing/2014/main" id="{CF1E2CA5-2E28-171B-BBD8-2F44B87A2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1" y="2719"/>
              <a:ext cx="242" cy="246"/>
            </a:xfrm>
            <a:custGeom>
              <a:avLst/>
              <a:gdLst>
                <a:gd name="T0" fmla="*/ 0 w 970"/>
                <a:gd name="T1" fmla="*/ 102 h 1233"/>
                <a:gd name="T2" fmla="*/ 10 w 970"/>
                <a:gd name="T3" fmla="*/ 140 h 1233"/>
                <a:gd name="T4" fmla="*/ 28 w 970"/>
                <a:gd name="T5" fmla="*/ 167 h 1233"/>
                <a:gd name="T6" fmla="*/ 51 w 970"/>
                <a:gd name="T7" fmla="*/ 167 h 1233"/>
                <a:gd name="T8" fmla="*/ 87 w 970"/>
                <a:gd name="T9" fmla="*/ 215 h 1233"/>
                <a:gd name="T10" fmla="*/ 129 w 970"/>
                <a:gd name="T11" fmla="*/ 240 h 1233"/>
                <a:gd name="T12" fmla="*/ 191 w 970"/>
                <a:gd name="T13" fmla="*/ 246 h 1233"/>
                <a:gd name="T14" fmla="*/ 230 w 970"/>
                <a:gd name="T15" fmla="*/ 237 h 1233"/>
                <a:gd name="T16" fmla="*/ 242 w 970"/>
                <a:gd name="T17" fmla="*/ 201 h 1233"/>
                <a:gd name="T18" fmla="*/ 237 w 970"/>
                <a:gd name="T19" fmla="*/ 145 h 1233"/>
                <a:gd name="T20" fmla="*/ 232 w 970"/>
                <a:gd name="T21" fmla="*/ 110 h 1233"/>
                <a:gd name="T22" fmla="*/ 227 w 970"/>
                <a:gd name="T23" fmla="*/ 89 h 1233"/>
                <a:gd name="T24" fmla="*/ 219 w 970"/>
                <a:gd name="T25" fmla="*/ 70 h 1233"/>
                <a:gd name="T26" fmla="*/ 209 w 970"/>
                <a:gd name="T27" fmla="*/ 46 h 1233"/>
                <a:gd name="T28" fmla="*/ 194 w 970"/>
                <a:gd name="T29" fmla="*/ 15 h 1233"/>
                <a:gd name="T30" fmla="*/ 5 w 970"/>
                <a:gd name="T31" fmla="*/ 0 h 1233"/>
                <a:gd name="T32" fmla="*/ 0 w 970"/>
                <a:gd name="T33" fmla="*/ 102 h 12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70" h="1233">
                  <a:moveTo>
                    <a:pt x="0" y="509"/>
                  </a:moveTo>
                  <a:lnTo>
                    <a:pt x="41" y="704"/>
                  </a:lnTo>
                  <a:lnTo>
                    <a:pt x="111" y="835"/>
                  </a:lnTo>
                  <a:lnTo>
                    <a:pt x="205" y="835"/>
                  </a:lnTo>
                  <a:lnTo>
                    <a:pt x="347" y="1077"/>
                  </a:lnTo>
                  <a:lnTo>
                    <a:pt x="518" y="1201"/>
                  </a:lnTo>
                  <a:lnTo>
                    <a:pt x="766" y="1233"/>
                  </a:lnTo>
                  <a:lnTo>
                    <a:pt x="922" y="1187"/>
                  </a:lnTo>
                  <a:lnTo>
                    <a:pt x="970" y="1008"/>
                  </a:lnTo>
                  <a:lnTo>
                    <a:pt x="951" y="728"/>
                  </a:lnTo>
                  <a:lnTo>
                    <a:pt x="930" y="549"/>
                  </a:lnTo>
                  <a:lnTo>
                    <a:pt x="910" y="446"/>
                  </a:lnTo>
                  <a:lnTo>
                    <a:pt x="878" y="351"/>
                  </a:lnTo>
                  <a:lnTo>
                    <a:pt x="838" y="231"/>
                  </a:lnTo>
                  <a:lnTo>
                    <a:pt x="779" y="73"/>
                  </a:lnTo>
                  <a:lnTo>
                    <a:pt x="21" y="0"/>
                  </a:lnTo>
                  <a:lnTo>
                    <a:pt x="0" y="509"/>
                  </a:lnTo>
                  <a:close/>
                </a:path>
              </a:pathLst>
            </a:custGeom>
            <a:solidFill>
              <a:srgbClr val="FFC9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5" name="Freeform 26">
              <a:extLst>
                <a:ext uri="{FF2B5EF4-FFF2-40B4-BE49-F238E27FC236}">
                  <a16:creationId xmlns:a16="http://schemas.microsoft.com/office/drawing/2014/main" id="{79BBE5C4-3E39-BDF3-BA43-3EA2733FF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7" y="2961"/>
              <a:ext cx="106" cy="405"/>
            </a:xfrm>
            <a:custGeom>
              <a:avLst/>
              <a:gdLst>
                <a:gd name="T0" fmla="*/ 0 w 424"/>
                <a:gd name="T1" fmla="*/ 10 h 2023"/>
                <a:gd name="T2" fmla="*/ 17 w 424"/>
                <a:gd name="T3" fmla="*/ 29 h 2023"/>
                <a:gd name="T4" fmla="*/ 20 w 424"/>
                <a:gd name="T5" fmla="*/ 41 h 2023"/>
                <a:gd name="T6" fmla="*/ 4 w 424"/>
                <a:gd name="T7" fmla="*/ 95 h 2023"/>
                <a:gd name="T8" fmla="*/ 2 w 424"/>
                <a:gd name="T9" fmla="*/ 143 h 2023"/>
                <a:gd name="T10" fmla="*/ 0 w 424"/>
                <a:gd name="T11" fmla="*/ 182 h 2023"/>
                <a:gd name="T12" fmla="*/ 4 w 424"/>
                <a:gd name="T13" fmla="*/ 230 h 2023"/>
                <a:gd name="T14" fmla="*/ 9 w 424"/>
                <a:gd name="T15" fmla="*/ 337 h 2023"/>
                <a:gd name="T16" fmla="*/ 17 w 424"/>
                <a:gd name="T17" fmla="*/ 332 h 2023"/>
                <a:gd name="T18" fmla="*/ 29 w 424"/>
                <a:gd name="T19" fmla="*/ 361 h 2023"/>
                <a:gd name="T20" fmla="*/ 47 w 424"/>
                <a:gd name="T21" fmla="*/ 395 h 2023"/>
                <a:gd name="T22" fmla="*/ 106 w 424"/>
                <a:gd name="T23" fmla="*/ 405 h 2023"/>
                <a:gd name="T24" fmla="*/ 88 w 424"/>
                <a:gd name="T25" fmla="*/ 340 h 2023"/>
                <a:gd name="T26" fmla="*/ 73 w 424"/>
                <a:gd name="T27" fmla="*/ 257 h 2023"/>
                <a:gd name="T28" fmla="*/ 68 w 424"/>
                <a:gd name="T29" fmla="*/ 190 h 2023"/>
                <a:gd name="T30" fmla="*/ 68 w 424"/>
                <a:gd name="T31" fmla="*/ 129 h 2023"/>
                <a:gd name="T32" fmla="*/ 58 w 424"/>
                <a:gd name="T33" fmla="*/ 75 h 2023"/>
                <a:gd name="T34" fmla="*/ 47 w 424"/>
                <a:gd name="T35" fmla="*/ 37 h 2023"/>
                <a:gd name="T36" fmla="*/ 35 w 424"/>
                <a:gd name="T37" fmla="*/ 7 h 2023"/>
                <a:gd name="T38" fmla="*/ 4 w 424"/>
                <a:gd name="T39" fmla="*/ 0 h 2023"/>
                <a:gd name="T40" fmla="*/ 0 w 424"/>
                <a:gd name="T41" fmla="*/ 10 h 202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24" h="2023">
                  <a:moveTo>
                    <a:pt x="0" y="49"/>
                  </a:moveTo>
                  <a:lnTo>
                    <a:pt x="67" y="146"/>
                  </a:lnTo>
                  <a:lnTo>
                    <a:pt x="79" y="207"/>
                  </a:lnTo>
                  <a:lnTo>
                    <a:pt x="17" y="474"/>
                  </a:lnTo>
                  <a:lnTo>
                    <a:pt x="6" y="715"/>
                  </a:lnTo>
                  <a:lnTo>
                    <a:pt x="0" y="909"/>
                  </a:lnTo>
                  <a:lnTo>
                    <a:pt x="17" y="1150"/>
                  </a:lnTo>
                  <a:lnTo>
                    <a:pt x="37" y="1683"/>
                  </a:lnTo>
                  <a:lnTo>
                    <a:pt x="67" y="1659"/>
                  </a:lnTo>
                  <a:lnTo>
                    <a:pt x="116" y="1804"/>
                  </a:lnTo>
                  <a:lnTo>
                    <a:pt x="188" y="1975"/>
                  </a:lnTo>
                  <a:lnTo>
                    <a:pt x="424" y="2023"/>
                  </a:lnTo>
                  <a:lnTo>
                    <a:pt x="350" y="1696"/>
                  </a:lnTo>
                  <a:lnTo>
                    <a:pt x="292" y="1284"/>
                  </a:lnTo>
                  <a:lnTo>
                    <a:pt x="271" y="948"/>
                  </a:lnTo>
                  <a:lnTo>
                    <a:pt x="271" y="644"/>
                  </a:lnTo>
                  <a:lnTo>
                    <a:pt x="233" y="376"/>
                  </a:lnTo>
                  <a:lnTo>
                    <a:pt x="188" y="183"/>
                  </a:lnTo>
                  <a:lnTo>
                    <a:pt x="141" y="36"/>
                  </a:lnTo>
                  <a:lnTo>
                    <a:pt x="1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E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6" name="Freeform 27">
              <a:extLst>
                <a:ext uri="{FF2B5EF4-FFF2-40B4-BE49-F238E27FC236}">
                  <a16:creationId xmlns:a16="http://schemas.microsoft.com/office/drawing/2014/main" id="{B155D2BF-0C3F-780B-9371-FEF6F270A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" y="2656"/>
              <a:ext cx="173" cy="204"/>
            </a:xfrm>
            <a:custGeom>
              <a:avLst/>
              <a:gdLst>
                <a:gd name="T0" fmla="*/ 0 w 694"/>
                <a:gd name="T1" fmla="*/ 73 h 1017"/>
                <a:gd name="T2" fmla="*/ 0 w 694"/>
                <a:gd name="T3" fmla="*/ 121 h 1017"/>
                <a:gd name="T4" fmla="*/ 20 w 694"/>
                <a:gd name="T5" fmla="*/ 163 h 1017"/>
                <a:gd name="T6" fmla="*/ 48 w 694"/>
                <a:gd name="T7" fmla="*/ 180 h 1017"/>
                <a:gd name="T8" fmla="*/ 76 w 694"/>
                <a:gd name="T9" fmla="*/ 204 h 1017"/>
                <a:gd name="T10" fmla="*/ 76 w 694"/>
                <a:gd name="T11" fmla="*/ 184 h 1017"/>
                <a:gd name="T12" fmla="*/ 51 w 694"/>
                <a:gd name="T13" fmla="*/ 133 h 1017"/>
                <a:gd name="T14" fmla="*/ 42 w 694"/>
                <a:gd name="T15" fmla="*/ 94 h 1017"/>
                <a:gd name="T16" fmla="*/ 54 w 694"/>
                <a:gd name="T17" fmla="*/ 80 h 1017"/>
                <a:gd name="T18" fmla="*/ 74 w 694"/>
                <a:gd name="T19" fmla="*/ 75 h 1017"/>
                <a:gd name="T20" fmla="*/ 125 w 694"/>
                <a:gd name="T21" fmla="*/ 87 h 1017"/>
                <a:gd name="T22" fmla="*/ 173 w 694"/>
                <a:gd name="T23" fmla="*/ 77 h 1017"/>
                <a:gd name="T24" fmla="*/ 117 w 694"/>
                <a:gd name="T25" fmla="*/ 2 h 1017"/>
                <a:gd name="T26" fmla="*/ 54 w 694"/>
                <a:gd name="T27" fmla="*/ 0 h 1017"/>
                <a:gd name="T28" fmla="*/ 25 w 694"/>
                <a:gd name="T29" fmla="*/ 26 h 1017"/>
                <a:gd name="T30" fmla="*/ 10 w 694"/>
                <a:gd name="T31" fmla="*/ 46 h 1017"/>
                <a:gd name="T32" fmla="*/ 2 w 694"/>
                <a:gd name="T33" fmla="*/ 63 h 1017"/>
                <a:gd name="T34" fmla="*/ 0 w 694"/>
                <a:gd name="T35" fmla="*/ 73 h 101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694" h="1017">
                  <a:moveTo>
                    <a:pt x="0" y="362"/>
                  </a:moveTo>
                  <a:lnTo>
                    <a:pt x="0" y="605"/>
                  </a:lnTo>
                  <a:lnTo>
                    <a:pt x="81" y="811"/>
                  </a:lnTo>
                  <a:lnTo>
                    <a:pt x="192" y="896"/>
                  </a:lnTo>
                  <a:lnTo>
                    <a:pt x="306" y="1017"/>
                  </a:lnTo>
                  <a:lnTo>
                    <a:pt x="306" y="917"/>
                  </a:lnTo>
                  <a:lnTo>
                    <a:pt x="204" y="664"/>
                  </a:lnTo>
                  <a:lnTo>
                    <a:pt x="170" y="471"/>
                  </a:lnTo>
                  <a:lnTo>
                    <a:pt x="215" y="397"/>
                  </a:lnTo>
                  <a:lnTo>
                    <a:pt x="296" y="372"/>
                  </a:lnTo>
                  <a:lnTo>
                    <a:pt x="501" y="436"/>
                  </a:lnTo>
                  <a:lnTo>
                    <a:pt x="694" y="386"/>
                  </a:lnTo>
                  <a:lnTo>
                    <a:pt x="468" y="9"/>
                  </a:lnTo>
                  <a:lnTo>
                    <a:pt x="215" y="0"/>
                  </a:lnTo>
                  <a:lnTo>
                    <a:pt x="100" y="132"/>
                  </a:lnTo>
                  <a:lnTo>
                    <a:pt x="40" y="228"/>
                  </a:lnTo>
                  <a:lnTo>
                    <a:pt x="8" y="313"/>
                  </a:lnTo>
                  <a:lnTo>
                    <a:pt x="0" y="362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7" name="Freeform 28">
              <a:extLst>
                <a:ext uri="{FF2B5EF4-FFF2-40B4-BE49-F238E27FC236}">
                  <a16:creationId xmlns:a16="http://schemas.microsoft.com/office/drawing/2014/main" id="{85220889-D917-2FDF-8559-D282FB385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" y="2377"/>
              <a:ext cx="921" cy="594"/>
            </a:xfrm>
            <a:custGeom>
              <a:avLst/>
              <a:gdLst>
                <a:gd name="T0" fmla="*/ 0 w 3683"/>
                <a:gd name="T1" fmla="*/ 526 h 2968"/>
                <a:gd name="T2" fmla="*/ 41 w 3683"/>
                <a:gd name="T3" fmla="*/ 417 h 2968"/>
                <a:gd name="T4" fmla="*/ 105 w 3683"/>
                <a:gd name="T5" fmla="*/ 347 h 2968"/>
                <a:gd name="T6" fmla="*/ 153 w 3683"/>
                <a:gd name="T7" fmla="*/ 255 h 2968"/>
                <a:gd name="T8" fmla="*/ 227 w 3683"/>
                <a:gd name="T9" fmla="*/ 182 h 2968"/>
                <a:gd name="T10" fmla="*/ 283 w 3683"/>
                <a:gd name="T11" fmla="*/ 166 h 2968"/>
                <a:gd name="T12" fmla="*/ 325 w 3683"/>
                <a:gd name="T13" fmla="*/ 123 h 2968"/>
                <a:gd name="T14" fmla="*/ 322 w 3683"/>
                <a:gd name="T15" fmla="*/ 102 h 2968"/>
                <a:gd name="T16" fmla="*/ 447 w 3683"/>
                <a:gd name="T17" fmla="*/ 0 h 2968"/>
                <a:gd name="T18" fmla="*/ 526 w 3683"/>
                <a:gd name="T19" fmla="*/ 12 h 2968"/>
                <a:gd name="T20" fmla="*/ 570 w 3683"/>
                <a:gd name="T21" fmla="*/ 20 h 2968"/>
                <a:gd name="T22" fmla="*/ 640 w 3683"/>
                <a:gd name="T23" fmla="*/ 5 h 2968"/>
                <a:gd name="T24" fmla="*/ 678 w 3683"/>
                <a:gd name="T25" fmla="*/ 0 h 2968"/>
                <a:gd name="T26" fmla="*/ 818 w 3683"/>
                <a:gd name="T27" fmla="*/ 63 h 2968"/>
                <a:gd name="T28" fmla="*/ 921 w 3683"/>
                <a:gd name="T29" fmla="*/ 224 h 2968"/>
                <a:gd name="T30" fmla="*/ 525 w 3683"/>
                <a:gd name="T31" fmla="*/ 594 h 2968"/>
                <a:gd name="T32" fmla="*/ 391 w 3683"/>
                <a:gd name="T33" fmla="*/ 303 h 2968"/>
                <a:gd name="T34" fmla="*/ 394 w 3683"/>
                <a:gd name="T35" fmla="*/ 231 h 2968"/>
                <a:gd name="T36" fmla="*/ 348 w 3683"/>
                <a:gd name="T37" fmla="*/ 270 h 2968"/>
                <a:gd name="T38" fmla="*/ 307 w 3683"/>
                <a:gd name="T39" fmla="*/ 328 h 2968"/>
                <a:gd name="T40" fmla="*/ 212 w 3683"/>
                <a:gd name="T41" fmla="*/ 383 h 2968"/>
                <a:gd name="T42" fmla="*/ 84 w 3683"/>
                <a:gd name="T43" fmla="*/ 563 h 2968"/>
                <a:gd name="T44" fmla="*/ 28 w 3683"/>
                <a:gd name="T45" fmla="*/ 560 h 2968"/>
                <a:gd name="T46" fmla="*/ 0 w 3683"/>
                <a:gd name="T47" fmla="*/ 526 h 296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683" h="2968">
                  <a:moveTo>
                    <a:pt x="0" y="2628"/>
                  </a:moveTo>
                  <a:lnTo>
                    <a:pt x="163" y="2086"/>
                  </a:lnTo>
                  <a:lnTo>
                    <a:pt x="419" y="1735"/>
                  </a:lnTo>
                  <a:lnTo>
                    <a:pt x="612" y="1272"/>
                  </a:lnTo>
                  <a:lnTo>
                    <a:pt x="908" y="910"/>
                  </a:lnTo>
                  <a:lnTo>
                    <a:pt x="1133" y="827"/>
                  </a:lnTo>
                  <a:lnTo>
                    <a:pt x="1298" y="617"/>
                  </a:lnTo>
                  <a:lnTo>
                    <a:pt x="1286" y="512"/>
                  </a:lnTo>
                  <a:lnTo>
                    <a:pt x="1789" y="0"/>
                  </a:lnTo>
                  <a:lnTo>
                    <a:pt x="2105" y="61"/>
                  </a:lnTo>
                  <a:lnTo>
                    <a:pt x="2281" y="99"/>
                  </a:lnTo>
                  <a:lnTo>
                    <a:pt x="2558" y="24"/>
                  </a:lnTo>
                  <a:lnTo>
                    <a:pt x="2711" y="0"/>
                  </a:lnTo>
                  <a:lnTo>
                    <a:pt x="3272" y="314"/>
                  </a:lnTo>
                  <a:lnTo>
                    <a:pt x="3683" y="1117"/>
                  </a:lnTo>
                  <a:lnTo>
                    <a:pt x="2099" y="2968"/>
                  </a:lnTo>
                  <a:lnTo>
                    <a:pt x="1563" y="1516"/>
                  </a:lnTo>
                  <a:lnTo>
                    <a:pt x="1575" y="1153"/>
                  </a:lnTo>
                  <a:lnTo>
                    <a:pt x="1391" y="1348"/>
                  </a:lnTo>
                  <a:lnTo>
                    <a:pt x="1227" y="1639"/>
                  </a:lnTo>
                  <a:lnTo>
                    <a:pt x="847" y="1915"/>
                  </a:lnTo>
                  <a:lnTo>
                    <a:pt x="336" y="2813"/>
                  </a:lnTo>
                  <a:lnTo>
                    <a:pt x="111" y="2800"/>
                  </a:lnTo>
                  <a:lnTo>
                    <a:pt x="0" y="2628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8" name="Freeform 29">
              <a:extLst>
                <a:ext uri="{FF2B5EF4-FFF2-40B4-BE49-F238E27FC236}">
                  <a16:creationId xmlns:a16="http://schemas.microsoft.com/office/drawing/2014/main" id="{7E491C45-9A99-BFA0-576B-4DED23C0E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" y="2977"/>
              <a:ext cx="424" cy="335"/>
            </a:xfrm>
            <a:custGeom>
              <a:avLst/>
              <a:gdLst>
                <a:gd name="T0" fmla="*/ 424 w 1698"/>
                <a:gd name="T1" fmla="*/ 0 h 1678"/>
                <a:gd name="T2" fmla="*/ 0 w 1698"/>
                <a:gd name="T3" fmla="*/ 0 h 1678"/>
                <a:gd name="T4" fmla="*/ 0 w 1698"/>
                <a:gd name="T5" fmla="*/ 335 h 1678"/>
                <a:gd name="T6" fmla="*/ 424 w 1698"/>
                <a:gd name="T7" fmla="*/ 0 h 16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98" h="1678">
                  <a:moveTo>
                    <a:pt x="1698" y="0"/>
                  </a:moveTo>
                  <a:lnTo>
                    <a:pt x="0" y="0"/>
                  </a:lnTo>
                  <a:lnTo>
                    <a:pt x="0" y="1678"/>
                  </a:lnTo>
                  <a:lnTo>
                    <a:pt x="1698" y="0"/>
                  </a:lnTo>
                  <a:close/>
                </a:path>
              </a:pathLst>
            </a:custGeom>
            <a:solidFill>
              <a:srgbClr val="FFE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9" name="Freeform 30">
              <a:extLst>
                <a:ext uri="{FF2B5EF4-FFF2-40B4-BE49-F238E27FC236}">
                  <a16:creationId xmlns:a16="http://schemas.microsoft.com/office/drawing/2014/main" id="{F3C39BDE-4AD5-00DE-4A38-9CD54C526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" y="3000"/>
              <a:ext cx="844" cy="687"/>
            </a:xfrm>
            <a:custGeom>
              <a:avLst/>
              <a:gdLst>
                <a:gd name="T0" fmla="*/ 94 w 3374"/>
                <a:gd name="T1" fmla="*/ 687 h 3433"/>
                <a:gd name="T2" fmla="*/ 128 w 3374"/>
                <a:gd name="T3" fmla="*/ 682 h 3433"/>
                <a:gd name="T4" fmla="*/ 167 w 3374"/>
                <a:gd name="T5" fmla="*/ 673 h 3433"/>
                <a:gd name="T6" fmla="*/ 218 w 3374"/>
                <a:gd name="T7" fmla="*/ 653 h 3433"/>
                <a:gd name="T8" fmla="*/ 250 w 3374"/>
                <a:gd name="T9" fmla="*/ 638 h 3433"/>
                <a:gd name="T10" fmla="*/ 281 w 3374"/>
                <a:gd name="T11" fmla="*/ 616 h 3433"/>
                <a:gd name="T12" fmla="*/ 326 w 3374"/>
                <a:gd name="T13" fmla="*/ 572 h 3433"/>
                <a:gd name="T14" fmla="*/ 269 w 3374"/>
                <a:gd name="T15" fmla="*/ 488 h 3433"/>
                <a:gd name="T16" fmla="*/ 667 w 3374"/>
                <a:gd name="T17" fmla="*/ 367 h 3433"/>
                <a:gd name="T18" fmla="*/ 615 w 3374"/>
                <a:gd name="T19" fmla="*/ 433 h 3433"/>
                <a:gd name="T20" fmla="*/ 667 w 3374"/>
                <a:gd name="T21" fmla="*/ 455 h 3433"/>
                <a:gd name="T22" fmla="*/ 827 w 3374"/>
                <a:gd name="T23" fmla="*/ 440 h 3433"/>
                <a:gd name="T24" fmla="*/ 844 w 3374"/>
                <a:gd name="T25" fmla="*/ 335 h 3433"/>
                <a:gd name="T26" fmla="*/ 840 w 3374"/>
                <a:gd name="T27" fmla="*/ 315 h 3433"/>
                <a:gd name="T28" fmla="*/ 828 w 3374"/>
                <a:gd name="T29" fmla="*/ 271 h 3433"/>
                <a:gd name="T30" fmla="*/ 804 w 3374"/>
                <a:gd name="T31" fmla="*/ 203 h 3433"/>
                <a:gd name="T32" fmla="*/ 791 w 3374"/>
                <a:gd name="T33" fmla="*/ 194 h 3433"/>
                <a:gd name="T34" fmla="*/ 774 w 3374"/>
                <a:gd name="T35" fmla="*/ 192 h 3433"/>
                <a:gd name="T36" fmla="*/ 727 w 3374"/>
                <a:gd name="T37" fmla="*/ 0 h 3433"/>
                <a:gd name="T38" fmla="*/ 355 w 3374"/>
                <a:gd name="T39" fmla="*/ 2 h 3433"/>
                <a:gd name="T40" fmla="*/ 323 w 3374"/>
                <a:gd name="T41" fmla="*/ 43 h 3433"/>
                <a:gd name="T42" fmla="*/ 262 w 3374"/>
                <a:gd name="T43" fmla="*/ 63 h 3433"/>
                <a:gd name="T44" fmla="*/ 192 w 3374"/>
                <a:gd name="T45" fmla="*/ 109 h 3433"/>
                <a:gd name="T46" fmla="*/ 165 w 3374"/>
                <a:gd name="T47" fmla="*/ 130 h 3433"/>
                <a:gd name="T48" fmla="*/ 143 w 3374"/>
                <a:gd name="T49" fmla="*/ 162 h 3433"/>
                <a:gd name="T50" fmla="*/ 128 w 3374"/>
                <a:gd name="T51" fmla="*/ 196 h 3433"/>
                <a:gd name="T52" fmla="*/ 0 w 3374"/>
                <a:gd name="T53" fmla="*/ 442 h 3433"/>
                <a:gd name="T54" fmla="*/ 14 w 3374"/>
                <a:gd name="T55" fmla="*/ 477 h 3433"/>
                <a:gd name="T56" fmla="*/ 4 w 3374"/>
                <a:gd name="T57" fmla="*/ 527 h 3433"/>
                <a:gd name="T58" fmla="*/ 89 w 3374"/>
                <a:gd name="T59" fmla="*/ 676 h 3433"/>
                <a:gd name="T60" fmla="*/ 94 w 3374"/>
                <a:gd name="T61" fmla="*/ 687 h 3433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3374" h="3433">
                  <a:moveTo>
                    <a:pt x="377" y="3433"/>
                  </a:moveTo>
                  <a:lnTo>
                    <a:pt x="512" y="3406"/>
                  </a:lnTo>
                  <a:lnTo>
                    <a:pt x="669" y="3361"/>
                  </a:lnTo>
                  <a:lnTo>
                    <a:pt x="871" y="3261"/>
                  </a:lnTo>
                  <a:lnTo>
                    <a:pt x="1001" y="3186"/>
                  </a:lnTo>
                  <a:lnTo>
                    <a:pt x="1122" y="3078"/>
                  </a:lnTo>
                  <a:lnTo>
                    <a:pt x="1303" y="2856"/>
                  </a:lnTo>
                  <a:lnTo>
                    <a:pt x="1075" y="2437"/>
                  </a:lnTo>
                  <a:lnTo>
                    <a:pt x="2668" y="1833"/>
                  </a:lnTo>
                  <a:lnTo>
                    <a:pt x="2458" y="2163"/>
                  </a:lnTo>
                  <a:lnTo>
                    <a:pt x="2668" y="2276"/>
                  </a:lnTo>
                  <a:lnTo>
                    <a:pt x="3305" y="2197"/>
                  </a:lnTo>
                  <a:lnTo>
                    <a:pt x="3374" y="1672"/>
                  </a:lnTo>
                  <a:lnTo>
                    <a:pt x="3357" y="1576"/>
                  </a:lnTo>
                  <a:lnTo>
                    <a:pt x="3312" y="1353"/>
                  </a:lnTo>
                  <a:lnTo>
                    <a:pt x="3214" y="1012"/>
                  </a:lnTo>
                  <a:lnTo>
                    <a:pt x="3162" y="969"/>
                  </a:lnTo>
                  <a:lnTo>
                    <a:pt x="3095" y="958"/>
                  </a:lnTo>
                  <a:lnTo>
                    <a:pt x="2907" y="0"/>
                  </a:lnTo>
                  <a:lnTo>
                    <a:pt x="1419" y="8"/>
                  </a:lnTo>
                  <a:lnTo>
                    <a:pt x="1291" y="214"/>
                  </a:lnTo>
                  <a:lnTo>
                    <a:pt x="1046" y="313"/>
                  </a:lnTo>
                  <a:lnTo>
                    <a:pt x="767" y="545"/>
                  </a:lnTo>
                  <a:lnTo>
                    <a:pt x="661" y="649"/>
                  </a:lnTo>
                  <a:lnTo>
                    <a:pt x="571" y="811"/>
                  </a:lnTo>
                  <a:lnTo>
                    <a:pt x="512" y="979"/>
                  </a:lnTo>
                  <a:lnTo>
                    <a:pt x="0" y="2207"/>
                  </a:lnTo>
                  <a:lnTo>
                    <a:pt x="54" y="2386"/>
                  </a:lnTo>
                  <a:lnTo>
                    <a:pt x="17" y="2634"/>
                  </a:lnTo>
                  <a:lnTo>
                    <a:pt x="354" y="3379"/>
                  </a:lnTo>
                  <a:lnTo>
                    <a:pt x="377" y="343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0" name="Freeform 31">
              <a:extLst>
                <a:ext uri="{FF2B5EF4-FFF2-40B4-BE49-F238E27FC236}">
                  <a16:creationId xmlns:a16="http://schemas.microsoft.com/office/drawing/2014/main" id="{6996CF8F-98ED-9ACF-F6A8-55BECEE61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" y="3483"/>
              <a:ext cx="421" cy="311"/>
            </a:xfrm>
            <a:custGeom>
              <a:avLst/>
              <a:gdLst>
                <a:gd name="T0" fmla="*/ 50 w 1684"/>
                <a:gd name="T1" fmla="*/ 49 h 1555"/>
                <a:gd name="T2" fmla="*/ 213 w 1684"/>
                <a:gd name="T3" fmla="*/ 0 h 1555"/>
                <a:gd name="T4" fmla="*/ 421 w 1684"/>
                <a:gd name="T5" fmla="*/ 188 h 1555"/>
                <a:gd name="T6" fmla="*/ 143 w 1684"/>
                <a:gd name="T7" fmla="*/ 311 h 1555"/>
                <a:gd name="T8" fmla="*/ 0 w 1684"/>
                <a:gd name="T9" fmla="*/ 152 h 1555"/>
                <a:gd name="T10" fmla="*/ 50 w 1684"/>
                <a:gd name="T11" fmla="*/ 49 h 15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84" h="1555">
                  <a:moveTo>
                    <a:pt x="198" y="247"/>
                  </a:moveTo>
                  <a:lnTo>
                    <a:pt x="853" y="0"/>
                  </a:lnTo>
                  <a:lnTo>
                    <a:pt x="1684" y="942"/>
                  </a:lnTo>
                  <a:lnTo>
                    <a:pt x="572" y="1555"/>
                  </a:lnTo>
                  <a:lnTo>
                    <a:pt x="0" y="759"/>
                  </a:lnTo>
                  <a:lnTo>
                    <a:pt x="198" y="2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1" name="Freeform 32">
              <a:extLst>
                <a:ext uri="{FF2B5EF4-FFF2-40B4-BE49-F238E27FC236}">
                  <a16:creationId xmlns:a16="http://schemas.microsoft.com/office/drawing/2014/main" id="{018D84A6-1D09-D4DA-F5C6-B17376855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6" y="3428"/>
              <a:ext cx="195" cy="119"/>
            </a:xfrm>
            <a:custGeom>
              <a:avLst/>
              <a:gdLst>
                <a:gd name="T0" fmla="*/ 0 w 779"/>
                <a:gd name="T1" fmla="*/ 111 h 593"/>
                <a:gd name="T2" fmla="*/ 12 w 779"/>
                <a:gd name="T3" fmla="*/ 60 h 593"/>
                <a:gd name="T4" fmla="*/ 16 w 779"/>
                <a:gd name="T5" fmla="*/ 48 h 593"/>
                <a:gd name="T6" fmla="*/ 54 w 779"/>
                <a:gd name="T7" fmla="*/ 3 h 593"/>
                <a:gd name="T8" fmla="*/ 65 w 779"/>
                <a:gd name="T9" fmla="*/ 0 h 593"/>
                <a:gd name="T10" fmla="*/ 130 w 779"/>
                <a:gd name="T11" fmla="*/ 7 h 593"/>
                <a:gd name="T12" fmla="*/ 145 w 779"/>
                <a:gd name="T13" fmla="*/ 10 h 593"/>
                <a:gd name="T14" fmla="*/ 182 w 779"/>
                <a:gd name="T15" fmla="*/ 23 h 593"/>
                <a:gd name="T16" fmla="*/ 193 w 779"/>
                <a:gd name="T17" fmla="*/ 32 h 593"/>
                <a:gd name="T18" fmla="*/ 195 w 779"/>
                <a:gd name="T19" fmla="*/ 41 h 593"/>
                <a:gd name="T20" fmla="*/ 195 w 779"/>
                <a:gd name="T21" fmla="*/ 52 h 593"/>
                <a:gd name="T22" fmla="*/ 190 w 779"/>
                <a:gd name="T23" fmla="*/ 60 h 593"/>
                <a:gd name="T24" fmla="*/ 180 w 779"/>
                <a:gd name="T25" fmla="*/ 65 h 593"/>
                <a:gd name="T26" fmla="*/ 166 w 779"/>
                <a:gd name="T27" fmla="*/ 66 h 593"/>
                <a:gd name="T28" fmla="*/ 150 w 779"/>
                <a:gd name="T29" fmla="*/ 75 h 593"/>
                <a:gd name="T30" fmla="*/ 132 w 779"/>
                <a:gd name="T31" fmla="*/ 87 h 593"/>
                <a:gd name="T32" fmla="*/ 114 w 779"/>
                <a:gd name="T33" fmla="*/ 103 h 593"/>
                <a:gd name="T34" fmla="*/ 98 w 779"/>
                <a:gd name="T35" fmla="*/ 106 h 593"/>
                <a:gd name="T36" fmla="*/ 81 w 779"/>
                <a:gd name="T37" fmla="*/ 107 h 593"/>
                <a:gd name="T38" fmla="*/ 74 w 779"/>
                <a:gd name="T39" fmla="*/ 108 h 593"/>
                <a:gd name="T40" fmla="*/ 60 w 779"/>
                <a:gd name="T41" fmla="*/ 116 h 593"/>
                <a:gd name="T42" fmla="*/ 46 w 779"/>
                <a:gd name="T43" fmla="*/ 119 h 593"/>
                <a:gd name="T44" fmla="*/ 42 w 779"/>
                <a:gd name="T45" fmla="*/ 107 h 593"/>
                <a:gd name="T46" fmla="*/ 34 w 779"/>
                <a:gd name="T47" fmla="*/ 114 h 593"/>
                <a:gd name="T48" fmla="*/ 24 w 779"/>
                <a:gd name="T49" fmla="*/ 118 h 593"/>
                <a:gd name="T50" fmla="*/ 21 w 779"/>
                <a:gd name="T51" fmla="*/ 103 h 593"/>
                <a:gd name="T52" fmla="*/ 8 w 779"/>
                <a:gd name="T53" fmla="*/ 107 h 593"/>
                <a:gd name="T54" fmla="*/ 0 w 779"/>
                <a:gd name="T55" fmla="*/ 111 h 59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779" h="593">
                  <a:moveTo>
                    <a:pt x="0" y="551"/>
                  </a:moveTo>
                  <a:lnTo>
                    <a:pt x="47" y="298"/>
                  </a:lnTo>
                  <a:lnTo>
                    <a:pt x="65" y="240"/>
                  </a:lnTo>
                  <a:lnTo>
                    <a:pt x="214" y="14"/>
                  </a:lnTo>
                  <a:lnTo>
                    <a:pt x="260" y="0"/>
                  </a:lnTo>
                  <a:lnTo>
                    <a:pt x="520" y="37"/>
                  </a:lnTo>
                  <a:lnTo>
                    <a:pt x="578" y="51"/>
                  </a:lnTo>
                  <a:lnTo>
                    <a:pt x="728" y="114"/>
                  </a:lnTo>
                  <a:lnTo>
                    <a:pt x="771" y="159"/>
                  </a:lnTo>
                  <a:lnTo>
                    <a:pt x="779" y="205"/>
                  </a:lnTo>
                  <a:lnTo>
                    <a:pt x="779" y="261"/>
                  </a:lnTo>
                  <a:lnTo>
                    <a:pt x="761" y="298"/>
                  </a:lnTo>
                  <a:lnTo>
                    <a:pt x="720" y="323"/>
                  </a:lnTo>
                  <a:lnTo>
                    <a:pt x="662" y="330"/>
                  </a:lnTo>
                  <a:lnTo>
                    <a:pt x="598" y="375"/>
                  </a:lnTo>
                  <a:lnTo>
                    <a:pt x="526" y="433"/>
                  </a:lnTo>
                  <a:lnTo>
                    <a:pt x="454" y="511"/>
                  </a:lnTo>
                  <a:lnTo>
                    <a:pt x="393" y="529"/>
                  </a:lnTo>
                  <a:lnTo>
                    <a:pt x="324" y="535"/>
                  </a:lnTo>
                  <a:lnTo>
                    <a:pt x="295" y="539"/>
                  </a:lnTo>
                  <a:lnTo>
                    <a:pt x="241" y="579"/>
                  </a:lnTo>
                  <a:lnTo>
                    <a:pt x="183" y="593"/>
                  </a:lnTo>
                  <a:lnTo>
                    <a:pt x="168" y="535"/>
                  </a:lnTo>
                  <a:lnTo>
                    <a:pt x="136" y="569"/>
                  </a:lnTo>
                  <a:lnTo>
                    <a:pt x="94" y="590"/>
                  </a:lnTo>
                  <a:lnTo>
                    <a:pt x="85" y="511"/>
                  </a:lnTo>
                  <a:lnTo>
                    <a:pt x="33" y="535"/>
                  </a:lnTo>
                  <a:lnTo>
                    <a:pt x="0" y="551"/>
                  </a:lnTo>
                  <a:close/>
                </a:path>
              </a:pathLst>
            </a:custGeom>
            <a:solidFill>
              <a:srgbClr val="FFC9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2" name="Freeform 33">
              <a:extLst>
                <a:ext uri="{FF2B5EF4-FFF2-40B4-BE49-F238E27FC236}">
                  <a16:creationId xmlns:a16="http://schemas.microsoft.com/office/drawing/2014/main" id="{D9D32D70-EA3D-38F4-208B-A03C31600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" y="3477"/>
              <a:ext cx="14" cy="208"/>
            </a:xfrm>
            <a:custGeom>
              <a:avLst/>
              <a:gdLst>
                <a:gd name="T0" fmla="*/ 0 w 55"/>
                <a:gd name="T1" fmla="*/ 208 h 1038"/>
                <a:gd name="T2" fmla="*/ 0 w 55"/>
                <a:gd name="T3" fmla="*/ 3 h 1038"/>
                <a:gd name="T4" fmla="*/ 5 w 55"/>
                <a:gd name="T5" fmla="*/ 0 h 1038"/>
                <a:gd name="T6" fmla="*/ 9 w 55"/>
                <a:gd name="T7" fmla="*/ 0 h 1038"/>
                <a:gd name="T8" fmla="*/ 14 w 55"/>
                <a:gd name="T9" fmla="*/ 3 h 1038"/>
                <a:gd name="T10" fmla="*/ 14 w 55"/>
                <a:gd name="T11" fmla="*/ 208 h 1038"/>
                <a:gd name="T12" fmla="*/ 0 w 55"/>
                <a:gd name="T13" fmla="*/ 208 h 10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5" h="1038">
                  <a:moveTo>
                    <a:pt x="0" y="1038"/>
                  </a:moveTo>
                  <a:lnTo>
                    <a:pt x="0" y="15"/>
                  </a:lnTo>
                  <a:lnTo>
                    <a:pt x="18" y="0"/>
                  </a:lnTo>
                  <a:lnTo>
                    <a:pt x="35" y="0"/>
                  </a:lnTo>
                  <a:lnTo>
                    <a:pt x="55" y="15"/>
                  </a:lnTo>
                  <a:lnTo>
                    <a:pt x="55" y="1038"/>
                  </a:lnTo>
                  <a:lnTo>
                    <a:pt x="0" y="1038"/>
                  </a:lnTo>
                  <a:close/>
                </a:path>
              </a:pathLst>
            </a:custGeom>
            <a:solidFill>
              <a:srgbClr val="FFE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3" name="Freeform 34">
              <a:extLst>
                <a:ext uri="{FF2B5EF4-FFF2-40B4-BE49-F238E27FC236}">
                  <a16:creationId xmlns:a16="http://schemas.microsoft.com/office/drawing/2014/main" id="{13A2C13D-CFC9-03F5-021D-D64429F49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4" y="3535"/>
              <a:ext cx="242" cy="128"/>
            </a:xfrm>
            <a:custGeom>
              <a:avLst/>
              <a:gdLst>
                <a:gd name="T0" fmla="*/ 159 w 966"/>
                <a:gd name="T1" fmla="*/ 77 h 642"/>
                <a:gd name="T2" fmla="*/ 192 w 966"/>
                <a:gd name="T3" fmla="*/ 81 h 642"/>
                <a:gd name="T4" fmla="*/ 233 w 966"/>
                <a:gd name="T5" fmla="*/ 87 h 642"/>
                <a:gd name="T6" fmla="*/ 239 w 966"/>
                <a:gd name="T7" fmla="*/ 86 h 642"/>
                <a:gd name="T8" fmla="*/ 242 w 966"/>
                <a:gd name="T9" fmla="*/ 84 h 642"/>
                <a:gd name="T10" fmla="*/ 241 w 966"/>
                <a:gd name="T11" fmla="*/ 78 h 642"/>
                <a:gd name="T12" fmla="*/ 235 w 966"/>
                <a:gd name="T13" fmla="*/ 72 h 642"/>
                <a:gd name="T14" fmla="*/ 218 w 966"/>
                <a:gd name="T15" fmla="*/ 65 h 642"/>
                <a:gd name="T16" fmla="*/ 192 w 966"/>
                <a:gd name="T17" fmla="*/ 58 h 642"/>
                <a:gd name="T18" fmla="*/ 170 w 966"/>
                <a:gd name="T19" fmla="*/ 47 h 642"/>
                <a:gd name="T20" fmla="*/ 159 w 966"/>
                <a:gd name="T21" fmla="*/ 38 h 642"/>
                <a:gd name="T22" fmla="*/ 159 w 966"/>
                <a:gd name="T23" fmla="*/ 9 h 642"/>
                <a:gd name="T24" fmla="*/ 145 w 966"/>
                <a:gd name="T25" fmla="*/ 0 h 642"/>
                <a:gd name="T26" fmla="*/ 49 w 966"/>
                <a:gd name="T27" fmla="*/ 12 h 642"/>
                <a:gd name="T28" fmla="*/ 14 w 966"/>
                <a:gd name="T29" fmla="*/ 30 h 642"/>
                <a:gd name="T30" fmla="*/ 0 w 966"/>
                <a:gd name="T31" fmla="*/ 50 h 642"/>
                <a:gd name="T32" fmla="*/ 26 w 966"/>
                <a:gd name="T33" fmla="*/ 66 h 642"/>
                <a:gd name="T34" fmla="*/ 41 w 966"/>
                <a:gd name="T35" fmla="*/ 80 h 642"/>
                <a:gd name="T36" fmla="*/ 57 w 966"/>
                <a:gd name="T37" fmla="*/ 95 h 642"/>
                <a:gd name="T38" fmla="*/ 68 w 966"/>
                <a:gd name="T39" fmla="*/ 109 h 642"/>
                <a:gd name="T40" fmla="*/ 75 w 966"/>
                <a:gd name="T41" fmla="*/ 116 h 642"/>
                <a:gd name="T42" fmla="*/ 81 w 966"/>
                <a:gd name="T43" fmla="*/ 120 h 642"/>
                <a:gd name="T44" fmla="*/ 130 w 966"/>
                <a:gd name="T45" fmla="*/ 128 h 642"/>
                <a:gd name="T46" fmla="*/ 138 w 966"/>
                <a:gd name="T47" fmla="*/ 127 h 642"/>
                <a:gd name="T48" fmla="*/ 159 w 966"/>
                <a:gd name="T49" fmla="*/ 103 h 642"/>
                <a:gd name="T50" fmla="*/ 159 w 966"/>
                <a:gd name="T51" fmla="*/ 77 h 64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66" h="642">
                  <a:moveTo>
                    <a:pt x="633" y="388"/>
                  </a:moveTo>
                  <a:lnTo>
                    <a:pt x="768" y="408"/>
                  </a:lnTo>
                  <a:lnTo>
                    <a:pt x="929" y="437"/>
                  </a:lnTo>
                  <a:lnTo>
                    <a:pt x="956" y="429"/>
                  </a:lnTo>
                  <a:lnTo>
                    <a:pt x="966" y="423"/>
                  </a:lnTo>
                  <a:lnTo>
                    <a:pt x="961" y="392"/>
                  </a:lnTo>
                  <a:lnTo>
                    <a:pt x="938" y="360"/>
                  </a:lnTo>
                  <a:lnTo>
                    <a:pt x="869" y="327"/>
                  </a:lnTo>
                  <a:lnTo>
                    <a:pt x="766" y="291"/>
                  </a:lnTo>
                  <a:lnTo>
                    <a:pt x="678" y="236"/>
                  </a:lnTo>
                  <a:lnTo>
                    <a:pt x="633" y="193"/>
                  </a:lnTo>
                  <a:lnTo>
                    <a:pt x="633" y="46"/>
                  </a:lnTo>
                  <a:lnTo>
                    <a:pt x="578" y="0"/>
                  </a:lnTo>
                  <a:lnTo>
                    <a:pt x="194" y="58"/>
                  </a:lnTo>
                  <a:lnTo>
                    <a:pt x="54" y="151"/>
                  </a:lnTo>
                  <a:lnTo>
                    <a:pt x="0" y="250"/>
                  </a:lnTo>
                  <a:lnTo>
                    <a:pt x="102" y="330"/>
                  </a:lnTo>
                  <a:lnTo>
                    <a:pt x="165" y="400"/>
                  </a:lnTo>
                  <a:lnTo>
                    <a:pt x="229" y="476"/>
                  </a:lnTo>
                  <a:lnTo>
                    <a:pt x="271" y="545"/>
                  </a:lnTo>
                  <a:lnTo>
                    <a:pt x="300" y="584"/>
                  </a:lnTo>
                  <a:lnTo>
                    <a:pt x="324" y="600"/>
                  </a:lnTo>
                  <a:lnTo>
                    <a:pt x="520" y="642"/>
                  </a:lnTo>
                  <a:lnTo>
                    <a:pt x="552" y="639"/>
                  </a:lnTo>
                  <a:lnTo>
                    <a:pt x="633" y="518"/>
                  </a:lnTo>
                  <a:lnTo>
                    <a:pt x="633" y="388"/>
                  </a:lnTo>
                  <a:close/>
                </a:path>
              </a:pathLst>
            </a:custGeom>
            <a:solidFill>
              <a:srgbClr val="FFC9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4" name="Freeform 35">
              <a:extLst>
                <a:ext uri="{FF2B5EF4-FFF2-40B4-BE49-F238E27FC236}">
                  <a16:creationId xmlns:a16="http://schemas.microsoft.com/office/drawing/2014/main" id="{E7220B53-5838-9C76-E0CA-B2451D2E1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" y="3682"/>
              <a:ext cx="14" cy="29"/>
            </a:xfrm>
            <a:custGeom>
              <a:avLst/>
              <a:gdLst>
                <a:gd name="T0" fmla="*/ 0 w 55"/>
                <a:gd name="T1" fmla="*/ 4 h 147"/>
                <a:gd name="T2" fmla="*/ 6 w 55"/>
                <a:gd name="T3" fmla="*/ 29 h 147"/>
                <a:gd name="T4" fmla="*/ 14 w 55"/>
                <a:gd name="T5" fmla="*/ 4 h 147"/>
                <a:gd name="T6" fmla="*/ 12 w 55"/>
                <a:gd name="T7" fmla="*/ 1 h 147"/>
                <a:gd name="T8" fmla="*/ 3 w 55"/>
                <a:gd name="T9" fmla="*/ 0 h 147"/>
                <a:gd name="T10" fmla="*/ 0 w 55"/>
                <a:gd name="T11" fmla="*/ 4 h 1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" h="147">
                  <a:moveTo>
                    <a:pt x="0" y="21"/>
                  </a:moveTo>
                  <a:lnTo>
                    <a:pt x="23" y="147"/>
                  </a:lnTo>
                  <a:lnTo>
                    <a:pt x="55" y="21"/>
                  </a:lnTo>
                  <a:lnTo>
                    <a:pt x="46" y="7"/>
                  </a:lnTo>
                  <a:lnTo>
                    <a:pt x="12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C9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5" name="Freeform 36">
              <a:extLst>
                <a:ext uri="{FF2B5EF4-FFF2-40B4-BE49-F238E27FC236}">
                  <a16:creationId xmlns:a16="http://schemas.microsoft.com/office/drawing/2014/main" id="{C1C20637-F307-F6DD-0EE6-2751D035B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991"/>
              <a:ext cx="201" cy="460"/>
            </a:xfrm>
            <a:custGeom>
              <a:avLst/>
              <a:gdLst>
                <a:gd name="T0" fmla="*/ 23 w 806"/>
                <a:gd name="T1" fmla="*/ 34 h 2299"/>
                <a:gd name="T2" fmla="*/ 31 w 806"/>
                <a:gd name="T3" fmla="*/ 67 h 2299"/>
                <a:gd name="T4" fmla="*/ 41 w 806"/>
                <a:gd name="T5" fmla="*/ 129 h 2299"/>
                <a:gd name="T6" fmla="*/ 49 w 806"/>
                <a:gd name="T7" fmla="*/ 176 h 2299"/>
                <a:gd name="T8" fmla="*/ 47 w 806"/>
                <a:gd name="T9" fmla="*/ 229 h 2299"/>
                <a:gd name="T10" fmla="*/ 41 w 806"/>
                <a:gd name="T11" fmla="*/ 283 h 2299"/>
                <a:gd name="T12" fmla="*/ 26 w 806"/>
                <a:gd name="T13" fmla="*/ 361 h 2299"/>
                <a:gd name="T14" fmla="*/ 0 w 806"/>
                <a:gd name="T15" fmla="*/ 460 h 2299"/>
                <a:gd name="T16" fmla="*/ 137 w 806"/>
                <a:gd name="T17" fmla="*/ 417 h 2299"/>
                <a:gd name="T18" fmla="*/ 171 w 806"/>
                <a:gd name="T19" fmla="*/ 338 h 2299"/>
                <a:gd name="T20" fmla="*/ 189 w 806"/>
                <a:gd name="T21" fmla="*/ 272 h 2299"/>
                <a:gd name="T22" fmla="*/ 200 w 806"/>
                <a:gd name="T23" fmla="*/ 198 h 2299"/>
                <a:gd name="T24" fmla="*/ 201 w 806"/>
                <a:gd name="T25" fmla="*/ 145 h 2299"/>
                <a:gd name="T26" fmla="*/ 197 w 806"/>
                <a:gd name="T27" fmla="*/ 99 h 2299"/>
                <a:gd name="T28" fmla="*/ 189 w 806"/>
                <a:gd name="T29" fmla="*/ 60 h 2299"/>
                <a:gd name="T30" fmla="*/ 177 w 806"/>
                <a:gd name="T31" fmla="*/ 30 h 2299"/>
                <a:gd name="T32" fmla="*/ 166 w 806"/>
                <a:gd name="T33" fmla="*/ 13 h 2299"/>
                <a:gd name="T34" fmla="*/ 71 w 806"/>
                <a:gd name="T35" fmla="*/ 0 h 2299"/>
                <a:gd name="T36" fmla="*/ 23 w 806"/>
                <a:gd name="T37" fmla="*/ 34 h 229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806" h="2299">
                  <a:moveTo>
                    <a:pt x="92" y="172"/>
                  </a:moveTo>
                  <a:lnTo>
                    <a:pt x="124" y="337"/>
                  </a:lnTo>
                  <a:lnTo>
                    <a:pt x="166" y="644"/>
                  </a:lnTo>
                  <a:lnTo>
                    <a:pt x="196" y="881"/>
                  </a:lnTo>
                  <a:lnTo>
                    <a:pt x="188" y="1143"/>
                  </a:lnTo>
                  <a:lnTo>
                    <a:pt x="166" y="1414"/>
                  </a:lnTo>
                  <a:lnTo>
                    <a:pt x="103" y="1805"/>
                  </a:lnTo>
                  <a:lnTo>
                    <a:pt x="0" y="2299"/>
                  </a:lnTo>
                  <a:lnTo>
                    <a:pt x="549" y="2083"/>
                  </a:lnTo>
                  <a:lnTo>
                    <a:pt x="687" y="1691"/>
                  </a:lnTo>
                  <a:lnTo>
                    <a:pt x="757" y="1358"/>
                  </a:lnTo>
                  <a:lnTo>
                    <a:pt x="801" y="990"/>
                  </a:lnTo>
                  <a:lnTo>
                    <a:pt x="806" y="725"/>
                  </a:lnTo>
                  <a:lnTo>
                    <a:pt x="791" y="495"/>
                  </a:lnTo>
                  <a:lnTo>
                    <a:pt x="757" y="302"/>
                  </a:lnTo>
                  <a:lnTo>
                    <a:pt x="708" y="150"/>
                  </a:lnTo>
                  <a:lnTo>
                    <a:pt x="667" y="65"/>
                  </a:lnTo>
                  <a:lnTo>
                    <a:pt x="284" y="0"/>
                  </a:lnTo>
                  <a:lnTo>
                    <a:pt x="92" y="1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6" name="Freeform 37">
              <a:extLst>
                <a:ext uri="{FF2B5EF4-FFF2-40B4-BE49-F238E27FC236}">
                  <a16:creationId xmlns:a16="http://schemas.microsoft.com/office/drawing/2014/main" id="{56F97D14-D7CC-BD2B-8189-AB7EC2CE7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5" y="3090"/>
              <a:ext cx="179" cy="250"/>
            </a:xfrm>
            <a:custGeom>
              <a:avLst/>
              <a:gdLst>
                <a:gd name="T0" fmla="*/ 84 w 717"/>
                <a:gd name="T1" fmla="*/ 0 h 1251"/>
                <a:gd name="T2" fmla="*/ 80 w 717"/>
                <a:gd name="T3" fmla="*/ 18 h 1251"/>
                <a:gd name="T4" fmla="*/ 68 w 717"/>
                <a:gd name="T5" fmla="*/ 44 h 1251"/>
                <a:gd name="T6" fmla="*/ 56 w 717"/>
                <a:gd name="T7" fmla="*/ 61 h 1251"/>
                <a:gd name="T8" fmla="*/ 42 w 717"/>
                <a:gd name="T9" fmla="*/ 72 h 1251"/>
                <a:gd name="T10" fmla="*/ 0 w 717"/>
                <a:gd name="T11" fmla="*/ 204 h 1251"/>
                <a:gd name="T12" fmla="*/ 38 w 717"/>
                <a:gd name="T13" fmla="*/ 228 h 1251"/>
                <a:gd name="T14" fmla="*/ 38 w 717"/>
                <a:gd name="T15" fmla="*/ 242 h 1251"/>
                <a:gd name="T16" fmla="*/ 54 w 717"/>
                <a:gd name="T17" fmla="*/ 250 h 1251"/>
                <a:gd name="T18" fmla="*/ 89 w 717"/>
                <a:gd name="T19" fmla="*/ 249 h 1251"/>
                <a:gd name="T20" fmla="*/ 112 w 717"/>
                <a:gd name="T21" fmla="*/ 250 h 1251"/>
                <a:gd name="T22" fmla="*/ 146 w 717"/>
                <a:gd name="T23" fmla="*/ 230 h 1251"/>
                <a:gd name="T24" fmla="*/ 172 w 717"/>
                <a:gd name="T25" fmla="*/ 205 h 1251"/>
                <a:gd name="T26" fmla="*/ 179 w 717"/>
                <a:gd name="T27" fmla="*/ 192 h 1251"/>
                <a:gd name="T28" fmla="*/ 150 w 717"/>
                <a:gd name="T29" fmla="*/ 161 h 1251"/>
                <a:gd name="T30" fmla="*/ 134 w 717"/>
                <a:gd name="T31" fmla="*/ 115 h 1251"/>
                <a:gd name="T32" fmla="*/ 131 w 717"/>
                <a:gd name="T33" fmla="*/ 84 h 1251"/>
                <a:gd name="T34" fmla="*/ 122 w 717"/>
                <a:gd name="T35" fmla="*/ 61 h 1251"/>
                <a:gd name="T36" fmla="*/ 105 w 717"/>
                <a:gd name="T37" fmla="*/ 41 h 1251"/>
                <a:gd name="T38" fmla="*/ 110 w 717"/>
                <a:gd name="T39" fmla="*/ 26 h 1251"/>
                <a:gd name="T40" fmla="*/ 112 w 717"/>
                <a:gd name="T41" fmla="*/ 13 h 1251"/>
                <a:gd name="T42" fmla="*/ 108 w 717"/>
                <a:gd name="T43" fmla="*/ 7 h 1251"/>
                <a:gd name="T44" fmla="*/ 84 w 717"/>
                <a:gd name="T45" fmla="*/ 0 h 125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717" h="1251">
                  <a:moveTo>
                    <a:pt x="335" y="0"/>
                  </a:moveTo>
                  <a:lnTo>
                    <a:pt x="321" y="89"/>
                  </a:lnTo>
                  <a:lnTo>
                    <a:pt x="272" y="221"/>
                  </a:lnTo>
                  <a:lnTo>
                    <a:pt x="224" y="304"/>
                  </a:lnTo>
                  <a:lnTo>
                    <a:pt x="167" y="362"/>
                  </a:lnTo>
                  <a:lnTo>
                    <a:pt x="0" y="1019"/>
                  </a:lnTo>
                  <a:lnTo>
                    <a:pt x="153" y="1143"/>
                  </a:lnTo>
                  <a:lnTo>
                    <a:pt x="153" y="1209"/>
                  </a:lnTo>
                  <a:lnTo>
                    <a:pt x="216" y="1251"/>
                  </a:lnTo>
                  <a:lnTo>
                    <a:pt x="357" y="1245"/>
                  </a:lnTo>
                  <a:lnTo>
                    <a:pt x="447" y="1251"/>
                  </a:lnTo>
                  <a:lnTo>
                    <a:pt x="584" y="1153"/>
                  </a:lnTo>
                  <a:lnTo>
                    <a:pt x="690" y="1028"/>
                  </a:lnTo>
                  <a:lnTo>
                    <a:pt x="717" y="962"/>
                  </a:lnTo>
                  <a:lnTo>
                    <a:pt x="600" y="807"/>
                  </a:lnTo>
                  <a:lnTo>
                    <a:pt x="537" y="577"/>
                  </a:lnTo>
                  <a:lnTo>
                    <a:pt x="524" y="421"/>
                  </a:lnTo>
                  <a:lnTo>
                    <a:pt x="488" y="304"/>
                  </a:lnTo>
                  <a:lnTo>
                    <a:pt x="420" y="206"/>
                  </a:lnTo>
                  <a:lnTo>
                    <a:pt x="439" y="132"/>
                  </a:lnTo>
                  <a:lnTo>
                    <a:pt x="447" y="64"/>
                  </a:lnTo>
                  <a:lnTo>
                    <a:pt x="432" y="36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FE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" name="Freeform 38">
              <a:extLst>
                <a:ext uri="{FF2B5EF4-FFF2-40B4-BE49-F238E27FC236}">
                  <a16:creationId xmlns:a16="http://schemas.microsoft.com/office/drawing/2014/main" id="{978CD0E2-1BE3-2964-035A-7B97746FD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" y="2737"/>
              <a:ext cx="262" cy="348"/>
            </a:xfrm>
            <a:custGeom>
              <a:avLst/>
              <a:gdLst>
                <a:gd name="T0" fmla="*/ 221 w 1048"/>
                <a:gd name="T1" fmla="*/ 0 h 1736"/>
                <a:gd name="T2" fmla="*/ 236 w 1048"/>
                <a:gd name="T3" fmla="*/ 28 h 1736"/>
                <a:gd name="T4" fmla="*/ 250 w 1048"/>
                <a:gd name="T5" fmla="*/ 62 h 1736"/>
                <a:gd name="T6" fmla="*/ 251 w 1048"/>
                <a:gd name="T7" fmla="*/ 87 h 1736"/>
                <a:gd name="T8" fmla="*/ 258 w 1048"/>
                <a:gd name="T9" fmla="*/ 102 h 1736"/>
                <a:gd name="T10" fmla="*/ 262 w 1048"/>
                <a:gd name="T11" fmla="*/ 116 h 1736"/>
                <a:gd name="T12" fmla="*/ 261 w 1048"/>
                <a:gd name="T13" fmla="*/ 132 h 1736"/>
                <a:gd name="T14" fmla="*/ 257 w 1048"/>
                <a:gd name="T15" fmla="*/ 162 h 1736"/>
                <a:gd name="T16" fmla="*/ 254 w 1048"/>
                <a:gd name="T17" fmla="*/ 194 h 1736"/>
                <a:gd name="T18" fmla="*/ 251 w 1048"/>
                <a:gd name="T19" fmla="*/ 228 h 1736"/>
                <a:gd name="T20" fmla="*/ 248 w 1048"/>
                <a:gd name="T21" fmla="*/ 245 h 1736"/>
                <a:gd name="T22" fmla="*/ 242 w 1048"/>
                <a:gd name="T23" fmla="*/ 257 h 1736"/>
                <a:gd name="T24" fmla="*/ 227 w 1048"/>
                <a:gd name="T25" fmla="*/ 266 h 1736"/>
                <a:gd name="T26" fmla="*/ 202 w 1048"/>
                <a:gd name="T27" fmla="*/ 271 h 1736"/>
                <a:gd name="T28" fmla="*/ 181 w 1048"/>
                <a:gd name="T29" fmla="*/ 267 h 1736"/>
                <a:gd name="T30" fmla="*/ 170 w 1048"/>
                <a:gd name="T31" fmla="*/ 269 h 1736"/>
                <a:gd name="T32" fmla="*/ 156 w 1048"/>
                <a:gd name="T33" fmla="*/ 295 h 1736"/>
                <a:gd name="T34" fmla="*/ 148 w 1048"/>
                <a:gd name="T35" fmla="*/ 322 h 1736"/>
                <a:gd name="T36" fmla="*/ 142 w 1048"/>
                <a:gd name="T37" fmla="*/ 348 h 1736"/>
                <a:gd name="T38" fmla="*/ 72 w 1048"/>
                <a:gd name="T39" fmla="*/ 305 h 1736"/>
                <a:gd name="T40" fmla="*/ 37 w 1048"/>
                <a:gd name="T41" fmla="*/ 285 h 1736"/>
                <a:gd name="T42" fmla="*/ 0 w 1048"/>
                <a:gd name="T43" fmla="*/ 171 h 1736"/>
                <a:gd name="T44" fmla="*/ 15 w 1048"/>
                <a:gd name="T45" fmla="*/ 98 h 1736"/>
                <a:gd name="T46" fmla="*/ 164 w 1048"/>
                <a:gd name="T47" fmla="*/ 5 h 1736"/>
                <a:gd name="T48" fmla="*/ 221 w 1048"/>
                <a:gd name="T49" fmla="*/ 0 h 17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48" h="1736">
                  <a:moveTo>
                    <a:pt x="885" y="0"/>
                  </a:moveTo>
                  <a:lnTo>
                    <a:pt x="944" y="138"/>
                  </a:lnTo>
                  <a:lnTo>
                    <a:pt x="998" y="310"/>
                  </a:lnTo>
                  <a:lnTo>
                    <a:pt x="1004" y="432"/>
                  </a:lnTo>
                  <a:lnTo>
                    <a:pt x="1033" y="509"/>
                  </a:lnTo>
                  <a:lnTo>
                    <a:pt x="1048" y="580"/>
                  </a:lnTo>
                  <a:lnTo>
                    <a:pt x="1044" y="658"/>
                  </a:lnTo>
                  <a:lnTo>
                    <a:pt x="1026" y="806"/>
                  </a:lnTo>
                  <a:lnTo>
                    <a:pt x="1016" y="967"/>
                  </a:lnTo>
                  <a:lnTo>
                    <a:pt x="1004" y="1139"/>
                  </a:lnTo>
                  <a:lnTo>
                    <a:pt x="990" y="1222"/>
                  </a:lnTo>
                  <a:lnTo>
                    <a:pt x="966" y="1280"/>
                  </a:lnTo>
                  <a:lnTo>
                    <a:pt x="906" y="1325"/>
                  </a:lnTo>
                  <a:lnTo>
                    <a:pt x="808" y="1350"/>
                  </a:lnTo>
                  <a:lnTo>
                    <a:pt x="722" y="1332"/>
                  </a:lnTo>
                  <a:lnTo>
                    <a:pt x="680" y="1343"/>
                  </a:lnTo>
                  <a:lnTo>
                    <a:pt x="623" y="1474"/>
                  </a:lnTo>
                  <a:lnTo>
                    <a:pt x="592" y="1607"/>
                  </a:lnTo>
                  <a:lnTo>
                    <a:pt x="566" y="1736"/>
                  </a:lnTo>
                  <a:lnTo>
                    <a:pt x="289" y="1523"/>
                  </a:lnTo>
                  <a:lnTo>
                    <a:pt x="147" y="1422"/>
                  </a:lnTo>
                  <a:lnTo>
                    <a:pt x="0" y="853"/>
                  </a:lnTo>
                  <a:lnTo>
                    <a:pt x="61" y="490"/>
                  </a:lnTo>
                  <a:lnTo>
                    <a:pt x="657" y="23"/>
                  </a:lnTo>
                  <a:lnTo>
                    <a:pt x="885" y="0"/>
                  </a:lnTo>
                  <a:close/>
                </a:path>
              </a:pathLst>
            </a:custGeom>
            <a:solidFill>
              <a:srgbClr val="FFC9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8" name="Freeform 39">
              <a:extLst>
                <a:ext uri="{FF2B5EF4-FFF2-40B4-BE49-F238E27FC236}">
                  <a16:creationId xmlns:a16="http://schemas.microsoft.com/office/drawing/2014/main" id="{82F5C0AB-5C50-DDE3-9614-4065ED4199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9" y="2925"/>
              <a:ext cx="35" cy="33"/>
            </a:xfrm>
            <a:custGeom>
              <a:avLst/>
              <a:gdLst>
                <a:gd name="T0" fmla="*/ 6 w 139"/>
                <a:gd name="T1" fmla="*/ 5 h 164"/>
                <a:gd name="T2" fmla="*/ 14 w 139"/>
                <a:gd name="T3" fmla="*/ 0 h 164"/>
                <a:gd name="T4" fmla="*/ 25 w 139"/>
                <a:gd name="T5" fmla="*/ 1 h 164"/>
                <a:gd name="T6" fmla="*/ 34 w 139"/>
                <a:gd name="T7" fmla="*/ 10 h 164"/>
                <a:gd name="T8" fmla="*/ 35 w 139"/>
                <a:gd name="T9" fmla="*/ 22 h 164"/>
                <a:gd name="T10" fmla="*/ 31 w 139"/>
                <a:gd name="T11" fmla="*/ 29 h 164"/>
                <a:gd name="T12" fmla="*/ 21 w 139"/>
                <a:gd name="T13" fmla="*/ 33 h 164"/>
                <a:gd name="T14" fmla="*/ 8 w 139"/>
                <a:gd name="T15" fmla="*/ 32 h 164"/>
                <a:gd name="T16" fmla="*/ 0 w 139"/>
                <a:gd name="T17" fmla="*/ 28 h 164"/>
                <a:gd name="T18" fmla="*/ 0 w 139"/>
                <a:gd name="T19" fmla="*/ 12 h 164"/>
                <a:gd name="T20" fmla="*/ 6 w 139"/>
                <a:gd name="T21" fmla="*/ 5 h 1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9" h="164">
                  <a:moveTo>
                    <a:pt x="23" y="24"/>
                  </a:moveTo>
                  <a:lnTo>
                    <a:pt x="56" y="0"/>
                  </a:lnTo>
                  <a:lnTo>
                    <a:pt x="98" y="7"/>
                  </a:lnTo>
                  <a:lnTo>
                    <a:pt x="136" y="51"/>
                  </a:lnTo>
                  <a:lnTo>
                    <a:pt x="139" y="107"/>
                  </a:lnTo>
                  <a:lnTo>
                    <a:pt x="122" y="144"/>
                  </a:lnTo>
                  <a:lnTo>
                    <a:pt x="83" y="164"/>
                  </a:lnTo>
                  <a:lnTo>
                    <a:pt x="32" y="159"/>
                  </a:lnTo>
                  <a:lnTo>
                    <a:pt x="0" y="140"/>
                  </a:lnTo>
                  <a:lnTo>
                    <a:pt x="0" y="62"/>
                  </a:lnTo>
                  <a:lnTo>
                    <a:pt x="23" y="2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9" name="Freeform 40">
              <a:extLst>
                <a:ext uri="{FF2B5EF4-FFF2-40B4-BE49-F238E27FC236}">
                  <a16:creationId xmlns:a16="http://schemas.microsoft.com/office/drawing/2014/main" id="{675BB9E9-A057-84BA-E158-5F667B7BE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5" y="2679"/>
              <a:ext cx="197" cy="118"/>
            </a:xfrm>
            <a:custGeom>
              <a:avLst/>
              <a:gdLst>
                <a:gd name="T0" fmla="*/ 197 w 788"/>
                <a:gd name="T1" fmla="*/ 52 h 588"/>
                <a:gd name="T2" fmla="*/ 138 w 788"/>
                <a:gd name="T3" fmla="*/ 118 h 588"/>
                <a:gd name="T4" fmla="*/ 0 w 788"/>
                <a:gd name="T5" fmla="*/ 110 h 588"/>
                <a:gd name="T6" fmla="*/ 3 w 788"/>
                <a:gd name="T7" fmla="*/ 59 h 588"/>
                <a:gd name="T8" fmla="*/ 17 w 788"/>
                <a:gd name="T9" fmla="*/ 28 h 588"/>
                <a:gd name="T10" fmla="*/ 39 w 788"/>
                <a:gd name="T11" fmla="*/ 10 h 588"/>
                <a:gd name="T12" fmla="*/ 73 w 788"/>
                <a:gd name="T13" fmla="*/ 0 h 588"/>
                <a:gd name="T14" fmla="*/ 197 w 788"/>
                <a:gd name="T15" fmla="*/ 52 h 5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88" h="588">
                  <a:moveTo>
                    <a:pt x="788" y="260"/>
                  </a:moveTo>
                  <a:lnTo>
                    <a:pt x="550" y="588"/>
                  </a:lnTo>
                  <a:lnTo>
                    <a:pt x="0" y="546"/>
                  </a:lnTo>
                  <a:lnTo>
                    <a:pt x="11" y="294"/>
                  </a:lnTo>
                  <a:lnTo>
                    <a:pt x="69" y="141"/>
                  </a:lnTo>
                  <a:lnTo>
                    <a:pt x="154" y="52"/>
                  </a:lnTo>
                  <a:lnTo>
                    <a:pt x="292" y="0"/>
                  </a:lnTo>
                  <a:lnTo>
                    <a:pt x="788" y="260"/>
                  </a:lnTo>
                  <a:close/>
                </a:path>
              </a:pathLst>
            </a:custGeom>
            <a:solidFill>
              <a:srgbClr val="7023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0" name="Freeform 41">
              <a:extLst>
                <a:ext uri="{FF2B5EF4-FFF2-40B4-BE49-F238E27FC236}">
                  <a16:creationId xmlns:a16="http://schemas.microsoft.com/office/drawing/2014/main" id="{BBA322FF-99BB-E4F1-D3C4-CC1680B27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3" y="2372"/>
              <a:ext cx="213" cy="431"/>
            </a:xfrm>
            <a:custGeom>
              <a:avLst/>
              <a:gdLst>
                <a:gd name="T0" fmla="*/ 71 w 851"/>
                <a:gd name="T1" fmla="*/ 0 h 2156"/>
                <a:gd name="T2" fmla="*/ 58 w 851"/>
                <a:gd name="T3" fmla="*/ 8 h 2156"/>
                <a:gd name="T4" fmla="*/ 45 w 851"/>
                <a:gd name="T5" fmla="*/ 33 h 2156"/>
                <a:gd name="T6" fmla="*/ 36 w 851"/>
                <a:gd name="T7" fmla="*/ 63 h 2156"/>
                <a:gd name="T8" fmla="*/ 31 w 851"/>
                <a:gd name="T9" fmla="*/ 95 h 2156"/>
                <a:gd name="T10" fmla="*/ 30 w 851"/>
                <a:gd name="T11" fmla="*/ 150 h 2156"/>
                <a:gd name="T12" fmla="*/ 23 w 851"/>
                <a:gd name="T13" fmla="*/ 223 h 2156"/>
                <a:gd name="T14" fmla="*/ 18 w 851"/>
                <a:gd name="T15" fmla="*/ 278 h 2156"/>
                <a:gd name="T16" fmla="*/ 13 w 851"/>
                <a:gd name="T17" fmla="*/ 334 h 2156"/>
                <a:gd name="T18" fmla="*/ 8 w 851"/>
                <a:gd name="T19" fmla="*/ 375 h 2156"/>
                <a:gd name="T20" fmla="*/ 0 w 851"/>
                <a:gd name="T21" fmla="*/ 431 h 2156"/>
                <a:gd name="T22" fmla="*/ 28 w 851"/>
                <a:gd name="T23" fmla="*/ 414 h 2156"/>
                <a:gd name="T24" fmla="*/ 55 w 851"/>
                <a:gd name="T25" fmla="*/ 393 h 2156"/>
                <a:gd name="T26" fmla="*/ 74 w 851"/>
                <a:gd name="T27" fmla="*/ 374 h 2156"/>
                <a:gd name="T28" fmla="*/ 99 w 851"/>
                <a:gd name="T29" fmla="*/ 340 h 2156"/>
                <a:gd name="T30" fmla="*/ 129 w 851"/>
                <a:gd name="T31" fmla="*/ 296 h 2156"/>
                <a:gd name="T32" fmla="*/ 152 w 851"/>
                <a:gd name="T33" fmla="*/ 259 h 2156"/>
                <a:gd name="T34" fmla="*/ 173 w 851"/>
                <a:gd name="T35" fmla="*/ 209 h 2156"/>
                <a:gd name="T36" fmla="*/ 193 w 851"/>
                <a:gd name="T37" fmla="*/ 160 h 2156"/>
                <a:gd name="T38" fmla="*/ 204 w 851"/>
                <a:gd name="T39" fmla="*/ 112 h 2156"/>
                <a:gd name="T40" fmla="*/ 208 w 851"/>
                <a:gd name="T41" fmla="*/ 73 h 2156"/>
                <a:gd name="T42" fmla="*/ 213 w 851"/>
                <a:gd name="T43" fmla="*/ 19 h 2156"/>
                <a:gd name="T44" fmla="*/ 71 w 851"/>
                <a:gd name="T45" fmla="*/ 0 h 215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851" h="2156">
                  <a:moveTo>
                    <a:pt x="284" y="0"/>
                  </a:moveTo>
                  <a:lnTo>
                    <a:pt x="230" y="42"/>
                  </a:lnTo>
                  <a:lnTo>
                    <a:pt x="178" y="165"/>
                  </a:lnTo>
                  <a:lnTo>
                    <a:pt x="142" y="313"/>
                  </a:lnTo>
                  <a:lnTo>
                    <a:pt x="124" y="475"/>
                  </a:lnTo>
                  <a:lnTo>
                    <a:pt x="119" y="752"/>
                  </a:lnTo>
                  <a:lnTo>
                    <a:pt x="92" y="1115"/>
                  </a:lnTo>
                  <a:lnTo>
                    <a:pt x="72" y="1391"/>
                  </a:lnTo>
                  <a:lnTo>
                    <a:pt x="52" y="1669"/>
                  </a:lnTo>
                  <a:lnTo>
                    <a:pt x="32" y="1877"/>
                  </a:lnTo>
                  <a:lnTo>
                    <a:pt x="0" y="2156"/>
                  </a:lnTo>
                  <a:lnTo>
                    <a:pt x="111" y="2070"/>
                  </a:lnTo>
                  <a:lnTo>
                    <a:pt x="218" y="1966"/>
                  </a:lnTo>
                  <a:lnTo>
                    <a:pt x="295" y="1871"/>
                  </a:lnTo>
                  <a:lnTo>
                    <a:pt x="396" y="1703"/>
                  </a:lnTo>
                  <a:lnTo>
                    <a:pt x="515" y="1482"/>
                  </a:lnTo>
                  <a:lnTo>
                    <a:pt x="606" y="1294"/>
                  </a:lnTo>
                  <a:lnTo>
                    <a:pt x="690" y="1047"/>
                  </a:lnTo>
                  <a:lnTo>
                    <a:pt x="770" y="800"/>
                  </a:lnTo>
                  <a:lnTo>
                    <a:pt x="814" y="560"/>
                  </a:lnTo>
                  <a:lnTo>
                    <a:pt x="831" y="367"/>
                  </a:lnTo>
                  <a:lnTo>
                    <a:pt x="851" y="97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1" name="Freeform 42">
              <a:extLst>
                <a:ext uri="{FF2B5EF4-FFF2-40B4-BE49-F238E27FC236}">
                  <a16:creationId xmlns:a16="http://schemas.microsoft.com/office/drawing/2014/main" id="{7E01E70B-7209-EBFD-D0F2-793C117A7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2" y="2528"/>
              <a:ext cx="119" cy="278"/>
            </a:xfrm>
            <a:custGeom>
              <a:avLst/>
              <a:gdLst>
                <a:gd name="T0" fmla="*/ 119 w 479"/>
                <a:gd name="T1" fmla="*/ 0 h 1386"/>
                <a:gd name="T2" fmla="*/ 94 w 479"/>
                <a:gd name="T3" fmla="*/ 20 h 1386"/>
                <a:gd name="T4" fmla="*/ 94 w 479"/>
                <a:gd name="T5" fmla="*/ 34 h 1386"/>
                <a:gd name="T6" fmla="*/ 66 w 479"/>
                <a:gd name="T7" fmla="*/ 88 h 1386"/>
                <a:gd name="T8" fmla="*/ 37 w 479"/>
                <a:gd name="T9" fmla="*/ 142 h 1386"/>
                <a:gd name="T10" fmla="*/ 14 w 479"/>
                <a:gd name="T11" fmla="*/ 172 h 1386"/>
                <a:gd name="T12" fmla="*/ 10 w 479"/>
                <a:gd name="T13" fmla="*/ 226 h 1386"/>
                <a:gd name="T14" fmla="*/ 0 w 479"/>
                <a:gd name="T15" fmla="*/ 278 h 1386"/>
                <a:gd name="T16" fmla="*/ 17 w 479"/>
                <a:gd name="T17" fmla="*/ 268 h 1386"/>
                <a:gd name="T18" fmla="*/ 42 w 479"/>
                <a:gd name="T19" fmla="*/ 232 h 1386"/>
                <a:gd name="T20" fmla="*/ 63 w 479"/>
                <a:gd name="T21" fmla="*/ 192 h 1386"/>
                <a:gd name="T22" fmla="*/ 78 w 479"/>
                <a:gd name="T23" fmla="*/ 152 h 1386"/>
                <a:gd name="T24" fmla="*/ 91 w 479"/>
                <a:gd name="T25" fmla="*/ 109 h 1386"/>
                <a:gd name="T26" fmla="*/ 103 w 479"/>
                <a:gd name="T27" fmla="*/ 63 h 1386"/>
                <a:gd name="T28" fmla="*/ 109 w 479"/>
                <a:gd name="T29" fmla="*/ 36 h 1386"/>
                <a:gd name="T30" fmla="*/ 112 w 479"/>
                <a:gd name="T31" fmla="*/ 19 h 1386"/>
                <a:gd name="T32" fmla="*/ 119 w 479"/>
                <a:gd name="T33" fmla="*/ 0 h 13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79" h="1386">
                  <a:moveTo>
                    <a:pt x="479" y="0"/>
                  </a:moveTo>
                  <a:lnTo>
                    <a:pt x="378" y="98"/>
                  </a:lnTo>
                  <a:lnTo>
                    <a:pt x="378" y="170"/>
                  </a:lnTo>
                  <a:lnTo>
                    <a:pt x="266" y="440"/>
                  </a:lnTo>
                  <a:lnTo>
                    <a:pt x="148" y="710"/>
                  </a:lnTo>
                  <a:lnTo>
                    <a:pt x="58" y="857"/>
                  </a:lnTo>
                  <a:lnTo>
                    <a:pt x="41" y="1125"/>
                  </a:lnTo>
                  <a:lnTo>
                    <a:pt x="0" y="1386"/>
                  </a:lnTo>
                  <a:lnTo>
                    <a:pt x="67" y="1336"/>
                  </a:lnTo>
                  <a:lnTo>
                    <a:pt x="169" y="1156"/>
                  </a:lnTo>
                  <a:lnTo>
                    <a:pt x="255" y="957"/>
                  </a:lnTo>
                  <a:lnTo>
                    <a:pt x="312" y="760"/>
                  </a:lnTo>
                  <a:lnTo>
                    <a:pt x="365" y="542"/>
                  </a:lnTo>
                  <a:lnTo>
                    <a:pt x="414" y="314"/>
                  </a:lnTo>
                  <a:lnTo>
                    <a:pt x="437" y="180"/>
                  </a:lnTo>
                  <a:lnTo>
                    <a:pt x="450" y="94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2" name="Freeform 43">
              <a:extLst>
                <a:ext uri="{FF2B5EF4-FFF2-40B4-BE49-F238E27FC236}">
                  <a16:creationId xmlns:a16="http://schemas.microsoft.com/office/drawing/2014/main" id="{6E9BC790-05D7-FFE2-2983-1EB7F5E8A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" y="2902"/>
              <a:ext cx="79" cy="58"/>
            </a:xfrm>
            <a:custGeom>
              <a:avLst/>
              <a:gdLst>
                <a:gd name="T0" fmla="*/ 9 w 315"/>
                <a:gd name="T1" fmla="*/ 0 h 294"/>
                <a:gd name="T2" fmla="*/ 0 w 315"/>
                <a:gd name="T3" fmla="*/ 25 h 294"/>
                <a:gd name="T4" fmla="*/ 65 w 315"/>
                <a:gd name="T5" fmla="*/ 58 h 294"/>
                <a:gd name="T6" fmla="*/ 79 w 315"/>
                <a:gd name="T7" fmla="*/ 41 h 294"/>
                <a:gd name="T8" fmla="*/ 72 w 315"/>
                <a:gd name="T9" fmla="*/ 27 h 294"/>
                <a:gd name="T10" fmla="*/ 42 w 315"/>
                <a:gd name="T11" fmla="*/ 8 h 294"/>
                <a:gd name="T12" fmla="*/ 9 w 315"/>
                <a:gd name="T13" fmla="*/ 0 h 2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5" h="294">
                  <a:moveTo>
                    <a:pt x="35" y="0"/>
                  </a:moveTo>
                  <a:lnTo>
                    <a:pt x="0" y="129"/>
                  </a:lnTo>
                  <a:lnTo>
                    <a:pt x="261" y="294"/>
                  </a:lnTo>
                  <a:lnTo>
                    <a:pt x="315" y="209"/>
                  </a:lnTo>
                  <a:lnTo>
                    <a:pt x="289" y="137"/>
                  </a:lnTo>
                  <a:lnTo>
                    <a:pt x="169" y="4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3" name="Freeform 44">
              <a:extLst>
                <a:ext uri="{FF2B5EF4-FFF2-40B4-BE49-F238E27FC236}">
                  <a16:creationId xmlns:a16="http://schemas.microsoft.com/office/drawing/2014/main" id="{71E60032-140B-C1ED-4273-F251992A9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" y="2928"/>
              <a:ext cx="154" cy="93"/>
            </a:xfrm>
            <a:custGeom>
              <a:avLst/>
              <a:gdLst>
                <a:gd name="T0" fmla="*/ 113 w 615"/>
                <a:gd name="T1" fmla="*/ 0 h 464"/>
                <a:gd name="T2" fmla="*/ 32 w 615"/>
                <a:gd name="T3" fmla="*/ 8 h 464"/>
                <a:gd name="T4" fmla="*/ 0 w 615"/>
                <a:gd name="T5" fmla="*/ 63 h 464"/>
                <a:gd name="T6" fmla="*/ 10 w 615"/>
                <a:gd name="T7" fmla="*/ 92 h 464"/>
                <a:gd name="T8" fmla="*/ 13 w 615"/>
                <a:gd name="T9" fmla="*/ 93 h 464"/>
                <a:gd name="T10" fmla="*/ 18 w 615"/>
                <a:gd name="T11" fmla="*/ 63 h 464"/>
                <a:gd name="T12" fmla="*/ 61 w 615"/>
                <a:gd name="T13" fmla="*/ 40 h 464"/>
                <a:gd name="T14" fmla="*/ 78 w 615"/>
                <a:gd name="T15" fmla="*/ 50 h 464"/>
                <a:gd name="T16" fmla="*/ 77 w 615"/>
                <a:gd name="T17" fmla="*/ 67 h 464"/>
                <a:gd name="T18" fmla="*/ 86 w 615"/>
                <a:gd name="T19" fmla="*/ 74 h 464"/>
                <a:gd name="T20" fmla="*/ 108 w 615"/>
                <a:gd name="T21" fmla="*/ 65 h 464"/>
                <a:gd name="T22" fmla="*/ 154 w 615"/>
                <a:gd name="T23" fmla="*/ 18 h 464"/>
                <a:gd name="T24" fmla="*/ 113 w 615"/>
                <a:gd name="T25" fmla="*/ 0 h 46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15" h="464">
                  <a:moveTo>
                    <a:pt x="452" y="0"/>
                  </a:moveTo>
                  <a:lnTo>
                    <a:pt x="127" y="40"/>
                  </a:lnTo>
                  <a:lnTo>
                    <a:pt x="0" y="313"/>
                  </a:lnTo>
                  <a:lnTo>
                    <a:pt x="38" y="460"/>
                  </a:lnTo>
                  <a:lnTo>
                    <a:pt x="51" y="464"/>
                  </a:lnTo>
                  <a:lnTo>
                    <a:pt x="73" y="313"/>
                  </a:lnTo>
                  <a:lnTo>
                    <a:pt x="245" y="200"/>
                  </a:lnTo>
                  <a:lnTo>
                    <a:pt x="312" y="250"/>
                  </a:lnTo>
                  <a:lnTo>
                    <a:pt x="308" y="334"/>
                  </a:lnTo>
                  <a:lnTo>
                    <a:pt x="345" y="368"/>
                  </a:lnTo>
                  <a:lnTo>
                    <a:pt x="431" y="322"/>
                  </a:lnTo>
                  <a:lnTo>
                    <a:pt x="615" y="90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7023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4" name="Freeform 45">
              <a:extLst>
                <a:ext uri="{FF2B5EF4-FFF2-40B4-BE49-F238E27FC236}">
                  <a16:creationId xmlns:a16="http://schemas.microsoft.com/office/drawing/2014/main" id="{6951B179-F44F-B4E9-66EC-C19938301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" y="2225"/>
              <a:ext cx="181" cy="275"/>
            </a:xfrm>
            <a:custGeom>
              <a:avLst/>
              <a:gdLst>
                <a:gd name="T0" fmla="*/ 81 w 721"/>
                <a:gd name="T1" fmla="*/ 275 h 1374"/>
                <a:gd name="T2" fmla="*/ 99 w 721"/>
                <a:gd name="T3" fmla="*/ 264 h 1374"/>
                <a:gd name="T4" fmla="*/ 149 w 721"/>
                <a:gd name="T5" fmla="*/ 237 h 1374"/>
                <a:gd name="T6" fmla="*/ 181 w 721"/>
                <a:gd name="T7" fmla="*/ 137 h 1374"/>
                <a:gd name="T8" fmla="*/ 142 w 721"/>
                <a:gd name="T9" fmla="*/ 0 h 1374"/>
                <a:gd name="T10" fmla="*/ 41 w 721"/>
                <a:gd name="T11" fmla="*/ 0 h 1374"/>
                <a:gd name="T12" fmla="*/ 19 w 721"/>
                <a:gd name="T13" fmla="*/ 80 h 1374"/>
                <a:gd name="T14" fmla="*/ 4 w 721"/>
                <a:gd name="T15" fmla="*/ 86 h 1374"/>
                <a:gd name="T16" fmla="*/ 0 w 721"/>
                <a:gd name="T17" fmla="*/ 93 h 1374"/>
                <a:gd name="T18" fmla="*/ 0 w 721"/>
                <a:gd name="T19" fmla="*/ 105 h 1374"/>
                <a:gd name="T20" fmla="*/ 36 w 721"/>
                <a:gd name="T21" fmla="*/ 149 h 1374"/>
                <a:gd name="T22" fmla="*/ 78 w 721"/>
                <a:gd name="T23" fmla="*/ 268 h 1374"/>
                <a:gd name="T24" fmla="*/ 81 w 721"/>
                <a:gd name="T25" fmla="*/ 275 h 137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21" h="1374">
                  <a:moveTo>
                    <a:pt x="323" y="1374"/>
                  </a:moveTo>
                  <a:lnTo>
                    <a:pt x="394" y="1319"/>
                  </a:lnTo>
                  <a:lnTo>
                    <a:pt x="594" y="1185"/>
                  </a:lnTo>
                  <a:lnTo>
                    <a:pt x="721" y="684"/>
                  </a:lnTo>
                  <a:lnTo>
                    <a:pt x="566" y="0"/>
                  </a:lnTo>
                  <a:lnTo>
                    <a:pt x="164" y="1"/>
                  </a:lnTo>
                  <a:lnTo>
                    <a:pt x="75" y="399"/>
                  </a:lnTo>
                  <a:lnTo>
                    <a:pt x="16" y="429"/>
                  </a:lnTo>
                  <a:lnTo>
                    <a:pt x="0" y="467"/>
                  </a:lnTo>
                  <a:lnTo>
                    <a:pt x="0" y="527"/>
                  </a:lnTo>
                  <a:lnTo>
                    <a:pt x="144" y="745"/>
                  </a:lnTo>
                  <a:lnTo>
                    <a:pt x="311" y="1338"/>
                  </a:lnTo>
                  <a:lnTo>
                    <a:pt x="323" y="1374"/>
                  </a:lnTo>
                  <a:close/>
                </a:path>
              </a:pathLst>
            </a:custGeom>
            <a:solidFill>
              <a:srgbClr val="7023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5" name="Freeform 46">
              <a:extLst>
                <a:ext uri="{FF2B5EF4-FFF2-40B4-BE49-F238E27FC236}">
                  <a16:creationId xmlns:a16="http://schemas.microsoft.com/office/drawing/2014/main" id="{0DF5448C-483E-987B-373E-01EF69CB3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9" y="2660"/>
              <a:ext cx="353" cy="303"/>
            </a:xfrm>
            <a:custGeom>
              <a:avLst/>
              <a:gdLst>
                <a:gd name="T0" fmla="*/ 19 w 1411"/>
                <a:gd name="T1" fmla="*/ 184 h 1516"/>
                <a:gd name="T2" fmla="*/ 25 w 1411"/>
                <a:gd name="T3" fmla="*/ 127 h 1516"/>
                <a:gd name="T4" fmla="*/ 10 w 1411"/>
                <a:gd name="T5" fmla="*/ 114 h 1516"/>
                <a:gd name="T6" fmla="*/ 2 w 1411"/>
                <a:gd name="T7" fmla="*/ 100 h 1516"/>
                <a:gd name="T8" fmla="*/ 0 w 1411"/>
                <a:gd name="T9" fmla="*/ 91 h 1516"/>
                <a:gd name="T10" fmla="*/ 2 w 1411"/>
                <a:gd name="T11" fmla="*/ 79 h 1516"/>
                <a:gd name="T12" fmla="*/ 15 w 1411"/>
                <a:gd name="T13" fmla="*/ 63 h 1516"/>
                <a:gd name="T14" fmla="*/ 67 w 1411"/>
                <a:gd name="T15" fmla="*/ 37 h 1516"/>
                <a:gd name="T16" fmla="*/ 122 w 1411"/>
                <a:gd name="T17" fmla="*/ 16 h 1516"/>
                <a:gd name="T18" fmla="*/ 202 w 1411"/>
                <a:gd name="T19" fmla="*/ 0 h 1516"/>
                <a:gd name="T20" fmla="*/ 265 w 1411"/>
                <a:gd name="T21" fmla="*/ 3 h 1516"/>
                <a:gd name="T22" fmla="*/ 314 w 1411"/>
                <a:gd name="T23" fmla="*/ 17 h 1516"/>
                <a:gd name="T24" fmla="*/ 343 w 1411"/>
                <a:gd name="T25" fmla="*/ 49 h 1516"/>
                <a:gd name="T26" fmla="*/ 353 w 1411"/>
                <a:gd name="T27" fmla="*/ 99 h 1516"/>
                <a:gd name="T28" fmla="*/ 353 w 1411"/>
                <a:gd name="T29" fmla="*/ 160 h 1516"/>
                <a:gd name="T30" fmla="*/ 350 w 1411"/>
                <a:gd name="T31" fmla="*/ 211 h 1516"/>
                <a:gd name="T32" fmla="*/ 340 w 1411"/>
                <a:gd name="T33" fmla="*/ 252 h 1516"/>
                <a:gd name="T34" fmla="*/ 333 w 1411"/>
                <a:gd name="T35" fmla="*/ 285 h 1516"/>
                <a:gd name="T36" fmla="*/ 333 w 1411"/>
                <a:gd name="T37" fmla="*/ 303 h 1516"/>
                <a:gd name="T38" fmla="*/ 326 w 1411"/>
                <a:gd name="T39" fmla="*/ 268 h 1516"/>
                <a:gd name="T40" fmla="*/ 307 w 1411"/>
                <a:gd name="T41" fmla="*/ 285 h 1516"/>
                <a:gd name="T42" fmla="*/ 294 w 1411"/>
                <a:gd name="T43" fmla="*/ 292 h 1516"/>
                <a:gd name="T44" fmla="*/ 286 w 1411"/>
                <a:gd name="T45" fmla="*/ 288 h 1516"/>
                <a:gd name="T46" fmla="*/ 281 w 1411"/>
                <a:gd name="T47" fmla="*/ 274 h 1516"/>
                <a:gd name="T48" fmla="*/ 295 w 1411"/>
                <a:gd name="T49" fmla="*/ 282 h 1516"/>
                <a:gd name="T50" fmla="*/ 305 w 1411"/>
                <a:gd name="T51" fmla="*/ 281 h 1516"/>
                <a:gd name="T52" fmla="*/ 317 w 1411"/>
                <a:gd name="T53" fmla="*/ 272 h 1516"/>
                <a:gd name="T54" fmla="*/ 332 w 1411"/>
                <a:gd name="T55" fmla="*/ 252 h 1516"/>
                <a:gd name="T56" fmla="*/ 340 w 1411"/>
                <a:gd name="T57" fmla="*/ 230 h 1516"/>
                <a:gd name="T58" fmla="*/ 343 w 1411"/>
                <a:gd name="T59" fmla="*/ 210 h 1516"/>
                <a:gd name="T60" fmla="*/ 338 w 1411"/>
                <a:gd name="T61" fmla="*/ 195 h 1516"/>
                <a:gd name="T62" fmla="*/ 325 w 1411"/>
                <a:gd name="T63" fmla="*/ 188 h 1516"/>
                <a:gd name="T64" fmla="*/ 310 w 1411"/>
                <a:gd name="T65" fmla="*/ 188 h 1516"/>
                <a:gd name="T66" fmla="*/ 299 w 1411"/>
                <a:gd name="T67" fmla="*/ 195 h 1516"/>
                <a:gd name="T68" fmla="*/ 286 w 1411"/>
                <a:gd name="T69" fmla="*/ 210 h 1516"/>
                <a:gd name="T70" fmla="*/ 281 w 1411"/>
                <a:gd name="T71" fmla="*/ 220 h 1516"/>
                <a:gd name="T72" fmla="*/ 272 w 1411"/>
                <a:gd name="T73" fmla="*/ 221 h 1516"/>
                <a:gd name="T74" fmla="*/ 263 w 1411"/>
                <a:gd name="T75" fmla="*/ 231 h 1516"/>
                <a:gd name="T76" fmla="*/ 259 w 1411"/>
                <a:gd name="T77" fmla="*/ 239 h 1516"/>
                <a:gd name="T78" fmla="*/ 240 w 1411"/>
                <a:gd name="T79" fmla="*/ 240 h 1516"/>
                <a:gd name="T80" fmla="*/ 228 w 1411"/>
                <a:gd name="T81" fmla="*/ 207 h 1516"/>
                <a:gd name="T82" fmla="*/ 215 w 1411"/>
                <a:gd name="T83" fmla="*/ 193 h 1516"/>
                <a:gd name="T84" fmla="*/ 200 w 1411"/>
                <a:gd name="T85" fmla="*/ 185 h 1516"/>
                <a:gd name="T86" fmla="*/ 194 w 1411"/>
                <a:gd name="T87" fmla="*/ 173 h 1516"/>
                <a:gd name="T88" fmla="*/ 190 w 1411"/>
                <a:gd name="T89" fmla="*/ 148 h 1516"/>
                <a:gd name="T90" fmla="*/ 182 w 1411"/>
                <a:gd name="T91" fmla="*/ 131 h 1516"/>
                <a:gd name="T92" fmla="*/ 170 w 1411"/>
                <a:gd name="T93" fmla="*/ 118 h 1516"/>
                <a:gd name="T94" fmla="*/ 150 w 1411"/>
                <a:gd name="T95" fmla="*/ 112 h 1516"/>
                <a:gd name="T96" fmla="*/ 125 w 1411"/>
                <a:gd name="T97" fmla="*/ 114 h 1516"/>
                <a:gd name="T98" fmla="*/ 99 w 1411"/>
                <a:gd name="T99" fmla="*/ 120 h 1516"/>
                <a:gd name="T100" fmla="*/ 72 w 1411"/>
                <a:gd name="T101" fmla="*/ 125 h 1516"/>
                <a:gd name="T102" fmla="*/ 52 w 1411"/>
                <a:gd name="T103" fmla="*/ 130 h 1516"/>
                <a:gd name="T104" fmla="*/ 27 w 1411"/>
                <a:gd name="T105" fmla="*/ 130 h 1516"/>
                <a:gd name="T106" fmla="*/ 19 w 1411"/>
                <a:gd name="T107" fmla="*/ 184 h 151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411" h="1516">
                  <a:moveTo>
                    <a:pt x="75" y="919"/>
                  </a:moveTo>
                  <a:lnTo>
                    <a:pt x="98" y="637"/>
                  </a:lnTo>
                  <a:lnTo>
                    <a:pt x="40" y="568"/>
                  </a:lnTo>
                  <a:lnTo>
                    <a:pt x="6" y="500"/>
                  </a:lnTo>
                  <a:lnTo>
                    <a:pt x="0" y="456"/>
                  </a:lnTo>
                  <a:lnTo>
                    <a:pt x="6" y="394"/>
                  </a:lnTo>
                  <a:lnTo>
                    <a:pt x="60" y="316"/>
                  </a:lnTo>
                  <a:lnTo>
                    <a:pt x="268" y="184"/>
                  </a:lnTo>
                  <a:lnTo>
                    <a:pt x="488" y="78"/>
                  </a:lnTo>
                  <a:lnTo>
                    <a:pt x="807" y="0"/>
                  </a:lnTo>
                  <a:lnTo>
                    <a:pt x="1060" y="17"/>
                  </a:lnTo>
                  <a:lnTo>
                    <a:pt x="1255" y="85"/>
                  </a:lnTo>
                  <a:lnTo>
                    <a:pt x="1370" y="247"/>
                  </a:lnTo>
                  <a:lnTo>
                    <a:pt x="1411" y="493"/>
                  </a:lnTo>
                  <a:lnTo>
                    <a:pt x="1411" y="802"/>
                  </a:lnTo>
                  <a:lnTo>
                    <a:pt x="1398" y="1058"/>
                  </a:lnTo>
                  <a:lnTo>
                    <a:pt x="1359" y="1263"/>
                  </a:lnTo>
                  <a:lnTo>
                    <a:pt x="1332" y="1428"/>
                  </a:lnTo>
                  <a:lnTo>
                    <a:pt x="1332" y="1516"/>
                  </a:lnTo>
                  <a:lnTo>
                    <a:pt x="1305" y="1342"/>
                  </a:lnTo>
                  <a:lnTo>
                    <a:pt x="1228" y="1428"/>
                  </a:lnTo>
                  <a:lnTo>
                    <a:pt x="1174" y="1460"/>
                  </a:lnTo>
                  <a:lnTo>
                    <a:pt x="1142" y="1441"/>
                  </a:lnTo>
                  <a:lnTo>
                    <a:pt x="1125" y="1371"/>
                  </a:lnTo>
                  <a:lnTo>
                    <a:pt x="1179" y="1410"/>
                  </a:lnTo>
                  <a:lnTo>
                    <a:pt x="1220" y="1404"/>
                  </a:lnTo>
                  <a:lnTo>
                    <a:pt x="1268" y="1359"/>
                  </a:lnTo>
                  <a:lnTo>
                    <a:pt x="1327" y="1263"/>
                  </a:lnTo>
                  <a:lnTo>
                    <a:pt x="1359" y="1151"/>
                  </a:lnTo>
                  <a:lnTo>
                    <a:pt x="1370" y="1053"/>
                  </a:lnTo>
                  <a:lnTo>
                    <a:pt x="1353" y="975"/>
                  </a:lnTo>
                  <a:lnTo>
                    <a:pt x="1299" y="940"/>
                  </a:lnTo>
                  <a:lnTo>
                    <a:pt x="1240" y="940"/>
                  </a:lnTo>
                  <a:lnTo>
                    <a:pt x="1195" y="975"/>
                  </a:lnTo>
                  <a:lnTo>
                    <a:pt x="1142" y="1053"/>
                  </a:lnTo>
                  <a:lnTo>
                    <a:pt x="1125" y="1101"/>
                  </a:lnTo>
                  <a:lnTo>
                    <a:pt x="1088" y="1107"/>
                  </a:lnTo>
                  <a:lnTo>
                    <a:pt x="1052" y="1155"/>
                  </a:lnTo>
                  <a:lnTo>
                    <a:pt x="1036" y="1197"/>
                  </a:lnTo>
                  <a:lnTo>
                    <a:pt x="961" y="1201"/>
                  </a:lnTo>
                  <a:lnTo>
                    <a:pt x="911" y="1037"/>
                  </a:lnTo>
                  <a:lnTo>
                    <a:pt x="859" y="964"/>
                  </a:lnTo>
                  <a:lnTo>
                    <a:pt x="798" y="927"/>
                  </a:lnTo>
                  <a:lnTo>
                    <a:pt x="775" y="864"/>
                  </a:lnTo>
                  <a:lnTo>
                    <a:pt x="761" y="738"/>
                  </a:lnTo>
                  <a:lnTo>
                    <a:pt x="727" y="655"/>
                  </a:lnTo>
                  <a:lnTo>
                    <a:pt x="678" y="589"/>
                  </a:lnTo>
                  <a:lnTo>
                    <a:pt x="600" y="562"/>
                  </a:lnTo>
                  <a:lnTo>
                    <a:pt x="501" y="568"/>
                  </a:lnTo>
                  <a:lnTo>
                    <a:pt x="395" y="600"/>
                  </a:lnTo>
                  <a:lnTo>
                    <a:pt x="288" y="624"/>
                  </a:lnTo>
                  <a:lnTo>
                    <a:pt x="207" y="652"/>
                  </a:lnTo>
                  <a:lnTo>
                    <a:pt x="106" y="652"/>
                  </a:lnTo>
                  <a:lnTo>
                    <a:pt x="75" y="9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6" name="Freeform 47">
              <a:extLst>
                <a:ext uri="{FF2B5EF4-FFF2-40B4-BE49-F238E27FC236}">
                  <a16:creationId xmlns:a16="http://schemas.microsoft.com/office/drawing/2014/main" id="{AD32BB0B-C773-9EAB-953A-583F10CEE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7" y="2861"/>
              <a:ext cx="53" cy="55"/>
            </a:xfrm>
            <a:custGeom>
              <a:avLst/>
              <a:gdLst>
                <a:gd name="T0" fmla="*/ 1 w 211"/>
                <a:gd name="T1" fmla="*/ 32 h 273"/>
                <a:gd name="T2" fmla="*/ 11 w 211"/>
                <a:gd name="T3" fmla="*/ 22 h 273"/>
                <a:gd name="T4" fmla="*/ 24 w 211"/>
                <a:gd name="T5" fmla="*/ 10 h 273"/>
                <a:gd name="T6" fmla="*/ 37 w 211"/>
                <a:gd name="T7" fmla="*/ 4 h 273"/>
                <a:gd name="T8" fmla="*/ 53 w 211"/>
                <a:gd name="T9" fmla="*/ 0 h 273"/>
                <a:gd name="T10" fmla="*/ 35 w 211"/>
                <a:gd name="T11" fmla="*/ 9 h 273"/>
                <a:gd name="T12" fmla="*/ 13 w 211"/>
                <a:gd name="T13" fmla="*/ 23 h 273"/>
                <a:gd name="T14" fmla="*/ 19 w 211"/>
                <a:gd name="T15" fmla="*/ 37 h 273"/>
                <a:gd name="T16" fmla="*/ 19 w 211"/>
                <a:gd name="T17" fmla="*/ 47 h 273"/>
                <a:gd name="T18" fmla="*/ 7 w 211"/>
                <a:gd name="T19" fmla="*/ 53 h 273"/>
                <a:gd name="T20" fmla="*/ 0 w 211"/>
                <a:gd name="T21" fmla="*/ 55 h 273"/>
                <a:gd name="T22" fmla="*/ 4 w 211"/>
                <a:gd name="T23" fmla="*/ 49 h 273"/>
                <a:gd name="T24" fmla="*/ 4 w 211"/>
                <a:gd name="T25" fmla="*/ 42 h 273"/>
                <a:gd name="T26" fmla="*/ 0 w 211"/>
                <a:gd name="T27" fmla="*/ 37 h 273"/>
                <a:gd name="T28" fmla="*/ 1 w 211"/>
                <a:gd name="T29" fmla="*/ 32 h 2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1" h="273">
                  <a:moveTo>
                    <a:pt x="5" y="160"/>
                  </a:moveTo>
                  <a:lnTo>
                    <a:pt x="44" y="108"/>
                  </a:lnTo>
                  <a:lnTo>
                    <a:pt x="96" y="52"/>
                  </a:lnTo>
                  <a:lnTo>
                    <a:pt x="148" y="19"/>
                  </a:lnTo>
                  <a:lnTo>
                    <a:pt x="211" y="0"/>
                  </a:lnTo>
                  <a:lnTo>
                    <a:pt x="138" y="47"/>
                  </a:lnTo>
                  <a:lnTo>
                    <a:pt x="52" y="116"/>
                  </a:lnTo>
                  <a:lnTo>
                    <a:pt x="77" y="185"/>
                  </a:lnTo>
                  <a:lnTo>
                    <a:pt x="77" y="234"/>
                  </a:lnTo>
                  <a:lnTo>
                    <a:pt x="28" y="264"/>
                  </a:lnTo>
                  <a:lnTo>
                    <a:pt x="0" y="273"/>
                  </a:lnTo>
                  <a:lnTo>
                    <a:pt x="17" y="243"/>
                  </a:lnTo>
                  <a:lnTo>
                    <a:pt x="17" y="208"/>
                  </a:lnTo>
                  <a:lnTo>
                    <a:pt x="0" y="185"/>
                  </a:lnTo>
                  <a:lnTo>
                    <a:pt x="5" y="1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7" name="Freeform 48">
              <a:extLst>
                <a:ext uri="{FF2B5EF4-FFF2-40B4-BE49-F238E27FC236}">
                  <a16:creationId xmlns:a16="http://schemas.microsoft.com/office/drawing/2014/main" id="{02793550-2C7B-D415-F029-1D6D3924A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" y="2871"/>
              <a:ext cx="17" cy="47"/>
            </a:xfrm>
            <a:custGeom>
              <a:avLst/>
              <a:gdLst>
                <a:gd name="T0" fmla="*/ 4 w 68"/>
                <a:gd name="T1" fmla="*/ 6 h 237"/>
                <a:gd name="T2" fmla="*/ 9 w 68"/>
                <a:gd name="T3" fmla="*/ 14 h 237"/>
                <a:gd name="T4" fmla="*/ 10 w 68"/>
                <a:gd name="T5" fmla="*/ 26 h 237"/>
                <a:gd name="T6" fmla="*/ 6 w 68"/>
                <a:gd name="T7" fmla="*/ 39 h 237"/>
                <a:gd name="T8" fmla="*/ 0 w 68"/>
                <a:gd name="T9" fmla="*/ 47 h 237"/>
                <a:gd name="T10" fmla="*/ 13 w 68"/>
                <a:gd name="T11" fmla="*/ 33 h 237"/>
                <a:gd name="T12" fmla="*/ 16 w 68"/>
                <a:gd name="T13" fmla="*/ 22 h 237"/>
                <a:gd name="T14" fmla="*/ 16 w 68"/>
                <a:gd name="T15" fmla="*/ 11 h 237"/>
                <a:gd name="T16" fmla="*/ 17 w 68"/>
                <a:gd name="T17" fmla="*/ 3 h 237"/>
                <a:gd name="T18" fmla="*/ 13 w 68"/>
                <a:gd name="T19" fmla="*/ 0 h 237"/>
                <a:gd name="T20" fmla="*/ 4 w 68"/>
                <a:gd name="T21" fmla="*/ 6 h 2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8" h="237">
                  <a:moveTo>
                    <a:pt x="16" y="31"/>
                  </a:moveTo>
                  <a:lnTo>
                    <a:pt x="37" y="69"/>
                  </a:lnTo>
                  <a:lnTo>
                    <a:pt x="41" y="131"/>
                  </a:lnTo>
                  <a:lnTo>
                    <a:pt x="24" y="196"/>
                  </a:lnTo>
                  <a:lnTo>
                    <a:pt x="0" y="237"/>
                  </a:lnTo>
                  <a:lnTo>
                    <a:pt x="53" y="168"/>
                  </a:lnTo>
                  <a:lnTo>
                    <a:pt x="64" y="113"/>
                  </a:lnTo>
                  <a:lnTo>
                    <a:pt x="64" y="54"/>
                  </a:lnTo>
                  <a:lnTo>
                    <a:pt x="68" y="14"/>
                  </a:lnTo>
                  <a:lnTo>
                    <a:pt x="53" y="0"/>
                  </a:lnTo>
                  <a:lnTo>
                    <a:pt x="16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8" name="Freeform 49">
              <a:extLst>
                <a:ext uri="{FF2B5EF4-FFF2-40B4-BE49-F238E27FC236}">
                  <a16:creationId xmlns:a16="http://schemas.microsoft.com/office/drawing/2014/main" id="{C8B05255-6066-5210-E7D7-634E13D8A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2" y="2936"/>
              <a:ext cx="318" cy="185"/>
            </a:xfrm>
            <a:custGeom>
              <a:avLst/>
              <a:gdLst>
                <a:gd name="T0" fmla="*/ 4 w 1270"/>
                <a:gd name="T1" fmla="*/ 1 h 927"/>
                <a:gd name="T2" fmla="*/ 0 w 1270"/>
                <a:gd name="T3" fmla="*/ 29 h 927"/>
                <a:gd name="T4" fmla="*/ 2 w 1270"/>
                <a:gd name="T5" fmla="*/ 41 h 927"/>
                <a:gd name="T6" fmla="*/ 10 w 1270"/>
                <a:gd name="T7" fmla="*/ 56 h 927"/>
                <a:gd name="T8" fmla="*/ 32 w 1270"/>
                <a:gd name="T9" fmla="*/ 79 h 927"/>
                <a:gd name="T10" fmla="*/ 51 w 1270"/>
                <a:gd name="T11" fmla="*/ 112 h 927"/>
                <a:gd name="T12" fmla="*/ 62 w 1270"/>
                <a:gd name="T13" fmla="*/ 147 h 927"/>
                <a:gd name="T14" fmla="*/ 64 w 1270"/>
                <a:gd name="T15" fmla="*/ 157 h 927"/>
                <a:gd name="T16" fmla="*/ 71 w 1270"/>
                <a:gd name="T17" fmla="*/ 161 h 927"/>
                <a:gd name="T18" fmla="*/ 86 w 1270"/>
                <a:gd name="T19" fmla="*/ 164 h 927"/>
                <a:gd name="T20" fmla="*/ 105 w 1270"/>
                <a:gd name="T21" fmla="*/ 164 h 927"/>
                <a:gd name="T22" fmla="*/ 140 w 1270"/>
                <a:gd name="T23" fmla="*/ 161 h 927"/>
                <a:gd name="T24" fmla="*/ 156 w 1270"/>
                <a:gd name="T25" fmla="*/ 161 h 927"/>
                <a:gd name="T26" fmla="*/ 179 w 1270"/>
                <a:gd name="T27" fmla="*/ 185 h 927"/>
                <a:gd name="T28" fmla="*/ 217 w 1270"/>
                <a:gd name="T29" fmla="*/ 164 h 927"/>
                <a:gd name="T30" fmla="*/ 245 w 1270"/>
                <a:gd name="T31" fmla="*/ 138 h 927"/>
                <a:gd name="T32" fmla="*/ 280 w 1270"/>
                <a:gd name="T33" fmla="*/ 105 h 927"/>
                <a:gd name="T34" fmla="*/ 300 w 1270"/>
                <a:gd name="T35" fmla="*/ 79 h 927"/>
                <a:gd name="T36" fmla="*/ 318 w 1270"/>
                <a:gd name="T37" fmla="*/ 37 h 927"/>
                <a:gd name="T38" fmla="*/ 293 w 1270"/>
                <a:gd name="T39" fmla="*/ 83 h 927"/>
                <a:gd name="T40" fmla="*/ 270 w 1270"/>
                <a:gd name="T41" fmla="*/ 106 h 927"/>
                <a:gd name="T42" fmla="*/ 239 w 1270"/>
                <a:gd name="T43" fmla="*/ 131 h 927"/>
                <a:gd name="T44" fmla="*/ 213 w 1270"/>
                <a:gd name="T45" fmla="*/ 128 h 927"/>
                <a:gd name="T46" fmla="*/ 237 w 1270"/>
                <a:gd name="T47" fmla="*/ 109 h 927"/>
                <a:gd name="T48" fmla="*/ 248 w 1270"/>
                <a:gd name="T49" fmla="*/ 66 h 927"/>
                <a:gd name="T50" fmla="*/ 248 w 1270"/>
                <a:gd name="T51" fmla="*/ 0 h 927"/>
                <a:gd name="T52" fmla="*/ 244 w 1270"/>
                <a:gd name="T53" fmla="*/ 35 h 927"/>
                <a:gd name="T54" fmla="*/ 173 w 1270"/>
                <a:gd name="T55" fmla="*/ 136 h 927"/>
                <a:gd name="T56" fmla="*/ 140 w 1270"/>
                <a:gd name="T57" fmla="*/ 151 h 927"/>
                <a:gd name="T58" fmla="*/ 98 w 1270"/>
                <a:gd name="T59" fmla="*/ 156 h 927"/>
                <a:gd name="T60" fmla="*/ 79 w 1270"/>
                <a:gd name="T61" fmla="*/ 154 h 927"/>
                <a:gd name="T62" fmla="*/ 67 w 1270"/>
                <a:gd name="T63" fmla="*/ 151 h 927"/>
                <a:gd name="T64" fmla="*/ 56 w 1270"/>
                <a:gd name="T65" fmla="*/ 117 h 927"/>
                <a:gd name="T66" fmla="*/ 42 w 1270"/>
                <a:gd name="T67" fmla="*/ 92 h 927"/>
                <a:gd name="T68" fmla="*/ 33 w 1270"/>
                <a:gd name="T69" fmla="*/ 74 h 927"/>
                <a:gd name="T70" fmla="*/ 28 w 1270"/>
                <a:gd name="T71" fmla="*/ 57 h 927"/>
                <a:gd name="T72" fmla="*/ 18 w 1270"/>
                <a:gd name="T73" fmla="*/ 48 h 927"/>
                <a:gd name="T74" fmla="*/ 8 w 1270"/>
                <a:gd name="T75" fmla="*/ 41 h 927"/>
                <a:gd name="T76" fmla="*/ 2 w 1270"/>
                <a:gd name="T77" fmla="*/ 27 h 927"/>
                <a:gd name="T78" fmla="*/ 4 w 1270"/>
                <a:gd name="T79" fmla="*/ 12 h 927"/>
                <a:gd name="T80" fmla="*/ 4 w 1270"/>
                <a:gd name="T81" fmla="*/ 1 h 9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70" h="927">
                  <a:moveTo>
                    <a:pt x="14" y="7"/>
                  </a:moveTo>
                  <a:lnTo>
                    <a:pt x="0" y="143"/>
                  </a:lnTo>
                  <a:lnTo>
                    <a:pt x="6" y="205"/>
                  </a:lnTo>
                  <a:lnTo>
                    <a:pt x="41" y="282"/>
                  </a:lnTo>
                  <a:lnTo>
                    <a:pt x="126" y="395"/>
                  </a:lnTo>
                  <a:lnTo>
                    <a:pt x="205" y="563"/>
                  </a:lnTo>
                  <a:lnTo>
                    <a:pt x="248" y="739"/>
                  </a:lnTo>
                  <a:lnTo>
                    <a:pt x="257" y="789"/>
                  </a:lnTo>
                  <a:lnTo>
                    <a:pt x="283" y="806"/>
                  </a:lnTo>
                  <a:lnTo>
                    <a:pt x="343" y="820"/>
                  </a:lnTo>
                  <a:lnTo>
                    <a:pt x="421" y="820"/>
                  </a:lnTo>
                  <a:lnTo>
                    <a:pt x="559" y="807"/>
                  </a:lnTo>
                  <a:lnTo>
                    <a:pt x="623" y="806"/>
                  </a:lnTo>
                  <a:lnTo>
                    <a:pt x="715" y="927"/>
                  </a:lnTo>
                  <a:lnTo>
                    <a:pt x="868" y="820"/>
                  </a:lnTo>
                  <a:lnTo>
                    <a:pt x="980" y="689"/>
                  </a:lnTo>
                  <a:lnTo>
                    <a:pt x="1117" y="525"/>
                  </a:lnTo>
                  <a:lnTo>
                    <a:pt x="1197" y="395"/>
                  </a:lnTo>
                  <a:lnTo>
                    <a:pt x="1270" y="185"/>
                  </a:lnTo>
                  <a:lnTo>
                    <a:pt x="1171" y="417"/>
                  </a:lnTo>
                  <a:lnTo>
                    <a:pt x="1080" y="531"/>
                  </a:lnTo>
                  <a:lnTo>
                    <a:pt x="953" y="656"/>
                  </a:lnTo>
                  <a:lnTo>
                    <a:pt x="851" y="642"/>
                  </a:lnTo>
                  <a:lnTo>
                    <a:pt x="947" y="546"/>
                  </a:lnTo>
                  <a:lnTo>
                    <a:pt x="991" y="329"/>
                  </a:lnTo>
                  <a:lnTo>
                    <a:pt x="991" y="0"/>
                  </a:lnTo>
                  <a:lnTo>
                    <a:pt x="973" y="175"/>
                  </a:lnTo>
                  <a:lnTo>
                    <a:pt x="692" y="683"/>
                  </a:lnTo>
                  <a:lnTo>
                    <a:pt x="559" y="756"/>
                  </a:lnTo>
                  <a:lnTo>
                    <a:pt x="390" y="782"/>
                  </a:lnTo>
                  <a:lnTo>
                    <a:pt x="317" y="773"/>
                  </a:lnTo>
                  <a:lnTo>
                    <a:pt x="268" y="756"/>
                  </a:lnTo>
                  <a:lnTo>
                    <a:pt x="222" y="587"/>
                  </a:lnTo>
                  <a:lnTo>
                    <a:pt x="167" y="460"/>
                  </a:lnTo>
                  <a:lnTo>
                    <a:pt x="131" y="371"/>
                  </a:lnTo>
                  <a:lnTo>
                    <a:pt x="113" y="288"/>
                  </a:lnTo>
                  <a:lnTo>
                    <a:pt x="72" y="243"/>
                  </a:lnTo>
                  <a:lnTo>
                    <a:pt x="32" y="205"/>
                  </a:lnTo>
                  <a:lnTo>
                    <a:pt x="6" y="137"/>
                  </a:lnTo>
                  <a:lnTo>
                    <a:pt x="14" y="62"/>
                  </a:lnTo>
                  <a:lnTo>
                    <a:pt x="14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9" name="Freeform 50">
              <a:extLst>
                <a:ext uri="{FF2B5EF4-FFF2-40B4-BE49-F238E27FC236}">
                  <a16:creationId xmlns:a16="http://schemas.microsoft.com/office/drawing/2014/main" id="{867A6EC7-209F-A059-D2F1-BE827F257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3" y="3045"/>
              <a:ext cx="44" cy="26"/>
            </a:xfrm>
            <a:custGeom>
              <a:avLst/>
              <a:gdLst>
                <a:gd name="T0" fmla="*/ 38 w 177"/>
                <a:gd name="T1" fmla="*/ 0 h 133"/>
                <a:gd name="T2" fmla="*/ 0 w 177"/>
                <a:gd name="T3" fmla="*/ 26 h 133"/>
                <a:gd name="T4" fmla="*/ 44 w 177"/>
                <a:gd name="T5" fmla="*/ 14 h 133"/>
                <a:gd name="T6" fmla="*/ 38 w 177"/>
                <a:gd name="T7" fmla="*/ 0 h 1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7" h="133">
                  <a:moveTo>
                    <a:pt x="151" y="0"/>
                  </a:moveTo>
                  <a:lnTo>
                    <a:pt x="0" y="133"/>
                  </a:lnTo>
                  <a:lnTo>
                    <a:pt x="177" y="74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0" name="Freeform 51">
              <a:extLst>
                <a:ext uri="{FF2B5EF4-FFF2-40B4-BE49-F238E27FC236}">
                  <a16:creationId xmlns:a16="http://schemas.microsoft.com/office/drawing/2014/main" id="{AE30545F-BA64-FA55-038C-417CFA8D4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9" y="2879"/>
              <a:ext cx="89" cy="31"/>
            </a:xfrm>
            <a:custGeom>
              <a:avLst/>
              <a:gdLst>
                <a:gd name="T0" fmla="*/ 0 w 358"/>
                <a:gd name="T1" fmla="*/ 26 h 156"/>
                <a:gd name="T2" fmla="*/ 5 w 358"/>
                <a:gd name="T3" fmla="*/ 16 h 156"/>
                <a:gd name="T4" fmla="*/ 27 w 358"/>
                <a:gd name="T5" fmla="*/ 6 h 156"/>
                <a:gd name="T6" fmla="*/ 52 w 358"/>
                <a:gd name="T7" fmla="*/ 0 h 156"/>
                <a:gd name="T8" fmla="*/ 89 w 358"/>
                <a:gd name="T9" fmla="*/ 5 h 156"/>
                <a:gd name="T10" fmla="*/ 55 w 358"/>
                <a:gd name="T11" fmla="*/ 10 h 156"/>
                <a:gd name="T12" fmla="*/ 3 w 358"/>
                <a:gd name="T13" fmla="*/ 31 h 156"/>
                <a:gd name="T14" fmla="*/ 0 w 358"/>
                <a:gd name="T15" fmla="*/ 26 h 1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8" h="156">
                  <a:moveTo>
                    <a:pt x="0" y="129"/>
                  </a:moveTo>
                  <a:lnTo>
                    <a:pt x="20" y="81"/>
                  </a:lnTo>
                  <a:lnTo>
                    <a:pt x="110" y="29"/>
                  </a:lnTo>
                  <a:lnTo>
                    <a:pt x="209" y="0"/>
                  </a:lnTo>
                  <a:lnTo>
                    <a:pt x="358" y="24"/>
                  </a:lnTo>
                  <a:lnTo>
                    <a:pt x="222" y="50"/>
                  </a:lnTo>
                  <a:lnTo>
                    <a:pt x="14" y="156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1" name="Freeform 52">
              <a:extLst>
                <a:ext uri="{FF2B5EF4-FFF2-40B4-BE49-F238E27FC236}">
                  <a16:creationId xmlns:a16="http://schemas.microsoft.com/office/drawing/2014/main" id="{3187CB43-8269-9B03-F6AA-EBD247B7E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3" y="2884"/>
              <a:ext cx="41" cy="22"/>
            </a:xfrm>
            <a:custGeom>
              <a:avLst/>
              <a:gdLst>
                <a:gd name="T0" fmla="*/ 41 w 164"/>
                <a:gd name="T1" fmla="*/ 22 h 109"/>
                <a:gd name="T2" fmla="*/ 38 w 164"/>
                <a:gd name="T3" fmla="*/ 16 h 109"/>
                <a:gd name="T4" fmla="*/ 26 w 164"/>
                <a:gd name="T5" fmla="*/ 8 h 109"/>
                <a:gd name="T6" fmla="*/ 4 w 164"/>
                <a:gd name="T7" fmla="*/ 0 h 109"/>
                <a:gd name="T8" fmla="*/ 0 w 164"/>
                <a:gd name="T9" fmla="*/ 3 h 109"/>
                <a:gd name="T10" fmla="*/ 7 w 164"/>
                <a:gd name="T11" fmla="*/ 10 h 109"/>
                <a:gd name="T12" fmla="*/ 33 w 164"/>
                <a:gd name="T13" fmla="*/ 20 h 109"/>
                <a:gd name="T14" fmla="*/ 41 w 164"/>
                <a:gd name="T15" fmla="*/ 22 h 1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4" h="109">
                  <a:moveTo>
                    <a:pt x="164" y="109"/>
                  </a:moveTo>
                  <a:lnTo>
                    <a:pt x="150" y="78"/>
                  </a:lnTo>
                  <a:lnTo>
                    <a:pt x="105" y="41"/>
                  </a:lnTo>
                  <a:lnTo>
                    <a:pt x="17" y="0"/>
                  </a:lnTo>
                  <a:lnTo>
                    <a:pt x="0" y="13"/>
                  </a:lnTo>
                  <a:lnTo>
                    <a:pt x="26" y="52"/>
                  </a:lnTo>
                  <a:lnTo>
                    <a:pt x="133" y="100"/>
                  </a:lnTo>
                  <a:lnTo>
                    <a:pt x="164" y="1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2" name="Freeform 53">
              <a:extLst>
                <a:ext uri="{FF2B5EF4-FFF2-40B4-BE49-F238E27FC236}">
                  <a16:creationId xmlns:a16="http://schemas.microsoft.com/office/drawing/2014/main" id="{6A152FF4-4C7E-31B6-1D8F-A7B2C70F0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8" y="2907"/>
              <a:ext cx="82" cy="98"/>
            </a:xfrm>
            <a:custGeom>
              <a:avLst/>
              <a:gdLst>
                <a:gd name="T0" fmla="*/ 21 w 328"/>
                <a:gd name="T1" fmla="*/ 7 h 491"/>
                <a:gd name="T2" fmla="*/ 23 w 328"/>
                <a:gd name="T3" fmla="*/ 15 h 491"/>
                <a:gd name="T4" fmla="*/ 21 w 328"/>
                <a:gd name="T5" fmla="*/ 30 h 491"/>
                <a:gd name="T6" fmla="*/ 12 w 328"/>
                <a:gd name="T7" fmla="*/ 52 h 491"/>
                <a:gd name="T8" fmla="*/ 4 w 328"/>
                <a:gd name="T9" fmla="*/ 71 h 491"/>
                <a:gd name="T10" fmla="*/ 5 w 328"/>
                <a:gd name="T11" fmla="*/ 78 h 491"/>
                <a:gd name="T12" fmla="*/ 13 w 328"/>
                <a:gd name="T13" fmla="*/ 84 h 491"/>
                <a:gd name="T14" fmla="*/ 23 w 328"/>
                <a:gd name="T15" fmla="*/ 86 h 491"/>
                <a:gd name="T16" fmla="*/ 37 w 328"/>
                <a:gd name="T17" fmla="*/ 79 h 491"/>
                <a:gd name="T18" fmla="*/ 52 w 328"/>
                <a:gd name="T19" fmla="*/ 78 h 491"/>
                <a:gd name="T20" fmla="*/ 66 w 328"/>
                <a:gd name="T21" fmla="*/ 80 h 491"/>
                <a:gd name="T22" fmla="*/ 73 w 328"/>
                <a:gd name="T23" fmla="*/ 80 h 491"/>
                <a:gd name="T24" fmla="*/ 78 w 328"/>
                <a:gd name="T25" fmla="*/ 77 h 491"/>
                <a:gd name="T26" fmla="*/ 78 w 328"/>
                <a:gd name="T27" fmla="*/ 73 h 491"/>
                <a:gd name="T28" fmla="*/ 75 w 328"/>
                <a:gd name="T29" fmla="*/ 68 h 491"/>
                <a:gd name="T30" fmla="*/ 66 w 328"/>
                <a:gd name="T31" fmla="*/ 59 h 491"/>
                <a:gd name="T32" fmla="*/ 80 w 328"/>
                <a:gd name="T33" fmla="*/ 68 h 491"/>
                <a:gd name="T34" fmla="*/ 82 w 328"/>
                <a:gd name="T35" fmla="*/ 73 h 491"/>
                <a:gd name="T36" fmla="*/ 82 w 328"/>
                <a:gd name="T37" fmla="*/ 78 h 491"/>
                <a:gd name="T38" fmla="*/ 80 w 328"/>
                <a:gd name="T39" fmla="*/ 84 h 491"/>
                <a:gd name="T40" fmla="*/ 74 w 328"/>
                <a:gd name="T41" fmla="*/ 86 h 491"/>
                <a:gd name="T42" fmla="*/ 69 w 328"/>
                <a:gd name="T43" fmla="*/ 85 h 491"/>
                <a:gd name="T44" fmla="*/ 57 w 328"/>
                <a:gd name="T45" fmla="*/ 85 h 491"/>
                <a:gd name="T46" fmla="*/ 51 w 328"/>
                <a:gd name="T47" fmla="*/ 89 h 491"/>
                <a:gd name="T48" fmla="*/ 38 w 328"/>
                <a:gd name="T49" fmla="*/ 98 h 491"/>
                <a:gd name="T50" fmla="*/ 35 w 328"/>
                <a:gd name="T51" fmla="*/ 98 h 491"/>
                <a:gd name="T52" fmla="*/ 28 w 328"/>
                <a:gd name="T53" fmla="*/ 95 h 491"/>
                <a:gd name="T54" fmla="*/ 23 w 328"/>
                <a:gd name="T55" fmla="*/ 90 h 491"/>
                <a:gd name="T56" fmla="*/ 11 w 328"/>
                <a:gd name="T57" fmla="*/ 86 h 491"/>
                <a:gd name="T58" fmla="*/ 4 w 328"/>
                <a:gd name="T59" fmla="*/ 80 h 491"/>
                <a:gd name="T60" fmla="*/ 0 w 328"/>
                <a:gd name="T61" fmla="*/ 75 h 491"/>
                <a:gd name="T62" fmla="*/ 0 w 328"/>
                <a:gd name="T63" fmla="*/ 71 h 491"/>
                <a:gd name="T64" fmla="*/ 16 w 328"/>
                <a:gd name="T65" fmla="*/ 30 h 491"/>
                <a:gd name="T66" fmla="*/ 20 w 328"/>
                <a:gd name="T67" fmla="*/ 18 h 491"/>
                <a:gd name="T68" fmla="*/ 19 w 328"/>
                <a:gd name="T69" fmla="*/ 10 h 491"/>
                <a:gd name="T70" fmla="*/ 17 w 328"/>
                <a:gd name="T71" fmla="*/ 0 h 491"/>
                <a:gd name="T72" fmla="*/ 21 w 328"/>
                <a:gd name="T73" fmla="*/ 7 h 49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328" h="491">
                  <a:moveTo>
                    <a:pt x="85" y="35"/>
                  </a:moveTo>
                  <a:lnTo>
                    <a:pt x="92" y="76"/>
                  </a:lnTo>
                  <a:lnTo>
                    <a:pt x="85" y="148"/>
                  </a:lnTo>
                  <a:lnTo>
                    <a:pt x="48" y="260"/>
                  </a:lnTo>
                  <a:lnTo>
                    <a:pt x="14" y="356"/>
                  </a:lnTo>
                  <a:lnTo>
                    <a:pt x="21" y="389"/>
                  </a:lnTo>
                  <a:lnTo>
                    <a:pt x="51" y="419"/>
                  </a:lnTo>
                  <a:lnTo>
                    <a:pt x="92" y="433"/>
                  </a:lnTo>
                  <a:lnTo>
                    <a:pt x="148" y="397"/>
                  </a:lnTo>
                  <a:lnTo>
                    <a:pt x="208" y="389"/>
                  </a:lnTo>
                  <a:lnTo>
                    <a:pt x="263" y="402"/>
                  </a:lnTo>
                  <a:lnTo>
                    <a:pt x="293" y="402"/>
                  </a:lnTo>
                  <a:lnTo>
                    <a:pt x="312" y="385"/>
                  </a:lnTo>
                  <a:lnTo>
                    <a:pt x="312" y="366"/>
                  </a:lnTo>
                  <a:lnTo>
                    <a:pt x="300" y="340"/>
                  </a:lnTo>
                  <a:lnTo>
                    <a:pt x="263" y="296"/>
                  </a:lnTo>
                  <a:lnTo>
                    <a:pt x="318" y="340"/>
                  </a:lnTo>
                  <a:lnTo>
                    <a:pt x="328" y="366"/>
                  </a:lnTo>
                  <a:lnTo>
                    <a:pt x="328" y="389"/>
                  </a:lnTo>
                  <a:lnTo>
                    <a:pt x="318" y="419"/>
                  </a:lnTo>
                  <a:lnTo>
                    <a:pt x="296" y="433"/>
                  </a:lnTo>
                  <a:lnTo>
                    <a:pt x="274" y="428"/>
                  </a:lnTo>
                  <a:lnTo>
                    <a:pt x="227" y="428"/>
                  </a:lnTo>
                  <a:lnTo>
                    <a:pt x="202" y="447"/>
                  </a:lnTo>
                  <a:lnTo>
                    <a:pt x="152" y="491"/>
                  </a:lnTo>
                  <a:lnTo>
                    <a:pt x="138" y="491"/>
                  </a:lnTo>
                  <a:lnTo>
                    <a:pt x="112" y="477"/>
                  </a:lnTo>
                  <a:lnTo>
                    <a:pt x="92" y="453"/>
                  </a:lnTo>
                  <a:lnTo>
                    <a:pt x="43" y="433"/>
                  </a:lnTo>
                  <a:lnTo>
                    <a:pt x="14" y="402"/>
                  </a:lnTo>
                  <a:lnTo>
                    <a:pt x="0" y="377"/>
                  </a:lnTo>
                  <a:lnTo>
                    <a:pt x="0" y="354"/>
                  </a:lnTo>
                  <a:lnTo>
                    <a:pt x="62" y="148"/>
                  </a:lnTo>
                  <a:lnTo>
                    <a:pt x="80" y="89"/>
                  </a:lnTo>
                  <a:lnTo>
                    <a:pt x="75" y="51"/>
                  </a:lnTo>
                  <a:lnTo>
                    <a:pt x="67" y="0"/>
                  </a:lnTo>
                  <a:lnTo>
                    <a:pt x="85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3" name="Freeform 54">
              <a:extLst>
                <a:ext uri="{FF2B5EF4-FFF2-40B4-BE49-F238E27FC236}">
                  <a16:creationId xmlns:a16="http://schemas.microsoft.com/office/drawing/2014/main" id="{60EFA2A7-3F4E-540C-47AB-F7975770D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7" y="2915"/>
              <a:ext cx="31" cy="15"/>
            </a:xfrm>
            <a:custGeom>
              <a:avLst/>
              <a:gdLst>
                <a:gd name="T0" fmla="*/ 0 w 124"/>
                <a:gd name="T1" fmla="*/ 0 h 75"/>
                <a:gd name="T2" fmla="*/ 31 w 124"/>
                <a:gd name="T3" fmla="*/ 10 h 75"/>
                <a:gd name="T4" fmla="*/ 28 w 124"/>
                <a:gd name="T5" fmla="*/ 15 h 75"/>
                <a:gd name="T6" fmla="*/ 19 w 124"/>
                <a:gd name="T7" fmla="*/ 14 h 75"/>
                <a:gd name="T8" fmla="*/ 11 w 124"/>
                <a:gd name="T9" fmla="*/ 10 h 75"/>
                <a:gd name="T10" fmla="*/ 0 w 124"/>
                <a:gd name="T11" fmla="*/ 0 h 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4" h="75">
                  <a:moveTo>
                    <a:pt x="0" y="0"/>
                  </a:moveTo>
                  <a:lnTo>
                    <a:pt x="124" y="48"/>
                  </a:lnTo>
                  <a:lnTo>
                    <a:pt x="111" y="75"/>
                  </a:lnTo>
                  <a:lnTo>
                    <a:pt x="75" y="71"/>
                  </a:lnTo>
                  <a:lnTo>
                    <a:pt x="44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4" name="Freeform 55">
              <a:extLst>
                <a:ext uri="{FF2B5EF4-FFF2-40B4-BE49-F238E27FC236}">
                  <a16:creationId xmlns:a16="http://schemas.microsoft.com/office/drawing/2014/main" id="{FF9CEB64-C6FA-DA43-1171-E75F575EA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2" y="2907"/>
              <a:ext cx="60" cy="19"/>
            </a:xfrm>
            <a:custGeom>
              <a:avLst/>
              <a:gdLst>
                <a:gd name="T0" fmla="*/ 0 w 241"/>
                <a:gd name="T1" fmla="*/ 13 h 96"/>
                <a:gd name="T2" fmla="*/ 15 w 241"/>
                <a:gd name="T3" fmla="*/ 11 h 96"/>
                <a:gd name="T4" fmla="*/ 35 w 241"/>
                <a:gd name="T5" fmla="*/ 7 h 96"/>
                <a:gd name="T6" fmla="*/ 60 w 241"/>
                <a:gd name="T7" fmla="*/ 0 h 96"/>
                <a:gd name="T8" fmla="*/ 37 w 241"/>
                <a:gd name="T9" fmla="*/ 11 h 96"/>
                <a:gd name="T10" fmla="*/ 23 w 241"/>
                <a:gd name="T11" fmla="*/ 18 h 96"/>
                <a:gd name="T12" fmla="*/ 11 w 241"/>
                <a:gd name="T13" fmla="*/ 19 h 96"/>
                <a:gd name="T14" fmla="*/ 2 w 241"/>
                <a:gd name="T15" fmla="*/ 18 h 96"/>
                <a:gd name="T16" fmla="*/ 0 w 241"/>
                <a:gd name="T17" fmla="*/ 17 h 96"/>
                <a:gd name="T18" fmla="*/ 0 w 241"/>
                <a:gd name="T19" fmla="*/ 13 h 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1" h="96">
                  <a:moveTo>
                    <a:pt x="0" y="67"/>
                  </a:moveTo>
                  <a:lnTo>
                    <a:pt x="62" y="57"/>
                  </a:lnTo>
                  <a:lnTo>
                    <a:pt x="141" y="35"/>
                  </a:lnTo>
                  <a:lnTo>
                    <a:pt x="241" y="0"/>
                  </a:lnTo>
                  <a:lnTo>
                    <a:pt x="147" y="57"/>
                  </a:lnTo>
                  <a:lnTo>
                    <a:pt x="93" y="89"/>
                  </a:lnTo>
                  <a:lnTo>
                    <a:pt x="44" y="96"/>
                  </a:lnTo>
                  <a:lnTo>
                    <a:pt x="7" y="89"/>
                  </a:lnTo>
                  <a:lnTo>
                    <a:pt x="0" y="86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5" name="Freeform 56">
              <a:extLst>
                <a:ext uri="{FF2B5EF4-FFF2-40B4-BE49-F238E27FC236}">
                  <a16:creationId xmlns:a16="http://schemas.microsoft.com/office/drawing/2014/main" id="{A3E64F18-5F43-3343-4E30-3DD22F6918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3" y="3017"/>
              <a:ext cx="72" cy="20"/>
            </a:xfrm>
            <a:custGeom>
              <a:avLst/>
              <a:gdLst>
                <a:gd name="T0" fmla="*/ 0 w 289"/>
                <a:gd name="T1" fmla="*/ 0 h 99"/>
                <a:gd name="T2" fmla="*/ 8 w 289"/>
                <a:gd name="T3" fmla="*/ 2 h 99"/>
                <a:gd name="T4" fmla="*/ 25 w 289"/>
                <a:gd name="T5" fmla="*/ 0 h 99"/>
                <a:gd name="T6" fmla="*/ 57 w 289"/>
                <a:gd name="T7" fmla="*/ 1 h 99"/>
                <a:gd name="T8" fmla="*/ 72 w 289"/>
                <a:gd name="T9" fmla="*/ 3 h 99"/>
                <a:gd name="T10" fmla="*/ 52 w 289"/>
                <a:gd name="T11" fmla="*/ 13 h 99"/>
                <a:gd name="T12" fmla="*/ 34 w 289"/>
                <a:gd name="T13" fmla="*/ 20 h 99"/>
                <a:gd name="T14" fmla="*/ 55 w 289"/>
                <a:gd name="T15" fmla="*/ 8 h 99"/>
                <a:gd name="T16" fmla="*/ 54 w 289"/>
                <a:gd name="T17" fmla="*/ 3 h 99"/>
                <a:gd name="T18" fmla="*/ 30 w 289"/>
                <a:gd name="T19" fmla="*/ 3 h 99"/>
                <a:gd name="T20" fmla="*/ 9 w 289"/>
                <a:gd name="T21" fmla="*/ 4 h 99"/>
                <a:gd name="T22" fmla="*/ 3 w 289"/>
                <a:gd name="T23" fmla="*/ 4 h 99"/>
                <a:gd name="T24" fmla="*/ 6 w 289"/>
                <a:gd name="T25" fmla="*/ 15 h 99"/>
                <a:gd name="T26" fmla="*/ 0 w 289"/>
                <a:gd name="T27" fmla="*/ 4 h 99"/>
                <a:gd name="T28" fmla="*/ 0 w 289"/>
                <a:gd name="T29" fmla="*/ 0 h 9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89" h="99">
                  <a:moveTo>
                    <a:pt x="0" y="0"/>
                  </a:moveTo>
                  <a:lnTo>
                    <a:pt x="31" y="10"/>
                  </a:lnTo>
                  <a:lnTo>
                    <a:pt x="101" y="0"/>
                  </a:lnTo>
                  <a:lnTo>
                    <a:pt x="228" y="4"/>
                  </a:lnTo>
                  <a:lnTo>
                    <a:pt x="289" y="17"/>
                  </a:lnTo>
                  <a:lnTo>
                    <a:pt x="207" y="64"/>
                  </a:lnTo>
                  <a:lnTo>
                    <a:pt x="136" y="99"/>
                  </a:lnTo>
                  <a:lnTo>
                    <a:pt x="222" y="42"/>
                  </a:lnTo>
                  <a:lnTo>
                    <a:pt x="216" y="17"/>
                  </a:lnTo>
                  <a:lnTo>
                    <a:pt x="122" y="17"/>
                  </a:lnTo>
                  <a:lnTo>
                    <a:pt x="38" y="21"/>
                  </a:lnTo>
                  <a:lnTo>
                    <a:pt x="14" y="21"/>
                  </a:lnTo>
                  <a:lnTo>
                    <a:pt x="26" y="74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6" name="Freeform 57">
              <a:extLst>
                <a:ext uri="{FF2B5EF4-FFF2-40B4-BE49-F238E27FC236}">
                  <a16:creationId xmlns:a16="http://schemas.microsoft.com/office/drawing/2014/main" id="{0786B533-7FBD-595C-F345-822920370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1" y="3049"/>
              <a:ext cx="24" cy="10"/>
            </a:xfrm>
            <a:custGeom>
              <a:avLst/>
              <a:gdLst>
                <a:gd name="T0" fmla="*/ 0 w 99"/>
                <a:gd name="T1" fmla="*/ 0 h 51"/>
                <a:gd name="T2" fmla="*/ 4 w 99"/>
                <a:gd name="T3" fmla="*/ 10 h 51"/>
                <a:gd name="T4" fmla="*/ 24 w 99"/>
                <a:gd name="T5" fmla="*/ 10 h 51"/>
                <a:gd name="T6" fmla="*/ 15 w 99"/>
                <a:gd name="T7" fmla="*/ 1 h 51"/>
                <a:gd name="T8" fmla="*/ 0 w 99"/>
                <a:gd name="T9" fmla="*/ 0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" h="51">
                  <a:moveTo>
                    <a:pt x="0" y="0"/>
                  </a:moveTo>
                  <a:lnTo>
                    <a:pt x="17" y="51"/>
                  </a:lnTo>
                  <a:lnTo>
                    <a:pt x="99" y="51"/>
                  </a:lnTo>
                  <a:lnTo>
                    <a:pt x="6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7" name="Freeform 58">
              <a:extLst>
                <a:ext uri="{FF2B5EF4-FFF2-40B4-BE49-F238E27FC236}">
                  <a16:creationId xmlns:a16="http://schemas.microsoft.com/office/drawing/2014/main" id="{F9D3DFEE-5FD8-4C16-D559-FF9878722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3" y="2927"/>
              <a:ext cx="44" cy="11"/>
            </a:xfrm>
            <a:custGeom>
              <a:avLst/>
              <a:gdLst>
                <a:gd name="T0" fmla="*/ 0 w 176"/>
                <a:gd name="T1" fmla="*/ 10 h 52"/>
                <a:gd name="T2" fmla="*/ 11 w 176"/>
                <a:gd name="T3" fmla="*/ 11 h 52"/>
                <a:gd name="T4" fmla="*/ 23 w 176"/>
                <a:gd name="T5" fmla="*/ 11 h 52"/>
                <a:gd name="T6" fmla="*/ 34 w 176"/>
                <a:gd name="T7" fmla="*/ 6 h 52"/>
                <a:gd name="T8" fmla="*/ 44 w 176"/>
                <a:gd name="T9" fmla="*/ 0 h 52"/>
                <a:gd name="T10" fmla="*/ 30 w 176"/>
                <a:gd name="T11" fmla="*/ 6 h 52"/>
                <a:gd name="T12" fmla="*/ 18 w 176"/>
                <a:gd name="T13" fmla="*/ 10 h 52"/>
                <a:gd name="T14" fmla="*/ 10 w 176"/>
                <a:gd name="T15" fmla="*/ 10 h 52"/>
                <a:gd name="T16" fmla="*/ 0 w 176"/>
                <a:gd name="T17" fmla="*/ 10 h 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6" h="52">
                  <a:moveTo>
                    <a:pt x="0" y="46"/>
                  </a:moveTo>
                  <a:lnTo>
                    <a:pt x="45" y="52"/>
                  </a:lnTo>
                  <a:lnTo>
                    <a:pt x="92" y="52"/>
                  </a:lnTo>
                  <a:lnTo>
                    <a:pt x="135" y="27"/>
                  </a:lnTo>
                  <a:lnTo>
                    <a:pt x="176" y="0"/>
                  </a:lnTo>
                  <a:lnTo>
                    <a:pt x="119" y="29"/>
                  </a:lnTo>
                  <a:lnTo>
                    <a:pt x="72" y="46"/>
                  </a:lnTo>
                  <a:lnTo>
                    <a:pt x="38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8" name="Freeform 59">
              <a:extLst>
                <a:ext uri="{FF2B5EF4-FFF2-40B4-BE49-F238E27FC236}">
                  <a16:creationId xmlns:a16="http://schemas.microsoft.com/office/drawing/2014/main" id="{91BA82A1-4860-DFB3-5F27-1BFFFDA58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2" y="2931"/>
              <a:ext cx="17" cy="7"/>
            </a:xfrm>
            <a:custGeom>
              <a:avLst/>
              <a:gdLst>
                <a:gd name="T0" fmla="*/ 17 w 69"/>
                <a:gd name="T1" fmla="*/ 5 h 38"/>
                <a:gd name="T2" fmla="*/ 10 w 69"/>
                <a:gd name="T3" fmla="*/ 6 h 38"/>
                <a:gd name="T4" fmla="*/ 0 w 69"/>
                <a:gd name="T5" fmla="*/ 0 h 38"/>
                <a:gd name="T6" fmla="*/ 7 w 69"/>
                <a:gd name="T7" fmla="*/ 7 h 38"/>
                <a:gd name="T8" fmla="*/ 13 w 69"/>
                <a:gd name="T9" fmla="*/ 7 h 38"/>
                <a:gd name="T10" fmla="*/ 17 w 69"/>
                <a:gd name="T11" fmla="*/ 5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9" h="38">
                  <a:moveTo>
                    <a:pt x="69" y="29"/>
                  </a:moveTo>
                  <a:lnTo>
                    <a:pt x="40" y="35"/>
                  </a:lnTo>
                  <a:lnTo>
                    <a:pt x="0" y="0"/>
                  </a:lnTo>
                  <a:lnTo>
                    <a:pt x="29" y="38"/>
                  </a:lnTo>
                  <a:lnTo>
                    <a:pt x="54" y="38"/>
                  </a:lnTo>
                  <a:lnTo>
                    <a:pt x="69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9" name="Freeform 60">
              <a:extLst>
                <a:ext uri="{FF2B5EF4-FFF2-40B4-BE49-F238E27FC236}">
                  <a16:creationId xmlns:a16="http://schemas.microsoft.com/office/drawing/2014/main" id="{EAA23959-6AFF-1C75-B68D-4742878D8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9" y="2900"/>
              <a:ext cx="41" cy="19"/>
            </a:xfrm>
            <a:custGeom>
              <a:avLst/>
              <a:gdLst>
                <a:gd name="T0" fmla="*/ 0 w 163"/>
                <a:gd name="T1" fmla="*/ 7 h 94"/>
                <a:gd name="T2" fmla="*/ 17 w 163"/>
                <a:gd name="T3" fmla="*/ 0 h 94"/>
                <a:gd name="T4" fmla="*/ 40 w 163"/>
                <a:gd name="T5" fmla="*/ 6 h 94"/>
                <a:gd name="T6" fmla="*/ 41 w 163"/>
                <a:gd name="T7" fmla="*/ 19 h 94"/>
                <a:gd name="T8" fmla="*/ 16 w 163"/>
                <a:gd name="T9" fmla="*/ 6 h 94"/>
                <a:gd name="T10" fmla="*/ 0 w 163"/>
                <a:gd name="T11" fmla="*/ 7 h 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3" h="94">
                  <a:moveTo>
                    <a:pt x="0" y="35"/>
                  </a:moveTo>
                  <a:lnTo>
                    <a:pt x="69" y="0"/>
                  </a:lnTo>
                  <a:lnTo>
                    <a:pt x="158" y="28"/>
                  </a:lnTo>
                  <a:lnTo>
                    <a:pt x="163" y="94"/>
                  </a:lnTo>
                  <a:lnTo>
                    <a:pt x="64" y="32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0" name="Freeform 61">
              <a:extLst>
                <a:ext uri="{FF2B5EF4-FFF2-40B4-BE49-F238E27FC236}">
                  <a16:creationId xmlns:a16="http://schemas.microsoft.com/office/drawing/2014/main" id="{DD4CF42C-63A1-01DA-F68A-D4EF0CB56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3" y="2912"/>
              <a:ext cx="29" cy="23"/>
            </a:xfrm>
            <a:custGeom>
              <a:avLst/>
              <a:gdLst>
                <a:gd name="T0" fmla="*/ 23 w 115"/>
                <a:gd name="T1" fmla="*/ 0 h 114"/>
                <a:gd name="T2" fmla="*/ 16 w 115"/>
                <a:gd name="T3" fmla="*/ 5 h 114"/>
                <a:gd name="T4" fmla="*/ 3 w 115"/>
                <a:gd name="T5" fmla="*/ 9 h 114"/>
                <a:gd name="T6" fmla="*/ 0 w 115"/>
                <a:gd name="T7" fmla="*/ 15 h 114"/>
                <a:gd name="T8" fmla="*/ 0 w 115"/>
                <a:gd name="T9" fmla="*/ 22 h 114"/>
                <a:gd name="T10" fmla="*/ 6 w 115"/>
                <a:gd name="T11" fmla="*/ 19 h 114"/>
                <a:gd name="T12" fmla="*/ 12 w 115"/>
                <a:gd name="T13" fmla="*/ 23 h 114"/>
                <a:gd name="T14" fmla="*/ 12 w 115"/>
                <a:gd name="T15" fmla="*/ 11 h 114"/>
                <a:gd name="T16" fmla="*/ 20 w 115"/>
                <a:gd name="T17" fmla="*/ 9 h 114"/>
                <a:gd name="T18" fmla="*/ 29 w 115"/>
                <a:gd name="T19" fmla="*/ 2 h 114"/>
                <a:gd name="T20" fmla="*/ 23 w 115"/>
                <a:gd name="T21" fmla="*/ 0 h 1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5" h="114">
                  <a:moveTo>
                    <a:pt x="93" y="0"/>
                  </a:moveTo>
                  <a:lnTo>
                    <a:pt x="62" y="25"/>
                  </a:lnTo>
                  <a:lnTo>
                    <a:pt x="11" y="44"/>
                  </a:lnTo>
                  <a:lnTo>
                    <a:pt x="0" y="72"/>
                  </a:lnTo>
                  <a:lnTo>
                    <a:pt x="0" y="107"/>
                  </a:lnTo>
                  <a:lnTo>
                    <a:pt x="23" y="95"/>
                  </a:lnTo>
                  <a:lnTo>
                    <a:pt x="46" y="114"/>
                  </a:lnTo>
                  <a:lnTo>
                    <a:pt x="49" y="56"/>
                  </a:lnTo>
                  <a:lnTo>
                    <a:pt x="80" y="44"/>
                  </a:lnTo>
                  <a:lnTo>
                    <a:pt x="115" y="1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1" name="Freeform 62">
              <a:extLst>
                <a:ext uri="{FF2B5EF4-FFF2-40B4-BE49-F238E27FC236}">
                  <a16:creationId xmlns:a16="http://schemas.microsoft.com/office/drawing/2014/main" id="{24E2D9F0-56D8-85E1-C819-30A92F05A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4" y="2857"/>
              <a:ext cx="68" cy="110"/>
            </a:xfrm>
            <a:custGeom>
              <a:avLst/>
              <a:gdLst>
                <a:gd name="T0" fmla="*/ 0 w 271"/>
                <a:gd name="T1" fmla="*/ 34 h 548"/>
                <a:gd name="T2" fmla="*/ 23 w 271"/>
                <a:gd name="T3" fmla="*/ 3 h 548"/>
                <a:gd name="T4" fmla="*/ 68 w 271"/>
                <a:gd name="T5" fmla="*/ 0 h 548"/>
                <a:gd name="T6" fmla="*/ 30 w 271"/>
                <a:gd name="T7" fmla="*/ 6 h 548"/>
                <a:gd name="T8" fmla="*/ 23 w 271"/>
                <a:gd name="T9" fmla="*/ 19 h 548"/>
                <a:gd name="T10" fmla="*/ 7 w 271"/>
                <a:gd name="T11" fmla="*/ 40 h 548"/>
                <a:gd name="T12" fmla="*/ 7 w 271"/>
                <a:gd name="T13" fmla="*/ 59 h 548"/>
                <a:gd name="T14" fmla="*/ 18 w 271"/>
                <a:gd name="T15" fmla="*/ 79 h 548"/>
                <a:gd name="T16" fmla="*/ 26 w 271"/>
                <a:gd name="T17" fmla="*/ 83 h 548"/>
                <a:gd name="T18" fmla="*/ 26 w 271"/>
                <a:gd name="T19" fmla="*/ 95 h 548"/>
                <a:gd name="T20" fmla="*/ 32 w 271"/>
                <a:gd name="T21" fmla="*/ 88 h 548"/>
                <a:gd name="T22" fmla="*/ 40 w 271"/>
                <a:gd name="T23" fmla="*/ 87 h 548"/>
                <a:gd name="T24" fmla="*/ 39 w 271"/>
                <a:gd name="T25" fmla="*/ 92 h 548"/>
                <a:gd name="T26" fmla="*/ 26 w 271"/>
                <a:gd name="T27" fmla="*/ 100 h 548"/>
                <a:gd name="T28" fmla="*/ 20 w 271"/>
                <a:gd name="T29" fmla="*/ 110 h 548"/>
                <a:gd name="T30" fmla="*/ 5 w 271"/>
                <a:gd name="T31" fmla="*/ 108 h 548"/>
                <a:gd name="T32" fmla="*/ 15 w 271"/>
                <a:gd name="T33" fmla="*/ 105 h 548"/>
                <a:gd name="T34" fmla="*/ 18 w 271"/>
                <a:gd name="T35" fmla="*/ 87 h 548"/>
                <a:gd name="T36" fmla="*/ 0 w 271"/>
                <a:gd name="T37" fmla="*/ 53 h 548"/>
                <a:gd name="T38" fmla="*/ 0 w 271"/>
                <a:gd name="T39" fmla="*/ 34 h 54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71" h="548">
                  <a:moveTo>
                    <a:pt x="0" y="168"/>
                  </a:moveTo>
                  <a:lnTo>
                    <a:pt x="91" y="17"/>
                  </a:lnTo>
                  <a:lnTo>
                    <a:pt x="271" y="0"/>
                  </a:lnTo>
                  <a:lnTo>
                    <a:pt x="120" y="29"/>
                  </a:lnTo>
                  <a:lnTo>
                    <a:pt x="93" y="94"/>
                  </a:lnTo>
                  <a:lnTo>
                    <a:pt x="26" y="197"/>
                  </a:lnTo>
                  <a:lnTo>
                    <a:pt x="26" y="292"/>
                  </a:lnTo>
                  <a:lnTo>
                    <a:pt x="73" y="396"/>
                  </a:lnTo>
                  <a:lnTo>
                    <a:pt x="105" y="415"/>
                  </a:lnTo>
                  <a:lnTo>
                    <a:pt x="105" y="471"/>
                  </a:lnTo>
                  <a:lnTo>
                    <a:pt x="128" y="440"/>
                  </a:lnTo>
                  <a:lnTo>
                    <a:pt x="161" y="433"/>
                  </a:lnTo>
                  <a:lnTo>
                    <a:pt x="154" y="457"/>
                  </a:lnTo>
                  <a:lnTo>
                    <a:pt x="105" y="498"/>
                  </a:lnTo>
                  <a:lnTo>
                    <a:pt x="78" y="548"/>
                  </a:lnTo>
                  <a:lnTo>
                    <a:pt x="20" y="539"/>
                  </a:lnTo>
                  <a:lnTo>
                    <a:pt x="60" y="525"/>
                  </a:lnTo>
                  <a:lnTo>
                    <a:pt x="73" y="433"/>
                  </a:lnTo>
                  <a:lnTo>
                    <a:pt x="0" y="262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2" name="Freeform 63">
              <a:extLst>
                <a:ext uri="{FF2B5EF4-FFF2-40B4-BE49-F238E27FC236}">
                  <a16:creationId xmlns:a16="http://schemas.microsoft.com/office/drawing/2014/main" id="{B1D6A8F4-124A-42DB-BF86-FAC131841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1" y="2879"/>
              <a:ext cx="63" cy="25"/>
            </a:xfrm>
            <a:custGeom>
              <a:avLst/>
              <a:gdLst>
                <a:gd name="T0" fmla="*/ 8 w 251"/>
                <a:gd name="T1" fmla="*/ 7 h 125"/>
                <a:gd name="T2" fmla="*/ 20 w 251"/>
                <a:gd name="T3" fmla="*/ 6 h 125"/>
                <a:gd name="T4" fmla="*/ 40 w 251"/>
                <a:gd name="T5" fmla="*/ 0 h 125"/>
                <a:gd name="T6" fmla="*/ 63 w 251"/>
                <a:gd name="T7" fmla="*/ 0 h 125"/>
                <a:gd name="T8" fmla="*/ 47 w 251"/>
                <a:gd name="T9" fmla="*/ 9 h 125"/>
                <a:gd name="T10" fmla="*/ 36 w 251"/>
                <a:gd name="T11" fmla="*/ 11 h 125"/>
                <a:gd name="T12" fmla="*/ 17 w 251"/>
                <a:gd name="T13" fmla="*/ 15 h 125"/>
                <a:gd name="T14" fmla="*/ 12 w 251"/>
                <a:gd name="T15" fmla="*/ 25 h 125"/>
                <a:gd name="T16" fmla="*/ 0 w 251"/>
                <a:gd name="T17" fmla="*/ 12 h 125"/>
                <a:gd name="T18" fmla="*/ 8 w 251"/>
                <a:gd name="T19" fmla="*/ 7 h 1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1" h="125">
                  <a:moveTo>
                    <a:pt x="30" y="36"/>
                  </a:moveTo>
                  <a:lnTo>
                    <a:pt x="81" y="31"/>
                  </a:lnTo>
                  <a:lnTo>
                    <a:pt x="160" y="0"/>
                  </a:lnTo>
                  <a:lnTo>
                    <a:pt x="251" y="0"/>
                  </a:lnTo>
                  <a:lnTo>
                    <a:pt x="187" y="45"/>
                  </a:lnTo>
                  <a:lnTo>
                    <a:pt x="144" y="56"/>
                  </a:lnTo>
                  <a:lnTo>
                    <a:pt x="66" y="73"/>
                  </a:lnTo>
                  <a:lnTo>
                    <a:pt x="48" y="125"/>
                  </a:lnTo>
                  <a:lnTo>
                    <a:pt x="0" y="60"/>
                  </a:lnTo>
                  <a:lnTo>
                    <a:pt x="30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3" name="Freeform 64">
              <a:extLst>
                <a:ext uri="{FF2B5EF4-FFF2-40B4-BE49-F238E27FC236}">
                  <a16:creationId xmlns:a16="http://schemas.microsoft.com/office/drawing/2014/main" id="{AFDACD16-910B-F1A3-9CC1-4F7777BEB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5" y="2714"/>
              <a:ext cx="257" cy="190"/>
            </a:xfrm>
            <a:custGeom>
              <a:avLst/>
              <a:gdLst>
                <a:gd name="T0" fmla="*/ 24 w 1028"/>
                <a:gd name="T1" fmla="*/ 109 h 946"/>
                <a:gd name="T2" fmla="*/ 50 w 1028"/>
                <a:gd name="T3" fmla="*/ 95 h 946"/>
                <a:gd name="T4" fmla="*/ 104 w 1028"/>
                <a:gd name="T5" fmla="*/ 124 h 946"/>
                <a:gd name="T6" fmla="*/ 155 w 1028"/>
                <a:gd name="T7" fmla="*/ 119 h 946"/>
                <a:gd name="T8" fmla="*/ 211 w 1028"/>
                <a:gd name="T9" fmla="*/ 118 h 946"/>
                <a:gd name="T10" fmla="*/ 171 w 1028"/>
                <a:gd name="T11" fmla="*/ 102 h 946"/>
                <a:gd name="T12" fmla="*/ 122 w 1028"/>
                <a:gd name="T13" fmla="*/ 97 h 946"/>
                <a:gd name="T14" fmla="*/ 132 w 1028"/>
                <a:gd name="T15" fmla="*/ 83 h 946"/>
                <a:gd name="T16" fmla="*/ 91 w 1028"/>
                <a:gd name="T17" fmla="*/ 61 h 946"/>
                <a:gd name="T18" fmla="*/ 42 w 1028"/>
                <a:gd name="T19" fmla="*/ 64 h 946"/>
                <a:gd name="T20" fmla="*/ 94 w 1028"/>
                <a:gd name="T21" fmla="*/ 55 h 946"/>
                <a:gd name="T22" fmla="*/ 116 w 1028"/>
                <a:gd name="T23" fmla="*/ 49 h 946"/>
                <a:gd name="T24" fmla="*/ 117 w 1028"/>
                <a:gd name="T25" fmla="*/ 42 h 946"/>
                <a:gd name="T26" fmla="*/ 185 w 1028"/>
                <a:gd name="T27" fmla="*/ 59 h 946"/>
                <a:gd name="T28" fmla="*/ 145 w 1028"/>
                <a:gd name="T29" fmla="*/ 32 h 946"/>
                <a:gd name="T30" fmla="*/ 209 w 1028"/>
                <a:gd name="T31" fmla="*/ 49 h 946"/>
                <a:gd name="T32" fmla="*/ 207 w 1028"/>
                <a:gd name="T33" fmla="*/ 33 h 946"/>
                <a:gd name="T34" fmla="*/ 135 w 1028"/>
                <a:gd name="T35" fmla="*/ 8 h 946"/>
                <a:gd name="T36" fmla="*/ 52 w 1028"/>
                <a:gd name="T37" fmla="*/ 21 h 946"/>
                <a:gd name="T38" fmla="*/ 21 w 1028"/>
                <a:gd name="T39" fmla="*/ 52 h 946"/>
                <a:gd name="T40" fmla="*/ 5 w 1028"/>
                <a:gd name="T41" fmla="*/ 86 h 946"/>
                <a:gd name="T42" fmla="*/ 14 w 1028"/>
                <a:gd name="T43" fmla="*/ 108 h 946"/>
                <a:gd name="T44" fmla="*/ 0 w 1028"/>
                <a:gd name="T45" fmla="*/ 81 h 946"/>
                <a:gd name="T46" fmla="*/ 30 w 1028"/>
                <a:gd name="T47" fmla="*/ 32 h 946"/>
                <a:gd name="T48" fmla="*/ 119 w 1028"/>
                <a:gd name="T49" fmla="*/ 0 h 946"/>
                <a:gd name="T50" fmla="*/ 218 w 1028"/>
                <a:gd name="T51" fmla="*/ 36 h 946"/>
                <a:gd name="T52" fmla="*/ 255 w 1028"/>
                <a:gd name="T53" fmla="*/ 104 h 946"/>
                <a:gd name="T54" fmla="*/ 252 w 1028"/>
                <a:gd name="T55" fmla="*/ 167 h 946"/>
                <a:gd name="T56" fmla="*/ 247 w 1028"/>
                <a:gd name="T57" fmla="*/ 161 h 946"/>
                <a:gd name="T58" fmla="*/ 218 w 1028"/>
                <a:gd name="T59" fmla="*/ 124 h 946"/>
                <a:gd name="T60" fmla="*/ 185 w 1028"/>
                <a:gd name="T61" fmla="*/ 117 h 946"/>
                <a:gd name="T62" fmla="*/ 140 w 1028"/>
                <a:gd name="T63" fmla="*/ 131 h 946"/>
                <a:gd name="T64" fmla="*/ 112 w 1028"/>
                <a:gd name="T65" fmla="*/ 133 h 946"/>
                <a:gd name="T66" fmla="*/ 61 w 1028"/>
                <a:gd name="T67" fmla="*/ 113 h 946"/>
                <a:gd name="T68" fmla="*/ 36 w 1028"/>
                <a:gd name="T69" fmla="*/ 124 h 94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28" h="946">
                  <a:moveTo>
                    <a:pt x="143" y="618"/>
                  </a:moveTo>
                  <a:lnTo>
                    <a:pt x="94" y="545"/>
                  </a:lnTo>
                  <a:lnTo>
                    <a:pt x="118" y="485"/>
                  </a:lnTo>
                  <a:lnTo>
                    <a:pt x="199" y="472"/>
                  </a:lnTo>
                  <a:lnTo>
                    <a:pt x="285" y="547"/>
                  </a:lnTo>
                  <a:lnTo>
                    <a:pt x="414" y="615"/>
                  </a:lnTo>
                  <a:lnTo>
                    <a:pt x="521" y="626"/>
                  </a:lnTo>
                  <a:lnTo>
                    <a:pt x="619" y="593"/>
                  </a:lnTo>
                  <a:lnTo>
                    <a:pt x="745" y="571"/>
                  </a:lnTo>
                  <a:lnTo>
                    <a:pt x="844" y="589"/>
                  </a:lnTo>
                  <a:lnTo>
                    <a:pt x="781" y="533"/>
                  </a:lnTo>
                  <a:lnTo>
                    <a:pt x="683" y="509"/>
                  </a:lnTo>
                  <a:lnTo>
                    <a:pt x="581" y="499"/>
                  </a:lnTo>
                  <a:lnTo>
                    <a:pt x="489" y="482"/>
                  </a:lnTo>
                  <a:lnTo>
                    <a:pt x="628" y="477"/>
                  </a:lnTo>
                  <a:lnTo>
                    <a:pt x="526" y="412"/>
                  </a:lnTo>
                  <a:lnTo>
                    <a:pt x="444" y="338"/>
                  </a:lnTo>
                  <a:lnTo>
                    <a:pt x="365" y="304"/>
                  </a:lnTo>
                  <a:lnTo>
                    <a:pt x="267" y="286"/>
                  </a:lnTo>
                  <a:lnTo>
                    <a:pt x="167" y="321"/>
                  </a:lnTo>
                  <a:lnTo>
                    <a:pt x="271" y="274"/>
                  </a:lnTo>
                  <a:lnTo>
                    <a:pt x="375" y="274"/>
                  </a:lnTo>
                  <a:lnTo>
                    <a:pt x="541" y="317"/>
                  </a:lnTo>
                  <a:lnTo>
                    <a:pt x="463" y="244"/>
                  </a:lnTo>
                  <a:lnTo>
                    <a:pt x="371" y="208"/>
                  </a:lnTo>
                  <a:lnTo>
                    <a:pt x="466" y="208"/>
                  </a:lnTo>
                  <a:lnTo>
                    <a:pt x="599" y="238"/>
                  </a:lnTo>
                  <a:lnTo>
                    <a:pt x="738" y="296"/>
                  </a:lnTo>
                  <a:lnTo>
                    <a:pt x="659" y="201"/>
                  </a:lnTo>
                  <a:lnTo>
                    <a:pt x="581" y="160"/>
                  </a:lnTo>
                  <a:lnTo>
                    <a:pt x="741" y="187"/>
                  </a:lnTo>
                  <a:lnTo>
                    <a:pt x="836" y="244"/>
                  </a:lnTo>
                  <a:lnTo>
                    <a:pt x="896" y="309"/>
                  </a:lnTo>
                  <a:lnTo>
                    <a:pt x="826" y="166"/>
                  </a:lnTo>
                  <a:lnTo>
                    <a:pt x="680" y="61"/>
                  </a:lnTo>
                  <a:lnTo>
                    <a:pt x="541" y="39"/>
                  </a:lnTo>
                  <a:lnTo>
                    <a:pt x="355" y="53"/>
                  </a:lnTo>
                  <a:lnTo>
                    <a:pt x="207" y="105"/>
                  </a:lnTo>
                  <a:lnTo>
                    <a:pt x="137" y="178"/>
                  </a:lnTo>
                  <a:lnTo>
                    <a:pt x="83" y="257"/>
                  </a:lnTo>
                  <a:lnTo>
                    <a:pt x="25" y="383"/>
                  </a:lnTo>
                  <a:lnTo>
                    <a:pt x="19" y="427"/>
                  </a:lnTo>
                  <a:lnTo>
                    <a:pt x="37" y="477"/>
                  </a:lnTo>
                  <a:lnTo>
                    <a:pt x="56" y="538"/>
                  </a:lnTo>
                  <a:lnTo>
                    <a:pt x="10" y="466"/>
                  </a:lnTo>
                  <a:lnTo>
                    <a:pt x="0" y="402"/>
                  </a:lnTo>
                  <a:lnTo>
                    <a:pt x="25" y="327"/>
                  </a:lnTo>
                  <a:lnTo>
                    <a:pt x="120" y="157"/>
                  </a:lnTo>
                  <a:lnTo>
                    <a:pt x="244" y="53"/>
                  </a:lnTo>
                  <a:lnTo>
                    <a:pt x="475" y="0"/>
                  </a:lnTo>
                  <a:lnTo>
                    <a:pt x="706" y="39"/>
                  </a:lnTo>
                  <a:lnTo>
                    <a:pt x="873" y="178"/>
                  </a:lnTo>
                  <a:lnTo>
                    <a:pt x="986" y="352"/>
                  </a:lnTo>
                  <a:lnTo>
                    <a:pt x="1018" y="516"/>
                  </a:lnTo>
                  <a:lnTo>
                    <a:pt x="1028" y="730"/>
                  </a:lnTo>
                  <a:lnTo>
                    <a:pt x="1006" y="829"/>
                  </a:lnTo>
                  <a:lnTo>
                    <a:pt x="995" y="946"/>
                  </a:lnTo>
                  <a:lnTo>
                    <a:pt x="986" y="802"/>
                  </a:lnTo>
                  <a:lnTo>
                    <a:pt x="939" y="736"/>
                  </a:lnTo>
                  <a:lnTo>
                    <a:pt x="873" y="618"/>
                  </a:lnTo>
                  <a:lnTo>
                    <a:pt x="802" y="593"/>
                  </a:lnTo>
                  <a:lnTo>
                    <a:pt x="741" y="583"/>
                  </a:lnTo>
                  <a:lnTo>
                    <a:pt x="633" y="605"/>
                  </a:lnTo>
                  <a:lnTo>
                    <a:pt x="561" y="650"/>
                  </a:lnTo>
                  <a:lnTo>
                    <a:pt x="498" y="662"/>
                  </a:lnTo>
                  <a:lnTo>
                    <a:pt x="446" y="660"/>
                  </a:lnTo>
                  <a:lnTo>
                    <a:pt x="334" y="618"/>
                  </a:lnTo>
                  <a:lnTo>
                    <a:pt x="244" y="562"/>
                  </a:lnTo>
                  <a:lnTo>
                    <a:pt x="149" y="626"/>
                  </a:lnTo>
                  <a:lnTo>
                    <a:pt x="143" y="6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4" name="Freeform 65">
              <a:extLst>
                <a:ext uri="{FF2B5EF4-FFF2-40B4-BE49-F238E27FC236}">
                  <a16:creationId xmlns:a16="http://schemas.microsoft.com/office/drawing/2014/main" id="{EB951E9C-C6FA-1C96-BDC9-96641F152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8" y="2822"/>
              <a:ext cx="65" cy="120"/>
            </a:xfrm>
            <a:custGeom>
              <a:avLst/>
              <a:gdLst>
                <a:gd name="T0" fmla="*/ 53 w 259"/>
                <a:gd name="T1" fmla="*/ 19 h 601"/>
                <a:gd name="T2" fmla="*/ 47 w 259"/>
                <a:gd name="T3" fmla="*/ 14 h 601"/>
                <a:gd name="T4" fmla="*/ 40 w 259"/>
                <a:gd name="T5" fmla="*/ 13 h 601"/>
                <a:gd name="T6" fmla="*/ 38 w 259"/>
                <a:gd name="T7" fmla="*/ 20 h 601"/>
                <a:gd name="T8" fmla="*/ 37 w 259"/>
                <a:gd name="T9" fmla="*/ 30 h 601"/>
                <a:gd name="T10" fmla="*/ 36 w 259"/>
                <a:gd name="T11" fmla="*/ 44 h 601"/>
                <a:gd name="T12" fmla="*/ 31 w 259"/>
                <a:gd name="T13" fmla="*/ 54 h 601"/>
                <a:gd name="T14" fmla="*/ 26 w 259"/>
                <a:gd name="T15" fmla="*/ 62 h 601"/>
                <a:gd name="T16" fmla="*/ 26 w 259"/>
                <a:gd name="T17" fmla="*/ 72 h 601"/>
                <a:gd name="T18" fmla="*/ 26 w 259"/>
                <a:gd name="T19" fmla="*/ 78 h 601"/>
                <a:gd name="T20" fmla="*/ 15 w 259"/>
                <a:gd name="T21" fmla="*/ 70 h 601"/>
                <a:gd name="T22" fmla="*/ 11 w 259"/>
                <a:gd name="T23" fmla="*/ 58 h 601"/>
                <a:gd name="T24" fmla="*/ 18 w 259"/>
                <a:gd name="T25" fmla="*/ 42 h 601"/>
                <a:gd name="T26" fmla="*/ 23 w 259"/>
                <a:gd name="T27" fmla="*/ 25 h 601"/>
                <a:gd name="T28" fmla="*/ 23 w 259"/>
                <a:gd name="T29" fmla="*/ 11 h 601"/>
                <a:gd name="T30" fmla="*/ 26 w 259"/>
                <a:gd name="T31" fmla="*/ 6 h 601"/>
                <a:gd name="T32" fmla="*/ 31 w 259"/>
                <a:gd name="T33" fmla="*/ 5 h 601"/>
                <a:gd name="T34" fmla="*/ 23 w 259"/>
                <a:gd name="T35" fmla="*/ 0 h 601"/>
                <a:gd name="T36" fmla="*/ 10 w 259"/>
                <a:gd name="T37" fmla="*/ 3 h 601"/>
                <a:gd name="T38" fmla="*/ 4 w 259"/>
                <a:gd name="T39" fmla="*/ 12 h 601"/>
                <a:gd name="T40" fmla="*/ 0 w 259"/>
                <a:gd name="T41" fmla="*/ 31 h 601"/>
                <a:gd name="T42" fmla="*/ 1 w 259"/>
                <a:gd name="T43" fmla="*/ 49 h 601"/>
                <a:gd name="T44" fmla="*/ 6 w 259"/>
                <a:gd name="T45" fmla="*/ 60 h 601"/>
                <a:gd name="T46" fmla="*/ 11 w 259"/>
                <a:gd name="T47" fmla="*/ 71 h 601"/>
                <a:gd name="T48" fmla="*/ 23 w 259"/>
                <a:gd name="T49" fmla="*/ 81 h 601"/>
                <a:gd name="T50" fmla="*/ 35 w 259"/>
                <a:gd name="T51" fmla="*/ 89 h 601"/>
                <a:gd name="T52" fmla="*/ 40 w 259"/>
                <a:gd name="T53" fmla="*/ 96 h 601"/>
                <a:gd name="T54" fmla="*/ 45 w 259"/>
                <a:gd name="T55" fmla="*/ 104 h 601"/>
                <a:gd name="T56" fmla="*/ 51 w 259"/>
                <a:gd name="T57" fmla="*/ 111 h 601"/>
                <a:gd name="T58" fmla="*/ 57 w 259"/>
                <a:gd name="T59" fmla="*/ 114 h 601"/>
                <a:gd name="T60" fmla="*/ 65 w 259"/>
                <a:gd name="T61" fmla="*/ 120 h 601"/>
                <a:gd name="T62" fmla="*/ 57 w 259"/>
                <a:gd name="T63" fmla="*/ 100 h 601"/>
                <a:gd name="T64" fmla="*/ 52 w 259"/>
                <a:gd name="T65" fmla="*/ 51 h 601"/>
                <a:gd name="T66" fmla="*/ 57 w 259"/>
                <a:gd name="T67" fmla="*/ 14 h 601"/>
                <a:gd name="T68" fmla="*/ 53 w 259"/>
                <a:gd name="T69" fmla="*/ 19 h 60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59" h="601">
                  <a:moveTo>
                    <a:pt x="210" y="94"/>
                  </a:moveTo>
                  <a:lnTo>
                    <a:pt x="187" y="72"/>
                  </a:lnTo>
                  <a:lnTo>
                    <a:pt x="161" y="67"/>
                  </a:lnTo>
                  <a:lnTo>
                    <a:pt x="150" y="99"/>
                  </a:lnTo>
                  <a:lnTo>
                    <a:pt x="148" y="151"/>
                  </a:lnTo>
                  <a:lnTo>
                    <a:pt x="144" y="218"/>
                  </a:lnTo>
                  <a:lnTo>
                    <a:pt x="123" y="271"/>
                  </a:lnTo>
                  <a:lnTo>
                    <a:pt x="104" y="312"/>
                  </a:lnTo>
                  <a:lnTo>
                    <a:pt x="104" y="362"/>
                  </a:lnTo>
                  <a:lnTo>
                    <a:pt x="104" y="390"/>
                  </a:lnTo>
                  <a:lnTo>
                    <a:pt x="58" y="353"/>
                  </a:lnTo>
                  <a:lnTo>
                    <a:pt x="43" y="291"/>
                  </a:lnTo>
                  <a:lnTo>
                    <a:pt x="73" y="209"/>
                  </a:lnTo>
                  <a:lnTo>
                    <a:pt x="92" y="124"/>
                  </a:lnTo>
                  <a:lnTo>
                    <a:pt x="92" y="55"/>
                  </a:lnTo>
                  <a:lnTo>
                    <a:pt x="104" y="28"/>
                  </a:lnTo>
                  <a:lnTo>
                    <a:pt x="123" y="24"/>
                  </a:lnTo>
                  <a:lnTo>
                    <a:pt x="92" y="0"/>
                  </a:lnTo>
                  <a:lnTo>
                    <a:pt x="40" y="16"/>
                  </a:lnTo>
                  <a:lnTo>
                    <a:pt x="14" y="62"/>
                  </a:lnTo>
                  <a:lnTo>
                    <a:pt x="0" y="157"/>
                  </a:lnTo>
                  <a:lnTo>
                    <a:pt x="5" y="243"/>
                  </a:lnTo>
                  <a:lnTo>
                    <a:pt x="23" y="302"/>
                  </a:lnTo>
                  <a:lnTo>
                    <a:pt x="44" y="356"/>
                  </a:lnTo>
                  <a:lnTo>
                    <a:pt x="92" y="408"/>
                  </a:lnTo>
                  <a:lnTo>
                    <a:pt x="138" y="445"/>
                  </a:lnTo>
                  <a:lnTo>
                    <a:pt x="158" y="480"/>
                  </a:lnTo>
                  <a:lnTo>
                    <a:pt x="181" y="522"/>
                  </a:lnTo>
                  <a:lnTo>
                    <a:pt x="204" y="554"/>
                  </a:lnTo>
                  <a:lnTo>
                    <a:pt x="229" y="569"/>
                  </a:lnTo>
                  <a:lnTo>
                    <a:pt x="259" y="601"/>
                  </a:lnTo>
                  <a:lnTo>
                    <a:pt x="229" y="501"/>
                  </a:lnTo>
                  <a:lnTo>
                    <a:pt x="207" y="256"/>
                  </a:lnTo>
                  <a:lnTo>
                    <a:pt x="227" y="72"/>
                  </a:lnTo>
                  <a:lnTo>
                    <a:pt x="210" y="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5" name="Freeform 66">
              <a:extLst>
                <a:ext uri="{FF2B5EF4-FFF2-40B4-BE49-F238E27FC236}">
                  <a16:creationId xmlns:a16="http://schemas.microsoft.com/office/drawing/2014/main" id="{C6E1B217-F311-6879-9B93-CE9D4B30A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0" y="2923"/>
              <a:ext cx="204" cy="124"/>
            </a:xfrm>
            <a:custGeom>
              <a:avLst/>
              <a:gdLst>
                <a:gd name="T0" fmla="*/ 6 w 817"/>
                <a:gd name="T1" fmla="*/ 23 h 620"/>
                <a:gd name="T2" fmla="*/ 21 w 817"/>
                <a:gd name="T3" fmla="*/ 47 h 620"/>
                <a:gd name="T4" fmla="*/ 42 w 817"/>
                <a:gd name="T5" fmla="*/ 68 h 620"/>
                <a:gd name="T6" fmla="*/ 72 w 817"/>
                <a:gd name="T7" fmla="*/ 101 h 620"/>
                <a:gd name="T8" fmla="*/ 97 w 817"/>
                <a:gd name="T9" fmla="*/ 107 h 620"/>
                <a:gd name="T10" fmla="*/ 117 w 817"/>
                <a:gd name="T11" fmla="*/ 115 h 620"/>
                <a:gd name="T12" fmla="*/ 131 w 817"/>
                <a:gd name="T13" fmla="*/ 114 h 620"/>
                <a:gd name="T14" fmla="*/ 171 w 817"/>
                <a:gd name="T15" fmla="*/ 101 h 620"/>
                <a:gd name="T16" fmla="*/ 175 w 817"/>
                <a:gd name="T17" fmla="*/ 91 h 620"/>
                <a:gd name="T18" fmla="*/ 188 w 817"/>
                <a:gd name="T19" fmla="*/ 59 h 620"/>
                <a:gd name="T20" fmla="*/ 199 w 817"/>
                <a:gd name="T21" fmla="*/ 32 h 620"/>
                <a:gd name="T22" fmla="*/ 202 w 817"/>
                <a:gd name="T23" fmla="*/ 0 h 620"/>
                <a:gd name="T24" fmla="*/ 204 w 817"/>
                <a:gd name="T25" fmla="*/ 44 h 620"/>
                <a:gd name="T26" fmla="*/ 187 w 817"/>
                <a:gd name="T27" fmla="*/ 79 h 620"/>
                <a:gd name="T28" fmla="*/ 177 w 817"/>
                <a:gd name="T29" fmla="*/ 107 h 620"/>
                <a:gd name="T30" fmla="*/ 171 w 817"/>
                <a:gd name="T31" fmla="*/ 111 h 620"/>
                <a:gd name="T32" fmla="*/ 123 w 817"/>
                <a:gd name="T33" fmla="*/ 124 h 620"/>
                <a:gd name="T34" fmla="*/ 110 w 817"/>
                <a:gd name="T35" fmla="*/ 118 h 620"/>
                <a:gd name="T36" fmla="*/ 66 w 817"/>
                <a:gd name="T37" fmla="*/ 106 h 620"/>
                <a:gd name="T38" fmla="*/ 54 w 817"/>
                <a:gd name="T39" fmla="*/ 94 h 620"/>
                <a:gd name="T40" fmla="*/ 23 w 817"/>
                <a:gd name="T41" fmla="*/ 55 h 620"/>
                <a:gd name="T42" fmla="*/ 16 w 817"/>
                <a:gd name="T43" fmla="*/ 59 h 620"/>
                <a:gd name="T44" fmla="*/ 7 w 817"/>
                <a:gd name="T45" fmla="*/ 57 h 620"/>
                <a:gd name="T46" fmla="*/ 0 w 817"/>
                <a:gd name="T47" fmla="*/ 49 h 620"/>
                <a:gd name="T48" fmla="*/ 0 w 817"/>
                <a:gd name="T49" fmla="*/ 36 h 620"/>
                <a:gd name="T50" fmla="*/ 3 w 817"/>
                <a:gd name="T51" fmla="*/ 47 h 620"/>
                <a:gd name="T52" fmla="*/ 10 w 817"/>
                <a:gd name="T53" fmla="*/ 53 h 620"/>
                <a:gd name="T54" fmla="*/ 14 w 817"/>
                <a:gd name="T55" fmla="*/ 46 h 620"/>
                <a:gd name="T56" fmla="*/ 3 w 817"/>
                <a:gd name="T57" fmla="*/ 24 h 620"/>
                <a:gd name="T58" fmla="*/ 0 w 817"/>
                <a:gd name="T59" fmla="*/ 27 h 620"/>
                <a:gd name="T60" fmla="*/ 2 w 817"/>
                <a:gd name="T61" fmla="*/ 21 h 620"/>
                <a:gd name="T62" fmla="*/ 0 w 817"/>
                <a:gd name="T63" fmla="*/ 12 h 620"/>
                <a:gd name="T64" fmla="*/ 6 w 817"/>
                <a:gd name="T65" fmla="*/ 23 h 62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17" h="620">
                  <a:moveTo>
                    <a:pt x="26" y="116"/>
                  </a:moveTo>
                  <a:lnTo>
                    <a:pt x="85" y="237"/>
                  </a:lnTo>
                  <a:lnTo>
                    <a:pt x="170" y="339"/>
                  </a:lnTo>
                  <a:lnTo>
                    <a:pt x="288" y="504"/>
                  </a:lnTo>
                  <a:lnTo>
                    <a:pt x="390" y="537"/>
                  </a:lnTo>
                  <a:lnTo>
                    <a:pt x="468" y="573"/>
                  </a:lnTo>
                  <a:lnTo>
                    <a:pt x="523" y="568"/>
                  </a:lnTo>
                  <a:lnTo>
                    <a:pt x="684" y="504"/>
                  </a:lnTo>
                  <a:lnTo>
                    <a:pt x="701" y="456"/>
                  </a:lnTo>
                  <a:lnTo>
                    <a:pt x="752" y="294"/>
                  </a:lnTo>
                  <a:lnTo>
                    <a:pt x="798" y="158"/>
                  </a:lnTo>
                  <a:lnTo>
                    <a:pt x="808" y="0"/>
                  </a:lnTo>
                  <a:lnTo>
                    <a:pt x="817" y="222"/>
                  </a:lnTo>
                  <a:lnTo>
                    <a:pt x="747" y="394"/>
                  </a:lnTo>
                  <a:lnTo>
                    <a:pt x="709" y="533"/>
                  </a:lnTo>
                  <a:lnTo>
                    <a:pt x="684" y="556"/>
                  </a:lnTo>
                  <a:lnTo>
                    <a:pt x="494" y="620"/>
                  </a:lnTo>
                  <a:lnTo>
                    <a:pt x="441" y="589"/>
                  </a:lnTo>
                  <a:lnTo>
                    <a:pt x="266" y="531"/>
                  </a:lnTo>
                  <a:lnTo>
                    <a:pt x="218" y="469"/>
                  </a:lnTo>
                  <a:lnTo>
                    <a:pt x="93" y="276"/>
                  </a:lnTo>
                  <a:lnTo>
                    <a:pt x="63" y="297"/>
                  </a:lnTo>
                  <a:lnTo>
                    <a:pt x="29" y="286"/>
                  </a:lnTo>
                  <a:lnTo>
                    <a:pt x="2" y="245"/>
                  </a:lnTo>
                  <a:lnTo>
                    <a:pt x="2" y="180"/>
                  </a:lnTo>
                  <a:lnTo>
                    <a:pt x="14" y="237"/>
                  </a:lnTo>
                  <a:lnTo>
                    <a:pt x="40" y="266"/>
                  </a:lnTo>
                  <a:lnTo>
                    <a:pt x="57" y="229"/>
                  </a:lnTo>
                  <a:lnTo>
                    <a:pt x="14" y="122"/>
                  </a:lnTo>
                  <a:lnTo>
                    <a:pt x="0" y="136"/>
                  </a:lnTo>
                  <a:lnTo>
                    <a:pt x="7" y="105"/>
                  </a:lnTo>
                  <a:lnTo>
                    <a:pt x="2" y="58"/>
                  </a:lnTo>
                  <a:lnTo>
                    <a:pt x="26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6" name="Freeform 67">
              <a:extLst>
                <a:ext uri="{FF2B5EF4-FFF2-40B4-BE49-F238E27FC236}">
                  <a16:creationId xmlns:a16="http://schemas.microsoft.com/office/drawing/2014/main" id="{638BAB0B-E112-A7CB-4548-A9AAAAE89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9" y="2969"/>
              <a:ext cx="67" cy="43"/>
            </a:xfrm>
            <a:custGeom>
              <a:avLst/>
              <a:gdLst>
                <a:gd name="T0" fmla="*/ 0 w 269"/>
                <a:gd name="T1" fmla="*/ 26 h 216"/>
                <a:gd name="T2" fmla="*/ 6 w 269"/>
                <a:gd name="T3" fmla="*/ 24 h 216"/>
                <a:gd name="T4" fmla="*/ 17 w 269"/>
                <a:gd name="T5" fmla="*/ 22 h 216"/>
                <a:gd name="T6" fmla="*/ 27 w 269"/>
                <a:gd name="T7" fmla="*/ 22 h 216"/>
                <a:gd name="T8" fmla="*/ 38 w 269"/>
                <a:gd name="T9" fmla="*/ 13 h 216"/>
                <a:gd name="T10" fmla="*/ 44 w 269"/>
                <a:gd name="T11" fmla="*/ 12 h 216"/>
                <a:gd name="T12" fmla="*/ 44 w 269"/>
                <a:gd name="T13" fmla="*/ 25 h 216"/>
                <a:gd name="T14" fmla="*/ 33 w 269"/>
                <a:gd name="T15" fmla="*/ 34 h 216"/>
                <a:gd name="T16" fmla="*/ 18 w 269"/>
                <a:gd name="T17" fmla="*/ 36 h 216"/>
                <a:gd name="T18" fmla="*/ 26 w 269"/>
                <a:gd name="T19" fmla="*/ 43 h 216"/>
                <a:gd name="T20" fmla="*/ 35 w 269"/>
                <a:gd name="T21" fmla="*/ 38 h 216"/>
                <a:gd name="T22" fmla="*/ 47 w 269"/>
                <a:gd name="T23" fmla="*/ 37 h 216"/>
                <a:gd name="T24" fmla="*/ 53 w 269"/>
                <a:gd name="T25" fmla="*/ 37 h 216"/>
                <a:gd name="T26" fmla="*/ 54 w 269"/>
                <a:gd name="T27" fmla="*/ 24 h 216"/>
                <a:gd name="T28" fmla="*/ 55 w 269"/>
                <a:gd name="T29" fmla="*/ 12 h 216"/>
                <a:gd name="T30" fmla="*/ 67 w 269"/>
                <a:gd name="T31" fmla="*/ 6 h 216"/>
                <a:gd name="T32" fmla="*/ 59 w 269"/>
                <a:gd name="T33" fmla="*/ 0 h 216"/>
                <a:gd name="T34" fmla="*/ 44 w 269"/>
                <a:gd name="T35" fmla="*/ 0 h 216"/>
                <a:gd name="T36" fmla="*/ 33 w 269"/>
                <a:gd name="T37" fmla="*/ 3 h 216"/>
                <a:gd name="T38" fmla="*/ 22 w 269"/>
                <a:gd name="T39" fmla="*/ 15 h 216"/>
                <a:gd name="T40" fmla="*/ 13 w 269"/>
                <a:gd name="T41" fmla="*/ 17 h 216"/>
                <a:gd name="T42" fmla="*/ 4 w 269"/>
                <a:gd name="T43" fmla="*/ 22 h 216"/>
                <a:gd name="T44" fmla="*/ 0 w 269"/>
                <a:gd name="T45" fmla="*/ 26 h 21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69" h="216">
                  <a:moveTo>
                    <a:pt x="0" y="132"/>
                  </a:moveTo>
                  <a:lnTo>
                    <a:pt x="24" y="120"/>
                  </a:lnTo>
                  <a:lnTo>
                    <a:pt x="68" y="111"/>
                  </a:lnTo>
                  <a:lnTo>
                    <a:pt x="110" y="111"/>
                  </a:lnTo>
                  <a:lnTo>
                    <a:pt x="154" y="66"/>
                  </a:lnTo>
                  <a:lnTo>
                    <a:pt x="178" y="59"/>
                  </a:lnTo>
                  <a:lnTo>
                    <a:pt x="178" y="124"/>
                  </a:lnTo>
                  <a:lnTo>
                    <a:pt x="134" y="172"/>
                  </a:lnTo>
                  <a:lnTo>
                    <a:pt x="71" y="182"/>
                  </a:lnTo>
                  <a:lnTo>
                    <a:pt x="105" y="216"/>
                  </a:lnTo>
                  <a:lnTo>
                    <a:pt x="141" y="189"/>
                  </a:lnTo>
                  <a:lnTo>
                    <a:pt x="189" y="187"/>
                  </a:lnTo>
                  <a:lnTo>
                    <a:pt x="214" y="187"/>
                  </a:lnTo>
                  <a:lnTo>
                    <a:pt x="215" y="120"/>
                  </a:lnTo>
                  <a:lnTo>
                    <a:pt x="220" y="58"/>
                  </a:lnTo>
                  <a:lnTo>
                    <a:pt x="269" y="31"/>
                  </a:lnTo>
                  <a:lnTo>
                    <a:pt x="238" y="1"/>
                  </a:lnTo>
                  <a:lnTo>
                    <a:pt x="178" y="0"/>
                  </a:lnTo>
                  <a:lnTo>
                    <a:pt x="131" y="17"/>
                  </a:lnTo>
                  <a:lnTo>
                    <a:pt x="89" y="73"/>
                  </a:lnTo>
                  <a:lnTo>
                    <a:pt x="53" y="85"/>
                  </a:lnTo>
                  <a:lnTo>
                    <a:pt x="18" y="110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7" name="Freeform 68">
              <a:extLst>
                <a:ext uri="{FF2B5EF4-FFF2-40B4-BE49-F238E27FC236}">
                  <a16:creationId xmlns:a16="http://schemas.microsoft.com/office/drawing/2014/main" id="{F76AAD46-12C5-8C93-C1FB-A082AB51E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2" y="2897"/>
              <a:ext cx="24" cy="44"/>
            </a:xfrm>
            <a:custGeom>
              <a:avLst/>
              <a:gdLst>
                <a:gd name="T0" fmla="*/ 0 w 98"/>
                <a:gd name="T1" fmla="*/ 27 h 220"/>
                <a:gd name="T2" fmla="*/ 9 w 98"/>
                <a:gd name="T3" fmla="*/ 33 h 220"/>
                <a:gd name="T4" fmla="*/ 16 w 98"/>
                <a:gd name="T5" fmla="*/ 28 h 220"/>
                <a:gd name="T6" fmla="*/ 21 w 98"/>
                <a:gd name="T7" fmla="*/ 20 h 220"/>
                <a:gd name="T8" fmla="*/ 20 w 98"/>
                <a:gd name="T9" fmla="*/ 13 h 220"/>
                <a:gd name="T10" fmla="*/ 13 w 98"/>
                <a:gd name="T11" fmla="*/ 3 h 220"/>
                <a:gd name="T12" fmla="*/ 6 w 98"/>
                <a:gd name="T13" fmla="*/ 3 h 220"/>
                <a:gd name="T14" fmla="*/ 4 w 98"/>
                <a:gd name="T15" fmla="*/ 6 h 220"/>
                <a:gd name="T16" fmla="*/ 5 w 98"/>
                <a:gd name="T17" fmla="*/ 1 h 220"/>
                <a:gd name="T18" fmla="*/ 11 w 98"/>
                <a:gd name="T19" fmla="*/ 0 h 220"/>
                <a:gd name="T20" fmla="*/ 19 w 98"/>
                <a:gd name="T21" fmla="*/ 3 h 220"/>
                <a:gd name="T22" fmla="*/ 24 w 98"/>
                <a:gd name="T23" fmla="*/ 15 h 220"/>
                <a:gd name="T24" fmla="*/ 23 w 98"/>
                <a:gd name="T25" fmla="*/ 26 h 220"/>
                <a:gd name="T26" fmla="*/ 19 w 98"/>
                <a:gd name="T27" fmla="*/ 39 h 220"/>
                <a:gd name="T28" fmla="*/ 12 w 98"/>
                <a:gd name="T29" fmla="*/ 44 h 220"/>
                <a:gd name="T30" fmla="*/ 6 w 98"/>
                <a:gd name="T31" fmla="*/ 44 h 220"/>
                <a:gd name="T32" fmla="*/ 0 w 98"/>
                <a:gd name="T33" fmla="*/ 41 h 220"/>
                <a:gd name="T34" fmla="*/ 0 w 98"/>
                <a:gd name="T35" fmla="*/ 27 h 2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8" h="220">
                  <a:moveTo>
                    <a:pt x="2" y="137"/>
                  </a:moveTo>
                  <a:lnTo>
                    <a:pt x="38" y="165"/>
                  </a:lnTo>
                  <a:lnTo>
                    <a:pt x="64" y="140"/>
                  </a:lnTo>
                  <a:lnTo>
                    <a:pt x="86" y="100"/>
                  </a:lnTo>
                  <a:lnTo>
                    <a:pt x="81" y="65"/>
                  </a:lnTo>
                  <a:lnTo>
                    <a:pt x="52" y="13"/>
                  </a:lnTo>
                  <a:lnTo>
                    <a:pt x="25" y="16"/>
                  </a:lnTo>
                  <a:lnTo>
                    <a:pt x="17" y="30"/>
                  </a:lnTo>
                  <a:lnTo>
                    <a:pt x="20" y="3"/>
                  </a:lnTo>
                  <a:lnTo>
                    <a:pt x="46" y="0"/>
                  </a:lnTo>
                  <a:lnTo>
                    <a:pt x="78" y="16"/>
                  </a:lnTo>
                  <a:lnTo>
                    <a:pt x="98" y="75"/>
                  </a:lnTo>
                  <a:lnTo>
                    <a:pt x="95" y="131"/>
                  </a:lnTo>
                  <a:lnTo>
                    <a:pt x="78" y="195"/>
                  </a:lnTo>
                  <a:lnTo>
                    <a:pt x="48" y="220"/>
                  </a:lnTo>
                  <a:lnTo>
                    <a:pt x="25" y="218"/>
                  </a:lnTo>
                  <a:lnTo>
                    <a:pt x="0" y="205"/>
                  </a:lnTo>
                  <a:lnTo>
                    <a:pt x="2" y="1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8" name="Freeform 69">
              <a:extLst>
                <a:ext uri="{FF2B5EF4-FFF2-40B4-BE49-F238E27FC236}">
                  <a16:creationId xmlns:a16="http://schemas.microsoft.com/office/drawing/2014/main" id="{FC99CAEB-17BE-3A32-44A3-04A320478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0" y="2931"/>
              <a:ext cx="244" cy="375"/>
            </a:xfrm>
            <a:custGeom>
              <a:avLst/>
              <a:gdLst>
                <a:gd name="T0" fmla="*/ 83 w 980"/>
                <a:gd name="T1" fmla="*/ 105 h 1875"/>
                <a:gd name="T2" fmla="*/ 107 w 980"/>
                <a:gd name="T3" fmla="*/ 171 h 1875"/>
                <a:gd name="T4" fmla="*/ 87 w 980"/>
                <a:gd name="T5" fmla="*/ 138 h 1875"/>
                <a:gd name="T6" fmla="*/ 79 w 980"/>
                <a:gd name="T7" fmla="*/ 144 h 1875"/>
                <a:gd name="T8" fmla="*/ 116 w 980"/>
                <a:gd name="T9" fmla="*/ 245 h 1875"/>
                <a:gd name="T10" fmla="*/ 165 w 980"/>
                <a:gd name="T11" fmla="*/ 161 h 1875"/>
                <a:gd name="T12" fmla="*/ 186 w 980"/>
                <a:gd name="T13" fmla="*/ 112 h 1875"/>
                <a:gd name="T14" fmla="*/ 196 w 980"/>
                <a:gd name="T15" fmla="*/ 81 h 1875"/>
                <a:gd name="T16" fmla="*/ 196 w 980"/>
                <a:gd name="T17" fmla="*/ 67 h 1875"/>
                <a:gd name="T18" fmla="*/ 196 w 980"/>
                <a:gd name="T19" fmla="*/ 59 h 1875"/>
                <a:gd name="T20" fmla="*/ 181 w 980"/>
                <a:gd name="T21" fmla="*/ 30 h 1875"/>
                <a:gd name="T22" fmla="*/ 181 w 980"/>
                <a:gd name="T23" fmla="*/ 0 h 1875"/>
                <a:gd name="T24" fmla="*/ 196 w 980"/>
                <a:gd name="T25" fmla="*/ 0 h 1875"/>
                <a:gd name="T26" fmla="*/ 227 w 980"/>
                <a:gd name="T27" fmla="*/ 71 h 1875"/>
                <a:gd name="T28" fmla="*/ 244 w 980"/>
                <a:gd name="T29" fmla="*/ 159 h 1875"/>
                <a:gd name="T30" fmla="*/ 179 w 980"/>
                <a:gd name="T31" fmla="*/ 156 h 1875"/>
                <a:gd name="T32" fmla="*/ 179 w 980"/>
                <a:gd name="T33" fmla="*/ 216 h 1875"/>
                <a:gd name="T34" fmla="*/ 132 w 980"/>
                <a:gd name="T35" fmla="*/ 242 h 1875"/>
                <a:gd name="T36" fmla="*/ 87 w 980"/>
                <a:gd name="T37" fmla="*/ 305 h 1875"/>
                <a:gd name="T38" fmla="*/ 87 w 980"/>
                <a:gd name="T39" fmla="*/ 375 h 1875"/>
                <a:gd name="T40" fmla="*/ 80 w 980"/>
                <a:gd name="T41" fmla="*/ 305 h 1875"/>
                <a:gd name="T42" fmla="*/ 33 w 980"/>
                <a:gd name="T43" fmla="*/ 232 h 1875"/>
                <a:gd name="T44" fmla="*/ 65 w 980"/>
                <a:gd name="T45" fmla="*/ 179 h 1875"/>
                <a:gd name="T46" fmla="*/ 0 w 980"/>
                <a:gd name="T47" fmla="*/ 152 h 1875"/>
                <a:gd name="T48" fmla="*/ 33 w 980"/>
                <a:gd name="T49" fmla="*/ 99 h 1875"/>
                <a:gd name="T50" fmla="*/ 43 w 980"/>
                <a:gd name="T51" fmla="*/ 93 h 1875"/>
                <a:gd name="T52" fmla="*/ 83 w 980"/>
                <a:gd name="T53" fmla="*/ 105 h 187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980" h="1875">
                  <a:moveTo>
                    <a:pt x="332" y="524"/>
                  </a:moveTo>
                  <a:lnTo>
                    <a:pt x="430" y="855"/>
                  </a:lnTo>
                  <a:lnTo>
                    <a:pt x="349" y="689"/>
                  </a:lnTo>
                  <a:lnTo>
                    <a:pt x="317" y="718"/>
                  </a:lnTo>
                  <a:lnTo>
                    <a:pt x="466" y="1227"/>
                  </a:lnTo>
                  <a:lnTo>
                    <a:pt x="664" y="806"/>
                  </a:lnTo>
                  <a:lnTo>
                    <a:pt x="748" y="560"/>
                  </a:lnTo>
                  <a:lnTo>
                    <a:pt x="786" y="404"/>
                  </a:lnTo>
                  <a:lnTo>
                    <a:pt x="786" y="336"/>
                  </a:lnTo>
                  <a:lnTo>
                    <a:pt x="786" y="296"/>
                  </a:lnTo>
                  <a:lnTo>
                    <a:pt x="728" y="150"/>
                  </a:lnTo>
                  <a:lnTo>
                    <a:pt x="728" y="0"/>
                  </a:lnTo>
                  <a:lnTo>
                    <a:pt x="786" y="0"/>
                  </a:lnTo>
                  <a:lnTo>
                    <a:pt x="912" y="354"/>
                  </a:lnTo>
                  <a:lnTo>
                    <a:pt x="980" y="796"/>
                  </a:lnTo>
                  <a:lnTo>
                    <a:pt x="719" y="780"/>
                  </a:lnTo>
                  <a:lnTo>
                    <a:pt x="719" y="1082"/>
                  </a:lnTo>
                  <a:lnTo>
                    <a:pt x="531" y="1208"/>
                  </a:lnTo>
                  <a:lnTo>
                    <a:pt x="349" y="1524"/>
                  </a:lnTo>
                  <a:lnTo>
                    <a:pt x="349" y="1875"/>
                  </a:lnTo>
                  <a:lnTo>
                    <a:pt x="321" y="1524"/>
                  </a:lnTo>
                  <a:lnTo>
                    <a:pt x="131" y="1159"/>
                  </a:lnTo>
                  <a:lnTo>
                    <a:pt x="263" y="896"/>
                  </a:lnTo>
                  <a:lnTo>
                    <a:pt x="0" y="759"/>
                  </a:lnTo>
                  <a:lnTo>
                    <a:pt x="131" y="493"/>
                  </a:lnTo>
                  <a:lnTo>
                    <a:pt x="174" y="464"/>
                  </a:lnTo>
                  <a:lnTo>
                    <a:pt x="332" y="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9" name="Freeform 70">
              <a:extLst>
                <a:ext uri="{FF2B5EF4-FFF2-40B4-BE49-F238E27FC236}">
                  <a16:creationId xmlns:a16="http://schemas.microsoft.com/office/drawing/2014/main" id="{61CE9D8F-36B8-EF27-83FF-F2B3E3D49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1" y="2961"/>
              <a:ext cx="99" cy="120"/>
            </a:xfrm>
            <a:custGeom>
              <a:avLst/>
              <a:gdLst>
                <a:gd name="T0" fmla="*/ 0 w 396"/>
                <a:gd name="T1" fmla="*/ 84 h 598"/>
                <a:gd name="T2" fmla="*/ 37 w 396"/>
                <a:gd name="T3" fmla="*/ 106 h 598"/>
                <a:gd name="T4" fmla="*/ 74 w 396"/>
                <a:gd name="T5" fmla="*/ 120 h 598"/>
                <a:gd name="T6" fmla="*/ 99 w 396"/>
                <a:gd name="T7" fmla="*/ 58 h 598"/>
                <a:gd name="T8" fmla="*/ 99 w 396"/>
                <a:gd name="T9" fmla="*/ 19 h 598"/>
                <a:gd name="T10" fmla="*/ 77 w 396"/>
                <a:gd name="T11" fmla="*/ 0 h 598"/>
                <a:gd name="T12" fmla="*/ 52 w 396"/>
                <a:gd name="T13" fmla="*/ 69 h 598"/>
                <a:gd name="T14" fmla="*/ 0 w 396"/>
                <a:gd name="T15" fmla="*/ 84 h 59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96" h="598">
                  <a:moveTo>
                    <a:pt x="0" y="420"/>
                  </a:moveTo>
                  <a:lnTo>
                    <a:pt x="149" y="530"/>
                  </a:lnTo>
                  <a:lnTo>
                    <a:pt x="296" y="598"/>
                  </a:lnTo>
                  <a:lnTo>
                    <a:pt x="396" y="287"/>
                  </a:lnTo>
                  <a:lnTo>
                    <a:pt x="396" y="97"/>
                  </a:lnTo>
                  <a:lnTo>
                    <a:pt x="307" y="0"/>
                  </a:lnTo>
                  <a:lnTo>
                    <a:pt x="208" y="343"/>
                  </a:lnTo>
                  <a:lnTo>
                    <a:pt x="0" y="4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0" name="Freeform 71">
              <a:extLst>
                <a:ext uri="{FF2B5EF4-FFF2-40B4-BE49-F238E27FC236}">
                  <a16:creationId xmlns:a16="http://schemas.microsoft.com/office/drawing/2014/main" id="{75CF873C-4B22-4698-ACC9-E9B17499C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" y="2957"/>
              <a:ext cx="209" cy="202"/>
            </a:xfrm>
            <a:custGeom>
              <a:avLst/>
              <a:gdLst>
                <a:gd name="T0" fmla="*/ 56 w 836"/>
                <a:gd name="T1" fmla="*/ 202 h 1012"/>
                <a:gd name="T2" fmla="*/ 53 w 836"/>
                <a:gd name="T3" fmla="*/ 88 h 1012"/>
                <a:gd name="T4" fmla="*/ 74 w 836"/>
                <a:gd name="T5" fmla="*/ 67 h 1012"/>
                <a:gd name="T6" fmla="*/ 103 w 836"/>
                <a:gd name="T7" fmla="*/ 53 h 1012"/>
                <a:gd name="T8" fmla="*/ 145 w 836"/>
                <a:gd name="T9" fmla="*/ 47 h 1012"/>
                <a:gd name="T10" fmla="*/ 209 w 836"/>
                <a:gd name="T11" fmla="*/ 67 h 1012"/>
                <a:gd name="T12" fmla="*/ 139 w 836"/>
                <a:gd name="T13" fmla="*/ 39 h 1012"/>
                <a:gd name="T14" fmla="*/ 68 w 836"/>
                <a:gd name="T15" fmla="*/ 19 h 1012"/>
                <a:gd name="T16" fmla="*/ 37 w 836"/>
                <a:gd name="T17" fmla="*/ 16 h 1012"/>
                <a:gd name="T18" fmla="*/ 0 w 836"/>
                <a:gd name="T19" fmla="*/ 0 h 1012"/>
                <a:gd name="T20" fmla="*/ 38 w 836"/>
                <a:gd name="T21" fmla="*/ 23 h 1012"/>
                <a:gd name="T22" fmla="*/ 45 w 836"/>
                <a:gd name="T23" fmla="*/ 45 h 1012"/>
                <a:gd name="T24" fmla="*/ 49 w 836"/>
                <a:gd name="T25" fmla="*/ 98 h 1012"/>
                <a:gd name="T26" fmla="*/ 56 w 836"/>
                <a:gd name="T27" fmla="*/ 202 h 10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836" h="1012">
                  <a:moveTo>
                    <a:pt x="222" y="1012"/>
                  </a:moveTo>
                  <a:lnTo>
                    <a:pt x="212" y="440"/>
                  </a:lnTo>
                  <a:lnTo>
                    <a:pt x="297" y="334"/>
                  </a:lnTo>
                  <a:lnTo>
                    <a:pt x="413" y="265"/>
                  </a:lnTo>
                  <a:lnTo>
                    <a:pt x="580" y="234"/>
                  </a:lnTo>
                  <a:lnTo>
                    <a:pt x="836" y="334"/>
                  </a:lnTo>
                  <a:lnTo>
                    <a:pt x="554" y="197"/>
                  </a:lnTo>
                  <a:lnTo>
                    <a:pt x="272" y="96"/>
                  </a:lnTo>
                  <a:lnTo>
                    <a:pt x="147" y="79"/>
                  </a:lnTo>
                  <a:lnTo>
                    <a:pt x="0" y="0"/>
                  </a:lnTo>
                  <a:lnTo>
                    <a:pt x="153" y="117"/>
                  </a:lnTo>
                  <a:lnTo>
                    <a:pt x="179" y="224"/>
                  </a:lnTo>
                  <a:lnTo>
                    <a:pt x="197" y="491"/>
                  </a:lnTo>
                  <a:lnTo>
                    <a:pt x="222" y="10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1" name="Freeform 72">
              <a:extLst>
                <a:ext uri="{FF2B5EF4-FFF2-40B4-BE49-F238E27FC236}">
                  <a16:creationId xmlns:a16="http://schemas.microsoft.com/office/drawing/2014/main" id="{29525162-BEA1-E9B4-8078-F4588E907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8" y="3175"/>
              <a:ext cx="115" cy="145"/>
            </a:xfrm>
            <a:custGeom>
              <a:avLst/>
              <a:gdLst>
                <a:gd name="T0" fmla="*/ 83 w 458"/>
                <a:gd name="T1" fmla="*/ 0 h 728"/>
                <a:gd name="T2" fmla="*/ 98 w 458"/>
                <a:gd name="T3" fmla="*/ 39 h 728"/>
                <a:gd name="T4" fmla="*/ 63 w 458"/>
                <a:gd name="T5" fmla="*/ 65 h 728"/>
                <a:gd name="T6" fmla="*/ 35 w 458"/>
                <a:gd name="T7" fmla="*/ 88 h 728"/>
                <a:gd name="T8" fmla="*/ 20 w 458"/>
                <a:gd name="T9" fmla="*/ 108 h 728"/>
                <a:gd name="T10" fmla="*/ 0 w 458"/>
                <a:gd name="T11" fmla="*/ 145 h 728"/>
                <a:gd name="T12" fmla="*/ 27 w 458"/>
                <a:gd name="T13" fmla="*/ 101 h 728"/>
                <a:gd name="T14" fmla="*/ 47 w 458"/>
                <a:gd name="T15" fmla="*/ 80 h 728"/>
                <a:gd name="T16" fmla="*/ 77 w 458"/>
                <a:gd name="T17" fmla="*/ 62 h 728"/>
                <a:gd name="T18" fmla="*/ 115 w 458"/>
                <a:gd name="T19" fmla="*/ 45 h 728"/>
                <a:gd name="T20" fmla="*/ 83 w 458"/>
                <a:gd name="T21" fmla="*/ 0 h 72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58" h="728">
                  <a:moveTo>
                    <a:pt x="332" y="0"/>
                  </a:moveTo>
                  <a:lnTo>
                    <a:pt x="389" y="196"/>
                  </a:lnTo>
                  <a:lnTo>
                    <a:pt x="251" y="326"/>
                  </a:lnTo>
                  <a:lnTo>
                    <a:pt x="140" y="442"/>
                  </a:lnTo>
                  <a:lnTo>
                    <a:pt x="81" y="541"/>
                  </a:lnTo>
                  <a:lnTo>
                    <a:pt x="0" y="728"/>
                  </a:lnTo>
                  <a:lnTo>
                    <a:pt x="107" y="508"/>
                  </a:lnTo>
                  <a:lnTo>
                    <a:pt x="188" y="404"/>
                  </a:lnTo>
                  <a:lnTo>
                    <a:pt x="308" y="312"/>
                  </a:lnTo>
                  <a:lnTo>
                    <a:pt x="458" y="226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2" name="Freeform 73">
              <a:extLst>
                <a:ext uri="{FF2B5EF4-FFF2-40B4-BE49-F238E27FC236}">
                  <a16:creationId xmlns:a16="http://schemas.microsoft.com/office/drawing/2014/main" id="{7A05C545-5C7E-0F6E-EC31-525B8811D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" y="2978"/>
              <a:ext cx="148" cy="411"/>
            </a:xfrm>
            <a:custGeom>
              <a:avLst/>
              <a:gdLst>
                <a:gd name="T0" fmla="*/ 131 w 595"/>
                <a:gd name="T1" fmla="*/ 0 h 2053"/>
                <a:gd name="T2" fmla="*/ 82 w 595"/>
                <a:gd name="T3" fmla="*/ 18 h 2053"/>
                <a:gd name="T4" fmla="*/ 14 w 595"/>
                <a:gd name="T5" fmla="*/ 34 h 2053"/>
                <a:gd name="T6" fmla="*/ 3 w 595"/>
                <a:gd name="T7" fmla="*/ 46 h 2053"/>
                <a:gd name="T8" fmla="*/ 10 w 595"/>
                <a:gd name="T9" fmla="*/ 109 h 2053"/>
                <a:gd name="T10" fmla="*/ 0 w 595"/>
                <a:gd name="T11" fmla="*/ 171 h 2053"/>
                <a:gd name="T12" fmla="*/ 6 w 595"/>
                <a:gd name="T13" fmla="*/ 195 h 2053"/>
                <a:gd name="T14" fmla="*/ 24 w 595"/>
                <a:gd name="T15" fmla="*/ 223 h 2053"/>
                <a:gd name="T16" fmla="*/ 66 w 595"/>
                <a:gd name="T17" fmla="*/ 271 h 2053"/>
                <a:gd name="T18" fmla="*/ 12 w 595"/>
                <a:gd name="T19" fmla="*/ 198 h 2053"/>
                <a:gd name="T20" fmla="*/ 3 w 595"/>
                <a:gd name="T21" fmla="*/ 177 h 2053"/>
                <a:gd name="T22" fmla="*/ 20 w 595"/>
                <a:gd name="T23" fmla="*/ 119 h 2053"/>
                <a:gd name="T24" fmla="*/ 47 w 595"/>
                <a:gd name="T25" fmla="*/ 169 h 2053"/>
                <a:gd name="T26" fmla="*/ 78 w 595"/>
                <a:gd name="T27" fmla="*/ 240 h 2053"/>
                <a:gd name="T28" fmla="*/ 93 w 595"/>
                <a:gd name="T29" fmla="*/ 321 h 2053"/>
                <a:gd name="T30" fmla="*/ 107 w 595"/>
                <a:gd name="T31" fmla="*/ 350 h 2053"/>
                <a:gd name="T32" fmla="*/ 113 w 595"/>
                <a:gd name="T33" fmla="*/ 411 h 2053"/>
                <a:gd name="T34" fmla="*/ 113 w 595"/>
                <a:gd name="T35" fmla="*/ 344 h 2053"/>
                <a:gd name="T36" fmla="*/ 98 w 595"/>
                <a:gd name="T37" fmla="*/ 307 h 2053"/>
                <a:gd name="T38" fmla="*/ 71 w 595"/>
                <a:gd name="T39" fmla="*/ 171 h 2053"/>
                <a:gd name="T40" fmla="*/ 68 w 595"/>
                <a:gd name="T41" fmla="*/ 193 h 2053"/>
                <a:gd name="T42" fmla="*/ 16 w 595"/>
                <a:gd name="T43" fmla="*/ 53 h 2053"/>
                <a:gd name="T44" fmla="*/ 18 w 595"/>
                <a:gd name="T45" fmla="*/ 40 h 2053"/>
                <a:gd name="T46" fmla="*/ 82 w 595"/>
                <a:gd name="T47" fmla="*/ 24 h 2053"/>
                <a:gd name="T48" fmla="*/ 148 w 595"/>
                <a:gd name="T49" fmla="*/ 2 h 2053"/>
                <a:gd name="T50" fmla="*/ 131 w 595"/>
                <a:gd name="T51" fmla="*/ 0 h 205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595" h="2053">
                  <a:moveTo>
                    <a:pt x="528" y="0"/>
                  </a:moveTo>
                  <a:lnTo>
                    <a:pt x="331" y="91"/>
                  </a:lnTo>
                  <a:lnTo>
                    <a:pt x="57" y="168"/>
                  </a:lnTo>
                  <a:lnTo>
                    <a:pt x="14" y="228"/>
                  </a:lnTo>
                  <a:lnTo>
                    <a:pt x="40" y="544"/>
                  </a:lnTo>
                  <a:lnTo>
                    <a:pt x="0" y="855"/>
                  </a:lnTo>
                  <a:lnTo>
                    <a:pt x="23" y="972"/>
                  </a:lnTo>
                  <a:lnTo>
                    <a:pt x="97" y="1112"/>
                  </a:lnTo>
                  <a:lnTo>
                    <a:pt x="265" y="1356"/>
                  </a:lnTo>
                  <a:lnTo>
                    <a:pt x="49" y="991"/>
                  </a:lnTo>
                  <a:lnTo>
                    <a:pt x="14" y="886"/>
                  </a:lnTo>
                  <a:lnTo>
                    <a:pt x="80" y="594"/>
                  </a:lnTo>
                  <a:lnTo>
                    <a:pt x="188" y="846"/>
                  </a:lnTo>
                  <a:lnTo>
                    <a:pt x="312" y="1199"/>
                  </a:lnTo>
                  <a:lnTo>
                    <a:pt x="372" y="1601"/>
                  </a:lnTo>
                  <a:lnTo>
                    <a:pt x="430" y="1750"/>
                  </a:lnTo>
                  <a:lnTo>
                    <a:pt x="456" y="2053"/>
                  </a:lnTo>
                  <a:lnTo>
                    <a:pt x="456" y="1718"/>
                  </a:lnTo>
                  <a:lnTo>
                    <a:pt x="394" y="1535"/>
                  </a:lnTo>
                  <a:lnTo>
                    <a:pt x="287" y="855"/>
                  </a:lnTo>
                  <a:lnTo>
                    <a:pt x="274" y="965"/>
                  </a:lnTo>
                  <a:lnTo>
                    <a:pt x="65" y="267"/>
                  </a:lnTo>
                  <a:lnTo>
                    <a:pt x="72" y="201"/>
                  </a:lnTo>
                  <a:lnTo>
                    <a:pt x="331" y="118"/>
                  </a:lnTo>
                  <a:lnTo>
                    <a:pt x="595" y="11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3" name="Freeform 74">
              <a:extLst>
                <a:ext uri="{FF2B5EF4-FFF2-40B4-BE49-F238E27FC236}">
                  <a16:creationId xmlns:a16="http://schemas.microsoft.com/office/drawing/2014/main" id="{3CAE9E33-F211-4211-4EA7-24368AA92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4" y="3175"/>
              <a:ext cx="433" cy="373"/>
            </a:xfrm>
            <a:custGeom>
              <a:avLst/>
              <a:gdLst>
                <a:gd name="T0" fmla="*/ 368 w 1731"/>
                <a:gd name="T1" fmla="*/ 0 h 1864"/>
                <a:gd name="T2" fmla="*/ 392 w 1731"/>
                <a:gd name="T3" fmla="*/ 150 h 1864"/>
                <a:gd name="T4" fmla="*/ 410 w 1731"/>
                <a:gd name="T5" fmla="*/ 257 h 1864"/>
                <a:gd name="T6" fmla="*/ 433 w 1731"/>
                <a:gd name="T7" fmla="*/ 373 h 1864"/>
                <a:gd name="T8" fmla="*/ 429 w 1731"/>
                <a:gd name="T9" fmla="*/ 373 h 1864"/>
                <a:gd name="T10" fmla="*/ 392 w 1731"/>
                <a:gd name="T11" fmla="*/ 203 h 1864"/>
                <a:gd name="T12" fmla="*/ 317 w 1731"/>
                <a:gd name="T13" fmla="*/ 240 h 1864"/>
                <a:gd name="T14" fmla="*/ 191 w 1731"/>
                <a:gd name="T15" fmla="*/ 271 h 1864"/>
                <a:gd name="T16" fmla="*/ 29 w 1731"/>
                <a:gd name="T17" fmla="*/ 307 h 1864"/>
                <a:gd name="T18" fmla="*/ 25 w 1731"/>
                <a:gd name="T19" fmla="*/ 299 h 1864"/>
                <a:gd name="T20" fmla="*/ 42 w 1731"/>
                <a:gd name="T21" fmla="*/ 294 h 1864"/>
                <a:gd name="T22" fmla="*/ 48 w 1731"/>
                <a:gd name="T23" fmla="*/ 269 h 1864"/>
                <a:gd name="T24" fmla="*/ 48 w 1731"/>
                <a:gd name="T25" fmla="*/ 244 h 1864"/>
                <a:gd name="T26" fmla="*/ 42 w 1731"/>
                <a:gd name="T27" fmla="*/ 220 h 1864"/>
                <a:gd name="T28" fmla="*/ 29 w 1731"/>
                <a:gd name="T29" fmla="*/ 193 h 1864"/>
                <a:gd name="T30" fmla="*/ 10 w 1731"/>
                <a:gd name="T31" fmla="*/ 177 h 1864"/>
                <a:gd name="T32" fmla="*/ 0 w 1731"/>
                <a:gd name="T33" fmla="*/ 173 h 1864"/>
                <a:gd name="T34" fmla="*/ 20 w 1731"/>
                <a:gd name="T35" fmla="*/ 177 h 1864"/>
                <a:gd name="T36" fmla="*/ 42 w 1731"/>
                <a:gd name="T37" fmla="*/ 193 h 1864"/>
                <a:gd name="T38" fmla="*/ 48 w 1731"/>
                <a:gd name="T39" fmla="*/ 196 h 1864"/>
                <a:gd name="T40" fmla="*/ 182 w 1731"/>
                <a:gd name="T41" fmla="*/ 163 h 1864"/>
                <a:gd name="T42" fmla="*/ 141 w 1731"/>
                <a:gd name="T43" fmla="*/ 150 h 1864"/>
                <a:gd name="T44" fmla="*/ 105 w 1731"/>
                <a:gd name="T45" fmla="*/ 146 h 1864"/>
                <a:gd name="T46" fmla="*/ 69 w 1731"/>
                <a:gd name="T47" fmla="*/ 146 h 1864"/>
                <a:gd name="T48" fmla="*/ 116 w 1731"/>
                <a:gd name="T49" fmla="*/ 143 h 1864"/>
                <a:gd name="T50" fmla="*/ 151 w 1731"/>
                <a:gd name="T51" fmla="*/ 147 h 1864"/>
                <a:gd name="T52" fmla="*/ 186 w 1731"/>
                <a:gd name="T53" fmla="*/ 153 h 1864"/>
                <a:gd name="T54" fmla="*/ 201 w 1731"/>
                <a:gd name="T55" fmla="*/ 161 h 1864"/>
                <a:gd name="T56" fmla="*/ 345 w 1731"/>
                <a:gd name="T57" fmla="*/ 112 h 1864"/>
                <a:gd name="T58" fmla="*/ 226 w 1731"/>
                <a:gd name="T59" fmla="*/ 108 h 1864"/>
                <a:gd name="T60" fmla="*/ 224 w 1731"/>
                <a:gd name="T61" fmla="*/ 100 h 1864"/>
                <a:gd name="T62" fmla="*/ 300 w 1731"/>
                <a:gd name="T63" fmla="*/ 99 h 1864"/>
                <a:gd name="T64" fmla="*/ 346 w 1731"/>
                <a:gd name="T65" fmla="*/ 84 h 1864"/>
                <a:gd name="T66" fmla="*/ 373 w 1731"/>
                <a:gd name="T67" fmla="*/ 84 h 1864"/>
                <a:gd name="T68" fmla="*/ 368 w 1731"/>
                <a:gd name="T69" fmla="*/ 0 h 186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731" h="1864">
                  <a:moveTo>
                    <a:pt x="1471" y="0"/>
                  </a:moveTo>
                  <a:lnTo>
                    <a:pt x="1567" y="750"/>
                  </a:lnTo>
                  <a:lnTo>
                    <a:pt x="1641" y="1286"/>
                  </a:lnTo>
                  <a:lnTo>
                    <a:pt x="1731" y="1864"/>
                  </a:lnTo>
                  <a:lnTo>
                    <a:pt x="1715" y="1864"/>
                  </a:lnTo>
                  <a:lnTo>
                    <a:pt x="1567" y="1012"/>
                  </a:lnTo>
                  <a:lnTo>
                    <a:pt x="1269" y="1197"/>
                  </a:lnTo>
                  <a:lnTo>
                    <a:pt x="764" y="1355"/>
                  </a:lnTo>
                  <a:lnTo>
                    <a:pt x="117" y="1533"/>
                  </a:lnTo>
                  <a:lnTo>
                    <a:pt x="98" y="1492"/>
                  </a:lnTo>
                  <a:lnTo>
                    <a:pt x="167" y="1471"/>
                  </a:lnTo>
                  <a:lnTo>
                    <a:pt x="190" y="1345"/>
                  </a:lnTo>
                  <a:lnTo>
                    <a:pt x="190" y="1218"/>
                  </a:lnTo>
                  <a:lnTo>
                    <a:pt x="167" y="1098"/>
                  </a:lnTo>
                  <a:lnTo>
                    <a:pt x="117" y="964"/>
                  </a:lnTo>
                  <a:lnTo>
                    <a:pt x="40" y="885"/>
                  </a:lnTo>
                  <a:lnTo>
                    <a:pt x="0" y="865"/>
                  </a:lnTo>
                  <a:lnTo>
                    <a:pt x="81" y="885"/>
                  </a:lnTo>
                  <a:lnTo>
                    <a:pt x="167" y="964"/>
                  </a:lnTo>
                  <a:lnTo>
                    <a:pt x="190" y="981"/>
                  </a:lnTo>
                  <a:lnTo>
                    <a:pt x="728" y="817"/>
                  </a:lnTo>
                  <a:lnTo>
                    <a:pt x="565" y="750"/>
                  </a:lnTo>
                  <a:lnTo>
                    <a:pt x="421" y="728"/>
                  </a:lnTo>
                  <a:lnTo>
                    <a:pt x="275" y="728"/>
                  </a:lnTo>
                  <a:lnTo>
                    <a:pt x="465" y="716"/>
                  </a:lnTo>
                  <a:lnTo>
                    <a:pt x="605" y="735"/>
                  </a:lnTo>
                  <a:lnTo>
                    <a:pt x="744" y="767"/>
                  </a:lnTo>
                  <a:lnTo>
                    <a:pt x="805" y="805"/>
                  </a:lnTo>
                  <a:lnTo>
                    <a:pt x="1378" y="560"/>
                  </a:lnTo>
                  <a:lnTo>
                    <a:pt x="903" y="541"/>
                  </a:lnTo>
                  <a:lnTo>
                    <a:pt x="896" y="500"/>
                  </a:lnTo>
                  <a:lnTo>
                    <a:pt x="1200" y="493"/>
                  </a:lnTo>
                  <a:lnTo>
                    <a:pt x="1385" y="422"/>
                  </a:lnTo>
                  <a:lnTo>
                    <a:pt x="1492" y="422"/>
                  </a:lnTo>
                  <a:lnTo>
                    <a:pt x="14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4" name="Freeform 75">
              <a:extLst>
                <a:ext uri="{FF2B5EF4-FFF2-40B4-BE49-F238E27FC236}">
                  <a16:creationId xmlns:a16="http://schemas.microsoft.com/office/drawing/2014/main" id="{B10915D3-E42F-2CC4-B021-64AA2706D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8" y="3036"/>
              <a:ext cx="348" cy="304"/>
            </a:xfrm>
            <a:custGeom>
              <a:avLst/>
              <a:gdLst>
                <a:gd name="T0" fmla="*/ 307 w 1393"/>
                <a:gd name="T1" fmla="*/ 0 h 1521"/>
                <a:gd name="T2" fmla="*/ 314 w 1393"/>
                <a:gd name="T3" fmla="*/ 41 h 1521"/>
                <a:gd name="T4" fmla="*/ 334 w 1393"/>
                <a:gd name="T5" fmla="*/ 88 h 1521"/>
                <a:gd name="T6" fmla="*/ 348 w 1393"/>
                <a:gd name="T7" fmla="*/ 61 h 1521"/>
                <a:gd name="T8" fmla="*/ 338 w 1393"/>
                <a:gd name="T9" fmla="*/ 98 h 1521"/>
                <a:gd name="T10" fmla="*/ 311 w 1393"/>
                <a:gd name="T11" fmla="*/ 129 h 1521"/>
                <a:gd name="T12" fmla="*/ 267 w 1393"/>
                <a:gd name="T13" fmla="*/ 155 h 1521"/>
                <a:gd name="T14" fmla="*/ 269 w 1393"/>
                <a:gd name="T15" fmla="*/ 182 h 1521"/>
                <a:gd name="T16" fmla="*/ 304 w 1393"/>
                <a:gd name="T17" fmla="*/ 170 h 1521"/>
                <a:gd name="T18" fmla="*/ 342 w 1393"/>
                <a:gd name="T19" fmla="*/ 194 h 1521"/>
                <a:gd name="T20" fmla="*/ 263 w 1393"/>
                <a:gd name="T21" fmla="*/ 198 h 1521"/>
                <a:gd name="T22" fmla="*/ 197 w 1393"/>
                <a:gd name="T23" fmla="*/ 229 h 1521"/>
                <a:gd name="T24" fmla="*/ 126 w 1393"/>
                <a:gd name="T25" fmla="*/ 255 h 1521"/>
                <a:gd name="T26" fmla="*/ 0 w 1393"/>
                <a:gd name="T27" fmla="*/ 304 h 1521"/>
                <a:gd name="T28" fmla="*/ 118 w 1393"/>
                <a:gd name="T29" fmla="*/ 249 h 1521"/>
                <a:gd name="T30" fmla="*/ 165 w 1393"/>
                <a:gd name="T31" fmla="*/ 223 h 1521"/>
                <a:gd name="T32" fmla="*/ 170 w 1393"/>
                <a:gd name="T33" fmla="*/ 188 h 1521"/>
                <a:gd name="T34" fmla="*/ 205 w 1393"/>
                <a:gd name="T35" fmla="*/ 98 h 1521"/>
                <a:gd name="T36" fmla="*/ 232 w 1393"/>
                <a:gd name="T37" fmla="*/ 78 h 1521"/>
                <a:gd name="T38" fmla="*/ 252 w 1393"/>
                <a:gd name="T39" fmla="*/ 54 h 1521"/>
                <a:gd name="T40" fmla="*/ 272 w 1393"/>
                <a:gd name="T41" fmla="*/ 24 h 1521"/>
                <a:gd name="T42" fmla="*/ 251 w 1393"/>
                <a:gd name="T43" fmla="*/ 62 h 1521"/>
                <a:gd name="T44" fmla="*/ 230 w 1393"/>
                <a:gd name="T45" fmla="*/ 88 h 1521"/>
                <a:gd name="T46" fmla="*/ 207 w 1393"/>
                <a:gd name="T47" fmla="*/ 107 h 1521"/>
                <a:gd name="T48" fmla="*/ 180 w 1393"/>
                <a:gd name="T49" fmla="*/ 188 h 1521"/>
                <a:gd name="T50" fmla="*/ 189 w 1393"/>
                <a:gd name="T51" fmla="*/ 213 h 1521"/>
                <a:gd name="T52" fmla="*/ 251 w 1393"/>
                <a:gd name="T53" fmla="*/ 185 h 1521"/>
                <a:gd name="T54" fmla="*/ 263 w 1393"/>
                <a:gd name="T55" fmla="*/ 145 h 1521"/>
                <a:gd name="T56" fmla="*/ 307 w 1393"/>
                <a:gd name="T57" fmla="*/ 124 h 1521"/>
                <a:gd name="T58" fmla="*/ 323 w 1393"/>
                <a:gd name="T59" fmla="*/ 96 h 1521"/>
                <a:gd name="T60" fmla="*/ 313 w 1393"/>
                <a:gd name="T61" fmla="*/ 47 h 1521"/>
                <a:gd name="T62" fmla="*/ 307 w 1393"/>
                <a:gd name="T63" fmla="*/ 0 h 152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393" h="1521">
                  <a:moveTo>
                    <a:pt x="1229" y="0"/>
                  </a:moveTo>
                  <a:lnTo>
                    <a:pt x="1258" y="203"/>
                  </a:lnTo>
                  <a:lnTo>
                    <a:pt x="1336" y="441"/>
                  </a:lnTo>
                  <a:lnTo>
                    <a:pt x="1393" y="306"/>
                  </a:lnTo>
                  <a:lnTo>
                    <a:pt x="1354" y="488"/>
                  </a:lnTo>
                  <a:lnTo>
                    <a:pt x="1244" y="647"/>
                  </a:lnTo>
                  <a:lnTo>
                    <a:pt x="1068" y="776"/>
                  </a:lnTo>
                  <a:lnTo>
                    <a:pt x="1076" y="911"/>
                  </a:lnTo>
                  <a:lnTo>
                    <a:pt x="1218" y="853"/>
                  </a:lnTo>
                  <a:lnTo>
                    <a:pt x="1368" y="972"/>
                  </a:lnTo>
                  <a:lnTo>
                    <a:pt x="1054" y="990"/>
                  </a:lnTo>
                  <a:lnTo>
                    <a:pt x="788" y="1148"/>
                  </a:lnTo>
                  <a:lnTo>
                    <a:pt x="505" y="1274"/>
                  </a:lnTo>
                  <a:lnTo>
                    <a:pt x="0" y="1521"/>
                  </a:lnTo>
                  <a:lnTo>
                    <a:pt x="473" y="1247"/>
                  </a:lnTo>
                  <a:lnTo>
                    <a:pt x="661" y="1117"/>
                  </a:lnTo>
                  <a:lnTo>
                    <a:pt x="679" y="941"/>
                  </a:lnTo>
                  <a:lnTo>
                    <a:pt x="820" y="488"/>
                  </a:lnTo>
                  <a:lnTo>
                    <a:pt x="929" y="392"/>
                  </a:lnTo>
                  <a:lnTo>
                    <a:pt x="1010" y="272"/>
                  </a:lnTo>
                  <a:lnTo>
                    <a:pt x="1087" y="118"/>
                  </a:lnTo>
                  <a:lnTo>
                    <a:pt x="1004" y="310"/>
                  </a:lnTo>
                  <a:lnTo>
                    <a:pt x="921" y="441"/>
                  </a:lnTo>
                  <a:lnTo>
                    <a:pt x="829" y="537"/>
                  </a:lnTo>
                  <a:lnTo>
                    <a:pt x="721" y="941"/>
                  </a:lnTo>
                  <a:lnTo>
                    <a:pt x="757" y="1068"/>
                  </a:lnTo>
                  <a:lnTo>
                    <a:pt x="1004" y="928"/>
                  </a:lnTo>
                  <a:lnTo>
                    <a:pt x="1054" y="723"/>
                  </a:lnTo>
                  <a:lnTo>
                    <a:pt x="1229" y="618"/>
                  </a:lnTo>
                  <a:lnTo>
                    <a:pt x="1293" y="481"/>
                  </a:lnTo>
                  <a:lnTo>
                    <a:pt x="1252" y="235"/>
                  </a:lnTo>
                  <a:lnTo>
                    <a:pt x="12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5" name="Freeform 76">
              <a:extLst>
                <a:ext uri="{FF2B5EF4-FFF2-40B4-BE49-F238E27FC236}">
                  <a16:creationId xmlns:a16="http://schemas.microsoft.com/office/drawing/2014/main" id="{C0C3DED2-C3DB-28A5-C331-D4B0B9B59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3" y="3381"/>
              <a:ext cx="46" cy="147"/>
            </a:xfrm>
            <a:custGeom>
              <a:avLst/>
              <a:gdLst>
                <a:gd name="T0" fmla="*/ 46 w 187"/>
                <a:gd name="T1" fmla="*/ 0 h 735"/>
                <a:gd name="T2" fmla="*/ 25 w 187"/>
                <a:gd name="T3" fmla="*/ 57 h 735"/>
                <a:gd name="T4" fmla="*/ 0 w 187"/>
                <a:gd name="T5" fmla="*/ 147 h 735"/>
                <a:gd name="T6" fmla="*/ 4 w 187"/>
                <a:gd name="T7" fmla="*/ 73 h 735"/>
                <a:gd name="T8" fmla="*/ 19 w 187"/>
                <a:gd name="T9" fmla="*/ 15 h 735"/>
                <a:gd name="T10" fmla="*/ 46 w 187"/>
                <a:gd name="T11" fmla="*/ 0 h 7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7" h="735">
                  <a:moveTo>
                    <a:pt x="187" y="0"/>
                  </a:moveTo>
                  <a:lnTo>
                    <a:pt x="103" y="286"/>
                  </a:lnTo>
                  <a:lnTo>
                    <a:pt x="0" y="735"/>
                  </a:lnTo>
                  <a:lnTo>
                    <a:pt x="18" y="364"/>
                  </a:lnTo>
                  <a:lnTo>
                    <a:pt x="78" y="7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6" name="Freeform 77">
              <a:extLst>
                <a:ext uri="{FF2B5EF4-FFF2-40B4-BE49-F238E27FC236}">
                  <a16:creationId xmlns:a16="http://schemas.microsoft.com/office/drawing/2014/main" id="{A6908134-AD4F-59E4-3984-21186220F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0" y="3243"/>
              <a:ext cx="274" cy="232"/>
            </a:xfrm>
            <a:custGeom>
              <a:avLst/>
              <a:gdLst>
                <a:gd name="T0" fmla="*/ 85 w 1093"/>
                <a:gd name="T1" fmla="*/ 23 h 1157"/>
                <a:gd name="T2" fmla="*/ 63 w 1093"/>
                <a:gd name="T3" fmla="*/ 10 h 1157"/>
                <a:gd name="T4" fmla="*/ 77 w 1093"/>
                <a:gd name="T5" fmla="*/ 31 h 1157"/>
                <a:gd name="T6" fmla="*/ 29 w 1093"/>
                <a:gd name="T7" fmla="*/ 6 h 1157"/>
                <a:gd name="T8" fmla="*/ 0 w 1093"/>
                <a:gd name="T9" fmla="*/ 0 h 1157"/>
                <a:gd name="T10" fmla="*/ 50 w 1093"/>
                <a:gd name="T11" fmla="*/ 47 h 1157"/>
                <a:gd name="T12" fmla="*/ 77 w 1093"/>
                <a:gd name="T13" fmla="*/ 53 h 1157"/>
                <a:gd name="T14" fmla="*/ 89 w 1093"/>
                <a:gd name="T15" fmla="*/ 79 h 1157"/>
                <a:gd name="T16" fmla="*/ 56 w 1093"/>
                <a:gd name="T17" fmla="*/ 73 h 1157"/>
                <a:gd name="T18" fmla="*/ 9 w 1093"/>
                <a:gd name="T19" fmla="*/ 49 h 1157"/>
                <a:gd name="T20" fmla="*/ 48 w 1093"/>
                <a:gd name="T21" fmla="*/ 95 h 1157"/>
                <a:gd name="T22" fmla="*/ 9 w 1093"/>
                <a:gd name="T23" fmla="*/ 177 h 1157"/>
                <a:gd name="T24" fmla="*/ 100 w 1093"/>
                <a:gd name="T25" fmla="*/ 150 h 1157"/>
                <a:gd name="T26" fmla="*/ 164 w 1093"/>
                <a:gd name="T27" fmla="*/ 134 h 1157"/>
                <a:gd name="T28" fmla="*/ 200 w 1093"/>
                <a:gd name="T29" fmla="*/ 127 h 1157"/>
                <a:gd name="T30" fmla="*/ 227 w 1093"/>
                <a:gd name="T31" fmla="*/ 130 h 1157"/>
                <a:gd name="T32" fmla="*/ 250 w 1093"/>
                <a:gd name="T33" fmla="*/ 151 h 1157"/>
                <a:gd name="T34" fmla="*/ 260 w 1093"/>
                <a:gd name="T35" fmla="*/ 177 h 1157"/>
                <a:gd name="T36" fmla="*/ 261 w 1093"/>
                <a:gd name="T37" fmla="*/ 187 h 1157"/>
                <a:gd name="T38" fmla="*/ 254 w 1093"/>
                <a:gd name="T39" fmla="*/ 193 h 1157"/>
                <a:gd name="T40" fmla="*/ 241 w 1093"/>
                <a:gd name="T41" fmla="*/ 205 h 1157"/>
                <a:gd name="T42" fmla="*/ 254 w 1093"/>
                <a:gd name="T43" fmla="*/ 226 h 1157"/>
                <a:gd name="T44" fmla="*/ 261 w 1093"/>
                <a:gd name="T45" fmla="*/ 232 h 1157"/>
                <a:gd name="T46" fmla="*/ 270 w 1093"/>
                <a:gd name="T47" fmla="*/ 230 h 1157"/>
                <a:gd name="T48" fmla="*/ 274 w 1093"/>
                <a:gd name="T49" fmla="*/ 217 h 1157"/>
                <a:gd name="T50" fmla="*/ 274 w 1093"/>
                <a:gd name="T51" fmla="*/ 196 h 1157"/>
                <a:gd name="T52" fmla="*/ 268 w 1093"/>
                <a:gd name="T53" fmla="*/ 171 h 1157"/>
                <a:gd name="T54" fmla="*/ 256 w 1093"/>
                <a:gd name="T55" fmla="*/ 146 h 1157"/>
                <a:gd name="T56" fmla="*/ 237 w 1093"/>
                <a:gd name="T57" fmla="*/ 130 h 1157"/>
                <a:gd name="T58" fmla="*/ 223 w 1093"/>
                <a:gd name="T59" fmla="*/ 121 h 1157"/>
                <a:gd name="T60" fmla="*/ 197 w 1093"/>
                <a:gd name="T61" fmla="*/ 121 h 1157"/>
                <a:gd name="T62" fmla="*/ 109 w 1093"/>
                <a:gd name="T63" fmla="*/ 140 h 1157"/>
                <a:gd name="T64" fmla="*/ 106 w 1093"/>
                <a:gd name="T65" fmla="*/ 85 h 1157"/>
                <a:gd name="T66" fmla="*/ 87 w 1093"/>
                <a:gd name="T67" fmla="*/ 44 h 1157"/>
                <a:gd name="T68" fmla="*/ 85 w 1093"/>
                <a:gd name="T69" fmla="*/ 23 h 115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93" h="1157">
                  <a:moveTo>
                    <a:pt x="340" y="116"/>
                  </a:moveTo>
                  <a:lnTo>
                    <a:pt x="251" y="48"/>
                  </a:lnTo>
                  <a:lnTo>
                    <a:pt x="308" y="157"/>
                  </a:lnTo>
                  <a:lnTo>
                    <a:pt x="115" y="30"/>
                  </a:lnTo>
                  <a:lnTo>
                    <a:pt x="0" y="0"/>
                  </a:lnTo>
                  <a:lnTo>
                    <a:pt x="199" y="236"/>
                  </a:lnTo>
                  <a:lnTo>
                    <a:pt x="308" y="265"/>
                  </a:lnTo>
                  <a:lnTo>
                    <a:pt x="356" y="392"/>
                  </a:lnTo>
                  <a:lnTo>
                    <a:pt x="223" y="366"/>
                  </a:lnTo>
                  <a:lnTo>
                    <a:pt x="34" y="246"/>
                  </a:lnTo>
                  <a:lnTo>
                    <a:pt x="191" y="474"/>
                  </a:lnTo>
                  <a:lnTo>
                    <a:pt x="34" y="883"/>
                  </a:lnTo>
                  <a:lnTo>
                    <a:pt x="398" y="748"/>
                  </a:lnTo>
                  <a:lnTo>
                    <a:pt x="653" y="669"/>
                  </a:lnTo>
                  <a:lnTo>
                    <a:pt x="796" y="632"/>
                  </a:lnTo>
                  <a:lnTo>
                    <a:pt x="905" y="649"/>
                  </a:lnTo>
                  <a:lnTo>
                    <a:pt x="996" y="755"/>
                  </a:lnTo>
                  <a:lnTo>
                    <a:pt x="1036" y="883"/>
                  </a:lnTo>
                  <a:lnTo>
                    <a:pt x="1043" y="933"/>
                  </a:lnTo>
                  <a:lnTo>
                    <a:pt x="1012" y="964"/>
                  </a:lnTo>
                  <a:lnTo>
                    <a:pt x="962" y="1022"/>
                  </a:lnTo>
                  <a:lnTo>
                    <a:pt x="1012" y="1128"/>
                  </a:lnTo>
                  <a:lnTo>
                    <a:pt x="1043" y="1157"/>
                  </a:lnTo>
                  <a:lnTo>
                    <a:pt x="1079" y="1149"/>
                  </a:lnTo>
                  <a:lnTo>
                    <a:pt x="1093" y="1082"/>
                  </a:lnTo>
                  <a:lnTo>
                    <a:pt x="1093" y="975"/>
                  </a:lnTo>
                  <a:lnTo>
                    <a:pt x="1070" y="854"/>
                  </a:lnTo>
                  <a:lnTo>
                    <a:pt x="1022" y="727"/>
                  </a:lnTo>
                  <a:lnTo>
                    <a:pt x="946" y="649"/>
                  </a:lnTo>
                  <a:lnTo>
                    <a:pt x="888" y="601"/>
                  </a:lnTo>
                  <a:lnTo>
                    <a:pt x="787" y="601"/>
                  </a:lnTo>
                  <a:lnTo>
                    <a:pt x="433" y="697"/>
                  </a:lnTo>
                  <a:lnTo>
                    <a:pt x="423" y="424"/>
                  </a:lnTo>
                  <a:lnTo>
                    <a:pt x="349" y="217"/>
                  </a:lnTo>
                  <a:lnTo>
                    <a:pt x="34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7" name="Freeform 78">
              <a:extLst>
                <a:ext uri="{FF2B5EF4-FFF2-40B4-BE49-F238E27FC236}">
                  <a16:creationId xmlns:a16="http://schemas.microsoft.com/office/drawing/2014/main" id="{C8CFB8F6-BEF1-7B53-E14F-5E2C8A02E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7" y="3189"/>
              <a:ext cx="92" cy="205"/>
            </a:xfrm>
            <a:custGeom>
              <a:avLst/>
              <a:gdLst>
                <a:gd name="T0" fmla="*/ 92 w 368"/>
                <a:gd name="T1" fmla="*/ 0 h 1028"/>
                <a:gd name="T2" fmla="*/ 75 w 368"/>
                <a:gd name="T3" fmla="*/ 27 h 1028"/>
                <a:gd name="T4" fmla="*/ 79 w 368"/>
                <a:gd name="T5" fmla="*/ 47 h 1028"/>
                <a:gd name="T6" fmla="*/ 54 w 368"/>
                <a:gd name="T7" fmla="*/ 107 h 1028"/>
                <a:gd name="T8" fmla="*/ 40 w 368"/>
                <a:gd name="T9" fmla="*/ 137 h 1028"/>
                <a:gd name="T10" fmla="*/ 18 w 368"/>
                <a:gd name="T11" fmla="*/ 145 h 1028"/>
                <a:gd name="T12" fmla="*/ 0 w 368"/>
                <a:gd name="T13" fmla="*/ 205 h 1028"/>
                <a:gd name="T14" fmla="*/ 24 w 368"/>
                <a:gd name="T15" fmla="*/ 159 h 1028"/>
                <a:gd name="T16" fmla="*/ 66 w 368"/>
                <a:gd name="T17" fmla="*/ 151 h 1028"/>
                <a:gd name="T18" fmla="*/ 51 w 368"/>
                <a:gd name="T19" fmla="*/ 133 h 1028"/>
                <a:gd name="T20" fmla="*/ 90 w 368"/>
                <a:gd name="T21" fmla="*/ 39 h 1028"/>
                <a:gd name="T22" fmla="*/ 88 w 368"/>
                <a:gd name="T23" fmla="*/ 18 h 1028"/>
                <a:gd name="T24" fmla="*/ 92 w 368"/>
                <a:gd name="T25" fmla="*/ 0 h 10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68" h="1028">
                  <a:moveTo>
                    <a:pt x="368" y="0"/>
                  </a:moveTo>
                  <a:lnTo>
                    <a:pt x="301" y="135"/>
                  </a:lnTo>
                  <a:lnTo>
                    <a:pt x="317" y="235"/>
                  </a:lnTo>
                  <a:lnTo>
                    <a:pt x="216" y="538"/>
                  </a:lnTo>
                  <a:lnTo>
                    <a:pt x="160" y="687"/>
                  </a:lnTo>
                  <a:lnTo>
                    <a:pt x="71" y="727"/>
                  </a:lnTo>
                  <a:lnTo>
                    <a:pt x="0" y="1028"/>
                  </a:lnTo>
                  <a:lnTo>
                    <a:pt x="94" y="795"/>
                  </a:lnTo>
                  <a:lnTo>
                    <a:pt x="265" y="756"/>
                  </a:lnTo>
                  <a:lnTo>
                    <a:pt x="202" y="665"/>
                  </a:lnTo>
                  <a:lnTo>
                    <a:pt x="360" y="197"/>
                  </a:lnTo>
                  <a:lnTo>
                    <a:pt x="351" y="88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8" name="Freeform 79">
              <a:extLst>
                <a:ext uri="{FF2B5EF4-FFF2-40B4-BE49-F238E27FC236}">
                  <a16:creationId xmlns:a16="http://schemas.microsoft.com/office/drawing/2014/main" id="{54028824-9EF9-B366-DF4C-948AB4488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3" y="3426"/>
              <a:ext cx="118" cy="114"/>
            </a:xfrm>
            <a:custGeom>
              <a:avLst/>
              <a:gdLst>
                <a:gd name="T0" fmla="*/ 17 w 471"/>
                <a:gd name="T1" fmla="*/ 8 h 569"/>
                <a:gd name="T2" fmla="*/ 31 w 471"/>
                <a:gd name="T3" fmla="*/ 36 h 569"/>
                <a:gd name="T4" fmla="*/ 33 w 471"/>
                <a:gd name="T5" fmla="*/ 47 h 569"/>
                <a:gd name="T6" fmla="*/ 6 w 471"/>
                <a:gd name="T7" fmla="*/ 61 h 569"/>
                <a:gd name="T8" fmla="*/ 0 w 471"/>
                <a:gd name="T9" fmla="*/ 84 h 569"/>
                <a:gd name="T10" fmla="*/ 0 w 471"/>
                <a:gd name="T11" fmla="*/ 105 h 569"/>
                <a:gd name="T12" fmla="*/ 8 w 471"/>
                <a:gd name="T13" fmla="*/ 114 h 569"/>
                <a:gd name="T14" fmla="*/ 15 w 471"/>
                <a:gd name="T15" fmla="*/ 107 h 569"/>
                <a:gd name="T16" fmla="*/ 40 w 471"/>
                <a:gd name="T17" fmla="*/ 84 h 569"/>
                <a:gd name="T18" fmla="*/ 69 w 471"/>
                <a:gd name="T19" fmla="*/ 71 h 569"/>
                <a:gd name="T20" fmla="*/ 81 w 471"/>
                <a:gd name="T21" fmla="*/ 67 h 569"/>
                <a:gd name="T22" fmla="*/ 81 w 471"/>
                <a:gd name="T23" fmla="*/ 53 h 569"/>
                <a:gd name="T24" fmla="*/ 102 w 471"/>
                <a:gd name="T25" fmla="*/ 22 h 569"/>
                <a:gd name="T26" fmla="*/ 118 w 471"/>
                <a:gd name="T27" fmla="*/ 2 h 569"/>
                <a:gd name="T28" fmla="*/ 104 w 471"/>
                <a:gd name="T29" fmla="*/ 8 h 569"/>
                <a:gd name="T30" fmla="*/ 75 w 471"/>
                <a:gd name="T31" fmla="*/ 47 h 569"/>
                <a:gd name="T32" fmla="*/ 72 w 471"/>
                <a:gd name="T33" fmla="*/ 60 h 569"/>
                <a:gd name="T34" fmla="*/ 50 w 471"/>
                <a:gd name="T35" fmla="*/ 75 h 569"/>
                <a:gd name="T36" fmla="*/ 24 w 471"/>
                <a:gd name="T37" fmla="*/ 89 h 569"/>
                <a:gd name="T38" fmla="*/ 11 w 471"/>
                <a:gd name="T39" fmla="*/ 97 h 569"/>
                <a:gd name="T40" fmla="*/ 6 w 471"/>
                <a:gd name="T41" fmla="*/ 95 h 569"/>
                <a:gd name="T42" fmla="*/ 13 w 471"/>
                <a:gd name="T43" fmla="*/ 67 h 569"/>
                <a:gd name="T44" fmla="*/ 40 w 471"/>
                <a:gd name="T45" fmla="*/ 49 h 569"/>
                <a:gd name="T46" fmla="*/ 52 w 471"/>
                <a:gd name="T47" fmla="*/ 0 h 569"/>
                <a:gd name="T48" fmla="*/ 41 w 471"/>
                <a:gd name="T49" fmla="*/ 18 h 569"/>
                <a:gd name="T50" fmla="*/ 13 w 471"/>
                <a:gd name="T51" fmla="*/ 2 h 569"/>
                <a:gd name="T52" fmla="*/ 17 w 471"/>
                <a:gd name="T53" fmla="*/ 8 h 569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471" h="569">
                  <a:moveTo>
                    <a:pt x="66" y="41"/>
                  </a:moveTo>
                  <a:lnTo>
                    <a:pt x="123" y="178"/>
                  </a:lnTo>
                  <a:lnTo>
                    <a:pt x="133" y="236"/>
                  </a:lnTo>
                  <a:lnTo>
                    <a:pt x="25" y="304"/>
                  </a:lnTo>
                  <a:lnTo>
                    <a:pt x="0" y="421"/>
                  </a:lnTo>
                  <a:lnTo>
                    <a:pt x="0" y="522"/>
                  </a:lnTo>
                  <a:lnTo>
                    <a:pt x="33" y="569"/>
                  </a:lnTo>
                  <a:lnTo>
                    <a:pt x="59" y="532"/>
                  </a:lnTo>
                  <a:lnTo>
                    <a:pt x="158" y="421"/>
                  </a:lnTo>
                  <a:lnTo>
                    <a:pt x="274" y="354"/>
                  </a:lnTo>
                  <a:lnTo>
                    <a:pt x="323" y="333"/>
                  </a:lnTo>
                  <a:lnTo>
                    <a:pt x="323" y="265"/>
                  </a:lnTo>
                  <a:lnTo>
                    <a:pt x="406" y="109"/>
                  </a:lnTo>
                  <a:lnTo>
                    <a:pt x="471" y="10"/>
                  </a:lnTo>
                  <a:lnTo>
                    <a:pt x="414" y="41"/>
                  </a:lnTo>
                  <a:lnTo>
                    <a:pt x="301" y="236"/>
                  </a:lnTo>
                  <a:lnTo>
                    <a:pt x="289" y="297"/>
                  </a:lnTo>
                  <a:lnTo>
                    <a:pt x="201" y="376"/>
                  </a:lnTo>
                  <a:lnTo>
                    <a:pt x="97" y="443"/>
                  </a:lnTo>
                  <a:lnTo>
                    <a:pt x="42" y="484"/>
                  </a:lnTo>
                  <a:lnTo>
                    <a:pt x="25" y="472"/>
                  </a:lnTo>
                  <a:lnTo>
                    <a:pt x="51" y="333"/>
                  </a:lnTo>
                  <a:lnTo>
                    <a:pt x="158" y="244"/>
                  </a:lnTo>
                  <a:lnTo>
                    <a:pt x="208" y="0"/>
                  </a:lnTo>
                  <a:lnTo>
                    <a:pt x="164" y="89"/>
                  </a:lnTo>
                  <a:lnTo>
                    <a:pt x="51" y="10"/>
                  </a:lnTo>
                  <a:lnTo>
                    <a:pt x="66" y="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9" name="Freeform 80">
              <a:extLst>
                <a:ext uri="{FF2B5EF4-FFF2-40B4-BE49-F238E27FC236}">
                  <a16:creationId xmlns:a16="http://schemas.microsoft.com/office/drawing/2014/main" id="{06EE5542-8427-36A1-2C30-082FE6EC48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3" y="3444"/>
              <a:ext cx="161" cy="108"/>
            </a:xfrm>
            <a:custGeom>
              <a:avLst/>
              <a:gdLst>
                <a:gd name="T0" fmla="*/ 161 w 646"/>
                <a:gd name="T1" fmla="*/ 14 h 542"/>
                <a:gd name="T2" fmla="*/ 116 w 646"/>
                <a:gd name="T3" fmla="*/ 6 h 542"/>
                <a:gd name="T4" fmla="*/ 97 w 646"/>
                <a:gd name="T5" fmla="*/ 35 h 542"/>
                <a:gd name="T6" fmla="*/ 69 w 646"/>
                <a:gd name="T7" fmla="*/ 69 h 542"/>
                <a:gd name="T8" fmla="*/ 42 w 646"/>
                <a:gd name="T9" fmla="*/ 96 h 542"/>
                <a:gd name="T10" fmla="*/ 24 w 646"/>
                <a:gd name="T11" fmla="*/ 106 h 542"/>
                <a:gd name="T12" fmla="*/ 9 w 646"/>
                <a:gd name="T13" fmla="*/ 108 h 542"/>
                <a:gd name="T14" fmla="*/ 0 w 646"/>
                <a:gd name="T15" fmla="*/ 102 h 542"/>
                <a:gd name="T16" fmla="*/ 16 w 646"/>
                <a:gd name="T17" fmla="*/ 103 h 542"/>
                <a:gd name="T18" fmla="*/ 33 w 646"/>
                <a:gd name="T19" fmla="*/ 98 h 542"/>
                <a:gd name="T20" fmla="*/ 52 w 646"/>
                <a:gd name="T21" fmla="*/ 79 h 542"/>
                <a:gd name="T22" fmla="*/ 79 w 646"/>
                <a:gd name="T23" fmla="*/ 49 h 542"/>
                <a:gd name="T24" fmla="*/ 109 w 646"/>
                <a:gd name="T25" fmla="*/ 2 h 542"/>
                <a:gd name="T26" fmla="*/ 157 w 646"/>
                <a:gd name="T27" fmla="*/ 0 h 542"/>
                <a:gd name="T28" fmla="*/ 161 w 646"/>
                <a:gd name="T29" fmla="*/ 14 h 54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46" h="542">
                  <a:moveTo>
                    <a:pt x="646" y="70"/>
                  </a:moveTo>
                  <a:lnTo>
                    <a:pt x="465" y="30"/>
                  </a:lnTo>
                  <a:lnTo>
                    <a:pt x="390" y="176"/>
                  </a:lnTo>
                  <a:lnTo>
                    <a:pt x="275" y="344"/>
                  </a:lnTo>
                  <a:lnTo>
                    <a:pt x="170" y="480"/>
                  </a:lnTo>
                  <a:lnTo>
                    <a:pt x="98" y="532"/>
                  </a:lnTo>
                  <a:lnTo>
                    <a:pt x="35" y="542"/>
                  </a:lnTo>
                  <a:lnTo>
                    <a:pt x="0" y="512"/>
                  </a:lnTo>
                  <a:lnTo>
                    <a:pt x="66" y="519"/>
                  </a:lnTo>
                  <a:lnTo>
                    <a:pt x="133" y="491"/>
                  </a:lnTo>
                  <a:lnTo>
                    <a:pt x="207" y="395"/>
                  </a:lnTo>
                  <a:lnTo>
                    <a:pt x="315" y="244"/>
                  </a:lnTo>
                  <a:lnTo>
                    <a:pt x="439" y="10"/>
                  </a:lnTo>
                  <a:lnTo>
                    <a:pt x="629" y="0"/>
                  </a:lnTo>
                  <a:lnTo>
                    <a:pt x="646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0" name="Freeform 81">
              <a:extLst>
                <a:ext uri="{FF2B5EF4-FFF2-40B4-BE49-F238E27FC236}">
                  <a16:creationId xmlns:a16="http://schemas.microsoft.com/office/drawing/2014/main" id="{909D552C-A77B-4DCF-72B0-8BCF0AEDF3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3442"/>
              <a:ext cx="58" cy="98"/>
            </a:xfrm>
            <a:custGeom>
              <a:avLst/>
              <a:gdLst>
                <a:gd name="T0" fmla="*/ 56 w 232"/>
                <a:gd name="T1" fmla="*/ 0 h 489"/>
                <a:gd name="T2" fmla="*/ 44 w 232"/>
                <a:gd name="T3" fmla="*/ 35 h 489"/>
                <a:gd name="T4" fmla="*/ 27 w 232"/>
                <a:gd name="T5" fmla="*/ 65 h 489"/>
                <a:gd name="T6" fmla="*/ 0 w 232"/>
                <a:gd name="T7" fmla="*/ 98 h 489"/>
                <a:gd name="T8" fmla="*/ 27 w 232"/>
                <a:gd name="T9" fmla="*/ 71 h 489"/>
                <a:gd name="T10" fmla="*/ 48 w 232"/>
                <a:gd name="T11" fmla="*/ 41 h 489"/>
                <a:gd name="T12" fmla="*/ 58 w 232"/>
                <a:gd name="T13" fmla="*/ 12 h 489"/>
                <a:gd name="T14" fmla="*/ 56 w 232"/>
                <a:gd name="T15" fmla="*/ 0 h 4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" h="489">
                  <a:moveTo>
                    <a:pt x="223" y="0"/>
                  </a:moveTo>
                  <a:lnTo>
                    <a:pt x="176" y="177"/>
                  </a:lnTo>
                  <a:lnTo>
                    <a:pt x="107" y="326"/>
                  </a:lnTo>
                  <a:lnTo>
                    <a:pt x="0" y="489"/>
                  </a:lnTo>
                  <a:lnTo>
                    <a:pt x="107" y="353"/>
                  </a:lnTo>
                  <a:lnTo>
                    <a:pt x="190" y="207"/>
                  </a:lnTo>
                  <a:lnTo>
                    <a:pt x="232" y="60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1" name="Freeform 82">
              <a:extLst>
                <a:ext uri="{FF2B5EF4-FFF2-40B4-BE49-F238E27FC236}">
                  <a16:creationId xmlns:a16="http://schemas.microsoft.com/office/drawing/2014/main" id="{8CE5A413-EE33-80E8-1160-F368078A75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9" y="3418"/>
              <a:ext cx="41" cy="89"/>
            </a:xfrm>
            <a:custGeom>
              <a:avLst/>
              <a:gdLst>
                <a:gd name="T0" fmla="*/ 0 w 165"/>
                <a:gd name="T1" fmla="*/ 6 h 444"/>
                <a:gd name="T2" fmla="*/ 8 w 165"/>
                <a:gd name="T3" fmla="*/ 57 h 444"/>
                <a:gd name="T4" fmla="*/ 8 w 165"/>
                <a:gd name="T5" fmla="*/ 69 h 444"/>
                <a:gd name="T6" fmla="*/ 28 w 165"/>
                <a:gd name="T7" fmla="*/ 79 h 444"/>
                <a:gd name="T8" fmla="*/ 33 w 165"/>
                <a:gd name="T9" fmla="*/ 86 h 444"/>
                <a:gd name="T10" fmla="*/ 39 w 165"/>
                <a:gd name="T11" fmla="*/ 89 h 444"/>
                <a:gd name="T12" fmla="*/ 41 w 165"/>
                <a:gd name="T13" fmla="*/ 81 h 444"/>
                <a:gd name="T14" fmla="*/ 33 w 165"/>
                <a:gd name="T15" fmla="*/ 74 h 444"/>
                <a:gd name="T16" fmla="*/ 39 w 165"/>
                <a:gd name="T17" fmla="*/ 6 h 444"/>
                <a:gd name="T18" fmla="*/ 27 w 165"/>
                <a:gd name="T19" fmla="*/ 72 h 444"/>
                <a:gd name="T20" fmla="*/ 17 w 165"/>
                <a:gd name="T21" fmla="*/ 65 h 444"/>
                <a:gd name="T22" fmla="*/ 14 w 165"/>
                <a:gd name="T23" fmla="*/ 51 h 444"/>
                <a:gd name="T24" fmla="*/ 25 w 165"/>
                <a:gd name="T25" fmla="*/ 4 h 444"/>
                <a:gd name="T26" fmla="*/ 12 w 165"/>
                <a:gd name="T27" fmla="*/ 29 h 444"/>
                <a:gd name="T28" fmla="*/ 2 w 165"/>
                <a:gd name="T29" fmla="*/ 0 h 444"/>
                <a:gd name="T30" fmla="*/ 0 w 165"/>
                <a:gd name="T31" fmla="*/ 6 h 44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65" h="444">
                  <a:moveTo>
                    <a:pt x="0" y="29"/>
                  </a:moveTo>
                  <a:lnTo>
                    <a:pt x="32" y="282"/>
                  </a:lnTo>
                  <a:lnTo>
                    <a:pt x="32" y="342"/>
                  </a:lnTo>
                  <a:lnTo>
                    <a:pt x="113" y="392"/>
                  </a:lnTo>
                  <a:lnTo>
                    <a:pt x="131" y="431"/>
                  </a:lnTo>
                  <a:lnTo>
                    <a:pt x="157" y="444"/>
                  </a:lnTo>
                  <a:lnTo>
                    <a:pt x="165" y="404"/>
                  </a:lnTo>
                  <a:lnTo>
                    <a:pt x="131" y="371"/>
                  </a:lnTo>
                  <a:lnTo>
                    <a:pt x="157" y="29"/>
                  </a:lnTo>
                  <a:lnTo>
                    <a:pt x="107" y="361"/>
                  </a:lnTo>
                  <a:lnTo>
                    <a:pt x="67" y="325"/>
                  </a:lnTo>
                  <a:lnTo>
                    <a:pt x="58" y="253"/>
                  </a:lnTo>
                  <a:lnTo>
                    <a:pt x="99" y="20"/>
                  </a:lnTo>
                  <a:lnTo>
                    <a:pt x="50" y="147"/>
                  </a:lnTo>
                  <a:lnTo>
                    <a:pt x="8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2" name="Freeform 83">
              <a:extLst>
                <a:ext uri="{FF2B5EF4-FFF2-40B4-BE49-F238E27FC236}">
                  <a16:creationId xmlns:a16="http://schemas.microsoft.com/office/drawing/2014/main" id="{94F02960-1515-02AD-5CB5-00E1C811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3497"/>
              <a:ext cx="36" cy="23"/>
            </a:xfrm>
            <a:custGeom>
              <a:avLst/>
              <a:gdLst>
                <a:gd name="T0" fmla="*/ 0 w 141"/>
                <a:gd name="T1" fmla="*/ 15 h 118"/>
                <a:gd name="T2" fmla="*/ 34 w 141"/>
                <a:gd name="T3" fmla="*/ 23 h 118"/>
                <a:gd name="T4" fmla="*/ 36 w 141"/>
                <a:gd name="T5" fmla="*/ 17 h 118"/>
                <a:gd name="T6" fmla="*/ 10 w 141"/>
                <a:gd name="T7" fmla="*/ 0 h 118"/>
                <a:gd name="T8" fmla="*/ 0 w 141"/>
                <a:gd name="T9" fmla="*/ 15 h 1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1" h="118">
                  <a:moveTo>
                    <a:pt x="0" y="79"/>
                  </a:moveTo>
                  <a:lnTo>
                    <a:pt x="132" y="118"/>
                  </a:lnTo>
                  <a:lnTo>
                    <a:pt x="141" y="89"/>
                  </a:lnTo>
                  <a:lnTo>
                    <a:pt x="40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3" name="Freeform 84">
              <a:extLst>
                <a:ext uri="{FF2B5EF4-FFF2-40B4-BE49-F238E27FC236}">
                  <a16:creationId xmlns:a16="http://schemas.microsoft.com/office/drawing/2014/main" id="{17D94625-CBCF-B4CB-D81E-0BBE29F3F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" y="2967"/>
              <a:ext cx="345" cy="496"/>
            </a:xfrm>
            <a:custGeom>
              <a:avLst/>
              <a:gdLst>
                <a:gd name="T0" fmla="*/ 118 w 1380"/>
                <a:gd name="T1" fmla="*/ 0 h 2478"/>
                <a:gd name="T2" fmla="*/ 135 w 1380"/>
                <a:gd name="T3" fmla="*/ 11 h 2478"/>
                <a:gd name="T4" fmla="*/ 228 w 1380"/>
                <a:gd name="T5" fmla="*/ 32 h 2478"/>
                <a:gd name="T6" fmla="*/ 289 w 1380"/>
                <a:gd name="T7" fmla="*/ 56 h 2478"/>
                <a:gd name="T8" fmla="*/ 345 w 1380"/>
                <a:gd name="T9" fmla="*/ 86 h 2478"/>
                <a:gd name="T10" fmla="*/ 289 w 1380"/>
                <a:gd name="T11" fmla="*/ 62 h 2478"/>
                <a:gd name="T12" fmla="*/ 253 w 1380"/>
                <a:gd name="T13" fmla="*/ 62 h 2478"/>
                <a:gd name="T14" fmla="*/ 225 w 1380"/>
                <a:gd name="T15" fmla="*/ 69 h 2478"/>
                <a:gd name="T16" fmla="*/ 194 w 1380"/>
                <a:gd name="T17" fmla="*/ 88 h 2478"/>
                <a:gd name="T18" fmla="*/ 161 w 1380"/>
                <a:gd name="T19" fmla="*/ 118 h 2478"/>
                <a:gd name="T20" fmla="*/ 123 w 1380"/>
                <a:gd name="T21" fmla="*/ 204 h 2478"/>
                <a:gd name="T22" fmla="*/ 152 w 1380"/>
                <a:gd name="T23" fmla="*/ 194 h 2478"/>
                <a:gd name="T24" fmla="*/ 155 w 1380"/>
                <a:gd name="T25" fmla="*/ 197 h 2478"/>
                <a:gd name="T26" fmla="*/ 96 w 1380"/>
                <a:gd name="T27" fmla="*/ 359 h 2478"/>
                <a:gd name="T28" fmla="*/ 93 w 1380"/>
                <a:gd name="T29" fmla="*/ 408 h 2478"/>
                <a:gd name="T30" fmla="*/ 103 w 1380"/>
                <a:gd name="T31" fmla="*/ 426 h 2478"/>
                <a:gd name="T32" fmla="*/ 71 w 1380"/>
                <a:gd name="T33" fmla="*/ 457 h 2478"/>
                <a:gd name="T34" fmla="*/ 37 w 1380"/>
                <a:gd name="T35" fmla="*/ 494 h 2478"/>
                <a:gd name="T36" fmla="*/ 46 w 1380"/>
                <a:gd name="T37" fmla="*/ 438 h 2478"/>
                <a:gd name="T38" fmla="*/ 61 w 1380"/>
                <a:gd name="T39" fmla="*/ 385 h 2478"/>
                <a:gd name="T40" fmla="*/ 32 w 1380"/>
                <a:gd name="T41" fmla="*/ 336 h 2478"/>
                <a:gd name="T42" fmla="*/ 69 w 1380"/>
                <a:gd name="T43" fmla="*/ 304 h 2478"/>
                <a:gd name="T44" fmla="*/ 86 w 1380"/>
                <a:gd name="T45" fmla="*/ 178 h 2478"/>
                <a:gd name="T46" fmla="*/ 59 w 1380"/>
                <a:gd name="T47" fmla="*/ 197 h 2478"/>
                <a:gd name="T48" fmla="*/ 32 w 1380"/>
                <a:gd name="T49" fmla="*/ 222 h 2478"/>
                <a:gd name="T50" fmla="*/ 15 w 1380"/>
                <a:gd name="T51" fmla="*/ 292 h 2478"/>
                <a:gd name="T52" fmla="*/ 10 w 1380"/>
                <a:gd name="T53" fmla="*/ 354 h 2478"/>
                <a:gd name="T54" fmla="*/ 15 w 1380"/>
                <a:gd name="T55" fmla="*/ 415 h 2478"/>
                <a:gd name="T56" fmla="*/ 25 w 1380"/>
                <a:gd name="T57" fmla="*/ 496 h 2478"/>
                <a:gd name="T58" fmla="*/ 18 w 1380"/>
                <a:gd name="T59" fmla="*/ 496 h 2478"/>
                <a:gd name="T60" fmla="*/ 8 w 1380"/>
                <a:gd name="T61" fmla="*/ 426 h 2478"/>
                <a:gd name="T62" fmla="*/ 0 w 1380"/>
                <a:gd name="T63" fmla="*/ 354 h 2478"/>
                <a:gd name="T64" fmla="*/ 3 w 1380"/>
                <a:gd name="T65" fmla="*/ 285 h 2478"/>
                <a:gd name="T66" fmla="*/ 18 w 1380"/>
                <a:gd name="T67" fmla="*/ 229 h 2478"/>
                <a:gd name="T68" fmla="*/ 34 w 1380"/>
                <a:gd name="T69" fmla="*/ 183 h 2478"/>
                <a:gd name="T70" fmla="*/ 69 w 1380"/>
                <a:gd name="T71" fmla="*/ 127 h 2478"/>
                <a:gd name="T72" fmla="*/ 90 w 1380"/>
                <a:gd name="T73" fmla="*/ 86 h 2478"/>
                <a:gd name="T74" fmla="*/ 103 w 1380"/>
                <a:gd name="T75" fmla="*/ 53 h 2478"/>
                <a:gd name="T76" fmla="*/ 115 w 1380"/>
                <a:gd name="T77" fmla="*/ 9 h 2478"/>
                <a:gd name="T78" fmla="*/ 118 w 1380"/>
                <a:gd name="T79" fmla="*/ 0 h 247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380" h="2478">
                  <a:moveTo>
                    <a:pt x="471" y="0"/>
                  </a:moveTo>
                  <a:lnTo>
                    <a:pt x="539" y="54"/>
                  </a:lnTo>
                  <a:lnTo>
                    <a:pt x="911" y="161"/>
                  </a:lnTo>
                  <a:lnTo>
                    <a:pt x="1154" y="278"/>
                  </a:lnTo>
                  <a:lnTo>
                    <a:pt x="1380" y="429"/>
                  </a:lnTo>
                  <a:lnTo>
                    <a:pt x="1154" y="311"/>
                  </a:lnTo>
                  <a:lnTo>
                    <a:pt x="1010" y="311"/>
                  </a:lnTo>
                  <a:lnTo>
                    <a:pt x="901" y="346"/>
                  </a:lnTo>
                  <a:lnTo>
                    <a:pt x="774" y="439"/>
                  </a:lnTo>
                  <a:lnTo>
                    <a:pt x="644" y="591"/>
                  </a:lnTo>
                  <a:lnTo>
                    <a:pt x="490" y="1019"/>
                  </a:lnTo>
                  <a:lnTo>
                    <a:pt x="607" y="971"/>
                  </a:lnTo>
                  <a:lnTo>
                    <a:pt x="618" y="984"/>
                  </a:lnTo>
                  <a:lnTo>
                    <a:pt x="383" y="1794"/>
                  </a:lnTo>
                  <a:lnTo>
                    <a:pt x="372" y="2036"/>
                  </a:lnTo>
                  <a:lnTo>
                    <a:pt x="413" y="2130"/>
                  </a:lnTo>
                  <a:lnTo>
                    <a:pt x="283" y="2281"/>
                  </a:lnTo>
                  <a:lnTo>
                    <a:pt x="148" y="2466"/>
                  </a:lnTo>
                  <a:lnTo>
                    <a:pt x="185" y="2187"/>
                  </a:lnTo>
                  <a:lnTo>
                    <a:pt x="243" y="1922"/>
                  </a:lnTo>
                  <a:lnTo>
                    <a:pt x="127" y="1678"/>
                  </a:lnTo>
                  <a:lnTo>
                    <a:pt x="274" y="1517"/>
                  </a:lnTo>
                  <a:lnTo>
                    <a:pt x="344" y="888"/>
                  </a:lnTo>
                  <a:lnTo>
                    <a:pt x="234" y="984"/>
                  </a:lnTo>
                  <a:lnTo>
                    <a:pt x="127" y="1110"/>
                  </a:lnTo>
                  <a:lnTo>
                    <a:pt x="61" y="1458"/>
                  </a:lnTo>
                  <a:lnTo>
                    <a:pt x="39" y="1771"/>
                  </a:lnTo>
                  <a:lnTo>
                    <a:pt x="61" y="2073"/>
                  </a:lnTo>
                  <a:lnTo>
                    <a:pt x="98" y="2478"/>
                  </a:lnTo>
                  <a:lnTo>
                    <a:pt x="70" y="2478"/>
                  </a:lnTo>
                  <a:lnTo>
                    <a:pt x="31" y="2130"/>
                  </a:lnTo>
                  <a:lnTo>
                    <a:pt x="0" y="1771"/>
                  </a:lnTo>
                  <a:lnTo>
                    <a:pt x="12" y="1424"/>
                  </a:lnTo>
                  <a:lnTo>
                    <a:pt x="70" y="1145"/>
                  </a:lnTo>
                  <a:lnTo>
                    <a:pt x="136" y="916"/>
                  </a:lnTo>
                  <a:lnTo>
                    <a:pt x="274" y="633"/>
                  </a:lnTo>
                  <a:lnTo>
                    <a:pt x="361" y="429"/>
                  </a:lnTo>
                  <a:lnTo>
                    <a:pt x="413" y="264"/>
                  </a:lnTo>
                  <a:lnTo>
                    <a:pt x="458" y="44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4" name="Freeform 85">
              <a:extLst>
                <a:ext uri="{FF2B5EF4-FFF2-40B4-BE49-F238E27FC236}">
                  <a16:creationId xmlns:a16="http://schemas.microsoft.com/office/drawing/2014/main" id="{5763717F-CE3E-6134-1CD7-5DC24CA6A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9" y="3115"/>
              <a:ext cx="286" cy="267"/>
            </a:xfrm>
            <a:custGeom>
              <a:avLst/>
              <a:gdLst>
                <a:gd name="T0" fmla="*/ 5 w 1147"/>
                <a:gd name="T1" fmla="*/ 267 h 1335"/>
                <a:gd name="T2" fmla="*/ 81 w 1147"/>
                <a:gd name="T3" fmla="*/ 214 h 1335"/>
                <a:gd name="T4" fmla="*/ 76 w 1147"/>
                <a:gd name="T5" fmla="*/ 183 h 1335"/>
                <a:gd name="T6" fmla="*/ 79 w 1147"/>
                <a:gd name="T7" fmla="*/ 158 h 1335"/>
                <a:gd name="T8" fmla="*/ 91 w 1147"/>
                <a:gd name="T9" fmla="*/ 134 h 1335"/>
                <a:gd name="T10" fmla="*/ 115 w 1147"/>
                <a:gd name="T11" fmla="*/ 100 h 1335"/>
                <a:gd name="T12" fmla="*/ 147 w 1147"/>
                <a:gd name="T13" fmla="*/ 70 h 1335"/>
                <a:gd name="T14" fmla="*/ 179 w 1147"/>
                <a:gd name="T15" fmla="*/ 56 h 1335"/>
                <a:gd name="T16" fmla="*/ 213 w 1147"/>
                <a:gd name="T17" fmla="*/ 47 h 1335"/>
                <a:gd name="T18" fmla="*/ 249 w 1147"/>
                <a:gd name="T19" fmla="*/ 42 h 1335"/>
                <a:gd name="T20" fmla="*/ 272 w 1147"/>
                <a:gd name="T21" fmla="*/ 30 h 1335"/>
                <a:gd name="T22" fmla="*/ 282 w 1147"/>
                <a:gd name="T23" fmla="*/ 19 h 1335"/>
                <a:gd name="T24" fmla="*/ 286 w 1147"/>
                <a:gd name="T25" fmla="*/ 0 h 1335"/>
                <a:gd name="T26" fmla="*/ 254 w 1147"/>
                <a:gd name="T27" fmla="*/ 3 h 1335"/>
                <a:gd name="T28" fmla="*/ 210 w 1147"/>
                <a:gd name="T29" fmla="*/ 17 h 1335"/>
                <a:gd name="T30" fmla="*/ 172 w 1147"/>
                <a:gd name="T31" fmla="*/ 33 h 1335"/>
                <a:gd name="T32" fmla="*/ 143 w 1147"/>
                <a:gd name="T33" fmla="*/ 53 h 1335"/>
                <a:gd name="T34" fmla="*/ 113 w 1147"/>
                <a:gd name="T35" fmla="*/ 74 h 1335"/>
                <a:gd name="T36" fmla="*/ 91 w 1147"/>
                <a:gd name="T37" fmla="*/ 98 h 1335"/>
                <a:gd name="T38" fmla="*/ 84 w 1147"/>
                <a:gd name="T39" fmla="*/ 83 h 1335"/>
                <a:gd name="T40" fmla="*/ 81 w 1147"/>
                <a:gd name="T41" fmla="*/ 33 h 1335"/>
                <a:gd name="T42" fmla="*/ 49 w 1147"/>
                <a:gd name="T43" fmla="*/ 77 h 1335"/>
                <a:gd name="T44" fmla="*/ 20 w 1147"/>
                <a:gd name="T45" fmla="*/ 146 h 1335"/>
                <a:gd name="T46" fmla="*/ 5 w 1147"/>
                <a:gd name="T47" fmla="*/ 214 h 1335"/>
                <a:gd name="T48" fmla="*/ 0 w 1147"/>
                <a:gd name="T49" fmla="*/ 255 h 1335"/>
                <a:gd name="T50" fmla="*/ 5 w 1147"/>
                <a:gd name="T51" fmla="*/ 267 h 133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147" h="1335">
                  <a:moveTo>
                    <a:pt x="19" y="1335"/>
                  </a:moveTo>
                  <a:lnTo>
                    <a:pt x="324" y="1070"/>
                  </a:lnTo>
                  <a:lnTo>
                    <a:pt x="305" y="917"/>
                  </a:lnTo>
                  <a:lnTo>
                    <a:pt x="316" y="792"/>
                  </a:lnTo>
                  <a:lnTo>
                    <a:pt x="364" y="672"/>
                  </a:lnTo>
                  <a:lnTo>
                    <a:pt x="462" y="500"/>
                  </a:lnTo>
                  <a:lnTo>
                    <a:pt x="589" y="351"/>
                  </a:lnTo>
                  <a:lnTo>
                    <a:pt x="717" y="281"/>
                  </a:lnTo>
                  <a:lnTo>
                    <a:pt x="854" y="233"/>
                  </a:lnTo>
                  <a:lnTo>
                    <a:pt x="999" y="210"/>
                  </a:lnTo>
                  <a:lnTo>
                    <a:pt x="1089" y="150"/>
                  </a:lnTo>
                  <a:lnTo>
                    <a:pt x="1129" y="95"/>
                  </a:lnTo>
                  <a:lnTo>
                    <a:pt x="1147" y="0"/>
                  </a:lnTo>
                  <a:lnTo>
                    <a:pt x="1019" y="13"/>
                  </a:lnTo>
                  <a:lnTo>
                    <a:pt x="844" y="83"/>
                  </a:lnTo>
                  <a:lnTo>
                    <a:pt x="688" y="165"/>
                  </a:lnTo>
                  <a:lnTo>
                    <a:pt x="572" y="265"/>
                  </a:lnTo>
                  <a:lnTo>
                    <a:pt x="453" y="372"/>
                  </a:lnTo>
                  <a:lnTo>
                    <a:pt x="364" y="490"/>
                  </a:lnTo>
                  <a:lnTo>
                    <a:pt x="336" y="416"/>
                  </a:lnTo>
                  <a:lnTo>
                    <a:pt x="324" y="165"/>
                  </a:lnTo>
                  <a:lnTo>
                    <a:pt x="198" y="384"/>
                  </a:lnTo>
                  <a:lnTo>
                    <a:pt x="81" y="730"/>
                  </a:lnTo>
                  <a:lnTo>
                    <a:pt x="19" y="1070"/>
                  </a:lnTo>
                  <a:lnTo>
                    <a:pt x="0" y="1276"/>
                  </a:lnTo>
                  <a:lnTo>
                    <a:pt x="19" y="13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5" name="Freeform 86">
              <a:extLst>
                <a:ext uri="{FF2B5EF4-FFF2-40B4-BE49-F238E27FC236}">
                  <a16:creationId xmlns:a16="http://schemas.microsoft.com/office/drawing/2014/main" id="{046E569B-B8BE-6835-AB07-231EE294A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" y="3129"/>
              <a:ext cx="744" cy="739"/>
            </a:xfrm>
            <a:custGeom>
              <a:avLst/>
              <a:gdLst>
                <a:gd name="T0" fmla="*/ 636 w 2977"/>
                <a:gd name="T1" fmla="*/ 26 h 3696"/>
                <a:gd name="T2" fmla="*/ 580 w 2977"/>
                <a:gd name="T3" fmla="*/ 61 h 3696"/>
                <a:gd name="T4" fmla="*/ 541 w 2977"/>
                <a:gd name="T5" fmla="*/ 95 h 3696"/>
                <a:gd name="T6" fmla="*/ 626 w 2977"/>
                <a:gd name="T7" fmla="*/ 84 h 3696"/>
                <a:gd name="T8" fmla="*/ 592 w 2977"/>
                <a:gd name="T9" fmla="*/ 119 h 3696"/>
                <a:gd name="T10" fmla="*/ 531 w 2977"/>
                <a:gd name="T11" fmla="*/ 147 h 3696"/>
                <a:gd name="T12" fmla="*/ 629 w 2977"/>
                <a:gd name="T13" fmla="*/ 135 h 3696"/>
                <a:gd name="T14" fmla="*/ 570 w 2977"/>
                <a:gd name="T15" fmla="*/ 179 h 3696"/>
                <a:gd name="T16" fmla="*/ 475 w 2977"/>
                <a:gd name="T17" fmla="*/ 200 h 3696"/>
                <a:gd name="T18" fmla="*/ 418 w 2977"/>
                <a:gd name="T19" fmla="*/ 227 h 3696"/>
                <a:gd name="T20" fmla="*/ 546 w 2977"/>
                <a:gd name="T21" fmla="*/ 214 h 3696"/>
                <a:gd name="T22" fmla="*/ 609 w 2977"/>
                <a:gd name="T23" fmla="*/ 195 h 3696"/>
                <a:gd name="T24" fmla="*/ 568 w 2977"/>
                <a:gd name="T25" fmla="*/ 243 h 3696"/>
                <a:gd name="T26" fmla="*/ 455 w 2977"/>
                <a:gd name="T27" fmla="*/ 272 h 3696"/>
                <a:gd name="T28" fmla="*/ 448 w 2977"/>
                <a:gd name="T29" fmla="*/ 279 h 3696"/>
                <a:gd name="T30" fmla="*/ 507 w 2977"/>
                <a:gd name="T31" fmla="*/ 332 h 3696"/>
                <a:gd name="T32" fmla="*/ 446 w 2977"/>
                <a:gd name="T33" fmla="*/ 313 h 3696"/>
                <a:gd name="T34" fmla="*/ 396 w 2977"/>
                <a:gd name="T35" fmla="*/ 279 h 3696"/>
                <a:gd name="T36" fmla="*/ 411 w 2977"/>
                <a:gd name="T37" fmla="*/ 311 h 3696"/>
                <a:gd name="T38" fmla="*/ 446 w 2977"/>
                <a:gd name="T39" fmla="*/ 368 h 3696"/>
                <a:gd name="T40" fmla="*/ 391 w 2977"/>
                <a:gd name="T41" fmla="*/ 336 h 3696"/>
                <a:gd name="T42" fmla="*/ 402 w 2977"/>
                <a:gd name="T43" fmla="*/ 364 h 3696"/>
                <a:gd name="T44" fmla="*/ 436 w 2977"/>
                <a:gd name="T45" fmla="*/ 420 h 3696"/>
                <a:gd name="T46" fmla="*/ 360 w 2977"/>
                <a:gd name="T47" fmla="*/ 436 h 3696"/>
                <a:gd name="T48" fmla="*/ 274 w 2977"/>
                <a:gd name="T49" fmla="*/ 439 h 3696"/>
                <a:gd name="T50" fmla="*/ 196 w 2977"/>
                <a:gd name="T51" fmla="*/ 427 h 3696"/>
                <a:gd name="T52" fmla="*/ 156 w 2977"/>
                <a:gd name="T53" fmla="*/ 429 h 3696"/>
                <a:gd name="T54" fmla="*/ 232 w 2977"/>
                <a:gd name="T55" fmla="*/ 494 h 3696"/>
                <a:gd name="T56" fmla="*/ 301 w 2977"/>
                <a:gd name="T57" fmla="*/ 526 h 3696"/>
                <a:gd name="T58" fmla="*/ 206 w 2977"/>
                <a:gd name="T59" fmla="*/ 515 h 3696"/>
                <a:gd name="T60" fmla="*/ 118 w 2977"/>
                <a:gd name="T61" fmla="*/ 497 h 3696"/>
                <a:gd name="T62" fmla="*/ 83 w 2977"/>
                <a:gd name="T63" fmla="*/ 510 h 3696"/>
                <a:gd name="T64" fmla="*/ 235 w 2977"/>
                <a:gd name="T65" fmla="*/ 536 h 3696"/>
                <a:gd name="T66" fmla="*/ 122 w 2977"/>
                <a:gd name="T67" fmla="*/ 564 h 3696"/>
                <a:gd name="T68" fmla="*/ 55 w 2977"/>
                <a:gd name="T69" fmla="*/ 501 h 3696"/>
                <a:gd name="T70" fmla="*/ 73 w 2977"/>
                <a:gd name="T71" fmla="*/ 521 h 3696"/>
                <a:gd name="T72" fmla="*/ 95 w 2977"/>
                <a:gd name="T73" fmla="*/ 571 h 3696"/>
                <a:gd name="T74" fmla="*/ 64 w 2977"/>
                <a:gd name="T75" fmla="*/ 587 h 3696"/>
                <a:gd name="T76" fmla="*/ 0 w 2977"/>
                <a:gd name="T77" fmla="*/ 605 h 3696"/>
                <a:gd name="T78" fmla="*/ 88 w 2977"/>
                <a:gd name="T79" fmla="*/ 603 h 3696"/>
                <a:gd name="T80" fmla="*/ 174 w 2977"/>
                <a:gd name="T81" fmla="*/ 589 h 3696"/>
                <a:gd name="T82" fmla="*/ 369 w 2977"/>
                <a:gd name="T83" fmla="*/ 510 h 3696"/>
                <a:gd name="T84" fmla="*/ 585 w 2977"/>
                <a:gd name="T85" fmla="*/ 513 h 3696"/>
                <a:gd name="T86" fmla="*/ 720 w 2977"/>
                <a:gd name="T87" fmla="*/ 739 h 3696"/>
                <a:gd name="T88" fmla="*/ 734 w 2977"/>
                <a:gd name="T89" fmla="*/ 624 h 3696"/>
                <a:gd name="T90" fmla="*/ 729 w 2977"/>
                <a:gd name="T91" fmla="*/ 403 h 3696"/>
                <a:gd name="T92" fmla="*/ 683 w 2977"/>
                <a:gd name="T93" fmla="*/ 149 h 3696"/>
                <a:gd name="T94" fmla="*/ 653 w 2977"/>
                <a:gd name="T95" fmla="*/ 7 h 369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977" h="3696">
                  <a:moveTo>
                    <a:pt x="2584" y="0"/>
                  </a:moveTo>
                  <a:lnTo>
                    <a:pt x="2544" y="130"/>
                  </a:lnTo>
                  <a:lnTo>
                    <a:pt x="2470" y="212"/>
                  </a:lnTo>
                  <a:lnTo>
                    <a:pt x="2321" y="303"/>
                  </a:lnTo>
                  <a:lnTo>
                    <a:pt x="2172" y="409"/>
                  </a:lnTo>
                  <a:lnTo>
                    <a:pt x="2164" y="477"/>
                  </a:lnTo>
                  <a:lnTo>
                    <a:pt x="2290" y="463"/>
                  </a:lnTo>
                  <a:lnTo>
                    <a:pt x="2506" y="421"/>
                  </a:lnTo>
                  <a:lnTo>
                    <a:pt x="2496" y="487"/>
                  </a:lnTo>
                  <a:lnTo>
                    <a:pt x="2368" y="593"/>
                  </a:lnTo>
                  <a:lnTo>
                    <a:pt x="2224" y="661"/>
                  </a:lnTo>
                  <a:lnTo>
                    <a:pt x="2126" y="733"/>
                  </a:lnTo>
                  <a:lnTo>
                    <a:pt x="2329" y="733"/>
                  </a:lnTo>
                  <a:lnTo>
                    <a:pt x="2515" y="673"/>
                  </a:lnTo>
                  <a:lnTo>
                    <a:pt x="2438" y="802"/>
                  </a:lnTo>
                  <a:lnTo>
                    <a:pt x="2282" y="896"/>
                  </a:lnTo>
                  <a:lnTo>
                    <a:pt x="2094" y="948"/>
                  </a:lnTo>
                  <a:lnTo>
                    <a:pt x="1901" y="1001"/>
                  </a:lnTo>
                  <a:lnTo>
                    <a:pt x="1783" y="1056"/>
                  </a:lnTo>
                  <a:lnTo>
                    <a:pt x="1673" y="1136"/>
                  </a:lnTo>
                  <a:lnTo>
                    <a:pt x="1921" y="1091"/>
                  </a:lnTo>
                  <a:lnTo>
                    <a:pt x="2183" y="1068"/>
                  </a:lnTo>
                  <a:lnTo>
                    <a:pt x="2342" y="1035"/>
                  </a:lnTo>
                  <a:lnTo>
                    <a:pt x="2438" y="975"/>
                  </a:lnTo>
                  <a:lnTo>
                    <a:pt x="2389" y="1105"/>
                  </a:lnTo>
                  <a:lnTo>
                    <a:pt x="2271" y="1217"/>
                  </a:lnTo>
                  <a:lnTo>
                    <a:pt x="2066" y="1311"/>
                  </a:lnTo>
                  <a:lnTo>
                    <a:pt x="1821" y="1358"/>
                  </a:lnTo>
                  <a:lnTo>
                    <a:pt x="1783" y="1368"/>
                  </a:lnTo>
                  <a:lnTo>
                    <a:pt x="1792" y="1393"/>
                  </a:lnTo>
                  <a:lnTo>
                    <a:pt x="2183" y="1589"/>
                  </a:lnTo>
                  <a:lnTo>
                    <a:pt x="2028" y="1659"/>
                  </a:lnTo>
                  <a:lnTo>
                    <a:pt x="1909" y="1637"/>
                  </a:lnTo>
                  <a:lnTo>
                    <a:pt x="1783" y="1566"/>
                  </a:lnTo>
                  <a:lnTo>
                    <a:pt x="1654" y="1464"/>
                  </a:lnTo>
                  <a:lnTo>
                    <a:pt x="1584" y="1393"/>
                  </a:lnTo>
                  <a:lnTo>
                    <a:pt x="1576" y="1393"/>
                  </a:lnTo>
                  <a:lnTo>
                    <a:pt x="1644" y="1554"/>
                  </a:lnTo>
                  <a:lnTo>
                    <a:pt x="1713" y="1719"/>
                  </a:lnTo>
                  <a:lnTo>
                    <a:pt x="1783" y="1842"/>
                  </a:lnTo>
                  <a:lnTo>
                    <a:pt x="1644" y="1764"/>
                  </a:lnTo>
                  <a:lnTo>
                    <a:pt x="1565" y="1680"/>
                  </a:lnTo>
                  <a:lnTo>
                    <a:pt x="1558" y="1694"/>
                  </a:lnTo>
                  <a:lnTo>
                    <a:pt x="1607" y="1819"/>
                  </a:lnTo>
                  <a:lnTo>
                    <a:pt x="1693" y="2031"/>
                  </a:lnTo>
                  <a:lnTo>
                    <a:pt x="1743" y="2101"/>
                  </a:lnTo>
                  <a:lnTo>
                    <a:pt x="1558" y="2122"/>
                  </a:lnTo>
                  <a:lnTo>
                    <a:pt x="1440" y="2182"/>
                  </a:lnTo>
                  <a:lnTo>
                    <a:pt x="1263" y="2203"/>
                  </a:lnTo>
                  <a:lnTo>
                    <a:pt x="1098" y="2196"/>
                  </a:lnTo>
                  <a:lnTo>
                    <a:pt x="940" y="2169"/>
                  </a:lnTo>
                  <a:lnTo>
                    <a:pt x="784" y="2134"/>
                  </a:lnTo>
                  <a:lnTo>
                    <a:pt x="654" y="2101"/>
                  </a:lnTo>
                  <a:lnTo>
                    <a:pt x="626" y="2148"/>
                  </a:lnTo>
                  <a:lnTo>
                    <a:pt x="744" y="2306"/>
                  </a:lnTo>
                  <a:lnTo>
                    <a:pt x="930" y="2470"/>
                  </a:lnTo>
                  <a:lnTo>
                    <a:pt x="1107" y="2574"/>
                  </a:lnTo>
                  <a:lnTo>
                    <a:pt x="1204" y="2632"/>
                  </a:lnTo>
                  <a:lnTo>
                    <a:pt x="998" y="2657"/>
                  </a:lnTo>
                  <a:lnTo>
                    <a:pt x="823" y="2574"/>
                  </a:lnTo>
                  <a:lnTo>
                    <a:pt x="646" y="2447"/>
                  </a:lnTo>
                  <a:lnTo>
                    <a:pt x="471" y="2484"/>
                  </a:lnTo>
                  <a:lnTo>
                    <a:pt x="323" y="2518"/>
                  </a:lnTo>
                  <a:lnTo>
                    <a:pt x="334" y="2553"/>
                  </a:lnTo>
                  <a:lnTo>
                    <a:pt x="853" y="2642"/>
                  </a:lnTo>
                  <a:lnTo>
                    <a:pt x="940" y="2680"/>
                  </a:lnTo>
                  <a:lnTo>
                    <a:pt x="713" y="2783"/>
                  </a:lnTo>
                  <a:lnTo>
                    <a:pt x="490" y="2821"/>
                  </a:lnTo>
                  <a:lnTo>
                    <a:pt x="401" y="2694"/>
                  </a:lnTo>
                  <a:lnTo>
                    <a:pt x="219" y="2507"/>
                  </a:lnTo>
                  <a:lnTo>
                    <a:pt x="89" y="2392"/>
                  </a:lnTo>
                  <a:lnTo>
                    <a:pt x="294" y="2608"/>
                  </a:lnTo>
                  <a:lnTo>
                    <a:pt x="381" y="2772"/>
                  </a:lnTo>
                  <a:lnTo>
                    <a:pt x="381" y="2854"/>
                  </a:lnTo>
                  <a:lnTo>
                    <a:pt x="334" y="2920"/>
                  </a:lnTo>
                  <a:lnTo>
                    <a:pt x="255" y="2935"/>
                  </a:lnTo>
                  <a:lnTo>
                    <a:pt x="138" y="2968"/>
                  </a:lnTo>
                  <a:lnTo>
                    <a:pt x="0" y="3026"/>
                  </a:lnTo>
                  <a:lnTo>
                    <a:pt x="265" y="2982"/>
                  </a:lnTo>
                  <a:lnTo>
                    <a:pt x="352" y="3016"/>
                  </a:lnTo>
                  <a:lnTo>
                    <a:pt x="461" y="3040"/>
                  </a:lnTo>
                  <a:lnTo>
                    <a:pt x="695" y="2947"/>
                  </a:lnTo>
                  <a:lnTo>
                    <a:pt x="1107" y="2759"/>
                  </a:lnTo>
                  <a:lnTo>
                    <a:pt x="1477" y="2553"/>
                  </a:lnTo>
                  <a:lnTo>
                    <a:pt x="1654" y="2435"/>
                  </a:lnTo>
                  <a:lnTo>
                    <a:pt x="2342" y="2566"/>
                  </a:lnTo>
                  <a:lnTo>
                    <a:pt x="2342" y="3696"/>
                  </a:lnTo>
                  <a:lnTo>
                    <a:pt x="2881" y="3696"/>
                  </a:lnTo>
                  <a:lnTo>
                    <a:pt x="2907" y="3292"/>
                  </a:lnTo>
                  <a:lnTo>
                    <a:pt x="2937" y="3120"/>
                  </a:lnTo>
                  <a:lnTo>
                    <a:pt x="2977" y="3071"/>
                  </a:lnTo>
                  <a:lnTo>
                    <a:pt x="2917" y="2018"/>
                  </a:lnTo>
                  <a:lnTo>
                    <a:pt x="2829" y="1358"/>
                  </a:lnTo>
                  <a:lnTo>
                    <a:pt x="2732" y="745"/>
                  </a:lnTo>
                  <a:lnTo>
                    <a:pt x="2642" y="232"/>
                  </a:lnTo>
                  <a:lnTo>
                    <a:pt x="2614" y="37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6" name="Freeform 87">
              <a:extLst>
                <a:ext uri="{FF2B5EF4-FFF2-40B4-BE49-F238E27FC236}">
                  <a16:creationId xmlns:a16="http://schemas.microsoft.com/office/drawing/2014/main" id="{11F01BC3-F46F-4879-4C0B-28E09DED2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3" y="3118"/>
              <a:ext cx="51" cy="211"/>
            </a:xfrm>
            <a:custGeom>
              <a:avLst/>
              <a:gdLst>
                <a:gd name="T0" fmla="*/ 7 w 206"/>
                <a:gd name="T1" fmla="*/ 0 h 1057"/>
                <a:gd name="T2" fmla="*/ 7 w 206"/>
                <a:gd name="T3" fmla="*/ 19 h 1057"/>
                <a:gd name="T4" fmla="*/ 14 w 206"/>
                <a:gd name="T5" fmla="*/ 42 h 1057"/>
                <a:gd name="T6" fmla="*/ 22 w 206"/>
                <a:gd name="T7" fmla="*/ 55 h 1057"/>
                <a:gd name="T8" fmla="*/ 34 w 206"/>
                <a:gd name="T9" fmla="*/ 70 h 1057"/>
                <a:gd name="T10" fmla="*/ 51 w 206"/>
                <a:gd name="T11" fmla="*/ 79 h 1057"/>
                <a:gd name="T12" fmla="*/ 49 w 206"/>
                <a:gd name="T13" fmla="*/ 85 h 1057"/>
                <a:gd name="T14" fmla="*/ 27 w 206"/>
                <a:gd name="T15" fmla="*/ 79 h 1057"/>
                <a:gd name="T16" fmla="*/ 31 w 206"/>
                <a:gd name="T17" fmla="*/ 106 h 1057"/>
                <a:gd name="T18" fmla="*/ 34 w 206"/>
                <a:gd name="T19" fmla="*/ 173 h 1057"/>
                <a:gd name="T20" fmla="*/ 34 w 206"/>
                <a:gd name="T21" fmla="*/ 211 h 1057"/>
                <a:gd name="T22" fmla="*/ 27 w 206"/>
                <a:gd name="T23" fmla="*/ 111 h 1057"/>
                <a:gd name="T24" fmla="*/ 14 w 206"/>
                <a:gd name="T25" fmla="*/ 76 h 1057"/>
                <a:gd name="T26" fmla="*/ 2 w 206"/>
                <a:gd name="T27" fmla="*/ 72 h 1057"/>
                <a:gd name="T28" fmla="*/ 14 w 206"/>
                <a:gd name="T29" fmla="*/ 67 h 1057"/>
                <a:gd name="T30" fmla="*/ 7 w 206"/>
                <a:gd name="T31" fmla="*/ 50 h 1057"/>
                <a:gd name="T32" fmla="*/ 2 w 206"/>
                <a:gd name="T33" fmla="*/ 27 h 1057"/>
                <a:gd name="T34" fmla="*/ 0 w 206"/>
                <a:gd name="T35" fmla="*/ 2 h 1057"/>
                <a:gd name="T36" fmla="*/ 7 w 206"/>
                <a:gd name="T37" fmla="*/ 0 h 10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6" h="1057">
                  <a:moveTo>
                    <a:pt x="28" y="0"/>
                  </a:moveTo>
                  <a:lnTo>
                    <a:pt x="28" y="93"/>
                  </a:lnTo>
                  <a:lnTo>
                    <a:pt x="58" y="209"/>
                  </a:lnTo>
                  <a:lnTo>
                    <a:pt x="88" y="278"/>
                  </a:lnTo>
                  <a:lnTo>
                    <a:pt x="138" y="350"/>
                  </a:lnTo>
                  <a:lnTo>
                    <a:pt x="206" y="394"/>
                  </a:lnTo>
                  <a:lnTo>
                    <a:pt x="196" y="427"/>
                  </a:lnTo>
                  <a:lnTo>
                    <a:pt x="109" y="394"/>
                  </a:lnTo>
                  <a:lnTo>
                    <a:pt x="126" y="533"/>
                  </a:lnTo>
                  <a:lnTo>
                    <a:pt x="138" y="869"/>
                  </a:lnTo>
                  <a:lnTo>
                    <a:pt x="138" y="1057"/>
                  </a:lnTo>
                  <a:lnTo>
                    <a:pt x="109" y="556"/>
                  </a:lnTo>
                  <a:lnTo>
                    <a:pt x="58" y="381"/>
                  </a:lnTo>
                  <a:lnTo>
                    <a:pt x="8" y="359"/>
                  </a:lnTo>
                  <a:lnTo>
                    <a:pt x="58" y="338"/>
                  </a:lnTo>
                  <a:lnTo>
                    <a:pt x="28" y="252"/>
                  </a:lnTo>
                  <a:lnTo>
                    <a:pt x="8" y="137"/>
                  </a:lnTo>
                  <a:lnTo>
                    <a:pt x="0" y="1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7" name="Freeform 88">
              <a:extLst>
                <a:ext uri="{FF2B5EF4-FFF2-40B4-BE49-F238E27FC236}">
                  <a16:creationId xmlns:a16="http://schemas.microsoft.com/office/drawing/2014/main" id="{945BEF98-2057-A45E-F37B-B38E5C119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1" y="3136"/>
              <a:ext cx="311" cy="602"/>
            </a:xfrm>
            <a:custGeom>
              <a:avLst/>
              <a:gdLst>
                <a:gd name="T0" fmla="*/ 266 w 1243"/>
                <a:gd name="T1" fmla="*/ 0 h 3010"/>
                <a:gd name="T2" fmla="*/ 257 w 1243"/>
                <a:gd name="T3" fmla="*/ 14 h 3010"/>
                <a:gd name="T4" fmla="*/ 254 w 1243"/>
                <a:gd name="T5" fmla="*/ 35 h 3010"/>
                <a:gd name="T6" fmla="*/ 257 w 1243"/>
                <a:gd name="T7" fmla="*/ 51 h 3010"/>
                <a:gd name="T8" fmla="*/ 242 w 1243"/>
                <a:gd name="T9" fmla="*/ 93 h 3010"/>
                <a:gd name="T10" fmla="*/ 233 w 1243"/>
                <a:gd name="T11" fmla="*/ 139 h 3010"/>
                <a:gd name="T12" fmla="*/ 233 w 1243"/>
                <a:gd name="T13" fmla="*/ 182 h 3010"/>
                <a:gd name="T14" fmla="*/ 181 w 1243"/>
                <a:gd name="T15" fmla="*/ 253 h 3010"/>
                <a:gd name="T16" fmla="*/ 112 w 1243"/>
                <a:gd name="T17" fmla="*/ 214 h 3010"/>
                <a:gd name="T18" fmla="*/ 135 w 1243"/>
                <a:gd name="T19" fmla="*/ 306 h 3010"/>
                <a:gd name="T20" fmla="*/ 147 w 1243"/>
                <a:gd name="T21" fmla="*/ 380 h 3010"/>
                <a:gd name="T22" fmla="*/ 154 w 1243"/>
                <a:gd name="T23" fmla="*/ 413 h 3010"/>
                <a:gd name="T24" fmla="*/ 90 w 1243"/>
                <a:gd name="T25" fmla="*/ 450 h 3010"/>
                <a:gd name="T26" fmla="*/ 0 w 1243"/>
                <a:gd name="T27" fmla="*/ 482 h 3010"/>
                <a:gd name="T28" fmla="*/ 29 w 1243"/>
                <a:gd name="T29" fmla="*/ 498 h 3010"/>
                <a:gd name="T30" fmla="*/ 56 w 1243"/>
                <a:gd name="T31" fmla="*/ 533 h 3010"/>
                <a:gd name="T32" fmla="*/ 64 w 1243"/>
                <a:gd name="T33" fmla="*/ 565 h 3010"/>
                <a:gd name="T34" fmla="*/ 61 w 1243"/>
                <a:gd name="T35" fmla="*/ 580 h 3010"/>
                <a:gd name="T36" fmla="*/ 46 w 1243"/>
                <a:gd name="T37" fmla="*/ 586 h 3010"/>
                <a:gd name="T38" fmla="*/ 66 w 1243"/>
                <a:gd name="T39" fmla="*/ 602 h 3010"/>
                <a:gd name="T40" fmla="*/ 75 w 1243"/>
                <a:gd name="T41" fmla="*/ 596 h 3010"/>
                <a:gd name="T42" fmla="*/ 73 w 1243"/>
                <a:gd name="T43" fmla="*/ 563 h 3010"/>
                <a:gd name="T44" fmla="*/ 64 w 1243"/>
                <a:gd name="T45" fmla="*/ 529 h 3010"/>
                <a:gd name="T46" fmla="*/ 44 w 1243"/>
                <a:gd name="T47" fmla="*/ 498 h 3010"/>
                <a:gd name="T48" fmla="*/ 29 w 1243"/>
                <a:gd name="T49" fmla="*/ 482 h 3010"/>
                <a:gd name="T50" fmla="*/ 93 w 1243"/>
                <a:gd name="T51" fmla="*/ 463 h 3010"/>
                <a:gd name="T52" fmla="*/ 193 w 1243"/>
                <a:gd name="T53" fmla="*/ 399 h 3010"/>
                <a:gd name="T54" fmla="*/ 311 w 1243"/>
                <a:gd name="T55" fmla="*/ 331 h 3010"/>
                <a:gd name="T56" fmla="*/ 254 w 1243"/>
                <a:gd name="T57" fmla="*/ 352 h 3010"/>
                <a:gd name="T58" fmla="*/ 240 w 1243"/>
                <a:gd name="T59" fmla="*/ 269 h 3010"/>
                <a:gd name="T60" fmla="*/ 237 w 1243"/>
                <a:gd name="T61" fmla="*/ 162 h 3010"/>
                <a:gd name="T62" fmla="*/ 247 w 1243"/>
                <a:gd name="T63" fmla="*/ 100 h 3010"/>
                <a:gd name="T64" fmla="*/ 264 w 1243"/>
                <a:gd name="T65" fmla="*/ 56 h 3010"/>
                <a:gd name="T66" fmla="*/ 274 w 1243"/>
                <a:gd name="T67" fmla="*/ 56 h 3010"/>
                <a:gd name="T68" fmla="*/ 262 w 1243"/>
                <a:gd name="T69" fmla="*/ 39 h 3010"/>
                <a:gd name="T70" fmla="*/ 262 w 1243"/>
                <a:gd name="T71" fmla="*/ 25 h 3010"/>
                <a:gd name="T72" fmla="*/ 264 w 1243"/>
                <a:gd name="T73" fmla="*/ 9 h 3010"/>
                <a:gd name="T74" fmla="*/ 266 w 1243"/>
                <a:gd name="T75" fmla="*/ 0 h 30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243" h="3010">
                  <a:moveTo>
                    <a:pt x="1065" y="0"/>
                  </a:moveTo>
                  <a:lnTo>
                    <a:pt x="1027" y="72"/>
                  </a:lnTo>
                  <a:lnTo>
                    <a:pt x="1016" y="175"/>
                  </a:lnTo>
                  <a:lnTo>
                    <a:pt x="1027" y="257"/>
                  </a:lnTo>
                  <a:lnTo>
                    <a:pt x="967" y="463"/>
                  </a:lnTo>
                  <a:lnTo>
                    <a:pt x="930" y="696"/>
                  </a:lnTo>
                  <a:lnTo>
                    <a:pt x="930" y="911"/>
                  </a:lnTo>
                  <a:lnTo>
                    <a:pt x="722" y="1263"/>
                  </a:lnTo>
                  <a:lnTo>
                    <a:pt x="449" y="1068"/>
                  </a:lnTo>
                  <a:lnTo>
                    <a:pt x="540" y="1529"/>
                  </a:lnTo>
                  <a:lnTo>
                    <a:pt x="586" y="1899"/>
                  </a:lnTo>
                  <a:lnTo>
                    <a:pt x="615" y="2064"/>
                  </a:lnTo>
                  <a:lnTo>
                    <a:pt x="361" y="2248"/>
                  </a:lnTo>
                  <a:lnTo>
                    <a:pt x="0" y="2410"/>
                  </a:lnTo>
                  <a:lnTo>
                    <a:pt x="115" y="2492"/>
                  </a:lnTo>
                  <a:lnTo>
                    <a:pt x="225" y="2667"/>
                  </a:lnTo>
                  <a:lnTo>
                    <a:pt x="254" y="2826"/>
                  </a:lnTo>
                  <a:lnTo>
                    <a:pt x="243" y="2898"/>
                  </a:lnTo>
                  <a:lnTo>
                    <a:pt x="183" y="2931"/>
                  </a:lnTo>
                  <a:lnTo>
                    <a:pt x="263" y="3010"/>
                  </a:lnTo>
                  <a:lnTo>
                    <a:pt x="301" y="2979"/>
                  </a:lnTo>
                  <a:lnTo>
                    <a:pt x="292" y="2817"/>
                  </a:lnTo>
                  <a:lnTo>
                    <a:pt x="254" y="2643"/>
                  </a:lnTo>
                  <a:lnTo>
                    <a:pt x="175" y="2492"/>
                  </a:lnTo>
                  <a:lnTo>
                    <a:pt x="115" y="2410"/>
                  </a:lnTo>
                  <a:lnTo>
                    <a:pt x="370" y="2317"/>
                  </a:lnTo>
                  <a:lnTo>
                    <a:pt x="773" y="1994"/>
                  </a:lnTo>
                  <a:lnTo>
                    <a:pt x="1243" y="1657"/>
                  </a:lnTo>
                  <a:lnTo>
                    <a:pt x="1016" y="1761"/>
                  </a:lnTo>
                  <a:lnTo>
                    <a:pt x="959" y="1343"/>
                  </a:lnTo>
                  <a:lnTo>
                    <a:pt x="947" y="811"/>
                  </a:lnTo>
                  <a:lnTo>
                    <a:pt x="987" y="498"/>
                  </a:lnTo>
                  <a:lnTo>
                    <a:pt x="1054" y="278"/>
                  </a:lnTo>
                  <a:lnTo>
                    <a:pt x="1094" y="278"/>
                  </a:lnTo>
                  <a:lnTo>
                    <a:pt x="1047" y="195"/>
                  </a:lnTo>
                  <a:lnTo>
                    <a:pt x="1047" y="127"/>
                  </a:lnTo>
                  <a:lnTo>
                    <a:pt x="1054" y="44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8" name="Freeform 89">
              <a:extLst>
                <a:ext uri="{FF2B5EF4-FFF2-40B4-BE49-F238E27FC236}">
                  <a16:creationId xmlns:a16="http://schemas.microsoft.com/office/drawing/2014/main" id="{53AD3966-B5B8-3E22-DCFE-0083A38CA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" y="3101"/>
              <a:ext cx="81" cy="214"/>
            </a:xfrm>
            <a:custGeom>
              <a:avLst/>
              <a:gdLst>
                <a:gd name="T0" fmla="*/ 37 w 325"/>
                <a:gd name="T1" fmla="*/ 214 h 1066"/>
                <a:gd name="T2" fmla="*/ 46 w 325"/>
                <a:gd name="T3" fmla="*/ 200 h 1066"/>
                <a:gd name="T4" fmla="*/ 56 w 325"/>
                <a:gd name="T5" fmla="*/ 179 h 1066"/>
                <a:gd name="T6" fmla="*/ 24 w 325"/>
                <a:gd name="T7" fmla="*/ 91 h 1066"/>
                <a:gd name="T8" fmla="*/ 69 w 325"/>
                <a:gd name="T9" fmla="*/ 60 h 1066"/>
                <a:gd name="T10" fmla="*/ 81 w 325"/>
                <a:gd name="T11" fmla="*/ 0 h 1066"/>
                <a:gd name="T12" fmla="*/ 63 w 325"/>
                <a:gd name="T13" fmla="*/ 52 h 1066"/>
                <a:gd name="T14" fmla="*/ 39 w 325"/>
                <a:gd name="T15" fmla="*/ 60 h 1066"/>
                <a:gd name="T16" fmla="*/ 26 w 325"/>
                <a:gd name="T17" fmla="*/ 5 h 1066"/>
                <a:gd name="T18" fmla="*/ 10 w 325"/>
                <a:gd name="T19" fmla="*/ 0 h 1066"/>
                <a:gd name="T20" fmla="*/ 0 w 325"/>
                <a:gd name="T21" fmla="*/ 5 h 1066"/>
                <a:gd name="T22" fmla="*/ 10 w 325"/>
                <a:gd name="T23" fmla="*/ 87 h 1066"/>
                <a:gd name="T24" fmla="*/ 10 w 325"/>
                <a:gd name="T25" fmla="*/ 193 h 1066"/>
                <a:gd name="T26" fmla="*/ 24 w 325"/>
                <a:gd name="T27" fmla="*/ 214 h 1066"/>
                <a:gd name="T28" fmla="*/ 37 w 325"/>
                <a:gd name="T29" fmla="*/ 214 h 10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25" h="1066">
                  <a:moveTo>
                    <a:pt x="147" y="1066"/>
                  </a:moveTo>
                  <a:lnTo>
                    <a:pt x="185" y="996"/>
                  </a:lnTo>
                  <a:lnTo>
                    <a:pt x="226" y="891"/>
                  </a:lnTo>
                  <a:lnTo>
                    <a:pt x="98" y="452"/>
                  </a:lnTo>
                  <a:lnTo>
                    <a:pt x="275" y="301"/>
                  </a:lnTo>
                  <a:lnTo>
                    <a:pt x="325" y="0"/>
                  </a:lnTo>
                  <a:lnTo>
                    <a:pt x="254" y="257"/>
                  </a:lnTo>
                  <a:lnTo>
                    <a:pt x="156" y="301"/>
                  </a:lnTo>
                  <a:lnTo>
                    <a:pt x="104" y="23"/>
                  </a:lnTo>
                  <a:lnTo>
                    <a:pt x="39" y="0"/>
                  </a:lnTo>
                  <a:lnTo>
                    <a:pt x="0" y="23"/>
                  </a:lnTo>
                  <a:lnTo>
                    <a:pt x="39" y="431"/>
                  </a:lnTo>
                  <a:lnTo>
                    <a:pt x="39" y="960"/>
                  </a:lnTo>
                  <a:lnTo>
                    <a:pt x="98" y="1066"/>
                  </a:lnTo>
                  <a:lnTo>
                    <a:pt x="147" y="10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9" name="Freeform 90">
              <a:extLst>
                <a:ext uri="{FF2B5EF4-FFF2-40B4-BE49-F238E27FC236}">
                  <a16:creationId xmlns:a16="http://schemas.microsoft.com/office/drawing/2014/main" id="{45E75C69-40D2-9066-7379-CAE773B81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6" y="3094"/>
              <a:ext cx="39" cy="130"/>
            </a:xfrm>
            <a:custGeom>
              <a:avLst/>
              <a:gdLst>
                <a:gd name="T0" fmla="*/ 7 w 156"/>
                <a:gd name="T1" fmla="*/ 0 h 651"/>
                <a:gd name="T2" fmla="*/ 7 w 156"/>
                <a:gd name="T3" fmla="*/ 19 h 651"/>
                <a:gd name="T4" fmla="*/ 18 w 156"/>
                <a:gd name="T5" fmla="*/ 38 h 651"/>
                <a:gd name="T6" fmla="*/ 25 w 156"/>
                <a:gd name="T7" fmla="*/ 61 h 651"/>
                <a:gd name="T8" fmla="*/ 25 w 156"/>
                <a:gd name="T9" fmla="*/ 81 h 651"/>
                <a:gd name="T10" fmla="*/ 29 w 156"/>
                <a:gd name="T11" fmla="*/ 95 h 651"/>
                <a:gd name="T12" fmla="*/ 39 w 156"/>
                <a:gd name="T13" fmla="*/ 114 h 651"/>
                <a:gd name="T14" fmla="*/ 29 w 156"/>
                <a:gd name="T15" fmla="*/ 130 h 651"/>
                <a:gd name="T16" fmla="*/ 22 w 156"/>
                <a:gd name="T17" fmla="*/ 93 h 651"/>
                <a:gd name="T18" fmla="*/ 20 w 156"/>
                <a:gd name="T19" fmla="*/ 63 h 651"/>
                <a:gd name="T20" fmla="*/ 15 w 156"/>
                <a:gd name="T21" fmla="*/ 42 h 651"/>
                <a:gd name="T22" fmla="*/ 2 w 156"/>
                <a:gd name="T23" fmla="*/ 21 h 651"/>
                <a:gd name="T24" fmla="*/ 0 w 156"/>
                <a:gd name="T25" fmla="*/ 7 h 651"/>
                <a:gd name="T26" fmla="*/ 0 w 156"/>
                <a:gd name="T27" fmla="*/ 0 h 651"/>
                <a:gd name="T28" fmla="*/ 7 w 156"/>
                <a:gd name="T29" fmla="*/ 0 h 65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6" h="651">
                  <a:moveTo>
                    <a:pt x="29" y="0"/>
                  </a:moveTo>
                  <a:lnTo>
                    <a:pt x="29" y="97"/>
                  </a:lnTo>
                  <a:lnTo>
                    <a:pt x="70" y="188"/>
                  </a:lnTo>
                  <a:lnTo>
                    <a:pt x="99" y="304"/>
                  </a:lnTo>
                  <a:lnTo>
                    <a:pt x="99" y="406"/>
                  </a:lnTo>
                  <a:lnTo>
                    <a:pt x="115" y="477"/>
                  </a:lnTo>
                  <a:lnTo>
                    <a:pt x="156" y="572"/>
                  </a:lnTo>
                  <a:lnTo>
                    <a:pt x="115" y="651"/>
                  </a:lnTo>
                  <a:lnTo>
                    <a:pt x="87" y="468"/>
                  </a:lnTo>
                  <a:lnTo>
                    <a:pt x="78" y="315"/>
                  </a:lnTo>
                  <a:lnTo>
                    <a:pt x="58" y="211"/>
                  </a:lnTo>
                  <a:lnTo>
                    <a:pt x="9" y="105"/>
                  </a:lnTo>
                  <a:lnTo>
                    <a:pt x="0" y="37"/>
                  </a:lnTo>
                  <a:lnTo>
                    <a:pt x="0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0" name="Freeform 91">
              <a:extLst>
                <a:ext uri="{FF2B5EF4-FFF2-40B4-BE49-F238E27FC236}">
                  <a16:creationId xmlns:a16="http://schemas.microsoft.com/office/drawing/2014/main" id="{BDF2B817-9E50-EE1D-07C5-CE5C9E69F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5" y="3539"/>
              <a:ext cx="190" cy="81"/>
            </a:xfrm>
            <a:custGeom>
              <a:avLst/>
              <a:gdLst>
                <a:gd name="T0" fmla="*/ 190 w 762"/>
                <a:gd name="T1" fmla="*/ 81 h 406"/>
                <a:gd name="T2" fmla="*/ 144 w 762"/>
                <a:gd name="T3" fmla="*/ 54 h 406"/>
                <a:gd name="T4" fmla="*/ 97 w 762"/>
                <a:gd name="T5" fmla="*/ 37 h 406"/>
                <a:gd name="T6" fmla="*/ 68 w 762"/>
                <a:gd name="T7" fmla="*/ 35 h 406"/>
                <a:gd name="T8" fmla="*/ 42 w 762"/>
                <a:gd name="T9" fmla="*/ 29 h 406"/>
                <a:gd name="T10" fmla="*/ 22 w 762"/>
                <a:gd name="T11" fmla="*/ 12 h 406"/>
                <a:gd name="T12" fmla="*/ 12 w 762"/>
                <a:gd name="T13" fmla="*/ 0 h 406"/>
                <a:gd name="T14" fmla="*/ 0 w 762"/>
                <a:gd name="T15" fmla="*/ 5 h 406"/>
                <a:gd name="T16" fmla="*/ 12 w 762"/>
                <a:gd name="T17" fmla="*/ 33 h 406"/>
                <a:gd name="T18" fmla="*/ 31 w 762"/>
                <a:gd name="T19" fmla="*/ 60 h 406"/>
                <a:gd name="T20" fmla="*/ 66 w 762"/>
                <a:gd name="T21" fmla="*/ 68 h 406"/>
                <a:gd name="T22" fmla="*/ 76 w 762"/>
                <a:gd name="T23" fmla="*/ 76 h 406"/>
                <a:gd name="T24" fmla="*/ 66 w 762"/>
                <a:gd name="T25" fmla="*/ 60 h 406"/>
                <a:gd name="T26" fmla="*/ 34 w 762"/>
                <a:gd name="T27" fmla="*/ 55 h 406"/>
                <a:gd name="T28" fmla="*/ 20 w 762"/>
                <a:gd name="T29" fmla="*/ 33 h 406"/>
                <a:gd name="T30" fmla="*/ 12 w 762"/>
                <a:gd name="T31" fmla="*/ 7 h 406"/>
                <a:gd name="T32" fmla="*/ 34 w 762"/>
                <a:gd name="T33" fmla="*/ 30 h 406"/>
                <a:gd name="T34" fmla="*/ 56 w 762"/>
                <a:gd name="T35" fmla="*/ 37 h 406"/>
                <a:gd name="T36" fmla="*/ 97 w 762"/>
                <a:gd name="T37" fmla="*/ 42 h 406"/>
                <a:gd name="T38" fmla="*/ 142 w 762"/>
                <a:gd name="T39" fmla="*/ 58 h 406"/>
                <a:gd name="T40" fmla="*/ 178 w 762"/>
                <a:gd name="T41" fmla="*/ 79 h 406"/>
                <a:gd name="T42" fmla="*/ 190 w 762"/>
                <a:gd name="T43" fmla="*/ 81 h 40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62" h="406">
                  <a:moveTo>
                    <a:pt x="762" y="406"/>
                  </a:moveTo>
                  <a:lnTo>
                    <a:pt x="577" y="270"/>
                  </a:lnTo>
                  <a:lnTo>
                    <a:pt x="390" y="186"/>
                  </a:lnTo>
                  <a:lnTo>
                    <a:pt x="272" y="175"/>
                  </a:lnTo>
                  <a:lnTo>
                    <a:pt x="168" y="144"/>
                  </a:lnTo>
                  <a:lnTo>
                    <a:pt x="87" y="58"/>
                  </a:lnTo>
                  <a:lnTo>
                    <a:pt x="47" y="0"/>
                  </a:lnTo>
                  <a:lnTo>
                    <a:pt x="0" y="24"/>
                  </a:lnTo>
                  <a:lnTo>
                    <a:pt x="47" y="164"/>
                  </a:lnTo>
                  <a:lnTo>
                    <a:pt x="124" y="302"/>
                  </a:lnTo>
                  <a:lnTo>
                    <a:pt x="265" y="340"/>
                  </a:lnTo>
                  <a:lnTo>
                    <a:pt x="303" y="383"/>
                  </a:lnTo>
                  <a:lnTo>
                    <a:pt x="265" y="302"/>
                  </a:lnTo>
                  <a:lnTo>
                    <a:pt x="138" y="278"/>
                  </a:lnTo>
                  <a:lnTo>
                    <a:pt x="79" y="164"/>
                  </a:lnTo>
                  <a:lnTo>
                    <a:pt x="47" y="37"/>
                  </a:lnTo>
                  <a:lnTo>
                    <a:pt x="138" y="151"/>
                  </a:lnTo>
                  <a:lnTo>
                    <a:pt x="225" y="186"/>
                  </a:lnTo>
                  <a:lnTo>
                    <a:pt x="390" y="210"/>
                  </a:lnTo>
                  <a:lnTo>
                    <a:pt x="568" y="291"/>
                  </a:lnTo>
                  <a:lnTo>
                    <a:pt x="712" y="395"/>
                  </a:lnTo>
                  <a:lnTo>
                    <a:pt x="762" y="4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1" name="Freeform 92">
              <a:extLst>
                <a:ext uri="{FF2B5EF4-FFF2-40B4-BE49-F238E27FC236}">
                  <a16:creationId xmlns:a16="http://schemas.microsoft.com/office/drawing/2014/main" id="{CB39FF58-9D97-AA57-7799-FAF388CF9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3616"/>
              <a:ext cx="218" cy="202"/>
            </a:xfrm>
            <a:custGeom>
              <a:avLst/>
              <a:gdLst>
                <a:gd name="T0" fmla="*/ 218 w 871"/>
                <a:gd name="T1" fmla="*/ 0 h 1010"/>
                <a:gd name="T2" fmla="*/ 169 w 871"/>
                <a:gd name="T3" fmla="*/ 19 h 1010"/>
                <a:gd name="T4" fmla="*/ 115 w 871"/>
                <a:gd name="T5" fmla="*/ 30 h 1010"/>
                <a:gd name="T6" fmla="*/ 50 w 871"/>
                <a:gd name="T7" fmla="*/ 39 h 1010"/>
                <a:gd name="T8" fmla="*/ 17 w 871"/>
                <a:gd name="T9" fmla="*/ 49 h 1010"/>
                <a:gd name="T10" fmla="*/ 8 w 871"/>
                <a:gd name="T11" fmla="*/ 56 h 1010"/>
                <a:gd name="T12" fmla="*/ 13 w 871"/>
                <a:gd name="T13" fmla="*/ 67 h 1010"/>
                <a:gd name="T14" fmla="*/ 46 w 871"/>
                <a:gd name="T15" fmla="*/ 65 h 1010"/>
                <a:gd name="T16" fmla="*/ 159 w 871"/>
                <a:gd name="T17" fmla="*/ 58 h 1010"/>
                <a:gd name="T18" fmla="*/ 88 w 871"/>
                <a:gd name="T19" fmla="*/ 81 h 1010"/>
                <a:gd name="T20" fmla="*/ 32 w 871"/>
                <a:gd name="T21" fmla="*/ 88 h 1010"/>
                <a:gd name="T22" fmla="*/ 0 w 871"/>
                <a:gd name="T23" fmla="*/ 100 h 1010"/>
                <a:gd name="T24" fmla="*/ 0 w 871"/>
                <a:gd name="T25" fmla="*/ 112 h 1010"/>
                <a:gd name="T26" fmla="*/ 14 w 871"/>
                <a:gd name="T27" fmla="*/ 118 h 1010"/>
                <a:gd name="T28" fmla="*/ 92 w 871"/>
                <a:gd name="T29" fmla="*/ 109 h 1010"/>
                <a:gd name="T30" fmla="*/ 173 w 871"/>
                <a:gd name="T31" fmla="*/ 97 h 1010"/>
                <a:gd name="T32" fmla="*/ 171 w 871"/>
                <a:gd name="T33" fmla="*/ 105 h 1010"/>
                <a:gd name="T34" fmla="*/ 103 w 871"/>
                <a:gd name="T35" fmla="*/ 135 h 1010"/>
                <a:gd name="T36" fmla="*/ 46 w 871"/>
                <a:gd name="T37" fmla="*/ 156 h 1010"/>
                <a:gd name="T38" fmla="*/ 46 w 871"/>
                <a:gd name="T39" fmla="*/ 169 h 1010"/>
                <a:gd name="T40" fmla="*/ 76 w 871"/>
                <a:gd name="T41" fmla="*/ 171 h 1010"/>
                <a:gd name="T42" fmla="*/ 186 w 871"/>
                <a:gd name="T43" fmla="*/ 139 h 1010"/>
                <a:gd name="T44" fmla="*/ 205 w 871"/>
                <a:gd name="T45" fmla="*/ 137 h 1010"/>
                <a:gd name="T46" fmla="*/ 173 w 871"/>
                <a:gd name="T47" fmla="*/ 177 h 1010"/>
                <a:gd name="T48" fmla="*/ 120 w 871"/>
                <a:gd name="T49" fmla="*/ 192 h 1010"/>
                <a:gd name="T50" fmla="*/ 123 w 871"/>
                <a:gd name="T51" fmla="*/ 202 h 1010"/>
                <a:gd name="T52" fmla="*/ 137 w 871"/>
                <a:gd name="T53" fmla="*/ 202 h 1010"/>
                <a:gd name="T54" fmla="*/ 130 w 871"/>
                <a:gd name="T55" fmla="*/ 195 h 1010"/>
                <a:gd name="T56" fmla="*/ 184 w 871"/>
                <a:gd name="T57" fmla="*/ 181 h 1010"/>
                <a:gd name="T58" fmla="*/ 218 w 871"/>
                <a:gd name="T59" fmla="*/ 132 h 1010"/>
                <a:gd name="T60" fmla="*/ 179 w 871"/>
                <a:gd name="T61" fmla="*/ 132 h 1010"/>
                <a:gd name="T62" fmla="*/ 83 w 871"/>
                <a:gd name="T63" fmla="*/ 165 h 1010"/>
                <a:gd name="T64" fmla="*/ 59 w 871"/>
                <a:gd name="T65" fmla="*/ 165 h 1010"/>
                <a:gd name="T66" fmla="*/ 61 w 871"/>
                <a:gd name="T67" fmla="*/ 156 h 1010"/>
                <a:gd name="T68" fmla="*/ 128 w 871"/>
                <a:gd name="T69" fmla="*/ 132 h 1010"/>
                <a:gd name="T70" fmla="*/ 186 w 871"/>
                <a:gd name="T71" fmla="*/ 100 h 1010"/>
                <a:gd name="T72" fmla="*/ 189 w 871"/>
                <a:gd name="T73" fmla="*/ 88 h 1010"/>
                <a:gd name="T74" fmla="*/ 71 w 871"/>
                <a:gd name="T75" fmla="*/ 107 h 1010"/>
                <a:gd name="T76" fmla="*/ 17 w 871"/>
                <a:gd name="T77" fmla="*/ 112 h 1010"/>
                <a:gd name="T78" fmla="*/ 8 w 871"/>
                <a:gd name="T79" fmla="*/ 105 h 1010"/>
                <a:gd name="T80" fmla="*/ 24 w 871"/>
                <a:gd name="T81" fmla="*/ 95 h 1010"/>
                <a:gd name="T82" fmla="*/ 98 w 871"/>
                <a:gd name="T83" fmla="*/ 84 h 1010"/>
                <a:gd name="T84" fmla="*/ 177 w 871"/>
                <a:gd name="T85" fmla="*/ 58 h 1010"/>
                <a:gd name="T86" fmla="*/ 179 w 871"/>
                <a:gd name="T87" fmla="*/ 52 h 1010"/>
                <a:gd name="T88" fmla="*/ 42 w 871"/>
                <a:gd name="T89" fmla="*/ 56 h 1010"/>
                <a:gd name="T90" fmla="*/ 40 w 871"/>
                <a:gd name="T91" fmla="*/ 54 h 1010"/>
                <a:gd name="T92" fmla="*/ 108 w 871"/>
                <a:gd name="T93" fmla="*/ 37 h 1010"/>
                <a:gd name="T94" fmla="*/ 173 w 871"/>
                <a:gd name="T95" fmla="*/ 24 h 1010"/>
                <a:gd name="T96" fmla="*/ 218 w 871"/>
                <a:gd name="T97" fmla="*/ 0 h 101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871" h="1010">
                  <a:moveTo>
                    <a:pt x="871" y="0"/>
                  </a:moveTo>
                  <a:lnTo>
                    <a:pt x="675" y="94"/>
                  </a:lnTo>
                  <a:lnTo>
                    <a:pt x="459" y="152"/>
                  </a:lnTo>
                  <a:lnTo>
                    <a:pt x="198" y="197"/>
                  </a:lnTo>
                  <a:lnTo>
                    <a:pt x="69" y="245"/>
                  </a:lnTo>
                  <a:lnTo>
                    <a:pt x="31" y="280"/>
                  </a:lnTo>
                  <a:lnTo>
                    <a:pt x="51" y="337"/>
                  </a:lnTo>
                  <a:lnTo>
                    <a:pt x="185" y="324"/>
                  </a:lnTo>
                  <a:lnTo>
                    <a:pt x="636" y="290"/>
                  </a:lnTo>
                  <a:lnTo>
                    <a:pt x="352" y="407"/>
                  </a:lnTo>
                  <a:lnTo>
                    <a:pt x="126" y="440"/>
                  </a:lnTo>
                  <a:lnTo>
                    <a:pt x="0" y="500"/>
                  </a:lnTo>
                  <a:lnTo>
                    <a:pt x="0" y="558"/>
                  </a:lnTo>
                  <a:lnTo>
                    <a:pt x="57" y="591"/>
                  </a:lnTo>
                  <a:lnTo>
                    <a:pt x="369" y="547"/>
                  </a:lnTo>
                  <a:lnTo>
                    <a:pt x="692" y="485"/>
                  </a:lnTo>
                  <a:lnTo>
                    <a:pt x="683" y="523"/>
                  </a:lnTo>
                  <a:lnTo>
                    <a:pt x="412" y="674"/>
                  </a:lnTo>
                  <a:lnTo>
                    <a:pt x="185" y="778"/>
                  </a:lnTo>
                  <a:lnTo>
                    <a:pt x="185" y="846"/>
                  </a:lnTo>
                  <a:lnTo>
                    <a:pt x="303" y="857"/>
                  </a:lnTo>
                  <a:lnTo>
                    <a:pt x="743" y="695"/>
                  </a:lnTo>
                  <a:lnTo>
                    <a:pt x="821" y="685"/>
                  </a:lnTo>
                  <a:lnTo>
                    <a:pt x="692" y="883"/>
                  </a:lnTo>
                  <a:lnTo>
                    <a:pt x="481" y="962"/>
                  </a:lnTo>
                  <a:lnTo>
                    <a:pt x="490" y="1010"/>
                  </a:lnTo>
                  <a:lnTo>
                    <a:pt x="548" y="1010"/>
                  </a:lnTo>
                  <a:lnTo>
                    <a:pt x="521" y="973"/>
                  </a:lnTo>
                  <a:lnTo>
                    <a:pt x="736" y="905"/>
                  </a:lnTo>
                  <a:lnTo>
                    <a:pt x="871" y="658"/>
                  </a:lnTo>
                  <a:lnTo>
                    <a:pt x="714" y="658"/>
                  </a:lnTo>
                  <a:lnTo>
                    <a:pt x="333" y="825"/>
                  </a:lnTo>
                  <a:lnTo>
                    <a:pt x="235" y="825"/>
                  </a:lnTo>
                  <a:lnTo>
                    <a:pt x="245" y="778"/>
                  </a:lnTo>
                  <a:lnTo>
                    <a:pt x="510" y="658"/>
                  </a:lnTo>
                  <a:lnTo>
                    <a:pt x="743" y="500"/>
                  </a:lnTo>
                  <a:lnTo>
                    <a:pt x="755" y="440"/>
                  </a:lnTo>
                  <a:lnTo>
                    <a:pt x="282" y="533"/>
                  </a:lnTo>
                  <a:lnTo>
                    <a:pt x="69" y="558"/>
                  </a:lnTo>
                  <a:lnTo>
                    <a:pt x="31" y="523"/>
                  </a:lnTo>
                  <a:lnTo>
                    <a:pt x="97" y="477"/>
                  </a:lnTo>
                  <a:lnTo>
                    <a:pt x="391" y="419"/>
                  </a:lnTo>
                  <a:lnTo>
                    <a:pt x="706" y="290"/>
                  </a:lnTo>
                  <a:lnTo>
                    <a:pt x="714" y="259"/>
                  </a:lnTo>
                  <a:lnTo>
                    <a:pt x="167" y="280"/>
                  </a:lnTo>
                  <a:lnTo>
                    <a:pt x="158" y="269"/>
                  </a:lnTo>
                  <a:lnTo>
                    <a:pt x="433" y="183"/>
                  </a:lnTo>
                  <a:lnTo>
                    <a:pt x="692" y="118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2" name="Freeform 93">
              <a:extLst>
                <a:ext uri="{FF2B5EF4-FFF2-40B4-BE49-F238E27FC236}">
                  <a16:creationId xmlns:a16="http://schemas.microsoft.com/office/drawing/2014/main" id="{8D08207A-2633-1F98-BA4F-1C52CF53A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4" y="3708"/>
              <a:ext cx="221" cy="105"/>
            </a:xfrm>
            <a:custGeom>
              <a:avLst/>
              <a:gdLst>
                <a:gd name="T0" fmla="*/ 0 w 881"/>
                <a:gd name="T1" fmla="*/ 105 h 523"/>
                <a:gd name="T2" fmla="*/ 52 w 881"/>
                <a:gd name="T3" fmla="*/ 96 h 523"/>
                <a:gd name="T4" fmla="*/ 81 w 881"/>
                <a:gd name="T5" fmla="*/ 71 h 523"/>
                <a:gd name="T6" fmla="*/ 127 w 881"/>
                <a:gd name="T7" fmla="*/ 52 h 523"/>
                <a:gd name="T8" fmla="*/ 167 w 881"/>
                <a:gd name="T9" fmla="*/ 29 h 523"/>
                <a:gd name="T10" fmla="*/ 214 w 881"/>
                <a:gd name="T11" fmla="*/ 12 h 523"/>
                <a:gd name="T12" fmla="*/ 221 w 881"/>
                <a:gd name="T13" fmla="*/ 0 h 523"/>
                <a:gd name="T14" fmla="*/ 169 w 881"/>
                <a:gd name="T15" fmla="*/ 17 h 523"/>
                <a:gd name="T16" fmla="*/ 76 w 881"/>
                <a:gd name="T17" fmla="*/ 61 h 523"/>
                <a:gd name="T18" fmla="*/ 59 w 881"/>
                <a:gd name="T19" fmla="*/ 73 h 523"/>
                <a:gd name="T20" fmla="*/ 47 w 881"/>
                <a:gd name="T21" fmla="*/ 91 h 523"/>
                <a:gd name="T22" fmla="*/ 0 w 881"/>
                <a:gd name="T23" fmla="*/ 105 h 52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81" h="523">
                  <a:moveTo>
                    <a:pt x="0" y="523"/>
                  </a:moveTo>
                  <a:lnTo>
                    <a:pt x="206" y="479"/>
                  </a:lnTo>
                  <a:lnTo>
                    <a:pt x="322" y="354"/>
                  </a:lnTo>
                  <a:lnTo>
                    <a:pt x="507" y="259"/>
                  </a:lnTo>
                  <a:lnTo>
                    <a:pt x="664" y="144"/>
                  </a:lnTo>
                  <a:lnTo>
                    <a:pt x="852" y="62"/>
                  </a:lnTo>
                  <a:lnTo>
                    <a:pt x="881" y="0"/>
                  </a:lnTo>
                  <a:lnTo>
                    <a:pt x="674" y="86"/>
                  </a:lnTo>
                  <a:lnTo>
                    <a:pt x="302" y="303"/>
                  </a:lnTo>
                  <a:lnTo>
                    <a:pt x="234" y="364"/>
                  </a:lnTo>
                  <a:lnTo>
                    <a:pt x="186" y="454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3" name="Freeform 94">
              <a:extLst>
                <a:ext uri="{FF2B5EF4-FFF2-40B4-BE49-F238E27FC236}">
                  <a16:creationId xmlns:a16="http://schemas.microsoft.com/office/drawing/2014/main" id="{9705F2A4-E6D3-4A0E-69A7-3BE3A797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3" y="2658"/>
              <a:ext cx="303" cy="148"/>
            </a:xfrm>
            <a:custGeom>
              <a:avLst/>
              <a:gdLst>
                <a:gd name="T0" fmla="*/ 303 w 1209"/>
                <a:gd name="T1" fmla="*/ 47 h 742"/>
                <a:gd name="T2" fmla="*/ 296 w 1209"/>
                <a:gd name="T3" fmla="*/ 60 h 742"/>
                <a:gd name="T4" fmla="*/ 284 w 1209"/>
                <a:gd name="T5" fmla="*/ 71 h 742"/>
                <a:gd name="T6" fmla="*/ 276 w 1209"/>
                <a:gd name="T7" fmla="*/ 79 h 742"/>
                <a:gd name="T8" fmla="*/ 279 w 1209"/>
                <a:gd name="T9" fmla="*/ 106 h 742"/>
                <a:gd name="T10" fmla="*/ 278 w 1209"/>
                <a:gd name="T11" fmla="*/ 123 h 742"/>
                <a:gd name="T12" fmla="*/ 273 w 1209"/>
                <a:gd name="T13" fmla="*/ 148 h 742"/>
                <a:gd name="T14" fmla="*/ 247 w 1209"/>
                <a:gd name="T15" fmla="*/ 92 h 742"/>
                <a:gd name="T16" fmla="*/ 237 w 1209"/>
                <a:gd name="T17" fmla="*/ 85 h 742"/>
                <a:gd name="T18" fmla="*/ 216 w 1209"/>
                <a:gd name="T19" fmla="*/ 92 h 742"/>
                <a:gd name="T20" fmla="*/ 180 w 1209"/>
                <a:gd name="T21" fmla="*/ 95 h 742"/>
                <a:gd name="T22" fmla="*/ 163 w 1209"/>
                <a:gd name="T23" fmla="*/ 105 h 742"/>
                <a:gd name="T24" fmla="*/ 138 w 1209"/>
                <a:gd name="T25" fmla="*/ 128 h 742"/>
                <a:gd name="T26" fmla="*/ 157 w 1209"/>
                <a:gd name="T27" fmla="*/ 103 h 742"/>
                <a:gd name="T28" fmla="*/ 183 w 1209"/>
                <a:gd name="T29" fmla="*/ 76 h 742"/>
                <a:gd name="T30" fmla="*/ 178 w 1209"/>
                <a:gd name="T31" fmla="*/ 72 h 742"/>
                <a:gd name="T32" fmla="*/ 150 w 1209"/>
                <a:gd name="T33" fmla="*/ 82 h 742"/>
                <a:gd name="T34" fmla="*/ 122 w 1209"/>
                <a:gd name="T35" fmla="*/ 92 h 742"/>
                <a:gd name="T36" fmla="*/ 137 w 1209"/>
                <a:gd name="T37" fmla="*/ 72 h 742"/>
                <a:gd name="T38" fmla="*/ 113 w 1209"/>
                <a:gd name="T39" fmla="*/ 80 h 742"/>
                <a:gd name="T40" fmla="*/ 93 w 1209"/>
                <a:gd name="T41" fmla="*/ 71 h 742"/>
                <a:gd name="T42" fmla="*/ 75 w 1209"/>
                <a:gd name="T43" fmla="*/ 73 h 742"/>
                <a:gd name="T44" fmla="*/ 87 w 1209"/>
                <a:gd name="T45" fmla="*/ 60 h 742"/>
                <a:gd name="T46" fmla="*/ 61 w 1209"/>
                <a:gd name="T47" fmla="*/ 63 h 742"/>
                <a:gd name="T48" fmla="*/ 41 w 1209"/>
                <a:gd name="T49" fmla="*/ 69 h 742"/>
                <a:gd name="T50" fmla="*/ 51 w 1209"/>
                <a:gd name="T51" fmla="*/ 52 h 742"/>
                <a:gd name="T52" fmla="*/ 62 w 1209"/>
                <a:gd name="T53" fmla="*/ 37 h 742"/>
                <a:gd name="T54" fmla="*/ 75 w 1209"/>
                <a:gd name="T55" fmla="*/ 29 h 742"/>
                <a:gd name="T56" fmla="*/ 54 w 1209"/>
                <a:gd name="T57" fmla="*/ 31 h 742"/>
                <a:gd name="T58" fmla="*/ 30 w 1209"/>
                <a:gd name="T59" fmla="*/ 38 h 742"/>
                <a:gd name="T60" fmla="*/ 13 w 1209"/>
                <a:gd name="T61" fmla="*/ 51 h 742"/>
                <a:gd name="T62" fmla="*/ 0 w 1209"/>
                <a:gd name="T63" fmla="*/ 67 h 742"/>
                <a:gd name="T64" fmla="*/ 18 w 1209"/>
                <a:gd name="T65" fmla="*/ 39 h 742"/>
                <a:gd name="T66" fmla="*/ 41 w 1209"/>
                <a:gd name="T67" fmla="*/ 23 h 742"/>
                <a:gd name="T68" fmla="*/ 63 w 1209"/>
                <a:gd name="T69" fmla="*/ 12 h 742"/>
                <a:gd name="T70" fmla="*/ 90 w 1209"/>
                <a:gd name="T71" fmla="*/ 3 h 742"/>
                <a:gd name="T72" fmla="*/ 119 w 1209"/>
                <a:gd name="T73" fmla="*/ 0 h 742"/>
                <a:gd name="T74" fmla="*/ 157 w 1209"/>
                <a:gd name="T75" fmla="*/ 3 h 742"/>
                <a:gd name="T76" fmla="*/ 230 w 1209"/>
                <a:gd name="T77" fmla="*/ 20 h 742"/>
                <a:gd name="T78" fmla="*/ 289 w 1209"/>
                <a:gd name="T79" fmla="*/ 39 h 742"/>
                <a:gd name="T80" fmla="*/ 303 w 1209"/>
                <a:gd name="T81" fmla="*/ 47 h 74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09" h="742">
                  <a:moveTo>
                    <a:pt x="1209" y="236"/>
                  </a:moveTo>
                  <a:lnTo>
                    <a:pt x="1181" y="302"/>
                  </a:lnTo>
                  <a:lnTo>
                    <a:pt x="1132" y="354"/>
                  </a:lnTo>
                  <a:lnTo>
                    <a:pt x="1100" y="398"/>
                  </a:lnTo>
                  <a:lnTo>
                    <a:pt x="1114" y="530"/>
                  </a:lnTo>
                  <a:lnTo>
                    <a:pt x="1111" y="615"/>
                  </a:lnTo>
                  <a:lnTo>
                    <a:pt x="1088" y="742"/>
                  </a:lnTo>
                  <a:lnTo>
                    <a:pt x="985" y="463"/>
                  </a:lnTo>
                  <a:lnTo>
                    <a:pt x="947" y="428"/>
                  </a:lnTo>
                  <a:lnTo>
                    <a:pt x="863" y="461"/>
                  </a:lnTo>
                  <a:lnTo>
                    <a:pt x="717" y="474"/>
                  </a:lnTo>
                  <a:lnTo>
                    <a:pt x="650" y="525"/>
                  </a:lnTo>
                  <a:lnTo>
                    <a:pt x="550" y="642"/>
                  </a:lnTo>
                  <a:lnTo>
                    <a:pt x="627" y="517"/>
                  </a:lnTo>
                  <a:lnTo>
                    <a:pt x="731" y="382"/>
                  </a:lnTo>
                  <a:lnTo>
                    <a:pt x="709" y="359"/>
                  </a:lnTo>
                  <a:lnTo>
                    <a:pt x="597" y="412"/>
                  </a:lnTo>
                  <a:lnTo>
                    <a:pt x="485" y="461"/>
                  </a:lnTo>
                  <a:lnTo>
                    <a:pt x="546" y="359"/>
                  </a:lnTo>
                  <a:lnTo>
                    <a:pt x="451" y="401"/>
                  </a:lnTo>
                  <a:lnTo>
                    <a:pt x="370" y="354"/>
                  </a:lnTo>
                  <a:lnTo>
                    <a:pt x="298" y="367"/>
                  </a:lnTo>
                  <a:lnTo>
                    <a:pt x="347" y="301"/>
                  </a:lnTo>
                  <a:lnTo>
                    <a:pt x="243" y="316"/>
                  </a:lnTo>
                  <a:lnTo>
                    <a:pt x="165" y="344"/>
                  </a:lnTo>
                  <a:lnTo>
                    <a:pt x="203" y="260"/>
                  </a:lnTo>
                  <a:lnTo>
                    <a:pt x="246" y="186"/>
                  </a:lnTo>
                  <a:lnTo>
                    <a:pt x="298" y="144"/>
                  </a:lnTo>
                  <a:lnTo>
                    <a:pt x="217" y="157"/>
                  </a:lnTo>
                  <a:lnTo>
                    <a:pt x="121" y="191"/>
                  </a:lnTo>
                  <a:lnTo>
                    <a:pt x="53" y="257"/>
                  </a:lnTo>
                  <a:lnTo>
                    <a:pt x="0" y="337"/>
                  </a:lnTo>
                  <a:lnTo>
                    <a:pt x="71" y="196"/>
                  </a:lnTo>
                  <a:lnTo>
                    <a:pt x="164" y="113"/>
                  </a:lnTo>
                  <a:lnTo>
                    <a:pt x="253" y="58"/>
                  </a:lnTo>
                  <a:lnTo>
                    <a:pt x="360" y="15"/>
                  </a:lnTo>
                  <a:lnTo>
                    <a:pt x="474" y="0"/>
                  </a:lnTo>
                  <a:lnTo>
                    <a:pt x="627" y="15"/>
                  </a:lnTo>
                  <a:lnTo>
                    <a:pt x="917" y="100"/>
                  </a:lnTo>
                  <a:lnTo>
                    <a:pt x="1152" y="196"/>
                  </a:lnTo>
                  <a:lnTo>
                    <a:pt x="1209" y="2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4" name="Freeform 95">
              <a:extLst>
                <a:ext uri="{FF2B5EF4-FFF2-40B4-BE49-F238E27FC236}">
                  <a16:creationId xmlns:a16="http://schemas.microsoft.com/office/drawing/2014/main" id="{ED5B11A0-EF3D-E7D1-7479-B9AA31C4F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" y="2704"/>
              <a:ext cx="207" cy="334"/>
            </a:xfrm>
            <a:custGeom>
              <a:avLst/>
              <a:gdLst>
                <a:gd name="T0" fmla="*/ 201 w 828"/>
                <a:gd name="T1" fmla="*/ 95 h 1669"/>
                <a:gd name="T2" fmla="*/ 177 w 828"/>
                <a:gd name="T3" fmla="*/ 135 h 1669"/>
                <a:gd name="T4" fmla="*/ 155 w 828"/>
                <a:gd name="T5" fmla="*/ 173 h 1669"/>
                <a:gd name="T6" fmla="*/ 132 w 828"/>
                <a:gd name="T7" fmla="*/ 185 h 1669"/>
                <a:gd name="T8" fmla="*/ 114 w 828"/>
                <a:gd name="T9" fmla="*/ 161 h 1669"/>
                <a:gd name="T10" fmla="*/ 93 w 828"/>
                <a:gd name="T11" fmla="*/ 177 h 1669"/>
                <a:gd name="T12" fmla="*/ 92 w 828"/>
                <a:gd name="T13" fmla="*/ 206 h 1669"/>
                <a:gd name="T14" fmla="*/ 104 w 828"/>
                <a:gd name="T15" fmla="*/ 229 h 1669"/>
                <a:gd name="T16" fmla="*/ 122 w 828"/>
                <a:gd name="T17" fmla="*/ 225 h 1669"/>
                <a:gd name="T18" fmla="*/ 120 w 828"/>
                <a:gd name="T19" fmla="*/ 247 h 1669"/>
                <a:gd name="T20" fmla="*/ 138 w 828"/>
                <a:gd name="T21" fmla="*/ 249 h 1669"/>
                <a:gd name="T22" fmla="*/ 148 w 828"/>
                <a:gd name="T23" fmla="*/ 238 h 1669"/>
                <a:gd name="T24" fmla="*/ 146 w 828"/>
                <a:gd name="T25" fmla="*/ 225 h 1669"/>
                <a:gd name="T26" fmla="*/ 150 w 828"/>
                <a:gd name="T27" fmla="*/ 228 h 1669"/>
                <a:gd name="T28" fmla="*/ 151 w 828"/>
                <a:gd name="T29" fmla="*/ 251 h 1669"/>
                <a:gd name="T30" fmla="*/ 139 w 828"/>
                <a:gd name="T31" fmla="*/ 257 h 1669"/>
                <a:gd name="T32" fmla="*/ 134 w 828"/>
                <a:gd name="T33" fmla="*/ 268 h 1669"/>
                <a:gd name="T34" fmla="*/ 155 w 828"/>
                <a:gd name="T35" fmla="*/ 274 h 1669"/>
                <a:gd name="T36" fmla="*/ 157 w 828"/>
                <a:gd name="T37" fmla="*/ 277 h 1669"/>
                <a:gd name="T38" fmla="*/ 136 w 828"/>
                <a:gd name="T39" fmla="*/ 279 h 1669"/>
                <a:gd name="T40" fmla="*/ 149 w 828"/>
                <a:gd name="T41" fmla="*/ 285 h 1669"/>
                <a:gd name="T42" fmla="*/ 151 w 828"/>
                <a:gd name="T43" fmla="*/ 296 h 1669"/>
                <a:gd name="T44" fmla="*/ 121 w 828"/>
                <a:gd name="T45" fmla="*/ 321 h 1669"/>
                <a:gd name="T46" fmla="*/ 83 w 828"/>
                <a:gd name="T47" fmla="*/ 334 h 1669"/>
                <a:gd name="T48" fmla="*/ 45 w 828"/>
                <a:gd name="T49" fmla="*/ 329 h 1669"/>
                <a:gd name="T50" fmla="*/ 20 w 828"/>
                <a:gd name="T51" fmla="*/ 307 h 1669"/>
                <a:gd name="T52" fmla="*/ 2 w 828"/>
                <a:gd name="T53" fmla="*/ 256 h 1669"/>
                <a:gd name="T54" fmla="*/ 5 w 828"/>
                <a:gd name="T55" fmla="*/ 182 h 1669"/>
                <a:gd name="T56" fmla="*/ 34 w 828"/>
                <a:gd name="T57" fmla="*/ 78 h 1669"/>
                <a:gd name="T58" fmla="*/ 62 w 828"/>
                <a:gd name="T59" fmla="*/ 21 h 1669"/>
                <a:gd name="T60" fmla="*/ 69 w 828"/>
                <a:gd name="T61" fmla="*/ 14 h 1669"/>
                <a:gd name="T62" fmla="*/ 63 w 828"/>
                <a:gd name="T63" fmla="*/ 56 h 1669"/>
                <a:gd name="T64" fmla="*/ 71 w 828"/>
                <a:gd name="T65" fmla="*/ 67 h 1669"/>
                <a:gd name="T66" fmla="*/ 86 w 828"/>
                <a:gd name="T67" fmla="*/ 49 h 1669"/>
                <a:gd name="T68" fmla="*/ 102 w 828"/>
                <a:gd name="T69" fmla="*/ 40 h 1669"/>
                <a:gd name="T70" fmla="*/ 130 w 828"/>
                <a:gd name="T71" fmla="*/ 43 h 1669"/>
                <a:gd name="T72" fmla="*/ 144 w 828"/>
                <a:gd name="T73" fmla="*/ 52 h 1669"/>
                <a:gd name="T74" fmla="*/ 170 w 828"/>
                <a:gd name="T75" fmla="*/ 78 h 1669"/>
                <a:gd name="T76" fmla="*/ 196 w 828"/>
                <a:gd name="T77" fmla="*/ 84 h 166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828" h="1669">
                  <a:moveTo>
                    <a:pt x="828" y="370"/>
                  </a:moveTo>
                  <a:lnTo>
                    <a:pt x="802" y="473"/>
                  </a:lnTo>
                  <a:lnTo>
                    <a:pt x="765" y="567"/>
                  </a:lnTo>
                  <a:lnTo>
                    <a:pt x="706" y="673"/>
                  </a:lnTo>
                  <a:lnTo>
                    <a:pt x="652" y="785"/>
                  </a:lnTo>
                  <a:lnTo>
                    <a:pt x="618" y="866"/>
                  </a:lnTo>
                  <a:lnTo>
                    <a:pt x="597" y="965"/>
                  </a:lnTo>
                  <a:lnTo>
                    <a:pt x="527" y="924"/>
                  </a:lnTo>
                  <a:lnTo>
                    <a:pt x="480" y="861"/>
                  </a:lnTo>
                  <a:lnTo>
                    <a:pt x="456" y="803"/>
                  </a:lnTo>
                  <a:lnTo>
                    <a:pt x="389" y="782"/>
                  </a:lnTo>
                  <a:lnTo>
                    <a:pt x="372" y="882"/>
                  </a:lnTo>
                  <a:lnTo>
                    <a:pt x="361" y="947"/>
                  </a:lnTo>
                  <a:lnTo>
                    <a:pt x="366" y="1030"/>
                  </a:lnTo>
                  <a:lnTo>
                    <a:pt x="389" y="1092"/>
                  </a:lnTo>
                  <a:lnTo>
                    <a:pt x="415" y="1146"/>
                  </a:lnTo>
                  <a:lnTo>
                    <a:pt x="456" y="1180"/>
                  </a:lnTo>
                  <a:lnTo>
                    <a:pt x="488" y="1125"/>
                  </a:lnTo>
                  <a:lnTo>
                    <a:pt x="473" y="1170"/>
                  </a:lnTo>
                  <a:lnTo>
                    <a:pt x="480" y="1232"/>
                  </a:lnTo>
                  <a:lnTo>
                    <a:pt x="506" y="1246"/>
                  </a:lnTo>
                  <a:lnTo>
                    <a:pt x="553" y="1246"/>
                  </a:lnTo>
                  <a:lnTo>
                    <a:pt x="583" y="1225"/>
                  </a:lnTo>
                  <a:lnTo>
                    <a:pt x="592" y="1191"/>
                  </a:lnTo>
                  <a:lnTo>
                    <a:pt x="592" y="1156"/>
                  </a:lnTo>
                  <a:lnTo>
                    <a:pt x="583" y="1126"/>
                  </a:lnTo>
                  <a:lnTo>
                    <a:pt x="557" y="1113"/>
                  </a:lnTo>
                  <a:lnTo>
                    <a:pt x="600" y="1140"/>
                  </a:lnTo>
                  <a:lnTo>
                    <a:pt x="615" y="1187"/>
                  </a:lnTo>
                  <a:lnTo>
                    <a:pt x="605" y="1253"/>
                  </a:lnTo>
                  <a:lnTo>
                    <a:pt x="589" y="1277"/>
                  </a:lnTo>
                  <a:lnTo>
                    <a:pt x="557" y="1283"/>
                  </a:lnTo>
                  <a:lnTo>
                    <a:pt x="509" y="1276"/>
                  </a:lnTo>
                  <a:lnTo>
                    <a:pt x="536" y="1339"/>
                  </a:lnTo>
                  <a:lnTo>
                    <a:pt x="574" y="1370"/>
                  </a:lnTo>
                  <a:lnTo>
                    <a:pt x="618" y="1370"/>
                  </a:lnTo>
                  <a:lnTo>
                    <a:pt x="647" y="1355"/>
                  </a:lnTo>
                  <a:lnTo>
                    <a:pt x="627" y="1383"/>
                  </a:lnTo>
                  <a:lnTo>
                    <a:pt x="597" y="1393"/>
                  </a:lnTo>
                  <a:lnTo>
                    <a:pt x="543" y="1393"/>
                  </a:lnTo>
                  <a:lnTo>
                    <a:pt x="560" y="1413"/>
                  </a:lnTo>
                  <a:lnTo>
                    <a:pt x="597" y="1424"/>
                  </a:lnTo>
                  <a:lnTo>
                    <a:pt x="625" y="1424"/>
                  </a:lnTo>
                  <a:lnTo>
                    <a:pt x="605" y="1479"/>
                  </a:lnTo>
                  <a:lnTo>
                    <a:pt x="565" y="1518"/>
                  </a:lnTo>
                  <a:lnTo>
                    <a:pt x="485" y="1606"/>
                  </a:lnTo>
                  <a:lnTo>
                    <a:pt x="402" y="1650"/>
                  </a:lnTo>
                  <a:lnTo>
                    <a:pt x="331" y="1669"/>
                  </a:lnTo>
                  <a:lnTo>
                    <a:pt x="251" y="1669"/>
                  </a:lnTo>
                  <a:lnTo>
                    <a:pt x="180" y="1642"/>
                  </a:lnTo>
                  <a:lnTo>
                    <a:pt x="131" y="1600"/>
                  </a:lnTo>
                  <a:lnTo>
                    <a:pt x="78" y="1534"/>
                  </a:lnTo>
                  <a:lnTo>
                    <a:pt x="32" y="1434"/>
                  </a:lnTo>
                  <a:lnTo>
                    <a:pt x="6" y="1277"/>
                  </a:lnTo>
                  <a:lnTo>
                    <a:pt x="0" y="1092"/>
                  </a:lnTo>
                  <a:lnTo>
                    <a:pt x="18" y="910"/>
                  </a:lnTo>
                  <a:lnTo>
                    <a:pt x="72" y="645"/>
                  </a:lnTo>
                  <a:lnTo>
                    <a:pt x="136" y="389"/>
                  </a:lnTo>
                  <a:lnTo>
                    <a:pt x="210" y="192"/>
                  </a:lnTo>
                  <a:lnTo>
                    <a:pt x="248" y="103"/>
                  </a:lnTo>
                  <a:lnTo>
                    <a:pt x="314" y="0"/>
                  </a:lnTo>
                  <a:lnTo>
                    <a:pt x="277" y="72"/>
                  </a:lnTo>
                  <a:lnTo>
                    <a:pt x="251" y="176"/>
                  </a:lnTo>
                  <a:lnTo>
                    <a:pt x="251" y="279"/>
                  </a:lnTo>
                  <a:lnTo>
                    <a:pt x="272" y="395"/>
                  </a:lnTo>
                  <a:lnTo>
                    <a:pt x="283" y="337"/>
                  </a:lnTo>
                  <a:lnTo>
                    <a:pt x="326" y="213"/>
                  </a:lnTo>
                  <a:lnTo>
                    <a:pt x="344" y="244"/>
                  </a:lnTo>
                  <a:lnTo>
                    <a:pt x="386" y="213"/>
                  </a:lnTo>
                  <a:lnTo>
                    <a:pt x="409" y="198"/>
                  </a:lnTo>
                  <a:lnTo>
                    <a:pt x="462" y="244"/>
                  </a:lnTo>
                  <a:lnTo>
                    <a:pt x="521" y="213"/>
                  </a:lnTo>
                  <a:lnTo>
                    <a:pt x="491" y="318"/>
                  </a:lnTo>
                  <a:lnTo>
                    <a:pt x="577" y="261"/>
                  </a:lnTo>
                  <a:lnTo>
                    <a:pt x="679" y="306"/>
                  </a:lnTo>
                  <a:lnTo>
                    <a:pt x="679" y="389"/>
                  </a:lnTo>
                  <a:lnTo>
                    <a:pt x="730" y="320"/>
                  </a:lnTo>
                  <a:lnTo>
                    <a:pt x="783" y="418"/>
                  </a:lnTo>
                  <a:lnTo>
                    <a:pt x="828" y="3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5" name="Freeform 96">
              <a:extLst>
                <a:ext uri="{FF2B5EF4-FFF2-40B4-BE49-F238E27FC236}">
                  <a16:creationId xmlns:a16="http://schemas.microsoft.com/office/drawing/2014/main" id="{8326A1E0-A370-1C81-19ED-D3BCB485C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3" y="2879"/>
              <a:ext cx="28" cy="42"/>
            </a:xfrm>
            <a:custGeom>
              <a:avLst/>
              <a:gdLst>
                <a:gd name="T0" fmla="*/ 28 w 111"/>
                <a:gd name="T1" fmla="*/ 11 h 208"/>
                <a:gd name="T2" fmla="*/ 21 w 111"/>
                <a:gd name="T3" fmla="*/ 21 h 208"/>
                <a:gd name="T4" fmla="*/ 21 w 111"/>
                <a:gd name="T5" fmla="*/ 27 h 208"/>
                <a:gd name="T6" fmla="*/ 26 w 111"/>
                <a:gd name="T7" fmla="*/ 42 h 208"/>
                <a:gd name="T8" fmla="*/ 19 w 111"/>
                <a:gd name="T9" fmla="*/ 37 h 208"/>
                <a:gd name="T10" fmla="*/ 4 w 111"/>
                <a:gd name="T11" fmla="*/ 27 h 208"/>
                <a:gd name="T12" fmla="*/ 0 w 111"/>
                <a:gd name="T13" fmla="*/ 18 h 208"/>
                <a:gd name="T14" fmla="*/ 2 w 111"/>
                <a:gd name="T15" fmla="*/ 14 h 208"/>
                <a:gd name="T16" fmla="*/ 7 w 111"/>
                <a:gd name="T17" fmla="*/ 7 h 208"/>
                <a:gd name="T18" fmla="*/ 15 w 111"/>
                <a:gd name="T19" fmla="*/ 0 h 208"/>
                <a:gd name="T20" fmla="*/ 28 w 111"/>
                <a:gd name="T21" fmla="*/ 11 h 20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1" h="208">
                  <a:moveTo>
                    <a:pt x="111" y="56"/>
                  </a:moveTo>
                  <a:lnTo>
                    <a:pt x="85" y="102"/>
                  </a:lnTo>
                  <a:lnTo>
                    <a:pt x="85" y="136"/>
                  </a:lnTo>
                  <a:lnTo>
                    <a:pt x="103" y="208"/>
                  </a:lnTo>
                  <a:lnTo>
                    <a:pt x="75" y="184"/>
                  </a:lnTo>
                  <a:lnTo>
                    <a:pt x="14" y="136"/>
                  </a:lnTo>
                  <a:lnTo>
                    <a:pt x="0" y="91"/>
                  </a:lnTo>
                  <a:lnTo>
                    <a:pt x="6" y="71"/>
                  </a:lnTo>
                  <a:lnTo>
                    <a:pt x="27" y="34"/>
                  </a:lnTo>
                  <a:lnTo>
                    <a:pt x="61" y="0"/>
                  </a:lnTo>
                  <a:lnTo>
                    <a:pt x="111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6" name="Freeform 97">
              <a:extLst>
                <a:ext uri="{FF2B5EF4-FFF2-40B4-BE49-F238E27FC236}">
                  <a16:creationId xmlns:a16="http://schemas.microsoft.com/office/drawing/2014/main" id="{480FAB36-7F43-684D-71C2-8D6AC0CC4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" y="2860"/>
              <a:ext cx="15" cy="33"/>
            </a:xfrm>
            <a:custGeom>
              <a:avLst/>
              <a:gdLst>
                <a:gd name="T0" fmla="*/ 15 w 59"/>
                <a:gd name="T1" fmla="*/ 11 h 162"/>
                <a:gd name="T2" fmla="*/ 7 w 59"/>
                <a:gd name="T3" fmla="*/ 17 h 162"/>
                <a:gd name="T4" fmla="*/ 1 w 59"/>
                <a:gd name="T5" fmla="*/ 29 h 162"/>
                <a:gd name="T6" fmla="*/ 0 w 59"/>
                <a:gd name="T7" fmla="*/ 33 h 162"/>
                <a:gd name="T8" fmla="*/ 1 w 59"/>
                <a:gd name="T9" fmla="*/ 19 h 162"/>
                <a:gd name="T10" fmla="*/ 6 w 59"/>
                <a:gd name="T11" fmla="*/ 7 h 162"/>
                <a:gd name="T12" fmla="*/ 13 w 59"/>
                <a:gd name="T13" fmla="*/ 0 h 162"/>
                <a:gd name="T14" fmla="*/ 15 w 59"/>
                <a:gd name="T15" fmla="*/ 11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9" h="162">
                  <a:moveTo>
                    <a:pt x="59" y="52"/>
                  </a:moveTo>
                  <a:lnTo>
                    <a:pt x="28" y="84"/>
                  </a:lnTo>
                  <a:lnTo>
                    <a:pt x="5" y="141"/>
                  </a:lnTo>
                  <a:lnTo>
                    <a:pt x="0" y="162"/>
                  </a:lnTo>
                  <a:lnTo>
                    <a:pt x="5" y="94"/>
                  </a:lnTo>
                  <a:lnTo>
                    <a:pt x="25" y="36"/>
                  </a:lnTo>
                  <a:lnTo>
                    <a:pt x="52" y="0"/>
                  </a:lnTo>
                  <a:lnTo>
                    <a:pt x="59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7" name="Freeform 98">
              <a:extLst>
                <a:ext uri="{FF2B5EF4-FFF2-40B4-BE49-F238E27FC236}">
                  <a16:creationId xmlns:a16="http://schemas.microsoft.com/office/drawing/2014/main" id="{CA1FB60E-07FF-958E-6963-0A7624EA5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" y="2797"/>
              <a:ext cx="197" cy="284"/>
            </a:xfrm>
            <a:custGeom>
              <a:avLst/>
              <a:gdLst>
                <a:gd name="T0" fmla="*/ 0 w 790"/>
                <a:gd name="T1" fmla="*/ 113 h 1423"/>
                <a:gd name="T2" fmla="*/ 17 w 790"/>
                <a:gd name="T3" fmla="*/ 140 h 1423"/>
                <a:gd name="T4" fmla="*/ 30 w 790"/>
                <a:gd name="T5" fmla="*/ 162 h 1423"/>
                <a:gd name="T6" fmla="*/ 42 w 790"/>
                <a:gd name="T7" fmla="*/ 172 h 1423"/>
                <a:gd name="T8" fmla="*/ 61 w 790"/>
                <a:gd name="T9" fmla="*/ 179 h 1423"/>
                <a:gd name="T10" fmla="*/ 116 w 790"/>
                <a:gd name="T11" fmla="*/ 205 h 1423"/>
                <a:gd name="T12" fmla="*/ 127 w 790"/>
                <a:gd name="T13" fmla="*/ 206 h 1423"/>
                <a:gd name="T14" fmla="*/ 144 w 790"/>
                <a:gd name="T15" fmla="*/ 205 h 1423"/>
                <a:gd name="T16" fmla="*/ 170 w 790"/>
                <a:gd name="T17" fmla="*/ 195 h 1423"/>
                <a:gd name="T18" fmla="*/ 177 w 790"/>
                <a:gd name="T19" fmla="*/ 188 h 1423"/>
                <a:gd name="T20" fmla="*/ 180 w 790"/>
                <a:gd name="T21" fmla="*/ 179 h 1423"/>
                <a:gd name="T22" fmla="*/ 181 w 790"/>
                <a:gd name="T23" fmla="*/ 166 h 1423"/>
                <a:gd name="T24" fmla="*/ 185 w 790"/>
                <a:gd name="T25" fmla="*/ 126 h 1423"/>
                <a:gd name="T26" fmla="*/ 189 w 790"/>
                <a:gd name="T27" fmla="*/ 83 h 1423"/>
                <a:gd name="T28" fmla="*/ 194 w 790"/>
                <a:gd name="T29" fmla="*/ 63 h 1423"/>
                <a:gd name="T30" fmla="*/ 194 w 790"/>
                <a:gd name="T31" fmla="*/ 50 h 1423"/>
                <a:gd name="T32" fmla="*/ 189 w 790"/>
                <a:gd name="T33" fmla="*/ 40 h 1423"/>
                <a:gd name="T34" fmla="*/ 184 w 790"/>
                <a:gd name="T35" fmla="*/ 30 h 1423"/>
                <a:gd name="T36" fmla="*/ 181 w 790"/>
                <a:gd name="T37" fmla="*/ 41 h 1423"/>
                <a:gd name="T38" fmla="*/ 174 w 790"/>
                <a:gd name="T39" fmla="*/ 50 h 1423"/>
                <a:gd name="T40" fmla="*/ 168 w 790"/>
                <a:gd name="T41" fmla="*/ 56 h 1423"/>
                <a:gd name="T42" fmla="*/ 166 w 790"/>
                <a:gd name="T43" fmla="*/ 58 h 1423"/>
                <a:gd name="T44" fmla="*/ 172 w 790"/>
                <a:gd name="T45" fmla="*/ 79 h 1423"/>
                <a:gd name="T46" fmla="*/ 165 w 790"/>
                <a:gd name="T47" fmla="*/ 60 h 1423"/>
                <a:gd name="T48" fmla="*/ 160 w 790"/>
                <a:gd name="T49" fmla="*/ 49 h 1423"/>
                <a:gd name="T50" fmla="*/ 159 w 790"/>
                <a:gd name="T51" fmla="*/ 40 h 1423"/>
                <a:gd name="T52" fmla="*/ 160 w 790"/>
                <a:gd name="T53" fmla="*/ 32 h 1423"/>
                <a:gd name="T54" fmla="*/ 174 w 790"/>
                <a:gd name="T55" fmla="*/ 9 h 1423"/>
                <a:gd name="T56" fmla="*/ 184 w 790"/>
                <a:gd name="T57" fmla="*/ 0 h 1423"/>
                <a:gd name="T58" fmla="*/ 186 w 790"/>
                <a:gd name="T59" fmla="*/ 22 h 1423"/>
                <a:gd name="T60" fmla="*/ 189 w 790"/>
                <a:gd name="T61" fmla="*/ 34 h 1423"/>
                <a:gd name="T62" fmla="*/ 196 w 790"/>
                <a:gd name="T63" fmla="*/ 49 h 1423"/>
                <a:gd name="T64" fmla="*/ 197 w 790"/>
                <a:gd name="T65" fmla="*/ 62 h 1423"/>
                <a:gd name="T66" fmla="*/ 195 w 790"/>
                <a:gd name="T67" fmla="*/ 82 h 1423"/>
                <a:gd name="T68" fmla="*/ 190 w 790"/>
                <a:gd name="T69" fmla="*/ 110 h 1423"/>
                <a:gd name="T70" fmla="*/ 188 w 790"/>
                <a:gd name="T71" fmla="*/ 134 h 1423"/>
                <a:gd name="T72" fmla="*/ 186 w 790"/>
                <a:gd name="T73" fmla="*/ 153 h 1423"/>
                <a:gd name="T74" fmla="*/ 185 w 790"/>
                <a:gd name="T75" fmla="*/ 171 h 1423"/>
                <a:gd name="T76" fmla="*/ 183 w 790"/>
                <a:gd name="T77" fmla="*/ 185 h 1423"/>
                <a:gd name="T78" fmla="*/ 179 w 790"/>
                <a:gd name="T79" fmla="*/ 191 h 1423"/>
                <a:gd name="T80" fmla="*/ 172 w 790"/>
                <a:gd name="T81" fmla="*/ 200 h 1423"/>
                <a:gd name="T82" fmla="*/ 150 w 790"/>
                <a:gd name="T83" fmla="*/ 209 h 1423"/>
                <a:gd name="T84" fmla="*/ 133 w 790"/>
                <a:gd name="T85" fmla="*/ 213 h 1423"/>
                <a:gd name="T86" fmla="*/ 120 w 790"/>
                <a:gd name="T87" fmla="*/ 213 h 1423"/>
                <a:gd name="T88" fmla="*/ 103 w 790"/>
                <a:gd name="T89" fmla="*/ 213 h 1423"/>
                <a:gd name="T90" fmla="*/ 92 w 790"/>
                <a:gd name="T91" fmla="*/ 232 h 1423"/>
                <a:gd name="T92" fmla="*/ 83 w 790"/>
                <a:gd name="T93" fmla="*/ 257 h 1423"/>
                <a:gd name="T94" fmla="*/ 74 w 790"/>
                <a:gd name="T95" fmla="*/ 284 h 1423"/>
                <a:gd name="T96" fmla="*/ 83 w 790"/>
                <a:gd name="T97" fmla="*/ 249 h 1423"/>
                <a:gd name="T98" fmla="*/ 95 w 790"/>
                <a:gd name="T99" fmla="*/ 213 h 1423"/>
                <a:gd name="T100" fmla="*/ 60 w 790"/>
                <a:gd name="T101" fmla="*/ 191 h 1423"/>
                <a:gd name="T102" fmla="*/ 31 w 790"/>
                <a:gd name="T103" fmla="*/ 179 h 1423"/>
                <a:gd name="T104" fmla="*/ 24 w 790"/>
                <a:gd name="T105" fmla="*/ 170 h 1423"/>
                <a:gd name="T106" fmla="*/ 15 w 790"/>
                <a:gd name="T107" fmla="*/ 156 h 1423"/>
                <a:gd name="T108" fmla="*/ 3 w 790"/>
                <a:gd name="T109" fmla="*/ 126 h 1423"/>
                <a:gd name="T110" fmla="*/ 0 w 790"/>
                <a:gd name="T111" fmla="*/ 113 h 142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790" h="1423">
                  <a:moveTo>
                    <a:pt x="0" y="568"/>
                  </a:moveTo>
                  <a:lnTo>
                    <a:pt x="68" y="702"/>
                  </a:lnTo>
                  <a:lnTo>
                    <a:pt x="122" y="812"/>
                  </a:lnTo>
                  <a:lnTo>
                    <a:pt x="168" y="860"/>
                  </a:lnTo>
                  <a:lnTo>
                    <a:pt x="245" y="897"/>
                  </a:lnTo>
                  <a:lnTo>
                    <a:pt x="465" y="1028"/>
                  </a:lnTo>
                  <a:lnTo>
                    <a:pt x="511" y="1032"/>
                  </a:lnTo>
                  <a:lnTo>
                    <a:pt x="578" y="1028"/>
                  </a:lnTo>
                  <a:lnTo>
                    <a:pt x="681" y="979"/>
                  </a:lnTo>
                  <a:lnTo>
                    <a:pt x="709" y="944"/>
                  </a:lnTo>
                  <a:lnTo>
                    <a:pt x="722" y="897"/>
                  </a:lnTo>
                  <a:lnTo>
                    <a:pt x="727" y="832"/>
                  </a:lnTo>
                  <a:lnTo>
                    <a:pt x="742" y="631"/>
                  </a:lnTo>
                  <a:lnTo>
                    <a:pt x="759" y="417"/>
                  </a:lnTo>
                  <a:lnTo>
                    <a:pt x="777" y="317"/>
                  </a:lnTo>
                  <a:lnTo>
                    <a:pt x="777" y="250"/>
                  </a:lnTo>
                  <a:lnTo>
                    <a:pt x="759" y="198"/>
                  </a:lnTo>
                  <a:lnTo>
                    <a:pt x="736" y="150"/>
                  </a:lnTo>
                  <a:lnTo>
                    <a:pt x="727" y="204"/>
                  </a:lnTo>
                  <a:lnTo>
                    <a:pt x="699" y="250"/>
                  </a:lnTo>
                  <a:lnTo>
                    <a:pt x="673" y="283"/>
                  </a:lnTo>
                  <a:lnTo>
                    <a:pt x="664" y="291"/>
                  </a:lnTo>
                  <a:lnTo>
                    <a:pt x="691" y="396"/>
                  </a:lnTo>
                  <a:lnTo>
                    <a:pt x="661" y="299"/>
                  </a:lnTo>
                  <a:lnTo>
                    <a:pt x="643" y="248"/>
                  </a:lnTo>
                  <a:lnTo>
                    <a:pt x="638" y="198"/>
                  </a:lnTo>
                  <a:lnTo>
                    <a:pt x="643" y="159"/>
                  </a:lnTo>
                  <a:lnTo>
                    <a:pt x="696" y="47"/>
                  </a:lnTo>
                  <a:lnTo>
                    <a:pt x="736" y="0"/>
                  </a:lnTo>
                  <a:lnTo>
                    <a:pt x="745" y="112"/>
                  </a:lnTo>
                  <a:lnTo>
                    <a:pt x="759" y="171"/>
                  </a:lnTo>
                  <a:lnTo>
                    <a:pt x="785" y="248"/>
                  </a:lnTo>
                  <a:lnTo>
                    <a:pt x="790" y="312"/>
                  </a:lnTo>
                  <a:lnTo>
                    <a:pt x="780" y="411"/>
                  </a:lnTo>
                  <a:lnTo>
                    <a:pt x="762" y="550"/>
                  </a:lnTo>
                  <a:lnTo>
                    <a:pt x="755" y="670"/>
                  </a:lnTo>
                  <a:lnTo>
                    <a:pt x="745" y="767"/>
                  </a:lnTo>
                  <a:lnTo>
                    <a:pt x="742" y="855"/>
                  </a:lnTo>
                  <a:lnTo>
                    <a:pt x="732" y="928"/>
                  </a:lnTo>
                  <a:lnTo>
                    <a:pt x="719" y="959"/>
                  </a:lnTo>
                  <a:lnTo>
                    <a:pt x="689" y="1001"/>
                  </a:lnTo>
                  <a:lnTo>
                    <a:pt x="600" y="1048"/>
                  </a:lnTo>
                  <a:lnTo>
                    <a:pt x="534" y="1066"/>
                  </a:lnTo>
                  <a:lnTo>
                    <a:pt x="481" y="1066"/>
                  </a:lnTo>
                  <a:lnTo>
                    <a:pt x="412" y="1066"/>
                  </a:lnTo>
                  <a:lnTo>
                    <a:pt x="370" y="1164"/>
                  </a:lnTo>
                  <a:lnTo>
                    <a:pt x="331" y="1289"/>
                  </a:lnTo>
                  <a:lnTo>
                    <a:pt x="295" y="1423"/>
                  </a:lnTo>
                  <a:lnTo>
                    <a:pt x="331" y="1247"/>
                  </a:lnTo>
                  <a:lnTo>
                    <a:pt x="379" y="1069"/>
                  </a:lnTo>
                  <a:lnTo>
                    <a:pt x="240" y="959"/>
                  </a:lnTo>
                  <a:lnTo>
                    <a:pt x="125" y="897"/>
                  </a:lnTo>
                  <a:lnTo>
                    <a:pt x="96" y="853"/>
                  </a:lnTo>
                  <a:lnTo>
                    <a:pt x="60" y="781"/>
                  </a:lnTo>
                  <a:lnTo>
                    <a:pt x="13" y="631"/>
                  </a:lnTo>
                  <a:lnTo>
                    <a:pt x="0" y="5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8" name="Freeform 99">
              <a:extLst>
                <a:ext uri="{FF2B5EF4-FFF2-40B4-BE49-F238E27FC236}">
                  <a16:creationId xmlns:a16="http://schemas.microsoft.com/office/drawing/2014/main" id="{4D29C0F0-E089-827F-379F-02880303B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" y="2838"/>
              <a:ext cx="81" cy="39"/>
            </a:xfrm>
            <a:custGeom>
              <a:avLst/>
              <a:gdLst>
                <a:gd name="T0" fmla="*/ 14 w 323"/>
                <a:gd name="T1" fmla="*/ 3 h 193"/>
                <a:gd name="T2" fmla="*/ 31 w 323"/>
                <a:gd name="T3" fmla="*/ 0 h 193"/>
                <a:gd name="T4" fmla="*/ 56 w 323"/>
                <a:gd name="T5" fmla="*/ 0 h 193"/>
                <a:gd name="T6" fmla="*/ 72 w 323"/>
                <a:gd name="T7" fmla="*/ 0 h 193"/>
                <a:gd name="T8" fmla="*/ 77 w 323"/>
                <a:gd name="T9" fmla="*/ 3 h 193"/>
                <a:gd name="T10" fmla="*/ 81 w 323"/>
                <a:gd name="T11" fmla="*/ 8 h 193"/>
                <a:gd name="T12" fmla="*/ 77 w 323"/>
                <a:gd name="T13" fmla="*/ 14 h 193"/>
                <a:gd name="T14" fmla="*/ 71 w 323"/>
                <a:gd name="T15" fmla="*/ 18 h 193"/>
                <a:gd name="T16" fmla="*/ 65 w 323"/>
                <a:gd name="T17" fmla="*/ 22 h 193"/>
                <a:gd name="T18" fmla="*/ 62 w 323"/>
                <a:gd name="T19" fmla="*/ 31 h 193"/>
                <a:gd name="T20" fmla="*/ 58 w 323"/>
                <a:gd name="T21" fmla="*/ 37 h 193"/>
                <a:gd name="T22" fmla="*/ 48 w 323"/>
                <a:gd name="T23" fmla="*/ 39 h 193"/>
                <a:gd name="T24" fmla="*/ 37 w 323"/>
                <a:gd name="T25" fmla="*/ 38 h 193"/>
                <a:gd name="T26" fmla="*/ 29 w 323"/>
                <a:gd name="T27" fmla="*/ 35 h 193"/>
                <a:gd name="T28" fmla="*/ 22 w 323"/>
                <a:gd name="T29" fmla="*/ 34 h 193"/>
                <a:gd name="T30" fmla="*/ 8 w 323"/>
                <a:gd name="T31" fmla="*/ 31 h 193"/>
                <a:gd name="T32" fmla="*/ 4 w 323"/>
                <a:gd name="T33" fmla="*/ 34 h 193"/>
                <a:gd name="T34" fmla="*/ 0 w 323"/>
                <a:gd name="T35" fmla="*/ 26 h 193"/>
                <a:gd name="T36" fmla="*/ 9 w 323"/>
                <a:gd name="T37" fmla="*/ 22 h 193"/>
                <a:gd name="T38" fmla="*/ 12 w 323"/>
                <a:gd name="T39" fmla="*/ 25 h 193"/>
                <a:gd name="T40" fmla="*/ 22 w 323"/>
                <a:gd name="T41" fmla="*/ 26 h 193"/>
                <a:gd name="T42" fmla="*/ 31 w 323"/>
                <a:gd name="T43" fmla="*/ 23 h 193"/>
                <a:gd name="T44" fmla="*/ 41 w 323"/>
                <a:gd name="T45" fmla="*/ 18 h 193"/>
                <a:gd name="T46" fmla="*/ 31 w 323"/>
                <a:gd name="T47" fmla="*/ 7 h 193"/>
                <a:gd name="T48" fmla="*/ 14 w 323"/>
                <a:gd name="T49" fmla="*/ 3 h 19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23" h="193">
                  <a:moveTo>
                    <a:pt x="54" y="17"/>
                  </a:moveTo>
                  <a:lnTo>
                    <a:pt x="125" y="0"/>
                  </a:lnTo>
                  <a:lnTo>
                    <a:pt x="225" y="0"/>
                  </a:lnTo>
                  <a:lnTo>
                    <a:pt x="289" y="0"/>
                  </a:lnTo>
                  <a:lnTo>
                    <a:pt x="309" y="17"/>
                  </a:lnTo>
                  <a:lnTo>
                    <a:pt x="323" y="42"/>
                  </a:lnTo>
                  <a:lnTo>
                    <a:pt x="309" y="69"/>
                  </a:lnTo>
                  <a:lnTo>
                    <a:pt x="283" y="91"/>
                  </a:lnTo>
                  <a:lnTo>
                    <a:pt x="260" y="109"/>
                  </a:lnTo>
                  <a:lnTo>
                    <a:pt x="247" y="151"/>
                  </a:lnTo>
                  <a:lnTo>
                    <a:pt x="230" y="182"/>
                  </a:lnTo>
                  <a:lnTo>
                    <a:pt x="193" y="193"/>
                  </a:lnTo>
                  <a:lnTo>
                    <a:pt x="148" y="188"/>
                  </a:lnTo>
                  <a:lnTo>
                    <a:pt x="114" y="175"/>
                  </a:lnTo>
                  <a:lnTo>
                    <a:pt x="89" y="166"/>
                  </a:lnTo>
                  <a:lnTo>
                    <a:pt x="30" y="151"/>
                  </a:lnTo>
                  <a:lnTo>
                    <a:pt x="14" y="166"/>
                  </a:lnTo>
                  <a:lnTo>
                    <a:pt x="0" y="130"/>
                  </a:lnTo>
                  <a:lnTo>
                    <a:pt x="35" y="109"/>
                  </a:lnTo>
                  <a:lnTo>
                    <a:pt x="47" y="124"/>
                  </a:lnTo>
                  <a:lnTo>
                    <a:pt x="89" y="130"/>
                  </a:lnTo>
                  <a:lnTo>
                    <a:pt x="125" y="116"/>
                  </a:lnTo>
                  <a:lnTo>
                    <a:pt x="165" y="91"/>
                  </a:lnTo>
                  <a:lnTo>
                    <a:pt x="125" y="35"/>
                  </a:lnTo>
                  <a:lnTo>
                    <a:pt x="54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9" name="Freeform 100">
              <a:extLst>
                <a:ext uri="{FF2B5EF4-FFF2-40B4-BE49-F238E27FC236}">
                  <a16:creationId xmlns:a16="http://schemas.microsoft.com/office/drawing/2014/main" id="{647CC1A2-F0AC-8957-C3F7-3F1515D24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" y="2897"/>
              <a:ext cx="47" cy="22"/>
            </a:xfrm>
            <a:custGeom>
              <a:avLst/>
              <a:gdLst>
                <a:gd name="T0" fmla="*/ 47 w 190"/>
                <a:gd name="T1" fmla="*/ 6 h 108"/>
                <a:gd name="T2" fmla="*/ 31 w 190"/>
                <a:gd name="T3" fmla="*/ 4 h 108"/>
                <a:gd name="T4" fmla="*/ 16 w 190"/>
                <a:gd name="T5" fmla="*/ 13 h 108"/>
                <a:gd name="T6" fmla="*/ 13 w 190"/>
                <a:gd name="T7" fmla="*/ 18 h 108"/>
                <a:gd name="T8" fmla="*/ 6 w 190"/>
                <a:gd name="T9" fmla="*/ 13 h 108"/>
                <a:gd name="T10" fmla="*/ 3 w 190"/>
                <a:gd name="T11" fmla="*/ 7 h 108"/>
                <a:gd name="T12" fmla="*/ 4 w 190"/>
                <a:gd name="T13" fmla="*/ 0 h 108"/>
                <a:gd name="T14" fmla="*/ 0 w 190"/>
                <a:gd name="T15" fmla="*/ 9 h 108"/>
                <a:gd name="T16" fmla="*/ 2 w 190"/>
                <a:gd name="T17" fmla="*/ 17 h 108"/>
                <a:gd name="T18" fmla="*/ 8 w 190"/>
                <a:gd name="T19" fmla="*/ 20 h 108"/>
                <a:gd name="T20" fmla="*/ 15 w 190"/>
                <a:gd name="T21" fmla="*/ 22 h 108"/>
                <a:gd name="T22" fmla="*/ 20 w 190"/>
                <a:gd name="T23" fmla="*/ 20 h 108"/>
                <a:gd name="T24" fmla="*/ 35 w 190"/>
                <a:gd name="T25" fmla="*/ 17 h 108"/>
                <a:gd name="T26" fmla="*/ 42 w 190"/>
                <a:gd name="T27" fmla="*/ 19 h 108"/>
                <a:gd name="T28" fmla="*/ 46 w 190"/>
                <a:gd name="T29" fmla="*/ 11 h 108"/>
                <a:gd name="T30" fmla="*/ 47 w 190"/>
                <a:gd name="T31" fmla="*/ 6 h 1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90" h="108">
                  <a:moveTo>
                    <a:pt x="190" y="28"/>
                  </a:moveTo>
                  <a:lnTo>
                    <a:pt x="126" y="22"/>
                  </a:lnTo>
                  <a:lnTo>
                    <a:pt x="66" y="63"/>
                  </a:lnTo>
                  <a:lnTo>
                    <a:pt x="54" y="87"/>
                  </a:lnTo>
                  <a:lnTo>
                    <a:pt x="23" y="66"/>
                  </a:lnTo>
                  <a:lnTo>
                    <a:pt x="11" y="32"/>
                  </a:lnTo>
                  <a:lnTo>
                    <a:pt x="18" y="0"/>
                  </a:lnTo>
                  <a:lnTo>
                    <a:pt x="0" y="45"/>
                  </a:lnTo>
                  <a:lnTo>
                    <a:pt x="8" y="84"/>
                  </a:lnTo>
                  <a:lnTo>
                    <a:pt x="31" y="98"/>
                  </a:lnTo>
                  <a:lnTo>
                    <a:pt x="62" y="108"/>
                  </a:lnTo>
                  <a:lnTo>
                    <a:pt x="81" y="98"/>
                  </a:lnTo>
                  <a:lnTo>
                    <a:pt x="141" y="84"/>
                  </a:lnTo>
                  <a:lnTo>
                    <a:pt x="170" y="93"/>
                  </a:lnTo>
                  <a:lnTo>
                    <a:pt x="185" y="54"/>
                  </a:lnTo>
                  <a:lnTo>
                    <a:pt x="190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0" name="Freeform 101">
              <a:extLst>
                <a:ext uri="{FF2B5EF4-FFF2-40B4-BE49-F238E27FC236}">
                  <a16:creationId xmlns:a16="http://schemas.microsoft.com/office/drawing/2014/main" id="{F21720BF-3A0F-213F-BCAC-496154790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8" y="2931"/>
              <a:ext cx="61" cy="38"/>
            </a:xfrm>
            <a:custGeom>
              <a:avLst/>
              <a:gdLst>
                <a:gd name="T0" fmla="*/ 0 w 242"/>
                <a:gd name="T1" fmla="*/ 38 h 190"/>
                <a:gd name="T2" fmla="*/ 0 w 242"/>
                <a:gd name="T3" fmla="*/ 24 h 190"/>
                <a:gd name="T4" fmla="*/ 12 w 242"/>
                <a:gd name="T5" fmla="*/ 15 h 190"/>
                <a:gd name="T6" fmla="*/ 18 w 242"/>
                <a:gd name="T7" fmla="*/ 19 h 190"/>
                <a:gd name="T8" fmla="*/ 28 w 242"/>
                <a:gd name="T9" fmla="*/ 17 h 190"/>
                <a:gd name="T10" fmla="*/ 41 w 242"/>
                <a:gd name="T11" fmla="*/ 13 h 190"/>
                <a:gd name="T12" fmla="*/ 46 w 242"/>
                <a:gd name="T13" fmla="*/ 10 h 190"/>
                <a:gd name="T14" fmla="*/ 52 w 242"/>
                <a:gd name="T15" fmla="*/ 10 h 190"/>
                <a:gd name="T16" fmla="*/ 60 w 242"/>
                <a:gd name="T17" fmla="*/ 0 h 190"/>
                <a:gd name="T18" fmla="*/ 61 w 242"/>
                <a:gd name="T19" fmla="*/ 13 h 190"/>
                <a:gd name="T20" fmla="*/ 52 w 242"/>
                <a:gd name="T21" fmla="*/ 25 h 190"/>
                <a:gd name="T22" fmla="*/ 45 w 242"/>
                <a:gd name="T23" fmla="*/ 28 h 190"/>
                <a:gd name="T24" fmla="*/ 34 w 242"/>
                <a:gd name="T25" fmla="*/ 27 h 190"/>
                <a:gd name="T26" fmla="*/ 18 w 242"/>
                <a:gd name="T27" fmla="*/ 24 h 190"/>
                <a:gd name="T28" fmla="*/ 10 w 242"/>
                <a:gd name="T29" fmla="*/ 24 h 190"/>
                <a:gd name="T30" fmla="*/ 0 w 242"/>
                <a:gd name="T31" fmla="*/ 38 h 19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42" h="190">
                  <a:moveTo>
                    <a:pt x="0" y="190"/>
                  </a:moveTo>
                  <a:lnTo>
                    <a:pt x="0" y="118"/>
                  </a:lnTo>
                  <a:lnTo>
                    <a:pt x="47" y="74"/>
                  </a:lnTo>
                  <a:lnTo>
                    <a:pt x="70" y="97"/>
                  </a:lnTo>
                  <a:lnTo>
                    <a:pt x="111" y="87"/>
                  </a:lnTo>
                  <a:lnTo>
                    <a:pt x="161" y="66"/>
                  </a:lnTo>
                  <a:lnTo>
                    <a:pt x="182" y="48"/>
                  </a:lnTo>
                  <a:lnTo>
                    <a:pt x="206" y="52"/>
                  </a:lnTo>
                  <a:lnTo>
                    <a:pt x="238" y="0"/>
                  </a:lnTo>
                  <a:lnTo>
                    <a:pt x="242" y="66"/>
                  </a:lnTo>
                  <a:lnTo>
                    <a:pt x="206" y="127"/>
                  </a:lnTo>
                  <a:lnTo>
                    <a:pt x="179" y="141"/>
                  </a:lnTo>
                  <a:lnTo>
                    <a:pt x="133" y="134"/>
                  </a:lnTo>
                  <a:lnTo>
                    <a:pt x="73" y="121"/>
                  </a:lnTo>
                  <a:lnTo>
                    <a:pt x="39" y="121"/>
                  </a:lnTo>
                  <a:lnTo>
                    <a:pt x="0" y="1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1" name="Line 102">
              <a:extLst>
                <a:ext uri="{FF2B5EF4-FFF2-40B4-BE49-F238E27FC236}">
                  <a16:creationId xmlns:a16="http://schemas.microsoft.com/office/drawing/2014/main" id="{5BD50A6C-C50C-23BF-C7D7-A9461A37CD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8" y="2886"/>
              <a:ext cx="30" cy="4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2" name="Line 103">
              <a:extLst>
                <a:ext uri="{FF2B5EF4-FFF2-40B4-BE49-F238E27FC236}">
                  <a16:creationId xmlns:a16="http://schemas.microsoft.com/office/drawing/2014/main" id="{F38C58B4-B297-379E-85C9-BAB11AAD3E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1" y="2895"/>
              <a:ext cx="32" cy="4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3" name="Line 104">
              <a:extLst>
                <a:ext uri="{FF2B5EF4-FFF2-40B4-BE49-F238E27FC236}">
                  <a16:creationId xmlns:a16="http://schemas.microsoft.com/office/drawing/2014/main" id="{8FFFB049-8B86-3A35-BEC3-2E7E19273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" y="2913"/>
              <a:ext cx="24" cy="2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4" name="Line 105">
              <a:extLst>
                <a:ext uri="{FF2B5EF4-FFF2-40B4-BE49-F238E27FC236}">
                  <a16:creationId xmlns:a16="http://schemas.microsoft.com/office/drawing/2014/main" id="{264324CC-0C44-A421-37F5-99767011C3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8" y="2923"/>
              <a:ext cx="18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5" name="Freeform 106">
              <a:extLst>
                <a:ext uri="{FF2B5EF4-FFF2-40B4-BE49-F238E27FC236}">
                  <a16:creationId xmlns:a16="http://schemas.microsoft.com/office/drawing/2014/main" id="{E8ABC90A-A4FF-1DD8-7519-F0E9ECE09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3" y="2641"/>
              <a:ext cx="256" cy="241"/>
            </a:xfrm>
            <a:custGeom>
              <a:avLst/>
              <a:gdLst>
                <a:gd name="T0" fmla="*/ 18 w 1023"/>
                <a:gd name="T1" fmla="*/ 108 h 1205"/>
                <a:gd name="T2" fmla="*/ 34 w 1023"/>
                <a:gd name="T3" fmla="*/ 111 h 1205"/>
                <a:gd name="T4" fmla="*/ 39 w 1023"/>
                <a:gd name="T5" fmla="*/ 113 h 1205"/>
                <a:gd name="T6" fmla="*/ 55 w 1023"/>
                <a:gd name="T7" fmla="*/ 146 h 1205"/>
                <a:gd name="T8" fmla="*/ 78 w 1023"/>
                <a:gd name="T9" fmla="*/ 209 h 1205"/>
                <a:gd name="T10" fmla="*/ 89 w 1023"/>
                <a:gd name="T11" fmla="*/ 223 h 1205"/>
                <a:gd name="T12" fmla="*/ 63 w 1023"/>
                <a:gd name="T13" fmla="*/ 142 h 1205"/>
                <a:gd name="T14" fmla="*/ 55 w 1023"/>
                <a:gd name="T15" fmla="*/ 111 h 1205"/>
                <a:gd name="T16" fmla="*/ 76 w 1023"/>
                <a:gd name="T17" fmla="*/ 92 h 1205"/>
                <a:gd name="T18" fmla="*/ 106 w 1023"/>
                <a:gd name="T19" fmla="*/ 106 h 1205"/>
                <a:gd name="T20" fmla="*/ 157 w 1023"/>
                <a:gd name="T21" fmla="*/ 127 h 1205"/>
                <a:gd name="T22" fmla="*/ 201 w 1023"/>
                <a:gd name="T23" fmla="*/ 122 h 1205"/>
                <a:gd name="T24" fmla="*/ 234 w 1023"/>
                <a:gd name="T25" fmla="*/ 105 h 1205"/>
                <a:gd name="T26" fmla="*/ 221 w 1023"/>
                <a:gd name="T27" fmla="*/ 149 h 1205"/>
                <a:gd name="T28" fmla="*/ 200 w 1023"/>
                <a:gd name="T29" fmla="*/ 159 h 1205"/>
                <a:gd name="T30" fmla="*/ 215 w 1023"/>
                <a:gd name="T31" fmla="*/ 166 h 1205"/>
                <a:gd name="T32" fmla="*/ 227 w 1023"/>
                <a:gd name="T33" fmla="*/ 168 h 1205"/>
                <a:gd name="T34" fmla="*/ 217 w 1023"/>
                <a:gd name="T35" fmla="*/ 179 h 1205"/>
                <a:gd name="T36" fmla="*/ 236 w 1023"/>
                <a:gd name="T37" fmla="*/ 169 h 1205"/>
                <a:gd name="T38" fmla="*/ 252 w 1023"/>
                <a:gd name="T39" fmla="*/ 150 h 1205"/>
                <a:gd name="T40" fmla="*/ 256 w 1023"/>
                <a:gd name="T41" fmla="*/ 132 h 1205"/>
                <a:gd name="T42" fmla="*/ 250 w 1023"/>
                <a:gd name="T43" fmla="*/ 102 h 1205"/>
                <a:gd name="T44" fmla="*/ 247 w 1023"/>
                <a:gd name="T45" fmla="*/ 59 h 1205"/>
                <a:gd name="T46" fmla="*/ 199 w 1023"/>
                <a:gd name="T47" fmla="*/ 23 h 1205"/>
                <a:gd name="T48" fmla="*/ 98 w 1023"/>
                <a:gd name="T49" fmla="*/ 0 h 1205"/>
                <a:gd name="T50" fmla="*/ 47 w 1023"/>
                <a:gd name="T51" fmla="*/ 17 h 1205"/>
                <a:gd name="T52" fmla="*/ 23 w 1023"/>
                <a:gd name="T53" fmla="*/ 59 h 1205"/>
                <a:gd name="T54" fmla="*/ 60 w 1023"/>
                <a:gd name="T55" fmla="*/ 29 h 1205"/>
                <a:gd name="T56" fmla="*/ 77 w 1023"/>
                <a:gd name="T57" fmla="*/ 32 h 1205"/>
                <a:gd name="T58" fmla="*/ 117 w 1023"/>
                <a:gd name="T59" fmla="*/ 27 h 1205"/>
                <a:gd name="T60" fmla="*/ 95 w 1023"/>
                <a:gd name="T61" fmla="*/ 51 h 1205"/>
                <a:gd name="T62" fmla="*/ 102 w 1023"/>
                <a:gd name="T63" fmla="*/ 57 h 1205"/>
                <a:gd name="T64" fmla="*/ 146 w 1023"/>
                <a:gd name="T65" fmla="*/ 57 h 1205"/>
                <a:gd name="T66" fmla="*/ 151 w 1023"/>
                <a:gd name="T67" fmla="*/ 74 h 1205"/>
                <a:gd name="T68" fmla="*/ 115 w 1023"/>
                <a:gd name="T69" fmla="*/ 88 h 1205"/>
                <a:gd name="T70" fmla="*/ 79 w 1023"/>
                <a:gd name="T71" fmla="*/ 87 h 1205"/>
                <a:gd name="T72" fmla="*/ 55 w 1023"/>
                <a:gd name="T73" fmla="*/ 96 h 1205"/>
                <a:gd name="T74" fmla="*/ 38 w 1023"/>
                <a:gd name="T75" fmla="*/ 93 h 1205"/>
                <a:gd name="T76" fmla="*/ 15 w 1023"/>
                <a:gd name="T77" fmla="*/ 72 h 1205"/>
                <a:gd name="T78" fmla="*/ 1 w 1023"/>
                <a:gd name="T79" fmla="*/ 81 h 1205"/>
                <a:gd name="T80" fmla="*/ 8 w 1023"/>
                <a:gd name="T81" fmla="*/ 152 h 1205"/>
                <a:gd name="T82" fmla="*/ 33 w 1023"/>
                <a:gd name="T83" fmla="*/ 184 h 1205"/>
                <a:gd name="T84" fmla="*/ 48 w 1023"/>
                <a:gd name="T85" fmla="*/ 224 h 1205"/>
                <a:gd name="T86" fmla="*/ 50 w 1023"/>
                <a:gd name="T87" fmla="*/ 220 h 1205"/>
                <a:gd name="T88" fmla="*/ 51 w 1023"/>
                <a:gd name="T89" fmla="*/ 190 h 1205"/>
                <a:gd name="T90" fmla="*/ 32 w 1023"/>
                <a:gd name="T91" fmla="*/ 171 h 1205"/>
                <a:gd name="T92" fmla="*/ 20 w 1023"/>
                <a:gd name="T93" fmla="*/ 128 h 120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023" h="1205">
                  <a:moveTo>
                    <a:pt x="71" y="592"/>
                  </a:moveTo>
                  <a:lnTo>
                    <a:pt x="71" y="539"/>
                  </a:lnTo>
                  <a:lnTo>
                    <a:pt x="114" y="523"/>
                  </a:lnTo>
                  <a:lnTo>
                    <a:pt x="137" y="553"/>
                  </a:lnTo>
                  <a:lnTo>
                    <a:pt x="137" y="598"/>
                  </a:lnTo>
                  <a:lnTo>
                    <a:pt x="155" y="566"/>
                  </a:lnTo>
                  <a:lnTo>
                    <a:pt x="218" y="640"/>
                  </a:lnTo>
                  <a:lnTo>
                    <a:pt x="218" y="731"/>
                  </a:lnTo>
                  <a:lnTo>
                    <a:pt x="307" y="971"/>
                  </a:lnTo>
                  <a:lnTo>
                    <a:pt x="311" y="1047"/>
                  </a:lnTo>
                  <a:lnTo>
                    <a:pt x="229" y="971"/>
                  </a:lnTo>
                  <a:lnTo>
                    <a:pt x="354" y="1116"/>
                  </a:lnTo>
                  <a:lnTo>
                    <a:pt x="354" y="998"/>
                  </a:lnTo>
                  <a:lnTo>
                    <a:pt x="252" y="710"/>
                  </a:lnTo>
                  <a:lnTo>
                    <a:pt x="238" y="610"/>
                  </a:lnTo>
                  <a:lnTo>
                    <a:pt x="218" y="553"/>
                  </a:lnTo>
                  <a:lnTo>
                    <a:pt x="252" y="482"/>
                  </a:lnTo>
                  <a:lnTo>
                    <a:pt x="304" y="460"/>
                  </a:lnTo>
                  <a:lnTo>
                    <a:pt x="363" y="481"/>
                  </a:lnTo>
                  <a:lnTo>
                    <a:pt x="423" y="529"/>
                  </a:lnTo>
                  <a:lnTo>
                    <a:pt x="521" y="595"/>
                  </a:lnTo>
                  <a:lnTo>
                    <a:pt x="627" y="633"/>
                  </a:lnTo>
                  <a:lnTo>
                    <a:pt x="747" y="629"/>
                  </a:lnTo>
                  <a:lnTo>
                    <a:pt x="804" y="610"/>
                  </a:lnTo>
                  <a:lnTo>
                    <a:pt x="872" y="561"/>
                  </a:lnTo>
                  <a:lnTo>
                    <a:pt x="935" y="523"/>
                  </a:lnTo>
                  <a:lnTo>
                    <a:pt x="983" y="613"/>
                  </a:lnTo>
                  <a:lnTo>
                    <a:pt x="882" y="746"/>
                  </a:lnTo>
                  <a:lnTo>
                    <a:pt x="850" y="811"/>
                  </a:lnTo>
                  <a:lnTo>
                    <a:pt x="798" y="796"/>
                  </a:lnTo>
                  <a:lnTo>
                    <a:pt x="809" y="804"/>
                  </a:lnTo>
                  <a:lnTo>
                    <a:pt x="858" y="832"/>
                  </a:lnTo>
                  <a:lnTo>
                    <a:pt x="914" y="804"/>
                  </a:lnTo>
                  <a:lnTo>
                    <a:pt x="908" y="838"/>
                  </a:lnTo>
                  <a:lnTo>
                    <a:pt x="867" y="880"/>
                  </a:lnTo>
                  <a:lnTo>
                    <a:pt x="867" y="896"/>
                  </a:lnTo>
                  <a:lnTo>
                    <a:pt x="901" y="886"/>
                  </a:lnTo>
                  <a:lnTo>
                    <a:pt x="945" y="843"/>
                  </a:lnTo>
                  <a:lnTo>
                    <a:pt x="983" y="796"/>
                  </a:lnTo>
                  <a:lnTo>
                    <a:pt x="1006" y="752"/>
                  </a:lnTo>
                  <a:lnTo>
                    <a:pt x="1006" y="698"/>
                  </a:lnTo>
                  <a:lnTo>
                    <a:pt x="1023" y="662"/>
                  </a:lnTo>
                  <a:lnTo>
                    <a:pt x="1020" y="581"/>
                  </a:lnTo>
                  <a:lnTo>
                    <a:pt x="1000" y="511"/>
                  </a:lnTo>
                  <a:lnTo>
                    <a:pt x="1006" y="403"/>
                  </a:lnTo>
                  <a:lnTo>
                    <a:pt x="986" y="296"/>
                  </a:lnTo>
                  <a:lnTo>
                    <a:pt x="893" y="183"/>
                  </a:lnTo>
                  <a:lnTo>
                    <a:pt x="795" y="117"/>
                  </a:lnTo>
                  <a:lnTo>
                    <a:pt x="547" y="21"/>
                  </a:lnTo>
                  <a:lnTo>
                    <a:pt x="390" y="0"/>
                  </a:lnTo>
                  <a:lnTo>
                    <a:pt x="272" y="18"/>
                  </a:lnTo>
                  <a:lnTo>
                    <a:pt x="189" y="84"/>
                  </a:lnTo>
                  <a:lnTo>
                    <a:pt x="135" y="169"/>
                  </a:lnTo>
                  <a:lnTo>
                    <a:pt x="91" y="295"/>
                  </a:lnTo>
                  <a:lnTo>
                    <a:pt x="161" y="196"/>
                  </a:lnTo>
                  <a:lnTo>
                    <a:pt x="241" y="146"/>
                  </a:lnTo>
                  <a:lnTo>
                    <a:pt x="201" y="231"/>
                  </a:lnTo>
                  <a:lnTo>
                    <a:pt x="307" y="162"/>
                  </a:lnTo>
                  <a:lnTo>
                    <a:pt x="398" y="146"/>
                  </a:lnTo>
                  <a:lnTo>
                    <a:pt x="466" y="135"/>
                  </a:lnTo>
                  <a:lnTo>
                    <a:pt x="363" y="233"/>
                  </a:lnTo>
                  <a:lnTo>
                    <a:pt x="380" y="257"/>
                  </a:lnTo>
                  <a:lnTo>
                    <a:pt x="435" y="247"/>
                  </a:lnTo>
                  <a:lnTo>
                    <a:pt x="409" y="287"/>
                  </a:lnTo>
                  <a:lnTo>
                    <a:pt x="423" y="331"/>
                  </a:lnTo>
                  <a:lnTo>
                    <a:pt x="585" y="287"/>
                  </a:lnTo>
                  <a:lnTo>
                    <a:pt x="505" y="384"/>
                  </a:lnTo>
                  <a:lnTo>
                    <a:pt x="602" y="372"/>
                  </a:lnTo>
                  <a:lnTo>
                    <a:pt x="547" y="416"/>
                  </a:lnTo>
                  <a:lnTo>
                    <a:pt x="461" y="442"/>
                  </a:lnTo>
                  <a:lnTo>
                    <a:pt x="380" y="427"/>
                  </a:lnTo>
                  <a:lnTo>
                    <a:pt x="317" y="437"/>
                  </a:lnTo>
                  <a:lnTo>
                    <a:pt x="259" y="444"/>
                  </a:lnTo>
                  <a:lnTo>
                    <a:pt x="221" y="482"/>
                  </a:lnTo>
                  <a:lnTo>
                    <a:pt x="204" y="539"/>
                  </a:lnTo>
                  <a:lnTo>
                    <a:pt x="151" y="465"/>
                  </a:lnTo>
                  <a:lnTo>
                    <a:pt x="94" y="388"/>
                  </a:lnTo>
                  <a:lnTo>
                    <a:pt x="59" y="358"/>
                  </a:lnTo>
                  <a:lnTo>
                    <a:pt x="18" y="364"/>
                  </a:lnTo>
                  <a:lnTo>
                    <a:pt x="5" y="403"/>
                  </a:lnTo>
                  <a:lnTo>
                    <a:pt x="0" y="488"/>
                  </a:lnTo>
                  <a:lnTo>
                    <a:pt x="31" y="759"/>
                  </a:lnTo>
                  <a:lnTo>
                    <a:pt x="71" y="853"/>
                  </a:lnTo>
                  <a:lnTo>
                    <a:pt x="131" y="919"/>
                  </a:lnTo>
                  <a:lnTo>
                    <a:pt x="155" y="981"/>
                  </a:lnTo>
                  <a:lnTo>
                    <a:pt x="193" y="1119"/>
                  </a:lnTo>
                  <a:lnTo>
                    <a:pt x="252" y="1205"/>
                  </a:lnTo>
                  <a:lnTo>
                    <a:pt x="201" y="1100"/>
                  </a:lnTo>
                  <a:lnTo>
                    <a:pt x="169" y="949"/>
                  </a:lnTo>
                  <a:lnTo>
                    <a:pt x="204" y="948"/>
                  </a:lnTo>
                  <a:lnTo>
                    <a:pt x="193" y="920"/>
                  </a:lnTo>
                  <a:lnTo>
                    <a:pt x="126" y="855"/>
                  </a:lnTo>
                  <a:lnTo>
                    <a:pt x="103" y="722"/>
                  </a:lnTo>
                  <a:lnTo>
                    <a:pt x="79" y="639"/>
                  </a:lnTo>
                  <a:lnTo>
                    <a:pt x="71" y="5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6" name="Freeform 107">
              <a:extLst>
                <a:ext uri="{FF2B5EF4-FFF2-40B4-BE49-F238E27FC236}">
                  <a16:creationId xmlns:a16="http://schemas.microsoft.com/office/drawing/2014/main" id="{22EB268C-216E-0854-9EFB-E8E45D03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4" y="2816"/>
              <a:ext cx="86" cy="35"/>
            </a:xfrm>
            <a:custGeom>
              <a:avLst/>
              <a:gdLst>
                <a:gd name="T0" fmla="*/ 6 w 344"/>
                <a:gd name="T1" fmla="*/ 35 h 179"/>
                <a:gd name="T2" fmla="*/ 0 w 344"/>
                <a:gd name="T3" fmla="*/ 26 h 179"/>
                <a:gd name="T4" fmla="*/ 8 w 344"/>
                <a:gd name="T5" fmla="*/ 13 h 179"/>
                <a:gd name="T6" fmla="*/ 29 w 344"/>
                <a:gd name="T7" fmla="*/ 9 h 179"/>
                <a:gd name="T8" fmla="*/ 73 w 344"/>
                <a:gd name="T9" fmla="*/ 0 h 179"/>
                <a:gd name="T10" fmla="*/ 86 w 344"/>
                <a:gd name="T11" fmla="*/ 8 h 179"/>
                <a:gd name="T12" fmla="*/ 81 w 344"/>
                <a:gd name="T13" fmla="*/ 15 h 179"/>
                <a:gd name="T14" fmla="*/ 64 w 344"/>
                <a:gd name="T15" fmla="*/ 5 h 179"/>
                <a:gd name="T16" fmla="*/ 47 w 344"/>
                <a:gd name="T17" fmla="*/ 11 h 179"/>
                <a:gd name="T18" fmla="*/ 34 w 344"/>
                <a:gd name="T19" fmla="*/ 15 h 179"/>
                <a:gd name="T20" fmla="*/ 26 w 344"/>
                <a:gd name="T21" fmla="*/ 28 h 179"/>
                <a:gd name="T22" fmla="*/ 14 w 344"/>
                <a:gd name="T23" fmla="*/ 28 h 179"/>
                <a:gd name="T24" fmla="*/ 6 w 344"/>
                <a:gd name="T25" fmla="*/ 35 h 17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44" h="179">
                  <a:moveTo>
                    <a:pt x="23" y="179"/>
                  </a:moveTo>
                  <a:lnTo>
                    <a:pt x="0" y="134"/>
                  </a:lnTo>
                  <a:lnTo>
                    <a:pt x="32" y="69"/>
                  </a:lnTo>
                  <a:lnTo>
                    <a:pt x="115" y="48"/>
                  </a:lnTo>
                  <a:lnTo>
                    <a:pt x="291" y="0"/>
                  </a:lnTo>
                  <a:lnTo>
                    <a:pt x="344" y="41"/>
                  </a:lnTo>
                  <a:lnTo>
                    <a:pt x="323" y="77"/>
                  </a:lnTo>
                  <a:lnTo>
                    <a:pt x="257" y="27"/>
                  </a:lnTo>
                  <a:lnTo>
                    <a:pt x="187" y="56"/>
                  </a:lnTo>
                  <a:lnTo>
                    <a:pt x="135" y="77"/>
                  </a:lnTo>
                  <a:lnTo>
                    <a:pt x="102" y="141"/>
                  </a:lnTo>
                  <a:lnTo>
                    <a:pt x="55" y="144"/>
                  </a:lnTo>
                  <a:lnTo>
                    <a:pt x="23" y="1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7" name="Freeform 108">
              <a:extLst>
                <a:ext uri="{FF2B5EF4-FFF2-40B4-BE49-F238E27FC236}">
                  <a16:creationId xmlns:a16="http://schemas.microsoft.com/office/drawing/2014/main" id="{C6886DED-E8CE-9DE6-7750-FB859C08C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821"/>
              <a:ext cx="67" cy="24"/>
            </a:xfrm>
            <a:custGeom>
              <a:avLst/>
              <a:gdLst>
                <a:gd name="T0" fmla="*/ 54 w 268"/>
                <a:gd name="T1" fmla="*/ 0 h 122"/>
                <a:gd name="T2" fmla="*/ 39 w 268"/>
                <a:gd name="T3" fmla="*/ 15 h 122"/>
                <a:gd name="T4" fmla="*/ 22 w 268"/>
                <a:gd name="T5" fmla="*/ 18 h 122"/>
                <a:gd name="T6" fmla="*/ 0 w 268"/>
                <a:gd name="T7" fmla="*/ 24 h 122"/>
                <a:gd name="T8" fmla="*/ 19 w 268"/>
                <a:gd name="T9" fmla="*/ 23 h 122"/>
                <a:gd name="T10" fmla="*/ 44 w 268"/>
                <a:gd name="T11" fmla="*/ 24 h 122"/>
                <a:gd name="T12" fmla="*/ 57 w 268"/>
                <a:gd name="T13" fmla="*/ 16 h 122"/>
                <a:gd name="T14" fmla="*/ 67 w 268"/>
                <a:gd name="T15" fmla="*/ 10 h 122"/>
                <a:gd name="T16" fmla="*/ 63 w 268"/>
                <a:gd name="T17" fmla="*/ 3 h 122"/>
                <a:gd name="T18" fmla="*/ 54 w 268"/>
                <a:gd name="T19" fmla="*/ 0 h 1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8" h="122">
                  <a:moveTo>
                    <a:pt x="217" y="0"/>
                  </a:moveTo>
                  <a:lnTo>
                    <a:pt x="155" y="77"/>
                  </a:lnTo>
                  <a:lnTo>
                    <a:pt x="89" y="89"/>
                  </a:lnTo>
                  <a:lnTo>
                    <a:pt x="0" y="122"/>
                  </a:lnTo>
                  <a:lnTo>
                    <a:pt x="74" y="117"/>
                  </a:lnTo>
                  <a:lnTo>
                    <a:pt x="175" y="122"/>
                  </a:lnTo>
                  <a:lnTo>
                    <a:pt x="227" y="82"/>
                  </a:lnTo>
                  <a:lnTo>
                    <a:pt x="268" y="50"/>
                  </a:lnTo>
                  <a:lnTo>
                    <a:pt x="253" y="1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8" name="Freeform 109">
              <a:extLst>
                <a:ext uri="{FF2B5EF4-FFF2-40B4-BE49-F238E27FC236}">
                  <a16:creationId xmlns:a16="http://schemas.microsoft.com/office/drawing/2014/main" id="{95A6E18C-6B7C-35B1-A6DA-138B4613E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1" y="2811"/>
              <a:ext cx="83" cy="102"/>
            </a:xfrm>
            <a:custGeom>
              <a:avLst/>
              <a:gdLst>
                <a:gd name="T0" fmla="*/ 28 w 334"/>
                <a:gd name="T1" fmla="*/ 0 h 510"/>
                <a:gd name="T2" fmla="*/ 37 w 334"/>
                <a:gd name="T3" fmla="*/ 12 h 510"/>
                <a:gd name="T4" fmla="*/ 55 w 334"/>
                <a:gd name="T5" fmla="*/ 51 h 510"/>
                <a:gd name="T6" fmla="*/ 62 w 334"/>
                <a:gd name="T7" fmla="*/ 61 h 510"/>
                <a:gd name="T8" fmla="*/ 59 w 334"/>
                <a:gd name="T9" fmla="*/ 73 h 510"/>
                <a:gd name="T10" fmla="*/ 48 w 334"/>
                <a:gd name="T11" fmla="*/ 80 h 510"/>
                <a:gd name="T12" fmla="*/ 34 w 334"/>
                <a:gd name="T13" fmla="*/ 75 h 510"/>
                <a:gd name="T14" fmla="*/ 18 w 334"/>
                <a:gd name="T15" fmla="*/ 73 h 510"/>
                <a:gd name="T16" fmla="*/ 12 w 334"/>
                <a:gd name="T17" fmla="*/ 57 h 510"/>
                <a:gd name="T18" fmla="*/ 7 w 334"/>
                <a:gd name="T19" fmla="*/ 58 h 510"/>
                <a:gd name="T20" fmla="*/ 0 w 334"/>
                <a:gd name="T21" fmla="*/ 102 h 510"/>
                <a:gd name="T22" fmla="*/ 10 w 334"/>
                <a:gd name="T23" fmla="*/ 73 h 510"/>
                <a:gd name="T24" fmla="*/ 14 w 334"/>
                <a:gd name="T25" fmla="*/ 80 h 510"/>
                <a:gd name="T26" fmla="*/ 32 w 334"/>
                <a:gd name="T27" fmla="*/ 80 h 510"/>
                <a:gd name="T28" fmla="*/ 54 w 334"/>
                <a:gd name="T29" fmla="*/ 84 h 510"/>
                <a:gd name="T30" fmla="*/ 63 w 334"/>
                <a:gd name="T31" fmla="*/ 79 h 510"/>
                <a:gd name="T32" fmla="*/ 70 w 334"/>
                <a:gd name="T33" fmla="*/ 57 h 510"/>
                <a:gd name="T34" fmla="*/ 83 w 334"/>
                <a:gd name="T35" fmla="*/ 65 h 510"/>
                <a:gd name="T36" fmla="*/ 65 w 334"/>
                <a:gd name="T37" fmla="*/ 48 h 510"/>
                <a:gd name="T38" fmla="*/ 59 w 334"/>
                <a:gd name="T39" fmla="*/ 48 h 510"/>
                <a:gd name="T40" fmla="*/ 65 w 334"/>
                <a:gd name="T41" fmla="*/ 51 h 510"/>
                <a:gd name="T42" fmla="*/ 65 w 334"/>
                <a:gd name="T43" fmla="*/ 56 h 510"/>
                <a:gd name="T44" fmla="*/ 63 w 334"/>
                <a:gd name="T45" fmla="*/ 58 h 510"/>
                <a:gd name="T46" fmla="*/ 57 w 334"/>
                <a:gd name="T47" fmla="*/ 50 h 510"/>
                <a:gd name="T48" fmla="*/ 37 w 334"/>
                <a:gd name="T49" fmla="*/ 9 h 510"/>
                <a:gd name="T50" fmla="*/ 28 w 334"/>
                <a:gd name="T51" fmla="*/ 0 h 51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34" h="510">
                  <a:moveTo>
                    <a:pt x="114" y="0"/>
                  </a:moveTo>
                  <a:lnTo>
                    <a:pt x="149" y="58"/>
                  </a:lnTo>
                  <a:lnTo>
                    <a:pt x="221" y="257"/>
                  </a:lnTo>
                  <a:lnTo>
                    <a:pt x="248" y="303"/>
                  </a:lnTo>
                  <a:lnTo>
                    <a:pt x="236" y="367"/>
                  </a:lnTo>
                  <a:lnTo>
                    <a:pt x="192" y="400"/>
                  </a:lnTo>
                  <a:lnTo>
                    <a:pt x="135" y="374"/>
                  </a:lnTo>
                  <a:lnTo>
                    <a:pt x="72" y="367"/>
                  </a:lnTo>
                  <a:lnTo>
                    <a:pt x="48" y="284"/>
                  </a:lnTo>
                  <a:lnTo>
                    <a:pt x="30" y="290"/>
                  </a:lnTo>
                  <a:lnTo>
                    <a:pt x="0" y="510"/>
                  </a:lnTo>
                  <a:lnTo>
                    <a:pt x="41" y="367"/>
                  </a:lnTo>
                  <a:lnTo>
                    <a:pt x="55" y="400"/>
                  </a:lnTo>
                  <a:lnTo>
                    <a:pt x="127" y="400"/>
                  </a:lnTo>
                  <a:lnTo>
                    <a:pt x="218" y="421"/>
                  </a:lnTo>
                  <a:lnTo>
                    <a:pt x="254" y="394"/>
                  </a:lnTo>
                  <a:lnTo>
                    <a:pt x="282" y="284"/>
                  </a:lnTo>
                  <a:lnTo>
                    <a:pt x="334" y="326"/>
                  </a:lnTo>
                  <a:lnTo>
                    <a:pt x="263" y="240"/>
                  </a:lnTo>
                  <a:lnTo>
                    <a:pt x="236" y="240"/>
                  </a:lnTo>
                  <a:lnTo>
                    <a:pt x="263" y="257"/>
                  </a:lnTo>
                  <a:lnTo>
                    <a:pt x="263" y="282"/>
                  </a:lnTo>
                  <a:lnTo>
                    <a:pt x="254" y="290"/>
                  </a:lnTo>
                  <a:lnTo>
                    <a:pt x="231" y="251"/>
                  </a:lnTo>
                  <a:lnTo>
                    <a:pt x="149" y="4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9" name="Freeform 110">
              <a:extLst>
                <a:ext uri="{FF2B5EF4-FFF2-40B4-BE49-F238E27FC236}">
                  <a16:creationId xmlns:a16="http://schemas.microsoft.com/office/drawing/2014/main" id="{0DBBC965-26B4-CE82-9856-33F4DE3482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8" y="2787"/>
              <a:ext cx="219" cy="181"/>
            </a:xfrm>
            <a:custGeom>
              <a:avLst/>
              <a:gdLst>
                <a:gd name="T0" fmla="*/ 195 w 877"/>
                <a:gd name="T1" fmla="*/ 0 h 904"/>
                <a:gd name="T2" fmla="*/ 208 w 877"/>
                <a:gd name="T3" fmla="*/ 35 h 904"/>
                <a:gd name="T4" fmla="*/ 213 w 877"/>
                <a:gd name="T5" fmla="*/ 86 h 904"/>
                <a:gd name="T6" fmla="*/ 219 w 877"/>
                <a:gd name="T7" fmla="*/ 134 h 904"/>
                <a:gd name="T8" fmla="*/ 213 w 877"/>
                <a:gd name="T9" fmla="*/ 161 h 904"/>
                <a:gd name="T10" fmla="*/ 201 w 877"/>
                <a:gd name="T11" fmla="*/ 172 h 904"/>
                <a:gd name="T12" fmla="*/ 168 w 877"/>
                <a:gd name="T13" fmla="*/ 181 h 904"/>
                <a:gd name="T14" fmla="*/ 152 w 877"/>
                <a:gd name="T15" fmla="*/ 181 h 904"/>
                <a:gd name="T16" fmla="*/ 102 w 877"/>
                <a:gd name="T17" fmla="*/ 174 h 904"/>
                <a:gd name="T18" fmla="*/ 54 w 877"/>
                <a:gd name="T19" fmla="*/ 149 h 904"/>
                <a:gd name="T20" fmla="*/ 30 w 877"/>
                <a:gd name="T21" fmla="*/ 110 h 904"/>
                <a:gd name="T22" fmla="*/ 22 w 877"/>
                <a:gd name="T23" fmla="*/ 105 h 904"/>
                <a:gd name="T24" fmla="*/ 0 w 877"/>
                <a:gd name="T25" fmla="*/ 97 h 904"/>
                <a:gd name="T26" fmla="*/ 19 w 877"/>
                <a:gd name="T27" fmla="*/ 96 h 904"/>
                <a:gd name="T28" fmla="*/ 11 w 877"/>
                <a:gd name="T29" fmla="*/ 82 h 904"/>
                <a:gd name="T30" fmla="*/ 41 w 877"/>
                <a:gd name="T31" fmla="*/ 109 h 904"/>
                <a:gd name="T32" fmla="*/ 65 w 877"/>
                <a:gd name="T33" fmla="*/ 147 h 904"/>
                <a:gd name="T34" fmla="*/ 100 w 877"/>
                <a:gd name="T35" fmla="*/ 168 h 904"/>
                <a:gd name="T36" fmla="*/ 163 w 877"/>
                <a:gd name="T37" fmla="*/ 180 h 904"/>
                <a:gd name="T38" fmla="*/ 201 w 877"/>
                <a:gd name="T39" fmla="*/ 165 h 904"/>
                <a:gd name="T40" fmla="*/ 215 w 877"/>
                <a:gd name="T41" fmla="*/ 133 h 904"/>
                <a:gd name="T42" fmla="*/ 211 w 877"/>
                <a:gd name="T43" fmla="*/ 93 h 904"/>
                <a:gd name="T44" fmla="*/ 200 w 877"/>
                <a:gd name="T45" fmla="*/ 109 h 904"/>
                <a:gd name="T46" fmla="*/ 197 w 877"/>
                <a:gd name="T47" fmla="*/ 90 h 904"/>
                <a:gd name="T48" fmla="*/ 201 w 877"/>
                <a:gd name="T49" fmla="*/ 96 h 904"/>
                <a:gd name="T50" fmla="*/ 207 w 877"/>
                <a:gd name="T51" fmla="*/ 58 h 904"/>
                <a:gd name="T52" fmla="*/ 204 w 877"/>
                <a:gd name="T53" fmla="*/ 34 h 904"/>
                <a:gd name="T54" fmla="*/ 195 w 877"/>
                <a:gd name="T55" fmla="*/ 0 h 90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877" h="904">
                  <a:moveTo>
                    <a:pt x="779" y="0"/>
                  </a:moveTo>
                  <a:lnTo>
                    <a:pt x="833" y="176"/>
                  </a:lnTo>
                  <a:lnTo>
                    <a:pt x="854" y="430"/>
                  </a:lnTo>
                  <a:lnTo>
                    <a:pt x="877" y="670"/>
                  </a:lnTo>
                  <a:lnTo>
                    <a:pt x="853" y="806"/>
                  </a:lnTo>
                  <a:lnTo>
                    <a:pt x="805" y="858"/>
                  </a:lnTo>
                  <a:lnTo>
                    <a:pt x="674" y="904"/>
                  </a:lnTo>
                  <a:lnTo>
                    <a:pt x="608" y="904"/>
                  </a:lnTo>
                  <a:lnTo>
                    <a:pt x="410" y="869"/>
                  </a:lnTo>
                  <a:lnTo>
                    <a:pt x="215" y="746"/>
                  </a:lnTo>
                  <a:lnTo>
                    <a:pt x="120" y="549"/>
                  </a:lnTo>
                  <a:lnTo>
                    <a:pt x="89" y="526"/>
                  </a:lnTo>
                  <a:lnTo>
                    <a:pt x="0" y="485"/>
                  </a:lnTo>
                  <a:lnTo>
                    <a:pt x="77" y="477"/>
                  </a:lnTo>
                  <a:lnTo>
                    <a:pt x="46" y="412"/>
                  </a:lnTo>
                  <a:lnTo>
                    <a:pt x="164" y="542"/>
                  </a:lnTo>
                  <a:lnTo>
                    <a:pt x="262" y="736"/>
                  </a:lnTo>
                  <a:lnTo>
                    <a:pt x="401" y="838"/>
                  </a:lnTo>
                  <a:lnTo>
                    <a:pt x="652" y="898"/>
                  </a:lnTo>
                  <a:lnTo>
                    <a:pt x="805" y="825"/>
                  </a:lnTo>
                  <a:lnTo>
                    <a:pt x="861" y="666"/>
                  </a:lnTo>
                  <a:lnTo>
                    <a:pt x="845" y="464"/>
                  </a:lnTo>
                  <a:lnTo>
                    <a:pt x="799" y="542"/>
                  </a:lnTo>
                  <a:lnTo>
                    <a:pt x="787" y="450"/>
                  </a:lnTo>
                  <a:lnTo>
                    <a:pt x="805" y="477"/>
                  </a:lnTo>
                  <a:lnTo>
                    <a:pt x="828" y="290"/>
                  </a:lnTo>
                  <a:lnTo>
                    <a:pt x="817" y="168"/>
                  </a:lnTo>
                  <a:lnTo>
                    <a:pt x="7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0" name="Freeform 111">
              <a:extLst>
                <a:ext uri="{FF2B5EF4-FFF2-40B4-BE49-F238E27FC236}">
                  <a16:creationId xmlns:a16="http://schemas.microsoft.com/office/drawing/2014/main" id="{5A3D9517-55B0-EC8A-075D-6C17EF690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8" y="2910"/>
              <a:ext cx="18" cy="31"/>
            </a:xfrm>
            <a:custGeom>
              <a:avLst/>
              <a:gdLst>
                <a:gd name="T0" fmla="*/ 18 w 72"/>
                <a:gd name="T1" fmla="*/ 0 h 157"/>
                <a:gd name="T2" fmla="*/ 3 w 72"/>
                <a:gd name="T3" fmla="*/ 31 h 157"/>
                <a:gd name="T4" fmla="*/ 0 w 72"/>
                <a:gd name="T5" fmla="*/ 31 h 157"/>
                <a:gd name="T6" fmla="*/ 0 w 72"/>
                <a:gd name="T7" fmla="*/ 5 h 157"/>
                <a:gd name="T8" fmla="*/ 18 w 72"/>
                <a:gd name="T9" fmla="*/ 0 h 1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" h="157">
                  <a:moveTo>
                    <a:pt x="72" y="0"/>
                  </a:moveTo>
                  <a:lnTo>
                    <a:pt x="13" y="157"/>
                  </a:lnTo>
                  <a:lnTo>
                    <a:pt x="0" y="157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1" name="Freeform 112">
              <a:extLst>
                <a:ext uri="{FF2B5EF4-FFF2-40B4-BE49-F238E27FC236}">
                  <a16:creationId xmlns:a16="http://schemas.microsoft.com/office/drawing/2014/main" id="{1575A9BD-974D-2217-0D14-ED1A4AC0E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" y="2894"/>
              <a:ext cx="70" cy="27"/>
            </a:xfrm>
            <a:custGeom>
              <a:avLst/>
              <a:gdLst>
                <a:gd name="T0" fmla="*/ 70 w 280"/>
                <a:gd name="T1" fmla="*/ 0 h 138"/>
                <a:gd name="T2" fmla="*/ 43 w 280"/>
                <a:gd name="T3" fmla="*/ 10 h 138"/>
                <a:gd name="T4" fmla="*/ 37 w 280"/>
                <a:gd name="T5" fmla="*/ 23 h 138"/>
                <a:gd name="T6" fmla="*/ 28 w 280"/>
                <a:gd name="T7" fmla="*/ 18 h 138"/>
                <a:gd name="T8" fmla="*/ 16 w 280"/>
                <a:gd name="T9" fmla="*/ 18 h 138"/>
                <a:gd name="T10" fmla="*/ 10 w 280"/>
                <a:gd name="T11" fmla="*/ 24 h 138"/>
                <a:gd name="T12" fmla="*/ 0 w 280"/>
                <a:gd name="T13" fmla="*/ 26 h 138"/>
                <a:gd name="T14" fmla="*/ 10 w 280"/>
                <a:gd name="T15" fmla="*/ 26 h 138"/>
                <a:gd name="T16" fmla="*/ 17 w 280"/>
                <a:gd name="T17" fmla="*/ 21 h 138"/>
                <a:gd name="T18" fmla="*/ 25 w 280"/>
                <a:gd name="T19" fmla="*/ 22 h 138"/>
                <a:gd name="T20" fmla="*/ 40 w 280"/>
                <a:gd name="T21" fmla="*/ 27 h 138"/>
                <a:gd name="T22" fmla="*/ 70 w 280"/>
                <a:gd name="T23" fmla="*/ 0 h 13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80" h="138">
                  <a:moveTo>
                    <a:pt x="280" y="0"/>
                  </a:moveTo>
                  <a:lnTo>
                    <a:pt x="172" y="53"/>
                  </a:lnTo>
                  <a:lnTo>
                    <a:pt x="149" y="118"/>
                  </a:lnTo>
                  <a:lnTo>
                    <a:pt x="110" y="92"/>
                  </a:lnTo>
                  <a:lnTo>
                    <a:pt x="64" y="92"/>
                  </a:lnTo>
                  <a:lnTo>
                    <a:pt x="39" y="123"/>
                  </a:lnTo>
                  <a:lnTo>
                    <a:pt x="0" y="133"/>
                  </a:lnTo>
                  <a:lnTo>
                    <a:pt x="39" y="134"/>
                  </a:lnTo>
                  <a:lnTo>
                    <a:pt x="69" y="107"/>
                  </a:lnTo>
                  <a:lnTo>
                    <a:pt x="101" y="110"/>
                  </a:lnTo>
                  <a:lnTo>
                    <a:pt x="159" y="138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2" name="Freeform 113">
              <a:extLst>
                <a:ext uri="{FF2B5EF4-FFF2-40B4-BE49-F238E27FC236}">
                  <a16:creationId xmlns:a16="http://schemas.microsoft.com/office/drawing/2014/main" id="{2646DD60-A78C-4599-DA50-4C40C150A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5" y="2918"/>
              <a:ext cx="46" cy="28"/>
            </a:xfrm>
            <a:custGeom>
              <a:avLst/>
              <a:gdLst>
                <a:gd name="T0" fmla="*/ 45 w 183"/>
                <a:gd name="T1" fmla="*/ 0 h 139"/>
                <a:gd name="T2" fmla="*/ 24 w 183"/>
                <a:gd name="T3" fmla="*/ 12 h 139"/>
                <a:gd name="T4" fmla="*/ 19 w 183"/>
                <a:gd name="T5" fmla="*/ 24 h 139"/>
                <a:gd name="T6" fmla="*/ 12 w 183"/>
                <a:gd name="T7" fmla="*/ 26 h 139"/>
                <a:gd name="T8" fmla="*/ 6 w 183"/>
                <a:gd name="T9" fmla="*/ 25 h 139"/>
                <a:gd name="T10" fmla="*/ 0 w 183"/>
                <a:gd name="T11" fmla="*/ 23 h 139"/>
                <a:gd name="T12" fmla="*/ 7 w 183"/>
                <a:gd name="T13" fmla="*/ 28 h 139"/>
                <a:gd name="T14" fmla="*/ 14 w 183"/>
                <a:gd name="T15" fmla="*/ 28 h 139"/>
                <a:gd name="T16" fmla="*/ 24 w 183"/>
                <a:gd name="T17" fmla="*/ 28 h 139"/>
                <a:gd name="T18" fmla="*/ 35 w 183"/>
                <a:gd name="T19" fmla="*/ 25 h 139"/>
                <a:gd name="T20" fmla="*/ 45 w 183"/>
                <a:gd name="T21" fmla="*/ 15 h 139"/>
                <a:gd name="T22" fmla="*/ 46 w 183"/>
                <a:gd name="T23" fmla="*/ 6 h 139"/>
                <a:gd name="T24" fmla="*/ 45 w 183"/>
                <a:gd name="T25" fmla="*/ 0 h 13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83" h="139">
                  <a:moveTo>
                    <a:pt x="178" y="0"/>
                  </a:moveTo>
                  <a:lnTo>
                    <a:pt x="95" y="62"/>
                  </a:lnTo>
                  <a:lnTo>
                    <a:pt x="74" y="118"/>
                  </a:lnTo>
                  <a:lnTo>
                    <a:pt x="48" y="128"/>
                  </a:lnTo>
                  <a:lnTo>
                    <a:pt x="22" y="125"/>
                  </a:lnTo>
                  <a:lnTo>
                    <a:pt x="0" y="114"/>
                  </a:lnTo>
                  <a:lnTo>
                    <a:pt x="27" y="139"/>
                  </a:lnTo>
                  <a:lnTo>
                    <a:pt x="54" y="139"/>
                  </a:lnTo>
                  <a:lnTo>
                    <a:pt x="95" y="139"/>
                  </a:lnTo>
                  <a:lnTo>
                    <a:pt x="141" y="125"/>
                  </a:lnTo>
                  <a:lnTo>
                    <a:pt x="178" y="74"/>
                  </a:lnTo>
                  <a:lnTo>
                    <a:pt x="183" y="31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3" name="Freeform 114">
              <a:extLst>
                <a:ext uri="{FF2B5EF4-FFF2-40B4-BE49-F238E27FC236}">
                  <a16:creationId xmlns:a16="http://schemas.microsoft.com/office/drawing/2014/main" id="{BF49BAAC-01D7-A6A6-4B98-4F2E6BE64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7" y="2311"/>
              <a:ext cx="78" cy="65"/>
            </a:xfrm>
            <a:custGeom>
              <a:avLst/>
              <a:gdLst>
                <a:gd name="T0" fmla="*/ 37 w 312"/>
                <a:gd name="T1" fmla="*/ 44 h 323"/>
                <a:gd name="T2" fmla="*/ 31 w 312"/>
                <a:gd name="T3" fmla="*/ 43 h 323"/>
                <a:gd name="T4" fmla="*/ 26 w 312"/>
                <a:gd name="T5" fmla="*/ 40 h 323"/>
                <a:gd name="T6" fmla="*/ 23 w 312"/>
                <a:gd name="T7" fmla="*/ 36 h 323"/>
                <a:gd name="T8" fmla="*/ 21 w 312"/>
                <a:gd name="T9" fmla="*/ 31 h 323"/>
                <a:gd name="T10" fmla="*/ 20 w 312"/>
                <a:gd name="T11" fmla="*/ 28 h 323"/>
                <a:gd name="T12" fmla="*/ 0 w 312"/>
                <a:gd name="T13" fmla="*/ 22 h 323"/>
                <a:gd name="T14" fmla="*/ 6 w 312"/>
                <a:gd name="T15" fmla="*/ 11 h 323"/>
                <a:gd name="T16" fmla="*/ 63 w 312"/>
                <a:gd name="T17" fmla="*/ 0 h 323"/>
                <a:gd name="T18" fmla="*/ 32 w 312"/>
                <a:gd name="T19" fmla="*/ 8 h 323"/>
                <a:gd name="T20" fmla="*/ 23 w 312"/>
                <a:gd name="T21" fmla="*/ 26 h 323"/>
                <a:gd name="T22" fmla="*/ 54 w 312"/>
                <a:gd name="T23" fmla="*/ 26 h 323"/>
                <a:gd name="T24" fmla="*/ 78 w 312"/>
                <a:gd name="T25" fmla="*/ 34 h 323"/>
                <a:gd name="T26" fmla="*/ 18 w 312"/>
                <a:gd name="T27" fmla="*/ 65 h 323"/>
                <a:gd name="T28" fmla="*/ 14 w 312"/>
                <a:gd name="T29" fmla="*/ 64 h 323"/>
                <a:gd name="T30" fmla="*/ 37 w 312"/>
                <a:gd name="T31" fmla="*/ 44 h 32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12" h="323">
                  <a:moveTo>
                    <a:pt x="148" y="221"/>
                  </a:moveTo>
                  <a:lnTo>
                    <a:pt x="124" y="216"/>
                  </a:lnTo>
                  <a:lnTo>
                    <a:pt x="104" y="199"/>
                  </a:lnTo>
                  <a:lnTo>
                    <a:pt x="92" y="180"/>
                  </a:lnTo>
                  <a:lnTo>
                    <a:pt x="84" y="156"/>
                  </a:lnTo>
                  <a:lnTo>
                    <a:pt x="81" y="141"/>
                  </a:lnTo>
                  <a:lnTo>
                    <a:pt x="0" y="108"/>
                  </a:lnTo>
                  <a:lnTo>
                    <a:pt x="22" y="57"/>
                  </a:lnTo>
                  <a:lnTo>
                    <a:pt x="253" y="0"/>
                  </a:lnTo>
                  <a:lnTo>
                    <a:pt x="128" y="40"/>
                  </a:lnTo>
                  <a:lnTo>
                    <a:pt x="92" y="129"/>
                  </a:lnTo>
                  <a:lnTo>
                    <a:pt x="216" y="129"/>
                  </a:lnTo>
                  <a:lnTo>
                    <a:pt x="312" y="168"/>
                  </a:lnTo>
                  <a:lnTo>
                    <a:pt x="72" y="323"/>
                  </a:lnTo>
                  <a:lnTo>
                    <a:pt x="57" y="316"/>
                  </a:lnTo>
                  <a:lnTo>
                    <a:pt x="148" y="2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4" name="Freeform 115">
              <a:extLst>
                <a:ext uri="{FF2B5EF4-FFF2-40B4-BE49-F238E27FC236}">
                  <a16:creationId xmlns:a16="http://schemas.microsoft.com/office/drawing/2014/main" id="{E1AB3027-5007-36BE-C538-70E898DD2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8" y="2304"/>
              <a:ext cx="161" cy="200"/>
            </a:xfrm>
            <a:custGeom>
              <a:avLst/>
              <a:gdLst>
                <a:gd name="T0" fmla="*/ 105 w 643"/>
                <a:gd name="T1" fmla="*/ 18 h 999"/>
                <a:gd name="T2" fmla="*/ 137 w 643"/>
                <a:gd name="T3" fmla="*/ 40 h 999"/>
                <a:gd name="T4" fmla="*/ 154 w 643"/>
                <a:gd name="T5" fmla="*/ 64 h 999"/>
                <a:gd name="T6" fmla="*/ 156 w 643"/>
                <a:gd name="T7" fmla="*/ 83 h 999"/>
                <a:gd name="T8" fmla="*/ 144 w 643"/>
                <a:gd name="T9" fmla="*/ 88 h 999"/>
                <a:gd name="T10" fmla="*/ 133 w 643"/>
                <a:gd name="T11" fmla="*/ 84 h 999"/>
                <a:gd name="T12" fmla="*/ 122 w 643"/>
                <a:gd name="T13" fmla="*/ 84 h 999"/>
                <a:gd name="T14" fmla="*/ 118 w 643"/>
                <a:gd name="T15" fmla="*/ 85 h 999"/>
                <a:gd name="T16" fmla="*/ 112 w 643"/>
                <a:gd name="T17" fmla="*/ 80 h 999"/>
                <a:gd name="T18" fmla="*/ 114 w 643"/>
                <a:gd name="T19" fmla="*/ 69 h 999"/>
                <a:gd name="T20" fmla="*/ 86 w 643"/>
                <a:gd name="T21" fmla="*/ 93 h 999"/>
                <a:gd name="T22" fmla="*/ 78 w 643"/>
                <a:gd name="T23" fmla="*/ 66 h 999"/>
                <a:gd name="T24" fmla="*/ 42 w 643"/>
                <a:gd name="T25" fmla="*/ 54 h 999"/>
                <a:gd name="T26" fmla="*/ 30 w 643"/>
                <a:gd name="T27" fmla="*/ 4 h 999"/>
                <a:gd name="T28" fmla="*/ 26 w 643"/>
                <a:gd name="T29" fmla="*/ 16 h 999"/>
                <a:gd name="T30" fmla="*/ 4 w 643"/>
                <a:gd name="T31" fmla="*/ 23 h 999"/>
                <a:gd name="T32" fmla="*/ 4 w 643"/>
                <a:gd name="T33" fmla="*/ 43 h 999"/>
                <a:gd name="T34" fmla="*/ 14 w 643"/>
                <a:gd name="T35" fmla="*/ 59 h 999"/>
                <a:gd name="T36" fmla="*/ 19 w 643"/>
                <a:gd name="T37" fmla="*/ 70 h 999"/>
                <a:gd name="T38" fmla="*/ 30 w 643"/>
                <a:gd name="T39" fmla="*/ 71 h 999"/>
                <a:gd name="T40" fmla="*/ 39 w 643"/>
                <a:gd name="T41" fmla="*/ 115 h 999"/>
                <a:gd name="T42" fmla="*/ 60 w 643"/>
                <a:gd name="T43" fmla="*/ 159 h 999"/>
                <a:gd name="T44" fmla="*/ 85 w 643"/>
                <a:gd name="T45" fmla="*/ 200 h 999"/>
                <a:gd name="T46" fmla="*/ 86 w 643"/>
                <a:gd name="T47" fmla="*/ 164 h 999"/>
                <a:gd name="T48" fmla="*/ 101 w 643"/>
                <a:gd name="T49" fmla="*/ 185 h 999"/>
                <a:gd name="T50" fmla="*/ 148 w 643"/>
                <a:gd name="T51" fmla="*/ 162 h 999"/>
                <a:gd name="T52" fmla="*/ 96 w 643"/>
                <a:gd name="T53" fmla="*/ 157 h 999"/>
                <a:gd name="T54" fmla="*/ 88 w 643"/>
                <a:gd name="T55" fmla="*/ 150 h 999"/>
                <a:gd name="T56" fmla="*/ 102 w 643"/>
                <a:gd name="T57" fmla="*/ 117 h 999"/>
                <a:gd name="T58" fmla="*/ 111 w 643"/>
                <a:gd name="T59" fmla="*/ 111 h 999"/>
                <a:gd name="T60" fmla="*/ 96 w 643"/>
                <a:gd name="T61" fmla="*/ 106 h 999"/>
                <a:gd name="T62" fmla="*/ 91 w 643"/>
                <a:gd name="T63" fmla="*/ 97 h 999"/>
                <a:gd name="T64" fmla="*/ 101 w 643"/>
                <a:gd name="T65" fmla="*/ 97 h 999"/>
                <a:gd name="T66" fmla="*/ 154 w 643"/>
                <a:gd name="T67" fmla="*/ 88 h 999"/>
                <a:gd name="T68" fmla="*/ 161 w 643"/>
                <a:gd name="T69" fmla="*/ 70 h 999"/>
                <a:gd name="T70" fmla="*/ 132 w 643"/>
                <a:gd name="T71" fmla="*/ 8 h 999"/>
                <a:gd name="T72" fmla="*/ 121 w 643"/>
                <a:gd name="T73" fmla="*/ 7 h 99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643" h="999">
                  <a:moveTo>
                    <a:pt x="366" y="68"/>
                  </a:moveTo>
                  <a:lnTo>
                    <a:pt x="418" y="90"/>
                  </a:lnTo>
                  <a:lnTo>
                    <a:pt x="439" y="174"/>
                  </a:lnTo>
                  <a:lnTo>
                    <a:pt x="548" y="201"/>
                  </a:lnTo>
                  <a:lnTo>
                    <a:pt x="561" y="144"/>
                  </a:lnTo>
                  <a:lnTo>
                    <a:pt x="617" y="322"/>
                  </a:lnTo>
                  <a:lnTo>
                    <a:pt x="626" y="370"/>
                  </a:lnTo>
                  <a:lnTo>
                    <a:pt x="622" y="414"/>
                  </a:lnTo>
                  <a:lnTo>
                    <a:pt x="602" y="428"/>
                  </a:lnTo>
                  <a:lnTo>
                    <a:pt x="574" y="442"/>
                  </a:lnTo>
                  <a:lnTo>
                    <a:pt x="548" y="436"/>
                  </a:lnTo>
                  <a:lnTo>
                    <a:pt x="530" y="419"/>
                  </a:lnTo>
                  <a:lnTo>
                    <a:pt x="501" y="414"/>
                  </a:lnTo>
                  <a:lnTo>
                    <a:pt x="489" y="419"/>
                  </a:lnTo>
                  <a:lnTo>
                    <a:pt x="483" y="428"/>
                  </a:lnTo>
                  <a:lnTo>
                    <a:pt x="470" y="425"/>
                  </a:lnTo>
                  <a:lnTo>
                    <a:pt x="453" y="421"/>
                  </a:lnTo>
                  <a:lnTo>
                    <a:pt x="446" y="401"/>
                  </a:lnTo>
                  <a:lnTo>
                    <a:pt x="452" y="363"/>
                  </a:lnTo>
                  <a:lnTo>
                    <a:pt x="457" y="343"/>
                  </a:lnTo>
                  <a:lnTo>
                    <a:pt x="463" y="322"/>
                  </a:lnTo>
                  <a:lnTo>
                    <a:pt x="345" y="463"/>
                  </a:lnTo>
                  <a:lnTo>
                    <a:pt x="311" y="421"/>
                  </a:lnTo>
                  <a:lnTo>
                    <a:pt x="311" y="328"/>
                  </a:lnTo>
                  <a:lnTo>
                    <a:pt x="236" y="332"/>
                  </a:lnTo>
                  <a:lnTo>
                    <a:pt x="169" y="270"/>
                  </a:lnTo>
                  <a:lnTo>
                    <a:pt x="169" y="113"/>
                  </a:lnTo>
                  <a:lnTo>
                    <a:pt x="121" y="19"/>
                  </a:lnTo>
                  <a:lnTo>
                    <a:pt x="74" y="0"/>
                  </a:lnTo>
                  <a:lnTo>
                    <a:pt x="104" y="81"/>
                  </a:lnTo>
                  <a:lnTo>
                    <a:pt x="74" y="174"/>
                  </a:lnTo>
                  <a:lnTo>
                    <a:pt x="16" y="116"/>
                  </a:lnTo>
                  <a:lnTo>
                    <a:pt x="0" y="152"/>
                  </a:lnTo>
                  <a:lnTo>
                    <a:pt x="16" y="216"/>
                  </a:lnTo>
                  <a:lnTo>
                    <a:pt x="46" y="264"/>
                  </a:lnTo>
                  <a:lnTo>
                    <a:pt x="54" y="295"/>
                  </a:lnTo>
                  <a:lnTo>
                    <a:pt x="56" y="322"/>
                  </a:lnTo>
                  <a:lnTo>
                    <a:pt x="74" y="349"/>
                  </a:lnTo>
                  <a:lnTo>
                    <a:pt x="98" y="353"/>
                  </a:lnTo>
                  <a:lnTo>
                    <a:pt x="121" y="353"/>
                  </a:lnTo>
                  <a:lnTo>
                    <a:pt x="127" y="349"/>
                  </a:lnTo>
                  <a:lnTo>
                    <a:pt x="156" y="575"/>
                  </a:lnTo>
                  <a:lnTo>
                    <a:pt x="178" y="658"/>
                  </a:lnTo>
                  <a:lnTo>
                    <a:pt x="239" y="792"/>
                  </a:lnTo>
                  <a:lnTo>
                    <a:pt x="299" y="888"/>
                  </a:lnTo>
                  <a:lnTo>
                    <a:pt x="339" y="999"/>
                  </a:lnTo>
                  <a:lnTo>
                    <a:pt x="320" y="892"/>
                  </a:lnTo>
                  <a:lnTo>
                    <a:pt x="345" y="819"/>
                  </a:lnTo>
                  <a:lnTo>
                    <a:pt x="510" y="831"/>
                  </a:lnTo>
                  <a:lnTo>
                    <a:pt x="403" y="923"/>
                  </a:lnTo>
                  <a:lnTo>
                    <a:pt x="545" y="840"/>
                  </a:lnTo>
                  <a:lnTo>
                    <a:pt x="593" y="807"/>
                  </a:lnTo>
                  <a:lnTo>
                    <a:pt x="548" y="788"/>
                  </a:lnTo>
                  <a:lnTo>
                    <a:pt x="384" y="786"/>
                  </a:lnTo>
                  <a:lnTo>
                    <a:pt x="364" y="774"/>
                  </a:lnTo>
                  <a:lnTo>
                    <a:pt x="353" y="751"/>
                  </a:lnTo>
                  <a:lnTo>
                    <a:pt x="348" y="735"/>
                  </a:lnTo>
                  <a:lnTo>
                    <a:pt x="408" y="584"/>
                  </a:lnTo>
                  <a:lnTo>
                    <a:pt x="429" y="564"/>
                  </a:lnTo>
                  <a:lnTo>
                    <a:pt x="444" y="552"/>
                  </a:lnTo>
                  <a:lnTo>
                    <a:pt x="400" y="542"/>
                  </a:lnTo>
                  <a:lnTo>
                    <a:pt x="382" y="529"/>
                  </a:lnTo>
                  <a:lnTo>
                    <a:pt x="372" y="511"/>
                  </a:lnTo>
                  <a:lnTo>
                    <a:pt x="364" y="483"/>
                  </a:lnTo>
                  <a:lnTo>
                    <a:pt x="366" y="467"/>
                  </a:lnTo>
                  <a:lnTo>
                    <a:pt x="403" y="483"/>
                  </a:lnTo>
                  <a:lnTo>
                    <a:pt x="572" y="465"/>
                  </a:lnTo>
                  <a:lnTo>
                    <a:pt x="617" y="442"/>
                  </a:lnTo>
                  <a:lnTo>
                    <a:pt x="639" y="404"/>
                  </a:lnTo>
                  <a:lnTo>
                    <a:pt x="643" y="349"/>
                  </a:lnTo>
                  <a:lnTo>
                    <a:pt x="562" y="105"/>
                  </a:lnTo>
                  <a:lnTo>
                    <a:pt x="527" y="38"/>
                  </a:lnTo>
                  <a:lnTo>
                    <a:pt x="505" y="33"/>
                  </a:lnTo>
                  <a:lnTo>
                    <a:pt x="483" y="33"/>
                  </a:lnTo>
                  <a:lnTo>
                    <a:pt x="366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5" name="Freeform 116">
              <a:extLst>
                <a:ext uri="{FF2B5EF4-FFF2-40B4-BE49-F238E27FC236}">
                  <a16:creationId xmlns:a16="http://schemas.microsoft.com/office/drawing/2014/main" id="{1744670E-1DA4-5DB1-DDF0-960474CC0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6" y="2186"/>
              <a:ext cx="188" cy="280"/>
            </a:xfrm>
            <a:custGeom>
              <a:avLst/>
              <a:gdLst>
                <a:gd name="T0" fmla="*/ 15 w 751"/>
                <a:gd name="T1" fmla="*/ 131 h 1398"/>
                <a:gd name="T2" fmla="*/ 24 w 751"/>
                <a:gd name="T3" fmla="*/ 111 h 1398"/>
                <a:gd name="T4" fmla="*/ 41 w 751"/>
                <a:gd name="T5" fmla="*/ 97 h 1398"/>
                <a:gd name="T6" fmla="*/ 41 w 751"/>
                <a:gd name="T7" fmla="*/ 66 h 1398"/>
                <a:gd name="T8" fmla="*/ 52 w 751"/>
                <a:gd name="T9" fmla="*/ 58 h 1398"/>
                <a:gd name="T10" fmla="*/ 70 w 751"/>
                <a:gd name="T11" fmla="*/ 57 h 1398"/>
                <a:gd name="T12" fmla="*/ 100 w 751"/>
                <a:gd name="T13" fmla="*/ 60 h 1398"/>
                <a:gd name="T14" fmla="*/ 100 w 751"/>
                <a:gd name="T15" fmla="*/ 80 h 1398"/>
                <a:gd name="T16" fmla="*/ 109 w 751"/>
                <a:gd name="T17" fmla="*/ 109 h 1398"/>
                <a:gd name="T18" fmla="*/ 86 w 751"/>
                <a:gd name="T19" fmla="*/ 98 h 1398"/>
                <a:gd name="T20" fmla="*/ 85 w 751"/>
                <a:gd name="T21" fmla="*/ 99 h 1398"/>
                <a:gd name="T22" fmla="*/ 117 w 751"/>
                <a:gd name="T23" fmla="*/ 132 h 1398"/>
                <a:gd name="T24" fmla="*/ 129 w 751"/>
                <a:gd name="T25" fmla="*/ 155 h 1398"/>
                <a:gd name="T26" fmla="*/ 140 w 751"/>
                <a:gd name="T27" fmla="*/ 188 h 1398"/>
                <a:gd name="T28" fmla="*/ 139 w 751"/>
                <a:gd name="T29" fmla="*/ 199 h 1398"/>
                <a:gd name="T30" fmla="*/ 134 w 751"/>
                <a:gd name="T31" fmla="*/ 206 h 1398"/>
                <a:gd name="T32" fmla="*/ 125 w 751"/>
                <a:gd name="T33" fmla="*/ 211 h 1398"/>
                <a:gd name="T34" fmla="*/ 113 w 751"/>
                <a:gd name="T35" fmla="*/ 212 h 1398"/>
                <a:gd name="T36" fmla="*/ 116 w 751"/>
                <a:gd name="T37" fmla="*/ 216 h 1398"/>
                <a:gd name="T38" fmla="*/ 118 w 751"/>
                <a:gd name="T39" fmla="*/ 223 h 1398"/>
                <a:gd name="T40" fmla="*/ 119 w 751"/>
                <a:gd name="T41" fmla="*/ 226 h 1398"/>
                <a:gd name="T42" fmla="*/ 96 w 751"/>
                <a:gd name="T43" fmla="*/ 230 h 1398"/>
                <a:gd name="T44" fmla="*/ 105 w 751"/>
                <a:gd name="T45" fmla="*/ 232 h 1398"/>
                <a:gd name="T46" fmla="*/ 116 w 751"/>
                <a:gd name="T47" fmla="*/ 234 h 1398"/>
                <a:gd name="T48" fmla="*/ 125 w 751"/>
                <a:gd name="T49" fmla="*/ 237 h 1398"/>
                <a:gd name="T50" fmla="*/ 127 w 751"/>
                <a:gd name="T51" fmla="*/ 246 h 1398"/>
                <a:gd name="T52" fmla="*/ 125 w 751"/>
                <a:gd name="T53" fmla="*/ 252 h 1398"/>
                <a:gd name="T54" fmla="*/ 114 w 751"/>
                <a:gd name="T55" fmla="*/ 254 h 1398"/>
                <a:gd name="T56" fmla="*/ 100 w 751"/>
                <a:gd name="T57" fmla="*/ 254 h 1398"/>
                <a:gd name="T58" fmla="*/ 85 w 751"/>
                <a:gd name="T59" fmla="*/ 252 h 1398"/>
                <a:gd name="T60" fmla="*/ 84 w 751"/>
                <a:gd name="T61" fmla="*/ 256 h 1398"/>
                <a:gd name="T62" fmla="*/ 96 w 751"/>
                <a:gd name="T63" fmla="*/ 260 h 1398"/>
                <a:gd name="T64" fmla="*/ 114 w 751"/>
                <a:gd name="T65" fmla="*/ 265 h 1398"/>
                <a:gd name="T66" fmla="*/ 119 w 751"/>
                <a:gd name="T67" fmla="*/ 277 h 1398"/>
                <a:gd name="T68" fmla="*/ 130 w 751"/>
                <a:gd name="T69" fmla="*/ 280 h 1398"/>
                <a:gd name="T70" fmla="*/ 142 w 751"/>
                <a:gd name="T71" fmla="*/ 273 h 1398"/>
                <a:gd name="T72" fmla="*/ 168 w 751"/>
                <a:gd name="T73" fmla="*/ 220 h 1398"/>
                <a:gd name="T74" fmla="*/ 175 w 751"/>
                <a:gd name="T75" fmla="*/ 193 h 1398"/>
                <a:gd name="T76" fmla="*/ 182 w 751"/>
                <a:gd name="T77" fmla="*/ 164 h 1398"/>
                <a:gd name="T78" fmla="*/ 182 w 751"/>
                <a:gd name="T79" fmla="*/ 144 h 1398"/>
                <a:gd name="T80" fmla="*/ 181 w 751"/>
                <a:gd name="T81" fmla="*/ 110 h 1398"/>
                <a:gd name="T82" fmla="*/ 188 w 751"/>
                <a:gd name="T83" fmla="*/ 78 h 1398"/>
                <a:gd name="T84" fmla="*/ 185 w 751"/>
                <a:gd name="T85" fmla="*/ 39 h 1398"/>
                <a:gd name="T86" fmla="*/ 179 w 751"/>
                <a:gd name="T87" fmla="*/ 23 h 1398"/>
                <a:gd name="T88" fmla="*/ 135 w 751"/>
                <a:gd name="T89" fmla="*/ 10 h 1398"/>
                <a:gd name="T90" fmla="*/ 97 w 751"/>
                <a:gd name="T91" fmla="*/ 3 h 1398"/>
                <a:gd name="T92" fmla="*/ 59 w 751"/>
                <a:gd name="T93" fmla="*/ 0 h 1398"/>
                <a:gd name="T94" fmla="*/ 24 w 751"/>
                <a:gd name="T95" fmla="*/ 0 h 1398"/>
                <a:gd name="T96" fmla="*/ 15 w 751"/>
                <a:gd name="T97" fmla="*/ 5 h 1398"/>
                <a:gd name="T98" fmla="*/ 6 w 751"/>
                <a:gd name="T99" fmla="*/ 27 h 1398"/>
                <a:gd name="T100" fmla="*/ 2 w 751"/>
                <a:gd name="T101" fmla="*/ 51 h 1398"/>
                <a:gd name="T102" fmla="*/ 0 w 751"/>
                <a:gd name="T103" fmla="*/ 80 h 1398"/>
                <a:gd name="T104" fmla="*/ 0 w 751"/>
                <a:gd name="T105" fmla="*/ 118 h 1398"/>
                <a:gd name="T106" fmla="*/ 15 w 751"/>
                <a:gd name="T107" fmla="*/ 131 h 139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751" h="1398">
                  <a:moveTo>
                    <a:pt x="58" y="655"/>
                  </a:moveTo>
                  <a:lnTo>
                    <a:pt x="95" y="556"/>
                  </a:lnTo>
                  <a:lnTo>
                    <a:pt x="165" y="483"/>
                  </a:lnTo>
                  <a:lnTo>
                    <a:pt x="165" y="329"/>
                  </a:lnTo>
                  <a:lnTo>
                    <a:pt x="209" y="292"/>
                  </a:lnTo>
                  <a:lnTo>
                    <a:pt x="279" y="284"/>
                  </a:lnTo>
                  <a:lnTo>
                    <a:pt x="401" y="299"/>
                  </a:lnTo>
                  <a:lnTo>
                    <a:pt x="401" y="399"/>
                  </a:lnTo>
                  <a:lnTo>
                    <a:pt x="435" y="542"/>
                  </a:lnTo>
                  <a:lnTo>
                    <a:pt x="344" y="487"/>
                  </a:lnTo>
                  <a:lnTo>
                    <a:pt x="341" y="494"/>
                  </a:lnTo>
                  <a:lnTo>
                    <a:pt x="467" y="659"/>
                  </a:lnTo>
                  <a:lnTo>
                    <a:pt x="516" y="775"/>
                  </a:lnTo>
                  <a:lnTo>
                    <a:pt x="560" y="940"/>
                  </a:lnTo>
                  <a:lnTo>
                    <a:pt x="555" y="995"/>
                  </a:lnTo>
                  <a:lnTo>
                    <a:pt x="534" y="1027"/>
                  </a:lnTo>
                  <a:lnTo>
                    <a:pt x="500" y="1054"/>
                  </a:lnTo>
                  <a:lnTo>
                    <a:pt x="450" y="1056"/>
                  </a:lnTo>
                  <a:lnTo>
                    <a:pt x="462" y="1078"/>
                  </a:lnTo>
                  <a:lnTo>
                    <a:pt x="471" y="1112"/>
                  </a:lnTo>
                  <a:lnTo>
                    <a:pt x="474" y="1128"/>
                  </a:lnTo>
                  <a:lnTo>
                    <a:pt x="383" y="1147"/>
                  </a:lnTo>
                  <a:lnTo>
                    <a:pt x="421" y="1160"/>
                  </a:lnTo>
                  <a:lnTo>
                    <a:pt x="462" y="1170"/>
                  </a:lnTo>
                  <a:lnTo>
                    <a:pt x="498" y="1185"/>
                  </a:lnTo>
                  <a:lnTo>
                    <a:pt x="506" y="1226"/>
                  </a:lnTo>
                  <a:lnTo>
                    <a:pt x="500" y="1257"/>
                  </a:lnTo>
                  <a:lnTo>
                    <a:pt x="456" y="1269"/>
                  </a:lnTo>
                  <a:lnTo>
                    <a:pt x="401" y="1269"/>
                  </a:lnTo>
                  <a:lnTo>
                    <a:pt x="341" y="1259"/>
                  </a:lnTo>
                  <a:lnTo>
                    <a:pt x="335" y="1276"/>
                  </a:lnTo>
                  <a:lnTo>
                    <a:pt x="383" y="1297"/>
                  </a:lnTo>
                  <a:lnTo>
                    <a:pt x="456" y="1321"/>
                  </a:lnTo>
                  <a:lnTo>
                    <a:pt x="474" y="1383"/>
                  </a:lnTo>
                  <a:lnTo>
                    <a:pt x="519" y="1398"/>
                  </a:lnTo>
                  <a:lnTo>
                    <a:pt x="569" y="1365"/>
                  </a:lnTo>
                  <a:lnTo>
                    <a:pt x="670" y="1096"/>
                  </a:lnTo>
                  <a:lnTo>
                    <a:pt x="698" y="965"/>
                  </a:lnTo>
                  <a:lnTo>
                    <a:pt x="728" y="820"/>
                  </a:lnTo>
                  <a:lnTo>
                    <a:pt x="728" y="720"/>
                  </a:lnTo>
                  <a:lnTo>
                    <a:pt x="725" y="549"/>
                  </a:lnTo>
                  <a:lnTo>
                    <a:pt x="751" y="390"/>
                  </a:lnTo>
                  <a:lnTo>
                    <a:pt x="740" y="196"/>
                  </a:lnTo>
                  <a:lnTo>
                    <a:pt x="716" y="117"/>
                  </a:lnTo>
                  <a:lnTo>
                    <a:pt x="540" y="48"/>
                  </a:lnTo>
                  <a:lnTo>
                    <a:pt x="389" y="14"/>
                  </a:lnTo>
                  <a:lnTo>
                    <a:pt x="234" y="0"/>
                  </a:lnTo>
                  <a:lnTo>
                    <a:pt x="95" y="1"/>
                  </a:lnTo>
                  <a:lnTo>
                    <a:pt x="58" y="23"/>
                  </a:lnTo>
                  <a:lnTo>
                    <a:pt x="24" y="133"/>
                  </a:lnTo>
                  <a:lnTo>
                    <a:pt x="8" y="255"/>
                  </a:lnTo>
                  <a:lnTo>
                    <a:pt x="0" y="399"/>
                  </a:lnTo>
                  <a:lnTo>
                    <a:pt x="0" y="591"/>
                  </a:lnTo>
                  <a:lnTo>
                    <a:pt x="58" y="6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6" name="Freeform 117">
              <a:extLst>
                <a:ext uri="{FF2B5EF4-FFF2-40B4-BE49-F238E27FC236}">
                  <a16:creationId xmlns:a16="http://schemas.microsoft.com/office/drawing/2014/main" id="{5C15E0B3-F873-B879-05FC-98954AFC2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" y="2302"/>
              <a:ext cx="23" cy="19"/>
            </a:xfrm>
            <a:custGeom>
              <a:avLst/>
              <a:gdLst>
                <a:gd name="T0" fmla="*/ 0 w 93"/>
                <a:gd name="T1" fmla="*/ 19 h 96"/>
                <a:gd name="T2" fmla="*/ 4 w 93"/>
                <a:gd name="T3" fmla="*/ 4 h 96"/>
                <a:gd name="T4" fmla="*/ 9 w 93"/>
                <a:gd name="T5" fmla="*/ 0 h 96"/>
                <a:gd name="T6" fmla="*/ 16 w 93"/>
                <a:gd name="T7" fmla="*/ 1 h 96"/>
                <a:gd name="T8" fmla="*/ 22 w 93"/>
                <a:gd name="T9" fmla="*/ 4 h 96"/>
                <a:gd name="T10" fmla="*/ 23 w 93"/>
                <a:gd name="T11" fmla="*/ 10 h 96"/>
                <a:gd name="T12" fmla="*/ 16 w 93"/>
                <a:gd name="T13" fmla="*/ 8 h 96"/>
                <a:gd name="T14" fmla="*/ 5 w 93"/>
                <a:gd name="T15" fmla="*/ 13 h 96"/>
                <a:gd name="T16" fmla="*/ 0 w 93"/>
                <a:gd name="T17" fmla="*/ 19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3" h="96">
                  <a:moveTo>
                    <a:pt x="0" y="96"/>
                  </a:moveTo>
                  <a:lnTo>
                    <a:pt x="17" y="21"/>
                  </a:lnTo>
                  <a:lnTo>
                    <a:pt x="35" y="0"/>
                  </a:lnTo>
                  <a:lnTo>
                    <a:pt x="63" y="7"/>
                  </a:lnTo>
                  <a:lnTo>
                    <a:pt x="87" y="21"/>
                  </a:lnTo>
                  <a:lnTo>
                    <a:pt x="93" y="49"/>
                  </a:lnTo>
                  <a:lnTo>
                    <a:pt x="63" y="38"/>
                  </a:lnTo>
                  <a:lnTo>
                    <a:pt x="20" y="6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7" name="Freeform 118">
              <a:extLst>
                <a:ext uri="{FF2B5EF4-FFF2-40B4-BE49-F238E27FC236}">
                  <a16:creationId xmlns:a16="http://schemas.microsoft.com/office/drawing/2014/main" id="{69791D87-D9DF-9482-8174-3A9BEF23F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" y="2405"/>
              <a:ext cx="582" cy="600"/>
            </a:xfrm>
            <a:custGeom>
              <a:avLst/>
              <a:gdLst>
                <a:gd name="T0" fmla="*/ 473 w 2327"/>
                <a:gd name="T1" fmla="*/ 25 h 3000"/>
                <a:gd name="T2" fmla="*/ 457 w 2327"/>
                <a:gd name="T3" fmla="*/ 84 h 3000"/>
                <a:gd name="T4" fmla="*/ 444 w 2327"/>
                <a:gd name="T5" fmla="*/ 142 h 3000"/>
                <a:gd name="T6" fmla="*/ 406 w 2327"/>
                <a:gd name="T7" fmla="*/ 159 h 3000"/>
                <a:gd name="T8" fmla="*/ 410 w 2327"/>
                <a:gd name="T9" fmla="*/ 142 h 3000"/>
                <a:gd name="T10" fmla="*/ 419 w 2327"/>
                <a:gd name="T11" fmla="*/ 179 h 3000"/>
                <a:gd name="T12" fmla="*/ 388 w 2327"/>
                <a:gd name="T13" fmla="*/ 198 h 3000"/>
                <a:gd name="T14" fmla="*/ 332 w 2327"/>
                <a:gd name="T15" fmla="*/ 190 h 3000"/>
                <a:gd name="T16" fmla="*/ 354 w 2327"/>
                <a:gd name="T17" fmla="*/ 205 h 3000"/>
                <a:gd name="T18" fmla="*/ 419 w 2327"/>
                <a:gd name="T19" fmla="*/ 209 h 3000"/>
                <a:gd name="T20" fmla="*/ 361 w 2327"/>
                <a:gd name="T21" fmla="*/ 231 h 3000"/>
                <a:gd name="T22" fmla="*/ 294 w 2327"/>
                <a:gd name="T23" fmla="*/ 224 h 3000"/>
                <a:gd name="T24" fmla="*/ 257 w 2327"/>
                <a:gd name="T25" fmla="*/ 217 h 3000"/>
                <a:gd name="T26" fmla="*/ 306 w 2327"/>
                <a:gd name="T27" fmla="*/ 247 h 3000"/>
                <a:gd name="T28" fmla="*/ 373 w 2327"/>
                <a:gd name="T29" fmla="*/ 259 h 3000"/>
                <a:gd name="T30" fmla="*/ 297 w 2327"/>
                <a:gd name="T31" fmla="*/ 293 h 3000"/>
                <a:gd name="T32" fmla="*/ 216 w 2327"/>
                <a:gd name="T33" fmla="*/ 306 h 3000"/>
                <a:gd name="T34" fmla="*/ 254 w 2327"/>
                <a:gd name="T35" fmla="*/ 306 h 3000"/>
                <a:gd name="T36" fmla="*/ 225 w 2327"/>
                <a:gd name="T37" fmla="*/ 330 h 3000"/>
                <a:gd name="T38" fmla="*/ 162 w 2327"/>
                <a:gd name="T39" fmla="*/ 355 h 3000"/>
                <a:gd name="T40" fmla="*/ 196 w 2327"/>
                <a:gd name="T41" fmla="*/ 412 h 3000"/>
                <a:gd name="T42" fmla="*/ 129 w 2327"/>
                <a:gd name="T43" fmla="*/ 445 h 3000"/>
                <a:gd name="T44" fmla="*/ 80 w 2327"/>
                <a:gd name="T45" fmla="*/ 500 h 3000"/>
                <a:gd name="T46" fmla="*/ 82 w 2327"/>
                <a:gd name="T47" fmla="*/ 509 h 3000"/>
                <a:gd name="T48" fmla="*/ 116 w 2327"/>
                <a:gd name="T49" fmla="*/ 537 h 3000"/>
                <a:gd name="T50" fmla="*/ 42 w 2327"/>
                <a:gd name="T51" fmla="*/ 520 h 3000"/>
                <a:gd name="T52" fmla="*/ 37 w 2327"/>
                <a:gd name="T53" fmla="*/ 521 h 3000"/>
                <a:gd name="T54" fmla="*/ 40 w 2327"/>
                <a:gd name="T55" fmla="*/ 524 h 3000"/>
                <a:gd name="T56" fmla="*/ 37 w 2327"/>
                <a:gd name="T57" fmla="*/ 543 h 3000"/>
                <a:gd name="T58" fmla="*/ 55 w 2327"/>
                <a:gd name="T59" fmla="*/ 560 h 3000"/>
                <a:gd name="T60" fmla="*/ 13 w 2327"/>
                <a:gd name="T61" fmla="*/ 594 h 3000"/>
                <a:gd name="T62" fmla="*/ 0 w 2327"/>
                <a:gd name="T63" fmla="*/ 594 h 3000"/>
                <a:gd name="T64" fmla="*/ 37 w 2327"/>
                <a:gd name="T65" fmla="*/ 587 h 3000"/>
                <a:gd name="T66" fmla="*/ 287 w 2327"/>
                <a:gd name="T67" fmla="*/ 575 h 3000"/>
                <a:gd name="T68" fmla="*/ 102 w 2327"/>
                <a:gd name="T69" fmla="*/ 571 h 3000"/>
                <a:gd name="T70" fmla="*/ 116 w 2327"/>
                <a:gd name="T71" fmla="*/ 547 h 3000"/>
                <a:gd name="T72" fmla="*/ 151 w 2327"/>
                <a:gd name="T73" fmla="*/ 541 h 3000"/>
                <a:gd name="T74" fmla="*/ 241 w 2327"/>
                <a:gd name="T75" fmla="*/ 406 h 3000"/>
                <a:gd name="T76" fmla="*/ 279 w 2327"/>
                <a:gd name="T77" fmla="*/ 368 h 3000"/>
                <a:gd name="T78" fmla="*/ 325 w 2327"/>
                <a:gd name="T79" fmla="*/ 351 h 3000"/>
                <a:gd name="T80" fmla="*/ 391 w 2327"/>
                <a:gd name="T81" fmla="*/ 270 h 3000"/>
                <a:gd name="T82" fmla="*/ 442 w 2327"/>
                <a:gd name="T83" fmla="*/ 228 h 3000"/>
                <a:gd name="T84" fmla="*/ 457 w 2327"/>
                <a:gd name="T85" fmla="*/ 226 h 3000"/>
                <a:gd name="T86" fmla="*/ 499 w 2327"/>
                <a:gd name="T87" fmla="*/ 259 h 3000"/>
                <a:gd name="T88" fmla="*/ 566 w 2327"/>
                <a:gd name="T89" fmla="*/ 48 h 3000"/>
                <a:gd name="T90" fmla="*/ 550 w 2327"/>
                <a:gd name="T91" fmla="*/ 44 h 3000"/>
                <a:gd name="T92" fmla="*/ 519 w 2327"/>
                <a:gd name="T93" fmla="*/ 0 h 3000"/>
                <a:gd name="T94" fmla="*/ 504 w 2327"/>
                <a:gd name="T95" fmla="*/ 154 h 3000"/>
                <a:gd name="T96" fmla="*/ 479 w 2327"/>
                <a:gd name="T97" fmla="*/ 27 h 300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327" h="3000">
                  <a:moveTo>
                    <a:pt x="1916" y="137"/>
                  </a:moveTo>
                  <a:lnTo>
                    <a:pt x="1891" y="127"/>
                  </a:lnTo>
                  <a:lnTo>
                    <a:pt x="1891" y="508"/>
                  </a:lnTo>
                  <a:lnTo>
                    <a:pt x="1829" y="421"/>
                  </a:lnTo>
                  <a:lnTo>
                    <a:pt x="1793" y="421"/>
                  </a:lnTo>
                  <a:lnTo>
                    <a:pt x="1775" y="708"/>
                  </a:lnTo>
                  <a:lnTo>
                    <a:pt x="1563" y="676"/>
                  </a:lnTo>
                  <a:lnTo>
                    <a:pt x="1623" y="796"/>
                  </a:lnTo>
                  <a:lnTo>
                    <a:pt x="1623" y="740"/>
                  </a:lnTo>
                  <a:lnTo>
                    <a:pt x="1641" y="708"/>
                  </a:lnTo>
                  <a:lnTo>
                    <a:pt x="1750" y="772"/>
                  </a:lnTo>
                  <a:lnTo>
                    <a:pt x="1675" y="896"/>
                  </a:lnTo>
                  <a:lnTo>
                    <a:pt x="1615" y="960"/>
                  </a:lnTo>
                  <a:lnTo>
                    <a:pt x="1551" y="992"/>
                  </a:lnTo>
                  <a:lnTo>
                    <a:pt x="1480" y="992"/>
                  </a:lnTo>
                  <a:lnTo>
                    <a:pt x="1329" y="950"/>
                  </a:lnTo>
                  <a:lnTo>
                    <a:pt x="1320" y="992"/>
                  </a:lnTo>
                  <a:lnTo>
                    <a:pt x="1416" y="1025"/>
                  </a:lnTo>
                  <a:lnTo>
                    <a:pt x="1480" y="1034"/>
                  </a:lnTo>
                  <a:lnTo>
                    <a:pt x="1675" y="1046"/>
                  </a:lnTo>
                  <a:lnTo>
                    <a:pt x="1579" y="1119"/>
                  </a:lnTo>
                  <a:lnTo>
                    <a:pt x="1442" y="1153"/>
                  </a:lnTo>
                  <a:lnTo>
                    <a:pt x="1292" y="1153"/>
                  </a:lnTo>
                  <a:lnTo>
                    <a:pt x="1176" y="1119"/>
                  </a:lnTo>
                  <a:lnTo>
                    <a:pt x="1043" y="1067"/>
                  </a:lnTo>
                  <a:lnTo>
                    <a:pt x="1026" y="1087"/>
                  </a:lnTo>
                  <a:lnTo>
                    <a:pt x="1116" y="1172"/>
                  </a:lnTo>
                  <a:lnTo>
                    <a:pt x="1222" y="1235"/>
                  </a:lnTo>
                  <a:lnTo>
                    <a:pt x="1329" y="1264"/>
                  </a:lnTo>
                  <a:lnTo>
                    <a:pt x="1490" y="1297"/>
                  </a:lnTo>
                  <a:lnTo>
                    <a:pt x="1347" y="1392"/>
                  </a:lnTo>
                  <a:lnTo>
                    <a:pt x="1186" y="1467"/>
                  </a:lnTo>
                  <a:lnTo>
                    <a:pt x="1035" y="1510"/>
                  </a:lnTo>
                  <a:lnTo>
                    <a:pt x="865" y="1531"/>
                  </a:lnTo>
                  <a:lnTo>
                    <a:pt x="765" y="1543"/>
                  </a:lnTo>
                  <a:lnTo>
                    <a:pt x="1015" y="1531"/>
                  </a:lnTo>
                  <a:lnTo>
                    <a:pt x="972" y="1596"/>
                  </a:lnTo>
                  <a:lnTo>
                    <a:pt x="900" y="1648"/>
                  </a:lnTo>
                  <a:lnTo>
                    <a:pt x="765" y="1724"/>
                  </a:lnTo>
                  <a:lnTo>
                    <a:pt x="649" y="1774"/>
                  </a:lnTo>
                  <a:lnTo>
                    <a:pt x="588" y="1803"/>
                  </a:lnTo>
                  <a:lnTo>
                    <a:pt x="784" y="2058"/>
                  </a:lnTo>
                  <a:lnTo>
                    <a:pt x="640" y="2135"/>
                  </a:lnTo>
                  <a:lnTo>
                    <a:pt x="516" y="2227"/>
                  </a:lnTo>
                  <a:lnTo>
                    <a:pt x="409" y="2355"/>
                  </a:lnTo>
                  <a:lnTo>
                    <a:pt x="320" y="2502"/>
                  </a:lnTo>
                  <a:lnTo>
                    <a:pt x="194" y="2481"/>
                  </a:lnTo>
                  <a:lnTo>
                    <a:pt x="328" y="2544"/>
                  </a:lnTo>
                  <a:lnTo>
                    <a:pt x="436" y="2628"/>
                  </a:lnTo>
                  <a:lnTo>
                    <a:pt x="462" y="2684"/>
                  </a:lnTo>
                  <a:lnTo>
                    <a:pt x="418" y="2757"/>
                  </a:lnTo>
                  <a:lnTo>
                    <a:pt x="167" y="2598"/>
                  </a:lnTo>
                  <a:lnTo>
                    <a:pt x="176" y="2523"/>
                  </a:lnTo>
                  <a:lnTo>
                    <a:pt x="149" y="2606"/>
                  </a:lnTo>
                  <a:lnTo>
                    <a:pt x="17" y="2628"/>
                  </a:lnTo>
                  <a:lnTo>
                    <a:pt x="161" y="2619"/>
                  </a:lnTo>
                  <a:lnTo>
                    <a:pt x="228" y="2663"/>
                  </a:lnTo>
                  <a:lnTo>
                    <a:pt x="149" y="2715"/>
                  </a:lnTo>
                  <a:lnTo>
                    <a:pt x="219" y="2769"/>
                  </a:lnTo>
                  <a:lnTo>
                    <a:pt x="219" y="2800"/>
                  </a:lnTo>
                  <a:lnTo>
                    <a:pt x="103" y="2937"/>
                  </a:lnTo>
                  <a:lnTo>
                    <a:pt x="51" y="2968"/>
                  </a:lnTo>
                  <a:lnTo>
                    <a:pt x="0" y="2937"/>
                  </a:lnTo>
                  <a:lnTo>
                    <a:pt x="0" y="2968"/>
                  </a:lnTo>
                  <a:lnTo>
                    <a:pt x="51" y="3000"/>
                  </a:lnTo>
                  <a:lnTo>
                    <a:pt x="149" y="2937"/>
                  </a:lnTo>
                  <a:lnTo>
                    <a:pt x="201" y="2875"/>
                  </a:lnTo>
                  <a:lnTo>
                    <a:pt x="1148" y="2875"/>
                  </a:lnTo>
                  <a:lnTo>
                    <a:pt x="1148" y="2855"/>
                  </a:lnTo>
                  <a:lnTo>
                    <a:pt x="409" y="2855"/>
                  </a:lnTo>
                  <a:lnTo>
                    <a:pt x="446" y="2811"/>
                  </a:lnTo>
                  <a:lnTo>
                    <a:pt x="462" y="2734"/>
                  </a:lnTo>
                  <a:lnTo>
                    <a:pt x="480" y="2705"/>
                  </a:lnTo>
                  <a:lnTo>
                    <a:pt x="605" y="2705"/>
                  </a:lnTo>
                  <a:lnTo>
                    <a:pt x="882" y="2156"/>
                  </a:lnTo>
                  <a:lnTo>
                    <a:pt x="962" y="2028"/>
                  </a:lnTo>
                  <a:lnTo>
                    <a:pt x="1043" y="1921"/>
                  </a:lnTo>
                  <a:lnTo>
                    <a:pt x="1116" y="1840"/>
                  </a:lnTo>
                  <a:lnTo>
                    <a:pt x="1205" y="1784"/>
                  </a:lnTo>
                  <a:lnTo>
                    <a:pt x="1301" y="1754"/>
                  </a:lnTo>
                  <a:lnTo>
                    <a:pt x="1426" y="1476"/>
                  </a:lnTo>
                  <a:lnTo>
                    <a:pt x="1563" y="1349"/>
                  </a:lnTo>
                  <a:lnTo>
                    <a:pt x="1641" y="1216"/>
                  </a:lnTo>
                  <a:lnTo>
                    <a:pt x="1767" y="1140"/>
                  </a:lnTo>
                  <a:lnTo>
                    <a:pt x="1767" y="1286"/>
                  </a:lnTo>
                  <a:lnTo>
                    <a:pt x="1829" y="1132"/>
                  </a:lnTo>
                  <a:lnTo>
                    <a:pt x="1926" y="1046"/>
                  </a:lnTo>
                  <a:lnTo>
                    <a:pt x="1997" y="1297"/>
                  </a:lnTo>
                  <a:lnTo>
                    <a:pt x="2327" y="1413"/>
                  </a:lnTo>
                  <a:lnTo>
                    <a:pt x="2265" y="241"/>
                  </a:lnTo>
                  <a:lnTo>
                    <a:pt x="2236" y="201"/>
                  </a:lnTo>
                  <a:lnTo>
                    <a:pt x="2200" y="220"/>
                  </a:lnTo>
                  <a:lnTo>
                    <a:pt x="2077" y="625"/>
                  </a:lnTo>
                  <a:lnTo>
                    <a:pt x="2077" y="0"/>
                  </a:lnTo>
                  <a:lnTo>
                    <a:pt x="2043" y="655"/>
                  </a:lnTo>
                  <a:lnTo>
                    <a:pt x="2016" y="772"/>
                  </a:lnTo>
                  <a:lnTo>
                    <a:pt x="1953" y="305"/>
                  </a:lnTo>
                  <a:lnTo>
                    <a:pt x="1916" y="1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8" name="Freeform 119">
              <a:extLst>
                <a:ext uri="{FF2B5EF4-FFF2-40B4-BE49-F238E27FC236}">
                  <a16:creationId xmlns:a16="http://schemas.microsoft.com/office/drawing/2014/main" id="{A2FAE0A4-C4CC-F9A7-A516-DE3215FFF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5" y="2380"/>
              <a:ext cx="447" cy="511"/>
            </a:xfrm>
            <a:custGeom>
              <a:avLst/>
              <a:gdLst>
                <a:gd name="T0" fmla="*/ 447 w 1787"/>
                <a:gd name="T1" fmla="*/ 0 h 2555"/>
                <a:gd name="T2" fmla="*/ 310 w 1787"/>
                <a:gd name="T3" fmla="*/ 99 h 2555"/>
                <a:gd name="T4" fmla="*/ 315 w 1787"/>
                <a:gd name="T5" fmla="*/ 118 h 2555"/>
                <a:gd name="T6" fmla="*/ 277 w 1787"/>
                <a:gd name="T7" fmla="*/ 160 h 2555"/>
                <a:gd name="T8" fmla="*/ 219 w 1787"/>
                <a:gd name="T9" fmla="*/ 177 h 2555"/>
                <a:gd name="T10" fmla="*/ 148 w 1787"/>
                <a:gd name="T11" fmla="*/ 249 h 2555"/>
                <a:gd name="T12" fmla="*/ 106 w 1787"/>
                <a:gd name="T13" fmla="*/ 338 h 2555"/>
                <a:gd name="T14" fmla="*/ 39 w 1787"/>
                <a:gd name="T15" fmla="*/ 414 h 2555"/>
                <a:gd name="T16" fmla="*/ 0 w 1787"/>
                <a:gd name="T17" fmla="*/ 511 h 2555"/>
                <a:gd name="T18" fmla="*/ 43 w 1787"/>
                <a:gd name="T19" fmla="*/ 414 h 2555"/>
                <a:gd name="T20" fmla="*/ 108 w 1787"/>
                <a:gd name="T21" fmla="*/ 342 h 2555"/>
                <a:gd name="T22" fmla="*/ 159 w 1787"/>
                <a:gd name="T23" fmla="*/ 247 h 2555"/>
                <a:gd name="T24" fmla="*/ 224 w 1787"/>
                <a:gd name="T25" fmla="*/ 181 h 2555"/>
                <a:gd name="T26" fmla="*/ 289 w 1787"/>
                <a:gd name="T27" fmla="*/ 164 h 2555"/>
                <a:gd name="T28" fmla="*/ 320 w 1787"/>
                <a:gd name="T29" fmla="*/ 127 h 2555"/>
                <a:gd name="T30" fmla="*/ 346 w 1787"/>
                <a:gd name="T31" fmla="*/ 147 h 2555"/>
                <a:gd name="T32" fmla="*/ 329 w 1787"/>
                <a:gd name="T33" fmla="*/ 99 h 2555"/>
                <a:gd name="T34" fmla="*/ 447 w 1787"/>
                <a:gd name="T35" fmla="*/ 0 h 255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787" h="2555">
                  <a:moveTo>
                    <a:pt x="1787" y="0"/>
                  </a:moveTo>
                  <a:lnTo>
                    <a:pt x="1241" y="495"/>
                  </a:lnTo>
                  <a:lnTo>
                    <a:pt x="1259" y="589"/>
                  </a:lnTo>
                  <a:lnTo>
                    <a:pt x="1108" y="802"/>
                  </a:lnTo>
                  <a:lnTo>
                    <a:pt x="877" y="885"/>
                  </a:lnTo>
                  <a:lnTo>
                    <a:pt x="591" y="1245"/>
                  </a:lnTo>
                  <a:lnTo>
                    <a:pt x="422" y="1690"/>
                  </a:lnTo>
                  <a:lnTo>
                    <a:pt x="156" y="2070"/>
                  </a:lnTo>
                  <a:lnTo>
                    <a:pt x="0" y="2555"/>
                  </a:lnTo>
                  <a:lnTo>
                    <a:pt x="171" y="2070"/>
                  </a:lnTo>
                  <a:lnTo>
                    <a:pt x="430" y="1711"/>
                  </a:lnTo>
                  <a:lnTo>
                    <a:pt x="636" y="1234"/>
                  </a:lnTo>
                  <a:lnTo>
                    <a:pt x="897" y="906"/>
                  </a:lnTo>
                  <a:lnTo>
                    <a:pt x="1154" y="822"/>
                  </a:lnTo>
                  <a:lnTo>
                    <a:pt x="1279" y="634"/>
                  </a:lnTo>
                  <a:lnTo>
                    <a:pt x="1382" y="736"/>
                  </a:lnTo>
                  <a:lnTo>
                    <a:pt x="1316" y="495"/>
                  </a:lnTo>
                  <a:lnTo>
                    <a:pt x="17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9" name="Freeform 120">
              <a:extLst>
                <a:ext uri="{FF2B5EF4-FFF2-40B4-BE49-F238E27FC236}">
                  <a16:creationId xmlns:a16="http://schemas.microsoft.com/office/drawing/2014/main" id="{CD8E1CC2-E0A4-DD9A-908C-71DA84923B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1" y="2380"/>
              <a:ext cx="393" cy="743"/>
            </a:xfrm>
            <a:custGeom>
              <a:avLst/>
              <a:gdLst>
                <a:gd name="T0" fmla="*/ 239 w 1571"/>
                <a:gd name="T1" fmla="*/ 154 h 3717"/>
                <a:gd name="T2" fmla="*/ 194 w 1571"/>
                <a:gd name="T3" fmla="*/ 261 h 3717"/>
                <a:gd name="T4" fmla="*/ 136 w 1571"/>
                <a:gd name="T5" fmla="*/ 353 h 3717"/>
                <a:gd name="T6" fmla="*/ 71 w 1571"/>
                <a:gd name="T7" fmla="*/ 414 h 3717"/>
                <a:gd name="T8" fmla="*/ 154 w 1571"/>
                <a:gd name="T9" fmla="*/ 335 h 3717"/>
                <a:gd name="T10" fmla="*/ 231 w 1571"/>
                <a:gd name="T11" fmla="*/ 200 h 3717"/>
                <a:gd name="T12" fmla="*/ 247 w 1571"/>
                <a:gd name="T13" fmla="*/ 196 h 3717"/>
                <a:gd name="T14" fmla="*/ 177 w 1571"/>
                <a:gd name="T15" fmla="*/ 346 h 3717"/>
                <a:gd name="T16" fmla="*/ 85 w 1571"/>
                <a:gd name="T17" fmla="*/ 437 h 3717"/>
                <a:gd name="T18" fmla="*/ 65 w 1571"/>
                <a:gd name="T19" fmla="*/ 376 h 3717"/>
                <a:gd name="T20" fmla="*/ 80 w 1571"/>
                <a:gd name="T21" fmla="*/ 217 h 3717"/>
                <a:gd name="T22" fmla="*/ 87 w 1571"/>
                <a:gd name="T23" fmla="*/ 78 h 3717"/>
                <a:gd name="T24" fmla="*/ 105 w 1571"/>
                <a:gd name="T25" fmla="*/ 10 h 3717"/>
                <a:gd name="T26" fmla="*/ 99 w 1571"/>
                <a:gd name="T27" fmla="*/ 13 h 3717"/>
                <a:gd name="T28" fmla="*/ 79 w 1571"/>
                <a:gd name="T29" fmla="*/ 97 h 3717"/>
                <a:gd name="T30" fmla="*/ 65 w 1571"/>
                <a:gd name="T31" fmla="*/ 293 h 3717"/>
                <a:gd name="T32" fmla="*/ 40 w 1571"/>
                <a:gd name="T33" fmla="*/ 454 h 3717"/>
                <a:gd name="T34" fmla="*/ 14 w 1571"/>
                <a:gd name="T35" fmla="*/ 493 h 3717"/>
                <a:gd name="T36" fmla="*/ 0 w 1571"/>
                <a:gd name="T37" fmla="*/ 606 h 3717"/>
                <a:gd name="T38" fmla="*/ 79 w 1571"/>
                <a:gd name="T39" fmla="*/ 703 h 3717"/>
                <a:gd name="T40" fmla="*/ 108 w 1571"/>
                <a:gd name="T41" fmla="*/ 646 h 3717"/>
                <a:gd name="T42" fmla="*/ 118 w 1571"/>
                <a:gd name="T43" fmla="*/ 528 h 3717"/>
                <a:gd name="T44" fmla="*/ 169 w 1571"/>
                <a:gd name="T45" fmla="*/ 468 h 3717"/>
                <a:gd name="T46" fmla="*/ 221 w 1571"/>
                <a:gd name="T47" fmla="*/ 393 h 3717"/>
                <a:gd name="T48" fmla="*/ 250 w 1571"/>
                <a:gd name="T49" fmla="*/ 361 h 3717"/>
                <a:gd name="T50" fmla="*/ 266 w 1571"/>
                <a:gd name="T51" fmla="*/ 378 h 3717"/>
                <a:gd name="T52" fmla="*/ 270 w 1571"/>
                <a:gd name="T53" fmla="*/ 502 h 3717"/>
                <a:gd name="T54" fmla="*/ 305 w 1571"/>
                <a:gd name="T55" fmla="*/ 540 h 3717"/>
                <a:gd name="T56" fmla="*/ 360 w 1571"/>
                <a:gd name="T57" fmla="*/ 521 h 3717"/>
                <a:gd name="T58" fmla="*/ 369 w 1571"/>
                <a:gd name="T59" fmla="*/ 366 h 3717"/>
                <a:gd name="T60" fmla="*/ 362 w 1571"/>
                <a:gd name="T61" fmla="*/ 317 h 3717"/>
                <a:gd name="T62" fmla="*/ 393 w 1571"/>
                <a:gd name="T63" fmla="*/ 169 h 3717"/>
                <a:gd name="T64" fmla="*/ 286 w 1571"/>
                <a:gd name="T65" fmla="*/ 82 h 3717"/>
                <a:gd name="T66" fmla="*/ 254 w 1571"/>
                <a:gd name="T67" fmla="*/ 84 h 371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571" h="3717">
                  <a:moveTo>
                    <a:pt x="1016" y="421"/>
                  </a:moveTo>
                  <a:lnTo>
                    <a:pt x="956" y="771"/>
                  </a:lnTo>
                  <a:lnTo>
                    <a:pt x="859" y="1066"/>
                  </a:lnTo>
                  <a:lnTo>
                    <a:pt x="776" y="1306"/>
                  </a:lnTo>
                  <a:lnTo>
                    <a:pt x="660" y="1553"/>
                  </a:lnTo>
                  <a:lnTo>
                    <a:pt x="545" y="1766"/>
                  </a:lnTo>
                  <a:lnTo>
                    <a:pt x="437" y="1921"/>
                  </a:lnTo>
                  <a:lnTo>
                    <a:pt x="285" y="2070"/>
                  </a:lnTo>
                  <a:lnTo>
                    <a:pt x="455" y="1910"/>
                  </a:lnTo>
                  <a:lnTo>
                    <a:pt x="615" y="1678"/>
                  </a:lnTo>
                  <a:lnTo>
                    <a:pt x="787" y="1352"/>
                  </a:lnTo>
                  <a:lnTo>
                    <a:pt x="922" y="1001"/>
                  </a:lnTo>
                  <a:lnTo>
                    <a:pt x="1016" y="709"/>
                  </a:lnTo>
                  <a:lnTo>
                    <a:pt x="989" y="983"/>
                  </a:lnTo>
                  <a:lnTo>
                    <a:pt x="859" y="1412"/>
                  </a:lnTo>
                  <a:lnTo>
                    <a:pt x="706" y="1732"/>
                  </a:lnTo>
                  <a:lnTo>
                    <a:pt x="534" y="1997"/>
                  </a:lnTo>
                  <a:lnTo>
                    <a:pt x="339" y="2184"/>
                  </a:lnTo>
                  <a:lnTo>
                    <a:pt x="214" y="2261"/>
                  </a:lnTo>
                  <a:lnTo>
                    <a:pt x="259" y="1880"/>
                  </a:lnTo>
                  <a:lnTo>
                    <a:pt x="296" y="1433"/>
                  </a:lnTo>
                  <a:lnTo>
                    <a:pt x="321" y="1086"/>
                  </a:lnTo>
                  <a:lnTo>
                    <a:pt x="339" y="644"/>
                  </a:lnTo>
                  <a:lnTo>
                    <a:pt x="349" y="389"/>
                  </a:lnTo>
                  <a:lnTo>
                    <a:pt x="385" y="188"/>
                  </a:lnTo>
                  <a:lnTo>
                    <a:pt x="418" y="50"/>
                  </a:lnTo>
                  <a:lnTo>
                    <a:pt x="447" y="0"/>
                  </a:lnTo>
                  <a:lnTo>
                    <a:pt x="395" y="64"/>
                  </a:lnTo>
                  <a:lnTo>
                    <a:pt x="349" y="211"/>
                  </a:lnTo>
                  <a:lnTo>
                    <a:pt x="314" y="483"/>
                  </a:lnTo>
                  <a:lnTo>
                    <a:pt x="296" y="1001"/>
                  </a:lnTo>
                  <a:lnTo>
                    <a:pt x="259" y="1468"/>
                  </a:lnTo>
                  <a:lnTo>
                    <a:pt x="224" y="1859"/>
                  </a:lnTo>
                  <a:lnTo>
                    <a:pt x="161" y="2270"/>
                  </a:lnTo>
                  <a:lnTo>
                    <a:pt x="61" y="2333"/>
                  </a:lnTo>
                  <a:lnTo>
                    <a:pt x="54" y="2467"/>
                  </a:lnTo>
                  <a:lnTo>
                    <a:pt x="26" y="2766"/>
                  </a:lnTo>
                  <a:lnTo>
                    <a:pt x="0" y="3030"/>
                  </a:lnTo>
                  <a:lnTo>
                    <a:pt x="231" y="3156"/>
                  </a:lnTo>
                  <a:lnTo>
                    <a:pt x="314" y="3518"/>
                  </a:lnTo>
                  <a:lnTo>
                    <a:pt x="395" y="3717"/>
                  </a:lnTo>
                  <a:lnTo>
                    <a:pt x="430" y="3231"/>
                  </a:lnTo>
                  <a:lnTo>
                    <a:pt x="447" y="2905"/>
                  </a:lnTo>
                  <a:lnTo>
                    <a:pt x="473" y="2640"/>
                  </a:lnTo>
                  <a:lnTo>
                    <a:pt x="502" y="2576"/>
                  </a:lnTo>
                  <a:lnTo>
                    <a:pt x="677" y="2343"/>
                  </a:lnTo>
                  <a:lnTo>
                    <a:pt x="787" y="2161"/>
                  </a:lnTo>
                  <a:lnTo>
                    <a:pt x="885" y="1966"/>
                  </a:lnTo>
                  <a:lnTo>
                    <a:pt x="964" y="1817"/>
                  </a:lnTo>
                  <a:lnTo>
                    <a:pt x="1000" y="1808"/>
                  </a:lnTo>
                  <a:lnTo>
                    <a:pt x="1035" y="1829"/>
                  </a:lnTo>
                  <a:lnTo>
                    <a:pt x="1062" y="1889"/>
                  </a:lnTo>
                  <a:lnTo>
                    <a:pt x="1089" y="2247"/>
                  </a:lnTo>
                  <a:lnTo>
                    <a:pt x="1079" y="2512"/>
                  </a:lnTo>
                  <a:lnTo>
                    <a:pt x="1062" y="2732"/>
                  </a:lnTo>
                  <a:lnTo>
                    <a:pt x="1220" y="2703"/>
                  </a:lnTo>
                  <a:lnTo>
                    <a:pt x="1339" y="2661"/>
                  </a:lnTo>
                  <a:lnTo>
                    <a:pt x="1438" y="2607"/>
                  </a:lnTo>
                  <a:lnTo>
                    <a:pt x="1490" y="2532"/>
                  </a:lnTo>
                  <a:lnTo>
                    <a:pt x="1474" y="1829"/>
                  </a:lnTo>
                  <a:lnTo>
                    <a:pt x="1498" y="1615"/>
                  </a:lnTo>
                  <a:lnTo>
                    <a:pt x="1446" y="1584"/>
                  </a:lnTo>
                  <a:lnTo>
                    <a:pt x="1526" y="1361"/>
                  </a:lnTo>
                  <a:lnTo>
                    <a:pt x="1571" y="844"/>
                  </a:lnTo>
                  <a:lnTo>
                    <a:pt x="1374" y="653"/>
                  </a:lnTo>
                  <a:lnTo>
                    <a:pt x="1142" y="410"/>
                  </a:lnTo>
                  <a:lnTo>
                    <a:pt x="1062" y="283"/>
                  </a:lnTo>
                  <a:lnTo>
                    <a:pt x="1016" y="4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0" name="Freeform 121">
              <a:extLst>
                <a:ext uri="{FF2B5EF4-FFF2-40B4-BE49-F238E27FC236}">
                  <a16:creationId xmlns:a16="http://schemas.microsoft.com/office/drawing/2014/main" id="{0B43BFD1-DF12-84E4-8ECB-CC4E49CF8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382"/>
              <a:ext cx="170" cy="29"/>
            </a:xfrm>
            <a:custGeom>
              <a:avLst/>
              <a:gdLst>
                <a:gd name="T0" fmla="*/ 0 w 681"/>
                <a:gd name="T1" fmla="*/ 0 h 149"/>
                <a:gd name="T2" fmla="*/ 71 w 681"/>
                <a:gd name="T3" fmla="*/ 8 h 149"/>
                <a:gd name="T4" fmla="*/ 114 w 681"/>
                <a:gd name="T5" fmla="*/ 8 h 149"/>
                <a:gd name="T6" fmla="*/ 170 w 681"/>
                <a:gd name="T7" fmla="*/ 4 h 149"/>
                <a:gd name="T8" fmla="*/ 85 w 681"/>
                <a:gd name="T9" fmla="*/ 29 h 149"/>
                <a:gd name="T10" fmla="*/ 58 w 681"/>
                <a:gd name="T11" fmla="*/ 15 h 149"/>
                <a:gd name="T12" fmla="*/ 0 w 681"/>
                <a:gd name="T13" fmla="*/ 0 h 1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81" h="149">
                  <a:moveTo>
                    <a:pt x="0" y="0"/>
                  </a:moveTo>
                  <a:lnTo>
                    <a:pt x="286" y="42"/>
                  </a:lnTo>
                  <a:lnTo>
                    <a:pt x="458" y="42"/>
                  </a:lnTo>
                  <a:lnTo>
                    <a:pt x="681" y="21"/>
                  </a:lnTo>
                  <a:lnTo>
                    <a:pt x="340" y="149"/>
                  </a:lnTo>
                  <a:lnTo>
                    <a:pt x="233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1" name="Freeform 122">
              <a:extLst>
                <a:ext uri="{FF2B5EF4-FFF2-40B4-BE49-F238E27FC236}">
                  <a16:creationId xmlns:a16="http://schemas.microsoft.com/office/drawing/2014/main" id="{207580CF-E629-A96C-A353-988C73432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5" y="2481"/>
              <a:ext cx="48" cy="222"/>
            </a:xfrm>
            <a:custGeom>
              <a:avLst/>
              <a:gdLst>
                <a:gd name="T0" fmla="*/ 16 w 190"/>
                <a:gd name="T1" fmla="*/ 0 h 1111"/>
                <a:gd name="T2" fmla="*/ 48 w 190"/>
                <a:gd name="T3" fmla="*/ 23 h 1111"/>
                <a:gd name="T4" fmla="*/ 7 w 190"/>
                <a:gd name="T5" fmla="*/ 38 h 1111"/>
                <a:gd name="T6" fmla="*/ 18 w 190"/>
                <a:gd name="T7" fmla="*/ 218 h 1111"/>
                <a:gd name="T8" fmla="*/ 14 w 190"/>
                <a:gd name="T9" fmla="*/ 222 h 1111"/>
                <a:gd name="T10" fmla="*/ 0 w 190"/>
                <a:gd name="T11" fmla="*/ 37 h 1111"/>
                <a:gd name="T12" fmla="*/ 34 w 190"/>
                <a:gd name="T13" fmla="*/ 21 h 1111"/>
                <a:gd name="T14" fmla="*/ 16 w 190"/>
                <a:gd name="T15" fmla="*/ 0 h 1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90" h="1111">
                  <a:moveTo>
                    <a:pt x="64" y="0"/>
                  </a:moveTo>
                  <a:lnTo>
                    <a:pt x="190" y="117"/>
                  </a:lnTo>
                  <a:lnTo>
                    <a:pt x="26" y="191"/>
                  </a:lnTo>
                  <a:lnTo>
                    <a:pt x="72" y="1089"/>
                  </a:lnTo>
                  <a:lnTo>
                    <a:pt x="54" y="1111"/>
                  </a:lnTo>
                  <a:lnTo>
                    <a:pt x="0" y="184"/>
                  </a:lnTo>
                  <a:lnTo>
                    <a:pt x="135" y="106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2" name="Freeform 123">
              <a:extLst>
                <a:ext uri="{FF2B5EF4-FFF2-40B4-BE49-F238E27FC236}">
                  <a16:creationId xmlns:a16="http://schemas.microsoft.com/office/drawing/2014/main" id="{E6D3B726-5F3D-D12D-191A-DE6386F53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6" y="2515"/>
              <a:ext cx="116" cy="190"/>
            </a:xfrm>
            <a:custGeom>
              <a:avLst/>
              <a:gdLst>
                <a:gd name="T0" fmla="*/ 53 w 465"/>
                <a:gd name="T1" fmla="*/ 42 h 951"/>
                <a:gd name="T2" fmla="*/ 76 w 465"/>
                <a:gd name="T3" fmla="*/ 34 h 951"/>
                <a:gd name="T4" fmla="*/ 96 w 465"/>
                <a:gd name="T5" fmla="*/ 19 h 951"/>
                <a:gd name="T6" fmla="*/ 116 w 465"/>
                <a:gd name="T7" fmla="*/ 0 h 951"/>
                <a:gd name="T8" fmla="*/ 116 w 465"/>
                <a:gd name="T9" fmla="*/ 68 h 951"/>
                <a:gd name="T10" fmla="*/ 109 w 465"/>
                <a:gd name="T11" fmla="*/ 28 h 951"/>
                <a:gd name="T12" fmla="*/ 96 w 465"/>
                <a:gd name="T13" fmla="*/ 42 h 951"/>
                <a:gd name="T14" fmla="*/ 96 w 465"/>
                <a:gd name="T15" fmla="*/ 24 h 951"/>
                <a:gd name="T16" fmla="*/ 82 w 465"/>
                <a:gd name="T17" fmla="*/ 36 h 951"/>
                <a:gd name="T18" fmla="*/ 93 w 465"/>
                <a:gd name="T19" fmla="*/ 46 h 951"/>
                <a:gd name="T20" fmla="*/ 89 w 465"/>
                <a:gd name="T21" fmla="*/ 53 h 951"/>
                <a:gd name="T22" fmla="*/ 80 w 465"/>
                <a:gd name="T23" fmla="*/ 50 h 951"/>
                <a:gd name="T24" fmla="*/ 71 w 465"/>
                <a:gd name="T25" fmla="*/ 76 h 951"/>
                <a:gd name="T26" fmla="*/ 51 w 465"/>
                <a:gd name="T27" fmla="*/ 118 h 951"/>
                <a:gd name="T28" fmla="*/ 27 w 465"/>
                <a:gd name="T29" fmla="*/ 160 h 951"/>
                <a:gd name="T30" fmla="*/ 4 w 465"/>
                <a:gd name="T31" fmla="*/ 190 h 951"/>
                <a:gd name="T32" fmla="*/ 0 w 465"/>
                <a:gd name="T33" fmla="*/ 178 h 951"/>
                <a:gd name="T34" fmla="*/ 29 w 465"/>
                <a:gd name="T35" fmla="*/ 142 h 951"/>
                <a:gd name="T36" fmla="*/ 49 w 465"/>
                <a:gd name="T37" fmla="*/ 104 h 951"/>
                <a:gd name="T38" fmla="*/ 69 w 465"/>
                <a:gd name="T39" fmla="*/ 65 h 951"/>
                <a:gd name="T40" fmla="*/ 76 w 465"/>
                <a:gd name="T41" fmla="*/ 38 h 951"/>
                <a:gd name="T42" fmla="*/ 53 w 465"/>
                <a:gd name="T43" fmla="*/ 42 h 95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65" h="951">
                  <a:moveTo>
                    <a:pt x="214" y="211"/>
                  </a:moveTo>
                  <a:lnTo>
                    <a:pt x="303" y="170"/>
                  </a:lnTo>
                  <a:lnTo>
                    <a:pt x="384" y="97"/>
                  </a:lnTo>
                  <a:lnTo>
                    <a:pt x="465" y="0"/>
                  </a:lnTo>
                  <a:lnTo>
                    <a:pt x="465" y="338"/>
                  </a:lnTo>
                  <a:lnTo>
                    <a:pt x="436" y="139"/>
                  </a:lnTo>
                  <a:lnTo>
                    <a:pt x="384" y="211"/>
                  </a:lnTo>
                  <a:lnTo>
                    <a:pt x="384" y="118"/>
                  </a:lnTo>
                  <a:lnTo>
                    <a:pt x="330" y="182"/>
                  </a:lnTo>
                  <a:lnTo>
                    <a:pt x="373" y="232"/>
                  </a:lnTo>
                  <a:lnTo>
                    <a:pt x="356" y="266"/>
                  </a:lnTo>
                  <a:lnTo>
                    <a:pt x="320" y="248"/>
                  </a:lnTo>
                  <a:lnTo>
                    <a:pt x="286" y="380"/>
                  </a:lnTo>
                  <a:lnTo>
                    <a:pt x="203" y="592"/>
                  </a:lnTo>
                  <a:lnTo>
                    <a:pt x="107" y="801"/>
                  </a:lnTo>
                  <a:lnTo>
                    <a:pt x="18" y="951"/>
                  </a:lnTo>
                  <a:lnTo>
                    <a:pt x="0" y="889"/>
                  </a:lnTo>
                  <a:lnTo>
                    <a:pt x="118" y="709"/>
                  </a:lnTo>
                  <a:lnTo>
                    <a:pt x="196" y="519"/>
                  </a:lnTo>
                  <a:lnTo>
                    <a:pt x="275" y="327"/>
                  </a:lnTo>
                  <a:lnTo>
                    <a:pt x="303" y="192"/>
                  </a:lnTo>
                  <a:lnTo>
                    <a:pt x="214" y="2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3" name="Freeform 124">
              <a:extLst>
                <a:ext uri="{FF2B5EF4-FFF2-40B4-BE49-F238E27FC236}">
                  <a16:creationId xmlns:a16="http://schemas.microsoft.com/office/drawing/2014/main" id="{CCF64346-07DB-D8DC-D49D-282C42550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6" y="2574"/>
              <a:ext cx="93" cy="226"/>
            </a:xfrm>
            <a:custGeom>
              <a:avLst/>
              <a:gdLst>
                <a:gd name="T0" fmla="*/ 93 w 373"/>
                <a:gd name="T1" fmla="*/ 0 h 1129"/>
                <a:gd name="T2" fmla="*/ 80 w 373"/>
                <a:gd name="T3" fmla="*/ 51 h 1129"/>
                <a:gd name="T4" fmla="*/ 61 w 373"/>
                <a:gd name="T5" fmla="*/ 110 h 1129"/>
                <a:gd name="T6" fmla="*/ 38 w 373"/>
                <a:gd name="T7" fmla="*/ 161 h 1129"/>
                <a:gd name="T8" fmla="*/ 15 w 373"/>
                <a:gd name="T9" fmla="*/ 203 h 1129"/>
                <a:gd name="T10" fmla="*/ 0 w 373"/>
                <a:gd name="T11" fmla="*/ 226 h 1129"/>
                <a:gd name="T12" fmla="*/ 18 w 373"/>
                <a:gd name="T13" fmla="*/ 209 h 1129"/>
                <a:gd name="T14" fmla="*/ 40 w 373"/>
                <a:gd name="T15" fmla="*/ 172 h 1129"/>
                <a:gd name="T16" fmla="*/ 61 w 373"/>
                <a:gd name="T17" fmla="*/ 119 h 1129"/>
                <a:gd name="T18" fmla="*/ 80 w 373"/>
                <a:gd name="T19" fmla="*/ 58 h 1129"/>
                <a:gd name="T20" fmla="*/ 93 w 373"/>
                <a:gd name="T21" fmla="*/ 0 h 112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3" h="1129">
                  <a:moveTo>
                    <a:pt x="373" y="0"/>
                  </a:moveTo>
                  <a:lnTo>
                    <a:pt x="320" y="257"/>
                  </a:lnTo>
                  <a:lnTo>
                    <a:pt x="243" y="548"/>
                  </a:lnTo>
                  <a:lnTo>
                    <a:pt x="153" y="804"/>
                  </a:lnTo>
                  <a:lnTo>
                    <a:pt x="62" y="1016"/>
                  </a:lnTo>
                  <a:lnTo>
                    <a:pt x="0" y="1129"/>
                  </a:lnTo>
                  <a:lnTo>
                    <a:pt x="72" y="1046"/>
                  </a:lnTo>
                  <a:lnTo>
                    <a:pt x="159" y="859"/>
                  </a:lnTo>
                  <a:lnTo>
                    <a:pt x="243" y="593"/>
                  </a:lnTo>
                  <a:lnTo>
                    <a:pt x="320" y="288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4" name="Freeform 125">
              <a:extLst>
                <a:ext uri="{FF2B5EF4-FFF2-40B4-BE49-F238E27FC236}">
                  <a16:creationId xmlns:a16="http://schemas.microsoft.com/office/drawing/2014/main" id="{7BCD07C4-FE8A-6F02-BAA7-3E76EDBBD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" y="2938"/>
              <a:ext cx="101" cy="88"/>
            </a:xfrm>
            <a:custGeom>
              <a:avLst/>
              <a:gdLst>
                <a:gd name="T0" fmla="*/ 65 w 405"/>
                <a:gd name="T1" fmla="*/ 59 h 442"/>
                <a:gd name="T2" fmla="*/ 74 w 405"/>
                <a:gd name="T3" fmla="*/ 38 h 442"/>
                <a:gd name="T4" fmla="*/ 101 w 405"/>
                <a:gd name="T5" fmla="*/ 6 h 442"/>
                <a:gd name="T6" fmla="*/ 78 w 405"/>
                <a:gd name="T7" fmla="*/ 0 h 442"/>
                <a:gd name="T8" fmla="*/ 69 w 405"/>
                <a:gd name="T9" fmla="*/ 6 h 442"/>
                <a:gd name="T10" fmla="*/ 38 w 405"/>
                <a:gd name="T11" fmla="*/ 6 h 442"/>
                <a:gd name="T12" fmla="*/ 20 w 405"/>
                <a:gd name="T13" fmla="*/ 2 h 442"/>
                <a:gd name="T14" fmla="*/ 30 w 405"/>
                <a:gd name="T15" fmla="*/ 17 h 442"/>
                <a:gd name="T16" fmla="*/ 18 w 405"/>
                <a:gd name="T17" fmla="*/ 29 h 442"/>
                <a:gd name="T18" fmla="*/ 14 w 405"/>
                <a:gd name="T19" fmla="*/ 46 h 442"/>
                <a:gd name="T20" fmla="*/ 7 w 405"/>
                <a:gd name="T21" fmla="*/ 46 h 442"/>
                <a:gd name="T22" fmla="*/ 0 w 405"/>
                <a:gd name="T23" fmla="*/ 34 h 442"/>
                <a:gd name="T24" fmla="*/ 0 w 405"/>
                <a:gd name="T25" fmla="*/ 82 h 442"/>
                <a:gd name="T26" fmla="*/ 7 w 405"/>
                <a:gd name="T27" fmla="*/ 88 h 442"/>
                <a:gd name="T28" fmla="*/ 7 w 405"/>
                <a:gd name="T29" fmla="*/ 67 h 442"/>
                <a:gd name="T30" fmla="*/ 14 w 405"/>
                <a:gd name="T31" fmla="*/ 55 h 442"/>
                <a:gd name="T32" fmla="*/ 23 w 405"/>
                <a:gd name="T33" fmla="*/ 46 h 442"/>
                <a:gd name="T34" fmla="*/ 43 w 405"/>
                <a:gd name="T35" fmla="*/ 42 h 442"/>
                <a:gd name="T36" fmla="*/ 61 w 405"/>
                <a:gd name="T37" fmla="*/ 42 h 442"/>
                <a:gd name="T38" fmla="*/ 61 w 405"/>
                <a:gd name="T39" fmla="*/ 55 h 442"/>
                <a:gd name="T40" fmla="*/ 65 w 405"/>
                <a:gd name="T41" fmla="*/ 59 h 44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05" h="442">
                  <a:moveTo>
                    <a:pt x="261" y="296"/>
                  </a:moveTo>
                  <a:lnTo>
                    <a:pt x="295" y="192"/>
                  </a:lnTo>
                  <a:lnTo>
                    <a:pt x="405" y="31"/>
                  </a:lnTo>
                  <a:lnTo>
                    <a:pt x="313" y="0"/>
                  </a:lnTo>
                  <a:lnTo>
                    <a:pt x="278" y="31"/>
                  </a:lnTo>
                  <a:lnTo>
                    <a:pt x="153" y="31"/>
                  </a:lnTo>
                  <a:lnTo>
                    <a:pt x="81" y="10"/>
                  </a:lnTo>
                  <a:lnTo>
                    <a:pt x="119" y="84"/>
                  </a:lnTo>
                  <a:lnTo>
                    <a:pt x="74" y="148"/>
                  </a:lnTo>
                  <a:lnTo>
                    <a:pt x="56" y="233"/>
                  </a:lnTo>
                  <a:lnTo>
                    <a:pt x="30" y="233"/>
                  </a:lnTo>
                  <a:lnTo>
                    <a:pt x="0" y="169"/>
                  </a:lnTo>
                  <a:lnTo>
                    <a:pt x="0" y="410"/>
                  </a:lnTo>
                  <a:lnTo>
                    <a:pt x="30" y="442"/>
                  </a:lnTo>
                  <a:lnTo>
                    <a:pt x="30" y="337"/>
                  </a:lnTo>
                  <a:lnTo>
                    <a:pt x="56" y="274"/>
                  </a:lnTo>
                  <a:lnTo>
                    <a:pt x="91" y="233"/>
                  </a:lnTo>
                  <a:lnTo>
                    <a:pt x="172" y="212"/>
                  </a:lnTo>
                  <a:lnTo>
                    <a:pt x="244" y="212"/>
                  </a:lnTo>
                  <a:lnTo>
                    <a:pt x="244" y="274"/>
                  </a:lnTo>
                  <a:lnTo>
                    <a:pt x="261" y="2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5" name="Freeform 126">
              <a:extLst>
                <a:ext uri="{FF2B5EF4-FFF2-40B4-BE49-F238E27FC236}">
                  <a16:creationId xmlns:a16="http://schemas.microsoft.com/office/drawing/2014/main" id="{F140F548-498D-F5F3-AB8A-0155F34741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" y="2935"/>
              <a:ext cx="36" cy="91"/>
            </a:xfrm>
            <a:custGeom>
              <a:avLst/>
              <a:gdLst>
                <a:gd name="T0" fmla="*/ 32 w 143"/>
                <a:gd name="T1" fmla="*/ 3 h 456"/>
                <a:gd name="T2" fmla="*/ 0 w 143"/>
                <a:gd name="T3" fmla="*/ 55 h 456"/>
                <a:gd name="T4" fmla="*/ 12 w 143"/>
                <a:gd name="T5" fmla="*/ 89 h 456"/>
                <a:gd name="T6" fmla="*/ 20 w 143"/>
                <a:gd name="T7" fmla="*/ 91 h 456"/>
                <a:gd name="T8" fmla="*/ 5 w 143"/>
                <a:gd name="T9" fmla="*/ 57 h 456"/>
                <a:gd name="T10" fmla="*/ 36 w 143"/>
                <a:gd name="T11" fmla="*/ 0 h 456"/>
                <a:gd name="T12" fmla="*/ 32 w 143"/>
                <a:gd name="T13" fmla="*/ 3 h 4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3" h="456">
                  <a:moveTo>
                    <a:pt x="126" y="14"/>
                  </a:moveTo>
                  <a:lnTo>
                    <a:pt x="0" y="276"/>
                  </a:lnTo>
                  <a:lnTo>
                    <a:pt x="46" y="444"/>
                  </a:lnTo>
                  <a:lnTo>
                    <a:pt x="80" y="456"/>
                  </a:lnTo>
                  <a:lnTo>
                    <a:pt x="18" y="288"/>
                  </a:lnTo>
                  <a:lnTo>
                    <a:pt x="143" y="0"/>
                  </a:lnTo>
                  <a:lnTo>
                    <a:pt x="126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6" name="Freeform 127">
              <a:extLst>
                <a:ext uri="{FF2B5EF4-FFF2-40B4-BE49-F238E27FC236}">
                  <a16:creationId xmlns:a16="http://schemas.microsoft.com/office/drawing/2014/main" id="{9D102E20-1ABF-5AC2-7602-9F4F3D1D3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" y="3014"/>
              <a:ext cx="437" cy="482"/>
            </a:xfrm>
            <a:custGeom>
              <a:avLst/>
              <a:gdLst>
                <a:gd name="T0" fmla="*/ 410 w 1751"/>
                <a:gd name="T1" fmla="*/ 12 h 2408"/>
                <a:gd name="T2" fmla="*/ 428 w 1751"/>
                <a:gd name="T3" fmla="*/ 86 h 2408"/>
                <a:gd name="T4" fmla="*/ 434 w 1751"/>
                <a:gd name="T5" fmla="*/ 150 h 2408"/>
                <a:gd name="T6" fmla="*/ 437 w 1751"/>
                <a:gd name="T7" fmla="*/ 222 h 2408"/>
                <a:gd name="T8" fmla="*/ 430 w 1751"/>
                <a:gd name="T9" fmla="*/ 312 h 2408"/>
                <a:gd name="T10" fmla="*/ 419 w 1751"/>
                <a:gd name="T11" fmla="*/ 389 h 2408"/>
                <a:gd name="T12" fmla="*/ 408 w 1751"/>
                <a:gd name="T13" fmla="*/ 429 h 2408"/>
                <a:gd name="T14" fmla="*/ 239 w 1751"/>
                <a:gd name="T15" fmla="*/ 482 h 2408"/>
                <a:gd name="T16" fmla="*/ 203 w 1751"/>
                <a:gd name="T17" fmla="*/ 433 h 2408"/>
                <a:gd name="T18" fmla="*/ 172 w 1751"/>
                <a:gd name="T19" fmla="*/ 412 h 2408"/>
                <a:gd name="T20" fmla="*/ 130 w 1751"/>
                <a:gd name="T21" fmla="*/ 406 h 2408"/>
                <a:gd name="T22" fmla="*/ 69 w 1751"/>
                <a:gd name="T23" fmla="*/ 410 h 2408"/>
                <a:gd name="T24" fmla="*/ 4 w 1751"/>
                <a:gd name="T25" fmla="*/ 437 h 2408"/>
                <a:gd name="T26" fmla="*/ 0 w 1751"/>
                <a:gd name="T27" fmla="*/ 433 h 2408"/>
                <a:gd name="T28" fmla="*/ 3 w 1751"/>
                <a:gd name="T29" fmla="*/ 420 h 2408"/>
                <a:gd name="T30" fmla="*/ 22 w 1751"/>
                <a:gd name="T31" fmla="*/ 406 h 2408"/>
                <a:gd name="T32" fmla="*/ 76 w 1751"/>
                <a:gd name="T33" fmla="*/ 402 h 2408"/>
                <a:gd name="T34" fmla="*/ 123 w 1751"/>
                <a:gd name="T35" fmla="*/ 400 h 2408"/>
                <a:gd name="T36" fmla="*/ 163 w 1751"/>
                <a:gd name="T37" fmla="*/ 402 h 2408"/>
                <a:gd name="T38" fmla="*/ 147 w 1751"/>
                <a:gd name="T39" fmla="*/ 346 h 2408"/>
                <a:gd name="T40" fmla="*/ 150 w 1751"/>
                <a:gd name="T41" fmla="*/ 336 h 2408"/>
                <a:gd name="T42" fmla="*/ 156 w 1751"/>
                <a:gd name="T43" fmla="*/ 331 h 2408"/>
                <a:gd name="T44" fmla="*/ 167 w 1751"/>
                <a:gd name="T45" fmla="*/ 334 h 2408"/>
                <a:gd name="T46" fmla="*/ 217 w 1751"/>
                <a:gd name="T47" fmla="*/ 359 h 2408"/>
                <a:gd name="T48" fmla="*/ 234 w 1751"/>
                <a:gd name="T49" fmla="*/ 357 h 2408"/>
                <a:gd name="T50" fmla="*/ 243 w 1751"/>
                <a:gd name="T51" fmla="*/ 351 h 2408"/>
                <a:gd name="T52" fmla="*/ 248 w 1751"/>
                <a:gd name="T53" fmla="*/ 340 h 2408"/>
                <a:gd name="T54" fmla="*/ 248 w 1751"/>
                <a:gd name="T55" fmla="*/ 327 h 2408"/>
                <a:gd name="T56" fmla="*/ 221 w 1751"/>
                <a:gd name="T57" fmla="*/ 251 h 2408"/>
                <a:gd name="T58" fmla="*/ 210 w 1751"/>
                <a:gd name="T59" fmla="*/ 214 h 2408"/>
                <a:gd name="T60" fmla="*/ 206 w 1751"/>
                <a:gd name="T61" fmla="*/ 180 h 2408"/>
                <a:gd name="T62" fmla="*/ 241 w 1751"/>
                <a:gd name="T63" fmla="*/ 199 h 2408"/>
                <a:gd name="T64" fmla="*/ 261 w 1751"/>
                <a:gd name="T65" fmla="*/ 220 h 2408"/>
                <a:gd name="T66" fmla="*/ 270 w 1751"/>
                <a:gd name="T67" fmla="*/ 241 h 2408"/>
                <a:gd name="T68" fmla="*/ 274 w 1751"/>
                <a:gd name="T69" fmla="*/ 262 h 2408"/>
                <a:gd name="T70" fmla="*/ 277 w 1751"/>
                <a:gd name="T71" fmla="*/ 298 h 2408"/>
                <a:gd name="T72" fmla="*/ 281 w 1751"/>
                <a:gd name="T73" fmla="*/ 239 h 2408"/>
                <a:gd name="T74" fmla="*/ 279 w 1751"/>
                <a:gd name="T75" fmla="*/ 194 h 2408"/>
                <a:gd name="T76" fmla="*/ 270 w 1751"/>
                <a:gd name="T77" fmla="*/ 152 h 2408"/>
                <a:gd name="T78" fmla="*/ 254 w 1751"/>
                <a:gd name="T79" fmla="*/ 97 h 2408"/>
                <a:gd name="T80" fmla="*/ 274 w 1751"/>
                <a:gd name="T81" fmla="*/ 146 h 2408"/>
                <a:gd name="T82" fmla="*/ 281 w 1751"/>
                <a:gd name="T83" fmla="*/ 171 h 2408"/>
                <a:gd name="T84" fmla="*/ 312 w 1751"/>
                <a:gd name="T85" fmla="*/ 120 h 2408"/>
                <a:gd name="T86" fmla="*/ 356 w 1751"/>
                <a:gd name="T87" fmla="*/ 83 h 2408"/>
                <a:gd name="T88" fmla="*/ 346 w 1751"/>
                <a:gd name="T89" fmla="*/ 31 h 2408"/>
                <a:gd name="T90" fmla="*/ 332 w 1751"/>
                <a:gd name="T91" fmla="*/ 0 h 2408"/>
                <a:gd name="T92" fmla="*/ 356 w 1751"/>
                <a:gd name="T93" fmla="*/ 40 h 2408"/>
                <a:gd name="T94" fmla="*/ 379 w 1751"/>
                <a:gd name="T95" fmla="*/ 88 h 2408"/>
                <a:gd name="T96" fmla="*/ 398 w 1751"/>
                <a:gd name="T97" fmla="*/ 141 h 2408"/>
                <a:gd name="T98" fmla="*/ 421 w 1751"/>
                <a:gd name="T99" fmla="*/ 223 h 2408"/>
                <a:gd name="T100" fmla="*/ 424 w 1751"/>
                <a:gd name="T101" fmla="*/ 152 h 2408"/>
                <a:gd name="T102" fmla="*/ 419 w 1751"/>
                <a:gd name="T103" fmla="*/ 80 h 2408"/>
                <a:gd name="T104" fmla="*/ 406 w 1751"/>
                <a:gd name="T105" fmla="*/ 12 h 2408"/>
                <a:gd name="T106" fmla="*/ 410 w 1751"/>
                <a:gd name="T107" fmla="*/ 12 h 240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751" h="2408">
                  <a:moveTo>
                    <a:pt x="1642" y="60"/>
                  </a:moveTo>
                  <a:lnTo>
                    <a:pt x="1716" y="432"/>
                  </a:lnTo>
                  <a:lnTo>
                    <a:pt x="1739" y="750"/>
                  </a:lnTo>
                  <a:lnTo>
                    <a:pt x="1751" y="1108"/>
                  </a:lnTo>
                  <a:lnTo>
                    <a:pt x="1721" y="1561"/>
                  </a:lnTo>
                  <a:lnTo>
                    <a:pt x="1679" y="1941"/>
                  </a:lnTo>
                  <a:lnTo>
                    <a:pt x="1635" y="2145"/>
                  </a:lnTo>
                  <a:lnTo>
                    <a:pt x="957" y="2408"/>
                  </a:lnTo>
                  <a:lnTo>
                    <a:pt x="814" y="2164"/>
                  </a:lnTo>
                  <a:lnTo>
                    <a:pt x="689" y="2058"/>
                  </a:lnTo>
                  <a:lnTo>
                    <a:pt x="520" y="2027"/>
                  </a:lnTo>
                  <a:lnTo>
                    <a:pt x="278" y="2048"/>
                  </a:lnTo>
                  <a:lnTo>
                    <a:pt x="18" y="2185"/>
                  </a:lnTo>
                  <a:lnTo>
                    <a:pt x="0" y="2164"/>
                  </a:lnTo>
                  <a:lnTo>
                    <a:pt x="12" y="2100"/>
                  </a:lnTo>
                  <a:lnTo>
                    <a:pt x="90" y="2027"/>
                  </a:lnTo>
                  <a:lnTo>
                    <a:pt x="303" y="2006"/>
                  </a:lnTo>
                  <a:lnTo>
                    <a:pt x="493" y="1996"/>
                  </a:lnTo>
                  <a:lnTo>
                    <a:pt x="654" y="2006"/>
                  </a:lnTo>
                  <a:lnTo>
                    <a:pt x="589" y="1730"/>
                  </a:lnTo>
                  <a:lnTo>
                    <a:pt x="600" y="1678"/>
                  </a:lnTo>
                  <a:lnTo>
                    <a:pt x="626" y="1654"/>
                  </a:lnTo>
                  <a:lnTo>
                    <a:pt x="671" y="1668"/>
                  </a:lnTo>
                  <a:lnTo>
                    <a:pt x="868" y="1794"/>
                  </a:lnTo>
                  <a:lnTo>
                    <a:pt x="938" y="1784"/>
                  </a:lnTo>
                  <a:lnTo>
                    <a:pt x="973" y="1753"/>
                  </a:lnTo>
                  <a:lnTo>
                    <a:pt x="992" y="1699"/>
                  </a:lnTo>
                  <a:lnTo>
                    <a:pt x="992" y="1633"/>
                  </a:lnTo>
                  <a:lnTo>
                    <a:pt x="884" y="1256"/>
                  </a:lnTo>
                  <a:lnTo>
                    <a:pt x="842" y="1067"/>
                  </a:lnTo>
                  <a:lnTo>
                    <a:pt x="824" y="898"/>
                  </a:lnTo>
                  <a:lnTo>
                    <a:pt x="965" y="994"/>
                  </a:lnTo>
                  <a:lnTo>
                    <a:pt x="1046" y="1098"/>
                  </a:lnTo>
                  <a:lnTo>
                    <a:pt x="1082" y="1203"/>
                  </a:lnTo>
                  <a:lnTo>
                    <a:pt x="1099" y="1307"/>
                  </a:lnTo>
                  <a:lnTo>
                    <a:pt x="1110" y="1491"/>
                  </a:lnTo>
                  <a:lnTo>
                    <a:pt x="1127" y="1193"/>
                  </a:lnTo>
                  <a:lnTo>
                    <a:pt x="1117" y="971"/>
                  </a:lnTo>
                  <a:lnTo>
                    <a:pt x="1082" y="758"/>
                  </a:lnTo>
                  <a:lnTo>
                    <a:pt x="1018" y="483"/>
                  </a:lnTo>
                  <a:lnTo>
                    <a:pt x="1099" y="727"/>
                  </a:lnTo>
                  <a:lnTo>
                    <a:pt x="1127" y="855"/>
                  </a:lnTo>
                  <a:lnTo>
                    <a:pt x="1250" y="600"/>
                  </a:lnTo>
                  <a:lnTo>
                    <a:pt x="1428" y="414"/>
                  </a:lnTo>
                  <a:lnTo>
                    <a:pt x="1385" y="156"/>
                  </a:lnTo>
                  <a:lnTo>
                    <a:pt x="1332" y="0"/>
                  </a:lnTo>
                  <a:lnTo>
                    <a:pt x="1428" y="198"/>
                  </a:lnTo>
                  <a:lnTo>
                    <a:pt x="1518" y="442"/>
                  </a:lnTo>
                  <a:lnTo>
                    <a:pt x="1596" y="706"/>
                  </a:lnTo>
                  <a:lnTo>
                    <a:pt x="1685" y="1115"/>
                  </a:lnTo>
                  <a:lnTo>
                    <a:pt x="1699" y="758"/>
                  </a:lnTo>
                  <a:lnTo>
                    <a:pt x="1679" y="399"/>
                  </a:lnTo>
                  <a:lnTo>
                    <a:pt x="1626" y="60"/>
                  </a:lnTo>
                  <a:lnTo>
                    <a:pt x="1642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7" name="Freeform 128">
              <a:extLst>
                <a:ext uri="{FF2B5EF4-FFF2-40B4-BE49-F238E27FC236}">
                  <a16:creationId xmlns:a16="http://schemas.microsoft.com/office/drawing/2014/main" id="{84D9EB05-36DA-D444-A7AA-E3AD898D7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" y="3006"/>
              <a:ext cx="348" cy="682"/>
            </a:xfrm>
            <a:custGeom>
              <a:avLst/>
              <a:gdLst>
                <a:gd name="T0" fmla="*/ 348 w 1394"/>
                <a:gd name="T1" fmla="*/ 0 h 3412"/>
                <a:gd name="T2" fmla="*/ 325 w 1394"/>
                <a:gd name="T3" fmla="*/ 36 h 3412"/>
                <a:gd name="T4" fmla="*/ 325 w 1394"/>
                <a:gd name="T5" fmla="*/ 52 h 3412"/>
                <a:gd name="T6" fmla="*/ 348 w 1394"/>
                <a:gd name="T7" fmla="*/ 91 h 3412"/>
                <a:gd name="T8" fmla="*/ 312 w 1394"/>
                <a:gd name="T9" fmla="*/ 46 h 3412"/>
                <a:gd name="T10" fmla="*/ 258 w 1394"/>
                <a:gd name="T11" fmla="*/ 63 h 3412"/>
                <a:gd name="T12" fmla="*/ 212 w 1394"/>
                <a:gd name="T13" fmla="*/ 91 h 3412"/>
                <a:gd name="T14" fmla="*/ 171 w 1394"/>
                <a:gd name="T15" fmla="*/ 120 h 3412"/>
                <a:gd name="T16" fmla="*/ 140 w 1394"/>
                <a:gd name="T17" fmla="*/ 162 h 3412"/>
                <a:gd name="T18" fmla="*/ 127 w 1394"/>
                <a:gd name="T19" fmla="*/ 209 h 3412"/>
                <a:gd name="T20" fmla="*/ 122 w 1394"/>
                <a:gd name="T21" fmla="*/ 276 h 3412"/>
                <a:gd name="T22" fmla="*/ 127 w 1394"/>
                <a:gd name="T23" fmla="*/ 323 h 3412"/>
                <a:gd name="T24" fmla="*/ 138 w 1394"/>
                <a:gd name="T25" fmla="*/ 365 h 3412"/>
                <a:gd name="T26" fmla="*/ 161 w 1394"/>
                <a:gd name="T27" fmla="*/ 407 h 3412"/>
                <a:gd name="T28" fmla="*/ 156 w 1394"/>
                <a:gd name="T29" fmla="*/ 405 h 3412"/>
                <a:gd name="T30" fmla="*/ 138 w 1394"/>
                <a:gd name="T31" fmla="*/ 377 h 3412"/>
                <a:gd name="T32" fmla="*/ 125 w 1394"/>
                <a:gd name="T33" fmla="*/ 339 h 3412"/>
                <a:gd name="T34" fmla="*/ 116 w 1394"/>
                <a:gd name="T35" fmla="*/ 291 h 3412"/>
                <a:gd name="T36" fmla="*/ 116 w 1394"/>
                <a:gd name="T37" fmla="*/ 253 h 3412"/>
                <a:gd name="T38" fmla="*/ 120 w 1394"/>
                <a:gd name="T39" fmla="*/ 202 h 3412"/>
                <a:gd name="T40" fmla="*/ 45 w 1394"/>
                <a:gd name="T41" fmla="*/ 376 h 3412"/>
                <a:gd name="T42" fmla="*/ 4 w 1394"/>
                <a:gd name="T43" fmla="*/ 433 h 3412"/>
                <a:gd name="T44" fmla="*/ 4 w 1394"/>
                <a:gd name="T45" fmla="*/ 445 h 3412"/>
                <a:gd name="T46" fmla="*/ 18 w 1394"/>
                <a:gd name="T47" fmla="*/ 462 h 3412"/>
                <a:gd name="T48" fmla="*/ 29 w 1394"/>
                <a:gd name="T49" fmla="*/ 452 h 3412"/>
                <a:gd name="T50" fmla="*/ 16 w 1394"/>
                <a:gd name="T51" fmla="*/ 477 h 3412"/>
                <a:gd name="T52" fmla="*/ 4 w 1394"/>
                <a:gd name="T53" fmla="*/ 519 h 3412"/>
                <a:gd name="T54" fmla="*/ 92 w 1394"/>
                <a:gd name="T55" fmla="*/ 674 h 3412"/>
                <a:gd name="T56" fmla="*/ 93 w 1394"/>
                <a:gd name="T57" fmla="*/ 682 h 3412"/>
                <a:gd name="T58" fmla="*/ 72 w 1394"/>
                <a:gd name="T59" fmla="*/ 667 h 3412"/>
                <a:gd name="T60" fmla="*/ 0 w 1394"/>
                <a:gd name="T61" fmla="*/ 525 h 3412"/>
                <a:gd name="T62" fmla="*/ 0 w 1394"/>
                <a:gd name="T63" fmla="*/ 506 h 3412"/>
                <a:gd name="T64" fmla="*/ 7 w 1394"/>
                <a:gd name="T65" fmla="*/ 481 h 3412"/>
                <a:gd name="T66" fmla="*/ 7 w 1394"/>
                <a:gd name="T67" fmla="*/ 464 h 3412"/>
                <a:gd name="T68" fmla="*/ 0 w 1394"/>
                <a:gd name="T69" fmla="*/ 447 h 3412"/>
                <a:gd name="T70" fmla="*/ 0 w 1394"/>
                <a:gd name="T71" fmla="*/ 434 h 3412"/>
                <a:gd name="T72" fmla="*/ 4 w 1394"/>
                <a:gd name="T73" fmla="*/ 422 h 3412"/>
                <a:gd name="T74" fmla="*/ 31 w 1394"/>
                <a:gd name="T75" fmla="*/ 386 h 3412"/>
                <a:gd name="T76" fmla="*/ 53 w 1394"/>
                <a:gd name="T77" fmla="*/ 344 h 3412"/>
                <a:gd name="T78" fmla="*/ 82 w 1394"/>
                <a:gd name="T79" fmla="*/ 272 h 3412"/>
                <a:gd name="T80" fmla="*/ 118 w 1394"/>
                <a:gd name="T81" fmla="*/ 192 h 3412"/>
                <a:gd name="T82" fmla="*/ 136 w 1394"/>
                <a:gd name="T83" fmla="*/ 156 h 3412"/>
                <a:gd name="T84" fmla="*/ 163 w 1394"/>
                <a:gd name="T85" fmla="*/ 120 h 3412"/>
                <a:gd name="T86" fmla="*/ 194 w 1394"/>
                <a:gd name="T87" fmla="*/ 92 h 3412"/>
                <a:gd name="T88" fmla="*/ 234 w 1394"/>
                <a:gd name="T89" fmla="*/ 67 h 3412"/>
                <a:gd name="T90" fmla="*/ 272 w 1394"/>
                <a:gd name="T91" fmla="*/ 48 h 3412"/>
                <a:gd name="T92" fmla="*/ 310 w 1394"/>
                <a:gd name="T93" fmla="*/ 33 h 3412"/>
                <a:gd name="T94" fmla="*/ 325 w 1394"/>
                <a:gd name="T95" fmla="*/ 24 h 3412"/>
                <a:gd name="T96" fmla="*/ 348 w 1394"/>
                <a:gd name="T97" fmla="*/ 0 h 341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394" h="3412">
                  <a:moveTo>
                    <a:pt x="1394" y="0"/>
                  </a:moveTo>
                  <a:lnTo>
                    <a:pt x="1303" y="178"/>
                  </a:lnTo>
                  <a:lnTo>
                    <a:pt x="1303" y="261"/>
                  </a:lnTo>
                  <a:lnTo>
                    <a:pt x="1394" y="455"/>
                  </a:lnTo>
                  <a:lnTo>
                    <a:pt x="1251" y="228"/>
                  </a:lnTo>
                  <a:lnTo>
                    <a:pt x="1035" y="314"/>
                  </a:lnTo>
                  <a:lnTo>
                    <a:pt x="848" y="455"/>
                  </a:lnTo>
                  <a:lnTo>
                    <a:pt x="686" y="600"/>
                  </a:lnTo>
                  <a:lnTo>
                    <a:pt x="562" y="810"/>
                  </a:lnTo>
                  <a:lnTo>
                    <a:pt x="508" y="1045"/>
                  </a:lnTo>
                  <a:lnTo>
                    <a:pt x="490" y="1381"/>
                  </a:lnTo>
                  <a:lnTo>
                    <a:pt x="508" y="1615"/>
                  </a:lnTo>
                  <a:lnTo>
                    <a:pt x="553" y="1825"/>
                  </a:lnTo>
                  <a:lnTo>
                    <a:pt x="644" y="2037"/>
                  </a:lnTo>
                  <a:lnTo>
                    <a:pt x="625" y="2026"/>
                  </a:lnTo>
                  <a:lnTo>
                    <a:pt x="553" y="1887"/>
                  </a:lnTo>
                  <a:lnTo>
                    <a:pt x="499" y="1695"/>
                  </a:lnTo>
                  <a:lnTo>
                    <a:pt x="464" y="1455"/>
                  </a:lnTo>
                  <a:lnTo>
                    <a:pt x="464" y="1265"/>
                  </a:lnTo>
                  <a:lnTo>
                    <a:pt x="482" y="1012"/>
                  </a:lnTo>
                  <a:lnTo>
                    <a:pt x="179" y="1879"/>
                  </a:lnTo>
                  <a:lnTo>
                    <a:pt x="17" y="2165"/>
                  </a:lnTo>
                  <a:lnTo>
                    <a:pt x="17" y="2226"/>
                  </a:lnTo>
                  <a:lnTo>
                    <a:pt x="72" y="2309"/>
                  </a:lnTo>
                  <a:lnTo>
                    <a:pt x="117" y="2259"/>
                  </a:lnTo>
                  <a:lnTo>
                    <a:pt x="63" y="2385"/>
                  </a:lnTo>
                  <a:lnTo>
                    <a:pt x="17" y="2595"/>
                  </a:lnTo>
                  <a:lnTo>
                    <a:pt x="369" y="3371"/>
                  </a:lnTo>
                  <a:lnTo>
                    <a:pt x="373" y="3412"/>
                  </a:lnTo>
                  <a:lnTo>
                    <a:pt x="287" y="3335"/>
                  </a:lnTo>
                  <a:lnTo>
                    <a:pt x="0" y="2628"/>
                  </a:lnTo>
                  <a:lnTo>
                    <a:pt x="0" y="2533"/>
                  </a:lnTo>
                  <a:lnTo>
                    <a:pt x="28" y="2404"/>
                  </a:lnTo>
                  <a:lnTo>
                    <a:pt x="28" y="2320"/>
                  </a:lnTo>
                  <a:lnTo>
                    <a:pt x="0" y="2238"/>
                  </a:lnTo>
                  <a:lnTo>
                    <a:pt x="0" y="2172"/>
                  </a:lnTo>
                  <a:lnTo>
                    <a:pt x="17" y="2110"/>
                  </a:lnTo>
                  <a:lnTo>
                    <a:pt x="124" y="1931"/>
                  </a:lnTo>
                  <a:lnTo>
                    <a:pt x="214" y="1719"/>
                  </a:lnTo>
                  <a:lnTo>
                    <a:pt x="329" y="1359"/>
                  </a:lnTo>
                  <a:lnTo>
                    <a:pt x="472" y="960"/>
                  </a:lnTo>
                  <a:lnTo>
                    <a:pt x="545" y="778"/>
                  </a:lnTo>
                  <a:lnTo>
                    <a:pt x="651" y="600"/>
                  </a:lnTo>
                  <a:lnTo>
                    <a:pt x="778" y="462"/>
                  </a:lnTo>
                  <a:lnTo>
                    <a:pt x="938" y="335"/>
                  </a:lnTo>
                  <a:lnTo>
                    <a:pt x="1089" y="239"/>
                  </a:lnTo>
                  <a:lnTo>
                    <a:pt x="1241" y="163"/>
                  </a:lnTo>
                  <a:lnTo>
                    <a:pt x="1303" y="122"/>
                  </a:lnTo>
                  <a:lnTo>
                    <a:pt x="13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8" name="Freeform 129">
              <a:extLst>
                <a:ext uri="{FF2B5EF4-FFF2-40B4-BE49-F238E27FC236}">
                  <a16:creationId xmlns:a16="http://schemas.microsoft.com/office/drawing/2014/main" id="{80D6324D-E8CD-48C5-E160-05EABCA60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" y="3173"/>
              <a:ext cx="80" cy="172"/>
            </a:xfrm>
            <a:custGeom>
              <a:avLst/>
              <a:gdLst>
                <a:gd name="T0" fmla="*/ 40 w 322"/>
                <a:gd name="T1" fmla="*/ 28 h 862"/>
                <a:gd name="T2" fmla="*/ 33 w 322"/>
                <a:gd name="T3" fmla="*/ 6 h 862"/>
                <a:gd name="T4" fmla="*/ 25 w 322"/>
                <a:gd name="T5" fmla="*/ 0 h 862"/>
                <a:gd name="T6" fmla="*/ 18 w 322"/>
                <a:gd name="T7" fmla="*/ 0 h 862"/>
                <a:gd name="T8" fmla="*/ 9 w 322"/>
                <a:gd name="T9" fmla="*/ 4 h 862"/>
                <a:gd name="T10" fmla="*/ 2 w 322"/>
                <a:gd name="T11" fmla="*/ 17 h 862"/>
                <a:gd name="T12" fmla="*/ 0 w 322"/>
                <a:gd name="T13" fmla="*/ 40 h 862"/>
                <a:gd name="T14" fmla="*/ 7 w 322"/>
                <a:gd name="T15" fmla="*/ 80 h 862"/>
                <a:gd name="T16" fmla="*/ 20 w 322"/>
                <a:gd name="T17" fmla="*/ 114 h 862"/>
                <a:gd name="T18" fmla="*/ 40 w 322"/>
                <a:gd name="T19" fmla="*/ 139 h 862"/>
                <a:gd name="T20" fmla="*/ 80 w 322"/>
                <a:gd name="T21" fmla="*/ 172 h 862"/>
                <a:gd name="T22" fmla="*/ 42 w 322"/>
                <a:gd name="T23" fmla="*/ 133 h 862"/>
                <a:gd name="T24" fmla="*/ 26 w 322"/>
                <a:gd name="T25" fmla="*/ 107 h 862"/>
                <a:gd name="T26" fmla="*/ 18 w 322"/>
                <a:gd name="T27" fmla="*/ 73 h 862"/>
                <a:gd name="T28" fmla="*/ 18 w 322"/>
                <a:gd name="T29" fmla="*/ 46 h 862"/>
                <a:gd name="T30" fmla="*/ 20 w 322"/>
                <a:gd name="T31" fmla="*/ 25 h 862"/>
                <a:gd name="T32" fmla="*/ 25 w 322"/>
                <a:gd name="T33" fmla="*/ 21 h 862"/>
                <a:gd name="T34" fmla="*/ 31 w 322"/>
                <a:gd name="T35" fmla="*/ 21 h 862"/>
                <a:gd name="T36" fmla="*/ 40 w 322"/>
                <a:gd name="T37" fmla="*/ 28 h 8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22" h="862">
                  <a:moveTo>
                    <a:pt x="160" y="138"/>
                  </a:moveTo>
                  <a:lnTo>
                    <a:pt x="134" y="32"/>
                  </a:lnTo>
                  <a:lnTo>
                    <a:pt x="100" y="0"/>
                  </a:lnTo>
                  <a:lnTo>
                    <a:pt x="73" y="0"/>
                  </a:lnTo>
                  <a:lnTo>
                    <a:pt x="37" y="19"/>
                  </a:lnTo>
                  <a:lnTo>
                    <a:pt x="10" y="84"/>
                  </a:lnTo>
                  <a:lnTo>
                    <a:pt x="0" y="202"/>
                  </a:lnTo>
                  <a:lnTo>
                    <a:pt x="27" y="401"/>
                  </a:lnTo>
                  <a:lnTo>
                    <a:pt x="79" y="569"/>
                  </a:lnTo>
                  <a:lnTo>
                    <a:pt x="160" y="699"/>
                  </a:lnTo>
                  <a:lnTo>
                    <a:pt x="322" y="862"/>
                  </a:lnTo>
                  <a:lnTo>
                    <a:pt x="171" y="666"/>
                  </a:lnTo>
                  <a:lnTo>
                    <a:pt x="106" y="536"/>
                  </a:lnTo>
                  <a:lnTo>
                    <a:pt x="73" y="368"/>
                  </a:lnTo>
                  <a:lnTo>
                    <a:pt x="73" y="231"/>
                  </a:lnTo>
                  <a:lnTo>
                    <a:pt x="79" y="127"/>
                  </a:lnTo>
                  <a:lnTo>
                    <a:pt x="100" y="106"/>
                  </a:lnTo>
                  <a:lnTo>
                    <a:pt x="125" y="106"/>
                  </a:lnTo>
                  <a:lnTo>
                    <a:pt x="160" y="1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9" name="Freeform 130">
              <a:extLst>
                <a:ext uri="{FF2B5EF4-FFF2-40B4-BE49-F238E27FC236}">
                  <a16:creationId xmlns:a16="http://schemas.microsoft.com/office/drawing/2014/main" id="{8B1E1D65-288A-CAC0-9BB0-8A8F079F8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8" y="3505"/>
              <a:ext cx="305" cy="180"/>
            </a:xfrm>
            <a:custGeom>
              <a:avLst/>
              <a:gdLst>
                <a:gd name="T0" fmla="*/ 27 w 1222"/>
                <a:gd name="T1" fmla="*/ 159 h 900"/>
                <a:gd name="T2" fmla="*/ 15 w 1222"/>
                <a:gd name="T3" fmla="*/ 155 h 900"/>
                <a:gd name="T4" fmla="*/ 13 w 1222"/>
                <a:gd name="T5" fmla="*/ 151 h 900"/>
                <a:gd name="T6" fmla="*/ 13 w 1222"/>
                <a:gd name="T7" fmla="*/ 145 h 900"/>
                <a:gd name="T8" fmla="*/ 22 w 1222"/>
                <a:gd name="T9" fmla="*/ 134 h 900"/>
                <a:gd name="T10" fmla="*/ 47 w 1222"/>
                <a:gd name="T11" fmla="*/ 115 h 900"/>
                <a:gd name="T12" fmla="*/ 96 w 1222"/>
                <a:gd name="T13" fmla="*/ 85 h 900"/>
                <a:gd name="T14" fmla="*/ 140 w 1222"/>
                <a:gd name="T15" fmla="*/ 60 h 900"/>
                <a:gd name="T16" fmla="*/ 192 w 1222"/>
                <a:gd name="T17" fmla="*/ 34 h 900"/>
                <a:gd name="T18" fmla="*/ 169 w 1222"/>
                <a:gd name="T19" fmla="*/ 0 h 900"/>
                <a:gd name="T20" fmla="*/ 200 w 1222"/>
                <a:gd name="T21" fmla="*/ 37 h 900"/>
                <a:gd name="T22" fmla="*/ 292 w 1222"/>
                <a:gd name="T23" fmla="*/ 24 h 900"/>
                <a:gd name="T24" fmla="*/ 305 w 1222"/>
                <a:gd name="T25" fmla="*/ 33 h 900"/>
                <a:gd name="T26" fmla="*/ 305 w 1222"/>
                <a:gd name="T27" fmla="*/ 41 h 900"/>
                <a:gd name="T28" fmla="*/ 290 w 1222"/>
                <a:gd name="T29" fmla="*/ 33 h 900"/>
                <a:gd name="T30" fmla="*/ 200 w 1222"/>
                <a:gd name="T31" fmla="*/ 42 h 900"/>
                <a:gd name="T32" fmla="*/ 167 w 1222"/>
                <a:gd name="T33" fmla="*/ 64 h 900"/>
                <a:gd name="T34" fmla="*/ 153 w 1222"/>
                <a:gd name="T35" fmla="*/ 80 h 900"/>
                <a:gd name="T36" fmla="*/ 187 w 1222"/>
                <a:gd name="T37" fmla="*/ 104 h 900"/>
                <a:gd name="T38" fmla="*/ 225 w 1222"/>
                <a:gd name="T39" fmla="*/ 145 h 900"/>
                <a:gd name="T40" fmla="*/ 278 w 1222"/>
                <a:gd name="T41" fmla="*/ 157 h 900"/>
                <a:gd name="T42" fmla="*/ 305 w 1222"/>
                <a:gd name="T43" fmla="*/ 130 h 900"/>
                <a:gd name="T44" fmla="*/ 305 w 1222"/>
                <a:gd name="T45" fmla="*/ 138 h 900"/>
                <a:gd name="T46" fmla="*/ 283 w 1222"/>
                <a:gd name="T47" fmla="*/ 164 h 900"/>
                <a:gd name="T48" fmla="*/ 219 w 1222"/>
                <a:gd name="T49" fmla="*/ 151 h 900"/>
                <a:gd name="T50" fmla="*/ 194 w 1222"/>
                <a:gd name="T51" fmla="*/ 119 h 900"/>
                <a:gd name="T52" fmla="*/ 183 w 1222"/>
                <a:gd name="T53" fmla="*/ 107 h 900"/>
                <a:gd name="T54" fmla="*/ 138 w 1222"/>
                <a:gd name="T55" fmla="*/ 141 h 900"/>
                <a:gd name="T56" fmla="*/ 80 w 1222"/>
                <a:gd name="T57" fmla="*/ 164 h 900"/>
                <a:gd name="T58" fmla="*/ 40 w 1222"/>
                <a:gd name="T59" fmla="*/ 175 h 900"/>
                <a:gd name="T60" fmla="*/ 0 w 1222"/>
                <a:gd name="T61" fmla="*/ 180 h 900"/>
                <a:gd name="T62" fmla="*/ 45 w 1222"/>
                <a:gd name="T63" fmla="*/ 170 h 900"/>
                <a:gd name="T64" fmla="*/ 91 w 1222"/>
                <a:gd name="T65" fmla="*/ 151 h 900"/>
                <a:gd name="T66" fmla="*/ 42 w 1222"/>
                <a:gd name="T67" fmla="*/ 159 h 900"/>
                <a:gd name="T68" fmla="*/ 27 w 1222"/>
                <a:gd name="T69" fmla="*/ 159 h 90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222" h="900">
                  <a:moveTo>
                    <a:pt x="107" y="797"/>
                  </a:moveTo>
                  <a:lnTo>
                    <a:pt x="62" y="776"/>
                  </a:lnTo>
                  <a:lnTo>
                    <a:pt x="52" y="756"/>
                  </a:lnTo>
                  <a:lnTo>
                    <a:pt x="52" y="725"/>
                  </a:lnTo>
                  <a:lnTo>
                    <a:pt x="88" y="670"/>
                  </a:lnTo>
                  <a:lnTo>
                    <a:pt x="187" y="573"/>
                  </a:lnTo>
                  <a:lnTo>
                    <a:pt x="385" y="424"/>
                  </a:lnTo>
                  <a:lnTo>
                    <a:pt x="561" y="299"/>
                  </a:lnTo>
                  <a:lnTo>
                    <a:pt x="768" y="172"/>
                  </a:lnTo>
                  <a:lnTo>
                    <a:pt x="677" y="0"/>
                  </a:lnTo>
                  <a:lnTo>
                    <a:pt x="803" y="185"/>
                  </a:lnTo>
                  <a:lnTo>
                    <a:pt x="1170" y="121"/>
                  </a:lnTo>
                  <a:lnTo>
                    <a:pt x="1222" y="164"/>
                  </a:lnTo>
                  <a:lnTo>
                    <a:pt x="1222" y="206"/>
                  </a:lnTo>
                  <a:lnTo>
                    <a:pt x="1160" y="164"/>
                  </a:lnTo>
                  <a:lnTo>
                    <a:pt x="803" y="211"/>
                  </a:lnTo>
                  <a:lnTo>
                    <a:pt x="669" y="320"/>
                  </a:lnTo>
                  <a:lnTo>
                    <a:pt x="615" y="398"/>
                  </a:lnTo>
                  <a:lnTo>
                    <a:pt x="750" y="522"/>
                  </a:lnTo>
                  <a:lnTo>
                    <a:pt x="900" y="725"/>
                  </a:lnTo>
                  <a:lnTo>
                    <a:pt x="1115" y="787"/>
                  </a:lnTo>
                  <a:lnTo>
                    <a:pt x="1222" y="649"/>
                  </a:lnTo>
                  <a:lnTo>
                    <a:pt x="1222" y="691"/>
                  </a:lnTo>
                  <a:lnTo>
                    <a:pt x="1132" y="818"/>
                  </a:lnTo>
                  <a:lnTo>
                    <a:pt x="877" y="756"/>
                  </a:lnTo>
                  <a:lnTo>
                    <a:pt x="776" y="594"/>
                  </a:lnTo>
                  <a:lnTo>
                    <a:pt x="732" y="533"/>
                  </a:lnTo>
                  <a:lnTo>
                    <a:pt x="553" y="704"/>
                  </a:lnTo>
                  <a:lnTo>
                    <a:pt x="321" y="818"/>
                  </a:lnTo>
                  <a:lnTo>
                    <a:pt x="160" y="874"/>
                  </a:lnTo>
                  <a:lnTo>
                    <a:pt x="0" y="900"/>
                  </a:lnTo>
                  <a:lnTo>
                    <a:pt x="179" y="851"/>
                  </a:lnTo>
                  <a:lnTo>
                    <a:pt x="365" y="756"/>
                  </a:lnTo>
                  <a:lnTo>
                    <a:pt x="169" y="797"/>
                  </a:lnTo>
                  <a:lnTo>
                    <a:pt x="107" y="7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0" name="Freeform 131">
              <a:extLst>
                <a:ext uri="{FF2B5EF4-FFF2-40B4-BE49-F238E27FC236}">
                  <a16:creationId xmlns:a16="http://schemas.microsoft.com/office/drawing/2014/main" id="{D4DD80B1-18BD-C2F6-A3CB-7FDA0B1D98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1" y="3542"/>
              <a:ext cx="148" cy="82"/>
            </a:xfrm>
            <a:custGeom>
              <a:avLst/>
              <a:gdLst>
                <a:gd name="T0" fmla="*/ 0 w 591"/>
                <a:gd name="T1" fmla="*/ 1 h 409"/>
                <a:gd name="T2" fmla="*/ 26 w 591"/>
                <a:gd name="T3" fmla="*/ 5 h 409"/>
                <a:gd name="T4" fmla="*/ 45 w 591"/>
                <a:gd name="T5" fmla="*/ 18 h 409"/>
                <a:gd name="T6" fmla="*/ 65 w 591"/>
                <a:gd name="T7" fmla="*/ 37 h 409"/>
                <a:gd name="T8" fmla="*/ 86 w 591"/>
                <a:gd name="T9" fmla="*/ 51 h 409"/>
                <a:gd name="T10" fmla="*/ 120 w 591"/>
                <a:gd name="T11" fmla="*/ 59 h 409"/>
                <a:gd name="T12" fmla="*/ 138 w 591"/>
                <a:gd name="T13" fmla="*/ 67 h 409"/>
                <a:gd name="T14" fmla="*/ 144 w 591"/>
                <a:gd name="T15" fmla="*/ 74 h 409"/>
                <a:gd name="T16" fmla="*/ 144 w 591"/>
                <a:gd name="T17" fmla="*/ 78 h 409"/>
                <a:gd name="T18" fmla="*/ 140 w 591"/>
                <a:gd name="T19" fmla="*/ 80 h 409"/>
                <a:gd name="T20" fmla="*/ 112 w 591"/>
                <a:gd name="T21" fmla="*/ 75 h 409"/>
                <a:gd name="T22" fmla="*/ 58 w 591"/>
                <a:gd name="T23" fmla="*/ 67 h 409"/>
                <a:gd name="T24" fmla="*/ 47 w 591"/>
                <a:gd name="T25" fmla="*/ 62 h 409"/>
                <a:gd name="T26" fmla="*/ 25 w 591"/>
                <a:gd name="T27" fmla="*/ 51 h 409"/>
                <a:gd name="T28" fmla="*/ 7 w 591"/>
                <a:gd name="T29" fmla="*/ 41 h 409"/>
                <a:gd name="T30" fmla="*/ 41 w 591"/>
                <a:gd name="T31" fmla="*/ 64 h 409"/>
                <a:gd name="T32" fmla="*/ 55 w 591"/>
                <a:gd name="T33" fmla="*/ 70 h 409"/>
                <a:gd name="T34" fmla="*/ 67 w 591"/>
                <a:gd name="T35" fmla="*/ 74 h 409"/>
                <a:gd name="T36" fmla="*/ 99 w 591"/>
                <a:gd name="T37" fmla="*/ 76 h 409"/>
                <a:gd name="T38" fmla="*/ 137 w 591"/>
                <a:gd name="T39" fmla="*/ 82 h 409"/>
                <a:gd name="T40" fmla="*/ 145 w 591"/>
                <a:gd name="T41" fmla="*/ 81 h 409"/>
                <a:gd name="T42" fmla="*/ 148 w 591"/>
                <a:gd name="T43" fmla="*/ 78 h 409"/>
                <a:gd name="T44" fmla="*/ 145 w 591"/>
                <a:gd name="T45" fmla="*/ 71 h 409"/>
                <a:gd name="T46" fmla="*/ 140 w 591"/>
                <a:gd name="T47" fmla="*/ 65 h 409"/>
                <a:gd name="T48" fmla="*/ 127 w 591"/>
                <a:gd name="T49" fmla="*/ 59 h 409"/>
                <a:gd name="T50" fmla="*/ 104 w 591"/>
                <a:gd name="T51" fmla="*/ 51 h 409"/>
                <a:gd name="T52" fmla="*/ 85 w 591"/>
                <a:gd name="T53" fmla="*/ 43 h 409"/>
                <a:gd name="T54" fmla="*/ 66 w 591"/>
                <a:gd name="T55" fmla="*/ 31 h 409"/>
                <a:gd name="T56" fmla="*/ 52 w 591"/>
                <a:gd name="T57" fmla="*/ 19 h 409"/>
                <a:gd name="T58" fmla="*/ 37 w 591"/>
                <a:gd name="T59" fmla="*/ 7 h 409"/>
                <a:gd name="T60" fmla="*/ 26 w 591"/>
                <a:gd name="T61" fmla="*/ 3 h 409"/>
                <a:gd name="T62" fmla="*/ 0 w 591"/>
                <a:gd name="T63" fmla="*/ 0 h 409"/>
                <a:gd name="T64" fmla="*/ 0 w 591"/>
                <a:gd name="T65" fmla="*/ 1 h 40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591" h="409">
                  <a:moveTo>
                    <a:pt x="0" y="6"/>
                  </a:moveTo>
                  <a:lnTo>
                    <a:pt x="102" y="27"/>
                  </a:lnTo>
                  <a:lnTo>
                    <a:pt x="181" y="89"/>
                  </a:lnTo>
                  <a:lnTo>
                    <a:pt x="261" y="184"/>
                  </a:lnTo>
                  <a:lnTo>
                    <a:pt x="343" y="253"/>
                  </a:lnTo>
                  <a:lnTo>
                    <a:pt x="481" y="295"/>
                  </a:lnTo>
                  <a:lnTo>
                    <a:pt x="551" y="335"/>
                  </a:lnTo>
                  <a:lnTo>
                    <a:pt x="574" y="371"/>
                  </a:lnTo>
                  <a:lnTo>
                    <a:pt x="574" y="390"/>
                  </a:lnTo>
                  <a:lnTo>
                    <a:pt x="558" y="397"/>
                  </a:lnTo>
                  <a:lnTo>
                    <a:pt x="446" y="373"/>
                  </a:lnTo>
                  <a:lnTo>
                    <a:pt x="233" y="332"/>
                  </a:lnTo>
                  <a:lnTo>
                    <a:pt x="186" y="308"/>
                  </a:lnTo>
                  <a:lnTo>
                    <a:pt x="100" y="253"/>
                  </a:lnTo>
                  <a:lnTo>
                    <a:pt x="28" y="206"/>
                  </a:lnTo>
                  <a:lnTo>
                    <a:pt x="164" y="319"/>
                  </a:lnTo>
                  <a:lnTo>
                    <a:pt x="219" y="347"/>
                  </a:lnTo>
                  <a:lnTo>
                    <a:pt x="267" y="367"/>
                  </a:lnTo>
                  <a:lnTo>
                    <a:pt x="397" y="381"/>
                  </a:lnTo>
                  <a:lnTo>
                    <a:pt x="549" y="409"/>
                  </a:lnTo>
                  <a:lnTo>
                    <a:pt x="581" y="402"/>
                  </a:lnTo>
                  <a:lnTo>
                    <a:pt x="591" y="388"/>
                  </a:lnTo>
                  <a:lnTo>
                    <a:pt x="581" y="353"/>
                  </a:lnTo>
                  <a:lnTo>
                    <a:pt x="558" y="326"/>
                  </a:lnTo>
                  <a:lnTo>
                    <a:pt x="507" y="295"/>
                  </a:lnTo>
                  <a:lnTo>
                    <a:pt x="415" y="256"/>
                  </a:lnTo>
                  <a:lnTo>
                    <a:pt x="339" y="216"/>
                  </a:lnTo>
                  <a:lnTo>
                    <a:pt x="262" y="154"/>
                  </a:lnTo>
                  <a:lnTo>
                    <a:pt x="207" y="93"/>
                  </a:lnTo>
                  <a:lnTo>
                    <a:pt x="146" y="35"/>
                  </a:lnTo>
                  <a:lnTo>
                    <a:pt x="102" y="17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1" name="Freeform 132">
              <a:extLst>
                <a:ext uri="{FF2B5EF4-FFF2-40B4-BE49-F238E27FC236}">
                  <a16:creationId xmlns:a16="http://schemas.microsoft.com/office/drawing/2014/main" id="{08CC49E1-4E44-7BC6-11E5-C2DB50086A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1" y="3622"/>
              <a:ext cx="62" cy="17"/>
            </a:xfrm>
            <a:custGeom>
              <a:avLst/>
              <a:gdLst>
                <a:gd name="T0" fmla="*/ 62 w 248"/>
                <a:gd name="T1" fmla="*/ 6 h 81"/>
                <a:gd name="T2" fmla="*/ 57 w 248"/>
                <a:gd name="T3" fmla="*/ 9 h 81"/>
                <a:gd name="T4" fmla="*/ 45 w 248"/>
                <a:gd name="T5" fmla="*/ 9 h 81"/>
                <a:gd name="T6" fmla="*/ 26 w 248"/>
                <a:gd name="T7" fmla="*/ 6 h 81"/>
                <a:gd name="T8" fmla="*/ 0 w 248"/>
                <a:gd name="T9" fmla="*/ 0 h 81"/>
                <a:gd name="T10" fmla="*/ 23 w 248"/>
                <a:gd name="T11" fmla="*/ 10 h 81"/>
                <a:gd name="T12" fmla="*/ 40 w 248"/>
                <a:gd name="T13" fmla="*/ 16 h 81"/>
                <a:gd name="T14" fmla="*/ 52 w 248"/>
                <a:gd name="T15" fmla="*/ 16 h 81"/>
                <a:gd name="T16" fmla="*/ 62 w 248"/>
                <a:gd name="T17" fmla="*/ 17 h 81"/>
                <a:gd name="T18" fmla="*/ 62 w 248"/>
                <a:gd name="T19" fmla="*/ 6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8" h="81">
                  <a:moveTo>
                    <a:pt x="248" y="30"/>
                  </a:moveTo>
                  <a:lnTo>
                    <a:pt x="229" y="42"/>
                  </a:lnTo>
                  <a:lnTo>
                    <a:pt x="181" y="42"/>
                  </a:lnTo>
                  <a:lnTo>
                    <a:pt x="102" y="30"/>
                  </a:lnTo>
                  <a:lnTo>
                    <a:pt x="0" y="0"/>
                  </a:lnTo>
                  <a:lnTo>
                    <a:pt x="92" y="50"/>
                  </a:lnTo>
                  <a:lnTo>
                    <a:pt x="161" y="74"/>
                  </a:lnTo>
                  <a:lnTo>
                    <a:pt x="207" y="77"/>
                  </a:lnTo>
                  <a:lnTo>
                    <a:pt x="248" y="81"/>
                  </a:lnTo>
                  <a:lnTo>
                    <a:pt x="248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2" name="Freeform 133">
              <a:extLst>
                <a:ext uri="{FF2B5EF4-FFF2-40B4-BE49-F238E27FC236}">
                  <a16:creationId xmlns:a16="http://schemas.microsoft.com/office/drawing/2014/main" id="{EE2D33B6-8888-615B-1FD7-67365B18E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" y="3644"/>
              <a:ext cx="62" cy="13"/>
            </a:xfrm>
            <a:custGeom>
              <a:avLst/>
              <a:gdLst>
                <a:gd name="T0" fmla="*/ 0 w 247"/>
                <a:gd name="T1" fmla="*/ 0 h 68"/>
                <a:gd name="T2" fmla="*/ 26 w 247"/>
                <a:gd name="T3" fmla="*/ 7 h 68"/>
                <a:gd name="T4" fmla="*/ 43 w 247"/>
                <a:gd name="T5" fmla="*/ 10 h 68"/>
                <a:gd name="T6" fmla="*/ 54 w 247"/>
                <a:gd name="T7" fmla="*/ 8 h 68"/>
                <a:gd name="T8" fmla="*/ 62 w 247"/>
                <a:gd name="T9" fmla="*/ 7 h 68"/>
                <a:gd name="T10" fmla="*/ 54 w 247"/>
                <a:gd name="T11" fmla="*/ 13 h 68"/>
                <a:gd name="T12" fmla="*/ 40 w 247"/>
                <a:gd name="T13" fmla="*/ 12 h 68"/>
                <a:gd name="T14" fmla="*/ 15 w 247"/>
                <a:gd name="T15" fmla="*/ 7 h 68"/>
                <a:gd name="T16" fmla="*/ 0 w 247"/>
                <a:gd name="T17" fmla="*/ 0 h 6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47" h="68">
                  <a:moveTo>
                    <a:pt x="0" y="0"/>
                  </a:moveTo>
                  <a:lnTo>
                    <a:pt x="104" y="34"/>
                  </a:lnTo>
                  <a:lnTo>
                    <a:pt x="170" y="51"/>
                  </a:lnTo>
                  <a:lnTo>
                    <a:pt x="216" y="44"/>
                  </a:lnTo>
                  <a:lnTo>
                    <a:pt x="247" y="37"/>
                  </a:lnTo>
                  <a:lnTo>
                    <a:pt x="217" y="68"/>
                  </a:lnTo>
                  <a:lnTo>
                    <a:pt x="158" y="65"/>
                  </a:lnTo>
                  <a:lnTo>
                    <a:pt x="6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3" name="Freeform 134">
              <a:extLst>
                <a:ext uri="{FF2B5EF4-FFF2-40B4-BE49-F238E27FC236}">
                  <a16:creationId xmlns:a16="http://schemas.microsoft.com/office/drawing/2014/main" id="{E492320C-001B-684A-6B07-AC5638C12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2" y="3476"/>
              <a:ext cx="67" cy="114"/>
            </a:xfrm>
            <a:custGeom>
              <a:avLst/>
              <a:gdLst>
                <a:gd name="T0" fmla="*/ 0 w 269"/>
                <a:gd name="T1" fmla="*/ 94 h 570"/>
                <a:gd name="T2" fmla="*/ 0 w 269"/>
                <a:gd name="T3" fmla="*/ 4 h 570"/>
                <a:gd name="T4" fmla="*/ 1 w 269"/>
                <a:gd name="T5" fmla="*/ 1 h 570"/>
                <a:gd name="T6" fmla="*/ 4 w 269"/>
                <a:gd name="T7" fmla="*/ 0 h 570"/>
                <a:gd name="T8" fmla="*/ 11 w 269"/>
                <a:gd name="T9" fmla="*/ 0 h 570"/>
                <a:gd name="T10" fmla="*/ 14 w 269"/>
                <a:gd name="T11" fmla="*/ 1 h 570"/>
                <a:gd name="T12" fmla="*/ 16 w 269"/>
                <a:gd name="T13" fmla="*/ 3 h 570"/>
                <a:gd name="T14" fmla="*/ 16 w 269"/>
                <a:gd name="T15" fmla="*/ 68 h 570"/>
                <a:gd name="T16" fmla="*/ 33 w 269"/>
                <a:gd name="T17" fmla="*/ 74 h 570"/>
                <a:gd name="T18" fmla="*/ 41 w 269"/>
                <a:gd name="T19" fmla="*/ 90 h 570"/>
                <a:gd name="T20" fmla="*/ 47 w 269"/>
                <a:gd name="T21" fmla="*/ 98 h 570"/>
                <a:gd name="T22" fmla="*/ 58 w 269"/>
                <a:gd name="T23" fmla="*/ 104 h 570"/>
                <a:gd name="T24" fmla="*/ 67 w 269"/>
                <a:gd name="T25" fmla="*/ 107 h 570"/>
                <a:gd name="T26" fmla="*/ 63 w 269"/>
                <a:gd name="T27" fmla="*/ 112 h 570"/>
                <a:gd name="T28" fmla="*/ 55 w 269"/>
                <a:gd name="T29" fmla="*/ 114 h 570"/>
                <a:gd name="T30" fmla="*/ 38 w 269"/>
                <a:gd name="T31" fmla="*/ 112 h 570"/>
                <a:gd name="T32" fmla="*/ 22 w 269"/>
                <a:gd name="T33" fmla="*/ 110 h 570"/>
                <a:gd name="T34" fmla="*/ 14 w 269"/>
                <a:gd name="T35" fmla="*/ 104 h 570"/>
                <a:gd name="T36" fmla="*/ 14 w 269"/>
                <a:gd name="T37" fmla="*/ 5 h 570"/>
                <a:gd name="T38" fmla="*/ 13 w 269"/>
                <a:gd name="T39" fmla="*/ 2 h 570"/>
                <a:gd name="T40" fmla="*/ 10 w 269"/>
                <a:gd name="T41" fmla="*/ 1 h 570"/>
                <a:gd name="T42" fmla="*/ 4 w 269"/>
                <a:gd name="T43" fmla="*/ 1 h 570"/>
                <a:gd name="T44" fmla="*/ 3 w 269"/>
                <a:gd name="T45" fmla="*/ 2 h 570"/>
                <a:gd name="T46" fmla="*/ 1 w 269"/>
                <a:gd name="T47" fmla="*/ 4 h 570"/>
                <a:gd name="T48" fmla="*/ 1 w 269"/>
                <a:gd name="T49" fmla="*/ 96 h 570"/>
                <a:gd name="T50" fmla="*/ 0 w 269"/>
                <a:gd name="T51" fmla="*/ 94 h 57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69" h="570">
                  <a:moveTo>
                    <a:pt x="0" y="471"/>
                  </a:moveTo>
                  <a:lnTo>
                    <a:pt x="0" y="21"/>
                  </a:lnTo>
                  <a:lnTo>
                    <a:pt x="6" y="7"/>
                  </a:lnTo>
                  <a:lnTo>
                    <a:pt x="18" y="0"/>
                  </a:lnTo>
                  <a:lnTo>
                    <a:pt x="43" y="0"/>
                  </a:lnTo>
                  <a:lnTo>
                    <a:pt x="56" y="7"/>
                  </a:lnTo>
                  <a:lnTo>
                    <a:pt x="63" y="17"/>
                  </a:lnTo>
                  <a:lnTo>
                    <a:pt x="63" y="339"/>
                  </a:lnTo>
                  <a:lnTo>
                    <a:pt x="134" y="368"/>
                  </a:lnTo>
                  <a:lnTo>
                    <a:pt x="165" y="450"/>
                  </a:lnTo>
                  <a:lnTo>
                    <a:pt x="189" y="488"/>
                  </a:lnTo>
                  <a:lnTo>
                    <a:pt x="233" y="519"/>
                  </a:lnTo>
                  <a:lnTo>
                    <a:pt x="269" y="536"/>
                  </a:lnTo>
                  <a:lnTo>
                    <a:pt x="253" y="562"/>
                  </a:lnTo>
                  <a:lnTo>
                    <a:pt x="220" y="570"/>
                  </a:lnTo>
                  <a:lnTo>
                    <a:pt x="151" y="562"/>
                  </a:lnTo>
                  <a:lnTo>
                    <a:pt x="87" y="549"/>
                  </a:lnTo>
                  <a:lnTo>
                    <a:pt x="55" y="519"/>
                  </a:lnTo>
                  <a:lnTo>
                    <a:pt x="55" y="25"/>
                  </a:lnTo>
                  <a:lnTo>
                    <a:pt x="53" y="11"/>
                  </a:lnTo>
                  <a:lnTo>
                    <a:pt x="41" y="7"/>
                  </a:lnTo>
                  <a:lnTo>
                    <a:pt x="18" y="7"/>
                  </a:lnTo>
                  <a:lnTo>
                    <a:pt x="12" y="11"/>
                  </a:lnTo>
                  <a:lnTo>
                    <a:pt x="6" y="21"/>
                  </a:lnTo>
                  <a:lnTo>
                    <a:pt x="6" y="480"/>
                  </a:lnTo>
                  <a:lnTo>
                    <a:pt x="0" y="4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4" name="Freeform 135">
              <a:extLst>
                <a:ext uri="{FF2B5EF4-FFF2-40B4-BE49-F238E27FC236}">
                  <a16:creationId xmlns:a16="http://schemas.microsoft.com/office/drawing/2014/main" id="{21FCC5D0-8832-A9DE-F70E-1C87D1E7E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2" y="3611"/>
              <a:ext cx="16" cy="104"/>
            </a:xfrm>
            <a:custGeom>
              <a:avLst/>
              <a:gdLst>
                <a:gd name="T0" fmla="*/ 2 w 63"/>
                <a:gd name="T1" fmla="*/ 0 h 518"/>
                <a:gd name="T2" fmla="*/ 2 w 63"/>
                <a:gd name="T3" fmla="*/ 74 h 518"/>
                <a:gd name="T4" fmla="*/ 8 w 63"/>
                <a:gd name="T5" fmla="*/ 96 h 518"/>
                <a:gd name="T6" fmla="*/ 14 w 63"/>
                <a:gd name="T7" fmla="*/ 74 h 518"/>
                <a:gd name="T8" fmla="*/ 14 w 63"/>
                <a:gd name="T9" fmla="*/ 4 h 518"/>
                <a:gd name="T10" fmla="*/ 16 w 63"/>
                <a:gd name="T11" fmla="*/ 4 h 518"/>
                <a:gd name="T12" fmla="*/ 16 w 63"/>
                <a:gd name="T13" fmla="*/ 74 h 518"/>
                <a:gd name="T14" fmla="*/ 8 w 63"/>
                <a:gd name="T15" fmla="*/ 104 h 518"/>
                <a:gd name="T16" fmla="*/ 0 w 63"/>
                <a:gd name="T17" fmla="*/ 74 h 518"/>
                <a:gd name="T18" fmla="*/ 0 w 63"/>
                <a:gd name="T19" fmla="*/ 1 h 518"/>
                <a:gd name="T20" fmla="*/ 2 w 63"/>
                <a:gd name="T21" fmla="*/ 0 h 5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3" h="518">
                  <a:moveTo>
                    <a:pt x="6" y="0"/>
                  </a:moveTo>
                  <a:lnTo>
                    <a:pt x="6" y="370"/>
                  </a:lnTo>
                  <a:lnTo>
                    <a:pt x="30" y="480"/>
                  </a:lnTo>
                  <a:lnTo>
                    <a:pt x="55" y="367"/>
                  </a:lnTo>
                  <a:lnTo>
                    <a:pt x="55" y="18"/>
                  </a:lnTo>
                  <a:lnTo>
                    <a:pt x="63" y="18"/>
                  </a:lnTo>
                  <a:lnTo>
                    <a:pt x="63" y="367"/>
                  </a:lnTo>
                  <a:lnTo>
                    <a:pt x="30" y="518"/>
                  </a:lnTo>
                  <a:lnTo>
                    <a:pt x="0" y="370"/>
                  </a:lnTo>
                  <a:lnTo>
                    <a:pt x="0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5" name="Freeform 136">
              <a:extLst>
                <a:ext uri="{FF2B5EF4-FFF2-40B4-BE49-F238E27FC236}">
                  <a16:creationId xmlns:a16="http://schemas.microsoft.com/office/drawing/2014/main" id="{F91BC12F-7566-101F-BEA9-D48285C95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3" y="3682"/>
              <a:ext cx="13" cy="3"/>
            </a:xfrm>
            <a:custGeom>
              <a:avLst/>
              <a:gdLst>
                <a:gd name="T0" fmla="*/ 0 w 52"/>
                <a:gd name="T1" fmla="*/ 3 h 16"/>
                <a:gd name="T2" fmla="*/ 3 w 52"/>
                <a:gd name="T3" fmla="*/ 2 h 16"/>
                <a:gd name="T4" fmla="*/ 9 w 52"/>
                <a:gd name="T5" fmla="*/ 2 h 16"/>
                <a:gd name="T6" fmla="*/ 13 w 52"/>
                <a:gd name="T7" fmla="*/ 3 h 16"/>
                <a:gd name="T8" fmla="*/ 13 w 52"/>
                <a:gd name="T9" fmla="*/ 2 h 16"/>
                <a:gd name="T10" fmla="*/ 11 w 52"/>
                <a:gd name="T11" fmla="*/ 0 h 16"/>
                <a:gd name="T12" fmla="*/ 5 w 52"/>
                <a:gd name="T13" fmla="*/ 0 h 16"/>
                <a:gd name="T14" fmla="*/ 1 w 52"/>
                <a:gd name="T15" fmla="*/ 1 h 16"/>
                <a:gd name="T16" fmla="*/ 0 w 52"/>
                <a:gd name="T17" fmla="*/ 3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2" h="16">
                  <a:moveTo>
                    <a:pt x="0" y="16"/>
                  </a:moveTo>
                  <a:lnTo>
                    <a:pt x="13" y="10"/>
                  </a:lnTo>
                  <a:lnTo>
                    <a:pt x="37" y="10"/>
                  </a:lnTo>
                  <a:lnTo>
                    <a:pt x="52" y="16"/>
                  </a:lnTo>
                  <a:lnTo>
                    <a:pt x="52" y="10"/>
                  </a:lnTo>
                  <a:lnTo>
                    <a:pt x="42" y="0"/>
                  </a:lnTo>
                  <a:lnTo>
                    <a:pt x="19" y="0"/>
                  </a:lnTo>
                  <a:lnTo>
                    <a:pt x="2" y="5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6" name="Freeform 137">
              <a:extLst>
                <a:ext uri="{FF2B5EF4-FFF2-40B4-BE49-F238E27FC236}">
                  <a16:creationId xmlns:a16="http://schemas.microsoft.com/office/drawing/2014/main" id="{6D1C3D1E-8BF3-19D1-C937-890F2CEA8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1" y="3021"/>
              <a:ext cx="202" cy="324"/>
            </a:xfrm>
            <a:custGeom>
              <a:avLst/>
              <a:gdLst>
                <a:gd name="T0" fmla="*/ 123 w 811"/>
                <a:gd name="T1" fmla="*/ 111 h 1619"/>
                <a:gd name="T2" fmla="*/ 155 w 811"/>
                <a:gd name="T3" fmla="*/ 159 h 1619"/>
                <a:gd name="T4" fmla="*/ 165 w 811"/>
                <a:gd name="T5" fmla="*/ 226 h 1619"/>
                <a:gd name="T6" fmla="*/ 192 w 811"/>
                <a:gd name="T7" fmla="*/ 260 h 1619"/>
                <a:gd name="T8" fmla="*/ 172 w 811"/>
                <a:gd name="T9" fmla="*/ 276 h 1619"/>
                <a:gd name="T10" fmla="*/ 143 w 811"/>
                <a:gd name="T11" fmla="*/ 233 h 1619"/>
                <a:gd name="T12" fmla="*/ 125 w 811"/>
                <a:gd name="T13" fmla="*/ 170 h 1619"/>
                <a:gd name="T14" fmla="*/ 147 w 811"/>
                <a:gd name="T15" fmla="*/ 256 h 1619"/>
                <a:gd name="T16" fmla="*/ 165 w 811"/>
                <a:gd name="T17" fmla="*/ 297 h 1619"/>
                <a:gd name="T18" fmla="*/ 130 w 811"/>
                <a:gd name="T19" fmla="*/ 317 h 1619"/>
                <a:gd name="T20" fmla="*/ 68 w 811"/>
                <a:gd name="T21" fmla="*/ 312 h 1619"/>
                <a:gd name="T22" fmla="*/ 60 w 811"/>
                <a:gd name="T23" fmla="*/ 290 h 1619"/>
                <a:gd name="T24" fmla="*/ 29 w 811"/>
                <a:gd name="T25" fmla="*/ 272 h 1619"/>
                <a:gd name="T26" fmla="*/ 57 w 811"/>
                <a:gd name="T27" fmla="*/ 182 h 1619"/>
                <a:gd name="T28" fmla="*/ 81 w 811"/>
                <a:gd name="T29" fmla="*/ 136 h 1619"/>
                <a:gd name="T30" fmla="*/ 107 w 811"/>
                <a:gd name="T31" fmla="*/ 93 h 1619"/>
                <a:gd name="T32" fmla="*/ 113 w 811"/>
                <a:gd name="T33" fmla="*/ 66 h 1619"/>
                <a:gd name="T34" fmla="*/ 104 w 811"/>
                <a:gd name="T35" fmla="*/ 68 h 1619"/>
                <a:gd name="T36" fmla="*/ 87 w 811"/>
                <a:gd name="T37" fmla="*/ 116 h 1619"/>
                <a:gd name="T38" fmla="*/ 56 w 811"/>
                <a:gd name="T39" fmla="*/ 147 h 1619"/>
                <a:gd name="T40" fmla="*/ 58 w 811"/>
                <a:gd name="T41" fmla="*/ 150 h 1619"/>
                <a:gd name="T42" fmla="*/ 42 w 811"/>
                <a:gd name="T43" fmla="*/ 290 h 1619"/>
                <a:gd name="T44" fmla="*/ 57 w 811"/>
                <a:gd name="T45" fmla="*/ 315 h 1619"/>
                <a:gd name="T46" fmla="*/ 102 w 811"/>
                <a:gd name="T47" fmla="*/ 322 h 1619"/>
                <a:gd name="T48" fmla="*/ 155 w 811"/>
                <a:gd name="T49" fmla="*/ 319 h 1619"/>
                <a:gd name="T50" fmla="*/ 175 w 811"/>
                <a:gd name="T51" fmla="*/ 303 h 1619"/>
                <a:gd name="T52" fmla="*/ 175 w 811"/>
                <a:gd name="T53" fmla="*/ 281 h 1619"/>
                <a:gd name="T54" fmla="*/ 199 w 811"/>
                <a:gd name="T55" fmla="*/ 265 h 1619"/>
                <a:gd name="T56" fmla="*/ 179 w 811"/>
                <a:gd name="T57" fmla="*/ 236 h 1619"/>
                <a:gd name="T58" fmla="*/ 164 w 811"/>
                <a:gd name="T59" fmla="*/ 185 h 1619"/>
                <a:gd name="T60" fmla="*/ 155 w 811"/>
                <a:gd name="T61" fmla="*/ 140 h 1619"/>
                <a:gd name="T62" fmla="*/ 132 w 811"/>
                <a:gd name="T63" fmla="*/ 108 h 1619"/>
                <a:gd name="T64" fmla="*/ 134 w 811"/>
                <a:gd name="T65" fmla="*/ 81 h 161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11" h="1619">
                  <a:moveTo>
                    <a:pt x="537" y="404"/>
                  </a:moveTo>
                  <a:lnTo>
                    <a:pt x="493" y="555"/>
                  </a:lnTo>
                  <a:lnTo>
                    <a:pt x="589" y="680"/>
                  </a:lnTo>
                  <a:lnTo>
                    <a:pt x="622" y="797"/>
                  </a:lnTo>
                  <a:lnTo>
                    <a:pt x="627" y="965"/>
                  </a:lnTo>
                  <a:lnTo>
                    <a:pt x="664" y="1130"/>
                  </a:lnTo>
                  <a:lnTo>
                    <a:pt x="704" y="1221"/>
                  </a:lnTo>
                  <a:lnTo>
                    <a:pt x="770" y="1300"/>
                  </a:lnTo>
                  <a:lnTo>
                    <a:pt x="757" y="1352"/>
                  </a:lnTo>
                  <a:lnTo>
                    <a:pt x="689" y="1377"/>
                  </a:lnTo>
                  <a:lnTo>
                    <a:pt x="627" y="1277"/>
                  </a:lnTo>
                  <a:lnTo>
                    <a:pt x="575" y="1165"/>
                  </a:lnTo>
                  <a:lnTo>
                    <a:pt x="530" y="992"/>
                  </a:lnTo>
                  <a:lnTo>
                    <a:pt x="500" y="850"/>
                  </a:lnTo>
                  <a:lnTo>
                    <a:pt x="545" y="1130"/>
                  </a:lnTo>
                  <a:lnTo>
                    <a:pt x="589" y="1277"/>
                  </a:lnTo>
                  <a:lnTo>
                    <a:pt x="627" y="1403"/>
                  </a:lnTo>
                  <a:lnTo>
                    <a:pt x="664" y="1485"/>
                  </a:lnTo>
                  <a:lnTo>
                    <a:pt x="622" y="1540"/>
                  </a:lnTo>
                  <a:lnTo>
                    <a:pt x="523" y="1586"/>
                  </a:lnTo>
                  <a:lnTo>
                    <a:pt x="358" y="1574"/>
                  </a:lnTo>
                  <a:lnTo>
                    <a:pt x="275" y="1557"/>
                  </a:lnTo>
                  <a:lnTo>
                    <a:pt x="275" y="1074"/>
                  </a:lnTo>
                  <a:lnTo>
                    <a:pt x="242" y="1448"/>
                  </a:lnTo>
                  <a:lnTo>
                    <a:pt x="184" y="1416"/>
                  </a:lnTo>
                  <a:lnTo>
                    <a:pt x="116" y="1359"/>
                  </a:lnTo>
                  <a:lnTo>
                    <a:pt x="152" y="1198"/>
                  </a:lnTo>
                  <a:lnTo>
                    <a:pt x="228" y="910"/>
                  </a:lnTo>
                  <a:lnTo>
                    <a:pt x="258" y="745"/>
                  </a:lnTo>
                  <a:lnTo>
                    <a:pt x="326" y="680"/>
                  </a:lnTo>
                  <a:lnTo>
                    <a:pt x="378" y="590"/>
                  </a:lnTo>
                  <a:lnTo>
                    <a:pt x="429" y="466"/>
                  </a:lnTo>
                  <a:lnTo>
                    <a:pt x="455" y="380"/>
                  </a:lnTo>
                  <a:lnTo>
                    <a:pt x="455" y="330"/>
                  </a:lnTo>
                  <a:lnTo>
                    <a:pt x="0" y="0"/>
                  </a:lnTo>
                  <a:lnTo>
                    <a:pt x="419" y="340"/>
                  </a:lnTo>
                  <a:lnTo>
                    <a:pt x="393" y="466"/>
                  </a:lnTo>
                  <a:lnTo>
                    <a:pt x="349" y="582"/>
                  </a:lnTo>
                  <a:lnTo>
                    <a:pt x="280" y="672"/>
                  </a:lnTo>
                  <a:lnTo>
                    <a:pt x="223" y="734"/>
                  </a:lnTo>
                  <a:lnTo>
                    <a:pt x="159" y="789"/>
                  </a:lnTo>
                  <a:lnTo>
                    <a:pt x="234" y="751"/>
                  </a:lnTo>
                  <a:lnTo>
                    <a:pt x="84" y="1369"/>
                  </a:lnTo>
                  <a:lnTo>
                    <a:pt x="168" y="1448"/>
                  </a:lnTo>
                  <a:lnTo>
                    <a:pt x="234" y="1485"/>
                  </a:lnTo>
                  <a:lnTo>
                    <a:pt x="228" y="1574"/>
                  </a:lnTo>
                  <a:lnTo>
                    <a:pt x="304" y="1599"/>
                  </a:lnTo>
                  <a:lnTo>
                    <a:pt x="410" y="1610"/>
                  </a:lnTo>
                  <a:lnTo>
                    <a:pt x="530" y="1619"/>
                  </a:lnTo>
                  <a:lnTo>
                    <a:pt x="622" y="1595"/>
                  </a:lnTo>
                  <a:lnTo>
                    <a:pt x="664" y="1548"/>
                  </a:lnTo>
                  <a:lnTo>
                    <a:pt x="704" y="1513"/>
                  </a:lnTo>
                  <a:lnTo>
                    <a:pt x="741" y="1468"/>
                  </a:lnTo>
                  <a:lnTo>
                    <a:pt x="704" y="1403"/>
                  </a:lnTo>
                  <a:lnTo>
                    <a:pt x="765" y="1377"/>
                  </a:lnTo>
                  <a:lnTo>
                    <a:pt x="800" y="1325"/>
                  </a:lnTo>
                  <a:lnTo>
                    <a:pt x="811" y="1306"/>
                  </a:lnTo>
                  <a:lnTo>
                    <a:pt x="718" y="1180"/>
                  </a:lnTo>
                  <a:lnTo>
                    <a:pt x="674" y="1057"/>
                  </a:lnTo>
                  <a:lnTo>
                    <a:pt x="658" y="923"/>
                  </a:lnTo>
                  <a:lnTo>
                    <a:pt x="643" y="789"/>
                  </a:lnTo>
                  <a:lnTo>
                    <a:pt x="622" y="700"/>
                  </a:lnTo>
                  <a:lnTo>
                    <a:pt x="589" y="628"/>
                  </a:lnTo>
                  <a:lnTo>
                    <a:pt x="530" y="538"/>
                  </a:lnTo>
                  <a:lnTo>
                    <a:pt x="570" y="409"/>
                  </a:lnTo>
                  <a:lnTo>
                    <a:pt x="537" y="4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7" name="Freeform 138">
              <a:extLst>
                <a:ext uri="{FF2B5EF4-FFF2-40B4-BE49-F238E27FC236}">
                  <a16:creationId xmlns:a16="http://schemas.microsoft.com/office/drawing/2014/main" id="{ADF41EB6-59B9-DBED-0CAC-0EE5ACC4B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3" y="3125"/>
              <a:ext cx="30" cy="22"/>
            </a:xfrm>
            <a:custGeom>
              <a:avLst/>
              <a:gdLst>
                <a:gd name="T0" fmla="*/ 0 w 120"/>
                <a:gd name="T1" fmla="*/ 22 h 110"/>
                <a:gd name="T2" fmla="*/ 11 w 120"/>
                <a:gd name="T3" fmla="*/ 17 h 110"/>
                <a:gd name="T4" fmla="*/ 24 w 120"/>
                <a:gd name="T5" fmla="*/ 0 h 110"/>
                <a:gd name="T6" fmla="*/ 30 w 120"/>
                <a:gd name="T7" fmla="*/ 13 h 110"/>
                <a:gd name="T8" fmla="*/ 19 w 120"/>
                <a:gd name="T9" fmla="*/ 18 h 110"/>
                <a:gd name="T10" fmla="*/ 0 w 120"/>
                <a:gd name="T11" fmla="*/ 22 h 1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0" h="110">
                  <a:moveTo>
                    <a:pt x="0" y="110"/>
                  </a:moveTo>
                  <a:lnTo>
                    <a:pt x="45" y="83"/>
                  </a:lnTo>
                  <a:lnTo>
                    <a:pt x="97" y="0"/>
                  </a:lnTo>
                  <a:lnTo>
                    <a:pt x="120" y="64"/>
                  </a:lnTo>
                  <a:lnTo>
                    <a:pt x="74" y="91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8" name="Freeform 139">
              <a:extLst>
                <a:ext uri="{FF2B5EF4-FFF2-40B4-BE49-F238E27FC236}">
                  <a16:creationId xmlns:a16="http://schemas.microsoft.com/office/drawing/2014/main" id="{B7FEFF34-1AD5-0413-45EF-794F4951E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3" y="3080"/>
              <a:ext cx="70" cy="49"/>
            </a:xfrm>
            <a:custGeom>
              <a:avLst/>
              <a:gdLst>
                <a:gd name="T0" fmla="*/ 8 w 279"/>
                <a:gd name="T1" fmla="*/ 15 h 244"/>
                <a:gd name="T2" fmla="*/ 30 w 279"/>
                <a:gd name="T3" fmla="*/ 22 h 244"/>
                <a:gd name="T4" fmla="*/ 32 w 279"/>
                <a:gd name="T5" fmla="*/ 35 h 244"/>
                <a:gd name="T6" fmla="*/ 70 w 279"/>
                <a:gd name="T7" fmla="*/ 49 h 244"/>
                <a:gd name="T8" fmla="*/ 50 w 279"/>
                <a:gd name="T9" fmla="*/ 27 h 244"/>
                <a:gd name="T10" fmla="*/ 36 w 279"/>
                <a:gd name="T11" fmla="*/ 15 h 244"/>
                <a:gd name="T12" fmla="*/ 21 w 279"/>
                <a:gd name="T13" fmla="*/ 6 h 244"/>
                <a:gd name="T14" fmla="*/ 4 w 279"/>
                <a:gd name="T15" fmla="*/ 0 h 244"/>
                <a:gd name="T16" fmla="*/ 0 w 279"/>
                <a:gd name="T17" fmla="*/ 4 h 244"/>
                <a:gd name="T18" fmla="*/ 8 w 279"/>
                <a:gd name="T19" fmla="*/ 15 h 24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79" h="244">
                  <a:moveTo>
                    <a:pt x="31" y="73"/>
                  </a:moveTo>
                  <a:lnTo>
                    <a:pt x="120" y="110"/>
                  </a:lnTo>
                  <a:lnTo>
                    <a:pt x="127" y="172"/>
                  </a:lnTo>
                  <a:lnTo>
                    <a:pt x="279" y="244"/>
                  </a:lnTo>
                  <a:lnTo>
                    <a:pt x="201" y="135"/>
                  </a:lnTo>
                  <a:lnTo>
                    <a:pt x="144" y="73"/>
                  </a:lnTo>
                  <a:lnTo>
                    <a:pt x="83" y="29"/>
                  </a:lnTo>
                  <a:lnTo>
                    <a:pt x="14" y="0"/>
                  </a:lnTo>
                  <a:lnTo>
                    <a:pt x="0" y="19"/>
                  </a:lnTo>
                  <a:lnTo>
                    <a:pt x="31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9" name="Freeform 140">
              <a:extLst>
                <a:ext uri="{FF2B5EF4-FFF2-40B4-BE49-F238E27FC236}">
                  <a16:creationId xmlns:a16="http://schemas.microsoft.com/office/drawing/2014/main" id="{6433A308-F816-0F73-FED7-EF283AF30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5" y="2982"/>
              <a:ext cx="274" cy="449"/>
            </a:xfrm>
            <a:custGeom>
              <a:avLst/>
              <a:gdLst>
                <a:gd name="T0" fmla="*/ 32 w 1097"/>
                <a:gd name="T1" fmla="*/ 359 h 2245"/>
                <a:gd name="T2" fmla="*/ 23 w 1097"/>
                <a:gd name="T3" fmla="*/ 386 h 2245"/>
                <a:gd name="T4" fmla="*/ 10 w 1097"/>
                <a:gd name="T5" fmla="*/ 413 h 2245"/>
                <a:gd name="T6" fmla="*/ 0 w 1097"/>
                <a:gd name="T7" fmla="*/ 432 h 2245"/>
                <a:gd name="T8" fmla="*/ 109 w 1097"/>
                <a:gd name="T9" fmla="*/ 395 h 2245"/>
                <a:gd name="T10" fmla="*/ 68 w 1097"/>
                <a:gd name="T11" fmla="*/ 449 h 2245"/>
                <a:gd name="T12" fmla="*/ 115 w 1097"/>
                <a:gd name="T13" fmla="*/ 401 h 2245"/>
                <a:gd name="T14" fmla="*/ 142 w 1097"/>
                <a:gd name="T15" fmla="*/ 372 h 2245"/>
                <a:gd name="T16" fmla="*/ 229 w 1097"/>
                <a:gd name="T17" fmla="*/ 349 h 2245"/>
                <a:gd name="T18" fmla="*/ 270 w 1097"/>
                <a:gd name="T19" fmla="*/ 354 h 2245"/>
                <a:gd name="T20" fmla="*/ 274 w 1097"/>
                <a:gd name="T21" fmla="*/ 349 h 2245"/>
                <a:gd name="T22" fmla="*/ 234 w 1097"/>
                <a:gd name="T23" fmla="*/ 336 h 2245"/>
                <a:gd name="T24" fmla="*/ 145 w 1097"/>
                <a:gd name="T25" fmla="*/ 339 h 2245"/>
                <a:gd name="T26" fmla="*/ 119 w 1097"/>
                <a:gd name="T27" fmla="*/ 347 h 2245"/>
                <a:gd name="T28" fmla="*/ 111 w 1097"/>
                <a:gd name="T29" fmla="*/ 345 h 2245"/>
                <a:gd name="T30" fmla="*/ 111 w 1097"/>
                <a:gd name="T31" fmla="*/ 336 h 2245"/>
                <a:gd name="T32" fmla="*/ 142 w 1097"/>
                <a:gd name="T33" fmla="*/ 295 h 2245"/>
                <a:gd name="T34" fmla="*/ 219 w 1097"/>
                <a:gd name="T35" fmla="*/ 245 h 2245"/>
                <a:gd name="T36" fmla="*/ 221 w 1097"/>
                <a:gd name="T37" fmla="*/ 236 h 2245"/>
                <a:gd name="T38" fmla="*/ 213 w 1097"/>
                <a:gd name="T39" fmla="*/ 238 h 2245"/>
                <a:gd name="T40" fmla="*/ 131 w 1097"/>
                <a:gd name="T41" fmla="*/ 258 h 2245"/>
                <a:gd name="T42" fmla="*/ 131 w 1097"/>
                <a:gd name="T43" fmla="*/ 209 h 2245"/>
                <a:gd name="T44" fmla="*/ 136 w 1097"/>
                <a:gd name="T45" fmla="*/ 145 h 2245"/>
                <a:gd name="T46" fmla="*/ 149 w 1097"/>
                <a:gd name="T47" fmla="*/ 86 h 2245"/>
                <a:gd name="T48" fmla="*/ 176 w 1097"/>
                <a:gd name="T49" fmla="*/ 27 h 2245"/>
                <a:gd name="T50" fmla="*/ 170 w 1097"/>
                <a:gd name="T51" fmla="*/ 25 h 2245"/>
                <a:gd name="T52" fmla="*/ 121 w 1097"/>
                <a:gd name="T53" fmla="*/ 0 h 2245"/>
                <a:gd name="T54" fmla="*/ 102 w 1097"/>
                <a:gd name="T55" fmla="*/ 13 h 2245"/>
                <a:gd name="T56" fmla="*/ 78 w 1097"/>
                <a:gd name="T57" fmla="*/ 25 h 2245"/>
                <a:gd name="T58" fmla="*/ 36 w 1097"/>
                <a:gd name="T59" fmla="*/ 27 h 2245"/>
                <a:gd name="T60" fmla="*/ 55 w 1097"/>
                <a:gd name="T61" fmla="*/ 60 h 2245"/>
                <a:gd name="T62" fmla="*/ 64 w 1097"/>
                <a:gd name="T63" fmla="*/ 98 h 2245"/>
                <a:gd name="T64" fmla="*/ 70 w 1097"/>
                <a:gd name="T65" fmla="*/ 140 h 2245"/>
                <a:gd name="T66" fmla="*/ 68 w 1097"/>
                <a:gd name="T67" fmla="*/ 172 h 2245"/>
                <a:gd name="T68" fmla="*/ 62 w 1097"/>
                <a:gd name="T69" fmla="*/ 206 h 2245"/>
                <a:gd name="T70" fmla="*/ 68 w 1097"/>
                <a:gd name="T71" fmla="*/ 244 h 2245"/>
                <a:gd name="T72" fmla="*/ 81 w 1097"/>
                <a:gd name="T73" fmla="*/ 281 h 2245"/>
                <a:gd name="T74" fmla="*/ 102 w 1097"/>
                <a:gd name="T75" fmla="*/ 302 h 2245"/>
                <a:gd name="T76" fmla="*/ 97 w 1097"/>
                <a:gd name="T77" fmla="*/ 311 h 2245"/>
                <a:gd name="T78" fmla="*/ 76 w 1097"/>
                <a:gd name="T79" fmla="*/ 320 h 2245"/>
                <a:gd name="T80" fmla="*/ 79 w 1097"/>
                <a:gd name="T81" fmla="*/ 343 h 2245"/>
                <a:gd name="T82" fmla="*/ 62 w 1097"/>
                <a:gd name="T83" fmla="*/ 353 h 2245"/>
                <a:gd name="T84" fmla="*/ 45 w 1097"/>
                <a:gd name="T85" fmla="*/ 359 h 2245"/>
                <a:gd name="T86" fmla="*/ 32 w 1097"/>
                <a:gd name="T87" fmla="*/ 359 h 224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097" h="2245">
                  <a:moveTo>
                    <a:pt x="129" y="1795"/>
                  </a:moveTo>
                  <a:lnTo>
                    <a:pt x="92" y="1930"/>
                  </a:lnTo>
                  <a:lnTo>
                    <a:pt x="41" y="2066"/>
                  </a:lnTo>
                  <a:lnTo>
                    <a:pt x="0" y="2158"/>
                  </a:lnTo>
                  <a:lnTo>
                    <a:pt x="437" y="1977"/>
                  </a:lnTo>
                  <a:lnTo>
                    <a:pt x="274" y="2245"/>
                  </a:lnTo>
                  <a:lnTo>
                    <a:pt x="462" y="2004"/>
                  </a:lnTo>
                  <a:lnTo>
                    <a:pt x="568" y="1861"/>
                  </a:lnTo>
                  <a:lnTo>
                    <a:pt x="915" y="1744"/>
                  </a:lnTo>
                  <a:lnTo>
                    <a:pt x="1082" y="1770"/>
                  </a:lnTo>
                  <a:lnTo>
                    <a:pt x="1097" y="1744"/>
                  </a:lnTo>
                  <a:lnTo>
                    <a:pt x="938" y="1681"/>
                  </a:lnTo>
                  <a:lnTo>
                    <a:pt x="582" y="1693"/>
                  </a:lnTo>
                  <a:lnTo>
                    <a:pt x="476" y="1736"/>
                  </a:lnTo>
                  <a:lnTo>
                    <a:pt x="445" y="1727"/>
                  </a:lnTo>
                  <a:lnTo>
                    <a:pt x="445" y="1681"/>
                  </a:lnTo>
                  <a:lnTo>
                    <a:pt x="568" y="1473"/>
                  </a:lnTo>
                  <a:lnTo>
                    <a:pt x="877" y="1225"/>
                  </a:lnTo>
                  <a:lnTo>
                    <a:pt x="883" y="1180"/>
                  </a:lnTo>
                  <a:lnTo>
                    <a:pt x="852" y="1188"/>
                  </a:lnTo>
                  <a:lnTo>
                    <a:pt x="526" y="1290"/>
                  </a:lnTo>
                  <a:lnTo>
                    <a:pt x="523" y="1046"/>
                  </a:lnTo>
                  <a:lnTo>
                    <a:pt x="545" y="724"/>
                  </a:lnTo>
                  <a:lnTo>
                    <a:pt x="598" y="428"/>
                  </a:lnTo>
                  <a:lnTo>
                    <a:pt x="704" y="133"/>
                  </a:lnTo>
                  <a:lnTo>
                    <a:pt x="681" y="123"/>
                  </a:lnTo>
                  <a:lnTo>
                    <a:pt x="485" y="0"/>
                  </a:lnTo>
                  <a:lnTo>
                    <a:pt x="410" y="66"/>
                  </a:lnTo>
                  <a:lnTo>
                    <a:pt x="311" y="123"/>
                  </a:lnTo>
                  <a:lnTo>
                    <a:pt x="145" y="133"/>
                  </a:lnTo>
                  <a:lnTo>
                    <a:pt x="222" y="302"/>
                  </a:lnTo>
                  <a:lnTo>
                    <a:pt x="257" y="490"/>
                  </a:lnTo>
                  <a:lnTo>
                    <a:pt x="280" y="699"/>
                  </a:lnTo>
                  <a:lnTo>
                    <a:pt x="274" y="858"/>
                  </a:lnTo>
                  <a:lnTo>
                    <a:pt x="249" y="1029"/>
                  </a:lnTo>
                  <a:lnTo>
                    <a:pt x="274" y="1218"/>
                  </a:lnTo>
                  <a:lnTo>
                    <a:pt x="326" y="1403"/>
                  </a:lnTo>
                  <a:lnTo>
                    <a:pt x="410" y="1510"/>
                  </a:lnTo>
                  <a:lnTo>
                    <a:pt x="387" y="1555"/>
                  </a:lnTo>
                  <a:lnTo>
                    <a:pt x="303" y="1599"/>
                  </a:lnTo>
                  <a:lnTo>
                    <a:pt x="318" y="1716"/>
                  </a:lnTo>
                  <a:lnTo>
                    <a:pt x="249" y="1764"/>
                  </a:lnTo>
                  <a:lnTo>
                    <a:pt x="181" y="1795"/>
                  </a:lnTo>
                  <a:lnTo>
                    <a:pt x="129" y="17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0" name="Freeform 141">
              <a:extLst>
                <a:ext uri="{FF2B5EF4-FFF2-40B4-BE49-F238E27FC236}">
                  <a16:creationId xmlns:a16="http://schemas.microsoft.com/office/drawing/2014/main" id="{2A79FB07-C396-D921-4443-345E7B9A1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" y="3105"/>
              <a:ext cx="156" cy="217"/>
            </a:xfrm>
            <a:custGeom>
              <a:avLst/>
              <a:gdLst>
                <a:gd name="T0" fmla="*/ 66 w 625"/>
                <a:gd name="T1" fmla="*/ 0 h 1081"/>
                <a:gd name="T2" fmla="*/ 34 w 625"/>
                <a:gd name="T3" fmla="*/ 102 h 1081"/>
                <a:gd name="T4" fmla="*/ 34 w 625"/>
                <a:gd name="T5" fmla="*/ 108 h 1081"/>
                <a:gd name="T6" fmla="*/ 107 w 625"/>
                <a:gd name="T7" fmla="*/ 91 h 1081"/>
                <a:gd name="T8" fmla="*/ 119 w 625"/>
                <a:gd name="T9" fmla="*/ 98 h 1081"/>
                <a:gd name="T10" fmla="*/ 114 w 625"/>
                <a:gd name="T11" fmla="*/ 111 h 1081"/>
                <a:gd name="T12" fmla="*/ 73 w 625"/>
                <a:gd name="T13" fmla="*/ 140 h 1081"/>
                <a:gd name="T14" fmla="*/ 69 w 625"/>
                <a:gd name="T15" fmla="*/ 147 h 1081"/>
                <a:gd name="T16" fmla="*/ 143 w 625"/>
                <a:gd name="T17" fmla="*/ 167 h 1081"/>
                <a:gd name="T18" fmla="*/ 143 w 625"/>
                <a:gd name="T19" fmla="*/ 184 h 1081"/>
                <a:gd name="T20" fmla="*/ 45 w 625"/>
                <a:gd name="T21" fmla="*/ 172 h 1081"/>
                <a:gd name="T22" fmla="*/ 0 w 625"/>
                <a:gd name="T23" fmla="*/ 196 h 1081"/>
                <a:gd name="T24" fmla="*/ 0 w 625"/>
                <a:gd name="T25" fmla="*/ 200 h 1081"/>
                <a:gd name="T26" fmla="*/ 68 w 625"/>
                <a:gd name="T27" fmla="*/ 190 h 1081"/>
                <a:gd name="T28" fmla="*/ 156 w 625"/>
                <a:gd name="T29" fmla="*/ 217 h 1081"/>
                <a:gd name="T30" fmla="*/ 133 w 625"/>
                <a:gd name="T31" fmla="*/ 102 h 1081"/>
                <a:gd name="T32" fmla="*/ 107 w 625"/>
                <a:gd name="T33" fmla="*/ 84 h 1081"/>
                <a:gd name="T34" fmla="*/ 94 w 625"/>
                <a:gd name="T35" fmla="*/ 84 h 1081"/>
                <a:gd name="T36" fmla="*/ 74 w 625"/>
                <a:gd name="T37" fmla="*/ 16 h 1081"/>
                <a:gd name="T38" fmla="*/ 66 w 625"/>
                <a:gd name="T39" fmla="*/ 0 h 108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625" h="1081">
                  <a:moveTo>
                    <a:pt x="263" y="0"/>
                  </a:moveTo>
                  <a:lnTo>
                    <a:pt x="135" y="507"/>
                  </a:lnTo>
                  <a:lnTo>
                    <a:pt x="135" y="538"/>
                  </a:lnTo>
                  <a:lnTo>
                    <a:pt x="430" y="455"/>
                  </a:lnTo>
                  <a:lnTo>
                    <a:pt x="476" y="488"/>
                  </a:lnTo>
                  <a:lnTo>
                    <a:pt x="458" y="552"/>
                  </a:lnTo>
                  <a:lnTo>
                    <a:pt x="294" y="699"/>
                  </a:lnTo>
                  <a:lnTo>
                    <a:pt x="277" y="734"/>
                  </a:lnTo>
                  <a:lnTo>
                    <a:pt x="573" y="830"/>
                  </a:lnTo>
                  <a:lnTo>
                    <a:pt x="573" y="919"/>
                  </a:lnTo>
                  <a:lnTo>
                    <a:pt x="179" y="855"/>
                  </a:lnTo>
                  <a:lnTo>
                    <a:pt x="0" y="976"/>
                  </a:lnTo>
                  <a:lnTo>
                    <a:pt x="0" y="994"/>
                  </a:lnTo>
                  <a:lnTo>
                    <a:pt x="271" y="947"/>
                  </a:lnTo>
                  <a:lnTo>
                    <a:pt x="625" y="1081"/>
                  </a:lnTo>
                  <a:lnTo>
                    <a:pt x="534" y="507"/>
                  </a:lnTo>
                  <a:lnTo>
                    <a:pt x="430" y="420"/>
                  </a:lnTo>
                  <a:lnTo>
                    <a:pt x="377" y="420"/>
                  </a:lnTo>
                  <a:lnTo>
                    <a:pt x="298" y="8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1" name="Freeform 142">
              <a:extLst>
                <a:ext uri="{FF2B5EF4-FFF2-40B4-BE49-F238E27FC236}">
                  <a16:creationId xmlns:a16="http://schemas.microsoft.com/office/drawing/2014/main" id="{CD19CE16-A8D1-9CDE-3439-A97958580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" y="3322"/>
              <a:ext cx="257" cy="211"/>
            </a:xfrm>
            <a:custGeom>
              <a:avLst/>
              <a:gdLst>
                <a:gd name="T0" fmla="*/ 238 w 1027"/>
                <a:gd name="T1" fmla="*/ 0 h 1056"/>
                <a:gd name="T2" fmla="*/ 238 w 1027"/>
                <a:gd name="T3" fmla="*/ 21 h 1056"/>
                <a:gd name="T4" fmla="*/ 142 w 1027"/>
                <a:gd name="T5" fmla="*/ 88 h 1056"/>
                <a:gd name="T6" fmla="*/ 181 w 1027"/>
                <a:gd name="T7" fmla="*/ 70 h 1056"/>
                <a:gd name="T8" fmla="*/ 206 w 1027"/>
                <a:gd name="T9" fmla="*/ 109 h 1056"/>
                <a:gd name="T10" fmla="*/ 66 w 1027"/>
                <a:gd name="T11" fmla="*/ 124 h 1056"/>
                <a:gd name="T12" fmla="*/ 28 w 1027"/>
                <a:gd name="T13" fmla="*/ 113 h 1056"/>
                <a:gd name="T14" fmla="*/ 74 w 1027"/>
                <a:gd name="T15" fmla="*/ 130 h 1056"/>
                <a:gd name="T16" fmla="*/ 82 w 1027"/>
                <a:gd name="T17" fmla="*/ 141 h 1056"/>
                <a:gd name="T18" fmla="*/ 85 w 1027"/>
                <a:gd name="T19" fmla="*/ 151 h 1056"/>
                <a:gd name="T20" fmla="*/ 82 w 1027"/>
                <a:gd name="T21" fmla="*/ 159 h 1056"/>
                <a:gd name="T22" fmla="*/ 75 w 1027"/>
                <a:gd name="T23" fmla="*/ 163 h 1056"/>
                <a:gd name="T24" fmla="*/ 61 w 1027"/>
                <a:gd name="T25" fmla="*/ 164 h 1056"/>
                <a:gd name="T26" fmla="*/ 51 w 1027"/>
                <a:gd name="T27" fmla="*/ 171 h 1056"/>
                <a:gd name="T28" fmla="*/ 28 w 1027"/>
                <a:gd name="T29" fmla="*/ 188 h 1056"/>
                <a:gd name="T30" fmla="*/ 0 w 1027"/>
                <a:gd name="T31" fmla="*/ 211 h 1056"/>
                <a:gd name="T32" fmla="*/ 41 w 1027"/>
                <a:gd name="T33" fmla="*/ 184 h 1056"/>
                <a:gd name="T34" fmla="*/ 74 w 1027"/>
                <a:gd name="T35" fmla="*/ 173 h 1056"/>
                <a:gd name="T36" fmla="*/ 100 w 1027"/>
                <a:gd name="T37" fmla="*/ 170 h 1056"/>
                <a:gd name="T38" fmla="*/ 115 w 1027"/>
                <a:gd name="T39" fmla="*/ 164 h 1056"/>
                <a:gd name="T40" fmla="*/ 166 w 1027"/>
                <a:gd name="T41" fmla="*/ 164 h 1056"/>
                <a:gd name="T42" fmla="*/ 209 w 1027"/>
                <a:gd name="T43" fmla="*/ 157 h 1056"/>
                <a:gd name="T44" fmla="*/ 242 w 1027"/>
                <a:gd name="T45" fmla="*/ 141 h 1056"/>
                <a:gd name="T46" fmla="*/ 253 w 1027"/>
                <a:gd name="T47" fmla="*/ 136 h 1056"/>
                <a:gd name="T48" fmla="*/ 252 w 1027"/>
                <a:gd name="T49" fmla="*/ 113 h 1056"/>
                <a:gd name="T50" fmla="*/ 257 w 1027"/>
                <a:gd name="T51" fmla="*/ 70 h 1056"/>
                <a:gd name="T52" fmla="*/ 255 w 1027"/>
                <a:gd name="T53" fmla="*/ 36 h 1056"/>
                <a:gd name="T54" fmla="*/ 252 w 1027"/>
                <a:gd name="T55" fmla="*/ 14 h 1056"/>
                <a:gd name="T56" fmla="*/ 244 w 1027"/>
                <a:gd name="T57" fmla="*/ 6 h 1056"/>
                <a:gd name="T58" fmla="*/ 238 w 1027"/>
                <a:gd name="T59" fmla="*/ 0 h 105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027" h="1056">
                  <a:moveTo>
                    <a:pt x="951" y="0"/>
                  </a:moveTo>
                  <a:lnTo>
                    <a:pt x="951" y="107"/>
                  </a:lnTo>
                  <a:lnTo>
                    <a:pt x="568" y="438"/>
                  </a:lnTo>
                  <a:lnTo>
                    <a:pt x="724" y="351"/>
                  </a:lnTo>
                  <a:lnTo>
                    <a:pt x="822" y="546"/>
                  </a:lnTo>
                  <a:lnTo>
                    <a:pt x="263" y="619"/>
                  </a:lnTo>
                  <a:lnTo>
                    <a:pt x="112" y="566"/>
                  </a:lnTo>
                  <a:lnTo>
                    <a:pt x="295" y="652"/>
                  </a:lnTo>
                  <a:lnTo>
                    <a:pt x="329" y="707"/>
                  </a:lnTo>
                  <a:lnTo>
                    <a:pt x="340" y="755"/>
                  </a:lnTo>
                  <a:lnTo>
                    <a:pt x="329" y="797"/>
                  </a:lnTo>
                  <a:lnTo>
                    <a:pt x="298" y="814"/>
                  </a:lnTo>
                  <a:lnTo>
                    <a:pt x="243" y="821"/>
                  </a:lnTo>
                  <a:lnTo>
                    <a:pt x="205" y="857"/>
                  </a:lnTo>
                  <a:lnTo>
                    <a:pt x="112" y="940"/>
                  </a:lnTo>
                  <a:lnTo>
                    <a:pt x="0" y="1056"/>
                  </a:lnTo>
                  <a:lnTo>
                    <a:pt x="164" y="919"/>
                  </a:lnTo>
                  <a:lnTo>
                    <a:pt x="295" y="868"/>
                  </a:lnTo>
                  <a:lnTo>
                    <a:pt x="401" y="851"/>
                  </a:lnTo>
                  <a:lnTo>
                    <a:pt x="461" y="821"/>
                  </a:lnTo>
                  <a:lnTo>
                    <a:pt x="664" y="821"/>
                  </a:lnTo>
                  <a:lnTo>
                    <a:pt x="837" y="787"/>
                  </a:lnTo>
                  <a:lnTo>
                    <a:pt x="966" y="707"/>
                  </a:lnTo>
                  <a:lnTo>
                    <a:pt x="1013" y="681"/>
                  </a:lnTo>
                  <a:lnTo>
                    <a:pt x="1006" y="566"/>
                  </a:lnTo>
                  <a:lnTo>
                    <a:pt x="1027" y="351"/>
                  </a:lnTo>
                  <a:lnTo>
                    <a:pt x="1018" y="179"/>
                  </a:lnTo>
                  <a:lnTo>
                    <a:pt x="1006" y="71"/>
                  </a:lnTo>
                  <a:lnTo>
                    <a:pt x="977" y="2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2" name="Freeform 143">
              <a:extLst>
                <a:ext uri="{FF2B5EF4-FFF2-40B4-BE49-F238E27FC236}">
                  <a16:creationId xmlns:a16="http://schemas.microsoft.com/office/drawing/2014/main" id="{0CBBC45D-54C3-411F-4C01-DB42D7606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4" y="3424"/>
              <a:ext cx="138" cy="116"/>
            </a:xfrm>
            <a:custGeom>
              <a:avLst/>
              <a:gdLst>
                <a:gd name="T0" fmla="*/ 125 w 551"/>
                <a:gd name="T1" fmla="*/ 7 h 581"/>
                <a:gd name="T2" fmla="*/ 61 w 551"/>
                <a:gd name="T3" fmla="*/ 0 h 581"/>
                <a:gd name="T4" fmla="*/ 54 w 551"/>
                <a:gd name="T5" fmla="*/ 3 h 581"/>
                <a:gd name="T6" fmla="*/ 10 w 551"/>
                <a:gd name="T7" fmla="*/ 62 h 581"/>
                <a:gd name="T8" fmla="*/ 4 w 551"/>
                <a:gd name="T9" fmla="*/ 91 h 581"/>
                <a:gd name="T10" fmla="*/ 0 w 551"/>
                <a:gd name="T11" fmla="*/ 116 h 581"/>
                <a:gd name="T12" fmla="*/ 6 w 551"/>
                <a:gd name="T13" fmla="*/ 116 h 581"/>
                <a:gd name="T14" fmla="*/ 23 w 551"/>
                <a:gd name="T15" fmla="*/ 106 h 581"/>
                <a:gd name="T16" fmla="*/ 4 w 551"/>
                <a:gd name="T17" fmla="*/ 113 h 581"/>
                <a:gd name="T18" fmla="*/ 12 w 551"/>
                <a:gd name="T19" fmla="*/ 73 h 581"/>
                <a:gd name="T20" fmla="*/ 17 w 551"/>
                <a:gd name="T21" fmla="*/ 57 h 581"/>
                <a:gd name="T22" fmla="*/ 59 w 551"/>
                <a:gd name="T23" fmla="*/ 9 h 581"/>
                <a:gd name="T24" fmla="*/ 73 w 551"/>
                <a:gd name="T25" fmla="*/ 9 h 581"/>
                <a:gd name="T26" fmla="*/ 138 w 551"/>
                <a:gd name="T27" fmla="*/ 13 h 581"/>
                <a:gd name="T28" fmla="*/ 125 w 551"/>
                <a:gd name="T29" fmla="*/ 7 h 58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51" h="581">
                  <a:moveTo>
                    <a:pt x="500" y="36"/>
                  </a:moveTo>
                  <a:lnTo>
                    <a:pt x="245" y="0"/>
                  </a:lnTo>
                  <a:lnTo>
                    <a:pt x="215" y="17"/>
                  </a:lnTo>
                  <a:lnTo>
                    <a:pt x="39" y="311"/>
                  </a:lnTo>
                  <a:lnTo>
                    <a:pt x="17" y="455"/>
                  </a:lnTo>
                  <a:lnTo>
                    <a:pt x="0" y="581"/>
                  </a:lnTo>
                  <a:lnTo>
                    <a:pt x="23" y="581"/>
                  </a:lnTo>
                  <a:lnTo>
                    <a:pt x="91" y="530"/>
                  </a:lnTo>
                  <a:lnTo>
                    <a:pt x="17" y="565"/>
                  </a:lnTo>
                  <a:lnTo>
                    <a:pt x="49" y="366"/>
                  </a:lnTo>
                  <a:lnTo>
                    <a:pt x="68" y="287"/>
                  </a:lnTo>
                  <a:lnTo>
                    <a:pt x="236" y="46"/>
                  </a:lnTo>
                  <a:lnTo>
                    <a:pt x="290" y="46"/>
                  </a:lnTo>
                  <a:lnTo>
                    <a:pt x="551" y="63"/>
                  </a:lnTo>
                  <a:lnTo>
                    <a:pt x="500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3" name="Freeform 144">
              <a:extLst>
                <a:ext uri="{FF2B5EF4-FFF2-40B4-BE49-F238E27FC236}">
                  <a16:creationId xmlns:a16="http://schemas.microsoft.com/office/drawing/2014/main" id="{2BD9935D-CA5B-ACA0-4B6A-BC3B7036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3" y="3449"/>
              <a:ext cx="72" cy="102"/>
            </a:xfrm>
            <a:custGeom>
              <a:avLst/>
              <a:gdLst>
                <a:gd name="T0" fmla="*/ 52 w 288"/>
                <a:gd name="T1" fmla="*/ 0 h 511"/>
                <a:gd name="T2" fmla="*/ 23 w 288"/>
                <a:gd name="T3" fmla="*/ 34 h 511"/>
                <a:gd name="T4" fmla="*/ 11 w 288"/>
                <a:gd name="T5" fmla="*/ 52 h 511"/>
                <a:gd name="T6" fmla="*/ 0 w 288"/>
                <a:gd name="T7" fmla="*/ 102 h 511"/>
                <a:gd name="T8" fmla="*/ 14 w 288"/>
                <a:gd name="T9" fmla="*/ 98 h 511"/>
                <a:gd name="T10" fmla="*/ 27 w 288"/>
                <a:gd name="T11" fmla="*/ 88 h 511"/>
                <a:gd name="T12" fmla="*/ 39 w 288"/>
                <a:gd name="T13" fmla="*/ 68 h 511"/>
                <a:gd name="T14" fmla="*/ 54 w 288"/>
                <a:gd name="T15" fmla="*/ 44 h 511"/>
                <a:gd name="T16" fmla="*/ 72 w 288"/>
                <a:gd name="T17" fmla="*/ 27 h 511"/>
                <a:gd name="T18" fmla="*/ 52 w 288"/>
                <a:gd name="T19" fmla="*/ 43 h 511"/>
                <a:gd name="T20" fmla="*/ 32 w 288"/>
                <a:gd name="T21" fmla="*/ 70 h 511"/>
                <a:gd name="T22" fmla="*/ 21 w 288"/>
                <a:gd name="T23" fmla="*/ 88 h 511"/>
                <a:gd name="T24" fmla="*/ 8 w 288"/>
                <a:gd name="T25" fmla="*/ 95 h 511"/>
                <a:gd name="T26" fmla="*/ 15 w 288"/>
                <a:gd name="T27" fmla="*/ 52 h 511"/>
                <a:gd name="T28" fmla="*/ 27 w 288"/>
                <a:gd name="T29" fmla="*/ 32 h 511"/>
                <a:gd name="T30" fmla="*/ 52 w 288"/>
                <a:gd name="T31" fmla="*/ 0 h 51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88" h="511">
                  <a:moveTo>
                    <a:pt x="206" y="0"/>
                  </a:moveTo>
                  <a:lnTo>
                    <a:pt x="92" y="168"/>
                  </a:lnTo>
                  <a:lnTo>
                    <a:pt x="45" y="261"/>
                  </a:lnTo>
                  <a:lnTo>
                    <a:pt x="0" y="511"/>
                  </a:lnTo>
                  <a:lnTo>
                    <a:pt x="55" y="493"/>
                  </a:lnTo>
                  <a:lnTo>
                    <a:pt x="109" y="440"/>
                  </a:lnTo>
                  <a:lnTo>
                    <a:pt x="154" y="340"/>
                  </a:lnTo>
                  <a:lnTo>
                    <a:pt x="215" y="222"/>
                  </a:lnTo>
                  <a:lnTo>
                    <a:pt x="288" y="137"/>
                  </a:lnTo>
                  <a:lnTo>
                    <a:pt x="206" y="216"/>
                  </a:lnTo>
                  <a:lnTo>
                    <a:pt x="129" y="350"/>
                  </a:lnTo>
                  <a:lnTo>
                    <a:pt x="84" y="440"/>
                  </a:lnTo>
                  <a:lnTo>
                    <a:pt x="31" y="476"/>
                  </a:lnTo>
                  <a:lnTo>
                    <a:pt x="61" y="261"/>
                  </a:lnTo>
                  <a:lnTo>
                    <a:pt x="109" y="162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4" name="Freeform 145">
              <a:extLst>
                <a:ext uri="{FF2B5EF4-FFF2-40B4-BE49-F238E27FC236}">
                  <a16:creationId xmlns:a16="http://schemas.microsoft.com/office/drawing/2014/main" id="{D4CC73D9-D790-1FA6-9F4E-F94B0A20F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8" y="3492"/>
              <a:ext cx="118" cy="59"/>
            </a:xfrm>
            <a:custGeom>
              <a:avLst/>
              <a:gdLst>
                <a:gd name="T0" fmla="*/ 4 w 474"/>
                <a:gd name="T1" fmla="*/ 36 h 295"/>
                <a:gd name="T2" fmla="*/ 4 w 474"/>
                <a:gd name="T3" fmla="*/ 52 h 295"/>
                <a:gd name="T4" fmla="*/ 24 w 474"/>
                <a:gd name="T5" fmla="*/ 45 h 295"/>
                <a:gd name="T6" fmla="*/ 45 w 474"/>
                <a:gd name="T7" fmla="*/ 21 h 295"/>
                <a:gd name="T8" fmla="*/ 65 w 474"/>
                <a:gd name="T9" fmla="*/ 0 h 295"/>
                <a:gd name="T10" fmla="*/ 52 w 474"/>
                <a:gd name="T11" fmla="*/ 21 h 295"/>
                <a:gd name="T12" fmla="*/ 39 w 474"/>
                <a:gd name="T13" fmla="*/ 36 h 295"/>
                <a:gd name="T14" fmla="*/ 36 w 474"/>
                <a:gd name="T15" fmla="*/ 41 h 295"/>
                <a:gd name="T16" fmla="*/ 49 w 474"/>
                <a:gd name="T17" fmla="*/ 41 h 295"/>
                <a:gd name="T18" fmla="*/ 62 w 474"/>
                <a:gd name="T19" fmla="*/ 38 h 295"/>
                <a:gd name="T20" fmla="*/ 96 w 474"/>
                <a:gd name="T21" fmla="*/ 14 h 295"/>
                <a:gd name="T22" fmla="*/ 118 w 474"/>
                <a:gd name="T23" fmla="*/ 1 h 295"/>
                <a:gd name="T24" fmla="*/ 88 w 474"/>
                <a:gd name="T25" fmla="*/ 25 h 295"/>
                <a:gd name="T26" fmla="*/ 68 w 474"/>
                <a:gd name="T27" fmla="*/ 41 h 295"/>
                <a:gd name="T28" fmla="*/ 52 w 474"/>
                <a:gd name="T29" fmla="*/ 45 h 295"/>
                <a:gd name="T30" fmla="*/ 32 w 474"/>
                <a:gd name="T31" fmla="*/ 46 h 295"/>
                <a:gd name="T32" fmla="*/ 11 w 474"/>
                <a:gd name="T33" fmla="*/ 57 h 295"/>
                <a:gd name="T34" fmla="*/ 0 w 474"/>
                <a:gd name="T35" fmla="*/ 59 h 295"/>
                <a:gd name="T36" fmla="*/ 0 w 474"/>
                <a:gd name="T37" fmla="*/ 46 h 295"/>
                <a:gd name="T38" fmla="*/ 4 w 474"/>
                <a:gd name="T39" fmla="*/ 36 h 2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74" h="295">
                  <a:moveTo>
                    <a:pt x="15" y="178"/>
                  </a:moveTo>
                  <a:lnTo>
                    <a:pt x="15" y="260"/>
                  </a:lnTo>
                  <a:lnTo>
                    <a:pt x="98" y="224"/>
                  </a:lnTo>
                  <a:lnTo>
                    <a:pt x="181" y="106"/>
                  </a:lnTo>
                  <a:lnTo>
                    <a:pt x="262" y="0"/>
                  </a:lnTo>
                  <a:lnTo>
                    <a:pt x="210" y="106"/>
                  </a:lnTo>
                  <a:lnTo>
                    <a:pt x="158" y="178"/>
                  </a:lnTo>
                  <a:lnTo>
                    <a:pt x="144" y="205"/>
                  </a:lnTo>
                  <a:lnTo>
                    <a:pt x="196" y="205"/>
                  </a:lnTo>
                  <a:lnTo>
                    <a:pt x="251" y="189"/>
                  </a:lnTo>
                  <a:lnTo>
                    <a:pt x="385" y="68"/>
                  </a:lnTo>
                  <a:lnTo>
                    <a:pt x="474" y="6"/>
                  </a:lnTo>
                  <a:lnTo>
                    <a:pt x="355" y="124"/>
                  </a:lnTo>
                  <a:lnTo>
                    <a:pt x="273" y="205"/>
                  </a:lnTo>
                  <a:lnTo>
                    <a:pt x="210" y="224"/>
                  </a:lnTo>
                  <a:lnTo>
                    <a:pt x="127" y="232"/>
                  </a:lnTo>
                  <a:lnTo>
                    <a:pt x="44" y="286"/>
                  </a:lnTo>
                  <a:lnTo>
                    <a:pt x="0" y="295"/>
                  </a:lnTo>
                  <a:lnTo>
                    <a:pt x="0" y="232"/>
                  </a:lnTo>
                  <a:lnTo>
                    <a:pt x="15" y="1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5" name="Freeform 146">
              <a:extLst>
                <a:ext uri="{FF2B5EF4-FFF2-40B4-BE49-F238E27FC236}">
                  <a16:creationId xmlns:a16="http://schemas.microsoft.com/office/drawing/2014/main" id="{0807C221-B9F7-C7C7-1A5F-526C7379D9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" y="3499"/>
              <a:ext cx="23" cy="20"/>
            </a:xfrm>
            <a:custGeom>
              <a:avLst/>
              <a:gdLst>
                <a:gd name="T0" fmla="*/ 23 w 88"/>
                <a:gd name="T1" fmla="*/ 0 h 97"/>
                <a:gd name="T2" fmla="*/ 11 w 88"/>
                <a:gd name="T3" fmla="*/ 6 h 97"/>
                <a:gd name="T4" fmla="*/ 0 w 88"/>
                <a:gd name="T5" fmla="*/ 13 h 97"/>
                <a:gd name="T6" fmla="*/ 4 w 88"/>
                <a:gd name="T7" fmla="*/ 16 h 97"/>
                <a:gd name="T8" fmla="*/ 11 w 88"/>
                <a:gd name="T9" fmla="*/ 18 h 97"/>
                <a:gd name="T10" fmla="*/ 20 w 88"/>
                <a:gd name="T11" fmla="*/ 20 h 97"/>
                <a:gd name="T12" fmla="*/ 23 w 88"/>
                <a:gd name="T13" fmla="*/ 0 h 9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8" h="97">
                  <a:moveTo>
                    <a:pt x="88" y="0"/>
                  </a:moveTo>
                  <a:lnTo>
                    <a:pt x="43" y="31"/>
                  </a:lnTo>
                  <a:lnTo>
                    <a:pt x="0" y="63"/>
                  </a:lnTo>
                  <a:lnTo>
                    <a:pt x="14" y="77"/>
                  </a:lnTo>
                  <a:lnTo>
                    <a:pt x="43" y="87"/>
                  </a:lnTo>
                  <a:lnTo>
                    <a:pt x="75" y="97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6" name="Freeform 147">
              <a:extLst>
                <a:ext uri="{FF2B5EF4-FFF2-40B4-BE49-F238E27FC236}">
                  <a16:creationId xmlns:a16="http://schemas.microsoft.com/office/drawing/2014/main" id="{ECE3FB85-51D7-0F58-AC29-F2377188D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6" y="2873"/>
              <a:ext cx="390" cy="505"/>
            </a:xfrm>
            <a:custGeom>
              <a:avLst/>
              <a:gdLst>
                <a:gd name="T0" fmla="*/ 91 w 1563"/>
                <a:gd name="T1" fmla="*/ 455 h 2523"/>
                <a:gd name="T2" fmla="*/ 13 w 1563"/>
                <a:gd name="T3" fmla="*/ 446 h 2523"/>
                <a:gd name="T4" fmla="*/ 19 w 1563"/>
                <a:gd name="T5" fmla="*/ 347 h 2523"/>
                <a:gd name="T6" fmla="*/ 53 w 1563"/>
                <a:gd name="T7" fmla="*/ 264 h 2523"/>
                <a:gd name="T8" fmla="*/ 60 w 1563"/>
                <a:gd name="T9" fmla="*/ 111 h 2523"/>
                <a:gd name="T10" fmla="*/ 79 w 1563"/>
                <a:gd name="T11" fmla="*/ 56 h 2523"/>
                <a:gd name="T12" fmla="*/ 168 w 1563"/>
                <a:gd name="T13" fmla="*/ 33 h 2523"/>
                <a:gd name="T14" fmla="*/ 247 w 1563"/>
                <a:gd name="T15" fmla="*/ 2 h 2523"/>
                <a:gd name="T16" fmla="*/ 264 w 1563"/>
                <a:gd name="T17" fmla="*/ 10 h 2523"/>
                <a:gd name="T18" fmla="*/ 286 w 1563"/>
                <a:gd name="T19" fmla="*/ 60 h 2523"/>
                <a:gd name="T20" fmla="*/ 286 w 1563"/>
                <a:gd name="T21" fmla="*/ 87 h 2523"/>
                <a:gd name="T22" fmla="*/ 289 w 1563"/>
                <a:gd name="T23" fmla="*/ 248 h 2523"/>
                <a:gd name="T24" fmla="*/ 298 w 1563"/>
                <a:gd name="T25" fmla="*/ 393 h 2523"/>
                <a:gd name="T26" fmla="*/ 340 w 1563"/>
                <a:gd name="T27" fmla="*/ 436 h 2523"/>
                <a:gd name="T28" fmla="*/ 390 w 1563"/>
                <a:gd name="T29" fmla="*/ 419 h 2523"/>
                <a:gd name="T30" fmla="*/ 318 w 1563"/>
                <a:gd name="T31" fmla="*/ 445 h 2523"/>
                <a:gd name="T32" fmla="*/ 269 w 1563"/>
                <a:gd name="T33" fmla="*/ 475 h 2523"/>
                <a:gd name="T34" fmla="*/ 241 w 1563"/>
                <a:gd name="T35" fmla="*/ 359 h 2523"/>
                <a:gd name="T36" fmla="*/ 210 w 1563"/>
                <a:gd name="T37" fmla="*/ 355 h 2523"/>
                <a:gd name="T38" fmla="*/ 201 w 1563"/>
                <a:gd name="T39" fmla="*/ 372 h 2523"/>
                <a:gd name="T40" fmla="*/ 175 w 1563"/>
                <a:gd name="T41" fmla="*/ 385 h 2523"/>
                <a:gd name="T42" fmla="*/ 234 w 1563"/>
                <a:gd name="T43" fmla="*/ 500 h 2523"/>
                <a:gd name="T44" fmla="*/ 231 w 1563"/>
                <a:gd name="T45" fmla="*/ 440 h 2523"/>
                <a:gd name="T46" fmla="*/ 241 w 1563"/>
                <a:gd name="T47" fmla="*/ 453 h 2523"/>
                <a:gd name="T48" fmla="*/ 240 w 1563"/>
                <a:gd name="T49" fmla="*/ 456 h 2523"/>
                <a:gd name="T50" fmla="*/ 246 w 1563"/>
                <a:gd name="T51" fmla="*/ 497 h 2523"/>
                <a:gd name="T52" fmla="*/ 233 w 1563"/>
                <a:gd name="T53" fmla="*/ 505 h 2523"/>
                <a:gd name="T54" fmla="*/ 205 w 1563"/>
                <a:gd name="T55" fmla="*/ 490 h 2523"/>
                <a:gd name="T56" fmla="*/ 189 w 1563"/>
                <a:gd name="T57" fmla="*/ 488 h 2523"/>
                <a:gd name="T58" fmla="*/ 150 w 1563"/>
                <a:gd name="T59" fmla="*/ 464 h 2523"/>
                <a:gd name="T60" fmla="*/ 176 w 1563"/>
                <a:gd name="T61" fmla="*/ 469 h 2523"/>
                <a:gd name="T62" fmla="*/ 179 w 1563"/>
                <a:gd name="T63" fmla="*/ 466 h 2523"/>
                <a:gd name="T64" fmla="*/ 198 w 1563"/>
                <a:gd name="T65" fmla="*/ 460 h 2523"/>
                <a:gd name="T66" fmla="*/ 154 w 1563"/>
                <a:gd name="T67" fmla="*/ 400 h 2523"/>
                <a:gd name="T68" fmla="*/ 154 w 1563"/>
                <a:gd name="T69" fmla="*/ 437 h 2523"/>
                <a:gd name="T70" fmla="*/ 143 w 1563"/>
                <a:gd name="T71" fmla="*/ 431 h 252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563" h="2523">
                  <a:moveTo>
                    <a:pt x="572" y="2249"/>
                  </a:moveTo>
                  <a:lnTo>
                    <a:pt x="366" y="2273"/>
                  </a:lnTo>
                  <a:lnTo>
                    <a:pt x="112" y="2258"/>
                  </a:lnTo>
                  <a:lnTo>
                    <a:pt x="52" y="2226"/>
                  </a:lnTo>
                  <a:lnTo>
                    <a:pt x="0" y="1908"/>
                  </a:lnTo>
                  <a:lnTo>
                    <a:pt x="75" y="1734"/>
                  </a:lnTo>
                  <a:lnTo>
                    <a:pt x="176" y="1516"/>
                  </a:lnTo>
                  <a:lnTo>
                    <a:pt x="213" y="1319"/>
                  </a:lnTo>
                  <a:lnTo>
                    <a:pt x="213" y="842"/>
                  </a:lnTo>
                  <a:lnTo>
                    <a:pt x="240" y="556"/>
                  </a:lnTo>
                  <a:lnTo>
                    <a:pt x="292" y="300"/>
                  </a:lnTo>
                  <a:lnTo>
                    <a:pt x="317" y="278"/>
                  </a:lnTo>
                  <a:lnTo>
                    <a:pt x="448" y="236"/>
                  </a:lnTo>
                  <a:lnTo>
                    <a:pt x="673" y="165"/>
                  </a:lnTo>
                  <a:lnTo>
                    <a:pt x="851" y="63"/>
                  </a:lnTo>
                  <a:lnTo>
                    <a:pt x="990" y="8"/>
                  </a:lnTo>
                  <a:lnTo>
                    <a:pt x="1019" y="0"/>
                  </a:lnTo>
                  <a:lnTo>
                    <a:pt x="1057" y="51"/>
                  </a:lnTo>
                  <a:lnTo>
                    <a:pt x="1145" y="41"/>
                  </a:lnTo>
                  <a:lnTo>
                    <a:pt x="1145" y="300"/>
                  </a:lnTo>
                  <a:lnTo>
                    <a:pt x="1247" y="616"/>
                  </a:lnTo>
                  <a:lnTo>
                    <a:pt x="1145" y="433"/>
                  </a:lnTo>
                  <a:lnTo>
                    <a:pt x="1137" y="743"/>
                  </a:lnTo>
                  <a:lnTo>
                    <a:pt x="1160" y="1240"/>
                  </a:lnTo>
                  <a:lnTo>
                    <a:pt x="1180" y="1709"/>
                  </a:lnTo>
                  <a:lnTo>
                    <a:pt x="1195" y="1961"/>
                  </a:lnTo>
                  <a:lnTo>
                    <a:pt x="1226" y="2211"/>
                  </a:lnTo>
                  <a:lnTo>
                    <a:pt x="1363" y="2180"/>
                  </a:lnTo>
                  <a:lnTo>
                    <a:pt x="1458" y="2142"/>
                  </a:lnTo>
                  <a:lnTo>
                    <a:pt x="1563" y="2091"/>
                  </a:lnTo>
                  <a:lnTo>
                    <a:pt x="1438" y="2169"/>
                  </a:lnTo>
                  <a:lnTo>
                    <a:pt x="1276" y="2221"/>
                  </a:lnTo>
                  <a:lnTo>
                    <a:pt x="1094" y="2263"/>
                  </a:lnTo>
                  <a:lnTo>
                    <a:pt x="1078" y="2375"/>
                  </a:lnTo>
                  <a:lnTo>
                    <a:pt x="1078" y="2211"/>
                  </a:lnTo>
                  <a:lnTo>
                    <a:pt x="967" y="1796"/>
                  </a:lnTo>
                  <a:lnTo>
                    <a:pt x="895" y="1761"/>
                  </a:lnTo>
                  <a:lnTo>
                    <a:pt x="841" y="1772"/>
                  </a:lnTo>
                  <a:lnTo>
                    <a:pt x="817" y="1806"/>
                  </a:lnTo>
                  <a:lnTo>
                    <a:pt x="805" y="1857"/>
                  </a:lnTo>
                  <a:lnTo>
                    <a:pt x="705" y="1865"/>
                  </a:lnTo>
                  <a:lnTo>
                    <a:pt x="700" y="1925"/>
                  </a:lnTo>
                  <a:lnTo>
                    <a:pt x="829" y="2344"/>
                  </a:lnTo>
                  <a:lnTo>
                    <a:pt x="938" y="2499"/>
                  </a:lnTo>
                  <a:lnTo>
                    <a:pt x="953" y="2489"/>
                  </a:lnTo>
                  <a:lnTo>
                    <a:pt x="924" y="2196"/>
                  </a:lnTo>
                  <a:lnTo>
                    <a:pt x="866" y="2002"/>
                  </a:lnTo>
                  <a:lnTo>
                    <a:pt x="967" y="2263"/>
                  </a:lnTo>
                  <a:lnTo>
                    <a:pt x="1028" y="2349"/>
                  </a:lnTo>
                  <a:lnTo>
                    <a:pt x="961" y="2280"/>
                  </a:lnTo>
                  <a:lnTo>
                    <a:pt x="947" y="2249"/>
                  </a:lnTo>
                  <a:lnTo>
                    <a:pt x="984" y="2483"/>
                  </a:lnTo>
                  <a:lnTo>
                    <a:pt x="967" y="2523"/>
                  </a:lnTo>
                  <a:lnTo>
                    <a:pt x="932" y="2523"/>
                  </a:lnTo>
                  <a:lnTo>
                    <a:pt x="866" y="2446"/>
                  </a:lnTo>
                  <a:lnTo>
                    <a:pt x="823" y="2446"/>
                  </a:lnTo>
                  <a:lnTo>
                    <a:pt x="786" y="2431"/>
                  </a:lnTo>
                  <a:lnTo>
                    <a:pt x="756" y="2438"/>
                  </a:lnTo>
                  <a:lnTo>
                    <a:pt x="624" y="2369"/>
                  </a:lnTo>
                  <a:lnTo>
                    <a:pt x="603" y="2317"/>
                  </a:lnTo>
                  <a:lnTo>
                    <a:pt x="636" y="2349"/>
                  </a:lnTo>
                  <a:lnTo>
                    <a:pt x="705" y="2344"/>
                  </a:lnTo>
                  <a:lnTo>
                    <a:pt x="633" y="2221"/>
                  </a:lnTo>
                  <a:lnTo>
                    <a:pt x="719" y="2327"/>
                  </a:lnTo>
                  <a:lnTo>
                    <a:pt x="786" y="2327"/>
                  </a:lnTo>
                  <a:lnTo>
                    <a:pt x="792" y="2296"/>
                  </a:lnTo>
                  <a:lnTo>
                    <a:pt x="682" y="1961"/>
                  </a:lnTo>
                  <a:lnTo>
                    <a:pt x="617" y="1996"/>
                  </a:lnTo>
                  <a:lnTo>
                    <a:pt x="595" y="2075"/>
                  </a:lnTo>
                  <a:lnTo>
                    <a:pt x="617" y="2184"/>
                  </a:lnTo>
                  <a:lnTo>
                    <a:pt x="586" y="2135"/>
                  </a:lnTo>
                  <a:lnTo>
                    <a:pt x="572" y="2153"/>
                  </a:lnTo>
                  <a:lnTo>
                    <a:pt x="572" y="22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7" name="Freeform 148">
              <a:extLst>
                <a:ext uri="{FF2B5EF4-FFF2-40B4-BE49-F238E27FC236}">
                  <a16:creationId xmlns:a16="http://schemas.microsoft.com/office/drawing/2014/main" id="{3272A440-380E-B909-8254-4FDE1FF22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1" y="3351"/>
              <a:ext cx="97" cy="17"/>
            </a:xfrm>
            <a:custGeom>
              <a:avLst/>
              <a:gdLst>
                <a:gd name="T0" fmla="*/ 97 w 388"/>
                <a:gd name="T1" fmla="*/ 1 h 84"/>
                <a:gd name="T2" fmla="*/ 47 w 388"/>
                <a:gd name="T3" fmla="*/ 12 h 84"/>
                <a:gd name="T4" fmla="*/ 0 w 388"/>
                <a:gd name="T5" fmla="*/ 17 h 84"/>
                <a:gd name="T6" fmla="*/ 47 w 388"/>
                <a:gd name="T7" fmla="*/ 10 h 84"/>
                <a:gd name="T8" fmla="*/ 88 w 388"/>
                <a:gd name="T9" fmla="*/ 0 h 84"/>
                <a:gd name="T10" fmla="*/ 97 w 388"/>
                <a:gd name="T11" fmla="*/ 1 h 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88" h="84">
                  <a:moveTo>
                    <a:pt x="388" y="5"/>
                  </a:moveTo>
                  <a:lnTo>
                    <a:pt x="189" y="57"/>
                  </a:lnTo>
                  <a:lnTo>
                    <a:pt x="0" y="84"/>
                  </a:lnTo>
                  <a:lnTo>
                    <a:pt x="189" y="49"/>
                  </a:lnTo>
                  <a:lnTo>
                    <a:pt x="351" y="0"/>
                  </a:lnTo>
                  <a:lnTo>
                    <a:pt x="388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8" name="Freeform 149">
              <a:extLst>
                <a:ext uri="{FF2B5EF4-FFF2-40B4-BE49-F238E27FC236}">
                  <a16:creationId xmlns:a16="http://schemas.microsoft.com/office/drawing/2014/main" id="{FF15D01B-91AA-9D93-E257-907B69E88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0" y="2958"/>
              <a:ext cx="135" cy="408"/>
            </a:xfrm>
            <a:custGeom>
              <a:avLst/>
              <a:gdLst>
                <a:gd name="T0" fmla="*/ 18 w 543"/>
                <a:gd name="T1" fmla="*/ 0 h 2040"/>
                <a:gd name="T2" fmla="*/ 18 w 543"/>
                <a:gd name="T3" fmla="*/ 20 h 2040"/>
                <a:gd name="T4" fmla="*/ 0 w 543"/>
                <a:gd name="T5" fmla="*/ 74 h 2040"/>
                <a:gd name="T6" fmla="*/ 2 w 543"/>
                <a:gd name="T7" fmla="*/ 76 h 2040"/>
                <a:gd name="T8" fmla="*/ 24 w 543"/>
                <a:gd name="T9" fmla="*/ 18 h 2040"/>
                <a:gd name="T10" fmla="*/ 40 w 543"/>
                <a:gd name="T11" fmla="*/ 31 h 2040"/>
                <a:gd name="T12" fmla="*/ 45 w 543"/>
                <a:gd name="T13" fmla="*/ 44 h 2040"/>
                <a:gd name="T14" fmla="*/ 31 w 543"/>
                <a:gd name="T15" fmla="*/ 80 h 2040"/>
                <a:gd name="T16" fmla="*/ 26 w 543"/>
                <a:gd name="T17" fmla="*/ 113 h 2040"/>
                <a:gd name="T18" fmla="*/ 24 w 543"/>
                <a:gd name="T19" fmla="*/ 167 h 2040"/>
                <a:gd name="T20" fmla="*/ 26 w 543"/>
                <a:gd name="T21" fmla="*/ 227 h 2040"/>
                <a:gd name="T22" fmla="*/ 34 w 543"/>
                <a:gd name="T23" fmla="*/ 338 h 2040"/>
                <a:gd name="T24" fmla="*/ 38 w 543"/>
                <a:gd name="T25" fmla="*/ 337 h 2040"/>
                <a:gd name="T26" fmla="*/ 31 w 543"/>
                <a:gd name="T27" fmla="*/ 165 h 2040"/>
                <a:gd name="T28" fmla="*/ 37 w 543"/>
                <a:gd name="T29" fmla="*/ 106 h 2040"/>
                <a:gd name="T30" fmla="*/ 46 w 543"/>
                <a:gd name="T31" fmla="*/ 68 h 2040"/>
                <a:gd name="T32" fmla="*/ 64 w 543"/>
                <a:gd name="T33" fmla="*/ 38 h 2040"/>
                <a:gd name="T34" fmla="*/ 51 w 543"/>
                <a:gd name="T35" fmla="*/ 38 h 2040"/>
                <a:gd name="T36" fmla="*/ 34 w 543"/>
                <a:gd name="T37" fmla="*/ 14 h 2040"/>
                <a:gd name="T38" fmla="*/ 37 w 543"/>
                <a:gd name="T39" fmla="*/ 3 h 2040"/>
                <a:gd name="T40" fmla="*/ 64 w 543"/>
                <a:gd name="T41" fmla="*/ 11 h 2040"/>
                <a:gd name="T42" fmla="*/ 72 w 543"/>
                <a:gd name="T43" fmla="*/ 40 h 2040"/>
                <a:gd name="T44" fmla="*/ 86 w 543"/>
                <a:gd name="T45" fmla="*/ 99 h 2040"/>
                <a:gd name="T46" fmla="*/ 91 w 543"/>
                <a:gd name="T47" fmla="*/ 152 h 2040"/>
                <a:gd name="T48" fmla="*/ 95 w 543"/>
                <a:gd name="T49" fmla="*/ 222 h 2040"/>
                <a:gd name="T50" fmla="*/ 99 w 543"/>
                <a:gd name="T51" fmla="*/ 270 h 2040"/>
                <a:gd name="T52" fmla="*/ 108 w 543"/>
                <a:gd name="T53" fmla="*/ 328 h 2040"/>
                <a:gd name="T54" fmla="*/ 117 w 543"/>
                <a:gd name="T55" fmla="*/ 370 h 2040"/>
                <a:gd name="T56" fmla="*/ 126 w 543"/>
                <a:gd name="T57" fmla="*/ 404 h 2040"/>
                <a:gd name="T58" fmla="*/ 135 w 543"/>
                <a:gd name="T59" fmla="*/ 408 h 2040"/>
                <a:gd name="T60" fmla="*/ 117 w 543"/>
                <a:gd name="T61" fmla="*/ 338 h 2040"/>
                <a:gd name="T62" fmla="*/ 108 w 543"/>
                <a:gd name="T63" fmla="*/ 276 h 2040"/>
                <a:gd name="T64" fmla="*/ 103 w 543"/>
                <a:gd name="T65" fmla="*/ 221 h 2040"/>
                <a:gd name="T66" fmla="*/ 99 w 543"/>
                <a:gd name="T67" fmla="*/ 165 h 2040"/>
                <a:gd name="T68" fmla="*/ 95 w 543"/>
                <a:gd name="T69" fmla="*/ 123 h 2040"/>
                <a:gd name="T70" fmla="*/ 90 w 543"/>
                <a:gd name="T71" fmla="*/ 87 h 2040"/>
                <a:gd name="T72" fmla="*/ 82 w 543"/>
                <a:gd name="T73" fmla="*/ 52 h 2040"/>
                <a:gd name="T74" fmla="*/ 73 w 543"/>
                <a:gd name="T75" fmla="*/ 19 h 2040"/>
                <a:gd name="T76" fmla="*/ 69 w 543"/>
                <a:gd name="T77" fmla="*/ 9 h 2040"/>
                <a:gd name="T78" fmla="*/ 18 w 543"/>
                <a:gd name="T79" fmla="*/ 0 h 204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43" h="2040">
                  <a:moveTo>
                    <a:pt x="74" y="0"/>
                  </a:moveTo>
                  <a:lnTo>
                    <a:pt x="74" y="101"/>
                  </a:lnTo>
                  <a:lnTo>
                    <a:pt x="0" y="368"/>
                  </a:lnTo>
                  <a:lnTo>
                    <a:pt x="9" y="379"/>
                  </a:lnTo>
                  <a:lnTo>
                    <a:pt x="97" y="88"/>
                  </a:lnTo>
                  <a:lnTo>
                    <a:pt x="162" y="157"/>
                  </a:lnTo>
                  <a:lnTo>
                    <a:pt x="179" y="219"/>
                  </a:lnTo>
                  <a:lnTo>
                    <a:pt x="126" y="398"/>
                  </a:lnTo>
                  <a:lnTo>
                    <a:pt x="104" y="565"/>
                  </a:lnTo>
                  <a:lnTo>
                    <a:pt x="97" y="833"/>
                  </a:lnTo>
                  <a:lnTo>
                    <a:pt x="104" y="1136"/>
                  </a:lnTo>
                  <a:lnTo>
                    <a:pt x="135" y="1692"/>
                  </a:lnTo>
                  <a:lnTo>
                    <a:pt x="154" y="1684"/>
                  </a:lnTo>
                  <a:lnTo>
                    <a:pt x="126" y="825"/>
                  </a:lnTo>
                  <a:lnTo>
                    <a:pt x="147" y="530"/>
                  </a:lnTo>
                  <a:lnTo>
                    <a:pt x="186" y="341"/>
                  </a:lnTo>
                  <a:lnTo>
                    <a:pt x="258" y="192"/>
                  </a:lnTo>
                  <a:lnTo>
                    <a:pt x="207" y="192"/>
                  </a:lnTo>
                  <a:lnTo>
                    <a:pt x="135" y="70"/>
                  </a:lnTo>
                  <a:lnTo>
                    <a:pt x="147" y="16"/>
                  </a:lnTo>
                  <a:lnTo>
                    <a:pt x="258" y="53"/>
                  </a:lnTo>
                  <a:lnTo>
                    <a:pt x="288" y="200"/>
                  </a:lnTo>
                  <a:lnTo>
                    <a:pt x="345" y="497"/>
                  </a:lnTo>
                  <a:lnTo>
                    <a:pt x="368" y="758"/>
                  </a:lnTo>
                  <a:lnTo>
                    <a:pt x="383" y="1110"/>
                  </a:lnTo>
                  <a:lnTo>
                    <a:pt x="398" y="1348"/>
                  </a:lnTo>
                  <a:lnTo>
                    <a:pt x="435" y="1642"/>
                  </a:lnTo>
                  <a:lnTo>
                    <a:pt x="470" y="1849"/>
                  </a:lnTo>
                  <a:lnTo>
                    <a:pt x="507" y="2022"/>
                  </a:lnTo>
                  <a:lnTo>
                    <a:pt x="543" y="2040"/>
                  </a:lnTo>
                  <a:lnTo>
                    <a:pt x="470" y="1692"/>
                  </a:lnTo>
                  <a:lnTo>
                    <a:pt x="435" y="1382"/>
                  </a:lnTo>
                  <a:lnTo>
                    <a:pt x="414" y="1104"/>
                  </a:lnTo>
                  <a:lnTo>
                    <a:pt x="398" y="825"/>
                  </a:lnTo>
                  <a:lnTo>
                    <a:pt x="383" y="617"/>
                  </a:lnTo>
                  <a:lnTo>
                    <a:pt x="360" y="435"/>
                  </a:lnTo>
                  <a:lnTo>
                    <a:pt x="331" y="262"/>
                  </a:lnTo>
                  <a:lnTo>
                    <a:pt x="295" y="94"/>
                  </a:lnTo>
                  <a:lnTo>
                    <a:pt x="279" y="4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9" name="Freeform 150">
              <a:extLst>
                <a:ext uri="{FF2B5EF4-FFF2-40B4-BE49-F238E27FC236}">
                  <a16:creationId xmlns:a16="http://schemas.microsoft.com/office/drawing/2014/main" id="{96582A02-957B-4FFF-D807-F6E2D992C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3" y="2859"/>
              <a:ext cx="365" cy="557"/>
            </a:xfrm>
            <a:custGeom>
              <a:avLst/>
              <a:gdLst>
                <a:gd name="T0" fmla="*/ 13 w 1457"/>
                <a:gd name="T1" fmla="*/ 99 h 2785"/>
                <a:gd name="T2" fmla="*/ 0 w 1457"/>
                <a:gd name="T3" fmla="*/ 153 h 2785"/>
                <a:gd name="T4" fmla="*/ 25 w 1457"/>
                <a:gd name="T5" fmla="*/ 101 h 2785"/>
                <a:gd name="T6" fmla="*/ 51 w 1457"/>
                <a:gd name="T7" fmla="*/ 170 h 2785"/>
                <a:gd name="T8" fmla="*/ 64 w 1457"/>
                <a:gd name="T9" fmla="*/ 245 h 2785"/>
                <a:gd name="T10" fmla="*/ 71 w 1457"/>
                <a:gd name="T11" fmla="*/ 324 h 2785"/>
                <a:gd name="T12" fmla="*/ 69 w 1457"/>
                <a:gd name="T13" fmla="*/ 388 h 2785"/>
                <a:gd name="T14" fmla="*/ 65 w 1457"/>
                <a:gd name="T15" fmla="*/ 456 h 2785"/>
                <a:gd name="T16" fmla="*/ 58 w 1457"/>
                <a:gd name="T17" fmla="*/ 496 h 2785"/>
                <a:gd name="T18" fmla="*/ 50 w 1457"/>
                <a:gd name="T19" fmla="*/ 508 h 2785"/>
                <a:gd name="T20" fmla="*/ 337 w 1457"/>
                <a:gd name="T21" fmla="*/ 557 h 2785"/>
                <a:gd name="T22" fmla="*/ 365 w 1457"/>
                <a:gd name="T23" fmla="*/ 479 h 2785"/>
                <a:gd name="T24" fmla="*/ 350 w 1457"/>
                <a:gd name="T25" fmla="*/ 448 h 2785"/>
                <a:gd name="T26" fmla="*/ 340 w 1457"/>
                <a:gd name="T27" fmla="*/ 370 h 2785"/>
                <a:gd name="T28" fmla="*/ 317 w 1457"/>
                <a:gd name="T29" fmla="*/ 296 h 2785"/>
                <a:gd name="T30" fmla="*/ 286 w 1457"/>
                <a:gd name="T31" fmla="*/ 252 h 2785"/>
                <a:gd name="T32" fmla="*/ 294 w 1457"/>
                <a:gd name="T33" fmla="*/ 236 h 2785"/>
                <a:gd name="T34" fmla="*/ 291 w 1457"/>
                <a:gd name="T35" fmla="*/ 228 h 2785"/>
                <a:gd name="T36" fmla="*/ 286 w 1457"/>
                <a:gd name="T37" fmla="*/ 219 h 2785"/>
                <a:gd name="T38" fmla="*/ 279 w 1457"/>
                <a:gd name="T39" fmla="*/ 212 h 2785"/>
                <a:gd name="T40" fmla="*/ 271 w 1457"/>
                <a:gd name="T41" fmla="*/ 208 h 2785"/>
                <a:gd name="T42" fmla="*/ 265 w 1457"/>
                <a:gd name="T43" fmla="*/ 156 h 2785"/>
                <a:gd name="T44" fmla="*/ 257 w 1457"/>
                <a:gd name="T45" fmla="*/ 106 h 2785"/>
                <a:gd name="T46" fmla="*/ 244 w 1457"/>
                <a:gd name="T47" fmla="*/ 63 h 2785"/>
                <a:gd name="T48" fmla="*/ 182 w 1457"/>
                <a:gd name="T49" fmla="*/ 40 h 2785"/>
                <a:gd name="T50" fmla="*/ 146 w 1457"/>
                <a:gd name="T51" fmla="*/ 36 h 2785"/>
                <a:gd name="T52" fmla="*/ 93 w 1457"/>
                <a:gd name="T53" fmla="*/ 29 h 2785"/>
                <a:gd name="T54" fmla="*/ 58 w 1457"/>
                <a:gd name="T55" fmla="*/ 19 h 2785"/>
                <a:gd name="T56" fmla="*/ 25 w 1457"/>
                <a:gd name="T57" fmla="*/ 0 h 2785"/>
                <a:gd name="T58" fmla="*/ 31 w 1457"/>
                <a:gd name="T59" fmla="*/ 52 h 2785"/>
                <a:gd name="T60" fmla="*/ 29 w 1457"/>
                <a:gd name="T61" fmla="*/ 72 h 2785"/>
                <a:gd name="T62" fmla="*/ 19 w 1457"/>
                <a:gd name="T63" fmla="*/ 92 h 2785"/>
                <a:gd name="T64" fmla="*/ 13 w 1457"/>
                <a:gd name="T65" fmla="*/ 99 h 27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57" h="2785">
                  <a:moveTo>
                    <a:pt x="50" y="494"/>
                  </a:moveTo>
                  <a:lnTo>
                    <a:pt x="0" y="763"/>
                  </a:lnTo>
                  <a:lnTo>
                    <a:pt x="100" y="503"/>
                  </a:lnTo>
                  <a:lnTo>
                    <a:pt x="202" y="852"/>
                  </a:lnTo>
                  <a:lnTo>
                    <a:pt x="254" y="1224"/>
                  </a:lnTo>
                  <a:lnTo>
                    <a:pt x="284" y="1622"/>
                  </a:lnTo>
                  <a:lnTo>
                    <a:pt x="277" y="1942"/>
                  </a:lnTo>
                  <a:lnTo>
                    <a:pt x="260" y="2281"/>
                  </a:lnTo>
                  <a:lnTo>
                    <a:pt x="233" y="2480"/>
                  </a:lnTo>
                  <a:lnTo>
                    <a:pt x="200" y="2542"/>
                  </a:lnTo>
                  <a:lnTo>
                    <a:pt x="1345" y="2785"/>
                  </a:lnTo>
                  <a:lnTo>
                    <a:pt x="1457" y="2397"/>
                  </a:lnTo>
                  <a:lnTo>
                    <a:pt x="1398" y="2239"/>
                  </a:lnTo>
                  <a:lnTo>
                    <a:pt x="1356" y="1848"/>
                  </a:lnTo>
                  <a:lnTo>
                    <a:pt x="1267" y="1481"/>
                  </a:lnTo>
                  <a:lnTo>
                    <a:pt x="1140" y="1258"/>
                  </a:lnTo>
                  <a:lnTo>
                    <a:pt x="1172" y="1182"/>
                  </a:lnTo>
                  <a:lnTo>
                    <a:pt x="1163" y="1139"/>
                  </a:lnTo>
                  <a:lnTo>
                    <a:pt x="1140" y="1093"/>
                  </a:lnTo>
                  <a:lnTo>
                    <a:pt x="1112" y="1059"/>
                  </a:lnTo>
                  <a:lnTo>
                    <a:pt x="1083" y="1041"/>
                  </a:lnTo>
                  <a:lnTo>
                    <a:pt x="1057" y="778"/>
                  </a:lnTo>
                  <a:lnTo>
                    <a:pt x="1024" y="530"/>
                  </a:lnTo>
                  <a:lnTo>
                    <a:pt x="972" y="314"/>
                  </a:lnTo>
                  <a:lnTo>
                    <a:pt x="727" y="201"/>
                  </a:lnTo>
                  <a:lnTo>
                    <a:pt x="584" y="180"/>
                  </a:lnTo>
                  <a:lnTo>
                    <a:pt x="371" y="147"/>
                  </a:lnTo>
                  <a:lnTo>
                    <a:pt x="233" y="95"/>
                  </a:lnTo>
                  <a:lnTo>
                    <a:pt x="100" y="0"/>
                  </a:lnTo>
                  <a:lnTo>
                    <a:pt x="125" y="259"/>
                  </a:lnTo>
                  <a:lnTo>
                    <a:pt x="116" y="358"/>
                  </a:lnTo>
                  <a:lnTo>
                    <a:pt x="77" y="459"/>
                  </a:lnTo>
                  <a:lnTo>
                    <a:pt x="50" y="4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0" name="Freeform 151">
              <a:extLst>
                <a:ext uri="{FF2B5EF4-FFF2-40B4-BE49-F238E27FC236}">
                  <a16:creationId xmlns:a16="http://schemas.microsoft.com/office/drawing/2014/main" id="{BB803DFB-0C5D-C64D-80F7-B37B35C78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1" y="3292"/>
              <a:ext cx="536" cy="282"/>
            </a:xfrm>
            <a:custGeom>
              <a:avLst/>
              <a:gdLst>
                <a:gd name="T0" fmla="*/ 0 w 2145"/>
                <a:gd name="T1" fmla="*/ 75 h 1411"/>
                <a:gd name="T2" fmla="*/ 36 w 2145"/>
                <a:gd name="T3" fmla="*/ 155 h 1411"/>
                <a:gd name="T4" fmla="*/ 52 w 2145"/>
                <a:gd name="T5" fmla="*/ 187 h 1411"/>
                <a:gd name="T6" fmla="*/ 70 w 2145"/>
                <a:gd name="T7" fmla="*/ 212 h 1411"/>
                <a:gd name="T8" fmla="*/ 90 w 2145"/>
                <a:gd name="T9" fmla="*/ 232 h 1411"/>
                <a:gd name="T10" fmla="*/ 110 w 2145"/>
                <a:gd name="T11" fmla="*/ 247 h 1411"/>
                <a:gd name="T12" fmla="*/ 130 w 2145"/>
                <a:gd name="T13" fmla="*/ 258 h 1411"/>
                <a:gd name="T14" fmla="*/ 155 w 2145"/>
                <a:gd name="T15" fmla="*/ 267 h 1411"/>
                <a:gd name="T16" fmla="*/ 186 w 2145"/>
                <a:gd name="T17" fmla="*/ 276 h 1411"/>
                <a:gd name="T18" fmla="*/ 228 w 2145"/>
                <a:gd name="T19" fmla="*/ 280 h 1411"/>
                <a:gd name="T20" fmla="*/ 265 w 2145"/>
                <a:gd name="T21" fmla="*/ 282 h 1411"/>
                <a:gd name="T22" fmla="*/ 309 w 2145"/>
                <a:gd name="T23" fmla="*/ 280 h 1411"/>
                <a:gd name="T24" fmla="*/ 349 w 2145"/>
                <a:gd name="T25" fmla="*/ 277 h 1411"/>
                <a:gd name="T26" fmla="*/ 388 w 2145"/>
                <a:gd name="T27" fmla="*/ 269 h 1411"/>
                <a:gd name="T28" fmla="*/ 424 w 2145"/>
                <a:gd name="T29" fmla="*/ 261 h 1411"/>
                <a:gd name="T30" fmla="*/ 464 w 2145"/>
                <a:gd name="T31" fmla="*/ 254 h 1411"/>
                <a:gd name="T32" fmla="*/ 504 w 2145"/>
                <a:gd name="T33" fmla="*/ 251 h 1411"/>
                <a:gd name="T34" fmla="*/ 536 w 2145"/>
                <a:gd name="T35" fmla="*/ 251 h 1411"/>
                <a:gd name="T36" fmla="*/ 493 w 2145"/>
                <a:gd name="T37" fmla="*/ 240 h 1411"/>
                <a:gd name="T38" fmla="*/ 456 w 2145"/>
                <a:gd name="T39" fmla="*/ 221 h 1411"/>
                <a:gd name="T40" fmla="*/ 422 w 2145"/>
                <a:gd name="T41" fmla="*/ 192 h 1411"/>
                <a:gd name="T42" fmla="*/ 398 w 2145"/>
                <a:gd name="T43" fmla="*/ 165 h 1411"/>
                <a:gd name="T44" fmla="*/ 382 w 2145"/>
                <a:gd name="T45" fmla="*/ 142 h 1411"/>
                <a:gd name="T46" fmla="*/ 344 w 2145"/>
                <a:gd name="T47" fmla="*/ 67 h 1411"/>
                <a:gd name="T48" fmla="*/ 323 w 2145"/>
                <a:gd name="T49" fmla="*/ 25 h 1411"/>
                <a:gd name="T50" fmla="*/ 312 w 2145"/>
                <a:gd name="T51" fmla="*/ 0 h 141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145" h="1411">
                  <a:moveTo>
                    <a:pt x="0" y="373"/>
                  </a:moveTo>
                  <a:lnTo>
                    <a:pt x="146" y="774"/>
                  </a:lnTo>
                  <a:lnTo>
                    <a:pt x="209" y="934"/>
                  </a:lnTo>
                  <a:lnTo>
                    <a:pt x="282" y="1060"/>
                  </a:lnTo>
                  <a:lnTo>
                    <a:pt x="361" y="1159"/>
                  </a:lnTo>
                  <a:lnTo>
                    <a:pt x="440" y="1235"/>
                  </a:lnTo>
                  <a:lnTo>
                    <a:pt x="521" y="1293"/>
                  </a:lnTo>
                  <a:lnTo>
                    <a:pt x="621" y="1338"/>
                  </a:lnTo>
                  <a:lnTo>
                    <a:pt x="743" y="1381"/>
                  </a:lnTo>
                  <a:lnTo>
                    <a:pt x="913" y="1403"/>
                  </a:lnTo>
                  <a:lnTo>
                    <a:pt x="1061" y="1411"/>
                  </a:lnTo>
                  <a:lnTo>
                    <a:pt x="1237" y="1403"/>
                  </a:lnTo>
                  <a:lnTo>
                    <a:pt x="1398" y="1386"/>
                  </a:lnTo>
                  <a:lnTo>
                    <a:pt x="1551" y="1348"/>
                  </a:lnTo>
                  <a:lnTo>
                    <a:pt x="1697" y="1305"/>
                  </a:lnTo>
                  <a:lnTo>
                    <a:pt x="1857" y="1270"/>
                  </a:lnTo>
                  <a:lnTo>
                    <a:pt x="2016" y="1258"/>
                  </a:lnTo>
                  <a:lnTo>
                    <a:pt x="2145" y="1258"/>
                  </a:lnTo>
                  <a:lnTo>
                    <a:pt x="1972" y="1201"/>
                  </a:lnTo>
                  <a:lnTo>
                    <a:pt x="1825" y="1104"/>
                  </a:lnTo>
                  <a:lnTo>
                    <a:pt x="1689" y="961"/>
                  </a:lnTo>
                  <a:lnTo>
                    <a:pt x="1591" y="826"/>
                  </a:lnTo>
                  <a:lnTo>
                    <a:pt x="1528" y="713"/>
                  </a:lnTo>
                  <a:lnTo>
                    <a:pt x="1378" y="336"/>
                  </a:lnTo>
                  <a:lnTo>
                    <a:pt x="1294" y="126"/>
                  </a:lnTo>
                  <a:lnTo>
                    <a:pt x="125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1" name="Freeform 152">
              <a:extLst>
                <a:ext uri="{FF2B5EF4-FFF2-40B4-BE49-F238E27FC236}">
                  <a16:creationId xmlns:a16="http://schemas.microsoft.com/office/drawing/2014/main" id="{AAFA3747-1627-7345-9D9A-58A740C18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8" y="3466"/>
              <a:ext cx="362" cy="114"/>
            </a:xfrm>
            <a:custGeom>
              <a:avLst/>
              <a:gdLst>
                <a:gd name="T0" fmla="*/ 362 w 1451"/>
                <a:gd name="T1" fmla="*/ 104 h 567"/>
                <a:gd name="T2" fmla="*/ 300 w 1451"/>
                <a:gd name="T3" fmla="*/ 111 h 567"/>
                <a:gd name="T4" fmla="*/ 230 w 1451"/>
                <a:gd name="T5" fmla="*/ 114 h 567"/>
                <a:gd name="T6" fmla="*/ 170 w 1451"/>
                <a:gd name="T7" fmla="*/ 110 h 567"/>
                <a:gd name="T8" fmla="*/ 132 w 1451"/>
                <a:gd name="T9" fmla="*/ 99 h 567"/>
                <a:gd name="T10" fmla="*/ 100 w 1451"/>
                <a:gd name="T11" fmla="*/ 86 h 567"/>
                <a:gd name="T12" fmla="*/ 65 w 1451"/>
                <a:gd name="T13" fmla="*/ 65 h 567"/>
                <a:gd name="T14" fmla="*/ 32 w 1451"/>
                <a:gd name="T15" fmla="*/ 38 h 567"/>
                <a:gd name="T16" fmla="*/ 0 w 1451"/>
                <a:gd name="T17" fmla="*/ 13 h 567"/>
                <a:gd name="T18" fmla="*/ 60 w 1451"/>
                <a:gd name="T19" fmla="*/ 0 h 567"/>
                <a:gd name="T20" fmla="*/ 76 w 1451"/>
                <a:gd name="T21" fmla="*/ 28 h 567"/>
                <a:gd name="T22" fmla="*/ 102 w 1451"/>
                <a:gd name="T23" fmla="*/ 56 h 567"/>
                <a:gd name="T24" fmla="*/ 129 w 1451"/>
                <a:gd name="T25" fmla="*/ 77 h 567"/>
                <a:gd name="T26" fmla="*/ 159 w 1451"/>
                <a:gd name="T27" fmla="*/ 90 h 567"/>
                <a:gd name="T28" fmla="*/ 199 w 1451"/>
                <a:gd name="T29" fmla="*/ 103 h 567"/>
                <a:gd name="T30" fmla="*/ 244 w 1451"/>
                <a:gd name="T31" fmla="*/ 107 h 567"/>
                <a:gd name="T32" fmla="*/ 277 w 1451"/>
                <a:gd name="T33" fmla="*/ 109 h 567"/>
                <a:gd name="T34" fmla="*/ 309 w 1451"/>
                <a:gd name="T35" fmla="*/ 108 h 567"/>
                <a:gd name="T36" fmla="*/ 362 w 1451"/>
                <a:gd name="T37" fmla="*/ 104 h 56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51" h="567">
                  <a:moveTo>
                    <a:pt x="1451" y="515"/>
                  </a:moveTo>
                  <a:lnTo>
                    <a:pt x="1202" y="553"/>
                  </a:lnTo>
                  <a:lnTo>
                    <a:pt x="923" y="567"/>
                  </a:lnTo>
                  <a:lnTo>
                    <a:pt x="683" y="549"/>
                  </a:lnTo>
                  <a:lnTo>
                    <a:pt x="528" y="494"/>
                  </a:lnTo>
                  <a:lnTo>
                    <a:pt x="400" y="429"/>
                  </a:lnTo>
                  <a:lnTo>
                    <a:pt x="262" y="322"/>
                  </a:lnTo>
                  <a:lnTo>
                    <a:pt x="129" y="189"/>
                  </a:lnTo>
                  <a:lnTo>
                    <a:pt x="0" y="63"/>
                  </a:lnTo>
                  <a:lnTo>
                    <a:pt x="239" y="0"/>
                  </a:lnTo>
                  <a:lnTo>
                    <a:pt x="306" y="141"/>
                  </a:lnTo>
                  <a:lnTo>
                    <a:pt x="407" y="280"/>
                  </a:lnTo>
                  <a:lnTo>
                    <a:pt x="519" y="382"/>
                  </a:lnTo>
                  <a:lnTo>
                    <a:pt x="639" y="448"/>
                  </a:lnTo>
                  <a:lnTo>
                    <a:pt x="796" y="510"/>
                  </a:lnTo>
                  <a:lnTo>
                    <a:pt x="977" y="532"/>
                  </a:lnTo>
                  <a:lnTo>
                    <a:pt x="1111" y="540"/>
                  </a:lnTo>
                  <a:lnTo>
                    <a:pt x="1237" y="535"/>
                  </a:lnTo>
                  <a:lnTo>
                    <a:pt x="1451" y="5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2" name="Line 153">
              <a:extLst>
                <a:ext uri="{FF2B5EF4-FFF2-40B4-BE49-F238E27FC236}">
                  <a16:creationId xmlns:a16="http://schemas.microsoft.com/office/drawing/2014/main" id="{0E20ADCA-030C-07AD-CEA1-B1AADC88AB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67" y="3496"/>
              <a:ext cx="115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3" name="Freeform 154">
              <a:extLst>
                <a:ext uri="{FF2B5EF4-FFF2-40B4-BE49-F238E27FC236}">
                  <a16:creationId xmlns:a16="http://schemas.microsoft.com/office/drawing/2014/main" id="{5B9E44BF-5219-87D2-2B89-4CBDA486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8" y="3482"/>
              <a:ext cx="66" cy="30"/>
            </a:xfrm>
            <a:custGeom>
              <a:avLst/>
              <a:gdLst>
                <a:gd name="T0" fmla="*/ 0 w 266"/>
                <a:gd name="T1" fmla="*/ 9 h 154"/>
                <a:gd name="T2" fmla="*/ 32 w 266"/>
                <a:gd name="T3" fmla="*/ 0 h 154"/>
                <a:gd name="T4" fmla="*/ 66 w 266"/>
                <a:gd name="T5" fmla="*/ 30 h 15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6" h="154">
                  <a:moveTo>
                    <a:pt x="0" y="44"/>
                  </a:moveTo>
                  <a:lnTo>
                    <a:pt x="128" y="0"/>
                  </a:lnTo>
                  <a:lnTo>
                    <a:pt x="266" y="15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4" name="Freeform 155">
              <a:extLst>
                <a:ext uri="{FF2B5EF4-FFF2-40B4-BE49-F238E27FC236}">
                  <a16:creationId xmlns:a16="http://schemas.microsoft.com/office/drawing/2014/main" id="{CD0F2A5C-24F5-48A8-806D-F9A66127F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8" y="3543"/>
              <a:ext cx="420" cy="252"/>
            </a:xfrm>
            <a:custGeom>
              <a:avLst/>
              <a:gdLst>
                <a:gd name="T0" fmla="*/ 280 w 1679"/>
                <a:gd name="T1" fmla="*/ 0 h 1259"/>
                <a:gd name="T2" fmla="*/ 420 w 1679"/>
                <a:gd name="T3" fmla="*/ 128 h 1259"/>
                <a:gd name="T4" fmla="*/ 141 w 1679"/>
                <a:gd name="T5" fmla="*/ 252 h 1259"/>
                <a:gd name="T6" fmla="*/ 0 w 1679"/>
                <a:gd name="T7" fmla="*/ 96 h 12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79" h="1259">
                  <a:moveTo>
                    <a:pt x="1118" y="0"/>
                  </a:moveTo>
                  <a:lnTo>
                    <a:pt x="1679" y="640"/>
                  </a:lnTo>
                  <a:lnTo>
                    <a:pt x="564" y="1259"/>
                  </a:lnTo>
                  <a:lnTo>
                    <a:pt x="0" y="47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5" name="Line 156">
              <a:extLst>
                <a:ext uri="{FF2B5EF4-FFF2-40B4-BE49-F238E27FC236}">
                  <a16:creationId xmlns:a16="http://schemas.microsoft.com/office/drawing/2014/main" id="{97621D7A-B6DF-3BD8-E5FE-D64116FB9E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33" y="3525"/>
              <a:ext cx="324" cy="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6" name="Freeform 157">
              <a:extLst>
                <a:ext uri="{FF2B5EF4-FFF2-40B4-BE49-F238E27FC236}">
                  <a16:creationId xmlns:a16="http://schemas.microsoft.com/office/drawing/2014/main" id="{807FEBCF-BA83-28AE-B0D1-AE5F1B03C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9" y="3501"/>
              <a:ext cx="707" cy="318"/>
            </a:xfrm>
            <a:custGeom>
              <a:avLst/>
              <a:gdLst>
                <a:gd name="T0" fmla="*/ 435 w 2828"/>
                <a:gd name="T1" fmla="*/ 19 h 1589"/>
                <a:gd name="T2" fmla="*/ 323 w 2828"/>
                <a:gd name="T3" fmla="*/ 0 h 1589"/>
                <a:gd name="T4" fmla="*/ 0 w 2828"/>
                <a:gd name="T5" fmla="*/ 193 h 1589"/>
                <a:gd name="T6" fmla="*/ 583 w 2828"/>
                <a:gd name="T7" fmla="*/ 318 h 1589"/>
                <a:gd name="T8" fmla="*/ 707 w 2828"/>
                <a:gd name="T9" fmla="*/ 222 h 15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28" h="1589">
                  <a:moveTo>
                    <a:pt x="1738" y="96"/>
                  </a:moveTo>
                  <a:lnTo>
                    <a:pt x="1290" y="0"/>
                  </a:lnTo>
                  <a:lnTo>
                    <a:pt x="0" y="963"/>
                  </a:lnTo>
                  <a:lnTo>
                    <a:pt x="2330" y="1589"/>
                  </a:lnTo>
                  <a:lnTo>
                    <a:pt x="2828" y="111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7" name="Line 158">
              <a:extLst>
                <a:ext uri="{FF2B5EF4-FFF2-40B4-BE49-F238E27FC236}">
                  <a16:creationId xmlns:a16="http://schemas.microsoft.com/office/drawing/2014/main" id="{D82AA507-95DF-6364-C4F9-9D55BAD682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92" y="3471"/>
              <a:ext cx="477" cy="8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8" name="Line 159">
              <a:extLst>
                <a:ext uri="{FF2B5EF4-FFF2-40B4-BE49-F238E27FC236}">
                  <a16:creationId xmlns:a16="http://schemas.microsoft.com/office/drawing/2014/main" id="{2B5A97FF-9D4D-EB0F-1EA6-6F5AF5CEDE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95" y="3455"/>
              <a:ext cx="54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9" name="Line 160">
              <a:extLst>
                <a:ext uri="{FF2B5EF4-FFF2-40B4-BE49-F238E27FC236}">
                  <a16:creationId xmlns:a16="http://schemas.microsoft.com/office/drawing/2014/main" id="{7B31B42C-1D30-072F-607E-BD05010A5D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11" y="3354"/>
              <a:ext cx="469" cy="8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0" name="Line 161">
              <a:extLst>
                <a:ext uri="{FF2B5EF4-FFF2-40B4-BE49-F238E27FC236}">
                  <a16:creationId xmlns:a16="http://schemas.microsoft.com/office/drawing/2014/main" id="{851901E1-3667-9E25-1C6A-3F61509109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3" y="3378"/>
              <a:ext cx="385" cy="1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1" name="Freeform 162">
              <a:extLst>
                <a:ext uri="{FF2B5EF4-FFF2-40B4-BE49-F238E27FC236}">
                  <a16:creationId xmlns:a16="http://schemas.microsoft.com/office/drawing/2014/main" id="{43096A03-FC21-207C-D109-66C3198A8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" y="3004"/>
              <a:ext cx="142" cy="576"/>
            </a:xfrm>
            <a:custGeom>
              <a:avLst/>
              <a:gdLst>
                <a:gd name="T0" fmla="*/ 7 w 565"/>
                <a:gd name="T1" fmla="*/ 15 h 2880"/>
                <a:gd name="T2" fmla="*/ 7 w 565"/>
                <a:gd name="T3" fmla="*/ 271 h 2880"/>
                <a:gd name="T4" fmla="*/ 36 w 565"/>
                <a:gd name="T5" fmla="*/ 254 h 2880"/>
                <a:gd name="T6" fmla="*/ 63 w 565"/>
                <a:gd name="T7" fmla="*/ 230 h 2880"/>
                <a:gd name="T8" fmla="*/ 103 w 565"/>
                <a:gd name="T9" fmla="*/ 196 h 2880"/>
                <a:gd name="T10" fmla="*/ 131 w 565"/>
                <a:gd name="T11" fmla="*/ 177 h 2880"/>
                <a:gd name="T12" fmla="*/ 142 w 565"/>
                <a:gd name="T13" fmla="*/ 171 h 2880"/>
                <a:gd name="T14" fmla="*/ 112 w 565"/>
                <a:gd name="T15" fmla="*/ 240 h 2880"/>
                <a:gd name="T16" fmla="*/ 88 w 565"/>
                <a:gd name="T17" fmla="*/ 299 h 2880"/>
                <a:gd name="T18" fmla="*/ 63 w 565"/>
                <a:gd name="T19" fmla="*/ 359 h 2880"/>
                <a:gd name="T20" fmla="*/ 45 w 565"/>
                <a:gd name="T21" fmla="*/ 387 h 2880"/>
                <a:gd name="T22" fmla="*/ 21 w 565"/>
                <a:gd name="T23" fmla="*/ 419 h 2880"/>
                <a:gd name="T24" fmla="*/ 15 w 565"/>
                <a:gd name="T25" fmla="*/ 431 h 2880"/>
                <a:gd name="T26" fmla="*/ 13 w 565"/>
                <a:gd name="T27" fmla="*/ 452 h 2880"/>
                <a:gd name="T28" fmla="*/ 20 w 565"/>
                <a:gd name="T29" fmla="*/ 470 h 2880"/>
                <a:gd name="T30" fmla="*/ 15 w 565"/>
                <a:gd name="T31" fmla="*/ 505 h 2880"/>
                <a:gd name="T32" fmla="*/ 15 w 565"/>
                <a:gd name="T33" fmla="*/ 519 h 2880"/>
                <a:gd name="T34" fmla="*/ 20 w 565"/>
                <a:gd name="T35" fmla="*/ 538 h 2880"/>
                <a:gd name="T36" fmla="*/ 38 w 565"/>
                <a:gd name="T37" fmla="*/ 565 h 2880"/>
                <a:gd name="T38" fmla="*/ 0 w 565"/>
                <a:gd name="T39" fmla="*/ 576 h 2880"/>
                <a:gd name="T40" fmla="*/ 0 w 565"/>
                <a:gd name="T41" fmla="*/ 0 h 2880"/>
                <a:gd name="T42" fmla="*/ 7 w 565"/>
                <a:gd name="T43" fmla="*/ 15 h 28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565" h="2880">
                  <a:moveTo>
                    <a:pt x="29" y="75"/>
                  </a:moveTo>
                  <a:lnTo>
                    <a:pt x="29" y="1353"/>
                  </a:lnTo>
                  <a:lnTo>
                    <a:pt x="145" y="1270"/>
                  </a:lnTo>
                  <a:lnTo>
                    <a:pt x="251" y="1150"/>
                  </a:lnTo>
                  <a:lnTo>
                    <a:pt x="408" y="982"/>
                  </a:lnTo>
                  <a:lnTo>
                    <a:pt x="522" y="886"/>
                  </a:lnTo>
                  <a:lnTo>
                    <a:pt x="565" y="854"/>
                  </a:lnTo>
                  <a:lnTo>
                    <a:pt x="445" y="1201"/>
                  </a:lnTo>
                  <a:lnTo>
                    <a:pt x="349" y="1496"/>
                  </a:lnTo>
                  <a:lnTo>
                    <a:pt x="251" y="1793"/>
                  </a:lnTo>
                  <a:lnTo>
                    <a:pt x="180" y="1936"/>
                  </a:lnTo>
                  <a:lnTo>
                    <a:pt x="85" y="2094"/>
                  </a:lnTo>
                  <a:lnTo>
                    <a:pt x="58" y="2156"/>
                  </a:lnTo>
                  <a:lnTo>
                    <a:pt x="51" y="2258"/>
                  </a:lnTo>
                  <a:lnTo>
                    <a:pt x="78" y="2349"/>
                  </a:lnTo>
                  <a:lnTo>
                    <a:pt x="58" y="2527"/>
                  </a:lnTo>
                  <a:lnTo>
                    <a:pt x="58" y="2595"/>
                  </a:lnTo>
                  <a:lnTo>
                    <a:pt x="78" y="2690"/>
                  </a:lnTo>
                  <a:lnTo>
                    <a:pt x="150" y="2824"/>
                  </a:lnTo>
                  <a:lnTo>
                    <a:pt x="0" y="2880"/>
                  </a:lnTo>
                  <a:lnTo>
                    <a:pt x="0" y="0"/>
                  </a:lnTo>
                  <a:lnTo>
                    <a:pt x="29" y="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9123" name="Oval 163">
            <a:extLst>
              <a:ext uri="{FF2B5EF4-FFF2-40B4-BE49-F238E27FC236}">
                <a16:creationId xmlns:a16="http://schemas.microsoft.com/office/drawing/2014/main" id="{652E9303-20F7-01A9-0C21-B0F30B24A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828800"/>
            <a:ext cx="2057400" cy="1219200"/>
          </a:xfrm>
          <a:prstGeom prst="ellipse">
            <a:avLst/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latin typeface="Arial" panose="020B0604020202020204" pitchFamily="34" charset="0"/>
              </a:rPr>
              <a:t>Planning</a:t>
            </a:r>
          </a:p>
        </p:txBody>
      </p:sp>
      <p:sp>
        <p:nvSpPr>
          <p:cNvPr id="169124" name="Oval 164">
            <a:extLst>
              <a:ext uri="{FF2B5EF4-FFF2-40B4-BE49-F238E27FC236}">
                <a16:creationId xmlns:a16="http://schemas.microsoft.com/office/drawing/2014/main" id="{2B769F88-79EA-FD1E-321F-5F0C3E3D0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886200"/>
            <a:ext cx="2286000" cy="1371600"/>
          </a:xfrm>
          <a:prstGeom prst="ellipse">
            <a:avLst/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latin typeface="Arial" panose="020B0604020202020204" pitchFamily="34" charset="0"/>
              </a:rPr>
              <a:t>Controlling</a:t>
            </a:r>
          </a:p>
        </p:txBody>
      </p:sp>
      <p:sp>
        <p:nvSpPr>
          <p:cNvPr id="169125" name="Oval 165">
            <a:extLst>
              <a:ext uri="{FF2B5EF4-FFF2-40B4-BE49-F238E27FC236}">
                <a16:creationId xmlns:a16="http://schemas.microsoft.com/office/drawing/2014/main" id="{6EB3F503-3B82-BB75-2769-532DB2FC0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133600"/>
            <a:ext cx="2971800" cy="1676400"/>
          </a:xfrm>
          <a:prstGeom prst="ellipse">
            <a:avLst/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latin typeface="Arial" panose="020B0604020202020204" pitchFamily="34" charset="0"/>
              </a:rPr>
              <a:t>Directing and</a:t>
            </a:r>
            <a:br>
              <a:rPr lang="en-US" altLang="en-US" b="1">
                <a:latin typeface="Arial" panose="020B0604020202020204" pitchFamily="34" charset="0"/>
              </a:rPr>
            </a:br>
            <a:r>
              <a:rPr lang="en-US" altLang="en-US" b="1">
                <a:latin typeface="Arial" panose="020B0604020202020204" pitchFamily="34" charset="0"/>
              </a:rPr>
              <a:t> Motivating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9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9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9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D7BF9780-9DAE-EC59-DB7C-1D93DA2A93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153400" cy="4686300"/>
          </a:xfrm>
          <a:solidFill>
            <a:srgbClr val="EDECD2"/>
          </a:solidFill>
          <a:ln w="12699">
            <a:solidFill>
              <a:srgbClr val="0000CC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   Beginning raw materials inventory was $32,000.  During the month, $276,000 of raw material was purchased.  A count at the end of the month revealed that $28,000 of raw material was still present.  What is the cost of direct material used?</a:t>
            </a:r>
          </a:p>
          <a:p>
            <a:pPr lvl="2"/>
            <a:r>
              <a:rPr lang="en-US" altLang="en-US" sz="2800">
                <a:solidFill>
                  <a:schemeClr val="folHlink"/>
                </a:solidFill>
              </a:rPr>
              <a:t>A.	$276,000</a:t>
            </a:r>
          </a:p>
          <a:p>
            <a:pPr lvl="2"/>
            <a:r>
              <a:rPr lang="en-US" altLang="en-US" sz="2800">
                <a:solidFill>
                  <a:schemeClr val="folHlink"/>
                </a:solidFill>
              </a:rPr>
              <a:t>B.	$272,000</a:t>
            </a:r>
            <a:endParaRPr lang="en-US" altLang="en-US" sz="2800"/>
          </a:p>
          <a:p>
            <a:pPr lvl="2"/>
            <a:r>
              <a:rPr lang="en-US" altLang="en-US" sz="2800"/>
              <a:t>C.	$280,000</a:t>
            </a:r>
          </a:p>
          <a:p>
            <a:pPr lvl="2"/>
            <a:r>
              <a:rPr lang="en-US" altLang="en-US" sz="2800">
                <a:solidFill>
                  <a:schemeClr val="folHlink"/>
                </a:solidFill>
              </a:rPr>
              <a:t>D.	$    2,000</a:t>
            </a:r>
            <a:r>
              <a:rPr lang="en-US" altLang="en-US" sz="2000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104451" name="Oval 3">
            <a:extLst>
              <a:ext uri="{FF2B5EF4-FFF2-40B4-BE49-F238E27FC236}">
                <a16:creationId xmlns:a16="http://schemas.microsoft.com/office/drawing/2014/main" id="{8C2B636E-72D5-1F38-6729-3FC44D012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600" y="5232400"/>
            <a:ext cx="635000" cy="635000"/>
          </a:xfrm>
          <a:prstGeom prst="ellipse">
            <a:avLst/>
          </a:prstGeom>
          <a:noFill/>
          <a:ln w="50799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89EF1AAA-ED67-A3F7-D898-0A03B20C6D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01000" cy="1143000"/>
          </a:xfrm>
          <a:noFill/>
          <a:extLs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Quick Check </a:t>
            </a:r>
            <a:r>
              <a:rPr lang="en-US" altLang="en-US" sz="3600">
                <a:sym typeface="Wingdings" panose="05000000000000000000" pitchFamily="2" charset="2"/>
              </a:rPr>
              <a:t></a:t>
            </a:r>
          </a:p>
        </p:txBody>
      </p:sp>
      <p:graphicFrame>
        <p:nvGraphicFramePr>
          <p:cNvPr id="104453" name="Object 5">
            <a:extLst>
              <a:ext uri="{FF2B5EF4-FFF2-40B4-BE49-F238E27FC236}">
                <a16:creationId xmlns:a16="http://schemas.microsoft.com/office/drawing/2014/main" id="{BA8CDB57-9D43-B248-0525-16D88876A4A1}"/>
              </a:ext>
            </a:extLst>
          </p:cNvPr>
          <p:cNvGraphicFramePr>
            <a:graphicFrameLocks/>
          </p:cNvGraphicFramePr>
          <p:nvPr/>
        </p:nvGraphicFramePr>
        <p:xfrm>
          <a:off x="4267200" y="3365500"/>
          <a:ext cx="4724400" cy="295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705325" imgH="2048256" progId="Excel.Sheet.8">
                  <p:embed/>
                </p:oleObj>
              </mc:Choice>
              <mc:Fallback>
                <p:oleObj name="Worksheet" r:id="rId2" imgW="2705325" imgH="2048256" progId="Excel.Shee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760" t="17558" r="8446" b="5658"/>
                      <a:stretch>
                        <a:fillRect/>
                      </a:stretch>
                    </p:blipFill>
                    <p:spPr bwMode="auto">
                      <a:xfrm>
                        <a:off x="4267200" y="3365500"/>
                        <a:ext cx="4724400" cy="29591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663300"/>
                        </a:solidFill>
                        <a:miter lim="800000"/>
                        <a:headEnd/>
                        <a:tailEnd/>
                      </a:ln>
                      <a:effectLst>
                        <a:outerShdw dist="35921" dir="2700000" algn="ctr" rotWithShape="0">
                          <a:schemeClr val="tx1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>
            <a:extLst>
              <a:ext uri="{FF2B5EF4-FFF2-40B4-BE49-F238E27FC236}">
                <a16:creationId xmlns:a16="http://schemas.microsoft.com/office/drawing/2014/main" id="{D2610271-D4F2-F5C8-CC47-770C6FA146F4}"/>
              </a:ext>
            </a:extLst>
          </p:cNvPr>
          <p:cNvGraphicFramePr>
            <a:graphicFrameLocks/>
          </p:cNvGraphicFramePr>
          <p:nvPr/>
        </p:nvGraphicFramePr>
        <p:xfrm>
          <a:off x="115888" y="1631950"/>
          <a:ext cx="8910637" cy="415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153431" imgH="2581516" progId="Excel.Sheet.8">
                  <p:embed/>
                </p:oleObj>
              </mc:Choice>
              <mc:Fallback>
                <p:oleObj name="Worksheet" r:id="rId2" imgW="5153431" imgH="2581516" progId="Excel.Shee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8" y="1631950"/>
                        <a:ext cx="8910637" cy="4152900"/>
                      </a:xfrm>
                      <a:prstGeom prst="rect">
                        <a:avLst/>
                      </a:prstGeom>
                      <a:noFill/>
                      <a:ln w="25399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9" name="Rectangle 5">
            <a:extLst>
              <a:ext uri="{FF2B5EF4-FFF2-40B4-BE49-F238E27FC236}">
                <a16:creationId xmlns:a16="http://schemas.microsoft.com/office/drawing/2014/main" id="{112F4477-6AAE-BF76-DB23-BE6A90626B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Product Costs - A Closer Look</a:t>
            </a:r>
          </a:p>
        </p:txBody>
      </p:sp>
    </p:spTree>
  </p:cSld>
  <p:clrMapOvr>
    <a:masterClrMapping/>
  </p:clrMapOvr>
  <p:transition spd="med">
    <p:wipe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>
            <a:extLst>
              <a:ext uri="{FF2B5EF4-FFF2-40B4-BE49-F238E27FC236}">
                <a16:creationId xmlns:a16="http://schemas.microsoft.com/office/drawing/2014/main" id="{CDA03656-B671-69BE-9345-AA5A8DC18342}"/>
              </a:ext>
            </a:extLst>
          </p:cNvPr>
          <p:cNvGraphicFramePr>
            <a:graphicFrameLocks/>
          </p:cNvGraphicFramePr>
          <p:nvPr/>
        </p:nvGraphicFramePr>
        <p:xfrm>
          <a:off x="0" y="1600200"/>
          <a:ext cx="9144000" cy="421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288731" imgH="2621520" progId="Excel.Sheet.8">
                  <p:embed/>
                </p:oleObj>
              </mc:Choice>
              <mc:Fallback>
                <p:oleObj name="Worksheet" r:id="rId2" imgW="5288731" imgH="2621520" progId="Excel.Shee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00200"/>
                        <a:ext cx="9144000" cy="4216400"/>
                      </a:xfrm>
                      <a:prstGeom prst="rect">
                        <a:avLst/>
                      </a:prstGeom>
                      <a:noFill/>
                      <a:ln w="25399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3" name="Line 3">
            <a:extLst>
              <a:ext uri="{FF2B5EF4-FFF2-40B4-BE49-F238E27FC236}">
                <a16:creationId xmlns:a16="http://schemas.microsoft.com/office/drawing/2014/main" id="{2537E012-F72F-0068-19EC-E7C7B74CDD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1500" y="3103563"/>
            <a:ext cx="660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110195D9-AF64-7225-3A68-FD74F39A2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7138" y="2116138"/>
            <a:ext cx="2549525" cy="2682875"/>
          </a:xfrm>
          <a:prstGeom prst="rect">
            <a:avLst/>
          </a:prstGeom>
          <a:solidFill>
            <a:schemeClr val="folHlink"/>
          </a:solidFill>
          <a:ln w="38099" cmpd="dbl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1">
                <a:solidFill>
                  <a:schemeClr val="accent2"/>
                </a:solidFill>
                <a:latin typeface="Arial" panose="020B0604020202020204" pitchFamily="34" charset="0"/>
              </a:rPr>
              <a:t>Conversion costs are costs incurred to convert the direct material into a finished product.</a:t>
            </a:r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7F938983-53DA-D0F3-B607-B0BA48DF66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Product Costs - A Closer Look</a:t>
            </a:r>
          </a:p>
        </p:txBody>
      </p:sp>
    </p:spTree>
  </p:cSld>
  <p:clrMapOvr>
    <a:masterClrMapping/>
  </p:clrMapOvr>
  <p:transition spd="med">
    <p:wipe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EC7FD498-F15C-22E7-51A4-136DBB9212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Quick Check </a:t>
            </a:r>
            <a:r>
              <a:rPr lang="en-US" altLang="en-US" sz="3600">
                <a:sym typeface="Wingdings" panose="05000000000000000000" pitchFamily="2" charset="2"/>
              </a:rPr>
              <a:t>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044D06DE-9A1A-B00B-5F3E-1D1AC281F9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229600" cy="4419600"/>
          </a:xfrm>
          <a:solidFill>
            <a:srgbClr val="EDECD2"/>
          </a:solidFill>
          <a:ln w="12699">
            <a:solidFill>
              <a:srgbClr val="0000CC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    Direct materials used in production totaled $280,000.  Direct labor was $375,000 and factory overhead was $180,000.  What were total manufacturing costs incurred for the month?</a:t>
            </a:r>
          </a:p>
          <a:p>
            <a:pPr lvl="2"/>
            <a:r>
              <a:rPr lang="en-US" altLang="en-US" sz="2800"/>
              <a:t>A.	$555,000</a:t>
            </a:r>
          </a:p>
          <a:p>
            <a:pPr lvl="2"/>
            <a:r>
              <a:rPr lang="en-US" altLang="en-US" sz="2800"/>
              <a:t>B.	$835,000</a:t>
            </a:r>
          </a:p>
          <a:p>
            <a:pPr lvl="2"/>
            <a:r>
              <a:rPr lang="en-US" altLang="en-US" sz="2800"/>
              <a:t>C.	$655,000</a:t>
            </a:r>
          </a:p>
          <a:p>
            <a:pPr lvl="2"/>
            <a:r>
              <a:rPr lang="en-US" altLang="en-US" sz="2800"/>
              <a:t>D.	Cannot be determined.</a:t>
            </a:r>
          </a:p>
          <a:p>
            <a:pPr lvl="2"/>
            <a:endParaRPr lang="en-US" altLang="en-US" sz="2000"/>
          </a:p>
        </p:txBody>
      </p:sp>
    </p:spTree>
  </p:cSld>
  <p:clrMapOvr>
    <a:masterClrMapping/>
  </p:clrMapOvr>
  <p:transition spd="med">
    <p:blinds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2F90554E-290B-C4FF-0DC4-52D9F269EF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229600" cy="4419600"/>
          </a:xfrm>
          <a:solidFill>
            <a:srgbClr val="EDECD2"/>
          </a:solidFill>
          <a:ln w="12699">
            <a:solidFill>
              <a:srgbClr val="0000CC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    Direct materials used in production totaled $280,000.  Direct labor was $375,000 and factory overhead was $180,000.  What were total manufacturing costs incurred for the month?</a:t>
            </a:r>
          </a:p>
          <a:p>
            <a:pPr lvl="2"/>
            <a:r>
              <a:rPr lang="en-US" altLang="en-US" sz="2800">
                <a:solidFill>
                  <a:schemeClr val="folHlink"/>
                </a:solidFill>
              </a:rPr>
              <a:t>A.	$555,000</a:t>
            </a:r>
            <a:endParaRPr lang="en-US" altLang="en-US" sz="2800"/>
          </a:p>
          <a:p>
            <a:pPr lvl="2"/>
            <a:r>
              <a:rPr lang="en-US" altLang="en-US" sz="2800"/>
              <a:t>B.	$835,000</a:t>
            </a:r>
          </a:p>
          <a:p>
            <a:pPr lvl="2"/>
            <a:r>
              <a:rPr lang="en-US" altLang="en-US" sz="2800">
                <a:solidFill>
                  <a:schemeClr val="folHlink"/>
                </a:solidFill>
              </a:rPr>
              <a:t>C.	$655,000</a:t>
            </a:r>
          </a:p>
          <a:p>
            <a:pPr lvl="2"/>
            <a:r>
              <a:rPr lang="en-US" altLang="en-US" sz="2800">
                <a:solidFill>
                  <a:schemeClr val="folHlink"/>
                </a:solidFill>
              </a:rPr>
              <a:t>D.	Cannot be determined.</a:t>
            </a:r>
          </a:p>
          <a:p>
            <a:pPr lvl="2"/>
            <a:endParaRPr lang="en-US" altLang="en-US" sz="2000"/>
          </a:p>
        </p:txBody>
      </p:sp>
      <p:graphicFrame>
        <p:nvGraphicFramePr>
          <p:cNvPr id="139267" name="Object 3">
            <a:extLst>
              <a:ext uri="{FF2B5EF4-FFF2-40B4-BE49-F238E27FC236}">
                <a16:creationId xmlns:a16="http://schemas.microsoft.com/office/drawing/2014/main" id="{CFA2022E-A566-5541-4887-1F7D1402B6EF}"/>
              </a:ext>
            </a:extLst>
          </p:cNvPr>
          <p:cNvGraphicFramePr>
            <a:graphicFrameLocks/>
          </p:cNvGraphicFramePr>
          <p:nvPr/>
        </p:nvGraphicFramePr>
        <p:xfrm>
          <a:off x="3962400" y="2438400"/>
          <a:ext cx="4876800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537956" imgH="1432800" progId="Excel.Sheet.8">
                  <p:embed/>
                </p:oleObj>
              </mc:Choice>
              <mc:Fallback>
                <p:oleObj name="Worksheet" r:id="rId2" imgW="2537956" imgH="14328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350" t="21677" r="5501" b="5922"/>
                      <a:stretch>
                        <a:fillRect/>
                      </a:stretch>
                    </p:blipFill>
                    <p:spPr bwMode="auto">
                      <a:xfrm>
                        <a:off x="3962400" y="2438400"/>
                        <a:ext cx="4876800" cy="196532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663300"/>
                        </a:solidFill>
                        <a:miter lim="800000"/>
                        <a:headEnd/>
                        <a:tailEnd/>
                      </a:ln>
                      <a:effectLst>
                        <a:outerShdw dist="35921" dir="2700000" algn="ctr" rotWithShape="0">
                          <a:schemeClr val="tx1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Rectangle 4">
            <a:extLst>
              <a:ext uri="{FF2B5EF4-FFF2-40B4-BE49-F238E27FC236}">
                <a16:creationId xmlns:a16="http://schemas.microsoft.com/office/drawing/2014/main" id="{6CD9DFF7-C5C2-B45D-DDE4-33D2ED8816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Quick Check </a:t>
            </a:r>
            <a:r>
              <a:rPr lang="en-US" altLang="en-US" sz="3600">
                <a:sym typeface="Wingdings" panose="05000000000000000000" pitchFamily="2" charset="2"/>
              </a:rPr>
              <a:t></a:t>
            </a:r>
          </a:p>
        </p:txBody>
      </p:sp>
      <p:sp>
        <p:nvSpPr>
          <p:cNvPr id="139269" name="Oval 5">
            <a:extLst>
              <a:ext uri="{FF2B5EF4-FFF2-40B4-BE49-F238E27FC236}">
                <a16:creationId xmlns:a16="http://schemas.microsoft.com/office/drawing/2014/main" id="{F5F29C4B-C416-B9D7-4493-C0EA0241F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400" y="4333875"/>
            <a:ext cx="635000" cy="635000"/>
          </a:xfrm>
          <a:prstGeom prst="ellipse">
            <a:avLst/>
          </a:prstGeom>
          <a:noFill/>
          <a:ln w="50799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 spd="med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2">
            <a:extLst>
              <a:ext uri="{FF2B5EF4-FFF2-40B4-BE49-F238E27FC236}">
                <a16:creationId xmlns:a16="http://schemas.microsoft.com/office/drawing/2014/main" id="{28305724-73FA-724A-F160-B23170B0D37D}"/>
              </a:ext>
            </a:extLst>
          </p:cNvPr>
          <p:cNvGraphicFramePr>
            <a:graphicFrameLocks/>
          </p:cNvGraphicFramePr>
          <p:nvPr/>
        </p:nvGraphicFramePr>
        <p:xfrm>
          <a:off x="0" y="1600200"/>
          <a:ext cx="9144000" cy="421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153254" imgH="2581656" progId="Excel.Sheet.8">
                  <p:embed/>
                </p:oleObj>
              </mc:Choice>
              <mc:Fallback>
                <p:oleObj name="Worksheet" r:id="rId3" imgW="5153254" imgH="2581656" progId="Excel.Shee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00200"/>
                        <a:ext cx="9144000" cy="4216400"/>
                      </a:xfrm>
                      <a:prstGeom prst="rect">
                        <a:avLst/>
                      </a:prstGeom>
                      <a:noFill/>
                      <a:ln w="25399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5" name="Rectangle 3">
            <a:extLst>
              <a:ext uri="{FF2B5EF4-FFF2-40B4-BE49-F238E27FC236}">
                <a16:creationId xmlns:a16="http://schemas.microsoft.com/office/drawing/2014/main" id="{5AC06741-3DA8-6211-3B37-9586A48152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Product Costs - A Closer Look</a:t>
            </a:r>
          </a:p>
        </p:txBody>
      </p:sp>
      <p:sp>
        <p:nvSpPr>
          <p:cNvPr id="49156" name="Line 4">
            <a:extLst>
              <a:ext uri="{FF2B5EF4-FFF2-40B4-BE49-F238E27FC236}">
                <a16:creationId xmlns:a16="http://schemas.microsoft.com/office/drawing/2014/main" id="{C24DD00B-254E-FBEF-9336-F563E69A5E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3276600"/>
            <a:ext cx="736600" cy="381000"/>
          </a:xfrm>
          <a:prstGeom prst="line">
            <a:avLst/>
          </a:prstGeom>
          <a:noFill/>
          <a:ln w="25399">
            <a:solidFill>
              <a:srgbClr val="FC012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2517" name="Rectangle 5">
            <a:extLst>
              <a:ext uri="{FF2B5EF4-FFF2-40B4-BE49-F238E27FC236}">
                <a16:creationId xmlns:a16="http://schemas.microsoft.com/office/drawing/2014/main" id="{F82AB3CF-9BB3-CBF0-35A1-BECC033FA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495800"/>
            <a:ext cx="5673725" cy="1587500"/>
          </a:xfrm>
          <a:prstGeom prst="rect">
            <a:avLst/>
          </a:prstGeom>
          <a:solidFill>
            <a:schemeClr val="folHlink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1">
                <a:solidFill>
                  <a:schemeClr val="accent2"/>
                </a:solidFill>
                <a:latin typeface="Arial" panose="020B0604020202020204" pitchFamily="34" charset="0"/>
              </a:rPr>
              <a:t>All manufacturing costs incurred during the period are added to the beginning balance of work in process. </a:t>
            </a:r>
          </a:p>
        </p:txBody>
      </p:sp>
    </p:spTree>
  </p:cSld>
  <p:clrMapOvr>
    <a:masterClrMapping/>
  </p:clrMapOvr>
  <p:transition spd="med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2">
            <a:extLst>
              <a:ext uri="{FF2B5EF4-FFF2-40B4-BE49-F238E27FC236}">
                <a16:creationId xmlns:a16="http://schemas.microsoft.com/office/drawing/2014/main" id="{3A801891-78B2-BF3D-E51C-1C9BA0A74A79}"/>
              </a:ext>
            </a:extLst>
          </p:cNvPr>
          <p:cNvGraphicFramePr>
            <a:graphicFrameLocks/>
          </p:cNvGraphicFramePr>
          <p:nvPr/>
        </p:nvGraphicFramePr>
        <p:xfrm>
          <a:off x="0" y="1600200"/>
          <a:ext cx="9144000" cy="421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153254" imgH="2572207" progId="Excel.Sheet.8">
                  <p:embed/>
                </p:oleObj>
              </mc:Choice>
              <mc:Fallback>
                <p:oleObj name="Worksheet" r:id="rId3" imgW="5153254" imgH="2572207" progId="Excel.Shee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00200"/>
                        <a:ext cx="9144000" cy="4216400"/>
                      </a:xfrm>
                      <a:prstGeom prst="rect">
                        <a:avLst/>
                      </a:prstGeom>
                      <a:noFill/>
                      <a:ln w="25399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3" name="Rectangle 3">
            <a:extLst>
              <a:ext uri="{FF2B5EF4-FFF2-40B4-BE49-F238E27FC236}">
                <a16:creationId xmlns:a16="http://schemas.microsoft.com/office/drawing/2014/main" id="{D7618A59-E28F-503A-145B-3B7B8C0C9A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Product Costs - A Closer Look</a:t>
            </a:r>
          </a:p>
        </p:txBody>
      </p:sp>
      <p:sp>
        <p:nvSpPr>
          <p:cNvPr id="194564" name="Rectangle 4">
            <a:extLst>
              <a:ext uri="{FF2B5EF4-FFF2-40B4-BE49-F238E27FC236}">
                <a16:creationId xmlns:a16="http://schemas.microsoft.com/office/drawing/2014/main" id="{0C2031D9-C1D6-F806-1E4F-CFE841D85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4630738"/>
            <a:ext cx="5768975" cy="1587500"/>
          </a:xfrm>
          <a:prstGeom prst="rect">
            <a:avLst/>
          </a:prstGeom>
          <a:solidFill>
            <a:schemeClr val="folHlink"/>
          </a:solidFill>
          <a:ln w="38099" cmpd="dbl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1">
                <a:solidFill>
                  <a:schemeClr val="accent2"/>
                </a:solidFill>
                <a:latin typeface="Arial" panose="020B0604020202020204" pitchFamily="34" charset="0"/>
              </a:rPr>
              <a:t>Costs associated with the goods that are completed during the period are transferred to finished goods inventory.</a:t>
            </a:r>
          </a:p>
        </p:txBody>
      </p:sp>
      <p:sp>
        <p:nvSpPr>
          <p:cNvPr id="194565" name="Freeform 5">
            <a:extLst>
              <a:ext uri="{FF2B5EF4-FFF2-40B4-BE49-F238E27FC236}">
                <a16:creationId xmlns:a16="http://schemas.microsoft.com/office/drawing/2014/main" id="{23AD6B18-F369-F0BB-B679-6D674E686F76}"/>
              </a:ext>
            </a:extLst>
          </p:cNvPr>
          <p:cNvSpPr>
            <a:spLocks/>
          </p:cNvSpPr>
          <p:nvPr/>
        </p:nvSpPr>
        <p:spPr bwMode="auto">
          <a:xfrm>
            <a:off x="5657850" y="5867400"/>
            <a:ext cx="3321050" cy="611188"/>
          </a:xfrm>
          <a:custGeom>
            <a:avLst/>
            <a:gdLst>
              <a:gd name="T0" fmla="*/ 2246313 w 2092"/>
              <a:gd name="T1" fmla="*/ 111624 h 668"/>
              <a:gd name="T2" fmla="*/ 2246313 w 2092"/>
              <a:gd name="T3" fmla="*/ 236058 h 668"/>
              <a:gd name="T4" fmla="*/ 841375 w 2092"/>
              <a:gd name="T5" fmla="*/ 236058 h 668"/>
              <a:gd name="T6" fmla="*/ 755650 w 2092"/>
              <a:gd name="T7" fmla="*/ 234228 h 668"/>
              <a:gd name="T8" fmla="*/ 688975 w 2092"/>
              <a:gd name="T9" fmla="*/ 231483 h 668"/>
              <a:gd name="T10" fmla="*/ 625475 w 2092"/>
              <a:gd name="T11" fmla="*/ 224163 h 668"/>
              <a:gd name="T12" fmla="*/ 557213 w 2092"/>
              <a:gd name="T13" fmla="*/ 216844 h 668"/>
              <a:gd name="T14" fmla="*/ 493713 w 2092"/>
              <a:gd name="T15" fmla="*/ 204949 h 668"/>
              <a:gd name="T16" fmla="*/ 431800 w 2092"/>
              <a:gd name="T17" fmla="*/ 192140 h 668"/>
              <a:gd name="T18" fmla="*/ 369888 w 2092"/>
              <a:gd name="T19" fmla="*/ 177501 h 668"/>
              <a:gd name="T20" fmla="*/ 327025 w 2092"/>
              <a:gd name="T21" fmla="*/ 162861 h 668"/>
              <a:gd name="T22" fmla="*/ 285750 w 2092"/>
              <a:gd name="T23" fmla="*/ 146392 h 668"/>
              <a:gd name="T24" fmla="*/ 249238 w 2092"/>
              <a:gd name="T25" fmla="*/ 130838 h 668"/>
              <a:gd name="T26" fmla="*/ 211138 w 2092"/>
              <a:gd name="T27" fmla="*/ 113454 h 668"/>
              <a:gd name="T28" fmla="*/ 179388 w 2092"/>
              <a:gd name="T29" fmla="*/ 96070 h 668"/>
              <a:gd name="T30" fmla="*/ 149225 w 2092"/>
              <a:gd name="T31" fmla="*/ 78686 h 668"/>
              <a:gd name="T32" fmla="*/ 122238 w 2092"/>
              <a:gd name="T33" fmla="*/ 59472 h 668"/>
              <a:gd name="T34" fmla="*/ 95250 w 2092"/>
              <a:gd name="T35" fmla="*/ 41173 h 668"/>
              <a:gd name="T36" fmla="*/ 77788 w 2092"/>
              <a:gd name="T37" fmla="*/ 23789 h 668"/>
              <a:gd name="T38" fmla="*/ 53975 w 2092"/>
              <a:gd name="T39" fmla="*/ 0 h 668"/>
              <a:gd name="T40" fmla="*/ 30163 w 2092"/>
              <a:gd name="T41" fmla="*/ 21044 h 668"/>
              <a:gd name="T42" fmla="*/ 14288 w 2092"/>
              <a:gd name="T43" fmla="*/ 39343 h 668"/>
              <a:gd name="T44" fmla="*/ 1588 w 2092"/>
              <a:gd name="T45" fmla="*/ 61302 h 668"/>
              <a:gd name="T46" fmla="*/ 0 w 2092"/>
              <a:gd name="T47" fmla="*/ 84176 h 668"/>
              <a:gd name="T48" fmla="*/ 0 w 2092"/>
              <a:gd name="T49" fmla="*/ 106134 h 668"/>
              <a:gd name="T50" fmla="*/ 0 w 2092"/>
              <a:gd name="T51" fmla="*/ 133583 h 668"/>
              <a:gd name="T52" fmla="*/ 6350 w 2092"/>
              <a:gd name="T53" fmla="*/ 161947 h 668"/>
              <a:gd name="T54" fmla="*/ 14288 w 2092"/>
              <a:gd name="T55" fmla="*/ 189395 h 668"/>
              <a:gd name="T56" fmla="*/ 30163 w 2092"/>
              <a:gd name="T57" fmla="*/ 215929 h 668"/>
              <a:gd name="T58" fmla="*/ 55563 w 2092"/>
              <a:gd name="T59" fmla="*/ 244292 h 668"/>
              <a:gd name="T60" fmla="*/ 84138 w 2092"/>
              <a:gd name="T61" fmla="*/ 270826 h 668"/>
              <a:gd name="T62" fmla="*/ 122238 w 2092"/>
              <a:gd name="T63" fmla="*/ 295530 h 668"/>
              <a:gd name="T64" fmla="*/ 171450 w 2092"/>
              <a:gd name="T65" fmla="*/ 324808 h 668"/>
              <a:gd name="T66" fmla="*/ 215900 w 2092"/>
              <a:gd name="T67" fmla="*/ 346767 h 668"/>
              <a:gd name="T68" fmla="*/ 273050 w 2092"/>
              <a:gd name="T69" fmla="*/ 373300 h 668"/>
              <a:gd name="T70" fmla="*/ 346075 w 2092"/>
              <a:gd name="T71" fmla="*/ 399834 h 668"/>
              <a:gd name="T72" fmla="*/ 409575 w 2092"/>
              <a:gd name="T73" fmla="*/ 419963 h 668"/>
              <a:gd name="T74" fmla="*/ 488950 w 2092"/>
              <a:gd name="T75" fmla="*/ 441922 h 668"/>
              <a:gd name="T76" fmla="*/ 569913 w 2092"/>
              <a:gd name="T77" fmla="*/ 457476 h 668"/>
              <a:gd name="T78" fmla="*/ 650875 w 2092"/>
              <a:gd name="T79" fmla="*/ 470285 h 668"/>
              <a:gd name="T80" fmla="*/ 763588 w 2092"/>
              <a:gd name="T81" fmla="*/ 477605 h 668"/>
              <a:gd name="T82" fmla="*/ 857250 w 2092"/>
              <a:gd name="T83" fmla="*/ 480350 h 668"/>
              <a:gd name="T84" fmla="*/ 949325 w 2092"/>
              <a:gd name="T85" fmla="*/ 480350 h 668"/>
              <a:gd name="T86" fmla="*/ 2246313 w 2092"/>
              <a:gd name="T87" fmla="*/ 480350 h 668"/>
              <a:gd name="T88" fmla="*/ 2246313 w 2092"/>
              <a:gd name="T89" fmla="*/ 610273 h 668"/>
              <a:gd name="T90" fmla="*/ 3319463 w 2092"/>
              <a:gd name="T91" fmla="*/ 362321 h 668"/>
              <a:gd name="T92" fmla="*/ 2246313 w 2092"/>
              <a:gd name="T93" fmla="*/ 111624 h 668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092" h="668">
                <a:moveTo>
                  <a:pt x="1415" y="122"/>
                </a:moveTo>
                <a:lnTo>
                  <a:pt x="1415" y="258"/>
                </a:lnTo>
                <a:lnTo>
                  <a:pt x="530" y="258"/>
                </a:lnTo>
                <a:lnTo>
                  <a:pt x="476" y="256"/>
                </a:lnTo>
                <a:lnTo>
                  <a:pt x="434" y="253"/>
                </a:lnTo>
                <a:lnTo>
                  <a:pt x="394" y="245"/>
                </a:lnTo>
                <a:lnTo>
                  <a:pt x="351" y="237"/>
                </a:lnTo>
                <a:lnTo>
                  <a:pt x="311" y="224"/>
                </a:lnTo>
                <a:lnTo>
                  <a:pt x="272" y="210"/>
                </a:lnTo>
                <a:lnTo>
                  <a:pt x="233" y="194"/>
                </a:lnTo>
                <a:lnTo>
                  <a:pt x="206" y="178"/>
                </a:lnTo>
                <a:lnTo>
                  <a:pt x="180" y="160"/>
                </a:lnTo>
                <a:lnTo>
                  <a:pt x="157" y="143"/>
                </a:lnTo>
                <a:lnTo>
                  <a:pt x="133" y="124"/>
                </a:lnTo>
                <a:lnTo>
                  <a:pt x="113" y="105"/>
                </a:lnTo>
                <a:lnTo>
                  <a:pt x="94" y="86"/>
                </a:lnTo>
                <a:lnTo>
                  <a:pt x="77" y="65"/>
                </a:lnTo>
                <a:lnTo>
                  <a:pt x="60" y="45"/>
                </a:lnTo>
                <a:lnTo>
                  <a:pt x="49" y="26"/>
                </a:lnTo>
                <a:lnTo>
                  <a:pt x="34" y="0"/>
                </a:lnTo>
                <a:lnTo>
                  <a:pt x="19" y="23"/>
                </a:lnTo>
                <a:lnTo>
                  <a:pt x="9" y="43"/>
                </a:lnTo>
                <a:lnTo>
                  <a:pt x="1" y="67"/>
                </a:lnTo>
                <a:lnTo>
                  <a:pt x="0" y="92"/>
                </a:lnTo>
                <a:lnTo>
                  <a:pt x="0" y="116"/>
                </a:lnTo>
                <a:lnTo>
                  <a:pt x="0" y="146"/>
                </a:lnTo>
                <a:lnTo>
                  <a:pt x="4" y="177"/>
                </a:lnTo>
                <a:lnTo>
                  <a:pt x="9" y="207"/>
                </a:lnTo>
                <a:lnTo>
                  <a:pt x="19" y="236"/>
                </a:lnTo>
                <a:lnTo>
                  <a:pt x="35" y="267"/>
                </a:lnTo>
                <a:lnTo>
                  <a:pt x="53" y="296"/>
                </a:lnTo>
                <a:lnTo>
                  <a:pt x="77" y="323"/>
                </a:lnTo>
                <a:lnTo>
                  <a:pt x="108" y="355"/>
                </a:lnTo>
                <a:lnTo>
                  <a:pt x="136" y="379"/>
                </a:lnTo>
                <a:lnTo>
                  <a:pt x="172" y="408"/>
                </a:lnTo>
                <a:lnTo>
                  <a:pt x="218" y="437"/>
                </a:lnTo>
                <a:lnTo>
                  <a:pt x="258" y="459"/>
                </a:lnTo>
                <a:lnTo>
                  <a:pt x="308" y="483"/>
                </a:lnTo>
                <a:lnTo>
                  <a:pt x="359" y="500"/>
                </a:lnTo>
                <a:lnTo>
                  <a:pt x="410" y="514"/>
                </a:lnTo>
                <a:lnTo>
                  <a:pt x="481" y="522"/>
                </a:lnTo>
                <a:lnTo>
                  <a:pt x="540" y="525"/>
                </a:lnTo>
                <a:lnTo>
                  <a:pt x="598" y="525"/>
                </a:lnTo>
                <a:lnTo>
                  <a:pt x="1415" y="525"/>
                </a:lnTo>
                <a:lnTo>
                  <a:pt x="1415" y="667"/>
                </a:lnTo>
                <a:lnTo>
                  <a:pt x="2091" y="396"/>
                </a:lnTo>
                <a:lnTo>
                  <a:pt x="1415" y="122"/>
                </a:lnTo>
              </a:path>
            </a:pathLst>
          </a:custGeom>
          <a:solidFill>
            <a:srgbClr val="FF0000"/>
          </a:solidFill>
          <a:ln w="12699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26">
            <a:extLst>
              <a:ext uri="{FF2B5EF4-FFF2-40B4-BE49-F238E27FC236}">
                <a16:creationId xmlns:a16="http://schemas.microsoft.com/office/drawing/2014/main" id="{6A73AD7C-2D14-7D3B-4674-970B120753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Quick Check </a:t>
            </a:r>
            <a:r>
              <a:rPr lang="en-US" altLang="en-US" sz="3600">
                <a:sym typeface="Wingdings" panose="05000000000000000000" pitchFamily="2" charset="2"/>
              </a:rPr>
              <a:t></a:t>
            </a:r>
          </a:p>
        </p:txBody>
      </p:sp>
      <p:sp>
        <p:nvSpPr>
          <p:cNvPr id="53251" name="Rectangle 1027">
            <a:extLst>
              <a:ext uri="{FF2B5EF4-FFF2-40B4-BE49-F238E27FC236}">
                <a16:creationId xmlns:a16="http://schemas.microsoft.com/office/drawing/2014/main" id="{92431592-35DE-D771-B5FD-ACF12B847D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7848600" cy="4876800"/>
          </a:xfrm>
          <a:solidFill>
            <a:srgbClr val="EDECD2"/>
          </a:solidFill>
          <a:ln w="12699">
            <a:solidFill>
              <a:srgbClr val="0000CC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    Beginning work in process was $125,000.  Manufacturing costs incurred for the month were $835,000.  There were $200,000 of partially finished goods remaining in work in process inventory at the end of the month.  What was the cost of goods manufactured during the month?</a:t>
            </a:r>
          </a:p>
          <a:p>
            <a:pPr lvl="2">
              <a:spcBef>
                <a:spcPct val="0"/>
              </a:spcBef>
            </a:pPr>
            <a:r>
              <a:rPr lang="en-US" altLang="en-US" sz="2800"/>
              <a:t>A.	$1,160,000</a:t>
            </a:r>
          </a:p>
          <a:p>
            <a:pPr lvl="2">
              <a:spcBef>
                <a:spcPct val="0"/>
              </a:spcBef>
            </a:pPr>
            <a:r>
              <a:rPr lang="en-US" altLang="en-US" sz="2800"/>
              <a:t>B.	$   910,000</a:t>
            </a:r>
          </a:p>
          <a:p>
            <a:pPr lvl="2">
              <a:spcBef>
                <a:spcPct val="0"/>
              </a:spcBef>
            </a:pPr>
            <a:r>
              <a:rPr lang="en-US" altLang="en-US" sz="2800"/>
              <a:t>C.	$   760,000</a:t>
            </a:r>
          </a:p>
          <a:p>
            <a:pPr lvl="2">
              <a:spcBef>
                <a:spcPct val="0"/>
              </a:spcBef>
            </a:pPr>
            <a:r>
              <a:rPr lang="en-US" altLang="en-US" sz="2800"/>
              <a:t>D.	Cannot be determined. </a:t>
            </a:r>
          </a:p>
          <a:p>
            <a:pPr lvl="2"/>
            <a:endParaRPr lang="en-US" altLang="en-US" sz="2800"/>
          </a:p>
        </p:txBody>
      </p:sp>
    </p:spTree>
  </p:cSld>
  <p:clrMapOvr>
    <a:masterClrMapping/>
  </p:clrMapOvr>
  <p:transition spd="med">
    <p:blinds dir="vert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57C6ECA5-2EC6-A5D1-1A70-6876A30D5F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7848600" cy="4876800"/>
          </a:xfrm>
          <a:solidFill>
            <a:srgbClr val="EDECD2"/>
          </a:solidFill>
          <a:ln w="12699">
            <a:solidFill>
              <a:srgbClr val="0000CC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    Beginning work in process was $125,000.  Manufacturing costs incurred for the month were $835,000.  There were $200,000 of partially finished goods remaining in work in process inventory at the end of the month.  What was the cost of goods manufactured during the month?</a:t>
            </a:r>
          </a:p>
          <a:p>
            <a:pPr lvl="2">
              <a:spcBef>
                <a:spcPct val="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A.	$1,160,000</a:t>
            </a:r>
          </a:p>
          <a:p>
            <a:pPr lvl="2">
              <a:spcBef>
                <a:spcPct val="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B.	$   910,000</a:t>
            </a:r>
            <a:endParaRPr lang="en-US" altLang="en-US" sz="2800"/>
          </a:p>
          <a:p>
            <a:pPr lvl="2">
              <a:spcBef>
                <a:spcPct val="0"/>
              </a:spcBef>
            </a:pPr>
            <a:r>
              <a:rPr lang="en-US" altLang="en-US" sz="2800"/>
              <a:t>C.	$   760,000</a:t>
            </a:r>
          </a:p>
          <a:p>
            <a:pPr lvl="2">
              <a:spcBef>
                <a:spcPct val="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D.	Cannot be determined.</a:t>
            </a:r>
            <a:r>
              <a:rPr lang="en-US" altLang="en-US" sz="2800"/>
              <a:t> </a:t>
            </a:r>
          </a:p>
          <a:p>
            <a:pPr lvl="2"/>
            <a:endParaRPr lang="en-US" altLang="en-US" sz="2800"/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50B13F1B-DA33-4B4C-4E5B-58890980AC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Quick Check </a:t>
            </a:r>
            <a:r>
              <a:rPr lang="en-US" altLang="en-US" sz="3600">
                <a:sym typeface="Wingdings" panose="05000000000000000000" pitchFamily="2" charset="2"/>
              </a:rPr>
              <a:t></a:t>
            </a:r>
          </a:p>
        </p:txBody>
      </p:sp>
      <p:sp>
        <p:nvSpPr>
          <p:cNvPr id="108548" name="Oval 4">
            <a:extLst>
              <a:ext uri="{FF2B5EF4-FFF2-40B4-BE49-F238E27FC236}">
                <a16:creationId xmlns:a16="http://schemas.microsoft.com/office/drawing/2014/main" id="{74588EBD-159E-BE6F-DCF9-D876F423B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200" y="5105400"/>
            <a:ext cx="635000" cy="635000"/>
          </a:xfrm>
          <a:prstGeom prst="ellipse">
            <a:avLst/>
          </a:prstGeom>
          <a:noFill/>
          <a:ln w="50799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08549" name="Object 5">
            <a:extLst>
              <a:ext uri="{FF2B5EF4-FFF2-40B4-BE49-F238E27FC236}">
                <a16:creationId xmlns:a16="http://schemas.microsoft.com/office/drawing/2014/main" id="{758D417E-33A9-EEBD-DCA8-BFD7D9E633C3}"/>
              </a:ext>
            </a:extLst>
          </p:cNvPr>
          <p:cNvGraphicFramePr>
            <a:graphicFrameLocks/>
          </p:cNvGraphicFramePr>
          <p:nvPr/>
        </p:nvGraphicFramePr>
        <p:xfrm>
          <a:off x="4800600" y="3200400"/>
          <a:ext cx="4114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705325" imgH="2271240" progId="Excel.Sheet.8">
                  <p:embed/>
                </p:oleObj>
              </mc:Choice>
              <mc:Fallback>
                <p:oleObj name="Worksheet" r:id="rId2" imgW="2705325" imgH="2271240" progId="Excel.Shee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577" t="16008" r="6630" b="4021"/>
                      <a:stretch>
                        <a:fillRect/>
                      </a:stretch>
                    </p:blipFill>
                    <p:spPr bwMode="auto">
                      <a:xfrm>
                        <a:off x="4800600" y="3200400"/>
                        <a:ext cx="4114800" cy="2743200"/>
                      </a:xfrm>
                      <a:prstGeom prst="rect">
                        <a:avLst/>
                      </a:prstGeom>
                      <a:solidFill>
                        <a:srgbClr val="FCFEB9"/>
                      </a:solidFill>
                      <a:ln w="38100">
                        <a:solidFill>
                          <a:srgbClr val="66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298" name="Object 2">
            <a:extLst>
              <a:ext uri="{FF2B5EF4-FFF2-40B4-BE49-F238E27FC236}">
                <a16:creationId xmlns:a16="http://schemas.microsoft.com/office/drawing/2014/main" id="{49874256-D96E-1574-0384-41D1ABE13CD1}"/>
              </a:ext>
            </a:extLst>
          </p:cNvPr>
          <p:cNvGraphicFramePr>
            <a:graphicFrameLocks/>
          </p:cNvGraphicFramePr>
          <p:nvPr/>
        </p:nvGraphicFramePr>
        <p:xfrm>
          <a:off x="1143000" y="1600200"/>
          <a:ext cx="7200900" cy="439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829547" imgH="2448154" progId="Excel.Sheet.8">
                  <p:embed/>
                </p:oleObj>
              </mc:Choice>
              <mc:Fallback>
                <p:oleObj name="Worksheet" r:id="rId2" imgW="4829547" imgH="2448154" progId="Excel.Shee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92" r="24641"/>
                      <a:stretch>
                        <a:fillRect/>
                      </a:stretch>
                    </p:blipFill>
                    <p:spPr bwMode="auto">
                      <a:xfrm>
                        <a:off x="1143000" y="1600200"/>
                        <a:ext cx="7200900" cy="439102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299" name="Rectangle 3">
            <a:extLst>
              <a:ext uri="{FF2B5EF4-FFF2-40B4-BE49-F238E27FC236}">
                <a16:creationId xmlns:a16="http://schemas.microsoft.com/office/drawing/2014/main" id="{6F2C7ED3-047E-ADBA-2BC0-2F5559C9DC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Product Costs - A Closer Look</a:t>
            </a:r>
          </a:p>
        </p:txBody>
      </p:sp>
      <p:sp>
        <p:nvSpPr>
          <p:cNvPr id="102404" name="Line 4">
            <a:extLst>
              <a:ext uri="{FF2B5EF4-FFF2-40B4-BE49-F238E27FC236}">
                <a16:creationId xmlns:a16="http://schemas.microsoft.com/office/drawing/2014/main" id="{497A9293-EAA8-A41F-C6E6-0CA82EAE23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3657600"/>
            <a:ext cx="1219200" cy="1752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7576381-3D2C-EB9C-93C2-9D20D1C24D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Planning and Control Cycle</a:t>
            </a:r>
          </a:p>
        </p:txBody>
      </p:sp>
      <p:sp>
        <p:nvSpPr>
          <p:cNvPr id="10243" name="Rectangle 6">
            <a:extLst>
              <a:ext uri="{FF2B5EF4-FFF2-40B4-BE49-F238E27FC236}">
                <a16:creationId xmlns:a16="http://schemas.microsoft.com/office/drawing/2014/main" id="{64152ABA-65B8-948A-FEB1-5867CE7AC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0088" y="1284288"/>
            <a:ext cx="2984500" cy="1119187"/>
          </a:xfrm>
          <a:prstGeom prst="rect">
            <a:avLst/>
          </a:prstGeom>
          <a:solidFill>
            <a:srgbClr val="FCFEB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200">
                <a:latin typeface="Arial" panose="020B0604020202020204" pitchFamily="34" charset="0"/>
              </a:rPr>
              <a:t>Formulating Long-and</a:t>
            </a:r>
            <a:br>
              <a:rPr lang="en-US" altLang="en-US" sz="2200">
                <a:latin typeface="Arial" panose="020B0604020202020204" pitchFamily="34" charset="0"/>
              </a:rPr>
            </a:br>
            <a:r>
              <a:rPr lang="en-US" altLang="en-US" sz="2200">
                <a:latin typeface="Arial" panose="020B0604020202020204" pitchFamily="34" charset="0"/>
              </a:rPr>
              <a:t>Short-Term Plans (Planning)</a:t>
            </a:r>
          </a:p>
        </p:txBody>
      </p:sp>
      <p:cxnSp>
        <p:nvCxnSpPr>
          <p:cNvPr id="10244" name="AutoShape 11">
            <a:extLst>
              <a:ext uri="{FF2B5EF4-FFF2-40B4-BE49-F238E27FC236}">
                <a16:creationId xmlns:a16="http://schemas.microsoft.com/office/drawing/2014/main" id="{5F83EA18-3C42-8612-2424-8386122405EC}"/>
              </a:ext>
            </a:extLst>
          </p:cNvPr>
          <p:cNvCxnSpPr>
            <a:cxnSpLocks noChangeShapeType="1"/>
            <a:stCxn id="10254" idx="2"/>
          </p:cNvCxnSpPr>
          <p:nvPr/>
        </p:nvCxnSpPr>
        <p:spPr bwMode="auto">
          <a:xfrm>
            <a:off x="7410450" y="4579938"/>
            <a:ext cx="1588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71026" name="Group 18">
            <a:extLst>
              <a:ext uri="{FF2B5EF4-FFF2-40B4-BE49-F238E27FC236}">
                <a16:creationId xmlns:a16="http://schemas.microsoft.com/office/drawing/2014/main" id="{A4E8FA0F-69EB-9349-2027-3EEA66E8FD57}"/>
              </a:ext>
            </a:extLst>
          </p:cNvPr>
          <p:cNvGrpSpPr>
            <a:grpSpLocks/>
          </p:cNvGrpSpPr>
          <p:nvPr/>
        </p:nvGrpSpPr>
        <p:grpSpPr bwMode="auto">
          <a:xfrm>
            <a:off x="3240088" y="4579938"/>
            <a:ext cx="4170362" cy="1785937"/>
            <a:chOff x="2041" y="2885"/>
            <a:chExt cx="2627" cy="1125"/>
          </a:xfrm>
        </p:grpSpPr>
        <p:sp>
          <p:nvSpPr>
            <p:cNvPr id="10259" name="Rectangle 7">
              <a:extLst>
                <a:ext uri="{FF2B5EF4-FFF2-40B4-BE49-F238E27FC236}">
                  <a16:creationId xmlns:a16="http://schemas.microsoft.com/office/drawing/2014/main" id="{AB1DD187-7CD5-554F-4C78-D67800AB7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" y="3305"/>
              <a:ext cx="1880" cy="705"/>
            </a:xfrm>
            <a:prstGeom prst="rect">
              <a:avLst/>
            </a:prstGeom>
            <a:solidFill>
              <a:srgbClr val="FCFEB9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200">
                  <a:latin typeface="Arial" panose="020B0604020202020204" pitchFamily="34" charset="0"/>
                </a:rPr>
                <a:t>Measuring</a:t>
              </a:r>
              <a:br>
                <a:rPr lang="en-US" altLang="en-US" sz="2200">
                  <a:latin typeface="Arial" panose="020B0604020202020204" pitchFamily="34" charset="0"/>
                </a:rPr>
              </a:br>
              <a:r>
                <a:rPr lang="en-US" altLang="en-US" sz="2200">
                  <a:latin typeface="Arial" panose="020B0604020202020204" pitchFamily="34" charset="0"/>
                </a:rPr>
                <a:t>Performance (Controlling)</a:t>
              </a:r>
            </a:p>
          </p:txBody>
        </p:sp>
        <p:cxnSp>
          <p:nvCxnSpPr>
            <p:cNvPr id="10260" name="AutoShape 12">
              <a:extLst>
                <a:ext uri="{FF2B5EF4-FFF2-40B4-BE49-F238E27FC236}">
                  <a16:creationId xmlns:a16="http://schemas.microsoft.com/office/drawing/2014/main" id="{A26801C3-CE1A-BD6B-BED0-E5BDC3E4BEC5}"/>
                </a:ext>
              </a:extLst>
            </p:cNvPr>
            <p:cNvCxnSpPr>
              <a:cxnSpLocks noChangeShapeType="1"/>
              <a:stCxn id="10254" idx="2"/>
              <a:endCxn id="10259" idx="3"/>
            </p:cNvCxnSpPr>
            <p:nvPr/>
          </p:nvCxnSpPr>
          <p:spPr bwMode="auto">
            <a:xfrm rot="5400000">
              <a:off x="3912" y="2902"/>
              <a:ext cx="773" cy="739"/>
            </a:xfrm>
            <a:prstGeom prst="bentConnector2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1027" name="Group 19">
            <a:extLst>
              <a:ext uri="{FF2B5EF4-FFF2-40B4-BE49-F238E27FC236}">
                <a16:creationId xmlns:a16="http://schemas.microsoft.com/office/drawing/2014/main" id="{438C75BA-3624-B3E3-6652-310D1E281DE7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113088"/>
            <a:ext cx="3060700" cy="2693987"/>
            <a:chOff x="384" y="1961"/>
            <a:chExt cx="1928" cy="1697"/>
          </a:xfrm>
        </p:grpSpPr>
        <p:sp>
          <p:nvSpPr>
            <p:cNvPr id="10257" name="Rectangle 9">
              <a:extLst>
                <a:ext uri="{FF2B5EF4-FFF2-40B4-BE49-F238E27FC236}">
                  <a16:creationId xmlns:a16="http://schemas.microsoft.com/office/drawing/2014/main" id="{65C5DB2F-D103-6D01-BAFB-DFF296E04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961"/>
              <a:ext cx="1928" cy="916"/>
            </a:xfrm>
            <a:prstGeom prst="rect">
              <a:avLst/>
            </a:prstGeom>
            <a:solidFill>
              <a:srgbClr val="FCFEB9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200">
                  <a:latin typeface="Arial" panose="020B0604020202020204" pitchFamily="34" charset="0"/>
                </a:rPr>
                <a:t>Comparing Actual</a:t>
              </a:r>
              <a:br>
                <a:rPr lang="en-US" altLang="en-US" sz="2200">
                  <a:latin typeface="Arial" panose="020B0604020202020204" pitchFamily="34" charset="0"/>
                </a:rPr>
              </a:br>
              <a:r>
                <a:rPr lang="en-US" altLang="en-US" sz="2200">
                  <a:latin typeface="Arial" panose="020B0604020202020204" pitchFamily="34" charset="0"/>
                </a:rPr>
                <a:t>to</a:t>
              </a:r>
              <a:br>
                <a:rPr lang="en-US" altLang="en-US" sz="2200">
                  <a:latin typeface="Arial" panose="020B0604020202020204" pitchFamily="34" charset="0"/>
                </a:rPr>
              </a:br>
              <a:r>
                <a:rPr lang="en-US" altLang="en-US" sz="2200">
                  <a:latin typeface="Arial" panose="020B0604020202020204" pitchFamily="34" charset="0"/>
                </a:rPr>
                <a:t>Planned Performance (Controlling)</a:t>
              </a:r>
            </a:p>
          </p:txBody>
        </p:sp>
        <p:cxnSp>
          <p:nvCxnSpPr>
            <p:cNvPr id="10258" name="AutoShape 13">
              <a:extLst>
                <a:ext uri="{FF2B5EF4-FFF2-40B4-BE49-F238E27FC236}">
                  <a16:creationId xmlns:a16="http://schemas.microsoft.com/office/drawing/2014/main" id="{050AC66D-F394-8B42-1579-2CFEA4F37C55}"/>
                </a:ext>
              </a:extLst>
            </p:cNvPr>
            <p:cNvCxnSpPr>
              <a:cxnSpLocks noChangeShapeType="1"/>
              <a:stCxn id="10259" idx="1"/>
              <a:endCxn id="10257" idx="2"/>
            </p:cNvCxnSpPr>
            <p:nvPr/>
          </p:nvCxnSpPr>
          <p:spPr bwMode="auto">
            <a:xfrm rot="10800000">
              <a:off x="1348" y="2885"/>
              <a:ext cx="685" cy="773"/>
            </a:xfrm>
            <a:prstGeom prst="bentConnector2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71022" name="AutoShape 14">
            <a:extLst>
              <a:ext uri="{FF2B5EF4-FFF2-40B4-BE49-F238E27FC236}">
                <a16:creationId xmlns:a16="http://schemas.microsoft.com/office/drawing/2014/main" id="{194C804B-43B1-4F94-308E-31407E780939}"/>
              </a:ext>
            </a:extLst>
          </p:cNvPr>
          <p:cNvCxnSpPr>
            <a:cxnSpLocks noChangeShapeType="1"/>
            <a:stCxn id="10257" idx="0"/>
            <a:endCxn id="10243" idx="1"/>
          </p:cNvCxnSpPr>
          <p:nvPr/>
        </p:nvCxnSpPr>
        <p:spPr bwMode="auto">
          <a:xfrm rot="-5400000">
            <a:off x="2055812" y="1928813"/>
            <a:ext cx="1255713" cy="1087438"/>
          </a:xfrm>
          <a:prstGeom prst="bentConnector2">
            <a:avLst/>
          </a:prstGeom>
          <a:noFill/>
          <a:ln w="28575">
            <a:solidFill>
              <a:schemeClr val="accent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71029" name="Group 21">
            <a:extLst>
              <a:ext uri="{FF2B5EF4-FFF2-40B4-BE49-F238E27FC236}">
                <a16:creationId xmlns:a16="http://schemas.microsoft.com/office/drawing/2014/main" id="{27C55FAD-26BA-90EC-25AC-456F3E061D9C}"/>
              </a:ext>
            </a:extLst>
          </p:cNvPr>
          <p:cNvGrpSpPr>
            <a:grpSpLocks/>
          </p:cNvGrpSpPr>
          <p:nvPr/>
        </p:nvGrpSpPr>
        <p:grpSpPr bwMode="auto">
          <a:xfrm>
            <a:off x="5880100" y="1312863"/>
            <a:ext cx="3060700" cy="3254375"/>
            <a:chOff x="3704" y="827"/>
            <a:chExt cx="1928" cy="2050"/>
          </a:xfrm>
        </p:grpSpPr>
        <p:sp>
          <p:nvSpPr>
            <p:cNvPr id="10254" name="Rectangle 8">
              <a:extLst>
                <a:ext uri="{FF2B5EF4-FFF2-40B4-BE49-F238E27FC236}">
                  <a16:creationId xmlns:a16="http://schemas.microsoft.com/office/drawing/2014/main" id="{204603AB-4161-5C0A-032F-158DB5275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" y="1961"/>
              <a:ext cx="1928" cy="916"/>
            </a:xfrm>
            <a:prstGeom prst="rect">
              <a:avLst/>
            </a:prstGeom>
            <a:solidFill>
              <a:srgbClr val="FCFEB9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200">
                  <a:latin typeface="Arial" panose="020B0604020202020204" pitchFamily="34" charset="0"/>
                </a:rPr>
                <a:t>Implementing</a:t>
              </a:r>
              <a:br>
                <a:rPr lang="en-US" altLang="en-US" sz="2200">
                  <a:latin typeface="Arial" panose="020B0604020202020204" pitchFamily="34" charset="0"/>
                </a:rPr>
              </a:br>
              <a:r>
                <a:rPr lang="en-US" altLang="en-US" sz="2200">
                  <a:latin typeface="Arial" panose="020B0604020202020204" pitchFamily="34" charset="0"/>
                </a:rPr>
                <a:t> the Plans</a:t>
              </a:r>
              <a:br>
                <a:rPr lang="en-US" altLang="en-US" sz="2200">
                  <a:latin typeface="Arial" panose="020B0604020202020204" pitchFamily="34" charset="0"/>
                </a:rPr>
              </a:br>
              <a:r>
                <a:rPr lang="en-US" altLang="en-US" sz="2200">
                  <a:latin typeface="Arial" panose="020B0604020202020204" pitchFamily="34" charset="0"/>
                </a:rPr>
                <a:t>(Directing and Motivating)</a:t>
              </a:r>
            </a:p>
          </p:txBody>
        </p:sp>
        <p:sp>
          <p:nvSpPr>
            <p:cNvPr id="10255" name="Rectangle 10">
              <a:extLst>
                <a:ext uri="{FF2B5EF4-FFF2-40B4-BE49-F238E27FC236}">
                  <a16:creationId xmlns:a16="http://schemas.microsoft.com/office/drawing/2014/main" id="{A153D3E4-9C92-2CB3-E77A-3DC1F51E1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" y="827"/>
              <a:ext cx="688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solidFill>
                    <a:schemeClr val="accent2"/>
                  </a:solidFill>
                  <a:latin typeface="Arial" panose="020B0604020202020204" pitchFamily="34" charset="0"/>
                </a:rPr>
                <a:t>Begin</a:t>
              </a:r>
            </a:p>
          </p:txBody>
        </p:sp>
        <p:cxnSp>
          <p:nvCxnSpPr>
            <p:cNvPr id="10256" name="AutoShape 15">
              <a:extLst>
                <a:ext uri="{FF2B5EF4-FFF2-40B4-BE49-F238E27FC236}">
                  <a16:creationId xmlns:a16="http://schemas.microsoft.com/office/drawing/2014/main" id="{9FDACDE0-38EC-098B-34CA-6E31E8852CA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929" y="1162"/>
              <a:ext cx="739" cy="791"/>
            </a:xfrm>
            <a:prstGeom prst="bentConnector2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1028" name="Group 20">
            <a:extLst>
              <a:ext uri="{FF2B5EF4-FFF2-40B4-BE49-F238E27FC236}">
                <a16:creationId xmlns:a16="http://schemas.microsoft.com/office/drawing/2014/main" id="{4BD352F2-8DFE-E4EE-65F4-97867A2FD4B3}"/>
              </a:ext>
            </a:extLst>
          </p:cNvPr>
          <p:cNvGrpSpPr>
            <a:grpSpLocks/>
          </p:cNvGrpSpPr>
          <p:nvPr/>
        </p:nvGrpSpPr>
        <p:grpSpPr bwMode="auto">
          <a:xfrm>
            <a:off x="3708400" y="2425700"/>
            <a:ext cx="2159000" cy="2832100"/>
            <a:chOff x="2336" y="1528"/>
            <a:chExt cx="1360" cy="1784"/>
          </a:xfrm>
        </p:grpSpPr>
        <p:sp>
          <p:nvSpPr>
            <p:cNvPr id="10250" name="Rectangle 3">
              <a:extLst>
                <a:ext uri="{FF2B5EF4-FFF2-40B4-BE49-F238E27FC236}">
                  <a16:creationId xmlns:a16="http://schemas.microsoft.com/office/drawing/2014/main" id="{CB43744F-3882-F7D2-B06C-FD7B2CBED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" y="2157"/>
              <a:ext cx="870" cy="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>
                  <a:solidFill>
                    <a:srgbClr val="FF0000"/>
                  </a:solidFill>
                  <a:latin typeface="Arial" panose="020B0604020202020204" pitchFamily="34" charset="0"/>
                </a:rPr>
                <a:t>Decision</a:t>
              </a:r>
              <a:br>
                <a:rPr lang="en-US" altLang="en-US" sz="2400">
                  <a:solidFill>
                    <a:srgbClr val="FF0000"/>
                  </a:solidFill>
                  <a:latin typeface="Arial" panose="020B0604020202020204" pitchFamily="34" charset="0"/>
                </a:rPr>
              </a:br>
              <a:r>
                <a:rPr lang="en-US" altLang="en-US" sz="2400">
                  <a:solidFill>
                    <a:srgbClr val="FF0000"/>
                  </a:solidFill>
                  <a:latin typeface="Arial" panose="020B0604020202020204" pitchFamily="34" charset="0"/>
                </a:rPr>
                <a:t>Making</a:t>
              </a:r>
            </a:p>
          </p:txBody>
        </p:sp>
        <p:sp>
          <p:nvSpPr>
            <p:cNvPr id="10251" name="Line 4">
              <a:extLst>
                <a:ext uri="{FF2B5EF4-FFF2-40B4-BE49-F238E27FC236}">
                  <a16:creationId xmlns:a16="http://schemas.microsoft.com/office/drawing/2014/main" id="{F8DA736E-06E5-B370-FE27-311FEDBC8C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81" y="1528"/>
              <a:ext cx="0" cy="5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2" name="Line 5">
              <a:extLst>
                <a:ext uri="{FF2B5EF4-FFF2-40B4-BE49-F238E27FC236}">
                  <a16:creationId xmlns:a16="http://schemas.microsoft.com/office/drawing/2014/main" id="{12A580A1-34FD-DA0B-8B10-55B5E27C85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6" y="2419"/>
              <a:ext cx="136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3" name="Line 16">
              <a:extLst>
                <a:ext uri="{FF2B5EF4-FFF2-40B4-BE49-F238E27FC236}">
                  <a16:creationId xmlns:a16="http://schemas.microsoft.com/office/drawing/2014/main" id="{59DB9E19-92AA-B7BB-8711-C2CE5AB393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81" y="2720"/>
              <a:ext cx="0" cy="5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BFB55E62-01E9-EDDF-BB83-7DEBD5D3C9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Quick Check </a:t>
            </a:r>
            <a:r>
              <a:rPr lang="en-US" altLang="en-US" sz="3600">
                <a:sym typeface="Wingdings" panose="05000000000000000000" pitchFamily="2" charset="2"/>
              </a:rPr>
              <a:t>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0FDB77AC-686B-5067-7B68-D5D1BCC254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153400" cy="4686300"/>
          </a:xfrm>
          <a:solidFill>
            <a:srgbClr val="EDECD2"/>
          </a:solidFill>
          <a:ln w="12699">
            <a:solidFill>
              <a:srgbClr val="0000CC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 	Beginning finished goods inventory was $130,000. The cost of goods manufactured for the month was $760,000. And the ending finished goods inventory was $150,000. What was the cost of goods sold for the month?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A. $  20,000.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B. $740,000.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C. $780,000.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D. $760,000.</a:t>
            </a:r>
          </a:p>
        </p:txBody>
      </p:sp>
    </p:spTree>
  </p:cSld>
  <p:clrMapOvr>
    <a:masterClrMapping/>
  </p:clrMapOvr>
  <p:transition spd="med">
    <p:blinds dir="vert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F7C601A6-807A-4F31-9A4F-82D18EB4C6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Quick Check </a:t>
            </a:r>
            <a:r>
              <a:rPr lang="en-US" altLang="en-US" sz="3600">
                <a:sym typeface="Wingdings" panose="05000000000000000000" pitchFamily="2" charset="2"/>
              </a:rPr>
              <a:t>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04756DAB-E527-9EC9-5734-819B28E40C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153400" cy="4686300"/>
          </a:xfrm>
          <a:solidFill>
            <a:srgbClr val="EDECD2"/>
          </a:solidFill>
          <a:ln w="12699">
            <a:solidFill>
              <a:srgbClr val="0000CC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 	Beginning finished goods inventory was $130,000. The cost of goods manufactured for the month was $760,000. And the ending finished goods inventory was $150,000. What was the cost of goods sold for the month?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A. $  20,000.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B. $740,000.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C. $780,000.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D. $760,000.</a:t>
            </a:r>
          </a:p>
        </p:txBody>
      </p:sp>
      <p:sp>
        <p:nvSpPr>
          <p:cNvPr id="141316" name="Oval 4">
            <a:extLst>
              <a:ext uri="{FF2B5EF4-FFF2-40B4-BE49-F238E27FC236}">
                <a16:creationId xmlns:a16="http://schemas.microsoft.com/office/drawing/2014/main" id="{BB312E10-698C-D6DE-8A13-D0B87B772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267200"/>
            <a:ext cx="635000" cy="635000"/>
          </a:xfrm>
          <a:prstGeom prst="ellipse">
            <a:avLst/>
          </a:prstGeom>
          <a:noFill/>
          <a:ln w="50799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1317" name="AutoShape 5">
            <a:extLst>
              <a:ext uri="{FF2B5EF4-FFF2-40B4-BE49-F238E27FC236}">
                <a16:creationId xmlns:a16="http://schemas.microsoft.com/office/drawing/2014/main" id="{28433F7F-5960-A902-CD04-CB8AC6CA6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276600"/>
            <a:ext cx="5334000" cy="1066800"/>
          </a:xfrm>
          <a:prstGeom prst="wedgeRectCallout">
            <a:avLst>
              <a:gd name="adj1" fmla="val -52856"/>
              <a:gd name="adj2" fmla="val 75296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$130,000 + $760,000 = $890,000</a:t>
            </a:r>
          </a:p>
          <a:p>
            <a:pPr algn="ctr"/>
            <a:r>
              <a:rPr lang="en-US" altLang="en-US">
                <a:latin typeface="Arial" panose="020B0604020202020204" pitchFamily="34" charset="0"/>
              </a:rPr>
              <a:t>$890,000 - $150,000 = $740,000</a:t>
            </a:r>
            <a:endParaRPr lang="en-US" altLang="en-US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9708-24B5-4DBB-BE02-DBEE6101B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"/>
            <a:ext cx="8001000" cy="609600"/>
          </a:xfrm>
        </p:spPr>
        <p:txBody>
          <a:bodyPr/>
          <a:lstStyle/>
          <a:p>
            <a:r>
              <a:rPr lang="en-GB" dirty="0"/>
              <a:t>Determination of cost of goods sold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44C1E-9613-41CE-AE28-F9F837FD7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90600"/>
            <a:ext cx="8229600" cy="5715000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Beginning R. M. inventory			***</a:t>
            </a:r>
          </a:p>
          <a:p>
            <a:pPr marL="0" indent="0">
              <a:buNone/>
            </a:pPr>
            <a:r>
              <a:rPr lang="en-GB" sz="2000" dirty="0"/>
              <a:t>(+) R. M. purchase				***</a:t>
            </a:r>
          </a:p>
          <a:p>
            <a:pPr marL="0" indent="0">
              <a:buNone/>
            </a:pPr>
            <a:r>
              <a:rPr lang="en-GB" sz="2000" u="sng" dirty="0"/>
              <a:t>(-) Ending R. M. inventory		</a:t>
            </a:r>
            <a:r>
              <a:rPr lang="en-GB" sz="2000" u="sng"/>
              <a:t>	(***)</a:t>
            </a:r>
            <a:endParaRPr lang="en-GB" sz="2000" u="sng" dirty="0"/>
          </a:p>
          <a:p>
            <a:pPr marL="0" indent="0">
              <a:buNone/>
            </a:pPr>
            <a:r>
              <a:rPr lang="en-GB" sz="2000" b="1" dirty="0"/>
              <a:t>R.M. used in production			***</a:t>
            </a:r>
          </a:p>
          <a:p>
            <a:pPr marL="0" indent="0">
              <a:buNone/>
            </a:pPr>
            <a:r>
              <a:rPr lang="en-GB" sz="2000" dirty="0"/>
              <a:t>(+) </a:t>
            </a:r>
            <a:r>
              <a:rPr lang="en-GB" sz="2000" b="1" i="1" dirty="0"/>
              <a:t>Direct manufacturing </a:t>
            </a:r>
            <a:r>
              <a:rPr lang="en-GB" sz="2000" b="1" i="1" dirty="0" err="1"/>
              <a:t>labor</a:t>
            </a:r>
            <a:r>
              <a:rPr lang="en-GB" sz="2000" dirty="0"/>
              <a:t>			***</a:t>
            </a:r>
          </a:p>
          <a:p>
            <a:pPr marL="0" indent="0">
              <a:buNone/>
            </a:pPr>
            <a:r>
              <a:rPr lang="en-GB" sz="2000" dirty="0"/>
              <a:t>(+) </a:t>
            </a:r>
            <a:r>
              <a:rPr lang="en-GB" sz="2000" b="1" i="1" dirty="0"/>
              <a:t>manufacturing overhead</a:t>
            </a:r>
            <a:r>
              <a:rPr lang="en-GB" sz="2000" dirty="0"/>
              <a:t>			***</a:t>
            </a:r>
          </a:p>
          <a:p>
            <a:pPr marL="0" indent="0">
              <a:buNone/>
            </a:pPr>
            <a:r>
              <a:rPr lang="en-GB" sz="2000" dirty="0"/>
              <a:t>       (----indirect manufacturing </a:t>
            </a:r>
            <a:r>
              <a:rPr lang="en-GB" sz="2000" dirty="0" err="1"/>
              <a:t>labor</a:t>
            </a:r>
            <a:r>
              <a:rPr lang="en-GB" sz="2000" dirty="0"/>
              <a:t>, </a:t>
            </a:r>
          </a:p>
          <a:p>
            <a:pPr marL="0" indent="0">
              <a:buNone/>
            </a:pPr>
            <a:r>
              <a:rPr lang="en-GB" sz="2000" u="sng" dirty="0"/>
              <a:t>indirect materials, other factory cost) 		***</a:t>
            </a:r>
          </a:p>
          <a:p>
            <a:pPr marL="0" indent="0">
              <a:buNone/>
            </a:pPr>
            <a:r>
              <a:rPr lang="en-GB" sz="2000" b="1" dirty="0"/>
              <a:t>Total Manufacturing cost/ Total product cost	***</a:t>
            </a:r>
          </a:p>
          <a:p>
            <a:pPr marL="0" indent="0">
              <a:buNone/>
            </a:pPr>
            <a:r>
              <a:rPr lang="en-GB" sz="2000" dirty="0"/>
              <a:t>(+) W. I. P. beginning inventory			***</a:t>
            </a:r>
          </a:p>
          <a:p>
            <a:pPr marL="0" indent="0">
              <a:buNone/>
            </a:pPr>
            <a:r>
              <a:rPr lang="en-GB" sz="2000" u="sng" dirty="0"/>
              <a:t>(-) W. I. P. ending inventory			***</a:t>
            </a:r>
          </a:p>
          <a:p>
            <a:pPr marL="0" indent="0">
              <a:buNone/>
            </a:pPr>
            <a:r>
              <a:rPr lang="en-GB" sz="2000" b="1" dirty="0"/>
              <a:t>Cost of goods manufactured			***</a:t>
            </a:r>
          </a:p>
          <a:p>
            <a:pPr marL="0" indent="0">
              <a:buNone/>
            </a:pPr>
            <a:r>
              <a:rPr lang="en-GB" sz="2000" dirty="0"/>
              <a:t>(+) F.G. beginning inventory			***</a:t>
            </a:r>
          </a:p>
          <a:p>
            <a:pPr marL="0" indent="0">
              <a:buNone/>
            </a:pPr>
            <a:r>
              <a:rPr lang="en-GB" sz="2000" u="sng" dirty="0"/>
              <a:t>(-) F. G. ending inventory			(***)</a:t>
            </a:r>
          </a:p>
          <a:p>
            <a:pPr marL="0" indent="0">
              <a:buNone/>
            </a:pPr>
            <a:r>
              <a:rPr lang="en-GB" sz="2000" b="1" dirty="0"/>
              <a:t>Cost of goods sold					</a:t>
            </a:r>
            <a:r>
              <a:rPr lang="en-GB" sz="2000" b="1" u="sng" dirty="0"/>
              <a:t>****</a:t>
            </a:r>
          </a:p>
        </p:txBody>
      </p:sp>
    </p:spTree>
    <p:extLst>
      <p:ext uri="{BB962C8B-B14F-4D97-AF65-F5344CB8AC3E}">
        <p14:creationId xmlns:p14="http://schemas.microsoft.com/office/powerpoint/2010/main" val="643667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EF7D37D-43C3-2957-931F-0F4F1F568A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Differences Between Financial and Managerial Accounting</a:t>
            </a:r>
          </a:p>
        </p:txBody>
      </p:sp>
      <p:graphicFrame>
        <p:nvGraphicFramePr>
          <p:cNvPr id="11267" name="Object 3">
            <a:extLst>
              <a:ext uri="{FF2B5EF4-FFF2-40B4-BE49-F238E27FC236}">
                <a16:creationId xmlns:a16="http://schemas.microsoft.com/office/drawing/2014/main" id="{C34CDBEC-BFDC-A4EC-704D-ACA621537B4E}"/>
              </a:ext>
            </a:extLst>
          </p:cNvPr>
          <p:cNvGraphicFramePr>
            <a:graphicFrameLocks/>
          </p:cNvGraphicFramePr>
          <p:nvPr/>
        </p:nvGraphicFramePr>
        <p:xfrm>
          <a:off x="498475" y="1563688"/>
          <a:ext cx="8528050" cy="506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848631" imgH="2867266" progId="Excel.Sheet.8">
                  <p:embed/>
                </p:oleObj>
              </mc:Choice>
              <mc:Fallback>
                <p:oleObj name="Worksheet" r:id="rId2" imgW="4848631" imgH="2867266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" y="1563688"/>
                        <a:ext cx="8528050" cy="506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986" name="Group 2">
            <a:extLst>
              <a:ext uri="{FF2B5EF4-FFF2-40B4-BE49-F238E27FC236}">
                <a16:creationId xmlns:a16="http://schemas.microsoft.com/office/drawing/2014/main" id="{69F99EE0-D1EC-1F64-A2F9-4C32AFD90F73}"/>
              </a:ext>
            </a:extLst>
          </p:cNvPr>
          <p:cNvGrpSpPr>
            <a:grpSpLocks/>
          </p:cNvGrpSpPr>
          <p:nvPr/>
        </p:nvGrpSpPr>
        <p:grpSpPr bwMode="auto">
          <a:xfrm>
            <a:off x="839788" y="4038600"/>
            <a:ext cx="3579812" cy="1662113"/>
            <a:chOff x="529" y="2544"/>
            <a:chExt cx="2255" cy="1047"/>
          </a:xfrm>
        </p:grpSpPr>
        <p:grpSp>
          <p:nvGrpSpPr>
            <p:cNvPr id="12403" name="Group 3">
              <a:extLst>
                <a:ext uri="{FF2B5EF4-FFF2-40B4-BE49-F238E27FC236}">
                  <a16:creationId xmlns:a16="http://schemas.microsoft.com/office/drawing/2014/main" id="{976CACB3-18DA-90BA-E50F-D5D706BBF2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9" y="2683"/>
              <a:ext cx="2255" cy="908"/>
              <a:chOff x="529" y="2683"/>
              <a:chExt cx="2255" cy="908"/>
            </a:xfrm>
          </p:grpSpPr>
          <p:grpSp>
            <p:nvGrpSpPr>
              <p:cNvPr id="12405" name="Group 4">
                <a:extLst>
                  <a:ext uri="{FF2B5EF4-FFF2-40B4-BE49-F238E27FC236}">
                    <a16:creationId xmlns:a16="http://schemas.microsoft.com/office/drawing/2014/main" id="{F4B8286E-A01D-2EF5-4AFB-4F4B74B32F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5" y="2763"/>
                <a:ext cx="1983" cy="680"/>
                <a:chOff x="675" y="2763"/>
                <a:chExt cx="1983" cy="680"/>
              </a:xfrm>
            </p:grpSpPr>
            <p:sp>
              <p:nvSpPr>
                <p:cNvPr id="12446" name="Freeform 5">
                  <a:extLst>
                    <a:ext uri="{FF2B5EF4-FFF2-40B4-BE49-F238E27FC236}">
                      <a16:creationId xmlns:a16="http://schemas.microsoft.com/office/drawing/2014/main" id="{1FAF96B8-3660-2805-4652-F58028C264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5" y="2763"/>
                  <a:ext cx="1983" cy="680"/>
                </a:xfrm>
                <a:custGeom>
                  <a:avLst/>
                  <a:gdLst>
                    <a:gd name="T0" fmla="*/ 0 w 3967"/>
                    <a:gd name="T1" fmla="*/ 680 h 1359"/>
                    <a:gd name="T2" fmla="*/ 0 w 3967"/>
                    <a:gd name="T3" fmla="*/ 0 h 1359"/>
                    <a:gd name="T4" fmla="*/ 1983 w 3967"/>
                    <a:gd name="T5" fmla="*/ 0 h 1359"/>
                    <a:gd name="T6" fmla="*/ 1983 w 3967"/>
                    <a:gd name="T7" fmla="*/ 677 h 1359"/>
                    <a:gd name="T8" fmla="*/ 0 w 3967"/>
                    <a:gd name="T9" fmla="*/ 680 h 13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967" h="1359">
                      <a:moveTo>
                        <a:pt x="0" y="1359"/>
                      </a:moveTo>
                      <a:lnTo>
                        <a:pt x="0" y="0"/>
                      </a:lnTo>
                      <a:lnTo>
                        <a:pt x="3967" y="0"/>
                      </a:lnTo>
                      <a:lnTo>
                        <a:pt x="3967" y="1353"/>
                      </a:lnTo>
                      <a:lnTo>
                        <a:pt x="0" y="1359"/>
                      </a:lnTo>
                      <a:close/>
                    </a:path>
                  </a:pathLst>
                </a:custGeom>
                <a:solidFill>
                  <a:srgbClr val="6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2447" name="Group 6">
                  <a:extLst>
                    <a:ext uri="{FF2B5EF4-FFF2-40B4-BE49-F238E27FC236}">
                      <a16:creationId xmlns:a16="http://schemas.microsoft.com/office/drawing/2014/main" id="{1BB55698-7B63-B832-8D79-AA49FC6A6C5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93" y="2806"/>
                  <a:ext cx="1951" cy="609"/>
                  <a:chOff x="693" y="2806"/>
                  <a:chExt cx="1951" cy="609"/>
                </a:xfrm>
              </p:grpSpPr>
              <p:sp>
                <p:nvSpPr>
                  <p:cNvPr id="12448" name="Rectangle 7">
                    <a:extLst>
                      <a:ext uri="{FF2B5EF4-FFF2-40B4-BE49-F238E27FC236}">
                        <a16:creationId xmlns:a16="http://schemas.microsoft.com/office/drawing/2014/main" id="{4EAD45E9-9959-7C04-434B-68845498A6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39" y="2821"/>
                    <a:ext cx="69" cy="26"/>
                  </a:xfrm>
                  <a:prstGeom prst="rect">
                    <a:avLst/>
                  </a:prstGeom>
                  <a:solidFill>
                    <a:srgbClr val="4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2449" name="Rectangle 8">
                    <a:extLst>
                      <a:ext uri="{FF2B5EF4-FFF2-40B4-BE49-F238E27FC236}">
                        <a16:creationId xmlns:a16="http://schemas.microsoft.com/office/drawing/2014/main" id="{7C045317-BE58-0D59-E147-65A2C7BC00E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19" y="3107"/>
                    <a:ext cx="69" cy="26"/>
                  </a:xfrm>
                  <a:prstGeom prst="rect">
                    <a:avLst/>
                  </a:prstGeom>
                  <a:solidFill>
                    <a:srgbClr val="4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2450" name="Rectangle 9">
                    <a:extLst>
                      <a:ext uri="{FF2B5EF4-FFF2-40B4-BE49-F238E27FC236}">
                        <a16:creationId xmlns:a16="http://schemas.microsoft.com/office/drawing/2014/main" id="{E7814170-5BF0-BC92-FC31-68123B40A9A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48" y="3068"/>
                    <a:ext cx="69" cy="27"/>
                  </a:xfrm>
                  <a:prstGeom prst="rect">
                    <a:avLst/>
                  </a:prstGeom>
                  <a:solidFill>
                    <a:srgbClr val="2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2451" name="Rectangle 10">
                    <a:extLst>
                      <a:ext uri="{FF2B5EF4-FFF2-40B4-BE49-F238E27FC236}">
                        <a16:creationId xmlns:a16="http://schemas.microsoft.com/office/drawing/2014/main" id="{25372A26-4BA1-1937-9608-9DD09D363E9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53" y="2953"/>
                    <a:ext cx="69" cy="24"/>
                  </a:xfrm>
                  <a:prstGeom prst="rect">
                    <a:avLst/>
                  </a:prstGeom>
                  <a:solidFill>
                    <a:srgbClr val="4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2452" name="Rectangle 11">
                    <a:extLst>
                      <a:ext uri="{FF2B5EF4-FFF2-40B4-BE49-F238E27FC236}">
                        <a16:creationId xmlns:a16="http://schemas.microsoft.com/office/drawing/2014/main" id="{6D19142E-4877-93D0-3B21-91E454FB75B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05" y="2913"/>
                    <a:ext cx="69" cy="26"/>
                  </a:xfrm>
                  <a:prstGeom prst="rect">
                    <a:avLst/>
                  </a:prstGeom>
                  <a:solidFill>
                    <a:srgbClr val="2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2453" name="Rectangle 12">
                    <a:extLst>
                      <a:ext uri="{FF2B5EF4-FFF2-40B4-BE49-F238E27FC236}">
                        <a16:creationId xmlns:a16="http://schemas.microsoft.com/office/drawing/2014/main" id="{4B2DA333-B0BA-2438-E694-8F0FFEC202E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53" y="3251"/>
                    <a:ext cx="69" cy="26"/>
                  </a:xfrm>
                  <a:prstGeom prst="rect">
                    <a:avLst/>
                  </a:prstGeom>
                  <a:solidFill>
                    <a:srgbClr val="4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2454" name="Rectangle 13">
                    <a:extLst>
                      <a:ext uri="{FF2B5EF4-FFF2-40B4-BE49-F238E27FC236}">
                        <a16:creationId xmlns:a16="http://schemas.microsoft.com/office/drawing/2014/main" id="{462C47AA-A9A8-E156-4EEC-6576501F98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95" y="3309"/>
                    <a:ext cx="68" cy="26"/>
                  </a:xfrm>
                  <a:prstGeom prst="rect">
                    <a:avLst/>
                  </a:prstGeom>
                  <a:solidFill>
                    <a:srgbClr val="4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2455" name="Rectangle 14">
                    <a:extLst>
                      <a:ext uri="{FF2B5EF4-FFF2-40B4-BE49-F238E27FC236}">
                        <a16:creationId xmlns:a16="http://schemas.microsoft.com/office/drawing/2014/main" id="{412E7192-CA2A-3489-C608-A5AF2EA999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3354"/>
                    <a:ext cx="69" cy="26"/>
                  </a:xfrm>
                  <a:prstGeom prst="rect">
                    <a:avLst/>
                  </a:prstGeom>
                  <a:solidFill>
                    <a:srgbClr val="4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2456" name="Rectangle 15">
                    <a:extLst>
                      <a:ext uri="{FF2B5EF4-FFF2-40B4-BE49-F238E27FC236}">
                        <a16:creationId xmlns:a16="http://schemas.microsoft.com/office/drawing/2014/main" id="{76655ED0-8E7F-446C-157E-EA1C342AC6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75" y="3389"/>
                    <a:ext cx="69" cy="26"/>
                  </a:xfrm>
                  <a:prstGeom prst="rect">
                    <a:avLst/>
                  </a:prstGeom>
                  <a:solidFill>
                    <a:srgbClr val="4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2457" name="Rectangle 16">
                    <a:extLst>
                      <a:ext uri="{FF2B5EF4-FFF2-40B4-BE49-F238E27FC236}">
                        <a16:creationId xmlns:a16="http://schemas.microsoft.com/office/drawing/2014/main" id="{14512D59-7C3C-6D5A-4D04-86DA966F264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75" y="3221"/>
                    <a:ext cx="69" cy="26"/>
                  </a:xfrm>
                  <a:prstGeom prst="rect">
                    <a:avLst/>
                  </a:prstGeom>
                  <a:solidFill>
                    <a:srgbClr val="2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2458" name="Rectangle 17">
                    <a:extLst>
                      <a:ext uri="{FF2B5EF4-FFF2-40B4-BE49-F238E27FC236}">
                        <a16:creationId xmlns:a16="http://schemas.microsoft.com/office/drawing/2014/main" id="{0704DFA4-F793-9F13-3EEB-79CF2D5025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63" y="3129"/>
                    <a:ext cx="70" cy="27"/>
                  </a:xfrm>
                  <a:prstGeom prst="rect">
                    <a:avLst/>
                  </a:prstGeom>
                  <a:solidFill>
                    <a:srgbClr val="2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2459" name="Rectangle 18">
                    <a:extLst>
                      <a:ext uri="{FF2B5EF4-FFF2-40B4-BE49-F238E27FC236}">
                        <a16:creationId xmlns:a16="http://schemas.microsoft.com/office/drawing/2014/main" id="{64226DE7-0C81-6535-EE7C-157F35D5E2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5" y="2806"/>
                    <a:ext cx="69" cy="27"/>
                  </a:xfrm>
                  <a:prstGeom prst="rect">
                    <a:avLst/>
                  </a:prstGeom>
                  <a:solidFill>
                    <a:srgbClr val="4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2460" name="Rectangle 19">
                    <a:extLst>
                      <a:ext uri="{FF2B5EF4-FFF2-40B4-BE49-F238E27FC236}">
                        <a16:creationId xmlns:a16="http://schemas.microsoft.com/office/drawing/2014/main" id="{343940A3-B497-AAE5-5CB5-1693CA335E2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54" y="2950"/>
                    <a:ext cx="69" cy="27"/>
                  </a:xfrm>
                  <a:prstGeom prst="rect">
                    <a:avLst/>
                  </a:prstGeom>
                  <a:solidFill>
                    <a:srgbClr val="4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2461" name="Rectangle 20">
                    <a:extLst>
                      <a:ext uri="{FF2B5EF4-FFF2-40B4-BE49-F238E27FC236}">
                        <a16:creationId xmlns:a16="http://schemas.microsoft.com/office/drawing/2014/main" id="{591A1ACC-5827-D095-A648-485C9B1E2B0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06" y="3031"/>
                    <a:ext cx="69" cy="26"/>
                  </a:xfrm>
                  <a:prstGeom prst="rect">
                    <a:avLst/>
                  </a:prstGeom>
                  <a:solidFill>
                    <a:srgbClr val="4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2462" name="Rectangle 21">
                    <a:extLst>
                      <a:ext uri="{FF2B5EF4-FFF2-40B4-BE49-F238E27FC236}">
                        <a16:creationId xmlns:a16="http://schemas.microsoft.com/office/drawing/2014/main" id="{992418FF-6E4F-5369-F3B1-CA5D810D64A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191"/>
                    <a:ext cx="70" cy="26"/>
                  </a:xfrm>
                  <a:prstGeom prst="rect">
                    <a:avLst/>
                  </a:prstGeom>
                  <a:solidFill>
                    <a:srgbClr val="4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2463" name="Rectangle 22">
                    <a:extLst>
                      <a:ext uri="{FF2B5EF4-FFF2-40B4-BE49-F238E27FC236}">
                        <a16:creationId xmlns:a16="http://schemas.microsoft.com/office/drawing/2014/main" id="{0928DBE7-30EA-3615-2FC1-9BE9D88405A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25" y="3286"/>
                    <a:ext cx="69" cy="26"/>
                  </a:xfrm>
                  <a:prstGeom prst="rect">
                    <a:avLst/>
                  </a:prstGeom>
                  <a:solidFill>
                    <a:srgbClr val="4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2464" name="Rectangle 23">
                    <a:extLst>
                      <a:ext uri="{FF2B5EF4-FFF2-40B4-BE49-F238E27FC236}">
                        <a16:creationId xmlns:a16="http://schemas.microsoft.com/office/drawing/2014/main" id="{927A073C-1146-CBC7-2878-D7C2C2E2021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2" y="3319"/>
                    <a:ext cx="68" cy="28"/>
                  </a:xfrm>
                  <a:prstGeom prst="rect">
                    <a:avLst/>
                  </a:prstGeom>
                  <a:solidFill>
                    <a:srgbClr val="4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2465" name="Rectangle 24">
                    <a:extLst>
                      <a:ext uri="{FF2B5EF4-FFF2-40B4-BE49-F238E27FC236}">
                        <a16:creationId xmlns:a16="http://schemas.microsoft.com/office/drawing/2014/main" id="{34D84402-91E3-15EC-7C97-A5158E2736D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9" y="3244"/>
                    <a:ext cx="69" cy="27"/>
                  </a:xfrm>
                  <a:prstGeom prst="rect">
                    <a:avLst/>
                  </a:prstGeom>
                  <a:solidFill>
                    <a:srgbClr val="2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2466" name="Rectangle 25">
                    <a:extLst>
                      <a:ext uri="{FF2B5EF4-FFF2-40B4-BE49-F238E27FC236}">
                        <a16:creationId xmlns:a16="http://schemas.microsoft.com/office/drawing/2014/main" id="{CC85D334-13C7-911B-BAB2-FFE7D70A452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57" y="3058"/>
                    <a:ext cx="69" cy="26"/>
                  </a:xfrm>
                  <a:prstGeom prst="rect">
                    <a:avLst/>
                  </a:prstGeom>
                  <a:solidFill>
                    <a:srgbClr val="2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2467" name="Rectangle 26">
                    <a:extLst>
                      <a:ext uri="{FF2B5EF4-FFF2-40B4-BE49-F238E27FC236}">
                        <a16:creationId xmlns:a16="http://schemas.microsoft.com/office/drawing/2014/main" id="{FBB9A1EC-0528-C902-4050-8D5A16F5B0E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93" y="2875"/>
                    <a:ext cx="69" cy="27"/>
                  </a:xfrm>
                  <a:prstGeom prst="rect">
                    <a:avLst/>
                  </a:prstGeom>
                  <a:solidFill>
                    <a:srgbClr val="2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  <p:grpSp>
            <p:nvGrpSpPr>
              <p:cNvPr id="12406" name="Group 27">
                <a:extLst>
                  <a:ext uri="{FF2B5EF4-FFF2-40B4-BE49-F238E27FC236}">
                    <a16:creationId xmlns:a16="http://schemas.microsoft.com/office/drawing/2014/main" id="{140DCB86-D236-0A38-EC9C-C495E934C5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9" y="3437"/>
                <a:ext cx="2255" cy="154"/>
                <a:chOff x="529" y="3437"/>
                <a:chExt cx="2255" cy="154"/>
              </a:xfrm>
            </p:grpSpPr>
            <p:sp>
              <p:nvSpPr>
                <p:cNvPr id="12444" name="Rectangle 28">
                  <a:extLst>
                    <a:ext uri="{FF2B5EF4-FFF2-40B4-BE49-F238E27FC236}">
                      <a16:creationId xmlns:a16="http://schemas.microsoft.com/office/drawing/2014/main" id="{B81F242E-1D2E-F4FD-2809-2038AECF73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9" y="3437"/>
                  <a:ext cx="2254" cy="133"/>
                </a:xfrm>
                <a:prstGeom prst="rect">
                  <a:avLst/>
                </a:pr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2445" name="Rectangle 29">
                  <a:extLst>
                    <a:ext uri="{FF2B5EF4-FFF2-40B4-BE49-F238E27FC236}">
                      <a16:creationId xmlns:a16="http://schemas.microsoft.com/office/drawing/2014/main" id="{8DD0A53D-057F-8352-2053-B817BFEA02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4" y="3561"/>
                  <a:ext cx="2250" cy="30"/>
                </a:xfrm>
                <a:prstGeom prst="rect">
                  <a:avLst/>
                </a:pr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12407" name="Group 30">
                <a:extLst>
                  <a:ext uri="{FF2B5EF4-FFF2-40B4-BE49-F238E27FC236}">
                    <a16:creationId xmlns:a16="http://schemas.microsoft.com/office/drawing/2014/main" id="{01043EA3-ECA4-D928-F60B-F68A58D8F8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3" y="2683"/>
                <a:ext cx="1546" cy="758"/>
                <a:chOff x="893" y="2683"/>
                <a:chExt cx="1546" cy="758"/>
              </a:xfrm>
            </p:grpSpPr>
            <p:grpSp>
              <p:nvGrpSpPr>
                <p:cNvPr id="12408" name="Group 31">
                  <a:extLst>
                    <a:ext uri="{FF2B5EF4-FFF2-40B4-BE49-F238E27FC236}">
                      <a16:creationId xmlns:a16="http://schemas.microsoft.com/office/drawing/2014/main" id="{5E64E859-CFAF-38EB-76EA-2179F6CCBE4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3" y="2683"/>
                  <a:ext cx="1546" cy="758"/>
                  <a:chOff x="893" y="2683"/>
                  <a:chExt cx="1546" cy="758"/>
                </a:xfrm>
              </p:grpSpPr>
              <p:sp>
                <p:nvSpPr>
                  <p:cNvPr id="12438" name="Freeform 32">
                    <a:extLst>
                      <a:ext uri="{FF2B5EF4-FFF2-40B4-BE49-F238E27FC236}">
                        <a16:creationId xmlns:a16="http://schemas.microsoft.com/office/drawing/2014/main" id="{A1F67D11-A1A8-7B29-65B2-0C3126F333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3" y="2683"/>
                    <a:ext cx="1546" cy="758"/>
                  </a:xfrm>
                  <a:custGeom>
                    <a:avLst/>
                    <a:gdLst>
                      <a:gd name="T0" fmla="*/ 119 w 3091"/>
                      <a:gd name="T1" fmla="*/ 375 h 1515"/>
                      <a:gd name="T2" fmla="*/ 0 w 3091"/>
                      <a:gd name="T3" fmla="*/ 304 h 1515"/>
                      <a:gd name="T4" fmla="*/ 0 w 3091"/>
                      <a:gd name="T5" fmla="*/ 0 h 1515"/>
                      <a:gd name="T6" fmla="*/ 1546 w 3091"/>
                      <a:gd name="T7" fmla="*/ 2 h 1515"/>
                      <a:gd name="T8" fmla="*/ 1546 w 3091"/>
                      <a:gd name="T9" fmla="*/ 295 h 1515"/>
                      <a:gd name="T10" fmla="*/ 1431 w 3091"/>
                      <a:gd name="T11" fmla="*/ 390 h 1515"/>
                      <a:gd name="T12" fmla="*/ 1431 w 3091"/>
                      <a:gd name="T13" fmla="*/ 663 h 1515"/>
                      <a:gd name="T14" fmla="*/ 943 w 3091"/>
                      <a:gd name="T15" fmla="*/ 663 h 1515"/>
                      <a:gd name="T16" fmla="*/ 943 w 3091"/>
                      <a:gd name="T17" fmla="*/ 755 h 1515"/>
                      <a:gd name="T18" fmla="*/ 603 w 3091"/>
                      <a:gd name="T19" fmla="*/ 758 h 1515"/>
                      <a:gd name="T20" fmla="*/ 602 w 3091"/>
                      <a:gd name="T21" fmla="*/ 669 h 1515"/>
                      <a:gd name="T22" fmla="*/ 119 w 3091"/>
                      <a:gd name="T23" fmla="*/ 669 h 1515"/>
                      <a:gd name="T24" fmla="*/ 119 w 3091"/>
                      <a:gd name="T25" fmla="*/ 375 h 15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3091" h="1515">
                        <a:moveTo>
                          <a:pt x="237" y="750"/>
                        </a:moveTo>
                        <a:lnTo>
                          <a:pt x="0" y="607"/>
                        </a:lnTo>
                        <a:lnTo>
                          <a:pt x="0" y="0"/>
                        </a:lnTo>
                        <a:lnTo>
                          <a:pt x="3091" y="3"/>
                        </a:lnTo>
                        <a:lnTo>
                          <a:pt x="3091" y="589"/>
                        </a:lnTo>
                        <a:lnTo>
                          <a:pt x="2862" y="780"/>
                        </a:lnTo>
                        <a:lnTo>
                          <a:pt x="2862" y="1326"/>
                        </a:lnTo>
                        <a:lnTo>
                          <a:pt x="1885" y="1326"/>
                        </a:lnTo>
                        <a:lnTo>
                          <a:pt x="1885" y="1509"/>
                        </a:lnTo>
                        <a:lnTo>
                          <a:pt x="1206" y="1515"/>
                        </a:lnTo>
                        <a:lnTo>
                          <a:pt x="1203" y="1337"/>
                        </a:lnTo>
                        <a:lnTo>
                          <a:pt x="237" y="1337"/>
                        </a:lnTo>
                        <a:lnTo>
                          <a:pt x="237" y="75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39" name="Freeform 33">
                    <a:extLst>
                      <a:ext uri="{FF2B5EF4-FFF2-40B4-BE49-F238E27FC236}">
                        <a16:creationId xmlns:a16="http://schemas.microsoft.com/office/drawing/2014/main" id="{0714AD3E-CE51-A13D-98A0-2257BCA9EB0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16" y="2985"/>
                    <a:ext cx="90" cy="50"/>
                  </a:xfrm>
                  <a:custGeom>
                    <a:avLst/>
                    <a:gdLst>
                      <a:gd name="T0" fmla="*/ 0 w 180"/>
                      <a:gd name="T1" fmla="*/ 1 h 102"/>
                      <a:gd name="T2" fmla="*/ 90 w 180"/>
                      <a:gd name="T3" fmla="*/ 0 h 102"/>
                      <a:gd name="T4" fmla="*/ 90 w 180"/>
                      <a:gd name="T5" fmla="*/ 50 h 102"/>
                      <a:gd name="T6" fmla="*/ 0 w 180"/>
                      <a:gd name="T7" fmla="*/ 1 h 10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80" h="102">
                        <a:moveTo>
                          <a:pt x="0" y="2"/>
                        </a:moveTo>
                        <a:lnTo>
                          <a:pt x="180" y="0"/>
                        </a:lnTo>
                        <a:lnTo>
                          <a:pt x="180" y="102"/>
                        </a:lnTo>
                        <a:lnTo>
                          <a:pt x="0" y="2"/>
                        </a:lnTo>
                        <a:close/>
                      </a:path>
                    </a:pathLst>
                  </a:custGeom>
                  <a:solidFill>
                    <a:srgbClr val="603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40" name="Freeform 34">
                    <a:extLst>
                      <a:ext uri="{FF2B5EF4-FFF2-40B4-BE49-F238E27FC236}">
                        <a16:creationId xmlns:a16="http://schemas.microsoft.com/office/drawing/2014/main" id="{6EFA6EA2-0571-48ED-DF37-D393DE98BA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28" y="2985"/>
                    <a:ext cx="83" cy="64"/>
                  </a:xfrm>
                  <a:custGeom>
                    <a:avLst/>
                    <a:gdLst>
                      <a:gd name="T0" fmla="*/ 83 w 168"/>
                      <a:gd name="T1" fmla="*/ 0 h 130"/>
                      <a:gd name="T2" fmla="*/ 0 w 168"/>
                      <a:gd name="T3" fmla="*/ 0 h 130"/>
                      <a:gd name="T4" fmla="*/ 0 w 168"/>
                      <a:gd name="T5" fmla="*/ 64 h 130"/>
                      <a:gd name="T6" fmla="*/ 83 w 168"/>
                      <a:gd name="T7" fmla="*/ 0 h 1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68" h="130">
                        <a:moveTo>
                          <a:pt x="168" y="0"/>
                        </a:moveTo>
                        <a:lnTo>
                          <a:pt x="0" y="0"/>
                        </a:lnTo>
                        <a:lnTo>
                          <a:pt x="0" y="130"/>
                        </a:lnTo>
                        <a:lnTo>
                          <a:pt x="168" y="0"/>
                        </a:lnTo>
                        <a:close/>
                      </a:path>
                    </a:pathLst>
                  </a:custGeom>
                  <a:solidFill>
                    <a:srgbClr val="603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2441" name="Group 35">
                    <a:extLst>
                      <a:ext uri="{FF2B5EF4-FFF2-40B4-BE49-F238E27FC236}">
                        <a16:creationId xmlns:a16="http://schemas.microsoft.com/office/drawing/2014/main" id="{6D9B528A-CB93-5055-7574-0627B2155F0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934" y="2713"/>
                    <a:ext cx="1469" cy="259"/>
                    <a:chOff x="934" y="2713"/>
                    <a:chExt cx="1469" cy="259"/>
                  </a:xfrm>
                </p:grpSpPr>
                <p:sp>
                  <p:nvSpPr>
                    <p:cNvPr id="12442" name="Rectangle 36">
                      <a:extLst>
                        <a:ext uri="{FF2B5EF4-FFF2-40B4-BE49-F238E27FC236}">
                          <a16:creationId xmlns:a16="http://schemas.microsoft.com/office/drawing/2014/main" id="{99DE0A74-E00E-3275-1CC1-21AAF226CB8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4" y="2713"/>
                      <a:ext cx="1469" cy="259"/>
                    </a:xfrm>
                    <a:prstGeom prst="rect">
                      <a:avLst/>
                    </a:prstGeom>
                    <a:solidFill>
                      <a:srgbClr val="603000"/>
                    </a:solidFill>
                    <a:ln w="635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12443" name="Rectangle 37">
                      <a:extLst>
                        <a:ext uri="{FF2B5EF4-FFF2-40B4-BE49-F238E27FC236}">
                          <a16:creationId xmlns:a16="http://schemas.microsoft.com/office/drawing/2014/main" id="{76C04189-36E3-BAAA-21C0-3A2F39AE482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99" y="2743"/>
                      <a:ext cx="489" cy="187"/>
                    </a:xfrm>
                    <a:prstGeom prst="rect">
                      <a:avLst/>
                    </a:prstGeom>
                    <a:solidFill>
                      <a:srgbClr val="201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</p:grpSp>
            <p:sp>
              <p:nvSpPr>
                <p:cNvPr id="12409" name="Freeform 38">
                  <a:extLst>
                    <a:ext uri="{FF2B5EF4-FFF2-40B4-BE49-F238E27FC236}">
                      <a16:creationId xmlns:a16="http://schemas.microsoft.com/office/drawing/2014/main" id="{B0C8ACA1-E793-2E9E-DEB5-A5D5CC33CF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6" y="3056"/>
                  <a:ext cx="1295" cy="373"/>
                </a:xfrm>
                <a:custGeom>
                  <a:avLst/>
                  <a:gdLst>
                    <a:gd name="T0" fmla="*/ 1295 w 2589"/>
                    <a:gd name="T1" fmla="*/ 370 h 746"/>
                    <a:gd name="T2" fmla="*/ 1295 w 2589"/>
                    <a:gd name="T3" fmla="*/ 0 h 746"/>
                    <a:gd name="T4" fmla="*/ 0 w 2589"/>
                    <a:gd name="T5" fmla="*/ 0 h 746"/>
                    <a:gd name="T6" fmla="*/ 0 w 2589"/>
                    <a:gd name="T7" fmla="*/ 373 h 74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89" h="746">
                      <a:moveTo>
                        <a:pt x="2589" y="740"/>
                      </a:moveTo>
                      <a:lnTo>
                        <a:pt x="2589" y="0"/>
                      </a:lnTo>
                      <a:lnTo>
                        <a:pt x="0" y="0"/>
                      </a:lnTo>
                      <a:lnTo>
                        <a:pt x="0" y="746"/>
                      </a:lnTo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2410" name="Group 39">
                  <a:extLst>
                    <a:ext uri="{FF2B5EF4-FFF2-40B4-BE49-F238E27FC236}">
                      <a16:creationId xmlns:a16="http://schemas.microsoft.com/office/drawing/2014/main" id="{43F16E44-7E23-097D-D7EE-08B27F47223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55" y="3080"/>
                  <a:ext cx="1228" cy="336"/>
                  <a:chOff x="1055" y="3080"/>
                  <a:chExt cx="1228" cy="336"/>
                </a:xfrm>
              </p:grpSpPr>
              <p:grpSp>
                <p:nvGrpSpPr>
                  <p:cNvPr id="12411" name="Group 40">
                    <a:extLst>
                      <a:ext uri="{FF2B5EF4-FFF2-40B4-BE49-F238E27FC236}">
                        <a16:creationId xmlns:a16="http://schemas.microsoft.com/office/drawing/2014/main" id="{87FC7147-DA92-4F82-CF33-46BE9A423A9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523" y="3080"/>
                    <a:ext cx="289" cy="336"/>
                    <a:chOff x="1523" y="3080"/>
                    <a:chExt cx="289" cy="336"/>
                  </a:xfrm>
                </p:grpSpPr>
                <p:grpSp>
                  <p:nvGrpSpPr>
                    <p:cNvPr id="12428" name="Group 41">
                      <a:extLst>
                        <a:ext uri="{FF2B5EF4-FFF2-40B4-BE49-F238E27FC236}">
                          <a16:creationId xmlns:a16="http://schemas.microsoft.com/office/drawing/2014/main" id="{C5296337-A869-7DDF-900A-4528B1BBF14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24" y="3094"/>
                      <a:ext cx="127" cy="234"/>
                      <a:chOff x="1524" y="3094"/>
                      <a:chExt cx="127" cy="234"/>
                    </a:xfrm>
                  </p:grpSpPr>
                  <p:sp>
                    <p:nvSpPr>
                      <p:cNvPr id="12435" name="Rectangle 42">
                        <a:extLst>
                          <a:ext uri="{FF2B5EF4-FFF2-40B4-BE49-F238E27FC236}">
                            <a16:creationId xmlns:a16="http://schemas.microsoft.com/office/drawing/2014/main" id="{6FB94B7C-71E1-6C84-2BD5-6A9F89A16A2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35" y="3094"/>
                        <a:ext cx="110" cy="234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63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endParaRPr lang="en-US" altLang="en-US"/>
                      </a:p>
                    </p:txBody>
                  </p:sp>
                  <p:sp>
                    <p:nvSpPr>
                      <p:cNvPr id="12436" name="Freeform 43">
                        <a:extLst>
                          <a:ext uri="{FF2B5EF4-FFF2-40B4-BE49-F238E27FC236}">
                            <a16:creationId xmlns:a16="http://schemas.microsoft.com/office/drawing/2014/main" id="{650F61EA-1642-D5B1-C45B-710C045DA5F3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24" y="3261"/>
                        <a:ext cx="127" cy="18"/>
                      </a:xfrm>
                      <a:custGeom>
                        <a:avLst/>
                        <a:gdLst>
                          <a:gd name="T0" fmla="*/ 0 w 253"/>
                          <a:gd name="T1" fmla="*/ 5 h 36"/>
                          <a:gd name="T2" fmla="*/ 72 w 253"/>
                          <a:gd name="T3" fmla="*/ 5 h 36"/>
                          <a:gd name="T4" fmla="*/ 72 w 253"/>
                          <a:gd name="T5" fmla="*/ 2 h 36"/>
                          <a:gd name="T6" fmla="*/ 74 w 253"/>
                          <a:gd name="T7" fmla="*/ 0 h 36"/>
                          <a:gd name="T8" fmla="*/ 78 w 253"/>
                          <a:gd name="T9" fmla="*/ 0 h 36"/>
                          <a:gd name="T10" fmla="*/ 122 w 253"/>
                          <a:gd name="T11" fmla="*/ 0 h 36"/>
                          <a:gd name="T12" fmla="*/ 126 w 253"/>
                          <a:gd name="T13" fmla="*/ 1 h 36"/>
                          <a:gd name="T14" fmla="*/ 127 w 253"/>
                          <a:gd name="T15" fmla="*/ 6 h 36"/>
                          <a:gd name="T16" fmla="*/ 127 w 253"/>
                          <a:gd name="T17" fmla="*/ 15 h 36"/>
                          <a:gd name="T18" fmla="*/ 125 w 253"/>
                          <a:gd name="T19" fmla="*/ 18 h 36"/>
                          <a:gd name="T20" fmla="*/ 72 w 253"/>
                          <a:gd name="T21" fmla="*/ 18 h 36"/>
                          <a:gd name="T22" fmla="*/ 72 w 253"/>
                          <a:gd name="T23" fmla="*/ 16 h 36"/>
                          <a:gd name="T24" fmla="*/ 72 w 253"/>
                          <a:gd name="T25" fmla="*/ 13 h 36"/>
                          <a:gd name="T26" fmla="*/ 0 w 253"/>
                          <a:gd name="T27" fmla="*/ 13 h 36"/>
                          <a:gd name="T28" fmla="*/ 0 w 253"/>
                          <a:gd name="T29" fmla="*/ 5 h 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</a:gdLst>
                        <a:ahLst/>
                        <a:cxnLst>
                          <a:cxn ang="T30">
                            <a:pos x="T0" y="T1"/>
                          </a:cxn>
                          <a:cxn ang="T31">
                            <a:pos x="T2" y="T3"/>
                          </a:cxn>
                          <a:cxn ang="T32">
                            <a:pos x="T4" y="T5"/>
                          </a:cxn>
                          <a:cxn ang="T33">
                            <a:pos x="T6" y="T7"/>
                          </a:cxn>
                          <a:cxn ang="T34">
                            <a:pos x="T8" y="T9"/>
                          </a:cxn>
                          <a:cxn ang="T35">
                            <a:pos x="T10" y="T11"/>
                          </a:cxn>
                          <a:cxn ang="T36">
                            <a:pos x="T12" y="T13"/>
                          </a:cxn>
                          <a:cxn ang="T37">
                            <a:pos x="T14" y="T15"/>
                          </a:cxn>
                          <a:cxn ang="T38">
                            <a:pos x="T16" y="T17"/>
                          </a:cxn>
                          <a:cxn ang="T39">
                            <a:pos x="T18" y="T19"/>
                          </a:cxn>
                          <a:cxn ang="T40">
                            <a:pos x="T20" y="T21"/>
                          </a:cxn>
                          <a:cxn ang="T41">
                            <a:pos x="T22" y="T23"/>
                          </a:cxn>
                          <a:cxn ang="T42">
                            <a:pos x="T24" y="T25"/>
                          </a:cxn>
                          <a:cxn ang="T43">
                            <a:pos x="T26" y="T27"/>
                          </a:cxn>
                          <a:cxn ang="T44">
                            <a:pos x="T28" y="T29"/>
                          </a:cxn>
                        </a:cxnLst>
                        <a:rect l="0" t="0" r="r" b="b"/>
                        <a:pathLst>
                          <a:path w="253" h="36">
                            <a:moveTo>
                              <a:pt x="0" y="9"/>
                            </a:moveTo>
                            <a:lnTo>
                              <a:pt x="143" y="9"/>
                            </a:lnTo>
                            <a:lnTo>
                              <a:pt x="143" y="3"/>
                            </a:lnTo>
                            <a:lnTo>
                              <a:pt x="147" y="0"/>
                            </a:lnTo>
                            <a:lnTo>
                              <a:pt x="156" y="0"/>
                            </a:lnTo>
                            <a:lnTo>
                              <a:pt x="243" y="0"/>
                            </a:lnTo>
                            <a:lnTo>
                              <a:pt x="252" y="2"/>
                            </a:lnTo>
                            <a:lnTo>
                              <a:pt x="253" y="11"/>
                            </a:lnTo>
                            <a:lnTo>
                              <a:pt x="253" y="30"/>
                            </a:lnTo>
                            <a:lnTo>
                              <a:pt x="249" y="36"/>
                            </a:lnTo>
                            <a:lnTo>
                              <a:pt x="144" y="36"/>
                            </a:lnTo>
                            <a:lnTo>
                              <a:pt x="143" y="32"/>
                            </a:lnTo>
                            <a:lnTo>
                              <a:pt x="143" y="26"/>
                            </a:lnTo>
                            <a:lnTo>
                              <a:pt x="0" y="26"/>
                            </a:lnTo>
                            <a:lnTo>
                              <a:pt x="0" y="9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2437" name="Rectangle 44">
                        <a:extLst>
                          <a:ext uri="{FF2B5EF4-FFF2-40B4-BE49-F238E27FC236}">
                            <a16:creationId xmlns:a16="http://schemas.microsoft.com/office/drawing/2014/main" id="{94527431-F939-EB21-AB0D-0EE846C8EAD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01" y="3267"/>
                        <a:ext cx="43" cy="7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endParaRPr lang="en-US" altLang="en-US"/>
                      </a:p>
                    </p:txBody>
                  </p:sp>
                </p:grpSp>
                <p:grpSp>
                  <p:nvGrpSpPr>
                    <p:cNvPr id="12429" name="Group 45">
                      <a:extLst>
                        <a:ext uri="{FF2B5EF4-FFF2-40B4-BE49-F238E27FC236}">
                          <a16:creationId xmlns:a16="http://schemas.microsoft.com/office/drawing/2014/main" id="{51723DA0-E7BC-C97A-DB0A-490F75A5FB5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84" y="3094"/>
                      <a:ext cx="127" cy="234"/>
                      <a:chOff x="1684" y="3094"/>
                      <a:chExt cx="127" cy="234"/>
                    </a:xfrm>
                  </p:grpSpPr>
                  <p:sp>
                    <p:nvSpPr>
                      <p:cNvPr id="12432" name="Rectangle 46">
                        <a:extLst>
                          <a:ext uri="{FF2B5EF4-FFF2-40B4-BE49-F238E27FC236}">
                            <a16:creationId xmlns:a16="http://schemas.microsoft.com/office/drawing/2014/main" id="{AC03731E-30DD-937E-369A-25355D6B658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90" y="3094"/>
                        <a:ext cx="110" cy="234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63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endParaRPr lang="en-US" altLang="en-US"/>
                      </a:p>
                    </p:txBody>
                  </p:sp>
                  <p:sp>
                    <p:nvSpPr>
                      <p:cNvPr id="12433" name="Freeform 47">
                        <a:extLst>
                          <a:ext uri="{FF2B5EF4-FFF2-40B4-BE49-F238E27FC236}">
                            <a16:creationId xmlns:a16="http://schemas.microsoft.com/office/drawing/2014/main" id="{9840676C-082E-651F-6160-AD3B1CB7A663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684" y="3261"/>
                        <a:ext cx="127" cy="18"/>
                      </a:xfrm>
                      <a:custGeom>
                        <a:avLst/>
                        <a:gdLst>
                          <a:gd name="T0" fmla="*/ 127 w 254"/>
                          <a:gd name="T1" fmla="*/ 5 h 36"/>
                          <a:gd name="T2" fmla="*/ 55 w 254"/>
                          <a:gd name="T3" fmla="*/ 5 h 36"/>
                          <a:gd name="T4" fmla="*/ 55 w 254"/>
                          <a:gd name="T5" fmla="*/ 2 h 36"/>
                          <a:gd name="T6" fmla="*/ 53 w 254"/>
                          <a:gd name="T7" fmla="*/ 0 h 36"/>
                          <a:gd name="T8" fmla="*/ 49 w 254"/>
                          <a:gd name="T9" fmla="*/ 0 h 36"/>
                          <a:gd name="T10" fmla="*/ 5 w 254"/>
                          <a:gd name="T11" fmla="*/ 0 h 36"/>
                          <a:gd name="T12" fmla="*/ 1 w 254"/>
                          <a:gd name="T13" fmla="*/ 1 h 36"/>
                          <a:gd name="T14" fmla="*/ 0 w 254"/>
                          <a:gd name="T15" fmla="*/ 6 h 36"/>
                          <a:gd name="T16" fmla="*/ 0 w 254"/>
                          <a:gd name="T17" fmla="*/ 15 h 36"/>
                          <a:gd name="T18" fmla="*/ 2 w 254"/>
                          <a:gd name="T19" fmla="*/ 18 h 36"/>
                          <a:gd name="T20" fmla="*/ 55 w 254"/>
                          <a:gd name="T21" fmla="*/ 18 h 36"/>
                          <a:gd name="T22" fmla="*/ 55 w 254"/>
                          <a:gd name="T23" fmla="*/ 16 h 36"/>
                          <a:gd name="T24" fmla="*/ 55 w 254"/>
                          <a:gd name="T25" fmla="*/ 13 h 36"/>
                          <a:gd name="T26" fmla="*/ 127 w 254"/>
                          <a:gd name="T27" fmla="*/ 13 h 36"/>
                          <a:gd name="T28" fmla="*/ 127 w 254"/>
                          <a:gd name="T29" fmla="*/ 5 h 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</a:gdLst>
                        <a:ahLst/>
                        <a:cxnLst>
                          <a:cxn ang="T30">
                            <a:pos x="T0" y="T1"/>
                          </a:cxn>
                          <a:cxn ang="T31">
                            <a:pos x="T2" y="T3"/>
                          </a:cxn>
                          <a:cxn ang="T32">
                            <a:pos x="T4" y="T5"/>
                          </a:cxn>
                          <a:cxn ang="T33">
                            <a:pos x="T6" y="T7"/>
                          </a:cxn>
                          <a:cxn ang="T34">
                            <a:pos x="T8" y="T9"/>
                          </a:cxn>
                          <a:cxn ang="T35">
                            <a:pos x="T10" y="T11"/>
                          </a:cxn>
                          <a:cxn ang="T36">
                            <a:pos x="T12" y="T13"/>
                          </a:cxn>
                          <a:cxn ang="T37">
                            <a:pos x="T14" y="T15"/>
                          </a:cxn>
                          <a:cxn ang="T38">
                            <a:pos x="T16" y="T17"/>
                          </a:cxn>
                          <a:cxn ang="T39">
                            <a:pos x="T18" y="T19"/>
                          </a:cxn>
                          <a:cxn ang="T40">
                            <a:pos x="T20" y="T21"/>
                          </a:cxn>
                          <a:cxn ang="T41">
                            <a:pos x="T22" y="T23"/>
                          </a:cxn>
                          <a:cxn ang="T42">
                            <a:pos x="T24" y="T25"/>
                          </a:cxn>
                          <a:cxn ang="T43">
                            <a:pos x="T26" y="T27"/>
                          </a:cxn>
                          <a:cxn ang="T44">
                            <a:pos x="T28" y="T29"/>
                          </a:cxn>
                        </a:cxnLst>
                        <a:rect l="0" t="0" r="r" b="b"/>
                        <a:pathLst>
                          <a:path w="254" h="36">
                            <a:moveTo>
                              <a:pt x="254" y="9"/>
                            </a:moveTo>
                            <a:lnTo>
                              <a:pt x="110" y="9"/>
                            </a:lnTo>
                            <a:lnTo>
                              <a:pt x="110" y="3"/>
                            </a:lnTo>
                            <a:lnTo>
                              <a:pt x="106" y="0"/>
                            </a:lnTo>
                            <a:lnTo>
                              <a:pt x="97" y="0"/>
                            </a:lnTo>
                            <a:lnTo>
                              <a:pt x="10" y="0"/>
                            </a:lnTo>
                            <a:lnTo>
                              <a:pt x="1" y="2"/>
                            </a:lnTo>
                            <a:lnTo>
                              <a:pt x="0" y="11"/>
                            </a:lnTo>
                            <a:lnTo>
                              <a:pt x="0" y="30"/>
                            </a:lnTo>
                            <a:lnTo>
                              <a:pt x="3" y="36"/>
                            </a:lnTo>
                            <a:lnTo>
                              <a:pt x="109" y="36"/>
                            </a:lnTo>
                            <a:lnTo>
                              <a:pt x="110" y="32"/>
                            </a:lnTo>
                            <a:lnTo>
                              <a:pt x="110" y="26"/>
                            </a:lnTo>
                            <a:lnTo>
                              <a:pt x="254" y="26"/>
                            </a:lnTo>
                            <a:lnTo>
                              <a:pt x="254" y="9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2434" name="Rectangle 48">
                        <a:extLst>
                          <a:ext uri="{FF2B5EF4-FFF2-40B4-BE49-F238E27FC236}">
                            <a16:creationId xmlns:a16="http://schemas.microsoft.com/office/drawing/2014/main" id="{77E3FEB3-B077-7AC3-11D2-6F4842B50F3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92" y="3267"/>
                        <a:ext cx="42" cy="7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endParaRPr lang="en-US" altLang="en-US"/>
                      </a:p>
                    </p:txBody>
                  </p:sp>
                </p:grpSp>
                <p:sp>
                  <p:nvSpPr>
                    <p:cNvPr id="12430" name="Rectangle 49">
                      <a:extLst>
                        <a:ext uri="{FF2B5EF4-FFF2-40B4-BE49-F238E27FC236}">
                          <a16:creationId xmlns:a16="http://schemas.microsoft.com/office/drawing/2014/main" id="{F26A9A8F-FB5D-3899-0CD7-9499DA8C36B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23" y="3080"/>
                      <a:ext cx="134" cy="336"/>
                    </a:xfrm>
                    <a:prstGeom prst="rect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12431" name="Rectangle 50">
                      <a:extLst>
                        <a:ext uri="{FF2B5EF4-FFF2-40B4-BE49-F238E27FC236}">
                          <a16:creationId xmlns:a16="http://schemas.microsoft.com/office/drawing/2014/main" id="{A0451741-169A-F919-F64B-7E672B550F4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77" y="3080"/>
                      <a:ext cx="135" cy="336"/>
                    </a:xfrm>
                    <a:prstGeom prst="rect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  <p:grpSp>
                <p:nvGrpSpPr>
                  <p:cNvPr id="12412" name="Group 51">
                    <a:extLst>
                      <a:ext uri="{FF2B5EF4-FFF2-40B4-BE49-F238E27FC236}">
                        <a16:creationId xmlns:a16="http://schemas.microsoft.com/office/drawing/2014/main" id="{7243523B-0C14-B85C-0644-F5CF104B4BA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55" y="3080"/>
                    <a:ext cx="1228" cy="250"/>
                    <a:chOff x="1055" y="3080"/>
                    <a:chExt cx="1228" cy="250"/>
                  </a:xfrm>
                </p:grpSpPr>
                <p:grpSp>
                  <p:nvGrpSpPr>
                    <p:cNvPr id="12413" name="Group 52">
                      <a:extLst>
                        <a:ext uri="{FF2B5EF4-FFF2-40B4-BE49-F238E27FC236}">
                          <a16:creationId xmlns:a16="http://schemas.microsoft.com/office/drawing/2014/main" id="{3D2A23D3-93B2-1D66-9847-DAD961F16FF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55" y="3080"/>
                      <a:ext cx="168" cy="249"/>
                      <a:chOff x="1055" y="3080"/>
                      <a:chExt cx="168" cy="249"/>
                    </a:xfrm>
                  </p:grpSpPr>
                  <p:sp>
                    <p:nvSpPr>
                      <p:cNvPr id="12426" name="Rectangle 53">
                        <a:extLst>
                          <a:ext uri="{FF2B5EF4-FFF2-40B4-BE49-F238E27FC236}">
                            <a16:creationId xmlns:a16="http://schemas.microsoft.com/office/drawing/2014/main" id="{5BBD3C8D-3B7D-9C68-2703-964E0DC54C4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55" y="3080"/>
                        <a:ext cx="168" cy="249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63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endParaRPr lang="en-US" altLang="en-US"/>
                      </a:p>
                    </p:txBody>
                  </p:sp>
                  <p:sp>
                    <p:nvSpPr>
                      <p:cNvPr id="12427" name="Freeform 54">
                        <a:extLst>
                          <a:ext uri="{FF2B5EF4-FFF2-40B4-BE49-F238E27FC236}">
                            <a16:creationId xmlns:a16="http://schemas.microsoft.com/office/drawing/2014/main" id="{4A573543-A528-68D5-CD1A-94880BFE2AEE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56" y="3217"/>
                        <a:ext cx="163" cy="106"/>
                      </a:xfrm>
                      <a:custGeom>
                        <a:avLst/>
                        <a:gdLst>
                          <a:gd name="T0" fmla="*/ 0 w 326"/>
                          <a:gd name="T1" fmla="*/ 53 h 212"/>
                          <a:gd name="T2" fmla="*/ 65 w 326"/>
                          <a:gd name="T3" fmla="*/ 53 h 212"/>
                          <a:gd name="T4" fmla="*/ 65 w 326"/>
                          <a:gd name="T5" fmla="*/ 0 h 212"/>
                          <a:gd name="T6" fmla="*/ 84 w 326"/>
                          <a:gd name="T7" fmla="*/ 6 h 212"/>
                          <a:gd name="T8" fmla="*/ 89 w 326"/>
                          <a:gd name="T9" fmla="*/ 10 h 212"/>
                          <a:gd name="T10" fmla="*/ 99 w 326"/>
                          <a:gd name="T11" fmla="*/ 10 h 212"/>
                          <a:gd name="T12" fmla="*/ 99 w 326"/>
                          <a:gd name="T13" fmla="*/ 51 h 212"/>
                          <a:gd name="T14" fmla="*/ 125 w 326"/>
                          <a:gd name="T15" fmla="*/ 51 h 212"/>
                          <a:gd name="T16" fmla="*/ 130 w 326"/>
                          <a:gd name="T17" fmla="*/ 40 h 212"/>
                          <a:gd name="T18" fmla="*/ 134 w 326"/>
                          <a:gd name="T19" fmla="*/ 21 h 212"/>
                          <a:gd name="T20" fmla="*/ 141 w 326"/>
                          <a:gd name="T21" fmla="*/ 17 h 212"/>
                          <a:gd name="T22" fmla="*/ 158 w 326"/>
                          <a:gd name="T23" fmla="*/ 17 h 212"/>
                          <a:gd name="T24" fmla="*/ 163 w 326"/>
                          <a:gd name="T25" fmla="*/ 22 h 212"/>
                          <a:gd name="T26" fmla="*/ 163 w 326"/>
                          <a:gd name="T27" fmla="*/ 106 h 212"/>
                          <a:gd name="T28" fmla="*/ 0 w 326"/>
                          <a:gd name="T29" fmla="*/ 106 h 212"/>
                          <a:gd name="T30" fmla="*/ 0 w 326"/>
                          <a:gd name="T31" fmla="*/ 53 h 212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</a:gdLst>
                        <a:ahLst/>
                        <a:cxnLst>
                          <a:cxn ang="T32">
                            <a:pos x="T0" y="T1"/>
                          </a:cxn>
                          <a:cxn ang="T33">
                            <a:pos x="T2" y="T3"/>
                          </a:cxn>
                          <a:cxn ang="T34">
                            <a:pos x="T4" y="T5"/>
                          </a:cxn>
                          <a:cxn ang="T35">
                            <a:pos x="T6" y="T7"/>
                          </a:cxn>
                          <a:cxn ang="T36">
                            <a:pos x="T8" y="T9"/>
                          </a:cxn>
                          <a:cxn ang="T37">
                            <a:pos x="T10" y="T11"/>
                          </a:cxn>
                          <a:cxn ang="T38">
                            <a:pos x="T12" y="T13"/>
                          </a:cxn>
                          <a:cxn ang="T39">
                            <a:pos x="T14" y="T15"/>
                          </a:cxn>
                          <a:cxn ang="T40">
                            <a:pos x="T16" y="T17"/>
                          </a:cxn>
                          <a:cxn ang="T41">
                            <a:pos x="T18" y="T19"/>
                          </a:cxn>
                          <a:cxn ang="T42">
                            <a:pos x="T20" y="T21"/>
                          </a:cxn>
                          <a:cxn ang="T43">
                            <a:pos x="T22" y="T23"/>
                          </a:cxn>
                          <a:cxn ang="T44">
                            <a:pos x="T24" y="T25"/>
                          </a:cxn>
                          <a:cxn ang="T45">
                            <a:pos x="T26" y="T27"/>
                          </a:cxn>
                          <a:cxn ang="T46">
                            <a:pos x="T28" y="T29"/>
                          </a:cxn>
                          <a:cxn ang="T47">
                            <a:pos x="T30" y="T31"/>
                          </a:cxn>
                        </a:cxnLst>
                        <a:rect l="0" t="0" r="r" b="b"/>
                        <a:pathLst>
                          <a:path w="326" h="212">
                            <a:moveTo>
                              <a:pt x="0" y="105"/>
                            </a:moveTo>
                            <a:lnTo>
                              <a:pt x="130" y="105"/>
                            </a:lnTo>
                            <a:lnTo>
                              <a:pt x="130" y="0"/>
                            </a:lnTo>
                            <a:lnTo>
                              <a:pt x="167" y="11"/>
                            </a:lnTo>
                            <a:lnTo>
                              <a:pt x="177" y="19"/>
                            </a:lnTo>
                            <a:lnTo>
                              <a:pt x="198" y="19"/>
                            </a:lnTo>
                            <a:lnTo>
                              <a:pt x="198" y="102"/>
                            </a:lnTo>
                            <a:lnTo>
                              <a:pt x="249" y="102"/>
                            </a:lnTo>
                            <a:lnTo>
                              <a:pt x="260" y="80"/>
                            </a:lnTo>
                            <a:lnTo>
                              <a:pt x="267" y="41"/>
                            </a:lnTo>
                            <a:lnTo>
                              <a:pt x="281" y="33"/>
                            </a:lnTo>
                            <a:lnTo>
                              <a:pt x="315" y="33"/>
                            </a:lnTo>
                            <a:lnTo>
                              <a:pt x="326" y="44"/>
                            </a:lnTo>
                            <a:lnTo>
                              <a:pt x="326" y="212"/>
                            </a:lnTo>
                            <a:lnTo>
                              <a:pt x="0" y="212"/>
                            </a:lnTo>
                            <a:lnTo>
                              <a:pt x="0" y="105"/>
                            </a:lnTo>
                            <a:close/>
                          </a:path>
                        </a:pathLst>
                      </a:custGeom>
                      <a:solidFill>
                        <a:srgbClr val="404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2414" name="Group 55">
                      <a:extLst>
                        <a:ext uri="{FF2B5EF4-FFF2-40B4-BE49-F238E27FC236}">
                          <a16:creationId xmlns:a16="http://schemas.microsoft.com/office/drawing/2014/main" id="{18BDF7A9-AA98-73EA-52B7-FA3126A8F43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67" y="3080"/>
                      <a:ext cx="230" cy="245"/>
                      <a:chOff x="1267" y="3080"/>
                      <a:chExt cx="230" cy="245"/>
                    </a:xfrm>
                  </p:grpSpPr>
                  <p:sp>
                    <p:nvSpPr>
                      <p:cNvPr id="12424" name="Rectangle 56">
                        <a:extLst>
                          <a:ext uri="{FF2B5EF4-FFF2-40B4-BE49-F238E27FC236}">
                            <a16:creationId xmlns:a16="http://schemas.microsoft.com/office/drawing/2014/main" id="{D645563B-D2D4-77C7-6DC8-E810B1B8B32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67" y="3080"/>
                        <a:ext cx="230" cy="245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63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endParaRPr lang="en-US" altLang="en-US"/>
                      </a:p>
                    </p:txBody>
                  </p:sp>
                  <p:sp>
                    <p:nvSpPr>
                      <p:cNvPr id="12425" name="Freeform 57">
                        <a:extLst>
                          <a:ext uri="{FF2B5EF4-FFF2-40B4-BE49-F238E27FC236}">
                            <a16:creationId xmlns:a16="http://schemas.microsoft.com/office/drawing/2014/main" id="{F79CC193-5F51-75A0-1A8D-26A233866CF8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268" y="3202"/>
                        <a:ext cx="228" cy="119"/>
                      </a:xfrm>
                      <a:custGeom>
                        <a:avLst/>
                        <a:gdLst>
                          <a:gd name="T0" fmla="*/ 0 w 455"/>
                          <a:gd name="T1" fmla="*/ 33 h 236"/>
                          <a:gd name="T2" fmla="*/ 7 w 455"/>
                          <a:gd name="T3" fmla="*/ 26 h 236"/>
                          <a:gd name="T4" fmla="*/ 14 w 455"/>
                          <a:gd name="T5" fmla="*/ 13 h 236"/>
                          <a:gd name="T6" fmla="*/ 28 w 455"/>
                          <a:gd name="T7" fmla="*/ 0 h 236"/>
                          <a:gd name="T8" fmla="*/ 44 w 455"/>
                          <a:gd name="T9" fmla="*/ 2 h 236"/>
                          <a:gd name="T10" fmla="*/ 49 w 455"/>
                          <a:gd name="T11" fmla="*/ 6 h 236"/>
                          <a:gd name="T12" fmla="*/ 58 w 455"/>
                          <a:gd name="T13" fmla="*/ 7 h 236"/>
                          <a:gd name="T14" fmla="*/ 68 w 455"/>
                          <a:gd name="T15" fmla="*/ 6 h 236"/>
                          <a:gd name="T16" fmla="*/ 84 w 455"/>
                          <a:gd name="T17" fmla="*/ 6 h 236"/>
                          <a:gd name="T18" fmla="*/ 84 w 455"/>
                          <a:gd name="T19" fmla="*/ 17 h 236"/>
                          <a:gd name="T20" fmla="*/ 91 w 455"/>
                          <a:gd name="T21" fmla="*/ 26 h 236"/>
                          <a:gd name="T22" fmla="*/ 91 w 455"/>
                          <a:gd name="T23" fmla="*/ 64 h 236"/>
                          <a:gd name="T24" fmla="*/ 228 w 455"/>
                          <a:gd name="T25" fmla="*/ 66 h 236"/>
                          <a:gd name="T26" fmla="*/ 228 w 455"/>
                          <a:gd name="T27" fmla="*/ 119 h 236"/>
                          <a:gd name="T28" fmla="*/ 0 w 455"/>
                          <a:gd name="T29" fmla="*/ 119 h 236"/>
                          <a:gd name="T30" fmla="*/ 0 w 455"/>
                          <a:gd name="T31" fmla="*/ 33 h 2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</a:gdLst>
                        <a:ahLst/>
                        <a:cxnLst>
                          <a:cxn ang="T32">
                            <a:pos x="T0" y="T1"/>
                          </a:cxn>
                          <a:cxn ang="T33">
                            <a:pos x="T2" y="T3"/>
                          </a:cxn>
                          <a:cxn ang="T34">
                            <a:pos x="T4" y="T5"/>
                          </a:cxn>
                          <a:cxn ang="T35">
                            <a:pos x="T6" y="T7"/>
                          </a:cxn>
                          <a:cxn ang="T36">
                            <a:pos x="T8" y="T9"/>
                          </a:cxn>
                          <a:cxn ang="T37">
                            <a:pos x="T10" y="T11"/>
                          </a:cxn>
                          <a:cxn ang="T38">
                            <a:pos x="T12" y="T13"/>
                          </a:cxn>
                          <a:cxn ang="T39">
                            <a:pos x="T14" y="T15"/>
                          </a:cxn>
                          <a:cxn ang="T40">
                            <a:pos x="T16" y="T17"/>
                          </a:cxn>
                          <a:cxn ang="T41">
                            <a:pos x="T18" y="T19"/>
                          </a:cxn>
                          <a:cxn ang="T42">
                            <a:pos x="T20" y="T21"/>
                          </a:cxn>
                          <a:cxn ang="T43">
                            <a:pos x="T22" y="T23"/>
                          </a:cxn>
                          <a:cxn ang="T44">
                            <a:pos x="T24" y="T25"/>
                          </a:cxn>
                          <a:cxn ang="T45">
                            <a:pos x="T26" y="T27"/>
                          </a:cxn>
                          <a:cxn ang="T46">
                            <a:pos x="T28" y="T29"/>
                          </a:cxn>
                          <a:cxn ang="T47">
                            <a:pos x="T30" y="T31"/>
                          </a:cxn>
                        </a:cxnLst>
                        <a:rect l="0" t="0" r="r" b="b"/>
                        <a:pathLst>
                          <a:path w="455" h="236">
                            <a:moveTo>
                              <a:pt x="0" y="66"/>
                            </a:moveTo>
                            <a:lnTo>
                              <a:pt x="14" y="52"/>
                            </a:lnTo>
                            <a:lnTo>
                              <a:pt x="27" y="25"/>
                            </a:lnTo>
                            <a:lnTo>
                              <a:pt x="55" y="0"/>
                            </a:lnTo>
                            <a:lnTo>
                              <a:pt x="88" y="3"/>
                            </a:lnTo>
                            <a:lnTo>
                              <a:pt x="98" y="11"/>
                            </a:lnTo>
                            <a:lnTo>
                              <a:pt x="116" y="14"/>
                            </a:lnTo>
                            <a:lnTo>
                              <a:pt x="136" y="11"/>
                            </a:lnTo>
                            <a:lnTo>
                              <a:pt x="167" y="11"/>
                            </a:lnTo>
                            <a:lnTo>
                              <a:pt x="167" y="33"/>
                            </a:lnTo>
                            <a:lnTo>
                              <a:pt x="181" y="52"/>
                            </a:lnTo>
                            <a:lnTo>
                              <a:pt x="181" y="127"/>
                            </a:lnTo>
                            <a:lnTo>
                              <a:pt x="455" y="131"/>
                            </a:lnTo>
                            <a:lnTo>
                              <a:pt x="455" y="236"/>
                            </a:lnTo>
                            <a:lnTo>
                              <a:pt x="0" y="236"/>
                            </a:lnTo>
                            <a:lnTo>
                              <a:pt x="0" y="66"/>
                            </a:lnTo>
                            <a:close/>
                          </a:path>
                        </a:pathLst>
                      </a:custGeom>
                      <a:solidFill>
                        <a:srgbClr val="404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2415" name="Group 58">
                      <a:extLst>
                        <a:ext uri="{FF2B5EF4-FFF2-40B4-BE49-F238E27FC236}">
                          <a16:creationId xmlns:a16="http://schemas.microsoft.com/office/drawing/2014/main" id="{60F1CE1A-6C29-8D0A-AEB9-682C165ADEC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37" y="3080"/>
                      <a:ext cx="232" cy="245"/>
                      <a:chOff x="1837" y="3080"/>
                      <a:chExt cx="232" cy="245"/>
                    </a:xfrm>
                  </p:grpSpPr>
                  <p:sp>
                    <p:nvSpPr>
                      <p:cNvPr id="12422" name="Rectangle 59">
                        <a:extLst>
                          <a:ext uri="{FF2B5EF4-FFF2-40B4-BE49-F238E27FC236}">
                            <a16:creationId xmlns:a16="http://schemas.microsoft.com/office/drawing/2014/main" id="{416F8283-AD09-C9ED-B22E-C9D03D31D5C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837" y="3080"/>
                        <a:ext cx="232" cy="245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63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endParaRPr lang="en-US" altLang="en-US"/>
                      </a:p>
                    </p:txBody>
                  </p:sp>
                  <p:sp>
                    <p:nvSpPr>
                      <p:cNvPr id="12423" name="Freeform 60">
                        <a:extLst>
                          <a:ext uri="{FF2B5EF4-FFF2-40B4-BE49-F238E27FC236}">
                            <a16:creationId xmlns:a16="http://schemas.microsoft.com/office/drawing/2014/main" id="{811A078F-A2A4-F1B2-7EF4-D21DCE8F747D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838" y="3202"/>
                        <a:ext cx="228" cy="119"/>
                      </a:xfrm>
                      <a:custGeom>
                        <a:avLst/>
                        <a:gdLst>
                          <a:gd name="T0" fmla="*/ 228 w 456"/>
                          <a:gd name="T1" fmla="*/ 33 h 236"/>
                          <a:gd name="T2" fmla="*/ 221 w 456"/>
                          <a:gd name="T3" fmla="*/ 26 h 236"/>
                          <a:gd name="T4" fmla="*/ 214 w 456"/>
                          <a:gd name="T5" fmla="*/ 13 h 236"/>
                          <a:gd name="T6" fmla="*/ 201 w 456"/>
                          <a:gd name="T7" fmla="*/ 0 h 236"/>
                          <a:gd name="T8" fmla="*/ 183 w 456"/>
                          <a:gd name="T9" fmla="*/ 2 h 236"/>
                          <a:gd name="T10" fmla="*/ 178 w 456"/>
                          <a:gd name="T11" fmla="*/ 6 h 236"/>
                          <a:gd name="T12" fmla="*/ 170 w 456"/>
                          <a:gd name="T13" fmla="*/ 7 h 236"/>
                          <a:gd name="T14" fmla="*/ 160 w 456"/>
                          <a:gd name="T15" fmla="*/ 6 h 236"/>
                          <a:gd name="T16" fmla="*/ 144 w 456"/>
                          <a:gd name="T17" fmla="*/ 6 h 236"/>
                          <a:gd name="T18" fmla="*/ 144 w 456"/>
                          <a:gd name="T19" fmla="*/ 17 h 236"/>
                          <a:gd name="T20" fmla="*/ 137 w 456"/>
                          <a:gd name="T21" fmla="*/ 26 h 236"/>
                          <a:gd name="T22" fmla="*/ 137 w 456"/>
                          <a:gd name="T23" fmla="*/ 64 h 236"/>
                          <a:gd name="T24" fmla="*/ 0 w 456"/>
                          <a:gd name="T25" fmla="*/ 66 h 236"/>
                          <a:gd name="T26" fmla="*/ 0 w 456"/>
                          <a:gd name="T27" fmla="*/ 119 h 236"/>
                          <a:gd name="T28" fmla="*/ 228 w 456"/>
                          <a:gd name="T29" fmla="*/ 119 h 236"/>
                          <a:gd name="T30" fmla="*/ 228 w 456"/>
                          <a:gd name="T31" fmla="*/ 33 h 2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</a:gdLst>
                        <a:ahLst/>
                        <a:cxnLst>
                          <a:cxn ang="T32">
                            <a:pos x="T0" y="T1"/>
                          </a:cxn>
                          <a:cxn ang="T33">
                            <a:pos x="T2" y="T3"/>
                          </a:cxn>
                          <a:cxn ang="T34">
                            <a:pos x="T4" y="T5"/>
                          </a:cxn>
                          <a:cxn ang="T35">
                            <a:pos x="T6" y="T7"/>
                          </a:cxn>
                          <a:cxn ang="T36">
                            <a:pos x="T8" y="T9"/>
                          </a:cxn>
                          <a:cxn ang="T37">
                            <a:pos x="T10" y="T11"/>
                          </a:cxn>
                          <a:cxn ang="T38">
                            <a:pos x="T12" y="T13"/>
                          </a:cxn>
                          <a:cxn ang="T39">
                            <a:pos x="T14" y="T15"/>
                          </a:cxn>
                          <a:cxn ang="T40">
                            <a:pos x="T16" y="T17"/>
                          </a:cxn>
                          <a:cxn ang="T41">
                            <a:pos x="T18" y="T19"/>
                          </a:cxn>
                          <a:cxn ang="T42">
                            <a:pos x="T20" y="T21"/>
                          </a:cxn>
                          <a:cxn ang="T43">
                            <a:pos x="T22" y="T23"/>
                          </a:cxn>
                          <a:cxn ang="T44">
                            <a:pos x="T24" y="T25"/>
                          </a:cxn>
                          <a:cxn ang="T45">
                            <a:pos x="T26" y="T27"/>
                          </a:cxn>
                          <a:cxn ang="T46">
                            <a:pos x="T28" y="T29"/>
                          </a:cxn>
                          <a:cxn ang="T47">
                            <a:pos x="T30" y="T31"/>
                          </a:cxn>
                        </a:cxnLst>
                        <a:rect l="0" t="0" r="r" b="b"/>
                        <a:pathLst>
                          <a:path w="456" h="236">
                            <a:moveTo>
                              <a:pt x="456" y="66"/>
                            </a:moveTo>
                            <a:lnTo>
                              <a:pt x="442" y="52"/>
                            </a:lnTo>
                            <a:lnTo>
                              <a:pt x="428" y="25"/>
                            </a:lnTo>
                            <a:lnTo>
                              <a:pt x="402" y="0"/>
                            </a:lnTo>
                            <a:lnTo>
                              <a:pt x="366" y="3"/>
                            </a:lnTo>
                            <a:lnTo>
                              <a:pt x="356" y="11"/>
                            </a:lnTo>
                            <a:lnTo>
                              <a:pt x="340" y="14"/>
                            </a:lnTo>
                            <a:lnTo>
                              <a:pt x="320" y="11"/>
                            </a:lnTo>
                            <a:lnTo>
                              <a:pt x="288" y="11"/>
                            </a:lnTo>
                            <a:lnTo>
                              <a:pt x="288" y="33"/>
                            </a:lnTo>
                            <a:lnTo>
                              <a:pt x="274" y="52"/>
                            </a:lnTo>
                            <a:lnTo>
                              <a:pt x="274" y="127"/>
                            </a:lnTo>
                            <a:lnTo>
                              <a:pt x="0" y="131"/>
                            </a:lnTo>
                            <a:lnTo>
                              <a:pt x="0" y="236"/>
                            </a:lnTo>
                            <a:lnTo>
                              <a:pt x="456" y="236"/>
                            </a:lnTo>
                            <a:lnTo>
                              <a:pt x="456" y="66"/>
                            </a:lnTo>
                            <a:close/>
                          </a:path>
                        </a:pathLst>
                      </a:custGeom>
                      <a:solidFill>
                        <a:srgbClr val="404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2416" name="Group 61">
                      <a:extLst>
                        <a:ext uri="{FF2B5EF4-FFF2-40B4-BE49-F238E27FC236}">
                          <a16:creationId xmlns:a16="http://schemas.microsoft.com/office/drawing/2014/main" id="{A034C559-9CE3-3871-8721-7F87AED5B15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15" y="3080"/>
                      <a:ext cx="168" cy="250"/>
                      <a:chOff x="2115" y="3080"/>
                      <a:chExt cx="168" cy="250"/>
                    </a:xfrm>
                  </p:grpSpPr>
                  <p:sp>
                    <p:nvSpPr>
                      <p:cNvPr id="12420" name="Rectangle 62">
                        <a:extLst>
                          <a:ext uri="{FF2B5EF4-FFF2-40B4-BE49-F238E27FC236}">
                            <a16:creationId xmlns:a16="http://schemas.microsoft.com/office/drawing/2014/main" id="{17DA1634-72A0-4128-F04E-FFD96F9D371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15" y="3080"/>
                        <a:ext cx="168" cy="25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63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endParaRPr lang="en-US" altLang="en-US"/>
                      </a:p>
                    </p:txBody>
                  </p:sp>
                  <p:sp>
                    <p:nvSpPr>
                      <p:cNvPr id="12421" name="Freeform 63">
                        <a:extLst>
                          <a:ext uri="{FF2B5EF4-FFF2-40B4-BE49-F238E27FC236}">
                            <a16:creationId xmlns:a16="http://schemas.microsoft.com/office/drawing/2014/main" id="{12579ECC-29B0-2367-AE1E-25D19DD30D1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17" y="3223"/>
                        <a:ext cx="164" cy="105"/>
                      </a:xfrm>
                      <a:custGeom>
                        <a:avLst/>
                        <a:gdLst>
                          <a:gd name="T0" fmla="*/ 164 w 328"/>
                          <a:gd name="T1" fmla="*/ 52 h 211"/>
                          <a:gd name="T2" fmla="*/ 97 w 328"/>
                          <a:gd name="T3" fmla="*/ 52 h 211"/>
                          <a:gd name="T4" fmla="*/ 97 w 328"/>
                          <a:gd name="T5" fmla="*/ 0 h 211"/>
                          <a:gd name="T6" fmla="*/ 79 w 328"/>
                          <a:gd name="T7" fmla="*/ 5 h 211"/>
                          <a:gd name="T8" fmla="*/ 73 w 328"/>
                          <a:gd name="T9" fmla="*/ 8 h 211"/>
                          <a:gd name="T10" fmla="*/ 63 w 328"/>
                          <a:gd name="T11" fmla="*/ 8 h 211"/>
                          <a:gd name="T12" fmla="*/ 63 w 328"/>
                          <a:gd name="T13" fmla="*/ 51 h 211"/>
                          <a:gd name="T14" fmla="*/ 37 w 328"/>
                          <a:gd name="T15" fmla="*/ 51 h 211"/>
                          <a:gd name="T16" fmla="*/ 32 w 328"/>
                          <a:gd name="T17" fmla="*/ 39 h 211"/>
                          <a:gd name="T18" fmla="*/ 29 w 328"/>
                          <a:gd name="T19" fmla="*/ 21 h 211"/>
                          <a:gd name="T20" fmla="*/ 22 w 328"/>
                          <a:gd name="T21" fmla="*/ 16 h 211"/>
                          <a:gd name="T22" fmla="*/ 5 w 328"/>
                          <a:gd name="T23" fmla="*/ 16 h 211"/>
                          <a:gd name="T24" fmla="*/ 0 w 328"/>
                          <a:gd name="T25" fmla="*/ 22 h 211"/>
                          <a:gd name="T26" fmla="*/ 0 w 328"/>
                          <a:gd name="T27" fmla="*/ 105 h 211"/>
                          <a:gd name="T28" fmla="*/ 164 w 328"/>
                          <a:gd name="T29" fmla="*/ 105 h 211"/>
                          <a:gd name="T30" fmla="*/ 164 w 328"/>
                          <a:gd name="T31" fmla="*/ 52 h 211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</a:gdLst>
                        <a:ahLst/>
                        <a:cxnLst>
                          <a:cxn ang="T32">
                            <a:pos x="T0" y="T1"/>
                          </a:cxn>
                          <a:cxn ang="T33">
                            <a:pos x="T2" y="T3"/>
                          </a:cxn>
                          <a:cxn ang="T34">
                            <a:pos x="T4" y="T5"/>
                          </a:cxn>
                          <a:cxn ang="T35">
                            <a:pos x="T6" y="T7"/>
                          </a:cxn>
                          <a:cxn ang="T36">
                            <a:pos x="T8" y="T9"/>
                          </a:cxn>
                          <a:cxn ang="T37">
                            <a:pos x="T10" y="T11"/>
                          </a:cxn>
                          <a:cxn ang="T38">
                            <a:pos x="T12" y="T13"/>
                          </a:cxn>
                          <a:cxn ang="T39">
                            <a:pos x="T14" y="T15"/>
                          </a:cxn>
                          <a:cxn ang="T40">
                            <a:pos x="T16" y="T17"/>
                          </a:cxn>
                          <a:cxn ang="T41">
                            <a:pos x="T18" y="T19"/>
                          </a:cxn>
                          <a:cxn ang="T42">
                            <a:pos x="T20" y="T21"/>
                          </a:cxn>
                          <a:cxn ang="T43">
                            <a:pos x="T22" y="T23"/>
                          </a:cxn>
                          <a:cxn ang="T44">
                            <a:pos x="T24" y="T25"/>
                          </a:cxn>
                          <a:cxn ang="T45">
                            <a:pos x="T26" y="T27"/>
                          </a:cxn>
                          <a:cxn ang="T46">
                            <a:pos x="T28" y="T29"/>
                          </a:cxn>
                          <a:cxn ang="T47">
                            <a:pos x="T30" y="T31"/>
                          </a:cxn>
                        </a:cxnLst>
                        <a:rect l="0" t="0" r="r" b="b"/>
                        <a:pathLst>
                          <a:path w="328" h="211">
                            <a:moveTo>
                              <a:pt x="328" y="105"/>
                            </a:moveTo>
                            <a:lnTo>
                              <a:pt x="194" y="105"/>
                            </a:lnTo>
                            <a:lnTo>
                              <a:pt x="194" y="0"/>
                            </a:lnTo>
                            <a:lnTo>
                              <a:pt x="158" y="11"/>
                            </a:lnTo>
                            <a:lnTo>
                              <a:pt x="146" y="17"/>
                            </a:lnTo>
                            <a:lnTo>
                              <a:pt x="126" y="17"/>
                            </a:lnTo>
                            <a:lnTo>
                              <a:pt x="126" y="102"/>
                            </a:lnTo>
                            <a:lnTo>
                              <a:pt x="74" y="102"/>
                            </a:lnTo>
                            <a:lnTo>
                              <a:pt x="64" y="78"/>
                            </a:lnTo>
                            <a:lnTo>
                              <a:pt x="58" y="42"/>
                            </a:lnTo>
                            <a:lnTo>
                              <a:pt x="44" y="33"/>
                            </a:lnTo>
                            <a:lnTo>
                              <a:pt x="10" y="33"/>
                            </a:lnTo>
                            <a:lnTo>
                              <a:pt x="0" y="45"/>
                            </a:lnTo>
                            <a:lnTo>
                              <a:pt x="0" y="211"/>
                            </a:lnTo>
                            <a:lnTo>
                              <a:pt x="328" y="211"/>
                            </a:lnTo>
                            <a:lnTo>
                              <a:pt x="328" y="105"/>
                            </a:lnTo>
                            <a:close/>
                          </a:path>
                        </a:pathLst>
                      </a:custGeom>
                      <a:solidFill>
                        <a:srgbClr val="404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2417" name="Group 64">
                      <a:extLst>
                        <a:ext uri="{FF2B5EF4-FFF2-40B4-BE49-F238E27FC236}">
                          <a16:creationId xmlns:a16="http://schemas.microsoft.com/office/drawing/2014/main" id="{41930FAA-9189-37B4-020C-F6FB616F43A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81" y="3198"/>
                      <a:ext cx="83" cy="87"/>
                      <a:chOff x="2181" y="3198"/>
                      <a:chExt cx="83" cy="87"/>
                    </a:xfrm>
                  </p:grpSpPr>
                  <p:sp>
                    <p:nvSpPr>
                      <p:cNvPr id="12418" name="Rectangle 65">
                        <a:extLst>
                          <a:ext uri="{FF2B5EF4-FFF2-40B4-BE49-F238E27FC236}">
                            <a16:creationId xmlns:a16="http://schemas.microsoft.com/office/drawing/2014/main" id="{9683D530-3581-22A0-3297-D5661FB3DA7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81" y="3198"/>
                        <a:ext cx="83" cy="87"/>
                      </a:xfrm>
                      <a:prstGeom prst="rect">
                        <a:avLst/>
                      </a:prstGeom>
                      <a:solidFill>
                        <a:srgbClr val="F9F9F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endParaRPr lang="en-US" altLang="en-US"/>
                      </a:p>
                    </p:txBody>
                  </p:sp>
                  <p:sp>
                    <p:nvSpPr>
                      <p:cNvPr id="12419" name="Rectangle 66">
                        <a:extLst>
                          <a:ext uri="{FF2B5EF4-FFF2-40B4-BE49-F238E27FC236}">
                            <a16:creationId xmlns:a16="http://schemas.microsoft.com/office/drawing/2014/main" id="{2CE61915-72FC-66E8-FCEC-DF830C80970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83" y="3199"/>
                        <a:ext cx="79" cy="83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endParaRPr lang="en-US" altLang="en-US"/>
                      </a:p>
                    </p:txBody>
                  </p:sp>
                </p:grpSp>
              </p:grpSp>
            </p:grpSp>
          </p:grpSp>
        </p:grpSp>
        <p:sp>
          <p:nvSpPr>
            <p:cNvPr id="12404" name="Rectangle 67">
              <a:extLst>
                <a:ext uri="{FF2B5EF4-FFF2-40B4-BE49-F238E27FC236}">
                  <a16:creationId xmlns:a16="http://schemas.microsoft.com/office/drawing/2014/main" id="{626C364C-197E-4BA8-E3D1-B447336AC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" y="2544"/>
              <a:ext cx="1466" cy="264"/>
            </a:xfrm>
            <a:prstGeom prst="rect">
              <a:avLst/>
            </a:prstGeom>
            <a:solidFill>
              <a:srgbClr val="FCFEB9"/>
            </a:solidFill>
            <a:ln w="25399">
              <a:solidFill>
                <a:srgbClr val="712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FC0128"/>
                  </a:solidFill>
                  <a:latin typeface="Arial" panose="020B0604020202020204" pitchFamily="34" charset="0"/>
                </a:rPr>
                <a:t>MegaLoMart</a:t>
              </a:r>
            </a:p>
          </p:txBody>
        </p:sp>
      </p:grpSp>
      <p:grpSp>
        <p:nvGrpSpPr>
          <p:cNvPr id="170052" name="Group 68">
            <a:extLst>
              <a:ext uri="{FF2B5EF4-FFF2-40B4-BE49-F238E27FC236}">
                <a16:creationId xmlns:a16="http://schemas.microsoft.com/office/drawing/2014/main" id="{A714E646-ACEA-108C-12D8-F8E54234B1D5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3962400"/>
            <a:ext cx="2730500" cy="1704975"/>
            <a:chOff x="3456" y="2496"/>
            <a:chExt cx="1720" cy="1074"/>
          </a:xfrm>
        </p:grpSpPr>
        <p:grpSp>
          <p:nvGrpSpPr>
            <p:cNvPr id="12295" name="Group 69">
              <a:extLst>
                <a:ext uri="{FF2B5EF4-FFF2-40B4-BE49-F238E27FC236}">
                  <a16:creationId xmlns:a16="http://schemas.microsoft.com/office/drawing/2014/main" id="{6C4FC175-7325-3CA7-ECF6-BA8F829F90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3" y="2908"/>
              <a:ext cx="386" cy="102"/>
              <a:chOff x="4013" y="2908"/>
              <a:chExt cx="386" cy="102"/>
            </a:xfrm>
          </p:grpSpPr>
          <p:sp>
            <p:nvSpPr>
              <p:cNvPr id="12401" name="Freeform 70">
                <a:extLst>
                  <a:ext uri="{FF2B5EF4-FFF2-40B4-BE49-F238E27FC236}">
                    <a16:creationId xmlns:a16="http://schemas.microsoft.com/office/drawing/2014/main" id="{09325798-D737-3A90-AD52-A43B1FC9A4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3" y="2908"/>
                <a:ext cx="261" cy="102"/>
              </a:xfrm>
              <a:custGeom>
                <a:avLst/>
                <a:gdLst>
                  <a:gd name="T0" fmla="*/ 0 w 785"/>
                  <a:gd name="T1" fmla="*/ 102 h 306"/>
                  <a:gd name="T2" fmla="*/ 0 w 785"/>
                  <a:gd name="T3" fmla="*/ 42 h 306"/>
                  <a:gd name="T4" fmla="*/ 261 w 785"/>
                  <a:gd name="T5" fmla="*/ 0 h 306"/>
                  <a:gd name="T6" fmla="*/ 261 w 785"/>
                  <a:gd name="T7" fmla="*/ 72 h 306"/>
                  <a:gd name="T8" fmla="*/ 0 w 785"/>
                  <a:gd name="T9" fmla="*/ 102 h 3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85" h="306">
                    <a:moveTo>
                      <a:pt x="0" y="306"/>
                    </a:moveTo>
                    <a:lnTo>
                      <a:pt x="0" y="127"/>
                    </a:lnTo>
                    <a:lnTo>
                      <a:pt x="785" y="0"/>
                    </a:lnTo>
                    <a:lnTo>
                      <a:pt x="785" y="217"/>
                    </a:lnTo>
                    <a:lnTo>
                      <a:pt x="0" y="306"/>
                    </a:lnTo>
                    <a:close/>
                  </a:path>
                </a:pathLst>
              </a:custGeom>
              <a:solidFill>
                <a:srgbClr val="606060"/>
              </a:solidFill>
              <a:ln w="6350">
                <a:solidFill>
                  <a:srgbClr val="60606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02" name="Freeform 71">
                <a:extLst>
                  <a:ext uri="{FF2B5EF4-FFF2-40B4-BE49-F238E27FC236}">
                    <a16:creationId xmlns:a16="http://schemas.microsoft.com/office/drawing/2014/main" id="{5431B4A7-668E-BCAD-05BE-F41ACF32B0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4" y="2908"/>
                <a:ext cx="125" cy="73"/>
              </a:xfrm>
              <a:custGeom>
                <a:avLst/>
                <a:gdLst>
                  <a:gd name="T0" fmla="*/ 0 w 375"/>
                  <a:gd name="T1" fmla="*/ 0 h 217"/>
                  <a:gd name="T2" fmla="*/ 0 w 375"/>
                  <a:gd name="T3" fmla="*/ 73 h 217"/>
                  <a:gd name="T4" fmla="*/ 125 w 375"/>
                  <a:gd name="T5" fmla="*/ 73 h 217"/>
                  <a:gd name="T6" fmla="*/ 125 w 375"/>
                  <a:gd name="T7" fmla="*/ 20 h 217"/>
                  <a:gd name="T8" fmla="*/ 0 w 375"/>
                  <a:gd name="T9" fmla="*/ 0 h 2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75" h="217">
                    <a:moveTo>
                      <a:pt x="0" y="0"/>
                    </a:moveTo>
                    <a:lnTo>
                      <a:pt x="0" y="217"/>
                    </a:lnTo>
                    <a:lnTo>
                      <a:pt x="375" y="217"/>
                    </a:lnTo>
                    <a:lnTo>
                      <a:pt x="375" y="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296" name="Group 72">
              <a:extLst>
                <a:ext uri="{FF2B5EF4-FFF2-40B4-BE49-F238E27FC236}">
                  <a16:creationId xmlns:a16="http://schemas.microsoft.com/office/drawing/2014/main" id="{88279417-9B00-2256-73BF-62FB38C61C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0" y="2496"/>
              <a:ext cx="425" cy="621"/>
              <a:chOff x="4350" y="2496"/>
              <a:chExt cx="425" cy="621"/>
            </a:xfrm>
          </p:grpSpPr>
          <p:sp>
            <p:nvSpPr>
              <p:cNvPr id="12398" name="Freeform 73">
                <a:extLst>
                  <a:ext uri="{FF2B5EF4-FFF2-40B4-BE49-F238E27FC236}">
                    <a16:creationId xmlns:a16="http://schemas.microsoft.com/office/drawing/2014/main" id="{B10A7C1A-50BE-4350-6A83-3A29081096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0" y="2496"/>
                <a:ext cx="95" cy="584"/>
              </a:xfrm>
              <a:custGeom>
                <a:avLst/>
                <a:gdLst>
                  <a:gd name="T0" fmla="*/ 0 w 283"/>
                  <a:gd name="T1" fmla="*/ 584 h 1751"/>
                  <a:gd name="T2" fmla="*/ 27 w 283"/>
                  <a:gd name="T3" fmla="*/ 0 h 1751"/>
                  <a:gd name="T4" fmla="*/ 68 w 283"/>
                  <a:gd name="T5" fmla="*/ 0 h 1751"/>
                  <a:gd name="T6" fmla="*/ 95 w 283"/>
                  <a:gd name="T7" fmla="*/ 584 h 1751"/>
                  <a:gd name="T8" fmla="*/ 0 w 283"/>
                  <a:gd name="T9" fmla="*/ 584 h 17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83" h="1751">
                    <a:moveTo>
                      <a:pt x="0" y="1751"/>
                    </a:moveTo>
                    <a:lnTo>
                      <a:pt x="79" y="0"/>
                    </a:lnTo>
                    <a:lnTo>
                      <a:pt x="204" y="0"/>
                    </a:lnTo>
                    <a:lnTo>
                      <a:pt x="283" y="1751"/>
                    </a:lnTo>
                    <a:lnTo>
                      <a:pt x="0" y="175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9" name="Freeform 74">
                <a:extLst>
                  <a:ext uri="{FF2B5EF4-FFF2-40B4-BE49-F238E27FC236}">
                    <a16:creationId xmlns:a16="http://schemas.microsoft.com/office/drawing/2014/main" id="{6A962C97-EC73-1C57-4678-54F000C891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7" y="2509"/>
                <a:ext cx="95" cy="579"/>
              </a:xfrm>
              <a:custGeom>
                <a:avLst/>
                <a:gdLst>
                  <a:gd name="T0" fmla="*/ 0 w 283"/>
                  <a:gd name="T1" fmla="*/ 579 h 1737"/>
                  <a:gd name="T2" fmla="*/ 26 w 283"/>
                  <a:gd name="T3" fmla="*/ 0 h 1737"/>
                  <a:gd name="T4" fmla="*/ 68 w 283"/>
                  <a:gd name="T5" fmla="*/ 0 h 1737"/>
                  <a:gd name="T6" fmla="*/ 95 w 283"/>
                  <a:gd name="T7" fmla="*/ 579 h 1737"/>
                  <a:gd name="T8" fmla="*/ 0 w 283"/>
                  <a:gd name="T9" fmla="*/ 579 h 17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83" h="1737">
                    <a:moveTo>
                      <a:pt x="0" y="1737"/>
                    </a:moveTo>
                    <a:lnTo>
                      <a:pt x="78" y="0"/>
                    </a:lnTo>
                    <a:lnTo>
                      <a:pt x="204" y="0"/>
                    </a:lnTo>
                    <a:lnTo>
                      <a:pt x="283" y="1737"/>
                    </a:lnTo>
                    <a:lnTo>
                      <a:pt x="0" y="1737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00" name="Freeform 75">
                <a:extLst>
                  <a:ext uri="{FF2B5EF4-FFF2-40B4-BE49-F238E27FC236}">
                    <a16:creationId xmlns:a16="http://schemas.microsoft.com/office/drawing/2014/main" id="{AAD1CB46-059C-4BD6-4291-EAD70B4458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0" y="2533"/>
                <a:ext cx="95" cy="584"/>
              </a:xfrm>
              <a:custGeom>
                <a:avLst/>
                <a:gdLst>
                  <a:gd name="T0" fmla="*/ 0 w 284"/>
                  <a:gd name="T1" fmla="*/ 584 h 1750"/>
                  <a:gd name="T2" fmla="*/ 26 w 284"/>
                  <a:gd name="T3" fmla="*/ 0 h 1750"/>
                  <a:gd name="T4" fmla="*/ 69 w 284"/>
                  <a:gd name="T5" fmla="*/ 0 h 1750"/>
                  <a:gd name="T6" fmla="*/ 95 w 284"/>
                  <a:gd name="T7" fmla="*/ 584 h 1750"/>
                  <a:gd name="T8" fmla="*/ 0 w 284"/>
                  <a:gd name="T9" fmla="*/ 584 h 17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84" h="1750">
                    <a:moveTo>
                      <a:pt x="0" y="1750"/>
                    </a:moveTo>
                    <a:lnTo>
                      <a:pt x="79" y="0"/>
                    </a:lnTo>
                    <a:lnTo>
                      <a:pt x="207" y="0"/>
                    </a:lnTo>
                    <a:lnTo>
                      <a:pt x="284" y="1750"/>
                    </a:lnTo>
                    <a:lnTo>
                      <a:pt x="0" y="175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297" name="Freeform 76">
              <a:extLst>
                <a:ext uri="{FF2B5EF4-FFF2-40B4-BE49-F238E27FC236}">
                  <a16:creationId xmlns:a16="http://schemas.microsoft.com/office/drawing/2014/main" id="{1CA44B78-3D43-80D6-40BE-A487C3F6A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3230"/>
              <a:ext cx="1720" cy="340"/>
            </a:xfrm>
            <a:custGeom>
              <a:avLst/>
              <a:gdLst>
                <a:gd name="T0" fmla="*/ 11 w 5160"/>
                <a:gd name="T1" fmla="*/ 22 h 1021"/>
                <a:gd name="T2" fmla="*/ 22 w 5160"/>
                <a:gd name="T3" fmla="*/ 89 h 1021"/>
                <a:gd name="T4" fmla="*/ 89 w 5160"/>
                <a:gd name="T5" fmla="*/ 122 h 1021"/>
                <a:gd name="T6" fmla="*/ 194 w 5160"/>
                <a:gd name="T7" fmla="*/ 116 h 1021"/>
                <a:gd name="T8" fmla="*/ 275 w 5160"/>
                <a:gd name="T9" fmla="*/ 144 h 1021"/>
                <a:gd name="T10" fmla="*/ 333 w 5160"/>
                <a:gd name="T11" fmla="*/ 191 h 1021"/>
                <a:gd name="T12" fmla="*/ 388 w 5160"/>
                <a:gd name="T13" fmla="*/ 246 h 1021"/>
                <a:gd name="T14" fmla="*/ 497 w 5160"/>
                <a:gd name="T15" fmla="*/ 276 h 1021"/>
                <a:gd name="T16" fmla="*/ 522 w 5160"/>
                <a:gd name="T17" fmla="*/ 279 h 1021"/>
                <a:gd name="T18" fmla="*/ 533 w 5160"/>
                <a:gd name="T19" fmla="*/ 279 h 1021"/>
                <a:gd name="T20" fmla="*/ 547 w 5160"/>
                <a:gd name="T21" fmla="*/ 279 h 1021"/>
                <a:gd name="T22" fmla="*/ 613 w 5160"/>
                <a:gd name="T23" fmla="*/ 279 h 1021"/>
                <a:gd name="T24" fmla="*/ 655 w 5160"/>
                <a:gd name="T25" fmla="*/ 279 h 1021"/>
                <a:gd name="T26" fmla="*/ 666 w 5160"/>
                <a:gd name="T27" fmla="*/ 279 h 1021"/>
                <a:gd name="T28" fmla="*/ 677 w 5160"/>
                <a:gd name="T29" fmla="*/ 279 h 1021"/>
                <a:gd name="T30" fmla="*/ 688 w 5160"/>
                <a:gd name="T31" fmla="*/ 282 h 1021"/>
                <a:gd name="T32" fmla="*/ 699 w 5160"/>
                <a:gd name="T33" fmla="*/ 282 h 1021"/>
                <a:gd name="T34" fmla="*/ 766 w 5160"/>
                <a:gd name="T35" fmla="*/ 296 h 1021"/>
                <a:gd name="T36" fmla="*/ 818 w 5160"/>
                <a:gd name="T37" fmla="*/ 321 h 1021"/>
                <a:gd name="T38" fmla="*/ 940 w 5160"/>
                <a:gd name="T39" fmla="*/ 340 h 1021"/>
                <a:gd name="T40" fmla="*/ 1010 w 5160"/>
                <a:gd name="T41" fmla="*/ 304 h 1021"/>
                <a:gd name="T42" fmla="*/ 1085 w 5160"/>
                <a:gd name="T43" fmla="*/ 279 h 1021"/>
                <a:gd name="T44" fmla="*/ 1179 w 5160"/>
                <a:gd name="T45" fmla="*/ 210 h 1021"/>
                <a:gd name="T46" fmla="*/ 1243 w 5160"/>
                <a:gd name="T47" fmla="*/ 202 h 1021"/>
                <a:gd name="T48" fmla="*/ 1259 w 5160"/>
                <a:gd name="T49" fmla="*/ 204 h 1021"/>
                <a:gd name="T50" fmla="*/ 1279 w 5160"/>
                <a:gd name="T51" fmla="*/ 204 h 1021"/>
                <a:gd name="T52" fmla="*/ 1296 w 5160"/>
                <a:gd name="T53" fmla="*/ 207 h 1021"/>
                <a:gd name="T54" fmla="*/ 1307 w 5160"/>
                <a:gd name="T55" fmla="*/ 210 h 1021"/>
                <a:gd name="T56" fmla="*/ 1318 w 5160"/>
                <a:gd name="T57" fmla="*/ 213 h 1021"/>
                <a:gd name="T58" fmla="*/ 1357 w 5160"/>
                <a:gd name="T59" fmla="*/ 221 h 1021"/>
                <a:gd name="T60" fmla="*/ 1462 w 5160"/>
                <a:gd name="T61" fmla="*/ 177 h 1021"/>
                <a:gd name="T62" fmla="*/ 1531 w 5160"/>
                <a:gd name="T63" fmla="*/ 122 h 1021"/>
                <a:gd name="T64" fmla="*/ 1626 w 5160"/>
                <a:gd name="T65" fmla="*/ 113 h 1021"/>
                <a:gd name="T66" fmla="*/ 1720 w 5160"/>
                <a:gd name="T67" fmla="*/ 55 h 1021"/>
                <a:gd name="T68" fmla="*/ 1676 w 5160"/>
                <a:gd name="T69" fmla="*/ 0 h 10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160" h="1021">
                  <a:moveTo>
                    <a:pt x="200" y="58"/>
                  </a:moveTo>
                  <a:lnTo>
                    <a:pt x="33" y="66"/>
                  </a:lnTo>
                  <a:lnTo>
                    <a:pt x="0" y="166"/>
                  </a:lnTo>
                  <a:lnTo>
                    <a:pt x="67" y="266"/>
                  </a:lnTo>
                  <a:lnTo>
                    <a:pt x="117" y="349"/>
                  </a:lnTo>
                  <a:lnTo>
                    <a:pt x="266" y="365"/>
                  </a:lnTo>
                  <a:lnTo>
                    <a:pt x="408" y="340"/>
                  </a:lnTo>
                  <a:lnTo>
                    <a:pt x="583" y="349"/>
                  </a:lnTo>
                  <a:lnTo>
                    <a:pt x="666" y="357"/>
                  </a:lnTo>
                  <a:lnTo>
                    <a:pt x="824" y="432"/>
                  </a:lnTo>
                  <a:lnTo>
                    <a:pt x="915" y="490"/>
                  </a:lnTo>
                  <a:lnTo>
                    <a:pt x="999" y="573"/>
                  </a:lnTo>
                  <a:lnTo>
                    <a:pt x="1090" y="664"/>
                  </a:lnTo>
                  <a:lnTo>
                    <a:pt x="1165" y="739"/>
                  </a:lnTo>
                  <a:lnTo>
                    <a:pt x="1373" y="813"/>
                  </a:lnTo>
                  <a:lnTo>
                    <a:pt x="1490" y="830"/>
                  </a:lnTo>
                  <a:lnTo>
                    <a:pt x="1540" y="838"/>
                  </a:lnTo>
                  <a:lnTo>
                    <a:pt x="1565" y="838"/>
                  </a:lnTo>
                  <a:lnTo>
                    <a:pt x="1581" y="838"/>
                  </a:lnTo>
                  <a:lnTo>
                    <a:pt x="1598" y="838"/>
                  </a:lnTo>
                  <a:lnTo>
                    <a:pt x="1615" y="838"/>
                  </a:lnTo>
                  <a:lnTo>
                    <a:pt x="1640" y="838"/>
                  </a:lnTo>
                  <a:lnTo>
                    <a:pt x="1698" y="838"/>
                  </a:lnTo>
                  <a:lnTo>
                    <a:pt x="1839" y="838"/>
                  </a:lnTo>
                  <a:lnTo>
                    <a:pt x="1947" y="838"/>
                  </a:lnTo>
                  <a:lnTo>
                    <a:pt x="1964" y="838"/>
                  </a:lnTo>
                  <a:lnTo>
                    <a:pt x="1981" y="838"/>
                  </a:lnTo>
                  <a:lnTo>
                    <a:pt x="1997" y="838"/>
                  </a:lnTo>
                  <a:lnTo>
                    <a:pt x="2014" y="838"/>
                  </a:lnTo>
                  <a:lnTo>
                    <a:pt x="2031" y="838"/>
                  </a:lnTo>
                  <a:lnTo>
                    <a:pt x="2047" y="847"/>
                  </a:lnTo>
                  <a:lnTo>
                    <a:pt x="2064" y="847"/>
                  </a:lnTo>
                  <a:lnTo>
                    <a:pt x="2081" y="847"/>
                  </a:lnTo>
                  <a:lnTo>
                    <a:pt x="2097" y="847"/>
                  </a:lnTo>
                  <a:lnTo>
                    <a:pt x="2114" y="855"/>
                  </a:lnTo>
                  <a:lnTo>
                    <a:pt x="2297" y="888"/>
                  </a:lnTo>
                  <a:lnTo>
                    <a:pt x="2364" y="913"/>
                  </a:lnTo>
                  <a:lnTo>
                    <a:pt x="2455" y="963"/>
                  </a:lnTo>
                  <a:lnTo>
                    <a:pt x="2505" y="996"/>
                  </a:lnTo>
                  <a:lnTo>
                    <a:pt x="2821" y="1021"/>
                  </a:lnTo>
                  <a:lnTo>
                    <a:pt x="2946" y="979"/>
                  </a:lnTo>
                  <a:lnTo>
                    <a:pt x="3029" y="913"/>
                  </a:lnTo>
                  <a:lnTo>
                    <a:pt x="3171" y="847"/>
                  </a:lnTo>
                  <a:lnTo>
                    <a:pt x="3254" y="838"/>
                  </a:lnTo>
                  <a:lnTo>
                    <a:pt x="3371" y="822"/>
                  </a:lnTo>
                  <a:lnTo>
                    <a:pt x="3537" y="631"/>
                  </a:lnTo>
                  <a:lnTo>
                    <a:pt x="3679" y="606"/>
                  </a:lnTo>
                  <a:lnTo>
                    <a:pt x="3729" y="606"/>
                  </a:lnTo>
                  <a:lnTo>
                    <a:pt x="3753" y="606"/>
                  </a:lnTo>
                  <a:lnTo>
                    <a:pt x="3778" y="614"/>
                  </a:lnTo>
                  <a:lnTo>
                    <a:pt x="3812" y="614"/>
                  </a:lnTo>
                  <a:lnTo>
                    <a:pt x="3837" y="614"/>
                  </a:lnTo>
                  <a:lnTo>
                    <a:pt x="3862" y="614"/>
                  </a:lnTo>
                  <a:lnTo>
                    <a:pt x="3887" y="623"/>
                  </a:lnTo>
                  <a:lnTo>
                    <a:pt x="3903" y="623"/>
                  </a:lnTo>
                  <a:lnTo>
                    <a:pt x="3920" y="631"/>
                  </a:lnTo>
                  <a:lnTo>
                    <a:pt x="3937" y="631"/>
                  </a:lnTo>
                  <a:lnTo>
                    <a:pt x="3953" y="639"/>
                  </a:lnTo>
                  <a:lnTo>
                    <a:pt x="3970" y="647"/>
                  </a:lnTo>
                  <a:lnTo>
                    <a:pt x="4070" y="664"/>
                  </a:lnTo>
                  <a:lnTo>
                    <a:pt x="4261" y="647"/>
                  </a:lnTo>
                  <a:lnTo>
                    <a:pt x="4386" y="531"/>
                  </a:lnTo>
                  <a:lnTo>
                    <a:pt x="4503" y="415"/>
                  </a:lnTo>
                  <a:lnTo>
                    <a:pt x="4594" y="365"/>
                  </a:lnTo>
                  <a:lnTo>
                    <a:pt x="4744" y="390"/>
                  </a:lnTo>
                  <a:lnTo>
                    <a:pt x="4877" y="340"/>
                  </a:lnTo>
                  <a:lnTo>
                    <a:pt x="4944" y="232"/>
                  </a:lnTo>
                  <a:lnTo>
                    <a:pt x="5160" y="166"/>
                  </a:lnTo>
                  <a:lnTo>
                    <a:pt x="5160" y="58"/>
                  </a:lnTo>
                  <a:lnTo>
                    <a:pt x="5027" y="0"/>
                  </a:lnTo>
                  <a:lnTo>
                    <a:pt x="200" y="58"/>
                  </a:lnTo>
                  <a:close/>
                </a:path>
              </a:pathLst>
            </a:custGeom>
            <a:solidFill>
              <a:srgbClr val="006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8" name="Freeform 77">
              <a:extLst>
                <a:ext uri="{FF2B5EF4-FFF2-40B4-BE49-F238E27FC236}">
                  <a16:creationId xmlns:a16="http://schemas.microsoft.com/office/drawing/2014/main" id="{85CE48F8-381C-8ADE-8CCD-5CD90E63F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5" y="3298"/>
              <a:ext cx="134" cy="32"/>
            </a:xfrm>
            <a:custGeom>
              <a:avLst/>
              <a:gdLst>
                <a:gd name="T0" fmla="*/ 0 w 400"/>
                <a:gd name="T1" fmla="*/ 24 h 96"/>
                <a:gd name="T2" fmla="*/ 102 w 400"/>
                <a:gd name="T3" fmla="*/ 0 h 96"/>
                <a:gd name="T4" fmla="*/ 134 w 400"/>
                <a:gd name="T5" fmla="*/ 8 h 96"/>
                <a:gd name="T6" fmla="*/ 26 w 400"/>
                <a:gd name="T7" fmla="*/ 32 h 96"/>
                <a:gd name="T8" fmla="*/ 0 w 400"/>
                <a:gd name="T9" fmla="*/ 24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0" h="96">
                  <a:moveTo>
                    <a:pt x="0" y="73"/>
                  </a:moveTo>
                  <a:lnTo>
                    <a:pt x="304" y="0"/>
                  </a:lnTo>
                  <a:lnTo>
                    <a:pt x="400" y="24"/>
                  </a:lnTo>
                  <a:lnTo>
                    <a:pt x="77" y="96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9" name="Freeform 78">
              <a:extLst>
                <a:ext uri="{FF2B5EF4-FFF2-40B4-BE49-F238E27FC236}">
                  <a16:creationId xmlns:a16="http://schemas.microsoft.com/office/drawing/2014/main" id="{CC85A3D7-6355-BAD4-340A-7A94E2E34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5" y="3323"/>
              <a:ext cx="26" cy="22"/>
            </a:xfrm>
            <a:custGeom>
              <a:avLst/>
              <a:gdLst>
                <a:gd name="T0" fmla="*/ 0 w 77"/>
                <a:gd name="T1" fmla="*/ 0 h 68"/>
                <a:gd name="T2" fmla="*/ 26 w 77"/>
                <a:gd name="T3" fmla="*/ 7 h 68"/>
                <a:gd name="T4" fmla="*/ 26 w 77"/>
                <a:gd name="T5" fmla="*/ 22 h 68"/>
                <a:gd name="T6" fmla="*/ 0 w 77"/>
                <a:gd name="T7" fmla="*/ 13 h 68"/>
                <a:gd name="T8" fmla="*/ 0 w 77"/>
                <a:gd name="T9" fmla="*/ 0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7" h="68">
                  <a:moveTo>
                    <a:pt x="0" y="0"/>
                  </a:moveTo>
                  <a:lnTo>
                    <a:pt x="77" y="23"/>
                  </a:lnTo>
                  <a:lnTo>
                    <a:pt x="77" y="68"/>
                  </a:lnTo>
                  <a:lnTo>
                    <a:pt x="0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Freeform 79">
              <a:extLst>
                <a:ext uri="{FF2B5EF4-FFF2-40B4-BE49-F238E27FC236}">
                  <a16:creationId xmlns:a16="http://schemas.microsoft.com/office/drawing/2014/main" id="{23F0517C-DD37-FA0D-0709-D79C673F4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5" y="3168"/>
              <a:ext cx="102" cy="12"/>
            </a:xfrm>
            <a:custGeom>
              <a:avLst/>
              <a:gdLst>
                <a:gd name="T0" fmla="*/ 0 w 304"/>
                <a:gd name="T1" fmla="*/ 5 h 37"/>
                <a:gd name="T2" fmla="*/ 102 w 304"/>
                <a:gd name="T3" fmla="*/ 0 h 37"/>
                <a:gd name="T4" fmla="*/ 93 w 304"/>
                <a:gd name="T5" fmla="*/ 7 h 37"/>
                <a:gd name="T6" fmla="*/ 0 w 304"/>
                <a:gd name="T7" fmla="*/ 12 h 37"/>
                <a:gd name="T8" fmla="*/ 0 w 304"/>
                <a:gd name="T9" fmla="*/ 5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37">
                  <a:moveTo>
                    <a:pt x="0" y="16"/>
                  </a:moveTo>
                  <a:lnTo>
                    <a:pt x="304" y="0"/>
                  </a:lnTo>
                  <a:lnTo>
                    <a:pt x="278" y="22"/>
                  </a:lnTo>
                  <a:lnTo>
                    <a:pt x="0" y="37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2F1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Freeform 80">
              <a:extLst>
                <a:ext uri="{FF2B5EF4-FFF2-40B4-BE49-F238E27FC236}">
                  <a16:creationId xmlns:a16="http://schemas.microsoft.com/office/drawing/2014/main" id="{092120E6-114D-200C-4574-8D6B2FC99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5" y="3295"/>
              <a:ext cx="102" cy="28"/>
            </a:xfrm>
            <a:custGeom>
              <a:avLst/>
              <a:gdLst>
                <a:gd name="T0" fmla="*/ 0 w 304"/>
                <a:gd name="T1" fmla="*/ 28 h 83"/>
                <a:gd name="T2" fmla="*/ 102 w 304"/>
                <a:gd name="T3" fmla="*/ 3 h 83"/>
                <a:gd name="T4" fmla="*/ 93 w 304"/>
                <a:gd name="T5" fmla="*/ 0 h 83"/>
                <a:gd name="T6" fmla="*/ 0 w 304"/>
                <a:gd name="T7" fmla="*/ 22 h 83"/>
                <a:gd name="T8" fmla="*/ 0 w 304"/>
                <a:gd name="T9" fmla="*/ 28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83">
                  <a:moveTo>
                    <a:pt x="0" y="83"/>
                  </a:moveTo>
                  <a:lnTo>
                    <a:pt x="304" y="10"/>
                  </a:lnTo>
                  <a:lnTo>
                    <a:pt x="278" y="0"/>
                  </a:lnTo>
                  <a:lnTo>
                    <a:pt x="0" y="64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563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302" name="Group 81">
              <a:extLst>
                <a:ext uri="{FF2B5EF4-FFF2-40B4-BE49-F238E27FC236}">
                  <a16:creationId xmlns:a16="http://schemas.microsoft.com/office/drawing/2014/main" id="{955CE36B-B70C-B2DB-0AC2-374133728D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8" y="2967"/>
              <a:ext cx="824" cy="502"/>
              <a:chOff x="3498" y="2967"/>
              <a:chExt cx="824" cy="502"/>
            </a:xfrm>
          </p:grpSpPr>
          <p:sp>
            <p:nvSpPr>
              <p:cNvPr id="12346" name="Freeform 82">
                <a:extLst>
                  <a:ext uri="{FF2B5EF4-FFF2-40B4-BE49-F238E27FC236}">
                    <a16:creationId xmlns:a16="http://schemas.microsoft.com/office/drawing/2014/main" id="{AFBD7528-9C96-A68A-3B5C-5353DB2B7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8" y="2967"/>
                <a:ext cx="824" cy="502"/>
              </a:xfrm>
              <a:custGeom>
                <a:avLst/>
                <a:gdLst>
                  <a:gd name="T0" fmla="*/ 824 w 2474"/>
                  <a:gd name="T1" fmla="*/ 0 h 1504"/>
                  <a:gd name="T2" fmla="*/ 824 w 2474"/>
                  <a:gd name="T3" fmla="*/ 502 h 1504"/>
                  <a:gd name="T4" fmla="*/ 0 w 2474"/>
                  <a:gd name="T5" fmla="*/ 296 h 1504"/>
                  <a:gd name="T6" fmla="*/ 0 w 2474"/>
                  <a:gd name="T7" fmla="*/ 90 h 1504"/>
                  <a:gd name="T8" fmla="*/ 824 w 2474"/>
                  <a:gd name="T9" fmla="*/ 0 h 15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74" h="1504">
                    <a:moveTo>
                      <a:pt x="2474" y="0"/>
                    </a:moveTo>
                    <a:lnTo>
                      <a:pt x="2474" y="1504"/>
                    </a:lnTo>
                    <a:lnTo>
                      <a:pt x="0" y="887"/>
                    </a:lnTo>
                    <a:lnTo>
                      <a:pt x="0" y="270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rgbClr val="6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347" name="Group 83">
                <a:extLst>
                  <a:ext uri="{FF2B5EF4-FFF2-40B4-BE49-F238E27FC236}">
                    <a16:creationId xmlns:a16="http://schemas.microsoft.com/office/drawing/2014/main" id="{C8292057-BBA6-FCA7-E127-0DACDA2F0B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8" y="3025"/>
                <a:ext cx="750" cy="324"/>
                <a:chOff x="3518" y="3025"/>
                <a:chExt cx="750" cy="324"/>
              </a:xfrm>
            </p:grpSpPr>
            <p:sp>
              <p:nvSpPr>
                <p:cNvPr id="12348" name="Freeform 84">
                  <a:extLst>
                    <a:ext uri="{FF2B5EF4-FFF2-40B4-BE49-F238E27FC236}">
                      <a16:creationId xmlns:a16="http://schemas.microsoft.com/office/drawing/2014/main" id="{71160895-58BE-EE55-588C-67452AE886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18" y="3025"/>
                  <a:ext cx="750" cy="324"/>
                </a:xfrm>
                <a:custGeom>
                  <a:avLst/>
                  <a:gdLst>
                    <a:gd name="T0" fmla="*/ 0 w 2250"/>
                    <a:gd name="T1" fmla="*/ 53 h 971"/>
                    <a:gd name="T2" fmla="*/ 0 w 2250"/>
                    <a:gd name="T3" fmla="*/ 195 h 971"/>
                    <a:gd name="T4" fmla="*/ 750 w 2250"/>
                    <a:gd name="T5" fmla="*/ 324 h 971"/>
                    <a:gd name="T6" fmla="*/ 750 w 2250"/>
                    <a:gd name="T7" fmla="*/ 0 h 971"/>
                    <a:gd name="T8" fmla="*/ 0 w 2250"/>
                    <a:gd name="T9" fmla="*/ 53 h 97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50" h="971">
                      <a:moveTo>
                        <a:pt x="0" y="158"/>
                      </a:moveTo>
                      <a:lnTo>
                        <a:pt x="0" y="584"/>
                      </a:lnTo>
                      <a:lnTo>
                        <a:pt x="2250" y="971"/>
                      </a:lnTo>
                      <a:lnTo>
                        <a:pt x="2250" y="0"/>
                      </a:lnTo>
                      <a:lnTo>
                        <a:pt x="0" y="158"/>
                      </a:lnTo>
                      <a:close/>
                    </a:path>
                  </a:pathLst>
                </a:custGeom>
                <a:solidFill>
                  <a:srgbClr val="404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49" name="Line 85">
                  <a:extLst>
                    <a:ext uri="{FF2B5EF4-FFF2-40B4-BE49-F238E27FC236}">
                      <a16:creationId xmlns:a16="http://schemas.microsoft.com/office/drawing/2014/main" id="{C58EC09D-0BBD-82A4-E10C-06844E8E8D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518" y="3079"/>
                  <a:ext cx="750" cy="22"/>
                </a:xfrm>
                <a:prstGeom prst="line">
                  <a:avLst/>
                </a:prstGeom>
                <a:noFill/>
                <a:ln w="7938">
                  <a:solidFill>
                    <a:srgbClr val="40404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50" name="Line 86">
                  <a:extLst>
                    <a:ext uri="{FF2B5EF4-FFF2-40B4-BE49-F238E27FC236}">
                      <a16:creationId xmlns:a16="http://schemas.microsoft.com/office/drawing/2014/main" id="{17C3B409-5907-1813-48C8-BDF4CA6817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518" y="3125"/>
                  <a:ext cx="750" cy="8"/>
                </a:xfrm>
                <a:prstGeom prst="line">
                  <a:avLst/>
                </a:prstGeom>
                <a:noFill/>
                <a:ln w="7938">
                  <a:solidFill>
                    <a:srgbClr val="40404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51" name="Line 87">
                  <a:extLst>
                    <a:ext uri="{FF2B5EF4-FFF2-40B4-BE49-F238E27FC236}">
                      <a16:creationId xmlns:a16="http://schemas.microsoft.com/office/drawing/2014/main" id="{E450D250-233E-44BB-B8BB-2D636E331E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518" y="3149"/>
                  <a:ext cx="750" cy="38"/>
                </a:xfrm>
                <a:prstGeom prst="line">
                  <a:avLst/>
                </a:prstGeom>
                <a:noFill/>
                <a:ln w="7938">
                  <a:solidFill>
                    <a:srgbClr val="40404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52" name="Line 88">
                  <a:extLst>
                    <a:ext uri="{FF2B5EF4-FFF2-40B4-BE49-F238E27FC236}">
                      <a16:creationId xmlns:a16="http://schemas.microsoft.com/office/drawing/2014/main" id="{9AA3DE08-BDD6-DD2B-9CC0-B39FB4D57F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518" y="3173"/>
                  <a:ext cx="750" cy="68"/>
                </a:xfrm>
                <a:prstGeom prst="line">
                  <a:avLst/>
                </a:prstGeom>
                <a:noFill/>
                <a:ln w="7938">
                  <a:solidFill>
                    <a:srgbClr val="40404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53" name="Line 89">
                  <a:extLst>
                    <a:ext uri="{FF2B5EF4-FFF2-40B4-BE49-F238E27FC236}">
                      <a16:creationId xmlns:a16="http://schemas.microsoft.com/office/drawing/2014/main" id="{753493B1-5175-47EA-CA4E-28D4BEF5A9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518" y="3196"/>
                  <a:ext cx="750" cy="99"/>
                </a:xfrm>
                <a:prstGeom prst="line">
                  <a:avLst/>
                </a:prstGeom>
                <a:noFill/>
                <a:ln w="7938">
                  <a:solidFill>
                    <a:srgbClr val="40404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54" name="Line 90">
                  <a:extLst>
                    <a:ext uri="{FF2B5EF4-FFF2-40B4-BE49-F238E27FC236}">
                      <a16:creationId xmlns:a16="http://schemas.microsoft.com/office/drawing/2014/main" id="{A1BD8C6E-501D-CAC1-5CC3-75E99BB2C6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99" y="3032"/>
                  <a:ext cx="1" cy="303"/>
                </a:xfrm>
                <a:prstGeom prst="line">
                  <a:avLst/>
                </a:prstGeom>
                <a:noFill/>
                <a:ln w="7938">
                  <a:solidFill>
                    <a:srgbClr val="40404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55" name="Line 91">
                  <a:extLst>
                    <a:ext uri="{FF2B5EF4-FFF2-40B4-BE49-F238E27FC236}">
                      <a16:creationId xmlns:a16="http://schemas.microsoft.com/office/drawing/2014/main" id="{3F0A2A55-313D-EE97-177A-376F9E75EF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37" y="3036"/>
                  <a:ext cx="1" cy="291"/>
                </a:xfrm>
                <a:prstGeom prst="line">
                  <a:avLst/>
                </a:prstGeom>
                <a:noFill/>
                <a:ln w="7938">
                  <a:solidFill>
                    <a:srgbClr val="40404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56" name="Line 92">
                  <a:extLst>
                    <a:ext uri="{FF2B5EF4-FFF2-40B4-BE49-F238E27FC236}">
                      <a16:creationId xmlns:a16="http://schemas.microsoft.com/office/drawing/2014/main" id="{5F5435FF-47AC-2006-9457-43C26648E2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85" y="3039"/>
                  <a:ext cx="1" cy="279"/>
                </a:xfrm>
                <a:prstGeom prst="line">
                  <a:avLst/>
                </a:prstGeom>
                <a:noFill/>
                <a:ln w="7938">
                  <a:solidFill>
                    <a:srgbClr val="40404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57" name="Line 93">
                  <a:extLst>
                    <a:ext uri="{FF2B5EF4-FFF2-40B4-BE49-F238E27FC236}">
                      <a16:creationId xmlns:a16="http://schemas.microsoft.com/office/drawing/2014/main" id="{DAF202FC-92FC-63B4-7465-C7C55AABE7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3" y="3043"/>
                  <a:ext cx="1" cy="266"/>
                </a:xfrm>
                <a:prstGeom prst="line">
                  <a:avLst/>
                </a:prstGeom>
                <a:noFill/>
                <a:ln w="7938">
                  <a:solidFill>
                    <a:srgbClr val="40404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58" name="Line 94">
                  <a:extLst>
                    <a:ext uri="{FF2B5EF4-FFF2-40B4-BE49-F238E27FC236}">
                      <a16:creationId xmlns:a16="http://schemas.microsoft.com/office/drawing/2014/main" id="{E15D6804-A6A7-2787-935C-61583CFA01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84" y="3045"/>
                  <a:ext cx="1" cy="256"/>
                </a:xfrm>
                <a:prstGeom prst="line">
                  <a:avLst/>
                </a:prstGeom>
                <a:noFill/>
                <a:ln w="7938">
                  <a:solidFill>
                    <a:srgbClr val="40404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59" name="Line 95">
                  <a:extLst>
                    <a:ext uri="{FF2B5EF4-FFF2-40B4-BE49-F238E27FC236}">
                      <a16:creationId xmlns:a16="http://schemas.microsoft.com/office/drawing/2014/main" id="{63A9006B-FCA7-FED3-3224-E1044B913C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46" y="3048"/>
                  <a:ext cx="1" cy="245"/>
                </a:xfrm>
                <a:prstGeom prst="line">
                  <a:avLst/>
                </a:prstGeom>
                <a:noFill/>
                <a:ln w="7938">
                  <a:solidFill>
                    <a:srgbClr val="40404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60" name="Line 96">
                  <a:extLst>
                    <a:ext uri="{FF2B5EF4-FFF2-40B4-BE49-F238E27FC236}">
                      <a16:creationId xmlns:a16="http://schemas.microsoft.com/office/drawing/2014/main" id="{B50F53E7-8F66-7E97-A59E-248E9BFCEF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07" y="3050"/>
                  <a:ext cx="1" cy="237"/>
                </a:xfrm>
                <a:prstGeom prst="line">
                  <a:avLst/>
                </a:prstGeom>
                <a:noFill/>
                <a:ln w="7938">
                  <a:solidFill>
                    <a:srgbClr val="40404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61" name="Line 97">
                  <a:extLst>
                    <a:ext uri="{FF2B5EF4-FFF2-40B4-BE49-F238E27FC236}">
                      <a16:creationId xmlns:a16="http://schemas.microsoft.com/office/drawing/2014/main" id="{5F000C0B-B5FA-AAD2-65D2-3109E8682C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73" y="3054"/>
                  <a:ext cx="1" cy="227"/>
                </a:xfrm>
                <a:prstGeom prst="line">
                  <a:avLst/>
                </a:prstGeom>
                <a:noFill/>
                <a:ln w="7938">
                  <a:solidFill>
                    <a:srgbClr val="40404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62" name="Line 98">
                  <a:extLst>
                    <a:ext uri="{FF2B5EF4-FFF2-40B4-BE49-F238E27FC236}">
                      <a16:creationId xmlns:a16="http://schemas.microsoft.com/office/drawing/2014/main" id="{AD8A18B9-8FB3-BD9E-1213-D965E6A0CD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37" y="3055"/>
                  <a:ext cx="1" cy="220"/>
                </a:xfrm>
                <a:prstGeom prst="line">
                  <a:avLst/>
                </a:prstGeom>
                <a:noFill/>
                <a:ln w="7938">
                  <a:solidFill>
                    <a:srgbClr val="40404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63" name="Line 99">
                  <a:extLst>
                    <a:ext uri="{FF2B5EF4-FFF2-40B4-BE49-F238E27FC236}">
                      <a16:creationId xmlns:a16="http://schemas.microsoft.com/office/drawing/2014/main" id="{97E695B5-ABE4-D539-2398-0F3C5EFA0B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03" y="3058"/>
                  <a:ext cx="1" cy="211"/>
                </a:xfrm>
                <a:prstGeom prst="line">
                  <a:avLst/>
                </a:prstGeom>
                <a:noFill/>
                <a:ln w="7938">
                  <a:solidFill>
                    <a:srgbClr val="40404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64" name="Line 100">
                  <a:extLst>
                    <a:ext uri="{FF2B5EF4-FFF2-40B4-BE49-F238E27FC236}">
                      <a16:creationId xmlns:a16="http://schemas.microsoft.com/office/drawing/2014/main" id="{EE1B36A9-9E53-1998-A504-633278E0F6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71" y="3060"/>
                  <a:ext cx="1" cy="203"/>
                </a:xfrm>
                <a:prstGeom prst="line">
                  <a:avLst/>
                </a:prstGeom>
                <a:noFill/>
                <a:ln w="7938">
                  <a:solidFill>
                    <a:srgbClr val="40404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65" name="Line 101">
                  <a:extLst>
                    <a:ext uri="{FF2B5EF4-FFF2-40B4-BE49-F238E27FC236}">
                      <a16:creationId xmlns:a16="http://schemas.microsoft.com/office/drawing/2014/main" id="{EBF8D2A6-335A-FD28-2602-0ADBA29E8F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39" y="3063"/>
                  <a:ext cx="1" cy="195"/>
                </a:xfrm>
                <a:prstGeom prst="line">
                  <a:avLst/>
                </a:prstGeom>
                <a:noFill/>
                <a:ln w="7938">
                  <a:solidFill>
                    <a:srgbClr val="40404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66" name="Line 102">
                  <a:extLst>
                    <a:ext uri="{FF2B5EF4-FFF2-40B4-BE49-F238E27FC236}">
                      <a16:creationId xmlns:a16="http://schemas.microsoft.com/office/drawing/2014/main" id="{94CCE81D-5DA9-323C-903B-6019E5F0E1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74" y="3067"/>
                  <a:ext cx="1" cy="180"/>
                </a:xfrm>
                <a:prstGeom prst="line">
                  <a:avLst/>
                </a:prstGeom>
                <a:noFill/>
                <a:ln w="7938">
                  <a:solidFill>
                    <a:srgbClr val="40404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67" name="Line 103">
                  <a:extLst>
                    <a:ext uri="{FF2B5EF4-FFF2-40B4-BE49-F238E27FC236}">
                      <a16:creationId xmlns:a16="http://schemas.microsoft.com/office/drawing/2014/main" id="{57942A33-FEAF-C21F-28C1-D7D29E703E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48" y="3069"/>
                  <a:ext cx="1" cy="173"/>
                </a:xfrm>
                <a:prstGeom prst="line">
                  <a:avLst/>
                </a:prstGeom>
                <a:noFill/>
                <a:ln w="7938">
                  <a:solidFill>
                    <a:srgbClr val="40404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68" name="Line 104">
                  <a:extLst>
                    <a:ext uri="{FF2B5EF4-FFF2-40B4-BE49-F238E27FC236}">
                      <a16:creationId xmlns:a16="http://schemas.microsoft.com/office/drawing/2014/main" id="{C7188F06-E744-5254-958B-7DB1BFBB0D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22" y="3071"/>
                  <a:ext cx="1" cy="167"/>
                </a:xfrm>
                <a:prstGeom prst="line">
                  <a:avLst/>
                </a:prstGeom>
                <a:noFill/>
                <a:ln w="7938">
                  <a:solidFill>
                    <a:srgbClr val="40404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69" name="Line 105">
                  <a:extLst>
                    <a:ext uri="{FF2B5EF4-FFF2-40B4-BE49-F238E27FC236}">
                      <a16:creationId xmlns:a16="http://schemas.microsoft.com/office/drawing/2014/main" id="{E2CFE973-7845-2EFA-C131-175A02F576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96" y="3072"/>
                  <a:ext cx="1" cy="161"/>
                </a:xfrm>
                <a:prstGeom prst="line">
                  <a:avLst/>
                </a:prstGeom>
                <a:noFill/>
                <a:ln w="7938">
                  <a:solidFill>
                    <a:srgbClr val="40404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70" name="Line 106">
                  <a:extLst>
                    <a:ext uri="{FF2B5EF4-FFF2-40B4-BE49-F238E27FC236}">
                      <a16:creationId xmlns:a16="http://schemas.microsoft.com/office/drawing/2014/main" id="{C8FAF39B-08D4-93F6-F742-87F49C03C6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70" y="3074"/>
                  <a:ext cx="1" cy="155"/>
                </a:xfrm>
                <a:prstGeom prst="line">
                  <a:avLst/>
                </a:prstGeom>
                <a:noFill/>
                <a:ln w="7938">
                  <a:solidFill>
                    <a:srgbClr val="40404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71" name="Line 107">
                  <a:extLst>
                    <a:ext uri="{FF2B5EF4-FFF2-40B4-BE49-F238E27FC236}">
                      <a16:creationId xmlns:a16="http://schemas.microsoft.com/office/drawing/2014/main" id="{BE697CF5-A818-BD88-DA51-618ADD78B2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45" y="3076"/>
                  <a:ext cx="1" cy="149"/>
                </a:xfrm>
                <a:prstGeom prst="line">
                  <a:avLst/>
                </a:prstGeom>
                <a:noFill/>
                <a:ln w="7938">
                  <a:solidFill>
                    <a:srgbClr val="40404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72" name="Freeform 108">
                  <a:extLst>
                    <a:ext uri="{FF2B5EF4-FFF2-40B4-BE49-F238E27FC236}">
                      <a16:creationId xmlns:a16="http://schemas.microsoft.com/office/drawing/2014/main" id="{3137F999-E7A1-B424-E9D2-A6AA1C8EB0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18" y="3025"/>
                  <a:ext cx="750" cy="324"/>
                </a:xfrm>
                <a:custGeom>
                  <a:avLst/>
                  <a:gdLst>
                    <a:gd name="T0" fmla="*/ 0 w 2250"/>
                    <a:gd name="T1" fmla="*/ 53 h 971"/>
                    <a:gd name="T2" fmla="*/ 0 w 2250"/>
                    <a:gd name="T3" fmla="*/ 195 h 971"/>
                    <a:gd name="T4" fmla="*/ 750 w 2250"/>
                    <a:gd name="T5" fmla="*/ 324 h 971"/>
                    <a:gd name="T6" fmla="*/ 750 w 2250"/>
                    <a:gd name="T7" fmla="*/ 0 h 971"/>
                    <a:gd name="T8" fmla="*/ 0 w 2250"/>
                    <a:gd name="T9" fmla="*/ 53 h 97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50" h="971">
                      <a:moveTo>
                        <a:pt x="0" y="158"/>
                      </a:moveTo>
                      <a:lnTo>
                        <a:pt x="0" y="584"/>
                      </a:lnTo>
                      <a:lnTo>
                        <a:pt x="2250" y="971"/>
                      </a:lnTo>
                      <a:lnTo>
                        <a:pt x="2250" y="0"/>
                      </a:lnTo>
                      <a:lnTo>
                        <a:pt x="0" y="158"/>
                      </a:lnTo>
                    </a:path>
                  </a:pathLst>
                </a:custGeom>
                <a:noFill/>
                <a:ln w="7938">
                  <a:solidFill>
                    <a:srgbClr val="20202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2373" name="Group 109">
                  <a:extLst>
                    <a:ext uri="{FF2B5EF4-FFF2-40B4-BE49-F238E27FC236}">
                      <a16:creationId xmlns:a16="http://schemas.microsoft.com/office/drawing/2014/main" id="{A8A7E9A1-BB2D-41E0-A797-7F2FC7B1DCC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56" y="3065"/>
                  <a:ext cx="671" cy="189"/>
                  <a:chOff x="3556" y="3065"/>
                  <a:chExt cx="671" cy="189"/>
                </a:xfrm>
              </p:grpSpPr>
              <p:sp>
                <p:nvSpPr>
                  <p:cNvPr id="12375" name="Line 110">
                    <a:extLst>
                      <a:ext uri="{FF2B5EF4-FFF2-40B4-BE49-F238E27FC236}">
                        <a16:creationId xmlns:a16="http://schemas.microsoft.com/office/drawing/2014/main" id="{0AFC93B0-53FC-E60E-E8CA-B58D3449ADA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56" y="3123"/>
                    <a:ext cx="26" cy="24"/>
                  </a:xfrm>
                  <a:prstGeom prst="line">
                    <a:avLst/>
                  </a:prstGeom>
                  <a:noFill/>
                  <a:ln w="6350">
                    <a:solidFill>
                      <a:srgbClr val="C0C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76" name="Line 111">
                    <a:extLst>
                      <a:ext uri="{FF2B5EF4-FFF2-40B4-BE49-F238E27FC236}">
                        <a16:creationId xmlns:a16="http://schemas.microsoft.com/office/drawing/2014/main" id="{330BC1C7-CE5C-EDBD-8126-207B4F81A87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89" y="3095"/>
                    <a:ext cx="40" cy="38"/>
                  </a:xfrm>
                  <a:prstGeom prst="line">
                    <a:avLst/>
                  </a:prstGeom>
                  <a:noFill/>
                  <a:ln w="6350">
                    <a:solidFill>
                      <a:srgbClr val="C0C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77" name="Line 112">
                    <a:extLst>
                      <a:ext uri="{FF2B5EF4-FFF2-40B4-BE49-F238E27FC236}">
                        <a16:creationId xmlns:a16="http://schemas.microsoft.com/office/drawing/2014/main" id="{4328FD12-95A6-8259-FBB1-5C54AD3D698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59" y="3157"/>
                    <a:ext cx="30" cy="28"/>
                  </a:xfrm>
                  <a:prstGeom prst="line">
                    <a:avLst/>
                  </a:prstGeom>
                  <a:noFill/>
                  <a:ln w="6350">
                    <a:solidFill>
                      <a:srgbClr val="C0C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78" name="Line 113">
                    <a:extLst>
                      <a:ext uri="{FF2B5EF4-FFF2-40B4-BE49-F238E27FC236}">
                        <a16:creationId xmlns:a16="http://schemas.microsoft.com/office/drawing/2014/main" id="{80B125A0-17C4-1DE8-FDAB-8CC87E25340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92" y="3143"/>
                    <a:ext cx="30" cy="26"/>
                  </a:xfrm>
                  <a:prstGeom prst="line">
                    <a:avLst/>
                  </a:prstGeom>
                  <a:noFill/>
                  <a:ln w="6350">
                    <a:solidFill>
                      <a:srgbClr val="C0C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79" name="Line 114">
                    <a:extLst>
                      <a:ext uri="{FF2B5EF4-FFF2-40B4-BE49-F238E27FC236}">
                        <a16:creationId xmlns:a16="http://schemas.microsoft.com/office/drawing/2014/main" id="{EDB33E4C-B1B4-2836-D6EE-141D6288E3D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02" y="3081"/>
                    <a:ext cx="66" cy="56"/>
                  </a:xfrm>
                  <a:prstGeom prst="line">
                    <a:avLst/>
                  </a:prstGeom>
                  <a:noFill/>
                  <a:ln w="6350">
                    <a:solidFill>
                      <a:srgbClr val="C0C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80" name="Line 115">
                    <a:extLst>
                      <a:ext uri="{FF2B5EF4-FFF2-40B4-BE49-F238E27FC236}">
                        <a16:creationId xmlns:a16="http://schemas.microsoft.com/office/drawing/2014/main" id="{5BB72F21-3F2D-5AF4-F500-D422E2A988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61" y="3125"/>
                    <a:ext cx="84" cy="76"/>
                  </a:xfrm>
                  <a:prstGeom prst="line">
                    <a:avLst/>
                  </a:prstGeom>
                  <a:noFill/>
                  <a:ln w="6350">
                    <a:solidFill>
                      <a:srgbClr val="C0C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81" name="Line 116">
                    <a:extLst>
                      <a:ext uri="{FF2B5EF4-FFF2-40B4-BE49-F238E27FC236}">
                        <a16:creationId xmlns:a16="http://schemas.microsoft.com/office/drawing/2014/main" id="{99C86B24-9ED3-E244-19A2-2BA005DF3DE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19" y="3104"/>
                    <a:ext cx="63" cy="57"/>
                  </a:xfrm>
                  <a:prstGeom prst="line">
                    <a:avLst/>
                  </a:prstGeom>
                  <a:noFill/>
                  <a:ln w="6350">
                    <a:solidFill>
                      <a:srgbClr val="C0C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82" name="Line 117">
                    <a:extLst>
                      <a:ext uri="{FF2B5EF4-FFF2-40B4-BE49-F238E27FC236}">
                        <a16:creationId xmlns:a16="http://schemas.microsoft.com/office/drawing/2014/main" id="{388C9EEF-579F-FD4A-5E37-40D704390D8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27" y="3149"/>
                    <a:ext cx="34" cy="31"/>
                  </a:xfrm>
                  <a:prstGeom prst="line">
                    <a:avLst/>
                  </a:prstGeom>
                  <a:noFill/>
                  <a:ln w="6350">
                    <a:solidFill>
                      <a:srgbClr val="C0C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83" name="Line 118">
                    <a:extLst>
                      <a:ext uri="{FF2B5EF4-FFF2-40B4-BE49-F238E27FC236}">
                        <a16:creationId xmlns:a16="http://schemas.microsoft.com/office/drawing/2014/main" id="{17AA517D-52F3-9A4D-FFC9-7C7E9F999F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31" y="3065"/>
                    <a:ext cx="57" cy="45"/>
                  </a:xfrm>
                  <a:prstGeom prst="line">
                    <a:avLst/>
                  </a:prstGeom>
                  <a:noFill/>
                  <a:ln w="6350">
                    <a:solidFill>
                      <a:srgbClr val="C0C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84" name="Line 119">
                    <a:extLst>
                      <a:ext uri="{FF2B5EF4-FFF2-40B4-BE49-F238E27FC236}">
                        <a16:creationId xmlns:a16="http://schemas.microsoft.com/office/drawing/2014/main" id="{BA15AB81-4488-D142-E4C2-920CE330C3C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61" y="3150"/>
                    <a:ext cx="48" cy="46"/>
                  </a:xfrm>
                  <a:prstGeom prst="line">
                    <a:avLst/>
                  </a:prstGeom>
                  <a:noFill/>
                  <a:ln w="6350">
                    <a:solidFill>
                      <a:srgbClr val="C0C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85" name="Line 120">
                    <a:extLst>
                      <a:ext uri="{FF2B5EF4-FFF2-40B4-BE49-F238E27FC236}">
                        <a16:creationId xmlns:a16="http://schemas.microsoft.com/office/drawing/2014/main" id="{C246EE96-C557-8152-8249-B23DE4516FB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10" y="3104"/>
                    <a:ext cx="72" cy="65"/>
                  </a:xfrm>
                  <a:prstGeom prst="line">
                    <a:avLst/>
                  </a:prstGeom>
                  <a:noFill/>
                  <a:ln w="6350">
                    <a:solidFill>
                      <a:srgbClr val="C0C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86" name="Line 121">
                    <a:extLst>
                      <a:ext uri="{FF2B5EF4-FFF2-40B4-BE49-F238E27FC236}">
                        <a16:creationId xmlns:a16="http://schemas.microsoft.com/office/drawing/2014/main" id="{8690905D-7DE3-C7EB-C590-8EB26F72484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20" y="3184"/>
                    <a:ext cx="44" cy="37"/>
                  </a:xfrm>
                  <a:prstGeom prst="line">
                    <a:avLst/>
                  </a:prstGeom>
                  <a:noFill/>
                  <a:ln w="6350">
                    <a:solidFill>
                      <a:srgbClr val="C0C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87" name="Line 122">
                    <a:extLst>
                      <a:ext uri="{FF2B5EF4-FFF2-40B4-BE49-F238E27FC236}">
                        <a16:creationId xmlns:a16="http://schemas.microsoft.com/office/drawing/2014/main" id="{58374516-818A-FA6A-E207-83C2695C5F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84" y="3122"/>
                    <a:ext cx="71" cy="66"/>
                  </a:xfrm>
                  <a:prstGeom prst="line">
                    <a:avLst/>
                  </a:prstGeom>
                  <a:noFill/>
                  <a:ln w="6350">
                    <a:solidFill>
                      <a:srgbClr val="C0C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88" name="Line 123">
                    <a:extLst>
                      <a:ext uri="{FF2B5EF4-FFF2-40B4-BE49-F238E27FC236}">
                        <a16:creationId xmlns:a16="http://schemas.microsoft.com/office/drawing/2014/main" id="{B0BB9CA6-3C1D-B377-19A1-F9912C2642D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955" y="3078"/>
                    <a:ext cx="65" cy="61"/>
                  </a:xfrm>
                  <a:prstGeom prst="line">
                    <a:avLst/>
                  </a:prstGeom>
                  <a:noFill/>
                  <a:ln w="6350">
                    <a:solidFill>
                      <a:srgbClr val="C0C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89" name="Line 124">
                    <a:extLst>
                      <a:ext uri="{FF2B5EF4-FFF2-40B4-BE49-F238E27FC236}">
                        <a16:creationId xmlns:a16="http://schemas.microsoft.com/office/drawing/2014/main" id="{25A6D8AE-496D-5A74-E59D-B9E0DC666B6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98" y="3098"/>
                    <a:ext cx="63" cy="59"/>
                  </a:xfrm>
                  <a:prstGeom prst="line">
                    <a:avLst/>
                  </a:prstGeom>
                  <a:noFill/>
                  <a:ln w="6350">
                    <a:solidFill>
                      <a:srgbClr val="C0C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90" name="Line 125">
                    <a:extLst>
                      <a:ext uri="{FF2B5EF4-FFF2-40B4-BE49-F238E27FC236}">
                        <a16:creationId xmlns:a16="http://schemas.microsoft.com/office/drawing/2014/main" id="{1F815FA0-2C24-8444-233D-139C18C0413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61" y="3177"/>
                    <a:ext cx="61" cy="52"/>
                  </a:xfrm>
                  <a:prstGeom prst="line">
                    <a:avLst/>
                  </a:prstGeom>
                  <a:noFill/>
                  <a:ln w="6350">
                    <a:solidFill>
                      <a:srgbClr val="C0C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91" name="Line 126">
                    <a:extLst>
                      <a:ext uri="{FF2B5EF4-FFF2-40B4-BE49-F238E27FC236}">
                        <a16:creationId xmlns:a16="http://schemas.microsoft.com/office/drawing/2014/main" id="{9F5F2EA4-F224-BEB2-40E3-612CDE310F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09" y="3066"/>
                    <a:ext cx="75" cy="73"/>
                  </a:xfrm>
                  <a:prstGeom prst="line">
                    <a:avLst/>
                  </a:prstGeom>
                  <a:noFill/>
                  <a:ln w="6350">
                    <a:solidFill>
                      <a:srgbClr val="C0C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92" name="Line 127">
                    <a:extLst>
                      <a:ext uri="{FF2B5EF4-FFF2-40B4-BE49-F238E27FC236}">
                        <a16:creationId xmlns:a16="http://schemas.microsoft.com/office/drawing/2014/main" id="{8365DEA0-4805-1671-BB96-61F782F6974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976" y="3115"/>
                    <a:ext cx="84" cy="84"/>
                  </a:xfrm>
                  <a:prstGeom prst="line">
                    <a:avLst/>
                  </a:prstGeom>
                  <a:noFill/>
                  <a:ln w="6350">
                    <a:solidFill>
                      <a:srgbClr val="C0C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93" name="Line 128">
                    <a:extLst>
                      <a:ext uri="{FF2B5EF4-FFF2-40B4-BE49-F238E27FC236}">
                        <a16:creationId xmlns:a16="http://schemas.microsoft.com/office/drawing/2014/main" id="{0E3B7132-9491-E1A3-2914-1A64407522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953" y="3184"/>
                    <a:ext cx="74" cy="70"/>
                  </a:xfrm>
                  <a:prstGeom prst="line">
                    <a:avLst/>
                  </a:prstGeom>
                  <a:noFill/>
                  <a:ln w="6350">
                    <a:solidFill>
                      <a:srgbClr val="C0C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94" name="Line 129">
                    <a:extLst>
                      <a:ext uri="{FF2B5EF4-FFF2-40B4-BE49-F238E27FC236}">
                        <a16:creationId xmlns:a16="http://schemas.microsoft.com/office/drawing/2014/main" id="{F2BC14BB-5601-0965-4530-FC11E7966DE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21" y="3143"/>
                    <a:ext cx="66" cy="61"/>
                  </a:xfrm>
                  <a:prstGeom prst="line">
                    <a:avLst/>
                  </a:prstGeom>
                  <a:noFill/>
                  <a:ln w="6350">
                    <a:solidFill>
                      <a:srgbClr val="C0C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95" name="Line 130">
                    <a:extLst>
                      <a:ext uri="{FF2B5EF4-FFF2-40B4-BE49-F238E27FC236}">
                        <a16:creationId xmlns:a16="http://schemas.microsoft.com/office/drawing/2014/main" id="{3498B6D8-2D93-DEC0-45DF-AAE90E146B7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128" y="3100"/>
                    <a:ext cx="56" cy="55"/>
                  </a:xfrm>
                  <a:prstGeom prst="line">
                    <a:avLst/>
                  </a:prstGeom>
                  <a:noFill/>
                  <a:ln w="6350">
                    <a:solidFill>
                      <a:srgbClr val="C0C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96" name="Line 131">
                    <a:extLst>
                      <a:ext uri="{FF2B5EF4-FFF2-40B4-BE49-F238E27FC236}">
                        <a16:creationId xmlns:a16="http://schemas.microsoft.com/office/drawing/2014/main" id="{639BDC57-08A2-105B-272A-B17E7A7900F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109" y="3198"/>
                    <a:ext cx="52" cy="49"/>
                  </a:xfrm>
                  <a:prstGeom prst="line">
                    <a:avLst/>
                  </a:prstGeom>
                  <a:noFill/>
                  <a:ln w="6350">
                    <a:solidFill>
                      <a:srgbClr val="C0C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97" name="Line 132">
                    <a:extLst>
                      <a:ext uri="{FF2B5EF4-FFF2-40B4-BE49-F238E27FC236}">
                        <a16:creationId xmlns:a16="http://schemas.microsoft.com/office/drawing/2014/main" id="{A5C15C20-D874-226A-91D8-F3439F91AB5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167" y="3151"/>
                    <a:ext cx="60" cy="61"/>
                  </a:xfrm>
                  <a:prstGeom prst="line">
                    <a:avLst/>
                  </a:prstGeom>
                  <a:noFill/>
                  <a:ln w="6350">
                    <a:solidFill>
                      <a:srgbClr val="C0C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374" name="Line 133">
                  <a:extLst>
                    <a:ext uri="{FF2B5EF4-FFF2-40B4-BE49-F238E27FC236}">
                      <a16:creationId xmlns:a16="http://schemas.microsoft.com/office/drawing/2014/main" id="{DE69970A-D95D-5FB3-5C9B-42D27EC7AB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07" y="3064"/>
                  <a:ext cx="1" cy="189"/>
                </a:xfrm>
                <a:prstGeom prst="line">
                  <a:avLst/>
                </a:prstGeom>
                <a:noFill/>
                <a:ln w="7938">
                  <a:solidFill>
                    <a:srgbClr val="40404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303" name="Group 134">
              <a:extLst>
                <a:ext uri="{FF2B5EF4-FFF2-40B4-BE49-F238E27FC236}">
                  <a16:creationId xmlns:a16="http://schemas.microsoft.com/office/drawing/2014/main" id="{F7E90E63-C4F2-ED49-DC41-6946AF9FBA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2" y="2967"/>
              <a:ext cx="825" cy="502"/>
              <a:chOff x="4322" y="2967"/>
              <a:chExt cx="825" cy="502"/>
            </a:xfrm>
          </p:grpSpPr>
          <p:sp>
            <p:nvSpPr>
              <p:cNvPr id="12304" name="Freeform 135">
                <a:extLst>
                  <a:ext uri="{FF2B5EF4-FFF2-40B4-BE49-F238E27FC236}">
                    <a16:creationId xmlns:a16="http://schemas.microsoft.com/office/drawing/2014/main" id="{F5776C03-FE29-27C0-DA4C-BAC4E18FA8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2" y="2967"/>
                <a:ext cx="825" cy="502"/>
              </a:xfrm>
              <a:custGeom>
                <a:avLst/>
                <a:gdLst>
                  <a:gd name="T0" fmla="*/ 0 w 2474"/>
                  <a:gd name="T1" fmla="*/ 0 h 1504"/>
                  <a:gd name="T2" fmla="*/ 0 w 2474"/>
                  <a:gd name="T3" fmla="*/ 502 h 1504"/>
                  <a:gd name="T4" fmla="*/ 825 w 2474"/>
                  <a:gd name="T5" fmla="*/ 296 h 1504"/>
                  <a:gd name="T6" fmla="*/ 825 w 2474"/>
                  <a:gd name="T7" fmla="*/ 90 h 1504"/>
                  <a:gd name="T8" fmla="*/ 0 w 2474"/>
                  <a:gd name="T9" fmla="*/ 0 h 15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74" h="1504">
                    <a:moveTo>
                      <a:pt x="0" y="0"/>
                    </a:moveTo>
                    <a:lnTo>
                      <a:pt x="0" y="1504"/>
                    </a:lnTo>
                    <a:lnTo>
                      <a:pt x="2474" y="887"/>
                    </a:lnTo>
                    <a:lnTo>
                      <a:pt x="2474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5" name="Freeform 136">
                <a:extLst>
                  <a:ext uri="{FF2B5EF4-FFF2-40B4-BE49-F238E27FC236}">
                    <a16:creationId xmlns:a16="http://schemas.microsoft.com/office/drawing/2014/main" id="{37E0703E-601C-1CC7-C50C-20245099C9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5" y="3168"/>
                <a:ext cx="102" cy="155"/>
              </a:xfrm>
              <a:custGeom>
                <a:avLst/>
                <a:gdLst>
                  <a:gd name="T0" fmla="*/ 0 w 304"/>
                  <a:gd name="T1" fmla="*/ 155 h 464"/>
                  <a:gd name="T2" fmla="*/ 0 w 304"/>
                  <a:gd name="T3" fmla="*/ 5 h 464"/>
                  <a:gd name="T4" fmla="*/ 102 w 304"/>
                  <a:gd name="T5" fmla="*/ 0 h 464"/>
                  <a:gd name="T6" fmla="*/ 102 w 304"/>
                  <a:gd name="T7" fmla="*/ 131 h 464"/>
                  <a:gd name="T8" fmla="*/ 0 w 304"/>
                  <a:gd name="T9" fmla="*/ 155 h 4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464">
                    <a:moveTo>
                      <a:pt x="0" y="464"/>
                    </a:moveTo>
                    <a:lnTo>
                      <a:pt x="0" y="16"/>
                    </a:lnTo>
                    <a:lnTo>
                      <a:pt x="304" y="0"/>
                    </a:lnTo>
                    <a:lnTo>
                      <a:pt x="304" y="391"/>
                    </a:lnTo>
                    <a:lnTo>
                      <a:pt x="0" y="464"/>
                    </a:lnTo>
                    <a:close/>
                  </a:path>
                </a:pathLst>
              </a:custGeom>
              <a:solidFill>
                <a:srgbClr val="472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306" name="Group 137">
                <a:extLst>
                  <a:ext uri="{FF2B5EF4-FFF2-40B4-BE49-F238E27FC236}">
                    <a16:creationId xmlns:a16="http://schemas.microsoft.com/office/drawing/2014/main" id="{BCD02C85-AF14-A4C9-DF6D-C03C756E2E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11" y="3090"/>
                <a:ext cx="48" cy="104"/>
                <a:chOff x="5011" y="3090"/>
                <a:chExt cx="48" cy="104"/>
              </a:xfrm>
            </p:grpSpPr>
            <p:sp>
              <p:nvSpPr>
                <p:cNvPr id="12338" name="Freeform 138">
                  <a:extLst>
                    <a:ext uri="{FF2B5EF4-FFF2-40B4-BE49-F238E27FC236}">
                      <a16:creationId xmlns:a16="http://schemas.microsoft.com/office/drawing/2014/main" id="{948A24D0-5495-B9C0-9AC7-88B110BECD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1" y="3090"/>
                  <a:ext cx="48" cy="104"/>
                </a:xfrm>
                <a:custGeom>
                  <a:avLst/>
                  <a:gdLst>
                    <a:gd name="T0" fmla="*/ 0 w 144"/>
                    <a:gd name="T1" fmla="*/ 0 h 310"/>
                    <a:gd name="T2" fmla="*/ 48 w 144"/>
                    <a:gd name="T3" fmla="*/ 3 h 310"/>
                    <a:gd name="T4" fmla="*/ 48 w 144"/>
                    <a:gd name="T5" fmla="*/ 102 h 310"/>
                    <a:gd name="T6" fmla="*/ 0 w 144"/>
                    <a:gd name="T7" fmla="*/ 104 h 310"/>
                    <a:gd name="T8" fmla="*/ 0 w 144"/>
                    <a:gd name="T9" fmla="*/ 0 h 3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44" h="310">
                      <a:moveTo>
                        <a:pt x="0" y="0"/>
                      </a:moveTo>
                      <a:lnTo>
                        <a:pt x="144" y="9"/>
                      </a:lnTo>
                      <a:lnTo>
                        <a:pt x="144" y="303"/>
                      </a:lnTo>
                      <a:lnTo>
                        <a:pt x="0" y="3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D55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39" name="Line 139">
                  <a:extLst>
                    <a:ext uri="{FF2B5EF4-FFF2-40B4-BE49-F238E27FC236}">
                      <a16:creationId xmlns:a16="http://schemas.microsoft.com/office/drawing/2014/main" id="{3C018897-0209-9C75-F8CD-FA8A34BBD5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24" y="3134"/>
                  <a:ext cx="17" cy="18"/>
                </a:xfrm>
                <a:prstGeom prst="line">
                  <a:avLst/>
                </a:prstGeom>
                <a:noFill/>
                <a:ln w="1588">
                  <a:solidFill>
                    <a:srgbClr val="7485A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40" name="Line 140">
                  <a:extLst>
                    <a:ext uri="{FF2B5EF4-FFF2-40B4-BE49-F238E27FC236}">
                      <a16:creationId xmlns:a16="http://schemas.microsoft.com/office/drawing/2014/main" id="{76BD2732-8F69-DD1D-51D9-3BE5EE7C49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20" y="3149"/>
                  <a:ext cx="21" cy="22"/>
                </a:xfrm>
                <a:prstGeom prst="line">
                  <a:avLst/>
                </a:prstGeom>
                <a:noFill/>
                <a:ln w="1588">
                  <a:solidFill>
                    <a:srgbClr val="7485A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41" name="Line 141">
                  <a:extLst>
                    <a:ext uri="{FF2B5EF4-FFF2-40B4-BE49-F238E27FC236}">
                      <a16:creationId xmlns:a16="http://schemas.microsoft.com/office/drawing/2014/main" id="{A404D472-A644-6AB9-3BC7-A2A63445BD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41" y="3131"/>
                  <a:ext cx="11" cy="12"/>
                </a:xfrm>
                <a:prstGeom prst="line">
                  <a:avLst/>
                </a:prstGeom>
                <a:noFill/>
                <a:ln w="1588">
                  <a:solidFill>
                    <a:srgbClr val="7485A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42" name="Line 142">
                  <a:extLst>
                    <a:ext uri="{FF2B5EF4-FFF2-40B4-BE49-F238E27FC236}">
                      <a16:creationId xmlns:a16="http://schemas.microsoft.com/office/drawing/2014/main" id="{337EE3DE-226C-BB3A-AE90-E26D901889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11" y="3125"/>
                  <a:ext cx="48" cy="1"/>
                </a:xfrm>
                <a:prstGeom prst="line">
                  <a:avLst/>
                </a:prstGeom>
                <a:noFill/>
                <a:ln w="4763">
                  <a:solidFill>
                    <a:srgbClr val="272B3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43" name="Line 143">
                  <a:extLst>
                    <a:ext uri="{FF2B5EF4-FFF2-40B4-BE49-F238E27FC236}">
                      <a16:creationId xmlns:a16="http://schemas.microsoft.com/office/drawing/2014/main" id="{6EE31ABF-F7D7-A967-AC9F-5194276F8F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11" y="3158"/>
                  <a:ext cx="48" cy="1"/>
                </a:xfrm>
                <a:prstGeom prst="line">
                  <a:avLst/>
                </a:prstGeom>
                <a:noFill/>
                <a:ln w="4763">
                  <a:solidFill>
                    <a:srgbClr val="272B3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44" name="Line 144">
                  <a:extLst>
                    <a:ext uri="{FF2B5EF4-FFF2-40B4-BE49-F238E27FC236}">
                      <a16:creationId xmlns:a16="http://schemas.microsoft.com/office/drawing/2014/main" id="{5A1667CC-FB5C-6417-BA90-5DF115B361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35" y="3092"/>
                  <a:ext cx="1" cy="100"/>
                </a:xfrm>
                <a:prstGeom prst="line">
                  <a:avLst/>
                </a:prstGeom>
                <a:noFill/>
                <a:ln w="4763">
                  <a:solidFill>
                    <a:srgbClr val="272B3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45" name="Freeform 145">
                  <a:extLst>
                    <a:ext uri="{FF2B5EF4-FFF2-40B4-BE49-F238E27FC236}">
                      <a16:creationId xmlns:a16="http://schemas.microsoft.com/office/drawing/2014/main" id="{F8846595-FC3D-A6CE-D01F-5660C55700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1" y="3090"/>
                  <a:ext cx="48" cy="104"/>
                </a:xfrm>
                <a:custGeom>
                  <a:avLst/>
                  <a:gdLst>
                    <a:gd name="T0" fmla="*/ 0 w 144"/>
                    <a:gd name="T1" fmla="*/ 0 h 310"/>
                    <a:gd name="T2" fmla="*/ 48 w 144"/>
                    <a:gd name="T3" fmla="*/ 3 h 310"/>
                    <a:gd name="T4" fmla="*/ 48 w 144"/>
                    <a:gd name="T5" fmla="*/ 102 h 310"/>
                    <a:gd name="T6" fmla="*/ 0 w 144"/>
                    <a:gd name="T7" fmla="*/ 104 h 310"/>
                    <a:gd name="T8" fmla="*/ 0 w 144"/>
                    <a:gd name="T9" fmla="*/ 0 h 3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44" h="310">
                      <a:moveTo>
                        <a:pt x="0" y="0"/>
                      </a:moveTo>
                      <a:lnTo>
                        <a:pt x="144" y="9"/>
                      </a:lnTo>
                      <a:lnTo>
                        <a:pt x="144" y="303"/>
                      </a:lnTo>
                      <a:lnTo>
                        <a:pt x="0" y="31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7938">
                  <a:solidFill>
                    <a:srgbClr val="21212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307" name="Group 146">
                <a:extLst>
                  <a:ext uri="{FF2B5EF4-FFF2-40B4-BE49-F238E27FC236}">
                    <a16:creationId xmlns:a16="http://schemas.microsoft.com/office/drawing/2014/main" id="{91B4CC99-EE59-C10C-034A-D711AEA3B2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7" y="3025"/>
                <a:ext cx="451" cy="324"/>
                <a:chOff x="4367" y="3025"/>
                <a:chExt cx="451" cy="324"/>
              </a:xfrm>
            </p:grpSpPr>
            <p:sp>
              <p:nvSpPr>
                <p:cNvPr id="12308" name="Freeform 147">
                  <a:extLst>
                    <a:ext uri="{FF2B5EF4-FFF2-40B4-BE49-F238E27FC236}">
                      <a16:creationId xmlns:a16="http://schemas.microsoft.com/office/drawing/2014/main" id="{303A8A09-EE8E-27CF-C9F0-F0033A7722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67" y="3025"/>
                  <a:ext cx="451" cy="324"/>
                </a:xfrm>
                <a:custGeom>
                  <a:avLst/>
                  <a:gdLst>
                    <a:gd name="T0" fmla="*/ 451 w 1352"/>
                    <a:gd name="T1" fmla="*/ 25 h 971"/>
                    <a:gd name="T2" fmla="*/ 451 w 1352"/>
                    <a:gd name="T3" fmla="*/ 244 h 971"/>
                    <a:gd name="T4" fmla="*/ 0 w 1352"/>
                    <a:gd name="T5" fmla="*/ 324 h 971"/>
                    <a:gd name="T6" fmla="*/ 0 w 1352"/>
                    <a:gd name="T7" fmla="*/ 0 h 971"/>
                    <a:gd name="T8" fmla="*/ 451 w 1352"/>
                    <a:gd name="T9" fmla="*/ 25 h 97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52" h="971">
                      <a:moveTo>
                        <a:pt x="1352" y="74"/>
                      </a:moveTo>
                      <a:lnTo>
                        <a:pt x="1352" y="730"/>
                      </a:lnTo>
                      <a:lnTo>
                        <a:pt x="0" y="971"/>
                      </a:lnTo>
                      <a:lnTo>
                        <a:pt x="0" y="0"/>
                      </a:lnTo>
                      <a:lnTo>
                        <a:pt x="1352" y="74"/>
                      </a:lnTo>
                      <a:close/>
                    </a:path>
                  </a:pathLst>
                </a:custGeom>
                <a:solidFill>
                  <a:srgbClr val="404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09" name="Line 148">
                  <a:extLst>
                    <a:ext uri="{FF2B5EF4-FFF2-40B4-BE49-F238E27FC236}">
                      <a16:creationId xmlns:a16="http://schemas.microsoft.com/office/drawing/2014/main" id="{21773888-5C0E-589C-DAE7-D0BBC9A3C3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51" y="3036"/>
                  <a:ext cx="1" cy="283"/>
                </a:xfrm>
                <a:prstGeom prst="line">
                  <a:avLst/>
                </a:prstGeom>
                <a:noFill/>
                <a:ln w="7938">
                  <a:solidFill>
                    <a:srgbClr val="30354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10" name="Line 149">
                  <a:extLst>
                    <a:ext uri="{FF2B5EF4-FFF2-40B4-BE49-F238E27FC236}">
                      <a16:creationId xmlns:a16="http://schemas.microsoft.com/office/drawing/2014/main" id="{4B87E1F2-2FDC-9F6B-9739-F3FB4A4781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01" y="3040"/>
                  <a:ext cx="1" cy="270"/>
                </a:xfrm>
                <a:prstGeom prst="line">
                  <a:avLst/>
                </a:prstGeom>
                <a:noFill/>
                <a:ln w="7938">
                  <a:solidFill>
                    <a:srgbClr val="30354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11" name="Line 150">
                  <a:extLst>
                    <a:ext uri="{FF2B5EF4-FFF2-40B4-BE49-F238E27FC236}">
                      <a16:creationId xmlns:a16="http://schemas.microsoft.com/office/drawing/2014/main" id="{8C8CCEEE-097F-6C5B-0ABD-46CDE94A25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49" y="3043"/>
                  <a:ext cx="1" cy="259"/>
                </a:xfrm>
                <a:prstGeom prst="line">
                  <a:avLst/>
                </a:prstGeom>
                <a:noFill/>
                <a:ln w="7938">
                  <a:solidFill>
                    <a:srgbClr val="30354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12" name="Freeform 151">
                  <a:extLst>
                    <a:ext uri="{FF2B5EF4-FFF2-40B4-BE49-F238E27FC236}">
                      <a16:creationId xmlns:a16="http://schemas.microsoft.com/office/drawing/2014/main" id="{31FFCC63-8420-4BC4-CEF2-5DA5574C9F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75" y="3025"/>
                  <a:ext cx="443" cy="324"/>
                </a:xfrm>
                <a:custGeom>
                  <a:avLst/>
                  <a:gdLst>
                    <a:gd name="T0" fmla="*/ 0 w 1328"/>
                    <a:gd name="T1" fmla="*/ 0 h 971"/>
                    <a:gd name="T2" fmla="*/ 0 w 1328"/>
                    <a:gd name="T3" fmla="*/ 324 h 971"/>
                    <a:gd name="T4" fmla="*/ 443 w 1328"/>
                    <a:gd name="T5" fmla="*/ 244 h 971"/>
                    <a:gd name="T6" fmla="*/ 443 w 1328"/>
                    <a:gd name="T7" fmla="*/ 25 h 971"/>
                    <a:gd name="T8" fmla="*/ 0 w 1328"/>
                    <a:gd name="T9" fmla="*/ 0 h 97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28" h="971">
                      <a:moveTo>
                        <a:pt x="0" y="0"/>
                      </a:moveTo>
                      <a:lnTo>
                        <a:pt x="0" y="971"/>
                      </a:lnTo>
                      <a:lnTo>
                        <a:pt x="1328" y="730"/>
                      </a:lnTo>
                      <a:lnTo>
                        <a:pt x="1328" y="7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7938">
                  <a:solidFill>
                    <a:srgbClr val="21212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13" name="Line 152">
                  <a:extLst>
                    <a:ext uri="{FF2B5EF4-FFF2-40B4-BE49-F238E27FC236}">
                      <a16:creationId xmlns:a16="http://schemas.microsoft.com/office/drawing/2014/main" id="{E1FF3923-5C94-BE41-4EB1-0DEEE77819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37" y="3032"/>
                  <a:ext cx="1" cy="303"/>
                </a:xfrm>
                <a:prstGeom prst="line">
                  <a:avLst/>
                </a:prstGeom>
                <a:noFill/>
                <a:ln w="7938">
                  <a:solidFill>
                    <a:srgbClr val="40404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14" name="Line 153">
                  <a:extLst>
                    <a:ext uri="{FF2B5EF4-FFF2-40B4-BE49-F238E27FC236}">
                      <a16:creationId xmlns:a16="http://schemas.microsoft.com/office/drawing/2014/main" id="{1B61A03A-F31B-7DCC-F007-49E6E976A0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50" y="3039"/>
                  <a:ext cx="1" cy="279"/>
                </a:xfrm>
                <a:prstGeom prst="line">
                  <a:avLst/>
                </a:prstGeom>
                <a:noFill/>
                <a:ln w="7938">
                  <a:solidFill>
                    <a:srgbClr val="40404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15" name="Line 154">
                  <a:extLst>
                    <a:ext uri="{FF2B5EF4-FFF2-40B4-BE49-F238E27FC236}">
                      <a16:creationId xmlns:a16="http://schemas.microsoft.com/office/drawing/2014/main" id="{CAF14285-8A75-C1C1-EC17-45BE018E4C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02" y="3043"/>
                  <a:ext cx="1" cy="266"/>
                </a:xfrm>
                <a:prstGeom prst="line">
                  <a:avLst/>
                </a:prstGeom>
                <a:noFill/>
                <a:ln w="7938">
                  <a:solidFill>
                    <a:srgbClr val="40404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16" name="Line 155">
                  <a:extLst>
                    <a:ext uri="{FF2B5EF4-FFF2-40B4-BE49-F238E27FC236}">
                      <a16:creationId xmlns:a16="http://schemas.microsoft.com/office/drawing/2014/main" id="{21D63CCA-C156-C272-27B6-2722FAE7D3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90" y="3048"/>
                  <a:ext cx="1" cy="245"/>
                </a:xfrm>
                <a:prstGeom prst="line">
                  <a:avLst/>
                </a:prstGeom>
                <a:noFill/>
                <a:ln w="7938">
                  <a:solidFill>
                    <a:srgbClr val="40404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17" name="Line 156">
                  <a:extLst>
                    <a:ext uri="{FF2B5EF4-FFF2-40B4-BE49-F238E27FC236}">
                      <a16:creationId xmlns:a16="http://schemas.microsoft.com/office/drawing/2014/main" id="{78CFF31E-AF52-8C6E-3551-B926275C3E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9" y="3050"/>
                  <a:ext cx="1" cy="237"/>
                </a:xfrm>
                <a:prstGeom prst="line">
                  <a:avLst/>
                </a:prstGeom>
                <a:noFill/>
                <a:ln w="7938">
                  <a:solidFill>
                    <a:srgbClr val="40404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18" name="Line 157">
                  <a:extLst>
                    <a:ext uri="{FF2B5EF4-FFF2-40B4-BE49-F238E27FC236}">
                      <a16:creationId xmlns:a16="http://schemas.microsoft.com/office/drawing/2014/main" id="{87BDA6D3-27C3-2476-17C7-8EB5C75A65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63" y="3054"/>
                  <a:ext cx="1" cy="227"/>
                </a:xfrm>
                <a:prstGeom prst="line">
                  <a:avLst/>
                </a:prstGeom>
                <a:noFill/>
                <a:ln w="7938">
                  <a:solidFill>
                    <a:srgbClr val="40404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19" name="Line 158">
                  <a:extLst>
                    <a:ext uri="{FF2B5EF4-FFF2-40B4-BE49-F238E27FC236}">
                      <a16:creationId xmlns:a16="http://schemas.microsoft.com/office/drawing/2014/main" id="{2F2EA584-7EA8-58A9-B991-A9A50D6EB3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99" y="3055"/>
                  <a:ext cx="1" cy="219"/>
                </a:xfrm>
                <a:prstGeom prst="line">
                  <a:avLst/>
                </a:prstGeom>
                <a:noFill/>
                <a:ln w="7938">
                  <a:solidFill>
                    <a:srgbClr val="40404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2320" name="Group 159">
                  <a:extLst>
                    <a:ext uri="{FF2B5EF4-FFF2-40B4-BE49-F238E27FC236}">
                      <a16:creationId xmlns:a16="http://schemas.microsoft.com/office/drawing/2014/main" id="{BB79CEB7-DE8E-2FEC-EF0B-5DD7F7E9908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408" y="3065"/>
                  <a:ext cx="407" cy="214"/>
                  <a:chOff x="4408" y="3065"/>
                  <a:chExt cx="407" cy="214"/>
                </a:xfrm>
              </p:grpSpPr>
              <p:sp>
                <p:nvSpPr>
                  <p:cNvPr id="12327" name="Line 160">
                    <a:extLst>
                      <a:ext uri="{FF2B5EF4-FFF2-40B4-BE49-F238E27FC236}">
                        <a16:creationId xmlns:a16="http://schemas.microsoft.com/office/drawing/2014/main" id="{7C2D1A49-954D-EE77-0E27-5A349FF6B14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747" y="3065"/>
                    <a:ext cx="58" cy="45"/>
                  </a:xfrm>
                  <a:prstGeom prst="line">
                    <a:avLst/>
                  </a:prstGeom>
                  <a:noFill/>
                  <a:ln w="6350">
                    <a:solidFill>
                      <a:srgbClr val="E0E0E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28" name="Line 161">
                    <a:extLst>
                      <a:ext uri="{FF2B5EF4-FFF2-40B4-BE49-F238E27FC236}">
                        <a16:creationId xmlns:a16="http://schemas.microsoft.com/office/drawing/2014/main" id="{47F429ED-AC41-C0BA-3B36-381CB7589CB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771" y="3184"/>
                    <a:ext cx="44" cy="37"/>
                  </a:xfrm>
                  <a:prstGeom prst="line">
                    <a:avLst/>
                  </a:prstGeom>
                  <a:noFill/>
                  <a:ln w="6350">
                    <a:solidFill>
                      <a:srgbClr val="E0E0E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29" name="Line 162">
                    <a:extLst>
                      <a:ext uri="{FF2B5EF4-FFF2-40B4-BE49-F238E27FC236}">
                        <a16:creationId xmlns:a16="http://schemas.microsoft.com/office/drawing/2014/main" id="{E39F7510-2CB3-23B0-602D-9D42636C4D0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680" y="3122"/>
                    <a:ext cx="72" cy="66"/>
                  </a:xfrm>
                  <a:prstGeom prst="line">
                    <a:avLst/>
                  </a:prstGeom>
                  <a:noFill/>
                  <a:ln w="6350">
                    <a:solidFill>
                      <a:srgbClr val="E0E0E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30" name="Line 163">
                    <a:extLst>
                      <a:ext uri="{FF2B5EF4-FFF2-40B4-BE49-F238E27FC236}">
                        <a16:creationId xmlns:a16="http://schemas.microsoft.com/office/drawing/2014/main" id="{B8EFF0B4-C566-DF78-BA2E-82E9AB6D996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414" y="3080"/>
                    <a:ext cx="64" cy="62"/>
                  </a:xfrm>
                  <a:prstGeom prst="line">
                    <a:avLst/>
                  </a:prstGeom>
                  <a:noFill/>
                  <a:ln w="6350">
                    <a:solidFill>
                      <a:srgbClr val="E0E0E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31" name="Line 164">
                    <a:extLst>
                      <a:ext uri="{FF2B5EF4-FFF2-40B4-BE49-F238E27FC236}">
                        <a16:creationId xmlns:a16="http://schemas.microsoft.com/office/drawing/2014/main" id="{0FD0A4E2-DA24-34D0-7335-CB88166780A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674" y="3098"/>
                    <a:ext cx="64" cy="59"/>
                  </a:xfrm>
                  <a:prstGeom prst="line">
                    <a:avLst/>
                  </a:prstGeom>
                  <a:noFill/>
                  <a:ln w="6350">
                    <a:solidFill>
                      <a:srgbClr val="E0E0E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32" name="Line 165">
                    <a:extLst>
                      <a:ext uri="{FF2B5EF4-FFF2-40B4-BE49-F238E27FC236}">
                        <a16:creationId xmlns:a16="http://schemas.microsoft.com/office/drawing/2014/main" id="{F690BEB4-7ECD-A6F8-1CE0-366E428A1BB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714" y="3177"/>
                    <a:ext cx="61" cy="52"/>
                  </a:xfrm>
                  <a:prstGeom prst="line">
                    <a:avLst/>
                  </a:prstGeom>
                  <a:noFill/>
                  <a:ln w="6350">
                    <a:solidFill>
                      <a:srgbClr val="E0E0E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33" name="Line 166">
                    <a:extLst>
                      <a:ext uri="{FF2B5EF4-FFF2-40B4-BE49-F238E27FC236}">
                        <a16:creationId xmlns:a16="http://schemas.microsoft.com/office/drawing/2014/main" id="{085974BF-036E-09A4-8174-B24CACADA7D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552" y="3066"/>
                    <a:ext cx="74" cy="73"/>
                  </a:xfrm>
                  <a:prstGeom prst="line">
                    <a:avLst/>
                  </a:prstGeom>
                  <a:noFill/>
                  <a:ln w="6350">
                    <a:solidFill>
                      <a:srgbClr val="E0E0E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34" name="Line 167">
                    <a:extLst>
                      <a:ext uri="{FF2B5EF4-FFF2-40B4-BE49-F238E27FC236}">
                        <a16:creationId xmlns:a16="http://schemas.microsoft.com/office/drawing/2014/main" id="{F349F866-54A5-271E-DAC5-AF8B4B56EFC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575" y="3115"/>
                    <a:ext cx="85" cy="84"/>
                  </a:xfrm>
                  <a:prstGeom prst="line">
                    <a:avLst/>
                  </a:prstGeom>
                  <a:noFill/>
                  <a:ln w="6350">
                    <a:solidFill>
                      <a:srgbClr val="E0E0E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35" name="Line 168">
                    <a:extLst>
                      <a:ext uri="{FF2B5EF4-FFF2-40B4-BE49-F238E27FC236}">
                        <a16:creationId xmlns:a16="http://schemas.microsoft.com/office/drawing/2014/main" id="{7B163312-4182-C11F-D6BD-87975616E1E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490" y="3112"/>
                    <a:ext cx="74" cy="70"/>
                  </a:xfrm>
                  <a:prstGeom prst="line">
                    <a:avLst/>
                  </a:prstGeom>
                  <a:noFill/>
                  <a:ln w="6350">
                    <a:solidFill>
                      <a:srgbClr val="E0E0E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36" name="Line 169">
                    <a:extLst>
                      <a:ext uri="{FF2B5EF4-FFF2-40B4-BE49-F238E27FC236}">
                        <a16:creationId xmlns:a16="http://schemas.microsoft.com/office/drawing/2014/main" id="{4A01A4F2-9BA9-DE59-453C-4F8C891F961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521" y="3217"/>
                    <a:ext cx="65" cy="62"/>
                  </a:xfrm>
                  <a:prstGeom prst="line">
                    <a:avLst/>
                  </a:prstGeom>
                  <a:noFill/>
                  <a:ln w="6350">
                    <a:solidFill>
                      <a:srgbClr val="E0E0E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37" name="Line 170">
                    <a:extLst>
                      <a:ext uri="{FF2B5EF4-FFF2-40B4-BE49-F238E27FC236}">
                        <a16:creationId xmlns:a16="http://schemas.microsoft.com/office/drawing/2014/main" id="{59972894-E44C-F0AF-8C14-A6DE736D889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408" y="3151"/>
                    <a:ext cx="61" cy="61"/>
                  </a:xfrm>
                  <a:prstGeom prst="line">
                    <a:avLst/>
                  </a:prstGeom>
                  <a:noFill/>
                  <a:ln w="6350">
                    <a:solidFill>
                      <a:srgbClr val="E0E0E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321" name="Line 171">
                  <a:extLst>
                    <a:ext uri="{FF2B5EF4-FFF2-40B4-BE49-F238E27FC236}">
                      <a16:creationId xmlns:a16="http://schemas.microsoft.com/office/drawing/2014/main" id="{8F5353E5-A4F2-963A-AFB4-4D9A49C0A4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92" y="3042"/>
                  <a:ext cx="1" cy="279"/>
                </a:xfrm>
                <a:prstGeom prst="line">
                  <a:avLst/>
                </a:prstGeom>
                <a:noFill/>
                <a:ln w="7938">
                  <a:solidFill>
                    <a:srgbClr val="40404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22" name="Line 172">
                  <a:extLst>
                    <a:ext uri="{FF2B5EF4-FFF2-40B4-BE49-F238E27FC236}">
                      <a16:creationId xmlns:a16="http://schemas.microsoft.com/office/drawing/2014/main" id="{F5D9A2ED-AB18-4068-8AF7-47EDBE5990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4" y="3075"/>
                  <a:ext cx="439" cy="14"/>
                </a:xfrm>
                <a:prstGeom prst="line">
                  <a:avLst/>
                </a:prstGeom>
                <a:noFill/>
                <a:ln w="7938">
                  <a:solidFill>
                    <a:srgbClr val="40404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23" name="Line 173">
                  <a:extLst>
                    <a:ext uri="{FF2B5EF4-FFF2-40B4-BE49-F238E27FC236}">
                      <a16:creationId xmlns:a16="http://schemas.microsoft.com/office/drawing/2014/main" id="{48E16BAF-F6E4-A59C-2FE9-A0114B0740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77" y="3127"/>
                  <a:ext cx="438" cy="3"/>
                </a:xfrm>
                <a:prstGeom prst="line">
                  <a:avLst/>
                </a:prstGeom>
                <a:noFill/>
                <a:ln w="7938">
                  <a:solidFill>
                    <a:srgbClr val="40404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24" name="Line 174">
                  <a:extLst>
                    <a:ext uri="{FF2B5EF4-FFF2-40B4-BE49-F238E27FC236}">
                      <a16:creationId xmlns:a16="http://schemas.microsoft.com/office/drawing/2014/main" id="{4981E21E-2880-16C4-1131-82F1F54C3C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80" y="3169"/>
                  <a:ext cx="433" cy="22"/>
                </a:xfrm>
                <a:prstGeom prst="line">
                  <a:avLst/>
                </a:prstGeom>
                <a:noFill/>
                <a:ln w="7938">
                  <a:solidFill>
                    <a:srgbClr val="40404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25" name="Line 175">
                  <a:extLst>
                    <a:ext uri="{FF2B5EF4-FFF2-40B4-BE49-F238E27FC236}">
                      <a16:creationId xmlns:a16="http://schemas.microsoft.com/office/drawing/2014/main" id="{6545202D-E806-B23F-CD28-C94AE0A96F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77" y="3241"/>
                  <a:ext cx="441" cy="52"/>
                </a:xfrm>
                <a:prstGeom prst="line">
                  <a:avLst/>
                </a:prstGeom>
                <a:noFill/>
                <a:ln w="7938">
                  <a:solidFill>
                    <a:srgbClr val="40404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26" name="Line 176">
                  <a:extLst>
                    <a:ext uri="{FF2B5EF4-FFF2-40B4-BE49-F238E27FC236}">
                      <a16:creationId xmlns:a16="http://schemas.microsoft.com/office/drawing/2014/main" id="{70ED33D4-0725-D6B8-D351-9160989A1C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80" y="3205"/>
                  <a:ext cx="438" cy="39"/>
                </a:xfrm>
                <a:prstGeom prst="line">
                  <a:avLst/>
                </a:prstGeom>
                <a:noFill/>
                <a:ln w="7938">
                  <a:solidFill>
                    <a:srgbClr val="40404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2292" name="Rectangle 177">
            <a:extLst>
              <a:ext uri="{FF2B5EF4-FFF2-40B4-BE49-F238E27FC236}">
                <a16:creationId xmlns:a16="http://schemas.microsoft.com/office/drawing/2014/main" id="{050A1CD0-A223-D123-8704-0B868EE0CB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Comparing Merchandising and Manufacturing Activities</a:t>
            </a:r>
          </a:p>
        </p:txBody>
      </p:sp>
      <p:sp>
        <p:nvSpPr>
          <p:cNvPr id="170162" name="Rectangle 178">
            <a:extLst>
              <a:ext uri="{FF2B5EF4-FFF2-40B4-BE49-F238E27FC236}">
                <a16:creationId xmlns:a16="http://schemas.microsoft.com/office/drawing/2014/main" id="{A3F6CAEC-99D2-3E1D-9FA2-1601E3D20B0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Merchandisers . . .</a:t>
            </a:r>
          </a:p>
          <a:p>
            <a:pPr lvl="1"/>
            <a:r>
              <a:rPr lang="en-US" altLang="en-US" sz="2400"/>
              <a:t>Buy finished goods.</a:t>
            </a:r>
          </a:p>
          <a:p>
            <a:pPr lvl="1"/>
            <a:r>
              <a:rPr lang="en-US" altLang="en-US" sz="2400"/>
              <a:t>Sell finished goods. </a:t>
            </a:r>
          </a:p>
        </p:txBody>
      </p:sp>
      <p:sp>
        <p:nvSpPr>
          <p:cNvPr id="170163" name="Rectangle 179">
            <a:extLst>
              <a:ext uri="{FF2B5EF4-FFF2-40B4-BE49-F238E27FC236}">
                <a16:creationId xmlns:a16="http://schemas.microsoft.com/office/drawing/2014/main" id="{DDE7251B-3E16-06C5-D227-C35E9FDC044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Manufacturers . . .</a:t>
            </a:r>
          </a:p>
          <a:p>
            <a:pPr lvl="1"/>
            <a:r>
              <a:rPr lang="en-US" altLang="en-US" sz="2400"/>
              <a:t>Buy raw materials.</a:t>
            </a:r>
          </a:p>
          <a:p>
            <a:pPr lvl="1"/>
            <a:r>
              <a:rPr lang="en-US" altLang="en-US" sz="2400"/>
              <a:t>Produce and sell finished goods.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0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0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0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0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25" name="Group 5">
            <a:extLst>
              <a:ext uri="{FF2B5EF4-FFF2-40B4-BE49-F238E27FC236}">
                <a16:creationId xmlns:a16="http://schemas.microsoft.com/office/drawing/2014/main" id="{507A3C07-6043-A31B-EDDD-7B17EC49C69C}"/>
              </a:ext>
            </a:extLst>
          </p:cNvPr>
          <p:cNvGrpSpPr>
            <a:grpSpLocks/>
          </p:cNvGrpSpPr>
          <p:nvPr/>
        </p:nvGrpSpPr>
        <p:grpSpPr bwMode="auto">
          <a:xfrm>
            <a:off x="2097088" y="3760788"/>
            <a:ext cx="5062537" cy="1301750"/>
            <a:chOff x="1321" y="2369"/>
            <a:chExt cx="3189" cy="820"/>
          </a:xfrm>
        </p:grpSpPr>
        <p:grpSp>
          <p:nvGrpSpPr>
            <p:cNvPr id="13326" name="Group 6">
              <a:extLst>
                <a:ext uri="{FF2B5EF4-FFF2-40B4-BE49-F238E27FC236}">
                  <a16:creationId xmlns:a16="http://schemas.microsoft.com/office/drawing/2014/main" id="{75E227FD-A7E4-0033-B839-21AD123B3D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1" y="2369"/>
              <a:ext cx="3189" cy="739"/>
              <a:chOff x="1321" y="2369"/>
              <a:chExt cx="3189" cy="739"/>
            </a:xfrm>
          </p:grpSpPr>
          <p:grpSp>
            <p:nvGrpSpPr>
              <p:cNvPr id="13348" name="Group 7">
                <a:extLst>
                  <a:ext uri="{FF2B5EF4-FFF2-40B4-BE49-F238E27FC236}">
                    <a16:creationId xmlns:a16="http://schemas.microsoft.com/office/drawing/2014/main" id="{958F51E7-2A27-9E83-D5D9-4C28BC2C12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369"/>
                <a:ext cx="2187" cy="289"/>
                <a:chOff x="1488" y="2369"/>
                <a:chExt cx="2187" cy="289"/>
              </a:xfrm>
            </p:grpSpPr>
            <p:grpSp>
              <p:nvGrpSpPr>
                <p:cNvPr id="13376" name="Group 8">
                  <a:extLst>
                    <a:ext uri="{FF2B5EF4-FFF2-40B4-BE49-F238E27FC236}">
                      <a16:creationId xmlns:a16="http://schemas.microsoft.com/office/drawing/2014/main" id="{7284DF31-FA2F-5056-5E9A-94A20A558BC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56" y="2400"/>
                  <a:ext cx="1168" cy="255"/>
                  <a:chOff x="2256" y="2400"/>
                  <a:chExt cx="1168" cy="255"/>
                </a:xfrm>
              </p:grpSpPr>
              <p:grpSp>
                <p:nvGrpSpPr>
                  <p:cNvPr id="13378" name="Group 9">
                    <a:extLst>
                      <a:ext uri="{FF2B5EF4-FFF2-40B4-BE49-F238E27FC236}">
                        <a16:creationId xmlns:a16="http://schemas.microsoft.com/office/drawing/2014/main" id="{0ECCF3D9-8AE0-8EE1-9A70-BA1D2D7554D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515" y="2409"/>
                    <a:ext cx="744" cy="220"/>
                    <a:chOff x="2515" y="2409"/>
                    <a:chExt cx="744" cy="220"/>
                  </a:xfrm>
                </p:grpSpPr>
                <p:sp>
                  <p:nvSpPr>
                    <p:cNvPr id="13380" name="Freeform 10">
                      <a:extLst>
                        <a:ext uri="{FF2B5EF4-FFF2-40B4-BE49-F238E27FC236}">
                          <a16:creationId xmlns:a16="http://schemas.microsoft.com/office/drawing/2014/main" id="{F026968D-9169-FA93-0FAE-C475FA428F1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515" y="2409"/>
                      <a:ext cx="127" cy="180"/>
                    </a:xfrm>
                    <a:custGeom>
                      <a:avLst/>
                      <a:gdLst>
                        <a:gd name="T0" fmla="*/ 3 w 255"/>
                        <a:gd name="T1" fmla="*/ 3 h 359"/>
                        <a:gd name="T2" fmla="*/ 0 w 255"/>
                        <a:gd name="T3" fmla="*/ 0 h 359"/>
                        <a:gd name="T4" fmla="*/ 84 w 255"/>
                        <a:gd name="T5" fmla="*/ 180 h 359"/>
                        <a:gd name="T6" fmla="*/ 127 w 255"/>
                        <a:gd name="T7" fmla="*/ 180 h 359"/>
                        <a:gd name="T8" fmla="*/ 35 w 255"/>
                        <a:gd name="T9" fmla="*/ 0 h 359"/>
                        <a:gd name="T10" fmla="*/ 3 w 255"/>
                        <a:gd name="T11" fmla="*/ 3 h 359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255" h="359">
                          <a:moveTo>
                            <a:pt x="6" y="5"/>
                          </a:moveTo>
                          <a:lnTo>
                            <a:pt x="0" y="0"/>
                          </a:lnTo>
                          <a:lnTo>
                            <a:pt x="168" y="359"/>
                          </a:lnTo>
                          <a:lnTo>
                            <a:pt x="255" y="359"/>
                          </a:lnTo>
                          <a:lnTo>
                            <a:pt x="70" y="0"/>
                          </a:lnTo>
                          <a:lnTo>
                            <a:pt x="6" y="5"/>
                          </a:lnTo>
                          <a:close/>
                        </a:path>
                      </a:pathLst>
                    </a:custGeom>
                    <a:solidFill>
                      <a:srgbClr val="800000"/>
                    </a:solidFill>
                    <a:ln w="952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381" name="Freeform 11">
                      <a:extLst>
                        <a:ext uri="{FF2B5EF4-FFF2-40B4-BE49-F238E27FC236}">
                          <a16:creationId xmlns:a16="http://schemas.microsoft.com/office/drawing/2014/main" id="{E45C8DCA-9E65-175B-B9E1-1957384B209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142" y="2509"/>
                      <a:ext cx="117" cy="120"/>
                    </a:xfrm>
                    <a:custGeom>
                      <a:avLst/>
                      <a:gdLst>
                        <a:gd name="T0" fmla="*/ 31 w 234"/>
                        <a:gd name="T1" fmla="*/ 14 h 239"/>
                        <a:gd name="T2" fmla="*/ 34 w 234"/>
                        <a:gd name="T3" fmla="*/ 12 h 239"/>
                        <a:gd name="T4" fmla="*/ 117 w 234"/>
                        <a:gd name="T5" fmla="*/ 120 h 239"/>
                        <a:gd name="T6" fmla="*/ 77 w 234"/>
                        <a:gd name="T7" fmla="*/ 114 h 239"/>
                        <a:gd name="T8" fmla="*/ 0 w 234"/>
                        <a:gd name="T9" fmla="*/ 0 h 239"/>
                        <a:gd name="T10" fmla="*/ 31 w 234"/>
                        <a:gd name="T11" fmla="*/ 14 h 239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234" h="239">
                          <a:moveTo>
                            <a:pt x="62" y="27"/>
                          </a:moveTo>
                          <a:lnTo>
                            <a:pt x="68" y="23"/>
                          </a:lnTo>
                          <a:lnTo>
                            <a:pt x="234" y="239"/>
                          </a:lnTo>
                          <a:lnTo>
                            <a:pt x="154" y="227"/>
                          </a:lnTo>
                          <a:lnTo>
                            <a:pt x="0" y="0"/>
                          </a:lnTo>
                          <a:lnTo>
                            <a:pt x="62" y="27"/>
                          </a:lnTo>
                          <a:close/>
                        </a:path>
                      </a:pathLst>
                    </a:custGeom>
                    <a:solidFill>
                      <a:srgbClr val="800000"/>
                    </a:solidFill>
                    <a:ln w="952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3379" name="Freeform 12">
                    <a:extLst>
                      <a:ext uri="{FF2B5EF4-FFF2-40B4-BE49-F238E27FC236}">
                        <a16:creationId xmlns:a16="http://schemas.microsoft.com/office/drawing/2014/main" id="{D4F68927-CC15-F7CC-6815-D91D97266A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56" y="2400"/>
                    <a:ext cx="1168" cy="255"/>
                  </a:xfrm>
                  <a:custGeom>
                    <a:avLst/>
                    <a:gdLst>
                      <a:gd name="T0" fmla="*/ 9 w 2336"/>
                      <a:gd name="T1" fmla="*/ 34 h 510"/>
                      <a:gd name="T2" fmla="*/ 118 w 2336"/>
                      <a:gd name="T3" fmla="*/ 30 h 510"/>
                      <a:gd name="T4" fmla="*/ 202 w 2336"/>
                      <a:gd name="T5" fmla="*/ 30 h 510"/>
                      <a:gd name="T6" fmla="*/ 315 w 2336"/>
                      <a:gd name="T7" fmla="*/ 24 h 510"/>
                      <a:gd name="T8" fmla="*/ 419 w 2336"/>
                      <a:gd name="T9" fmla="*/ 24 h 510"/>
                      <a:gd name="T10" fmla="*/ 537 w 2336"/>
                      <a:gd name="T11" fmla="*/ 24 h 510"/>
                      <a:gd name="T12" fmla="*/ 642 w 2336"/>
                      <a:gd name="T13" fmla="*/ 27 h 510"/>
                      <a:gd name="T14" fmla="*/ 692 w 2336"/>
                      <a:gd name="T15" fmla="*/ 34 h 510"/>
                      <a:gd name="T16" fmla="*/ 734 w 2336"/>
                      <a:gd name="T17" fmla="*/ 43 h 510"/>
                      <a:gd name="T18" fmla="*/ 782 w 2336"/>
                      <a:gd name="T19" fmla="*/ 60 h 510"/>
                      <a:gd name="T20" fmla="*/ 827 w 2336"/>
                      <a:gd name="T21" fmla="*/ 79 h 510"/>
                      <a:gd name="T22" fmla="*/ 992 w 2336"/>
                      <a:gd name="T23" fmla="*/ 164 h 510"/>
                      <a:gd name="T24" fmla="*/ 1080 w 2336"/>
                      <a:gd name="T25" fmla="*/ 203 h 510"/>
                      <a:gd name="T26" fmla="*/ 1130 w 2336"/>
                      <a:gd name="T27" fmla="*/ 236 h 510"/>
                      <a:gd name="T28" fmla="*/ 1084 w 2336"/>
                      <a:gd name="T29" fmla="*/ 235 h 510"/>
                      <a:gd name="T30" fmla="*/ 0 w 2336"/>
                      <a:gd name="T31" fmla="*/ 152 h 510"/>
                      <a:gd name="T32" fmla="*/ 2 w 2336"/>
                      <a:gd name="T33" fmla="*/ 178 h 510"/>
                      <a:gd name="T34" fmla="*/ 1133 w 2336"/>
                      <a:gd name="T35" fmla="*/ 255 h 510"/>
                      <a:gd name="T36" fmla="*/ 1168 w 2336"/>
                      <a:gd name="T37" fmla="*/ 249 h 510"/>
                      <a:gd name="T38" fmla="*/ 1151 w 2336"/>
                      <a:gd name="T39" fmla="*/ 226 h 510"/>
                      <a:gd name="T40" fmla="*/ 1119 w 2336"/>
                      <a:gd name="T41" fmla="*/ 203 h 510"/>
                      <a:gd name="T42" fmla="*/ 1043 w 2336"/>
                      <a:gd name="T43" fmla="*/ 164 h 510"/>
                      <a:gd name="T44" fmla="*/ 984 w 2336"/>
                      <a:gd name="T45" fmla="*/ 132 h 510"/>
                      <a:gd name="T46" fmla="*/ 834 w 2336"/>
                      <a:gd name="T47" fmla="*/ 58 h 510"/>
                      <a:gd name="T48" fmla="*/ 766 w 2336"/>
                      <a:gd name="T49" fmla="*/ 32 h 510"/>
                      <a:gd name="T50" fmla="*/ 699 w 2336"/>
                      <a:gd name="T51" fmla="*/ 15 h 510"/>
                      <a:gd name="T52" fmla="*/ 549 w 2336"/>
                      <a:gd name="T53" fmla="*/ 0 h 510"/>
                      <a:gd name="T54" fmla="*/ 344 w 2336"/>
                      <a:gd name="T55" fmla="*/ 0 h 510"/>
                      <a:gd name="T56" fmla="*/ 9 w 2336"/>
                      <a:gd name="T57" fmla="*/ 18 h 510"/>
                      <a:gd name="T58" fmla="*/ 9 w 2336"/>
                      <a:gd name="T59" fmla="*/ 34 h 510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</a:gdLst>
                    <a:ahLst/>
                    <a:cxnLst>
                      <a:cxn ang="T60">
                        <a:pos x="T0" y="T1"/>
                      </a:cxn>
                      <a:cxn ang="T61">
                        <a:pos x="T2" y="T3"/>
                      </a:cxn>
                      <a:cxn ang="T62">
                        <a:pos x="T4" y="T5"/>
                      </a:cxn>
                      <a:cxn ang="T63">
                        <a:pos x="T6" y="T7"/>
                      </a:cxn>
                      <a:cxn ang="T64">
                        <a:pos x="T8" y="T9"/>
                      </a:cxn>
                      <a:cxn ang="T65">
                        <a:pos x="T10" y="T11"/>
                      </a:cxn>
                      <a:cxn ang="T66">
                        <a:pos x="T12" y="T13"/>
                      </a:cxn>
                      <a:cxn ang="T67">
                        <a:pos x="T14" y="T15"/>
                      </a:cxn>
                      <a:cxn ang="T68">
                        <a:pos x="T16" y="T17"/>
                      </a:cxn>
                      <a:cxn ang="T69">
                        <a:pos x="T18" y="T19"/>
                      </a:cxn>
                      <a:cxn ang="T70">
                        <a:pos x="T20" y="T21"/>
                      </a:cxn>
                      <a:cxn ang="T71">
                        <a:pos x="T22" y="T23"/>
                      </a:cxn>
                      <a:cxn ang="T72">
                        <a:pos x="T24" y="T25"/>
                      </a:cxn>
                      <a:cxn ang="T73">
                        <a:pos x="T26" y="T27"/>
                      </a:cxn>
                      <a:cxn ang="T74">
                        <a:pos x="T28" y="T29"/>
                      </a:cxn>
                      <a:cxn ang="T75">
                        <a:pos x="T30" y="T31"/>
                      </a:cxn>
                      <a:cxn ang="T76">
                        <a:pos x="T32" y="T33"/>
                      </a:cxn>
                      <a:cxn ang="T77">
                        <a:pos x="T34" y="T35"/>
                      </a:cxn>
                      <a:cxn ang="T78">
                        <a:pos x="T36" y="T37"/>
                      </a:cxn>
                      <a:cxn ang="T79">
                        <a:pos x="T38" y="T39"/>
                      </a:cxn>
                      <a:cxn ang="T80">
                        <a:pos x="T40" y="T41"/>
                      </a:cxn>
                      <a:cxn ang="T81">
                        <a:pos x="T42" y="T43"/>
                      </a:cxn>
                      <a:cxn ang="T82">
                        <a:pos x="T44" y="T45"/>
                      </a:cxn>
                      <a:cxn ang="T83">
                        <a:pos x="T46" y="T47"/>
                      </a:cxn>
                      <a:cxn ang="T84">
                        <a:pos x="T48" y="T49"/>
                      </a:cxn>
                      <a:cxn ang="T85">
                        <a:pos x="T50" y="T51"/>
                      </a:cxn>
                      <a:cxn ang="T86">
                        <a:pos x="T52" y="T53"/>
                      </a:cxn>
                      <a:cxn ang="T87">
                        <a:pos x="T54" y="T55"/>
                      </a:cxn>
                      <a:cxn ang="T88">
                        <a:pos x="T56" y="T57"/>
                      </a:cxn>
                      <a:cxn ang="T89">
                        <a:pos x="T58" y="T59"/>
                      </a:cxn>
                    </a:cxnLst>
                    <a:rect l="0" t="0" r="r" b="b"/>
                    <a:pathLst>
                      <a:path w="2336" h="510">
                        <a:moveTo>
                          <a:pt x="17" y="68"/>
                        </a:moveTo>
                        <a:lnTo>
                          <a:pt x="236" y="59"/>
                        </a:lnTo>
                        <a:lnTo>
                          <a:pt x="404" y="59"/>
                        </a:lnTo>
                        <a:lnTo>
                          <a:pt x="630" y="47"/>
                        </a:lnTo>
                        <a:lnTo>
                          <a:pt x="838" y="47"/>
                        </a:lnTo>
                        <a:lnTo>
                          <a:pt x="1073" y="47"/>
                        </a:lnTo>
                        <a:lnTo>
                          <a:pt x="1283" y="53"/>
                        </a:lnTo>
                        <a:lnTo>
                          <a:pt x="1383" y="67"/>
                        </a:lnTo>
                        <a:lnTo>
                          <a:pt x="1468" y="85"/>
                        </a:lnTo>
                        <a:lnTo>
                          <a:pt x="1563" y="119"/>
                        </a:lnTo>
                        <a:lnTo>
                          <a:pt x="1653" y="157"/>
                        </a:lnTo>
                        <a:lnTo>
                          <a:pt x="1983" y="327"/>
                        </a:lnTo>
                        <a:lnTo>
                          <a:pt x="2159" y="406"/>
                        </a:lnTo>
                        <a:lnTo>
                          <a:pt x="2260" y="471"/>
                        </a:lnTo>
                        <a:lnTo>
                          <a:pt x="2168" y="469"/>
                        </a:lnTo>
                        <a:lnTo>
                          <a:pt x="0" y="304"/>
                        </a:lnTo>
                        <a:lnTo>
                          <a:pt x="3" y="355"/>
                        </a:lnTo>
                        <a:lnTo>
                          <a:pt x="2266" y="510"/>
                        </a:lnTo>
                        <a:lnTo>
                          <a:pt x="2336" y="497"/>
                        </a:lnTo>
                        <a:lnTo>
                          <a:pt x="2301" y="452"/>
                        </a:lnTo>
                        <a:lnTo>
                          <a:pt x="2238" y="406"/>
                        </a:lnTo>
                        <a:lnTo>
                          <a:pt x="2086" y="327"/>
                        </a:lnTo>
                        <a:lnTo>
                          <a:pt x="1968" y="263"/>
                        </a:lnTo>
                        <a:lnTo>
                          <a:pt x="1667" y="116"/>
                        </a:lnTo>
                        <a:lnTo>
                          <a:pt x="1532" y="64"/>
                        </a:lnTo>
                        <a:lnTo>
                          <a:pt x="1398" y="30"/>
                        </a:lnTo>
                        <a:lnTo>
                          <a:pt x="1098" y="0"/>
                        </a:lnTo>
                        <a:lnTo>
                          <a:pt x="687" y="0"/>
                        </a:lnTo>
                        <a:lnTo>
                          <a:pt x="17" y="36"/>
                        </a:lnTo>
                        <a:lnTo>
                          <a:pt x="17" y="68"/>
                        </a:lnTo>
                        <a:close/>
                      </a:path>
                    </a:pathLst>
                  </a:custGeom>
                  <a:solidFill>
                    <a:srgbClr val="800000"/>
                  </a:solidFill>
                  <a:ln w="952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377" name="Freeform 13">
                  <a:extLst>
                    <a:ext uri="{FF2B5EF4-FFF2-40B4-BE49-F238E27FC236}">
                      <a16:creationId xmlns:a16="http://schemas.microsoft.com/office/drawing/2014/main" id="{41CC1216-0F72-93E5-FAC3-89D2037292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8" y="2369"/>
                  <a:ext cx="2187" cy="289"/>
                </a:xfrm>
                <a:custGeom>
                  <a:avLst/>
                  <a:gdLst>
                    <a:gd name="T0" fmla="*/ 84 w 4375"/>
                    <a:gd name="T1" fmla="*/ 182 h 578"/>
                    <a:gd name="T2" fmla="*/ 192 w 4375"/>
                    <a:gd name="T3" fmla="*/ 154 h 578"/>
                    <a:gd name="T4" fmla="*/ 274 w 4375"/>
                    <a:gd name="T5" fmla="*/ 133 h 578"/>
                    <a:gd name="T6" fmla="*/ 359 w 4375"/>
                    <a:gd name="T7" fmla="*/ 110 h 578"/>
                    <a:gd name="T8" fmla="*/ 446 w 4375"/>
                    <a:gd name="T9" fmla="*/ 94 h 578"/>
                    <a:gd name="T10" fmla="*/ 515 w 4375"/>
                    <a:gd name="T11" fmla="*/ 82 h 578"/>
                    <a:gd name="T12" fmla="*/ 603 w 4375"/>
                    <a:gd name="T13" fmla="*/ 69 h 578"/>
                    <a:gd name="T14" fmla="*/ 680 w 4375"/>
                    <a:gd name="T15" fmla="*/ 52 h 578"/>
                    <a:gd name="T16" fmla="*/ 736 w 4375"/>
                    <a:gd name="T17" fmla="*/ 17 h 578"/>
                    <a:gd name="T18" fmla="*/ 852 w 4375"/>
                    <a:gd name="T19" fmla="*/ 13 h 578"/>
                    <a:gd name="T20" fmla="*/ 991 w 4375"/>
                    <a:gd name="T21" fmla="*/ 4 h 578"/>
                    <a:gd name="T22" fmla="*/ 1167 w 4375"/>
                    <a:gd name="T23" fmla="*/ 1 h 578"/>
                    <a:gd name="T24" fmla="*/ 1312 w 4375"/>
                    <a:gd name="T25" fmla="*/ 0 h 578"/>
                    <a:gd name="T26" fmla="*/ 1451 w 4375"/>
                    <a:gd name="T27" fmla="*/ 17 h 578"/>
                    <a:gd name="T28" fmla="*/ 1549 w 4375"/>
                    <a:gd name="T29" fmla="*/ 42 h 578"/>
                    <a:gd name="T30" fmla="*/ 1655 w 4375"/>
                    <a:gd name="T31" fmla="*/ 75 h 578"/>
                    <a:gd name="T32" fmla="*/ 1771 w 4375"/>
                    <a:gd name="T33" fmla="*/ 114 h 578"/>
                    <a:gd name="T34" fmla="*/ 1891 w 4375"/>
                    <a:gd name="T35" fmla="*/ 154 h 578"/>
                    <a:gd name="T36" fmla="*/ 1979 w 4375"/>
                    <a:gd name="T37" fmla="*/ 181 h 578"/>
                    <a:gd name="T38" fmla="*/ 2074 w 4375"/>
                    <a:gd name="T39" fmla="*/ 213 h 578"/>
                    <a:gd name="T40" fmla="*/ 2187 w 4375"/>
                    <a:gd name="T41" fmla="*/ 252 h 578"/>
                    <a:gd name="T42" fmla="*/ 2133 w 4375"/>
                    <a:gd name="T43" fmla="*/ 274 h 578"/>
                    <a:gd name="T44" fmla="*/ 2055 w 4375"/>
                    <a:gd name="T45" fmla="*/ 288 h 578"/>
                    <a:gd name="T46" fmla="*/ 1940 w 4375"/>
                    <a:gd name="T47" fmla="*/ 288 h 578"/>
                    <a:gd name="T48" fmla="*/ 1911 w 4375"/>
                    <a:gd name="T49" fmla="*/ 252 h 578"/>
                    <a:gd name="T50" fmla="*/ 1825 w 4375"/>
                    <a:gd name="T51" fmla="*/ 201 h 578"/>
                    <a:gd name="T52" fmla="*/ 1686 w 4375"/>
                    <a:gd name="T53" fmla="*/ 130 h 578"/>
                    <a:gd name="T54" fmla="*/ 1541 w 4375"/>
                    <a:gd name="T55" fmla="*/ 65 h 578"/>
                    <a:gd name="T56" fmla="*/ 1426 w 4375"/>
                    <a:gd name="T57" fmla="*/ 41 h 578"/>
                    <a:gd name="T58" fmla="*/ 1208 w 4375"/>
                    <a:gd name="T59" fmla="*/ 31 h 578"/>
                    <a:gd name="T60" fmla="*/ 953 w 4375"/>
                    <a:gd name="T61" fmla="*/ 38 h 578"/>
                    <a:gd name="T62" fmla="*/ 766 w 4375"/>
                    <a:gd name="T63" fmla="*/ 219 h 578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4375" h="578">
                      <a:moveTo>
                        <a:pt x="0" y="386"/>
                      </a:moveTo>
                      <a:lnTo>
                        <a:pt x="168" y="363"/>
                      </a:lnTo>
                      <a:lnTo>
                        <a:pt x="297" y="333"/>
                      </a:lnTo>
                      <a:lnTo>
                        <a:pt x="384" y="308"/>
                      </a:lnTo>
                      <a:lnTo>
                        <a:pt x="456" y="288"/>
                      </a:lnTo>
                      <a:lnTo>
                        <a:pt x="549" y="265"/>
                      </a:lnTo>
                      <a:lnTo>
                        <a:pt x="629" y="242"/>
                      </a:lnTo>
                      <a:lnTo>
                        <a:pt x="719" y="219"/>
                      </a:lnTo>
                      <a:lnTo>
                        <a:pt x="800" y="202"/>
                      </a:lnTo>
                      <a:lnTo>
                        <a:pt x="892" y="188"/>
                      </a:lnTo>
                      <a:lnTo>
                        <a:pt x="966" y="175"/>
                      </a:lnTo>
                      <a:lnTo>
                        <a:pt x="1030" y="164"/>
                      </a:lnTo>
                      <a:lnTo>
                        <a:pt x="1125" y="149"/>
                      </a:lnTo>
                      <a:lnTo>
                        <a:pt x="1206" y="137"/>
                      </a:lnTo>
                      <a:lnTo>
                        <a:pt x="1282" y="124"/>
                      </a:lnTo>
                      <a:lnTo>
                        <a:pt x="1361" y="103"/>
                      </a:lnTo>
                      <a:lnTo>
                        <a:pt x="1427" y="70"/>
                      </a:lnTo>
                      <a:lnTo>
                        <a:pt x="1473" y="33"/>
                      </a:lnTo>
                      <a:lnTo>
                        <a:pt x="1568" y="28"/>
                      </a:lnTo>
                      <a:lnTo>
                        <a:pt x="1705" y="25"/>
                      </a:lnTo>
                      <a:lnTo>
                        <a:pt x="1861" y="13"/>
                      </a:lnTo>
                      <a:lnTo>
                        <a:pt x="1982" y="7"/>
                      </a:lnTo>
                      <a:lnTo>
                        <a:pt x="2161" y="3"/>
                      </a:lnTo>
                      <a:lnTo>
                        <a:pt x="2334" y="2"/>
                      </a:lnTo>
                      <a:lnTo>
                        <a:pt x="2499" y="0"/>
                      </a:lnTo>
                      <a:lnTo>
                        <a:pt x="2625" y="0"/>
                      </a:lnTo>
                      <a:lnTo>
                        <a:pt x="2762" y="11"/>
                      </a:lnTo>
                      <a:lnTo>
                        <a:pt x="2902" y="33"/>
                      </a:lnTo>
                      <a:lnTo>
                        <a:pt x="3006" y="59"/>
                      </a:lnTo>
                      <a:lnTo>
                        <a:pt x="3099" y="84"/>
                      </a:lnTo>
                      <a:lnTo>
                        <a:pt x="3200" y="115"/>
                      </a:lnTo>
                      <a:lnTo>
                        <a:pt x="3311" y="149"/>
                      </a:lnTo>
                      <a:lnTo>
                        <a:pt x="3423" y="188"/>
                      </a:lnTo>
                      <a:lnTo>
                        <a:pt x="3542" y="228"/>
                      </a:lnTo>
                      <a:lnTo>
                        <a:pt x="3659" y="268"/>
                      </a:lnTo>
                      <a:lnTo>
                        <a:pt x="3782" y="307"/>
                      </a:lnTo>
                      <a:lnTo>
                        <a:pt x="3874" y="338"/>
                      </a:lnTo>
                      <a:lnTo>
                        <a:pt x="3959" y="361"/>
                      </a:lnTo>
                      <a:lnTo>
                        <a:pt x="4053" y="395"/>
                      </a:lnTo>
                      <a:lnTo>
                        <a:pt x="4149" y="425"/>
                      </a:lnTo>
                      <a:lnTo>
                        <a:pt x="4267" y="463"/>
                      </a:lnTo>
                      <a:lnTo>
                        <a:pt x="4375" y="503"/>
                      </a:lnTo>
                      <a:lnTo>
                        <a:pt x="4331" y="531"/>
                      </a:lnTo>
                      <a:lnTo>
                        <a:pt x="4267" y="548"/>
                      </a:lnTo>
                      <a:lnTo>
                        <a:pt x="4197" y="567"/>
                      </a:lnTo>
                      <a:lnTo>
                        <a:pt x="4110" y="576"/>
                      </a:lnTo>
                      <a:lnTo>
                        <a:pt x="3995" y="578"/>
                      </a:lnTo>
                      <a:lnTo>
                        <a:pt x="3880" y="575"/>
                      </a:lnTo>
                      <a:lnTo>
                        <a:pt x="3851" y="531"/>
                      </a:lnTo>
                      <a:lnTo>
                        <a:pt x="3823" y="503"/>
                      </a:lnTo>
                      <a:lnTo>
                        <a:pt x="3768" y="465"/>
                      </a:lnTo>
                      <a:lnTo>
                        <a:pt x="3650" y="401"/>
                      </a:lnTo>
                      <a:lnTo>
                        <a:pt x="3504" y="325"/>
                      </a:lnTo>
                      <a:lnTo>
                        <a:pt x="3373" y="260"/>
                      </a:lnTo>
                      <a:lnTo>
                        <a:pt x="3214" y="181"/>
                      </a:lnTo>
                      <a:lnTo>
                        <a:pt x="3082" y="130"/>
                      </a:lnTo>
                      <a:lnTo>
                        <a:pt x="2956" y="95"/>
                      </a:lnTo>
                      <a:lnTo>
                        <a:pt x="2853" y="81"/>
                      </a:lnTo>
                      <a:lnTo>
                        <a:pt x="2664" y="62"/>
                      </a:lnTo>
                      <a:lnTo>
                        <a:pt x="2416" y="61"/>
                      </a:lnTo>
                      <a:lnTo>
                        <a:pt x="2127" y="68"/>
                      </a:lnTo>
                      <a:lnTo>
                        <a:pt x="1906" y="76"/>
                      </a:lnTo>
                      <a:lnTo>
                        <a:pt x="1553" y="95"/>
                      </a:lnTo>
                      <a:lnTo>
                        <a:pt x="1533" y="438"/>
                      </a:lnTo>
                      <a:lnTo>
                        <a:pt x="0" y="386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349" name="Freeform 14">
                <a:extLst>
                  <a:ext uri="{FF2B5EF4-FFF2-40B4-BE49-F238E27FC236}">
                    <a16:creationId xmlns:a16="http://schemas.microsoft.com/office/drawing/2014/main" id="{371A1972-4532-35BA-5F6E-5E661FB043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0" y="2652"/>
                <a:ext cx="2958" cy="456"/>
              </a:xfrm>
              <a:custGeom>
                <a:avLst/>
                <a:gdLst>
                  <a:gd name="T0" fmla="*/ 2496 w 5916"/>
                  <a:gd name="T1" fmla="*/ 216 h 912"/>
                  <a:gd name="T2" fmla="*/ 2519 w 5916"/>
                  <a:gd name="T3" fmla="*/ 285 h 912"/>
                  <a:gd name="T4" fmla="*/ 2519 w 5916"/>
                  <a:gd name="T5" fmla="*/ 338 h 912"/>
                  <a:gd name="T6" fmla="*/ 2958 w 5916"/>
                  <a:gd name="T7" fmla="*/ 338 h 912"/>
                  <a:gd name="T8" fmla="*/ 2928 w 5916"/>
                  <a:gd name="T9" fmla="*/ 373 h 912"/>
                  <a:gd name="T10" fmla="*/ 2948 w 5916"/>
                  <a:gd name="T11" fmla="*/ 413 h 912"/>
                  <a:gd name="T12" fmla="*/ 2948 w 5916"/>
                  <a:gd name="T13" fmla="*/ 432 h 912"/>
                  <a:gd name="T14" fmla="*/ 2935 w 5916"/>
                  <a:gd name="T15" fmla="*/ 445 h 912"/>
                  <a:gd name="T16" fmla="*/ 2682 w 5916"/>
                  <a:gd name="T17" fmla="*/ 445 h 912"/>
                  <a:gd name="T18" fmla="*/ 2662 w 5916"/>
                  <a:gd name="T19" fmla="*/ 456 h 912"/>
                  <a:gd name="T20" fmla="*/ 2533 w 5916"/>
                  <a:gd name="T21" fmla="*/ 456 h 912"/>
                  <a:gd name="T22" fmla="*/ 2516 w 5916"/>
                  <a:gd name="T23" fmla="*/ 444 h 912"/>
                  <a:gd name="T24" fmla="*/ 175 w 5916"/>
                  <a:gd name="T25" fmla="*/ 444 h 912"/>
                  <a:gd name="T26" fmla="*/ 83 w 5916"/>
                  <a:gd name="T27" fmla="*/ 360 h 912"/>
                  <a:gd name="T28" fmla="*/ 10 w 5916"/>
                  <a:gd name="T29" fmla="*/ 388 h 912"/>
                  <a:gd name="T30" fmla="*/ 0 w 5916"/>
                  <a:gd name="T31" fmla="*/ 167 h 912"/>
                  <a:gd name="T32" fmla="*/ 178 w 5916"/>
                  <a:gd name="T33" fmla="*/ 0 h 912"/>
                  <a:gd name="T34" fmla="*/ 457 w 5916"/>
                  <a:gd name="T35" fmla="*/ 6 h 912"/>
                  <a:gd name="T36" fmla="*/ 1908 w 5916"/>
                  <a:gd name="T37" fmla="*/ 373 h 912"/>
                  <a:gd name="T38" fmla="*/ 1949 w 5916"/>
                  <a:gd name="T39" fmla="*/ 329 h 912"/>
                  <a:gd name="T40" fmla="*/ 1985 w 5916"/>
                  <a:gd name="T41" fmla="*/ 215 h 912"/>
                  <a:gd name="T42" fmla="*/ 2036 w 5916"/>
                  <a:gd name="T43" fmla="*/ 122 h 912"/>
                  <a:gd name="T44" fmla="*/ 2188 w 5916"/>
                  <a:gd name="T45" fmla="*/ 47 h 912"/>
                  <a:gd name="T46" fmla="*/ 2330 w 5916"/>
                  <a:gd name="T47" fmla="*/ 51 h 912"/>
                  <a:gd name="T48" fmla="*/ 2436 w 5916"/>
                  <a:gd name="T49" fmla="*/ 105 h 912"/>
                  <a:gd name="T50" fmla="*/ 2496 w 5916"/>
                  <a:gd name="T51" fmla="*/ 216 h 91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5916" h="912">
                    <a:moveTo>
                      <a:pt x="4992" y="432"/>
                    </a:moveTo>
                    <a:lnTo>
                      <a:pt x="5037" y="570"/>
                    </a:lnTo>
                    <a:lnTo>
                      <a:pt x="5037" y="675"/>
                    </a:lnTo>
                    <a:lnTo>
                      <a:pt x="5916" y="675"/>
                    </a:lnTo>
                    <a:lnTo>
                      <a:pt x="5856" y="746"/>
                    </a:lnTo>
                    <a:lnTo>
                      <a:pt x="5896" y="826"/>
                    </a:lnTo>
                    <a:lnTo>
                      <a:pt x="5896" y="864"/>
                    </a:lnTo>
                    <a:lnTo>
                      <a:pt x="5870" y="890"/>
                    </a:lnTo>
                    <a:lnTo>
                      <a:pt x="5364" y="890"/>
                    </a:lnTo>
                    <a:lnTo>
                      <a:pt x="5324" y="912"/>
                    </a:lnTo>
                    <a:lnTo>
                      <a:pt x="5065" y="912"/>
                    </a:lnTo>
                    <a:lnTo>
                      <a:pt x="5031" y="887"/>
                    </a:lnTo>
                    <a:lnTo>
                      <a:pt x="350" y="887"/>
                    </a:lnTo>
                    <a:lnTo>
                      <a:pt x="165" y="720"/>
                    </a:lnTo>
                    <a:lnTo>
                      <a:pt x="19" y="775"/>
                    </a:lnTo>
                    <a:lnTo>
                      <a:pt x="0" y="333"/>
                    </a:lnTo>
                    <a:lnTo>
                      <a:pt x="356" y="0"/>
                    </a:lnTo>
                    <a:lnTo>
                      <a:pt x="913" y="12"/>
                    </a:lnTo>
                    <a:lnTo>
                      <a:pt x="3815" y="746"/>
                    </a:lnTo>
                    <a:lnTo>
                      <a:pt x="3897" y="658"/>
                    </a:lnTo>
                    <a:lnTo>
                      <a:pt x="3969" y="430"/>
                    </a:lnTo>
                    <a:lnTo>
                      <a:pt x="4071" y="243"/>
                    </a:lnTo>
                    <a:lnTo>
                      <a:pt x="4376" y="93"/>
                    </a:lnTo>
                    <a:lnTo>
                      <a:pt x="4659" y="101"/>
                    </a:lnTo>
                    <a:lnTo>
                      <a:pt x="4871" y="210"/>
                    </a:lnTo>
                    <a:lnTo>
                      <a:pt x="4992" y="4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350" name="Group 15">
                <a:extLst>
                  <a:ext uri="{FF2B5EF4-FFF2-40B4-BE49-F238E27FC236}">
                    <a16:creationId xmlns:a16="http://schemas.microsoft.com/office/drawing/2014/main" id="{3EF6CCE2-3D85-833D-A07E-72551779C0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21" y="2463"/>
                <a:ext cx="3189" cy="579"/>
                <a:chOff x="1321" y="2463"/>
                <a:chExt cx="3189" cy="579"/>
              </a:xfrm>
            </p:grpSpPr>
            <p:grpSp>
              <p:nvGrpSpPr>
                <p:cNvPr id="13351" name="Group 16">
                  <a:extLst>
                    <a:ext uri="{FF2B5EF4-FFF2-40B4-BE49-F238E27FC236}">
                      <a16:creationId xmlns:a16="http://schemas.microsoft.com/office/drawing/2014/main" id="{ACB45E4D-62A6-3D53-8277-269A8039641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21" y="2650"/>
                  <a:ext cx="193" cy="333"/>
                  <a:chOff x="1321" y="2650"/>
                  <a:chExt cx="193" cy="333"/>
                </a:xfrm>
              </p:grpSpPr>
              <p:sp>
                <p:nvSpPr>
                  <p:cNvPr id="13363" name="Rectangle 17">
                    <a:extLst>
                      <a:ext uri="{FF2B5EF4-FFF2-40B4-BE49-F238E27FC236}">
                        <a16:creationId xmlns:a16="http://schemas.microsoft.com/office/drawing/2014/main" id="{A23CD72C-FA56-533B-5A67-619D24DD869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37" y="2720"/>
                    <a:ext cx="74" cy="12"/>
                  </a:xfrm>
                  <a:prstGeom prst="rect">
                    <a:avLst/>
                  </a:prstGeom>
                  <a:solidFill>
                    <a:srgbClr val="808080"/>
                  </a:solidFill>
                  <a:ln w="9525">
                    <a:solidFill>
                      <a:srgbClr val="C0C0C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3364" name="Rectangle 18">
                    <a:extLst>
                      <a:ext uri="{FF2B5EF4-FFF2-40B4-BE49-F238E27FC236}">
                        <a16:creationId xmlns:a16="http://schemas.microsoft.com/office/drawing/2014/main" id="{92519E4F-D4AE-5C9F-08B6-1D50DC8F775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37" y="2650"/>
                    <a:ext cx="74" cy="30"/>
                  </a:xfrm>
                  <a:prstGeom prst="rect">
                    <a:avLst/>
                  </a:prstGeom>
                  <a:solidFill>
                    <a:srgbClr val="808080"/>
                  </a:solidFill>
                  <a:ln w="9525">
                    <a:solidFill>
                      <a:srgbClr val="C0C0C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3365" name="Rectangle 19">
                    <a:extLst>
                      <a:ext uri="{FF2B5EF4-FFF2-40B4-BE49-F238E27FC236}">
                        <a16:creationId xmlns:a16="http://schemas.microsoft.com/office/drawing/2014/main" id="{41A6B1D9-F3D8-12DD-D98F-94E528FBDE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37" y="2693"/>
                    <a:ext cx="74" cy="13"/>
                  </a:xfrm>
                  <a:prstGeom prst="rect">
                    <a:avLst/>
                  </a:prstGeom>
                  <a:solidFill>
                    <a:srgbClr val="808080"/>
                  </a:solidFill>
                  <a:ln w="9525">
                    <a:solidFill>
                      <a:srgbClr val="C0C0C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3366" name="Arc 20">
                    <a:extLst>
                      <a:ext uri="{FF2B5EF4-FFF2-40B4-BE49-F238E27FC236}">
                        <a16:creationId xmlns:a16="http://schemas.microsoft.com/office/drawing/2014/main" id="{80B01B86-1E96-6C0C-44F9-355FE10E77B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37" y="2749"/>
                    <a:ext cx="72" cy="75"/>
                  </a:xfrm>
                  <a:custGeom>
                    <a:avLst/>
                    <a:gdLst>
                      <a:gd name="T0" fmla="*/ 70 w 21600"/>
                      <a:gd name="T1" fmla="*/ 75 h 21868"/>
                      <a:gd name="T2" fmla="*/ 0 w 21600"/>
                      <a:gd name="T3" fmla="*/ 0 h 21868"/>
                      <a:gd name="T4" fmla="*/ 72 w 21600"/>
                      <a:gd name="T5" fmla="*/ 1 h 2186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868" fill="none" extrusionOk="0">
                        <a:moveTo>
                          <a:pt x="21015" y="21868"/>
                        </a:moveTo>
                        <a:cubicBezTo>
                          <a:pt x="9318" y="21551"/>
                          <a:pt x="0" y="11977"/>
                          <a:pt x="0" y="276"/>
                        </a:cubicBezTo>
                        <a:cubicBezTo>
                          <a:pt x="0" y="183"/>
                          <a:pt x="0" y="91"/>
                          <a:pt x="1" y="-1"/>
                        </a:cubicBezTo>
                      </a:path>
                      <a:path w="21600" h="21868" stroke="0" extrusionOk="0">
                        <a:moveTo>
                          <a:pt x="21015" y="21868"/>
                        </a:moveTo>
                        <a:cubicBezTo>
                          <a:pt x="9318" y="21551"/>
                          <a:pt x="0" y="11977"/>
                          <a:pt x="0" y="276"/>
                        </a:cubicBezTo>
                        <a:cubicBezTo>
                          <a:pt x="0" y="183"/>
                          <a:pt x="0" y="91"/>
                          <a:pt x="1" y="-1"/>
                        </a:cubicBezTo>
                        <a:lnTo>
                          <a:pt x="21600" y="276"/>
                        </a:lnTo>
                        <a:lnTo>
                          <a:pt x="21015" y="21868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9525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3367" name="Group 21">
                    <a:extLst>
                      <a:ext uri="{FF2B5EF4-FFF2-40B4-BE49-F238E27FC236}">
                        <a16:creationId xmlns:a16="http://schemas.microsoft.com/office/drawing/2014/main" id="{9705E0BD-D270-BC47-CB80-3BE89E00B16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21" y="2945"/>
                    <a:ext cx="193" cy="12"/>
                    <a:chOff x="1321" y="2945"/>
                    <a:chExt cx="193" cy="12"/>
                  </a:xfrm>
                </p:grpSpPr>
                <p:sp>
                  <p:nvSpPr>
                    <p:cNvPr id="13374" name="Rectangle 22">
                      <a:extLst>
                        <a:ext uri="{FF2B5EF4-FFF2-40B4-BE49-F238E27FC236}">
                          <a16:creationId xmlns:a16="http://schemas.microsoft.com/office/drawing/2014/main" id="{FC5B2646-5CD3-7BC5-BF3E-D648DBD9CFE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29" y="2945"/>
                      <a:ext cx="185" cy="12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9525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13375" name="Oval 23">
                      <a:extLst>
                        <a:ext uri="{FF2B5EF4-FFF2-40B4-BE49-F238E27FC236}">
                          <a16:creationId xmlns:a16="http://schemas.microsoft.com/office/drawing/2014/main" id="{856FDD59-6CD3-21AD-9F4A-FAD7508FD16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21" y="2945"/>
                      <a:ext cx="22" cy="12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9525">
                      <a:solidFill>
                        <a:srgbClr val="C0C0C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  <p:grpSp>
                <p:nvGrpSpPr>
                  <p:cNvPr id="13368" name="Group 24">
                    <a:extLst>
                      <a:ext uri="{FF2B5EF4-FFF2-40B4-BE49-F238E27FC236}">
                        <a16:creationId xmlns:a16="http://schemas.microsoft.com/office/drawing/2014/main" id="{AFD94446-FE03-7211-12C2-AEE9469AD4F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21" y="2970"/>
                    <a:ext cx="193" cy="13"/>
                    <a:chOff x="1321" y="2970"/>
                    <a:chExt cx="193" cy="13"/>
                  </a:xfrm>
                </p:grpSpPr>
                <p:sp>
                  <p:nvSpPr>
                    <p:cNvPr id="13372" name="Rectangle 25">
                      <a:extLst>
                        <a:ext uri="{FF2B5EF4-FFF2-40B4-BE49-F238E27FC236}">
                          <a16:creationId xmlns:a16="http://schemas.microsoft.com/office/drawing/2014/main" id="{47DBB0C9-0364-045D-B359-2D873C0A25F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29" y="2970"/>
                      <a:ext cx="185" cy="13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9525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13373" name="Oval 26">
                      <a:extLst>
                        <a:ext uri="{FF2B5EF4-FFF2-40B4-BE49-F238E27FC236}">
                          <a16:creationId xmlns:a16="http://schemas.microsoft.com/office/drawing/2014/main" id="{BB238E82-0CAA-F5C0-745F-100EB7F952F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21" y="2970"/>
                      <a:ext cx="22" cy="13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9525">
                      <a:solidFill>
                        <a:srgbClr val="C0C0C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  <p:grpSp>
                <p:nvGrpSpPr>
                  <p:cNvPr id="13369" name="Group 27">
                    <a:extLst>
                      <a:ext uri="{FF2B5EF4-FFF2-40B4-BE49-F238E27FC236}">
                        <a16:creationId xmlns:a16="http://schemas.microsoft.com/office/drawing/2014/main" id="{1C47B66A-44E4-3D6C-D577-2BB7959B7D4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21" y="2918"/>
                    <a:ext cx="193" cy="12"/>
                    <a:chOff x="1321" y="2918"/>
                    <a:chExt cx="193" cy="12"/>
                  </a:xfrm>
                </p:grpSpPr>
                <p:sp>
                  <p:nvSpPr>
                    <p:cNvPr id="13370" name="Rectangle 28">
                      <a:extLst>
                        <a:ext uri="{FF2B5EF4-FFF2-40B4-BE49-F238E27FC236}">
                          <a16:creationId xmlns:a16="http://schemas.microsoft.com/office/drawing/2014/main" id="{18750EE3-FB0E-614A-15D6-4E444BDCC92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29" y="2918"/>
                      <a:ext cx="185" cy="12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9525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13371" name="Oval 29">
                      <a:extLst>
                        <a:ext uri="{FF2B5EF4-FFF2-40B4-BE49-F238E27FC236}">
                          <a16:creationId xmlns:a16="http://schemas.microsoft.com/office/drawing/2014/main" id="{9FD76CEE-85F8-33E2-8532-0C5EA6F7DC2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21" y="2918"/>
                      <a:ext cx="22" cy="12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9525">
                      <a:solidFill>
                        <a:srgbClr val="C0C0C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</p:grpSp>
            <p:sp>
              <p:nvSpPr>
                <p:cNvPr id="13352" name="Freeform 30">
                  <a:extLst>
                    <a:ext uri="{FF2B5EF4-FFF2-40B4-BE49-F238E27FC236}">
                      <a16:creationId xmlns:a16="http://schemas.microsoft.com/office/drawing/2014/main" id="{11ECF480-EEEC-0277-F815-10A17467E5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37" y="2561"/>
                  <a:ext cx="3173" cy="481"/>
                </a:xfrm>
                <a:custGeom>
                  <a:avLst/>
                  <a:gdLst>
                    <a:gd name="T0" fmla="*/ 159 w 6346"/>
                    <a:gd name="T1" fmla="*/ 0 h 962"/>
                    <a:gd name="T2" fmla="*/ 19 w 6346"/>
                    <a:gd name="T3" fmla="*/ 0 h 962"/>
                    <a:gd name="T4" fmla="*/ 0 w 6346"/>
                    <a:gd name="T5" fmla="*/ 75 h 962"/>
                    <a:gd name="T6" fmla="*/ 63 w 6346"/>
                    <a:gd name="T7" fmla="*/ 75 h 962"/>
                    <a:gd name="T8" fmla="*/ 63 w 6346"/>
                    <a:gd name="T9" fmla="*/ 343 h 962"/>
                    <a:gd name="T10" fmla="*/ 185 w 6346"/>
                    <a:gd name="T11" fmla="*/ 465 h 962"/>
                    <a:gd name="T12" fmla="*/ 212 w 6346"/>
                    <a:gd name="T13" fmla="*/ 477 h 962"/>
                    <a:gd name="T14" fmla="*/ 235 w 6346"/>
                    <a:gd name="T15" fmla="*/ 481 h 962"/>
                    <a:gd name="T16" fmla="*/ 231 w 6346"/>
                    <a:gd name="T17" fmla="*/ 420 h 962"/>
                    <a:gd name="T18" fmla="*/ 228 w 6346"/>
                    <a:gd name="T19" fmla="*/ 347 h 962"/>
                    <a:gd name="T20" fmla="*/ 245 w 6346"/>
                    <a:gd name="T21" fmla="*/ 285 h 962"/>
                    <a:gd name="T22" fmla="*/ 267 w 6346"/>
                    <a:gd name="T23" fmla="*/ 240 h 962"/>
                    <a:gd name="T24" fmla="*/ 297 w 6346"/>
                    <a:gd name="T25" fmla="*/ 199 h 962"/>
                    <a:gd name="T26" fmla="*/ 340 w 6346"/>
                    <a:gd name="T27" fmla="*/ 160 h 962"/>
                    <a:gd name="T28" fmla="*/ 389 w 6346"/>
                    <a:gd name="T29" fmla="*/ 130 h 962"/>
                    <a:gd name="T30" fmla="*/ 459 w 6346"/>
                    <a:gd name="T31" fmla="*/ 112 h 962"/>
                    <a:gd name="T32" fmla="*/ 551 w 6346"/>
                    <a:gd name="T33" fmla="*/ 105 h 962"/>
                    <a:gd name="T34" fmla="*/ 615 w 6346"/>
                    <a:gd name="T35" fmla="*/ 121 h 962"/>
                    <a:gd name="T36" fmla="*/ 662 w 6346"/>
                    <a:gd name="T37" fmla="*/ 147 h 962"/>
                    <a:gd name="T38" fmla="*/ 701 w 6346"/>
                    <a:gd name="T39" fmla="*/ 176 h 962"/>
                    <a:gd name="T40" fmla="*/ 747 w 6346"/>
                    <a:gd name="T41" fmla="*/ 222 h 962"/>
                    <a:gd name="T42" fmla="*/ 777 w 6346"/>
                    <a:gd name="T43" fmla="*/ 272 h 962"/>
                    <a:gd name="T44" fmla="*/ 796 w 6346"/>
                    <a:gd name="T45" fmla="*/ 317 h 962"/>
                    <a:gd name="T46" fmla="*/ 802 w 6346"/>
                    <a:gd name="T47" fmla="*/ 360 h 962"/>
                    <a:gd name="T48" fmla="*/ 802 w 6346"/>
                    <a:gd name="T49" fmla="*/ 455 h 962"/>
                    <a:gd name="T50" fmla="*/ 2189 w 6346"/>
                    <a:gd name="T51" fmla="*/ 481 h 962"/>
                    <a:gd name="T52" fmla="*/ 2189 w 6346"/>
                    <a:gd name="T53" fmla="*/ 390 h 962"/>
                    <a:gd name="T54" fmla="*/ 2208 w 6346"/>
                    <a:gd name="T55" fmla="*/ 327 h 962"/>
                    <a:gd name="T56" fmla="*/ 2231 w 6346"/>
                    <a:gd name="T57" fmla="*/ 278 h 962"/>
                    <a:gd name="T58" fmla="*/ 2265 w 6346"/>
                    <a:gd name="T59" fmla="*/ 233 h 962"/>
                    <a:gd name="T60" fmla="*/ 2314 w 6346"/>
                    <a:gd name="T61" fmla="*/ 192 h 962"/>
                    <a:gd name="T62" fmla="*/ 2364 w 6346"/>
                    <a:gd name="T63" fmla="*/ 166 h 962"/>
                    <a:gd name="T64" fmla="*/ 2413 w 6346"/>
                    <a:gd name="T65" fmla="*/ 151 h 962"/>
                    <a:gd name="T66" fmla="*/ 2499 w 6346"/>
                    <a:gd name="T67" fmla="*/ 151 h 962"/>
                    <a:gd name="T68" fmla="*/ 2545 w 6346"/>
                    <a:gd name="T69" fmla="*/ 160 h 962"/>
                    <a:gd name="T70" fmla="*/ 2591 w 6346"/>
                    <a:gd name="T71" fmla="*/ 180 h 962"/>
                    <a:gd name="T72" fmla="*/ 2633 w 6346"/>
                    <a:gd name="T73" fmla="*/ 216 h 962"/>
                    <a:gd name="T74" fmla="*/ 2674 w 6346"/>
                    <a:gd name="T75" fmla="*/ 262 h 962"/>
                    <a:gd name="T76" fmla="*/ 2700 w 6346"/>
                    <a:gd name="T77" fmla="*/ 317 h 962"/>
                    <a:gd name="T78" fmla="*/ 2717 w 6346"/>
                    <a:gd name="T79" fmla="*/ 377 h 962"/>
                    <a:gd name="T80" fmla="*/ 2717 w 6346"/>
                    <a:gd name="T81" fmla="*/ 438 h 962"/>
                    <a:gd name="T82" fmla="*/ 3173 w 6346"/>
                    <a:gd name="T83" fmla="*/ 437 h 962"/>
                    <a:gd name="T84" fmla="*/ 3173 w 6346"/>
                    <a:gd name="T85" fmla="*/ 417 h 962"/>
                    <a:gd name="T86" fmla="*/ 3158 w 6346"/>
                    <a:gd name="T87" fmla="*/ 417 h 962"/>
                    <a:gd name="T88" fmla="*/ 3158 w 6346"/>
                    <a:gd name="T89" fmla="*/ 387 h 962"/>
                    <a:gd name="T90" fmla="*/ 3172 w 6346"/>
                    <a:gd name="T91" fmla="*/ 386 h 962"/>
                    <a:gd name="T92" fmla="*/ 3172 w 6346"/>
                    <a:gd name="T93" fmla="*/ 297 h 962"/>
                    <a:gd name="T94" fmla="*/ 3160 w 6346"/>
                    <a:gd name="T95" fmla="*/ 278 h 962"/>
                    <a:gd name="T96" fmla="*/ 3054 w 6346"/>
                    <a:gd name="T97" fmla="*/ 226 h 962"/>
                    <a:gd name="T98" fmla="*/ 2938 w 6346"/>
                    <a:gd name="T99" fmla="*/ 180 h 962"/>
                    <a:gd name="T100" fmla="*/ 2797 w 6346"/>
                    <a:gd name="T101" fmla="*/ 137 h 962"/>
                    <a:gd name="T102" fmla="*/ 2644 w 6346"/>
                    <a:gd name="T103" fmla="*/ 101 h 962"/>
                    <a:gd name="T104" fmla="*/ 2504 w 6346"/>
                    <a:gd name="T105" fmla="*/ 72 h 962"/>
                    <a:gd name="T106" fmla="*/ 2371 w 6346"/>
                    <a:gd name="T107" fmla="*/ 48 h 962"/>
                    <a:gd name="T108" fmla="*/ 2325 w 6346"/>
                    <a:gd name="T109" fmla="*/ 48 h 962"/>
                    <a:gd name="T110" fmla="*/ 2294 w 6346"/>
                    <a:gd name="T111" fmla="*/ 62 h 962"/>
                    <a:gd name="T112" fmla="*/ 2152 w 6346"/>
                    <a:gd name="T113" fmla="*/ 82 h 962"/>
                    <a:gd name="T114" fmla="*/ 2039 w 6346"/>
                    <a:gd name="T115" fmla="*/ 92 h 962"/>
                    <a:gd name="T116" fmla="*/ 1447 w 6346"/>
                    <a:gd name="T117" fmla="*/ 55 h 962"/>
                    <a:gd name="T118" fmla="*/ 1163 w 6346"/>
                    <a:gd name="T119" fmla="*/ 32 h 962"/>
                    <a:gd name="T120" fmla="*/ 896 w 6346"/>
                    <a:gd name="T121" fmla="*/ 12 h 962"/>
                    <a:gd name="T122" fmla="*/ 760 w 6346"/>
                    <a:gd name="T123" fmla="*/ 3 h 962"/>
                    <a:gd name="T124" fmla="*/ 159 w 6346"/>
                    <a:gd name="T125" fmla="*/ 0 h 962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0" t="0" r="r" b="b"/>
                  <a:pathLst>
                    <a:path w="6346" h="962">
                      <a:moveTo>
                        <a:pt x="318" y="0"/>
                      </a:moveTo>
                      <a:lnTo>
                        <a:pt x="38" y="0"/>
                      </a:lnTo>
                      <a:lnTo>
                        <a:pt x="0" y="149"/>
                      </a:lnTo>
                      <a:lnTo>
                        <a:pt x="125" y="149"/>
                      </a:lnTo>
                      <a:lnTo>
                        <a:pt x="125" y="686"/>
                      </a:lnTo>
                      <a:lnTo>
                        <a:pt x="369" y="929"/>
                      </a:lnTo>
                      <a:lnTo>
                        <a:pt x="424" y="954"/>
                      </a:lnTo>
                      <a:lnTo>
                        <a:pt x="470" y="962"/>
                      </a:lnTo>
                      <a:lnTo>
                        <a:pt x="462" y="839"/>
                      </a:lnTo>
                      <a:lnTo>
                        <a:pt x="456" y="694"/>
                      </a:lnTo>
                      <a:lnTo>
                        <a:pt x="489" y="570"/>
                      </a:lnTo>
                      <a:lnTo>
                        <a:pt x="534" y="479"/>
                      </a:lnTo>
                      <a:lnTo>
                        <a:pt x="593" y="398"/>
                      </a:lnTo>
                      <a:lnTo>
                        <a:pt x="679" y="319"/>
                      </a:lnTo>
                      <a:lnTo>
                        <a:pt x="778" y="260"/>
                      </a:lnTo>
                      <a:lnTo>
                        <a:pt x="918" y="223"/>
                      </a:lnTo>
                      <a:lnTo>
                        <a:pt x="1102" y="209"/>
                      </a:lnTo>
                      <a:lnTo>
                        <a:pt x="1229" y="242"/>
                      </a:lnTo>
                      <a:lnTo>
                        <a:pt x="1323" y="293"/>
                      </a:lnTo>
                      <a:lnTo>
                        <a:pt x="1401" y="352"/>
                      </a:lnTo>
                      <a:lnTo>
                        <a:pt x="1494" y="443"/>
                      </a:lnTo>
                      <a:lnTo>
                        <a:pt x="1553" y="544"/>
                      </a:lnTo>
                      <a:lnTo>
                        <a:pt x="1592" y="633"/>
                      </a:lnTo>
                      <a:lnTo>
                        <a:pt x="1604" y="720"/>
                      </a:lnTo>
                      <a:lnTo>
                        <a:pt x="1604" y="909"/>
                      </a:lnTo>
                      <a:lnTo>
                        <a:pt x="4377" y="962"/>
                      </a:lnTo>
                      <a:lnTo>
                        <a:pt x="4377" y="779"/>
                      </a:lnTo>
                      <a:lnTo>
                        <a:pt x="4415" y="653"/>
                      </a:lnTo>
                      <a:lnTo>
                        <a:pt x="4461" y="556"/>
                      </a:lnTo>
                      <a:lnTo>
                        <a:pt x="4529" y="465"/>
                      </a:lnTo>
                      <a:lnTo>
                        <a:pt x="4627" y="384"/>
                      </a:lnTo>
                      <a:lnTo>
                        <a:pt x="4727" y="332"/>
                      </a:lnTo>
                      <a:lnTo>
                        <a:pt x="4825" y="301"/>
                      </a:lnTo>
                      <a:lnTo>
                        <a:pt x="4997" y="301"/>
                      </a:lnTo>
                      <a:lnTo>
                        <a:pt x="5089" y="319"/>
                      </a:lnTo>
                      <a:lnTo>
                        <a:pt x="5182" y="359"/>
                      </a:lnTo>
                      <a:lnTo>
                        <a:pt x="5266" y="431"/>
                      </a:lnTo>
                      <a:lnTo>
                        <a:pt x="5347" y="523"/>
                      </a:lnTo>
                      <a:lnTo>
                        <a:pt x="5400" y="633"/>
                      </a:lnTo>
                      <a:lnTo>
                        <a:pt x="5433" y="753"/>
                      </a:lnTo>
                      <a:lnTo>
                        <a:pt x="5433" y="876"/>
                      </a:lnTo>
                      <a:lnTo>
                        <a:pt x="6346" y="873"/>
                      </a:lnTo>
                      <a:lnTo>
                        <a:pt x="6346" y="833"/>
                      </a:lnTo>
                      <a:lnTo>
                        <a:pt x="6316" y="833"/>
                      </a:lnTo>
                      <a:lnTo>
                        <a:pt x="6316" y="774"/>
                      </a:lnTo>
                      <a:lnTo>
                        <a:pt x="6344" y="771"/>
                      </a:lnTo>
                      <a:lnTo>
                        <a:pt x="6344" y="593"/>
                      </a:lnTo>
                      <a:lnTo>
                        <a:pt x="6320" y="556"/>
                      </a:lnTo>
                      <a:lnTo>
                        <a:pt x="6108" y="451"/>
                      </a:lnTo>
                      <a:lnTo>
                        <a:pt x="5875" y="359"/>
                      </a:lnTo>
                      <a:lnTo>
                        <a:pt x="5593" y="274"/>
                      </a:lnTo>
                      <a:lnTo>
                        <a:pt x="5288" y="201"/>
                      </a:lnTo>
                      <a:lnTo>
                        <a:pt x="5008" y="143"/>
                      </a:lnTo>
                      <a:lnTo>
                        <a:pt x="4741" y="96"/>
                      </a:lnTo>
                      <a:lnTo>
                        <a:pt x="4649" y="96"/>
                      </a:lnTo>
                      <a:lnTo>
                        <a:pt x="4588" y="123"/>
                      </a:lnTo>
                      <a:lnTo>
                        <a:pt x="4303" y="163"/>
                      </a:lnTo>
                      <a:lnTo>
                        <a:pt x="4078" y="183"/>
                      </a:lnTo>
                      <a:lnTo>
                        <a:pt x="2894" y="109"/>
                      </a:lnTo>
                      <a:lnTo>
                        <a:pt x="2326" y="64"/>
                      </a:lnTo>
                      <a:lnTo>
                        <a:pt x="1791" y="23"/>
                      </a:lnTo>
                      <a:lnTo>
                        <a:pt x="1520" y="5"/>
                      </a:lnTo>
                      <a:lnTo>
                        <a:pt x="318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53" name="Freeform 31">
                  <a:extLst>
                    <a:ext uri="{FF2B5EF4-FFF2-40B4-BE49-F238E27FC236}">
                      <a16:creationId xmlns:a16="http://schemas.microsoft.com/office/drawing/2014/main" id="{1CC35F5C-98BA-2C0B-B589-079F328E04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13" y="2601"/>
                  <a:ext cx="640" cy="432"/>
                </a:xfrm>
                <a:custGeom>
                  <a:avLst/>
                  <a:gdLst>
                    <a:gd name="T0" fmla="*/ 0 w 1280"/>
                    <a:gd name="T1" fmla="*/ 0 h 865"/>
                    <a:gd name="T2" fmla="*/ 0 w 1280"/>
                    <a:gd name="T3" fmla="*/ 422 h 865"/>
                    <a:gd name="T4" fmla="*/ 640 w 1280"/>
                    <a:gd name="T5" fmla="*/ 432 h 865"/>
                    <a:gd name="T6" fmla="*/ 640 w 1280"/>
                    <a:gd name="T7" fmla="*/ 46 h 865"/>
                    <a:gd name="T8" fmla="*/ 555 w 1280"/>
                    <a:gd name="T9" fmla="*/ 37 h 865"/>
                    <a:gd name="T10" fmla="*/ 439 w 1280"/>
                    <a:gd name="T11" fmla="*/ 29 h 865"/>
                    <a:gd name="T12" fmla="*/ 321 w 1280"/>
                    <a:gd name="T13" fmla="*/ 24 h 865"/>
                    <a:gd name="T14" fmla="*/ 245 w 1280"/>
                    <a:gd name="T15" fmla="*/ 17 h 865"/>
                    <a:gd name="T16" fmla="*/ 170 w 1280"/>
                    <a:gd name="T17" fmla="*/ 12 h 865"/>
                    <a:gd name="T18" fmla="*/ 69 w 1280"/>
                    <a:gd name="T19" fmla="*/ 4 h 865"/>
                    <a:gd name="T20" fmla="*/ 0 w 1280"/>
                    <a:gd name="T21" fmla="*/ 0 h 86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80" h="865">
                      <a:moveTo>
                        <a:pt x="0" y="0"/>
                      </a:moveTo>
                      <a:lnTo>
                        <a:pt x="0" y="845"/>
                      </a:lnTo>
                      <a:lnTo>
                        <a:pt x="1280" y="865"/>
                      </a:lnTo>
                      <a:lnTo>
                        <a:pt x="1280" y="92"/>
                      </a:lnTo>
                      <a:lnTo>
                        <a:pt x="1110" y="75"/>
                      </a:lnTo>
                      <a:lnTo>
                        <a:pt x="877" y="59"/>
                      </a:lnTo>
                      <a:lnTo>
                        <a:pt x="642" y="48"/>
                      </a:lnTo>
                      <a:lnTo>
                        <a:pt x="490" y="34"/>
                      </a:lnTo>
                      <a:lnTo>
                        <a:pt x="340" y="25"/>
                      </a:lnTo>
                      <a:lnTo>
                        <a:pt x="138" y="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3354" name="Group 32">
                  <a:extLst>
                    <a:ext uri="{FF2B5EF4-FFF2-40B4-BE49-F238E27FC236}">
                      <a16:creationId xmlns:a16="http://schemas.microsoft.com/office/drawing/2014/main" id="{D1D67C5B-88D4-28E3-92D2-6BFC015D870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96" y="2463"/>
                  <a:ext cx="1075" cy="491"/>
                  <a:chOff x="2096" y="2463"/>
                  <a:chExt cx="1075" cy="491"/>
                </a:xfrm>
              </p:grpSpPr>
              <p:sp>
                <p:nvSpPr>
                  <p:cNvPr id="13355" name="Oval 33">
                    <a:extLst>
                      <a:ext uri="{FF2B5EF4-FFF2-40B4-BE49-F238E27FC236}">
                        <a16:creationId xmlns:a16="http://schemas.microsoft.com/office/drawing/2014/main" id="{38548A9D-6F79-EDF8-7D8C-0A24A2356AA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96" y="2463"/>
                    <a:ext cx="123" cy="67"/>
                  </a:xfrm>
                  <a:prstGeom prst="ellipse">
                    <a:avLst/>
                  </a:prstGeom>
                  <a:solidFill>
                    <a:srgbClr val="800000"/>
                  </a:solidFill>
                  <a:ln w="9525">
                    <a:solidFill>
                      <a:srgbClr val="8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3356" name="Oval 34">
                    <a:extLst>
                      <a:ext uri="{FF2B5EF4-FFF2-40B4-BE49-F238E27FC236}">
                        <a16:creationId xmlns:a16="http://schemas.microsoft.com/office/drawing/2014/main" id="{8ADD83CC-D4C9-FE57-2E37-AC1F7BB0F3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19" y="2486"/>
                    <a:ext cx="18" cy="1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grpSp>
                <p:nvGrpSpPr>
                  <p:cNvPr id="13357" name="Group 35">
                    <a:extLst>
                      <a:ext uri="{FF2B5EF4-FFF2-40B4-BE49-F238E27FC236}">
                        <a16:creationId xmlns:a16="http://schemas.microsoft.com/office/drawing/2014/main" id="{40A11E0B-8606-2D3B-7C17-C658CC261FC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94" y="2659"/>
                    <a:ext cx="677" cy="295"/>
                    <a:chOff x="2494" y="2659"/>
                    <a:chExt cx="677" cy="295"/>
                  </a:xfrm>
                </p:grpSpPr>
                <p:sp>
                  <p:nvSpPr>
                    <p:cNvPr id="13358" name="Freeform 36">
                      <a:extLst>
                        <a:ext uri="{FF2B5EF4-FFF2-40B4-BE49-F238E27FC236}">
                          <a16:creationId xmlns:a16="http://schemas.microsoft.com/office/drawing/2014/main" id="{2A37F0CE-6A48-6877-E278-FCD32854800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4" y="2860"/>
                      <a:ext cx="677" cy="94"/>
                    </a:xfrm>
                    <a:custGeom>
                      <a:avLst/>
                      <a:gdLst>
                        <a:gd name="T0" fmla="*/ 0 w 1355"/>
                        <a:gd name="T1" fmla="*/ 52 h 189"/>
                        <a:gd name="T2" fmla="*/ 0 w 1355"/>
                        <a:gd name="T3" fmla="*/ 94 h 189"/>
                        <a:gd name="T4" fmla="*/ 677 w 1355"/>
                        <a:gd name="T5" fmla="*/ 0 h 189"/>
                        <a:gd name="T6" fmla="*/ 0 w 1355"/>
                        <a:gd name="T7" fmla="*/ 52 h 189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1355" h="189">
                          <a:moveTo>
                            <a:pt x="0" y="105"/>
                          </a:moveTo>
                          <a:lnTo>
                            <a:pt x="0" y="189"/>
                          </a:lnTo>
                          <a:lnTo>
                            <a:pt x="1355" y="0"/>
                          </a:lnTo>
                          <a:lnTo>
                            <a:pt x="0" y="105"/>
                          </a:lnTo>
                          <a:close/>
                        </a:path>
                      </a:pathLst>
                    </a:custGeom>
                    <a:solidFill>
                      <a:srgbClr val="800000"/>
                    </a:solidFill>
                    <a:ln w="9525">
                      <a:solidFill>
                        <a:srgbClr val="8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359" name="Freeform 37">
                      <a:extLst>
                        <a:ext uri="{FF2B5EF4-FFF2-40B4-BE49-F238E27FC236}">
                          <a16:creationId xmlns:a16="http://schemas.microsoft.com/office/drawing/2014/main" id="{D466DE3A-92B4-A353-E071-2DE5D51B6A8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4" y="2659"/>
                      <a:ext cx="670" cy="112"/>
                    </a:xfrm>
                    <a:custGeom>
                      <a:avLst/>
                      <a:gdLst>
                        <a:gd name="T0" fmla="*/ 0 w 1341"/>
                        <a:gd name="T1" fmla="*/ 0 h 223"/>
                        <a:gd name="T2" fmla="*/ 0 w 1341"/>
                        <a:gd name="T3" fmla="*/ 44 h 223"/>
                        <a:gd name="T4" fmla="*/ 670 w 1341"/>
                        <a:gd name="T5" fmla="*/ 112 h 223"/>
                        <a:gd name="T6" fmla="*/ 0 w 1341"/>
                        <a:gd name="T7" fmla="*/ 0 h 22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1341" h="223">
                          <a:moveTo>
                            <a:pt x="0" y="0"/>
                          </a:moveTo>
                          <a:lnTo>
                            <a:pt x="0" y="87"/>
                          </a:lnTo>
                          <a:lnTo>
                            <a:pt x="1341" y="22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800000"/>
                    </a:solidFill>
                    <a:ln w="9525">
                      <a:solidFill>
                        <a:srgbClr val="8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360" name="Freeform 38">
                      <a:extLst>
                        <a:ext uri="{FF2B5EF4-FFF2-40B4-BE49-F238E27FC236}">
                          <a16:creationId xmlns:a16="http://schemas.microsoft.com/office/drawing/2014/main" id="{4F366E9E-1629-E3A4-EBD8-EB617F8977C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4" y="2725"/>
                      <a:ext cx="670" cy="69"/>
                    </a:xfrm>
                    <a:custGeom>
                      <a:avLst/>
                      <a:gdLst>
                        <a:gd name="T0" fmla="*/ 0 w 1341"/>
                        <a:gd name="T1" fmla="*/ 0 h 138"/>
                        <a:gd name="T2" fmla="*/ 0 w 1341"/>
                        <a:gd name="T3" fmla="*/ 43 h 138"/>
                        <a:gd name="T4" fmla="*/ 670 w 1341"/>
                        <a:gd name="T5" fmla="*/ 69 h 138"/>
                        <a:gd name="T6" fmla="*/ 0 w 1341"/>
                        <a:gd name="T7" fmla="*/ 0 h 138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1341" h="138">
                          <a:moveTo>
                            <a:pt x="0" y="0"/>
                          </a:moveTo>
                          <a:lnTo>
                            <a:pt x="0" y="86"/>
                          </a:lnTo>
                          <a:lnTo>
                            <a:pt x="1341" y="13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800000"/>
                    </a:solidFill>
                    <a:ln w="9525">
                      <a:solidFill>
                        <a:srgbClr val="8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361" name="Freeform 39">
                      <a:extLst>
                        <a:ext uri="{FF2B5EF4-FFF2-40B4-BE49-F238E27FC236}">
                          <a16:creationId xmlns:a16="http://schemas.microsoft.com/office/drawing/2014/main" id="{A25137CA-7074-131B-3AD1-1532ED8780F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4" y="2788"/>
                      <a:ext cx="677" cy="42"/>
                    </a:xfrm>
                    <a:custGeom>
                      <a:avLst/>
                      <a:gdLst>
                        <a:gd name="T0" fmla="*/ 0 w 1355"/>
                        <a:gd name="T1" fmla="*/ 0 h 85"/>
                        <a:gd name="T2" fmla="*/ 0 w 1355"/>
                        <a:gd name="T3" fmla="*/ 42 h 85"/>
                        <a:gd name="T4" fmla="*/ 677 w 1355"/>
                        <a:gd name="T5" fmla="*/ 25 h 85"/>
                        <a:gd name="T6" fmla="*/ 0 w 1355"/>
                        <a:gd name="T7" fmla="*/ 0 h 85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1355" h="85">
                          <a:moveTo>
                            <a:pt x="0" y="0"/>
                          </a:moveTo>
                          <a:lnTo>
                            <a:pt x="0" y="85"/>
                          </a:lnTo>
                          <a:lnTo>
                            <a:pt x="1355" y="5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800000"/>
                    </a:solidFill>
                    <a:ln w="9525">
                      <a:solidFill>
                        <a:srgbClr val="8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362" name="Freeform 40">
                      <a:extLst>
                        <a:ext uri="{FF2B5EF4-FFF2-40B4-BE49-F238E27FC236}">
                          <a16:creationId xmlns:a16="http://schemas.microsoft.com/office/drawing/2014/main" id="{47659BCA-F4CE-6229-449D-B02A59B1E73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4" y="2837"/>
                      <a:ext cx="677" cy="55"/>
                    </a:xfrm>
                    <a:custGeom>
                      <a:avLst/>
                      <a:gdLst>
                        <a:gd name="T0" fmla="*/ 0 w 1355"/>
                        <a:gd name="T1" fmla="*/ 13 h 112"/>
                        <a:gd name="T2" fmla="*/ 0 w 1355"/>
                        <a:gd name="T3" fmla="*/ 55 h 112"/>
                        <a:gd name="T4" fmla="*/ 677 w 1355"/>
                        <a:gd name="T5" fmla="*/ 0 h 112"/>
                        <a:gd name="T6" fmla="*/ 0 w 1355"/>
                        <a:gd name="T7" fmla="*/ 13 h 112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1355" h="112">
                          <a:moveTo>
                            <a:pt x="0" y="27"/>
                          </a:moveTo>
                          <a:lnTo>
                            <a:pt x="0" y="112"/>
                          </a:lnTo>
                          <a:lnTo>
                            <a:pt x="1355" y="0"/>
                          </a:lnTo>
                          <a:lnTo>
                            <a:pt x="0" y="27"/>
                          </a:lnTo>
                          <a:close/>
                        </a:path>
                      </a:pathLst>
                    </a:custGeom>
                    <a:solidFill>
                      <a:srgbClr val="800000"/>
                    </a:solidFill>
                    <a:ln w="9525">
                      <a:solidFill>
                        <a:srgbClr val="8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13327" name="Group 41">
              <a:extLst>
                <a:ext uri="{FF2B5EF4-FFF2-40B4-BE49-F238E27FC236}">
                  <a16:creationId xmlns:a16="http://schemas.microsoft.com/office/drawing/2014/main" id="{A3E9F36C-8DB2-AF3E-FB5F-94E6E257F4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7" y="2685"/>
              <a:ext cx="2446" cy="504"/>
              <a:chOff x="1597" y="2685"/>
              <a:chExt cx="2446" cy="504"/>
            </a:xfrm>
          </p:grpSpPr>
          <p:grpSp>
            <p:nvGrpSpPr>
              <p:cNvPr id="13328" name="Group 42">
                <a:extLst>
                  <a:ext uri="{FF2B5EF4-FFF2-40B4-BE49-F238E27FC236}">
                    <a16:creationId xmlns:a16="http://schemas.microsoft.com/office/drawing/2014/main" id="{18C4F133-0C55-90C1-E9EA-6A9624C2CA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41" y="2685"/>
                <a:ext cx="502" cy="504"/>
                <a:chOff x="3541" y="2685"/>
                <a:chExt cx="502" cy="504"/>
              </a:xfrm>
            </p:grpSpPr>
            <p:sp>
              <p:nvSpPr>
                <p:cNvPr id="13339" name="Oval 43">
                  <a:extLst>
                    <a:ext uri="{FF2B5EF4-FFF2-40B4-BE49-F238E27FC236}">
                      <a16:creationId xmlns:a16="http://schemas.microsoft.com/office/drawing/2014/main" id="{80C013A8-2C89-7C7F-6874-C04A949245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1" y="2685"/>
                  <a:ext cx="502" cy="504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3340" name="Freeform 44">
                  <a:extLst>
                    <a:ext uri="{FF2B5EF4-FFF2-40B4-BE49-F238E27FC236}">
                      <a16:creationId xmlns:a16="http://schemas.microsoft.com/office/drawing/2014/main" id="{1D784B7E-358E-90DA-EE75-E4CD39EA2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52" y="3012"/>
                  <a:ext cx="88" cy="108"/>
                </a:xfrm>
                <a:custGeom>
                  <a:avLst/>
                  <a:gdLst>
                    <a:gd name="T0" fmla="*/ 0 w 176"/>
                    <a:gd name="T1" fmla="*/ 100 h 215"/>
                    <a:gd name="T2" fmla="*/ 35 w 176"/>
                    <a:gd name="T3" fmla="*/ 0 h 215"/>
                    <a:gd name="T4" fmla="*/ 56 w 176"/>
                    <a:gd name="T5" fmla="*/ 0 h 215"/>
                    <a:gd name="T6" fmla="*/ 88 w 176"/>
                    <a:gd name="T7" fmla="*/ 104 h 215"/>
                    <a:gd name="T8" fmla="*/ 45 w 176"/>
                    <a:gd name="T9" fmla="*/ 108 h 215"/>
                    <a:gd name="T10" fmla="*/ 0 w 176"/>
                    <a:gd name="T11" fmla="*/ 100 h 21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76" h="215">
                      <a:moveTo>
                        <a:pt x="0" y="199"/>
                      </a:moveTo>
                      <a:lnTo>
                        <a:pt x="69" y="0"/>
                      </a:lnTo>
                      <a:lnTo>
                        <a:pt x="111" y="0"/>
                      </a:lnTo>
                      <a:lnTo>
                        <a:pt x="176" y="207"/>
                      </a:lnTo>
                      <a:lnTo>
                        <a:pt x="90" y="215"/>
                      </a:lnTo>
                      <a:lnTo>
                        <a:pt x="0" y="199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41" name="Freeform 45">
                  <a:extLst>
                    <a:ext uri="{FF2B5EF4-FFF2-40B4-BE49-F238E27FC236}">
                      <a16:creationId xmlns:a16="http://schemas.microsoft.com/office/drawing/2014/main" id="{58FE4765-D10F-7F15-E73D-EF8DAAC26F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47" y="2752"/>
                  <a:ext cx="89" cy="108"/>
                </a:xfrm>
                <a:custGeom>
                  <a:avLst/>
                  <a:gdLst>
                    <a:gd name="T0" fmla="*/ 0 w 179"/>
                    <a:gd name="T1" fmla="*/ 8 h 215"/>
                    <a:gd name="T2" fmla="*/ 35 w 179"/>
                    <a:gd name="T3" fmla="*/ 108 h 215"/>
                    <a:gd name="T4" fmla="*/ 56 w 179"/>
                    <a:gd name="T5" fmla="*/ 108 h 215"/>
                    <a:gd name="T6" fmla="*/ 89 w 179"/>
                    <a:gd name="T7" fmla="*/ 5 h 215"/>
                    <a:gd name="T8" fmla="*/ 46 w 179"/>
                    <a:gd name="T9" fmla="*/ 0 h 215"/>
                    <a:gd name="T10" fmla="*/ 0 w 179"/>
                    <a:gd name="T11" fmla="*/ 8 h 21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79" h="215">
                      <a:moveTo>
                        <a:pt x="0" y="15"/>
                      </a:moveTo>
                      <a:lnTo>
                        <a:pt x="71" y="215"/>
                      </a:lnTo>
                      <a:lnTo>
                        <a:pt x="112" y="215"/>
                      </a:lnTo>
                      <a:lnTo>
                        <a:pt x="179" y="9"/>
                      </a:lnTo>
                      <a:lnTo>
                        <a:pt x="92" y="0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42" name="Freeform 46">
                  <a:extLst>
                    <a:ext uri="{FF2B5EF4-FFF2-40B4-BE49-F238E27FC236}">
                      <a16:creationId xmlns:a16="http://schemas.microsoft.com/office/drawing/2014/main" id="{D599BF9B-DAFB-CF91-C8B4-589CD3C796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67" y="2890"/>
                  <a:ext cx="107" cy="88"/>
                </a:xfrm>
                <a:custGeom>
                  <a:avLst/>
                  <a:gdLst>
                    <a:gd name="T0" fmla="*/ 100 w 215"/>
                    <a:gd name="T1" fmla="*/ 0 h 175"/>
                    <a:gd name="T2" fmla="*/ 0 w 215"/>
                    <a:gd name="T3" fmla="*/ 35 h 175"/>
                    <a:gd name="T4" fmla="*/ 0 w 215"/>
                    <a:gd name="T5" fmla="*/ 56 h 175"/>
                    <a:gd name="T6" fmla="*/ 103 w 215"/>
                    <a:gd name="T7" fmla="*/ 88 h 175"/>
                    <a:gd name="T8" fmla="*/ 107 w 215"/>
                    <a:gd name="T9" fmla="*/ 46 h 175"/>
                    <a:gd name="T10" fmla="*/ 100 w 215"/>
                    <a:gd name="T11" fmla="*/ 0 h 17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15" h="175">
                      <a:moveTo>
                        <a:pt x="200" y="0"/>
                      </a:moveTo>
                      <a:lnTo>
                        <a:pt x="0" y="70"/>
                      </a:lnTo>
                      <a:lnTo>
                        <a:pt x="0" y="112"/>
                      </a:lnTo>
                      <a:lnTo>
                        <a:pt x="206" y="175"/>
                      </a:lnTo>
                      <a:lnTo>
                        <a:pt x="215" y="91"/>
                      </a:lnTo>
                      <a:lnTo>
                        <a:pt x="20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43" name="Freeform 47">
                  <a:extLst>
                    <a:ext uri="{FF2B5EF4-FFF2-40B4-BE49-F238E27FC236}">
                      <a16:creationId xmlns:a16="http://schemas.microsoft.com/office/drawing/2014/main" id="{FB547920-CA66-5EB1-E2E0-E8D0329508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10" y="2890"/>
                  <a:ext cx="107" cy="88"/>
                </a:xfrm>
                <a:custGeom>
                  <a:avLst/>
                  <a:gdLst>
                    <a:gd name="T0" fmla="*/ 8 w 215"/>
                    <a:gd name="T1" fmla="*/ 0 h 175"/>
                    <a:gd name="T2" fmla="*/ 107 w 215"/>
                    <a:gd name="T3" fmla="*/ 35 h 175"/>
                    <a:gd name="T4" fmla="*/ 107 w 215"/>
                    <a:gd name="T5" fmla="*/ 56 h 175"/>
                    <a:gd name="T6" fmla="*/ 4 w 215"/>
                    <a:gd name="T7" fmla="*/ 88 h 175"/>
                    <a:gd name="T8" fmla="*/ 0 w 215"/>
                    <a:gd name="T9" fmla="*/ 46 h 175"/>
                    <a:gd name="T10" fmla="*/ 8 w 215"/>
                    <a:gd name="T11" fmla="*/ 0 h 17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15" h="175">
                      <a:moveTo>
                        <a:pt x="16" y="0"/>
                      </a:moveTo>
                      <a:lnTo>
                        <a:pt x="215" y="70"/>
                      </a:lnTo>
                      <a:lnTo>
                        <a:pt x="215" y="112"/>
                      </a:lnTo>
                      <a:lnTo>
                        <a:pt x="8" y="175"/>
                      </a:lnTo>
                      <a:lnTo>
                        <a:pt x="0" y="91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44" name="Oval 48">
                  <a:extLst>
                    <a:ext uri="{FF2B5EF4-FFF2-40B4-BE49-F238E27FC236}">
                      <a16:creationId xmlns:a16="http://schemas.microsoft.com/office/drawing/2014/main" id="{6ACC78CF-3692-3449-0F0A-6FBE18E5A5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9" y="2751"/>
                  <a:ext cx="362" cy="365"/>
                </a:xfrm>
                <a:prstGeom prst="ellips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13345" name="Group 49">
                  <a:extLst>
                    <a:ext uri="{FF2B5EF4-FFF2-40B4-BE49-F238E27FC236}">
                      <a16:creationId xmlns:a16="http://schemas.microsoft.com/office/drawing/2014/main" id="{73EA5F15-15A7-9171-BA51-0C7EB4BA16B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23" y="2864"/>
                  <a:ext cx="136" cy="139"/>
                  <a:chOff x="3723" y="2864"/>
                  <a:chExt cx="136" cy="139"/>
                </a:xfrm>
              </p:grpSpPr>
              <p:sp>
                <p:nvSpPr>
                  <p:cNvPr id="13346" name="Oval 50">
                    <a:extLst>
                      <a:ext uri="{FF2B5EF4-FFF2-40B4-BE49-F238E27FC236}">
                        <a16:creationId xmlns:a16="http://schemas.microsoft.com/office/drawing/2014/main" id="{17C6D845-41FC-B08F-3029-B7DD121E06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23" y="2864"/>
                    <a:ext cx="136" cy="139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9050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3347" name="Oval 51">
                    <a:extLst>
                      <a:ext uri="{FF2B5EF4-FFF2-40B4-BE49-F238E27FC236}">
                        <a16:creationId xmlns:a16="http://schemas.microsoft.com/office/drawing/2014/main" id="{1FB56F70-91C8-4FC2-31A2-00003D2BDB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50" y="2893"/>
                    <a:ext cx="79" cy="8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9050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  <p:grpSp>
            <p:nvGrpSpPr>
              <p:cNvPr id="13329" name="Group 52">
                <a:extLst>
                  <a:ext uri="{FF2B5EF4-FFF2-40B4-BE49-F238E27FC236}">
                    <a16:creationId xmlns:a16="http://schemas.microsoft.com/office/drawing/2014/main" id="{223F1B46-3A5D-06D7-3498-5E40676046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7" y="2685"/>
                <a:ext cx="502" cy="504"/>
                <a:chOff x="1597" y="2685"/>
                <a:chExt cx="502" cy="504"/>
              </a:xfrm>
            </p:grpSpPr>
            <p:sp>
              <p:nvSpPr>
                <p:cNvPr id="13330" name="Oval 53">
                  <a:extLst>
                    <a:ext uri="{FF2B5EF4-FFF2-40B4-BE49-F238E27FC236}">
                      <a16:creationId xmlns:a16="http://schemas.microsoft.com/office/drawing/2014/main" id="{B9F0FBAE-196D-1144-1343-A45271264D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7" y="2685"/>
                  <a:ext cx="502" cy="504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3331" name="Freeform 54">
                  <a:extLst>
                    <a:ext uri="{FF2B5EF4-FFF2-40B4-BE49-F238E27FC236}">
                      <a16:creationId xmlns:a16="http://schemas.microsoft.com/office/drawing/2014/main" id="{6B586D3E-A4B9-6E5F-3E8E-AA399C76F8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9" y="3012"/>
                  <a:ext cx="87" cy="108"/>
                </a:xfrm>
                <a:custGeom>
                  <a:avLst/>
                  <a:gdLst>
                    <a:gd name="T0" fmla="*/ 0 w 174"/>
                    <a:gd name="T1" fmla="*/ 100 h 215"/>
                    <a:gd name="T2" fmla="*/ 34 w 174"/>
                    <a:gd name="T3" fmla="*/ 0 h 215"/>
                    <a:gd name="T4" fmla="*/ 55 w 174"/>
                    <a:gd name="T5" fmla="*/ 0 h 215"/>
                    <a:gd name="T6" fmla="*/ 87 w 174"/>
                    <a:gd name="T7" fmla="*/ 104 h 215"/>
                    <a:gd name="T8" fmla="*/ 45 w 174"/>
                    <a:gd name="T9" fmla="*/ 108 h 215"/>
                    <a:gd name="T10" fmla="*/ 0 w 174"/>
                    <a:gd name="T11" fmla="*/ 100 h 21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74" h="215">
                      <a:moveTo>
                        <a:pt x="0" y="199"/>
                      </a:moveTo>
                      <a:lnTo>
                        <a:pt x="67" y="0"/>
                      </a:lnTo>
                      <a:lnTo>
                        <a:pt x="109" y="0"/>
                      </a:lnTo>
                      <a:lnTo>
                        <a:pt x="174" y="207"/>
                      </a:lnTo>
                      <a:lnTo>
                        <a:pt x="90" y="215"/>
                      </a:lnTo>
                      <a:lnTo>
                        <a:pt x="0" y="199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32" name="Freeform 55">
                  <a:extLst>
                    <a:ext uri="{FF2B5EF4-FFF2-40B4-BE49-F238E27FC236}">
                      <a16:creationId xmlns:a16="http://schemas.microsoft.com/office/drawing/2014/main" id="{F381ECC1-B849-3F14-54FB-B7C1072559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3" y="2752"/>
                  <a:ext cx="90" cy="108"/>
                </a:xfrm>
                <a:custGeom>
                  <a:avLst/>
                  <a:gdLst>
                    <a:gd name="T0" fmla="*/ 0 w 181"/>
                    <a:gd name="T1" fmla="*/ 8 h 215"/>
                    <a:gd name="T2" fmla="*/ 36 w 181"/>
                    <a:gd name="T3" fmla="*/ 108 h 215"/>
                    <a:gd name="T4" fmla="*/ 57 w 181"/>
                    <a:gd name="T5" fmla="*/ 108 h 215"/>
                    <a:gd name="T6" fmla="*/ 90 w 181"/>
                    <a:gd name="T7" fmla="*/ 5 h 215"/>
                    <a:gd name="T8" fmla="*/ 47 w 181"/>
                    <a:gd name="T9" fmla="*/ 0 h 215"/>
                    <a:gd name="T10" fmla="*/ 0 w 181"/>
                    <a:gd name="T11" fmla="*/ 8 h 21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81" h="215">
                      <a:moveTo>
                        <a:pt x="0" y="15"/>
                      </a:moveTo>
                      <a:lnTo>
                        <a:pt x="72" y="215"/>
                      </a:lnTo>
                      <a:lnTo>
                        <a:pt x="115" y="215"/>
                      </a:lnTo>
                      <a:lnTo>
                        <a:pt x="181" y="9"/>
                      </a:lnTo>
                      <a:lnTo>
                        <a:pt x="94" y="0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33" name="Freeform 56">
                  <a:extLst>
                    <a:ext uri="{FF2B5EF4-FFF2-40B4-BE49-F238E27FC236}">
                      <a16:creationId xmlns:a16="http://schemas.microsoft.com/office/drawing/2014/main" id="{EB329CD1-DF33-8627-565C-D6C4F52967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23" y="2890"/>
                  <a:ext cx="108" cy="88"/>
                </a:xfrm>
                <a:custGeom>
                  <a:avLst/>
                  <a:gdLst>
                    <a:gd name="T0" fmla="*/ 101 w 216"/>
                    <a:gd name="T1" fmla="*/ 0 h 175"/>
                    <a:gd name="T2" fmla="*/ 0 w 216"/>
                    <a:gd name="T3" fmla="*/ 35 h 175"/>
                    <a:gd name="T4" fmla="*/ 0 w 216"/>
                    <a:gd name="T5" fmla="*/ 56 h 175"/>
                    <a:gd name="T6" fmla="*/ 104 w 216"/>
                    <a:gd name="T7" fmla="*/ 88 h 175"/>
                    <a:gd name="T8" fmla="*/ 108 w 216"/>
                    <a:gd name="T9" fmla="*/ 46 h 175"/>
                    <a:gd name="T10" fmla="*/ 101 w 216"/>
                    <a:gd name="T11" fmla="*/ 0 h 17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16" h="175">
                      <a:moveTo>
                        <a:pt x="201" y="0"/>
                      </a:moveTo>
                      <a:lnTo>
                        <a:pt x="0" y="70"/>
                      </a:lnTo>
                      <a:lnTo>
                        <a:pt x="0" y="112"/>
                      </a:lnTo>
                      <a:lnTo>
                        <a:pt x="207" y="175"/>
                      </a:lnTo>
                      <a:lnTo>
                        <a:pt x="216" y="91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34" name="Freeform 57">
                  <a:extLst>
                    <a:ext uri="{FF2B5EF4-FFF2-40B4-BE49-F238E27FC236}">
                      <a16:creationId xmlns:a16="http://schemas.microsoft.com/office/drawing/2014/main" id="{B9814DE5-E80F-2750-42B7-C529D4D815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890"/>
                  <a:ext cx="109" cy="88"/>
                </a:xfrm>
                <a:custGeom>
                  <a:avLst/>
                  <a:gdLst>
                    <a:gd name="T0" fmla="*/ 8 w 216"/>
                    <a:gd name="T1" fmla="*/ 0 h 175"/>
                    <a:gd name="T2" fmla="*/ 109 w 216"/>
                    <a:gd name="T3" fmla="*/ 35 h 175"/>
                    <a:gd name="T4" fmla="*/ 109 w 216"/>
                    <a:gd name="T5" fmla="*/ 56 h 175"/>
                    <a:gd name="T6" fmla="*/ 5 w 216"/>
                    <a:gd name="T7" fmla="*/ 88 h 175"/>
                    <a:gd name="T8" fmla="*/ 0 w 216"/>
                    <a:gd name="T9" fmla="*/ 46 h 175"/>
                    <a:gd name="T10" fmla="*/ 8 w 216"/>
                    <a:gd name="T11" fmla="*/ 0 h 17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16" h="175">
                      <a:moveTo>
                        <a:pt x="15" y="0"/>
                      </a:moveTo>
                      <a:lnTo>
                        <a:pt x="216" y="70"/>
                      </a:lnTo>
                      <a:lnTo>
                        <a:pt x="216" y="112"/>
                      </a:lnTo>
                      <a:lnTo>
                        <a:pt x="9" y="175"/>
                      </a:lnTo>
                      <a:lnTo>
                        <a:pt x="0" y="91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35" name="Oval 58">
                  <a:extLst>
                    <a:ext uri="{FF2B5EF4-FFF2-40B4-BE49-F238E27FC236}">
                      <a16:creationId xmlns:a16="http://schemas.microsoft.com/office/drawing/2014/main" id="{6916AE86-1958-8005-28AB-41A744E61A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4" y="2751"/>
                  <a:ext cx="363" cy="365"/>
                </a:xfrm>
                <a:prstGeom prst="ellips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13336" name="Group 59">
                  <a:extLst>
                    <a:ext uri="{FF2B5EF4-FFF2-40B4-BE49-F238E27FC236}">
                      <a16:creationId xmlns:a16="http://schemas.microsoft.com/office/drawing/2014/main" id="{4953618D-7A2A-2A52-9D1C-1C29F1E7C92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78" y="2864"/>
                  <a:ext cx="138" cy="139"/>
                  <a:chOff x="1778" y="2864"/>
                  <a:chExt cx="138" cy="139"/>
                </a:xfrm>
              </p:grpSpPr>
              <p:sp>
                <p:nvSpPr>
                  <p:cNvPr id="13337" name="Oval 60">
                    <a:extLst>
                      <a:ext uri="{FF2B5EF4-FFF2-40B4-BE49-F238E27FC236}">
                        <a16:creationId xmlns:a16="http://schemas.microsoft.com/office/drawing/2014/main" id="{E8682AEB-4234-1CBE-0942-690D34A4D0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78" y="2864"/>
                    <a:ext cx="138" cy="139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9050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3338" name="Oval 61">
                    <a:extLst>
                      <a:ext uri="{FF2B5EF4-FFF2-40B4-BE49-F238E27FC236}">
                        <a16:creationId xmlns:a16="http://schemas.microsoft.com/office/drawing/2014/main" id="{AFE9B492-6461-7EDF-837C-C2D1493A5E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07" y="2893"/>
                    <a:ext cx="78" cy="8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9050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</p:grpSp>
      <p:sp>
        <p:nvSpPr>
          <p:cNvPr id="81982" name="Text Box 62">
            <a:extLst>
              <a:ext uri="{FF2B5EF4-FFF2-40B4-BE49-F238E27FC236}">
                <a16:creationId xmlns:a16="http://schemas.microsoft.com/office/drawing/2014/main" id="{18CC46BF-5EDE-7D7C-7B0B-1FE3E44F4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953000"/>
            <a:ext cx="226060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The Product</a:t>
            </a:r>
          </a:p>
        </p:txBody>
      </p:sp>
      <p:grpSp>
        <p:nvGrpSpPr>
          <p:cNvPr id="81989" name="Group 69">
            <a:extLst>
              <a:ext uri="{FF2B5EF4-FFF2-40B4-BE49-F238E27FC236}">
                <a16:creationId xmlns:a16="http://schemas.microsoft.com/office/drawing/2014/main" id="{6D8B3FD1-CE26-1733-1D64-C8AF1A950021}"/>
              </a:ext>
            </a:extLst>
          </p:cNvPr>
          <p:cNvGrpSpPr>
            <a:grpSpLocks/>
          </p:cNvGrpSpPr>
          <p:nvPr/>
        </p:nvGrpSpPr>
        <p:grpSpPr bwMode="auto">
          <a:xfrm>
            <a:off x="558800" y="1752600"/>
            <a:ext cx="2362200" cy="2159000"/>
            <a:chOff x="352" y="1104"/>
            <a:chExt cx="1488" cy="1360"/>
          </a:xfrm>
        </p:grpSpPr>
        <p:sp>
          <p:nvSpPr>
            <p:cNvPr id="13324" name="Line 3">
              <a:extLst>
                <a:ext uri="{FF2B5EF4-FFF2-40B4-BE49-F238E27FC236}">
                  <a16:creationId xmlns:a16="http://schemas.microsoft.com/office/drawing/2014/main" id="{1BB49EE7-1107-B830-090E-9C1D3BC4DB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0" y="1856"/>
              <a:ext cx="800" cy="60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5" name="Oval 63">
              <a:extLst>
                <a:ext uri="{FF2B5EF4-FFF2-40B4-BE49-F238E27FC236}">
                  <a16:creationId xmlns:a16="http://schemas.microsoft.com/office/drawing/2014/main" id="{B3631BFA-5F50-8AA7-B5E0-A7AA13724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" y="1104"/>
              <a:ext cx="1424" cy="752"/>
            </a:xfrm>
            <a:prstGeom prst="ellipse">
              <a:avLst/>
            </a:prstGeom>
            <a:solidFill>
              <a:srgbClr val="CCECFF"/>
            </a:solidFill>
            <a:ln w="25399">
              <a:solidFill>
                <a:schemeClr val="tx1"/>
              </a:solidFill>
              <a:round/>
              <a:headEnd/>
              <a:tailEnd/>
            </a:ln>
            <a:effectLst>
              <a:outerShdw dist="63500" dir="3187806" algn="ctr" rotWithShape="0">
                <a:schemeClr val="tx1"/>
              </a:outerShdw>
            </a:effec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rgbClr val="0000CC"/>
                  </a:solidFill>
                  <a:latin typeface="Arial" panose="020B0604020202020204" pitchFamily="34" charset="0"/>
                </a:rPr>
                <a:t>Direct</a:t>
              </a:r>
              <a:br>
                <a:rPr lang="en-US" altLang="en-US" sz="2400">
                  <a:solidFill>
                    <a:srgbClr val="0000CC"/>
                  </a:solidFill>
                  <a:latin typeface="Arial" panose="020B0604020202020204" pitchFamily="34" charset="0"/>
                </a:rPr>
              </a:br>
              <a:r>
                <a:rPr lang="en-US" altLang="en-US" sz="2400">
                  <a:solidFill>
                    <a:srgbClr val="0000CC"/>
                  </a:solidFill>
                  <a:latin typeface="Arial" panose="020B0604020202020204" pitchFamily="34" charset="0"/>
                </a:rPr>
                <a:t>Materials</a:t>
              </a:r>
              <a:endParaRPr lang="en-US" altLang="en-US">
                <a:solidFill>
                  <a:srgbClr val="0000CC"/>
                </a:solidFill>
              </a:endParaRPr>
            </a:p>
          </p:txBody>
        </p:sp>
      </p:grpSp>
      <p:grpSp>
        <p:nvGrpSpPr>
          <p:cNvPr id="81987" name="Group 67">
            <a:extLst>
              <a:ext uri="{FF2B5EF4-FFF2-40B4-BE49-F238E27FC236}">
                <a16:creationId xmlns:a16="http://schemas.microsoft.com/office/drawing/2014/main" id="{679B62AC-C8BF-9257-4364-ECAE114810EF}"/>
              </a:ext>
            </a:extLst>
          </p:cNvPr>
          <p:cNvGrpSpPr>
            <a:grpSpLocks/>
          </p:cNvGrpSpPr>
          <p:nvPr/>
        </p:nvGrpSpPr>
        <p:grpSpPr bwMode="auto">
          <a:xfrm>
            <a:off x="3517900" y="1752600"/>
            <a:ext cx="2260600" cy="2022475"/>
            <a:chOff x="2216" y="1104"/>
            <a:chExt cx="1424" cy="1274"/>
          </a:xfrm>
        </p:grpSpPr>
        <p:sp>
          <p:nvSpPr>
            <p:cNvPr id="13322" name="Line 2">
              <a:extLst>
                <a:ext uri="{FF2B5EF4-FFF2-40B4-BE49-F238E27FC236}">
                  <a16:creationId xmlns:a16="http://schemas.microsoft.com/office/drawing/2014/main" id="{7B25BA45-BD31-4221-F036-E26CF25E7F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850"/>
              <a:ext cx="0" cy="5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3" name="Oval 64">
              <a:extLst>
                <a:ext uri="{FF2B5EF4-FFF2-40B4-BE49-F238E27FC236}">
                  <a16:creationId xmlns:a16="http://schemas.microsoft.com/office/drawing/2014/main" id="{C48DFE89-0290-1AEE-24B6-155F2FC56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6" y="1104"/>
              <a:ext cx="1424" cy="752"/>
            </a:xfrm>
            <a:prstGeom prst="ellipse">
              <a:avLst/>
            </a:prstGeom>
            <a:solidFill>
              <a:srgbClr val="CCECFF"/>
            </a:solidFill>
            <a:ln w="25399">
              <a:solidFill>
                <a:schemeClr val="tx1"/>
              </a:solidFill>
              <a:round/>
              <a:headEnd/>
              <a:tailEnd/>
            </a:ln>
            <a:effectLst>
              <a:outerShdw dist="53882" dir="2700000" algn="ctr" rotWithShape="0">
                <a:schemeClr val="tx1"/>
              </a:outerShdw>
            </a:effec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rgbClr val="0000CC"/>
                  </a:solidFill>
                  <a:latin typeface="Arial" panose="020B0604020202020204" pitchFamily="34" charset="0"/>
                </a:rPr>
                <a:t>Direct</a:t>
              </a:r>
              <a:br>
                <a:rPr lang="en-US" altLang="en-US" sz="2400">
                  <a:solidFill>
                    <a:srgbClr val="0000CC"/>
                  </a:solidFill>
                  <a:latin typeface="Arial" panose="020B0604020202020204" pitchFamily="34" charset="0"/>
                </a:rPr>
              </a:br>
              <a:r>
                <a:rPr lang="en-US" altLang="en-US" sz="2400">
                  <a:solidFill>
                    <a:srgbClr val="0000CC"/>
                  </a:solidFill>
                  <a:latin typeface="Arial" panose="020B0604020202020204" pitchFamily="34" charset="0"/>
                </a:rPr>
                <a:t>Labor</a:t>
              </a:r>
              <a:endParaRPr lang="en-US" altLang="en-US">
                <a:solidFill>
                  <a:srgbClr val="0000CC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81988" name="Group 68">
            <a:extLst>
              <a:ext uri="{FF2B5EF4-FFF2-40B4-BE49-F238E27FC236}">
                <a16:creationId xmlns:a16="http://schemas.microsoft.com/office/drawing/2014/main" id="{41ADE18B-DACF-C47A-2B5B-D3D6FA03C841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1752600"/>
            <a:ext cx="2349500" cy="2360613"/>
            <a:chOff x="4032" y="1104"/>
            <a:chExt cx="1480" cy="1487"/>
          </a:xfrm>
        </p:grpSpPr>
        <p:sp>
          <p:nvSpPr>
            <p:cNvPr id="13320" name="Line 4">
              <a:extLst>
                <a:ext uri="{FF2B5EF4-FFF2-40B4-BE49-F238E27FC236}">
                  <a16:creationId xmlns:a16="http://schemas.microsoft.com/office/drawing/2014/main" id="{08AAEAEF-8969-2362-27EB-374365024B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1856"/>
              <a:ext cx="808" cy="73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1" name="Oval 65">
              <a:extLst>
                <a:ext uri="{FF2B5EF4-FFF2-40B4-BE49-F238E27FC236}">
                  <a16:creationId xmlns:a16="http://schemas.microsoft.com/office/drawing/2014/main" id="{0CF8DFCA-44C9-D9C2-CE6D-E80F7FD48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8" y="1104"/>
              <a:ext cx="1424" cy="752"/>
            </a:xfrm>
            <a:prstGeom prst="ellipse">
              <a:avLst/>
            </a:prstGeom>
            <a:solidFill>
              <a:srgbClr val="CCECFF"/>
            </a:solidFill>
            <a:ln w="25399">
              <a:solidFill>
                <a:schemeClr val="tx1"/>
              </a:solidFill>
              <a:round/>
              <a:headEnd/>
              <a:tailEnd/>
            </a:ln>
            <a:effectLst>
              <a:outerShdw dist="53882" dir="2700000" algn="ctr" rotWithShape="0">
                <a:schemeClr val="tx1"/>
              </a:outerShdw>
            </a:effec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rgbClr val="0000CC"/>
                  </a:solidFill>
                  <a:latin typeface="Arial" panose="020B0604020202020204" pitchFamily="34" charset="0"/>
                </a:rPr>
                <a:t>Manufacturing</a:t>
              </a:r>
              <a:br>
                <a:rPr lang="en-US" altLang="en-US" sz="2400">
                  <a:solidFill>
                    <a:srgbClr val="0000CC"/>
                  </a:solidFill>
                  <a:latin typeface="Arial" panose="020B0604020202020204" pitchFamily="34" charset="0"/>
                </a:rPr>
              </a:br>
              <a:r>
                <a:rPr lang="en-US" altLang="en-US" sz="2400">
                  <a:solidFill>
                    <a:srgbClr val="0000CC"/>
                  </a:solidFill>
                  <a:latin typeface="Arial" panose="020B0604020202020204" pitchFamily="34" charset="0"/>
                </a:rPr>
                <a:t>Overhead</a:t>
              </a:r>
              <a:endParaRPr lang="en-US" altLang="en-US">
                <a:solidFill>
                  <a:srgbClr val="0000CC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3319" name="Rectangle 66">
            <a:extLst>
              <a:ext uri="{FF2B5EF4-FFF2-40B4-BE49-F238E27FC236}">
                <a16:creationId xmlns:a16="http://schemas.microsoft.com/office/drawing/2014/main" id="{46D81B24-E29B-7455-FE61-94E62D4F99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Manufacturing Costs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8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2B3AA19-A947-078A-2A1B-5B688E3E02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Direct Materials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BB1E2B71-4796-190D-3186-C4212BAC98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1600200"/>
            <a:ext cx="8839200" cy="4114800"/>
          </a:xfrm>
          <a:noFill/>
          <a:extLs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US"/>
              <a:t>  Those materials that become an integral part of the product and that can be conveniently traced directly to it.</a:t>
            </a:r>
          </a:p>
        </p:txBody>
      </p:sp>
      <p:sp>
        <p:nvSpPr>
          <p:cNvPr id="82948" name="Rectangle 4">
            <a:extLst>
              <a:ext uri="{FF2B5EF4-FFF2-40B4-BE49-F238E27FC236}">
                <a16:creationId xmlns:a16="http://schemas.microsoft.com/office/drawing/2014/main" id="{0F536303-7D18-AA42-71F0-61F12802E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094288"/>
            <a:ext cx="7010400" cy="479425"/>
          </a:xfrm>
          <a:prstGeom prst="rect">
            <a:avLst/>
          </a:prstGeom>
          <a:solidFill>
            <a:srgbClr val="F8F8F8"/>
          </a:solidFill>
          <a:ln w="25399">
            <a:solidFill>
              <a:schemeClr val="accent2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1">
                <a:latin typeface="Arial" panose="020B0604020202020204" pitchFamily="34" charset="0"/>
              </a:rPr>
              <a:t>Example:</a:t>
            </a:r>
            <a:r>
              <a:rPr lang="en-US" altLang="en-US" sz="2400" b="1">
                <a:solidFill>
                  <a:schemeClr val="accent2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2400" b="1">
                <a:solidFill>
                  <a:srgbClr val="0000CC"/>
                </a:solidFill>
                <a:latin typeface="Arial" panose="020B0604020202020204" pitchFamily="34" charset="0"/>
              </a:rPr>
              <a:t>A radio installed in an automobile</a:t>
            </a:r>
            <a:endParaRPr lang="en-US" altLang="en-US" sz="2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82949" name="Group 5">
            <a:extLst>
              <a:ext uri="{FF2B5EF4-FFF2-40B4-BE49-F238E27FC236}">
                <a16:creationId xmlns:a16="http://schemas.microsoft.com/office/drawing/2014/main" id="{9F33DD94-682D-E507-0E3F-E52FB9C117CA}"/>
              </a:ext>
            </a:extLst>
          </p:cNvPr>
          <p:cNvGrpSpPr>
            <a:grpSpLocks/>
          </p:cNvGrpSpPr>
          <p:nvPr/>
        </p:nvGrpSpPr>
        <p:grpSpPr bwMode="auto">
          <a:xfrm>
            <a:off x="2097088" y="3760788"/>
            <a:ext cx="5062537" cy="1301750"/>
            <a:chOff x="1321" y="2369"/>
            <a:chExt cx="3189" cy="820"/>
          </a:xfrm>
        </p:grpSpPr>
        <p:grpSp>
          <p:nvGrpSpPr>
            <p:cNvPr id="14342" name="Group 6">
              <a:extLst>
                <a:ext uri="{FF2B5EF4-FFF2-40B4-BE49-F238E27FC236}">
                  <a16:creationId xmlns:a16="http://schemas.microsoft.com/office/drawing/2014/main" id="{F2B4CC90-2E97-46AC-4F6B-DFD67687C0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1" y="2369"/>
              <a:ext cx="3189" cy="739"/>
              <a:chOff x="1321" y="2369"/>
              <a:chExt cx="3189" cy="739"/>
            </a:xfrm>
          </p:grpSpPr>
          <p:grpSp>
            <p:nvGrpSpPr>
              <p:cNvPr id="14364" name="Group 7">
                <a:extLst>
                  <a:ext uri="{FF2B5EF4-FFF2-40B4-BE49-F238E27FC236}">
                    <a16:creationId xmlns:a16="http://schemas.microsoft.com/office/drawing/2014/main" id="{ED801A2E-22B7-1C9A-C161-C96F6B1036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369"/>
                <a:ext cx="2187" cy="289"/>
                <a:chOff x="1488" y="2369"/>
                <a:chExt cx="2187" cy="289"/>
              </a:xfrm>
            </p:grpSpPr>
            <p:grpSp>
              <p:nvGrpSpPr>
                <p:cNvPr id="14392" name="Group 8">
                  <a:extLst>
                    <a:ext uri="{FF2B5EF4-FFF2-40B4-BE49-F238E27FC236}">
                      <a16:creationId xmlns:a16="http://schemas.microsoft.com/office/drawing/2014/main" id="{B842C258-4807-1446-E9A2-E236324447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56" y="2400"/>
                  <a:ext cx="1168" cy="255"/>
                  <a:chOff x="2256" y="2400"/>
                  <a:chExt cx="1168" cy="255"/>
                </a:xfrm>
              </p:grpSpPr>
              <p:grpSp>
                <p:nvGrpSpPr>
                  <p:cNvPr id="14394" name="Group 9">
                    <a:extLst>
                      <a:ext uri="{FF2B5EF4-FFF2-40B4-BE49-F238E27FC236}">
                        <a16:creationId xmlns:a16="http://schemas.microsoft.com/office/drawing/2014/main" id="{F5549480-1F73-D7DA-E08B-1BCA562C9FC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515" y="2409"/>
                    <a:ext cx="744" cy="220"/>
                    <a:chOff x="2515" y="2409"/>
                    <a:chExt cx="744" cy="220"/>
                  </a:xfrm>
                </p:grpSpPr>
                <p:sp>
                  <p:nvSpPr>
                    <p:cNvPr id="14396" name="Freeform 10">
                      <a:extLst>
                        <a:ext uri="{FF2B5EF4-FFF2-40B4-BE49-F238E27FC236}">
                          <a16:creationId xmlns:a16="http://schemas.microsoft.com/office/drawing/2014/main" id="{93B1C96F-33BE-114D-6BE2-0AC446E646E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515" y="2409"/>
                      <a:ext cx="127" cy="180"/>
                    </a:xfrm>
                    <a:custGeom>
                      <a:avLst/>
                      <a:gdLst>
                        <a:gd name="T0" fmla="*/ 3 w 255"/>
                        <a:gd name="T1" fmla="*/ 3 h 359"/>
                        <a:gd name="T2" fmla="*/ 0 w 255"/>
                        <a:gd name="T3" fmla="*/ 0 h 359"/>
                        <a:gd name="T4" fmla="*/ 84 w 255"/>
                        <a:gd name="T5" fmla="*/ 180 h 359"/>
                        <a:gd name="T6" fmla="*/ 127 w 255"/>
                        <a:gd name="T7" fmla="*/ 180 h 359"/>
                        <a:gd name="T8" fmla="*/ 35 w 255"/>
                        <a:gd name="T9" fmla="*/ 0 h 359"/>
                        <a:gd name="T10" fmla="*/ 3 w 255"/>
                        <a:gd name="T11" fmla="*/ 3 h 359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255" h="359">
                          <a:moveTo>
                            <a:pt x="6" y="5"/>
                          </a:moveTo>
                          <a:lnTo>
                            <a:pt x="0" y="0"/>
                          </a:lnTo>
                          <a:lnTo>
                            <a:pt x="168" y="359"/>
                          </a:lnTo>
                          <a:lnTo>
                            <a:pt x="255" y="359"/>
                          </a:lnTo>
                          <a:lnTo>
                            <a:pt x="70" y="0"/>
                          </a:lnTo>
                          <a:lnTo>
                            <a:pt x="6" y="5"/>
                          </a:lnTo>
                          <a:close/>
                        </a:path>
                      </a:pathLst>
                    </a:custGeom>
                    <a:solidFill>
                      <a:srgbClr val="800000"/>
                    </a:solidFill>
                    <a:ln w="952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97" name="Freeform 11">
                      <a:extLst>
                        <a:ext uri="{FF2B5EF4-FFF2-40B4-BE49-F238E27FC236}">
                          <a16:creationId xmlns:a16="http://schemas.microsoft.com/office/drawing/2014/main" id="{8614F3CF-18CD-C106-F79C-B4D2809ACA0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142" y="2509"/>
                      <a:ext cx="117" cy="120"/>
                    </a:xfrm>
                    <a:custGeom>
                      <a:avLst/>
                      <a:gdLst>
                        <a:gd name="T0" fmla="*/ 31 w 234"/>
                        <a:gd name="T1" fmla="*/ 14 h 239"/>
                        <a:gd name="T2" fmla="*/ 34 w 234"/>
                        <a:gd name="T3" fmla="*/ 12 h 239"/>
                        <a:gd name="T4" fmla="*/ 117 w 234"/>
                        <a:gd name="T5" fmla="*/ 120 h 239"/>
                        <a:gd name="T6" fmla="*/ 77 w 234"/>
                        <a:gd name="T7" fmla="*/ 114 h 239"/>
                        <a:gd name="T8" fmla="*/ 0 w 234"/>
                        <a:gd name="T9" fmla="*/ 0 h 239"/>
                        <a:gd name="T10" fmla="*/ 31 w 234"/>
                        <a:gd name="T11" fmla="*/ 14 h 239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234" h="239">
                          <a:moveTo>
                            <a:pt x="62" y="27"/>
                          </a:moveTo>
                          <a:lnTo>
                            <a:pt x="68" y="23"/>
                          </a:lnTo>
                          <a:lnTo>
                            <a:pt x="234" y="239"/>
                          </a:lnTo>
                          <a:lnTo>
                            <a:pt x="154" y="227"/>
                          </a:lnTo>
                          <a:lnTo>
                            <a:pt x="0" y="0"/>
                          </a:lnTo>
                          <a:lnTo>
                            <a:pt x="62" y="27"/>
                          </a:lnTo>
                          <a:close/>
                        </a:path>
                      </a:pathLst>
                    </a:custGeom>
                    <a:solidFill>
                      <a:srgbClr val="800000"/>
                    </a:solidFill>
                    <a:ln w="952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4395" name="Freeform 12">
                    <a:extLst>
                      <a:ext uri="{FF2B5EF4-FFF2-40B4-BE49-F238E27FC236}">
                        <a16:creationId xmlns:a16="http://schemas.microsoft.com/office/drawing/2014/main" id="{8D212349-F545-D6A8-A3D4-A4B710FCD10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56" y="2400"/>
                    <a:ext cx="1168" cy="255"/>
                  </a:xfrm>
                  <a:custGeom>
                    <a:avLst/>
                    <a:gdLst>
                      <a:gd name="T0" fmla="*/ 9 w 2336"/>
                      <a:gd name="T1" fmla="*/ 34 h 510"/>
                      <a:gd name="T2" fmla="*/ 118 w 2336"/>
                      <a:gd name="T3" fmla="*/ 30 h 510"/>
                      <a:gd name="T4" fmla="*/ 202 w 2336"/>
                      <a:gd name="T5" fmla="*/ 30 h 510"/>
                      <a:gd name="T6" fmla="*/ 315 w 2336"/>
                      <a:gd name="T7" fmla="*/ 24 h 510"/>
                      <a:gd name="T8" fmla="*/ 419 w 2336"/>
                      <a:gd name="T9" fmla="*/ 24 h 510"/>
                      <a:gd name="T10" fmla="*/ 537 w 2336"/>
                      <a:gd name="T11" fmla="*/ 24 h 510"/>
                      <a:gd name="T12" fmla="*/ 642 w 2336"/>
                      <a:gd name="T13" fmla="*/ 27 h 510"/>
                      <a:gd name="T14" fmla="*/ 692 w 2336"/>
                      <a:gd name="T15" fmla="*/ 34 h 510"/>
                      <a:gd name="T16" fmla="*/ 734 w 2336"/>
                      <a:gd name="T17" fmla="*/ 43 h 510"/>
                      <a:gd name="T18" fmla="*/ 782 w 2336"/>
                      <a:gd name="T19" fmla="*/ 60 h 510"/>
                      <a:gd name="T20" fmla="*/ 827 w 2336"/>
                      <a:gd name="T21" fmla="*/ 79 h 510"/>
                      <a:gd name="T22" fmla="*/ 992 w 2336"/>
                      <a:gd name="T23" fmla="*/ 164 h 510"/>
                      <a:gd name="T24" fmla="*/ 1080 w 2336"/>
                      <a:gd name="T25" fmla="*/ 203 h 510"/>
                      <a:gd name="T26" fmla="*/ 1130 w 2336"/>
                      <a:gd name="T27" fmla="*/ 236 h 510"/>
                      <a:gd name="T28" fmla="*/ 1084 w 2336"/>
                      <a:gd name="T29" fmla="*/ 235 h 510"/>
                      <a:gd name="T30" fmla="*/ 0 w 2336"/>
                      <a:gd name="T31" fmla="*/ 152 h 510"/>
                      <a:gd name="T32" fmla="*/ 2 w 2336"/>
                      <a:gd name="T33" fmla="*/ 178 h 510"/>
                      <a:gd name="T34" fmla="*/ 1133 w 2336"/>
                      <a:gd name="T35" fmla="*/ 255 h 510"/>
                      <a:gd name="T36" fmla="*/ 1168 w 2336"/>
                      <a:gd name="T37" fmla="*/ 249 h 510"/>
                      <a:gd name="T38" fmla="*/ 1151 w 2336"/>
                      <a:gd name="T39" fmla="*/ 226 h 510"/>
                      <a:gd name="T40" fmla="*/ 1119 w 2336"/>
                      <a:gd name="T41" fmla="*/ 203 h 510"/>
                      <a:gd name="T42" fmla="*/ 1043 w 2336"/>
                      <a:gd name="T43" fmla="*/ 164 h 510"/>
                      <a:gd name="T44" fmla="*/ 984 w 2336"/>
                      <a:gd name="T45" fmla="*/ 132 h 510"/>
                      <a:gd name="T46" fmla="*/ 834 w 2336"/>
                      <a:gd name="T47" fmla="*/ 58 h 510"/>
                      <a:gd name="T48" fmla="*/ 766 w 2336"/>
                      <a:gd name="T49" fmla="*/ 32 h 510"/>
                      <a:gd name="T50" fmla="*/ 699 w 2336"/>
                      <a:gd name="T51" fmla="*/ 15 h 510"/>
                      <a:gd name="T52" fmla="*/ 549 w 2336"/>
                      <a:gd name="T53" fmla="*/ 0 h 510"/>
                      <a:gd name="T54" fmla="*/ 344 w 2336"/>
                      <a:gd name="T55" fmla="*/ 0 h 510"/>
                      <a:gd name="T56" fmla="*/ 9 w 2336"/>
                      <a:gd name="T57" fmla="*/ 18 h 510"/>
                      <a:gd name="T58" fmla="*/ 9 w 2336"/>
                      <a:gd name="T59" fmla="*/ 34 h 510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</a:gdLst>
                    <a:ahLst/>
                    <a:cxnLst>
                      <a:cxn ang="T60">
                        <a:pos x="T0" y="T1"/>
                      </a:cxn>
                      <a:cxn ang="T61">
                        <a:pos x="T2" y="T3"/>
                      </a:cxn>
                      <a:cxn ang="T62">
                        <a:pos x="T4" y="T5"/>
                      </a:cxn>
                      <a:cxn ang="T63">
                        <a:pos x="T6" y="T7"/>
                      </a:cxn>
                      <a:cxn ang="T64">
                        <a:pos x="T8" y="T9"/>
                      </a:cxn>
                      <a:cxn ang="T65">
                        <a:pos x="T10" y="T11"/>
                      </a:cxn>
                      <a:cxn ang="T66">
                        <a:pos x="T12" y="T13"/>
                      </a:cxn>
                      <a:cxn ang="T67">
                        <a:pos x="T14" y="T15"/>
                      </a:cxn>
                      <a:cxn ang="T68">
                        <a:pos x="T16" y="T17"/>
                      </a:cxn>
                      <a:cxn ang="T69">
                        <a:pos x="T18" y="T19"/>
                      </a:cxn>
                      <a:cxn ang="T70">
                        <a:pos x="T20" y="T21"/>
                      </a:cxn>
                      <a:cxn ang="T71">
                        <a:pos x="T22" y="T23"/>
                      </a:cxn>
                      <a:cxn ang="T72">
                        <a:pos x="T24" y="T25"/>
                      </a:cxn>
                      <a:cxn ang="T73">
                        <a:pos x="T26" y="T27"/>
                      </a:cxn>
                      <a:cxn ang="T74">
                        <a:pos x="T28" y="T29"/>
                      </a:cxn>
                      <a:cxn ang="T75">
                        <a:pos x="T30" y="T31"/>
                      </a:cxn>
                      <a:cxn ang="T76">
                        <a:pos x="T32" y="T33"/>
                      </a:cxn>
                      <a:cxn ang="T77">
                        <a:pos x="T34" y="T35"/>
                      </a:cxn>
                      <a:cxn ang="T78">
                        <a:pos x="T36" y="T37"/>
                      </a:cxn>
                      <a:cxn ang="T79">
                        <a:pos x="T38" y="T39"/>
                      </a:cxn>
                      <a:cxn ang="T80">
                        <a:pos x="T40" y="T41"/>
                      </a:cxn>
                      <a:cxn ang="T81">
                        <a:pos x="T42" y="T43"/>
                      </a:cxn>
                      <a:cxn ang="T82">
                        <a:pos x="T44" y="T45"/>
                      </a:cxn>
                      <a:cxn ang="T83">
                        <a:pos x="T46" y="T47"/>
                      </a:cxn>
                      <a:cxn ang="T84">
                        <a:pos x="T48" y="T49"/>
                      </a:cxn>
                      <a:cxn ang="T85">
                        <a:pos x="T50" y="T51"/>
                      </a:cxn>
                      <a:cxn ang="T86">
                        <a:pos x="T52" y="T53"/>
                      </a:cxn>
                      <a:cxn ang="T87">
                        <a:pos x="T54" y="T55"/>
                      </a:cxn>
                      <a:cxn ang="T88">
                        <a:pos x="T56" y="T57"/>
                      </a:cxn>
                      <a:cxn ang="T89">
                        <a:pos x="T58" y="T59"/>
                      </a:cxn>
                    </a:cxnLst>
                    <a:rect l="0" t="0" r="r" b="b"/>
                    <a:pathLst>
                      <a:path w="2336" h="510">
                        <a:moveTo>
                          <a:pt x="17" y="68"/>
                        </a:moveTo>
                        <a:lnTo>
                          <a:pt x="236" y="59"/>
                        </a:lnTo>
                        <a:lnTo>
                          <a:pt x="404" y="59"/>
                        </a:lnTo>
                        <a:lnTo>
                          <a:pt x="630" y="47"/>
                        </a:lnTo>
                        <a:lnTo>
                          <a:pt x="838" y="47"/>
                        </a:lnTo>
                        <a:lnTo>
                          <a:pt x="1073" y="47"/>
                        </a:lnTo>
                        <a:lnTo>
                          <a:pt x="1283" y="53"/>
                        </a:lnTo>
                        <a:lnTo>
                          <a:pt x="1383" y="67"/>
                        </a:lnTo>
                        <a:lnTo>
                          <a:pt x="1468" y="85"/>
                        </a:lnTo>
                        <a:lnTo>
                          <a:pt x="1563" y="119"/>
                        </a:lnTo>
                        <a:lnTo>
                          <a:pt x="1653" y="157"/>
                        </a:lnTo>
                        <a:lnTo>
                          <a:pt x="1983" y="327"/>
                        </a:lnTo>
                        <a:lnTo>
                          <a:pt x="2159" y="406"/>
                        </a:lnTo>
                        <a:lnTo>
                          <a:pt x="2260" y="471"/>
                        </a:lnTo>
                        <a:lnTo>
                          <a:pt x="2168" y="469"/>
                        </a:lnTo>
                        <a:lnTo>
                          <a:pt x="0" y="304"/>
                        </a:lnTo>
                        <a:lnTo>
                          <a:pt x="3" y="355"/>
                        </a:lnTo>
                        <a:lnTo>
                          <a:pt x="2266" y="510"/>
                        </a:lnTo>
                        <a:lnTo>
                          <a:pt x="2336" y="497"/>
                        </a:lnTo>
                        <a:lnTo>
                          <a:pt x="2301" y="452"/>
                        </a:lnTo>
                        <a:lnTo>
                          <a:pt x="2238" y="406"/>
                        </a:lnTo>
                        <a:lnTo>
                          <a:pt x="2086" y="327"/>
                        </a:lnTo>
                        <a:lnTo>
                          <a:pt x="1968" y="263"/>
                        </a:lnTo>
                        <a:lnTo>
                          <a:pt x="1667" y="116"/>
                        </a:lnTo>
                        <a:lnTo>
                          <a:pt x="1532" y="64"/>
                        </a:lnTo>
                        <a:lnTo>
                          <a:pt x="1398" y="30"/>
                        </a:lnTo>
                        <a:lnTo>
                          <a:pt x="1098" y="0"/>
                        </a:lnTo>
                        <a:lnTo>
                          <a:pt x="687" y="0"/>
                        </a:lnTo>
                        <a:lnTo>
                          <a:pt x="17" y="36"/>
                        </a:lnTo>
                        <a:lnTo>
                          <a:pt x="17" y="68"/>
                        </a:lnTo>
                        <a:close/>
                      </a:path>
                    </a:pathLst>
                  </a:custGeom>
                  <a:solidFill>
                    <a:srgbClr val="800000"/>
                  </a:solidFill>
                  <a:ln w="952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4393" name="Freeform 13">
                  <a:extLst>
                    <a:ext uri="{FF2B5EF4-FFF2-40B4-BE49-F238E27FC236}">
                      <a16:creationId xmlns:a16="http://schemas.microsoft.com/office/drawing/2014/main" id="{1CDB00E9-3F91-AE70-BD2C-2E18B65D37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8" y="2369"/>
                  <a:ext cx="2187" cy="289"/>
                </a:xfrm>
                <a:custGeom>
                  <a:avLst/>
                  <a:gdLst>
                    <a:gd name="T0" fmla="*/ 84 w 4375"/>
                    <a:gd name="T1" fmla="*/ 182 h 578"/>
                    <a:gd name="T2" fmla="*/ 192 w 4375"/>
                    <a:gd name="T3" fmla="*/ 154 h 578"/>
                    <a:gd name="T4" fmla="*/ 274 w 4375"/>
                    <a:gd name="T5" fmla="*/ 133 h 578"/>
                    <a:gd name="T6" fmla="*/ 359 w 4375"/>
                    <a:gd name="T7" fmla="*/ 110 h 578"/>
                    <a:gd name="T8" fmla="*/ 446 w 4375"/>
                    <a:gd name="T9" fmla="*/ 94 h 578"/>
                    <a:gd name="T10" fmla="*/ 515 w 4375"/>
                    <a:gd name="T11" fmla="*/ 82 h 578"/>
                    <a:gd name="T12" fmla="*/ 603 w 4375"/>
                    <a:gd name="T13" fmla="*/ 69 h 578"/>
                    <a:gd name="T14" fmla="*/ 680 w 4375"/>
                    <a:gd name="T15" fmla="*/ 52 h 578"/>
                    <a:gd name="T16" fmla="*/ 736 w 4375"/>
                    <a:gd name="T17" fmla="*/ 17 h 578"/>
                    <a:gd name="T18" fmla="*/ 852 w 4375"/>
                    <a:gd name="T19" fmla="*/ 13 h 578"/>
                    <a:gd name="T20" fmla="*/ 991 w 4375"/>
                    <a:gd name="T21" fmla="*/ 4 h 578"/>
                    <a:gd name="T22" fmla="*/ 1167 w 4375"/>
                    <a:gd name="T23" fmla="*/ 1 h 578"/>
                    <a:gd name="T24" fmla="*/ 1312 w 4375"/>
                    <a:gd name="T25" fmla="*/ 0 h 578"/>
                    <a:gd name="T26" fmla="*/ 1451 w 4375"/>
                    <a:gd name="T27" fmla="*/ 17 h 578"/>
                    <a:gd name="T28" fmla="*/ 1549 w 4375"/>
                    <a:gd name="T29" fmla="*/ 42 h 578"/>
                    <a:gd name="T30" fmla="*/ 1655 w 4375"/>
                    <a:gd name="T31" fmla="*/ 75 h 578"/>
                    <a:gd name="T32" fmla="*/ 1771 w 4375"/>
                    <a:gd name="T33" fmla="*/ 114 h 578"/>
                    <a:gd name="T34" fmla="*/ 1891 w 4375"/>
                    <a:gd name="T35" fmla="*/ 154 h 578"/>
                    <a:gd name="T36" fmla="*/ 1979 w 4375"/>
                    <a:gd name="T37" fmla="*/ 181 h 578"/>
                    <a:gd name="T38" fmla="*/ 2074 w 4375"/>
                    <a:gd name="T39" fmla="*/ 213 h 578"/>
                    <a:gd name="T40" fmla="*/ 2187 w 4375"/>
                    <a:gd name="T41" fmla="*/ 252 h 578"/>
                    <a:gd name="T42" fmla="*/ 2133 w 4375"/>
                    <a:gd name="T43" fmla="*/ 274 h 578"/>
                    <a:gd name="T44" fmla="*/ 2055 w 4375"/>
                    <a:gd name="T45" fmla="*/ 288 h 578"/>
                    <a:gd name="T46" fmla="*/ 1940 w 4375"/>
                    <a:gd name="T47" fmla="*/ 288 h 578"/>
                    <a:gd name="T48" fmla="*/ 1911 w 4375"/>
                    <a:gd name="T49" fmla="*/ 252 h 578"/>
                    <a:gd name="T50" fmla="*/ 1825 w 4375"/>
                    <a:gd name="T51" fmla="*/ 201 h 578"/>
                    <a:gd name="T52" fmla="*/ 1686 w 4375"/>
                    <a:gd name="T53" fmla="*/ 130 h 578"/>
                    <a:gd name="T54" fmla="*/ 1541 w 4375"/>
                    <a:gd name="T55" fmla="*/ 65 h 578"/>
                    <a:gd name="T56" fmla="*/ 1426 w 4375"/>
                    <a:gd name="T57" fmla="*/ 41 h 578"/>
                    <a:gd name="T58" fmla="*/ 1208 w 4375"/>
                    <a:gd name="T59" fmla="*/ 31 h 578"/>
                    <a:gd name="T60" fmla="*/ 953 w 4375"/>
                    <a:gd name="T61" fmla="*/ 38 h 578"/>
                    <a:gd name="T62" fmla="*/ 766 w 4375"/>
                    <a:gd name="T63" fmla="*/ 219 h 578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4375" h="578">
                      <a:moveTo>
                        <a:pt x="0" y="386"/>
                      </a:moveTo>
                      <a:lnTo>
                        <a:pt x="168" y="363"/>
                      </a:lnTo>
                      <a:lnTo>
                        <a:pt x="297" y="333"/>
                      </a:lnTo>
                      <a:lnTo>
                        <a:pt x="384" y="308"/>
                      </a:lnTo>
                      <a:lnTo>
                        <a:pt x="456" y="288"/>
                      </a:lnTo>
                      <a:lnTo>
                        <a:pt x="549" y="265"/>
                      </a:lnTo>
                      <a:lnTo>
                        <a:pt x="629" y="242"/>
                      </a:lnTo>
                      <a:lnTo>
                        <a:pt x="719" y="219"/>
                      </a:lnTo>
                      <a:lnTo>
                        <a:pt x="800" y="202"/>
                      </a:lnTo>
                      <a:lnTo>
                        <a:pt x="892" y="188"/>
                      </a:lnTo>
                      <a:lnTo>
                        <a:pt x="966" y="175"/>
                      </a:lnTo>
                      <a:lnTo>
                        <a:pt x="1030" y="164"/>
                      </a:lnTo>
                      <a:lnTo>
                        <a:pt x="1125" y="149"/>
                      </a:lnTo>
                      <a:lnTo>
                        <a:pt x="1206" y="137"/>
                      </a:lnTo>
                      <a:lnTo>
                        <a:pt x="1282" y="124"/>
                      </a:lnTo>
                      <a:lnTo>
                        <a:pt x="1361" y="103"/>
                      </a:lnTo>
                      <a:lnTo>
                        <a:pt x="1427" y="70"/>
                      </a:lnTo>
                      <a:lnTo>
                        <a:pt x="1473" y="33"/>
                      </a:lnTo>
                      <a:lnTo>
                        <a:pt x="1568" y="28"/>
                      </a:lnTo>
                      <a:lnTo>
                        <a:pt x="1705" y="25"/>
                      </a:lnTo>
                      <a:lnTo>
                        <a:pt x="1861" y="13"/>
                      </a:lnTo>
                      <a:lnTo>
                        <a:pt x="1982" y="7"/>
                      </a:lnTo>
                      <a:lnTo>
                        <a:pt x="2161" y="3"/>
                      </a:lnTo>
                      <a:lnTo>
                        <a:pt x="2334" y="2"/>
                      </a:lnTo>
                      <a:lnTo>
                        <a:pt x="2499" y="0"/>
                      </a:lnTo>
                      <a:lnTo>
                        <a:pt x="2625" y="0"/>
                      </a:lnTo>
                      <a:lnTo>
                        <a:pt x="2762" y="11"/>
                      </a:lnTo>
                      <a:lnTo>
                        <a:pt x="2902" y="33"/>
                      </a:lnTo>
                      <a:lnTo>
                        <a:pt x="3006" y="59"/>
                      </a:lnTo>
                      <a:lnTo>
                        <a:pt x="3099" y="84"/>
                      </a:lnTo>
                      <a:lnTo>
                        <a:pt x="3200" y="115"/>
                      </a:lnTo>
                      <a:lnTo>
                        <a:pt x="3311" y="149"/>
                      </a:lnTo>
                      <a:lnTo>
                        <a:pt x="3423" y="188"/>
                      </a:lnTo>
                      <a:lnTo>
                        <a:pt x="3542" y="228"/>
                      </a:lnTo>
                      <a:lnTo>
                        <a:pt x="3659" y="268"/>
                      </a:lnTo>
                      <a:lnTo>
                        <a:pt x="3782" y="307"/>
                      </a:lnTo>
                      <a:lnTo>
                        <a:pt x="3874" y="338"/>
                      </a:lnTo>
                      <a:lnTo>
                        <a:pt x="3959" y="361"/>
                      </a:lnTo>
                      <a:lnTo>
                        <a:pt x="4053" y="395"/>
                      </a:lnTo>
                      <a:lnTo>
                        <a:pt x="4149" y="425"/>
                      </a:lnTo>
                      <a:lnTo>
                        <a:pt x="4267" y="463"/>
                      </a:lnTo>
                      <a:lnTo>
                        <a:pt x="4375" y="503"/>
                      </a:lnTo>
                      <a:lnTo>
                        <a:pt x="4331" y="531"/>
                      </a:lnTo>
                      <a:lnTo>
                        <a:pt x="4267" y="548"/>
                      </a:lnTo>
                      <a:lnTo>
                        <a:pt x="4197" y="567"/>
                      </a:lnTo>
                      <a:lnTo>
                        <a:pt x="4110" y="576"/>
                      </a:lnTo>
                      <a:lnTo>
                        <a:pt x="3995" y="578"/>
                      </a:lnTo>
                      <a:lnTo>
                        <a:pt x="3880" y="575"/>
                      </a:lnTo>
                      <a:lnTo>
                        <a:pt x="3851" y="531"/>
                      </a:lnTo>
                      <a:lnTo>
                        <a:pt x="3823" y="503"/>
                      </a:lnTo>
                      <a:lnTo>
                        <a:pt x="3768" y="465"/>
                      </a:lnTo>
                      <a:lnTo>
                        <a:pt x="3650" y="401"/>
                      </a:lnTo>
                      <a:lnTo>
                        <a:pt x="3504" y="325"/>
                      </a:lnTo>
                      <a:lnTo>
                        <a:pt x="3373" y="260"/>
                      </a:lnTo>
                      <a:lnTo>
                        <a:pt x="3214" y="181"/>
                      </a:lnTo>
                      <a:lnTo>
                        <a:pt x="3082" y="130"/>
                      </a:lnTo>
                      <a:lnTo>
                        <a:pt x="2956" y="95"/>
                      </a:lnTo>
                      <a:lnTo>
                        <a:pt x="2853" y="81"/>
                      </a:lnTo>
                      <a:lnTo>
                        <a:pt x="2664" y="62"/>
                      </a:lnTo>
                      <a:lnTo>
                        <a:pt x="2416" y="61"/>
                      </a:lnTo>
                      <a:lnTo>
                        <a:pt x="2127" y="68"/>
                      </a:lnTo>
                      <a:lnTo>
                        <a:pt x="1906" y="76"/>
                      </a:lnTo>
                      <a:lnTo>
                        <a:pt x="1553" y="95"/>
                      </a:lnTo>
                      <a:lnTo>
                        <a:pt x="1533" y="438"/>
                      </a:lnTo>
                      <a:lnTo>
                        <a:pt x="0" y="386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365" name="Freeform 14">
                <a:extLst>
                  <a:ext uri="{FF2B5EF4-FFF2-40B4-BE49-F238E27FC236}">
                    <a16:creationId xmlns:a16="http://schemas.microsoft.com/office/drawing/2014/main" id="{4D0F553B-4367-15BD-8CF6-98F29A0E68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0" y="2652"/>
                <a:ext cx="2958" cy="456"/>
              </a:xfrm>
              <a:custGeom>
                <a:avLst/>
                <a:gdLst>
                  <a:gd name="T0" fmla="*/ 2496 w 5916"/>
                  <a:gd name="T1" fmla="*/ 216 h 912"/>
                  <a:gd name="T2" fmla="*/ 2519 w 5916"/>
                  <a:gd name="T3" fmla="*/ 285 h 912"/>
                  <a:gd name="T4" fmla="*/ 2519 w 5916"/>
                  <a:gd name="T5" fmla="*/ 338 h 912"/>
                  <a:gd name="T6" fmla="*/ 2958 w 5916"/>
                  <a:gd name="T7" fmla="*/ 338 h 912"/>
                  <a:gd name="T8" fmla="*/ 2928 w 5916"/>
                  <a:gd name="T9" fmla="*/ 373 h 912"/>
                  <a:gd name="T10" fmla="*/ 2948 w 5916"/>
                  <a:gd name="T11" fmla="*/ 413 h 912"/>
                  <a:gd name="T12" fmla="*/ 2948 w 5916"/>
                  <a:gd name="T13" fmla="*/ 432 h 912"/>
                  <a:gd name="T14" fmla="*/ 2935 w 5916"/>
                  <a:gd name="T15" fmla="*/ 445 h 912"/>
                  <a:gd name="T16" fmla="*/ 2682 w 5916"/>
                  <a:gd name="T17" fmla="*/ 445 h 912"/>
                  <a:gd name="T18" fmla="*/ 2662 w 5916"/>
                  <a:gd name="T19" fmla="*/ 456 h 912"/>
                  <a:gd name="T20" fmla="*/ 2533 w 5916"/>
                  <a:gd name="T21" fmla="*/ 456 h 912"/>
                  <a:gd name="T22" fmla="*/ 2516 w 5916"/>
                  <a:gd name="T23" fmla="*/ 444 h 912"/>
                  <a:gd name="T24" fmla="*/ 175 w 5916"/>
                  <a:gd name="T25" fmla="*/ 444 h 912"/>
                  <a:gd name="T26" fmla="*/ 83 w 5916"/>
                  <a:gd name="T27" fmla="*/ 360 h 912"/>
                  <a:gd name="T28" fmla="*/ 10 w 5916"/>
                  <a:gd name="T29" fmla="*/ 388 h 912"/>
                  <a:gd name="T30" fmla="*/ 0 w 5916"/>
                  <a:gd name="T31" fmla="*/ 167 h 912"/>
                  <a:gd name="T32" fmla="*/ 178 w 5916"/>
                  <a:gd name="T33" fmla="*/ 0 h 912"/>
                  <a:gd name="T34" fmla="*/ 457 w 5916"/>
                  <a:gd name="T35" fmla="*/ 6 h 912"/>
                  <a:gd name="T36" fmla="*/ 1908 w 5916"/>
                  <a:gd name="T37" fmla="*/ 373 h 912"/>
                  <a:gd name="T38" fmla="*/ 1949 w 5916"/>
                  <a:gd name="T39" fmla="*/ 329 h 912"/>
                  <a:gd name="T40" fmla="*/ 1985 w 5916"/>
                  <a:gd name="T41" fmla="*/ 215 h 912"/>
                  <a:gd name="T42" fmla="*/ 2036 w 5916"/>
                  <a:gd name="T43" fmla="*/ 122 h 912"/>
                  <a:gd name="T44" fmla="*/ 2188 w 5916"/>
                  <a:gd name="T45" fmla="*/ 47 h 912"/>
                  <a:gd name="T46" fmla="*/ 2330 w 5916"/>
                  <a:gd name="T47" fmla="*/ 51 h 912"/>
                  <a:gd name="T48" fmla="*/ 2436 w 5916"/>
                  <a:gd name="T49" fmla="*/ 105 h 912"/>
                  <a:gd name="T50" fmla="*/ 2496 w 5916"/>
                  <a:gd name="T51" fmla="*/ 216 h 91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5916" h="912">
                    <a:moveTo>
                      <a:pt x="4992" y="432"/>
                    </a:moveTo>
                    <a:lnTo>
                      <a:pt x="5037" y="570"/>
                    </a:lnTo>
                    <a:lnTo>
                      <a:pt x="5037" y="675"/>
                    </a:lnTo>
                    <a:lnTo>
                      <a:pt x="5916" y="675"/>
                    </a:lnTo>
                    <a:lnTo>
                      <a:pt x="5856" y="746"/>
                    </a:lnTo>
                    <a:lnTo>
                      <a:pt x="5896" y="826"/>
                    </a:lnTo>
                    <a:lnTo>
                      <a:pt x="5896" y="864"/>
                    </a:lnTo>
                    <a:lnTo>
                      <a:pt x="5870" y="890"/>
                    </a:lnTo>
                    <a:lnTo>
                      <a:pt x="5364" y="890"/>
                    </a:lnTo>
                    <a:lnTo>
                      <a:pt x="5324" y="912"/>
                    </a:lnTo>
                    <a:lnTo>
                      <a:pt x="5065" y="912"/>
                    </a:lnTo>
                    <a:lnTo>
                      <a:pt x="5031" y="887"/>
                    </a:lnTo>
                    <a:lnTo>
                      <a:pt x="350" y="887"/>
                    </a:lnTo>
                    <a:lnTo>
                      <a:pt x="165" y="720"/>
                    </a:lnTo>
                    <a:lnTo>
                      <a:pt x="19" y="775"/>
                    </a:lnTo>
                    <a:lnTo>
                      <a:pt x="0" y="333"/>
                    </a:lnTo>
                    <a:lnTo>
                      <a:pt x="356" y="0"/>
                    </a:lnTo>
                    <a:lnTo>
                      <a:pt x="913" y="12"/>
                    </a:lnTo>
                    <a:lnTo>
                      <a:pt x="3815" y="746"/>
                    </a:lnTo>
                    <a:lnTo>
                      <a:pt x="3897" y="658"/>
                    </a:lnTo>
                    <a:lnTo>
                      <a:pt x="3969" y="430"/>
                    </a:lnTo>
                    <a:lnTo>
                      <a:pt x="4071" y="243"/>
                    </a:lnTo>
                    <a:lnTo>
                      <a:pt x="4376" y="93"/>
                    </a:lnTo>
                    <a:lnTo>
                      <a:pt x="4659" y="101"/>
                    </a:lnTo>
                    <a:lnTo>
                      <a:pt x="4871" y="210"/>
                    </a:lnTo>
                    <a:lnTo>
                      <a:pt x="4992" y="4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4366" name="Group 15">
                <a:extLst>
                  <a:ext uri="{FF2B5EF4-FFF2-40B4-BE49-F238E27FC236}">
                    <a16:creationId xmlns:a16="http://schemas.microsoft.com/office/drawing/2014/main" id="{62BD4B12-5D70-1A2A-8906-F6C98BAC6E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21" y="2463"/>
                <a:ext cx="3189" cy="579"/>
                <a:chOff x="1321" y="2463"/>
                <a:chExt cx="3189" cy="579"/>
              </a:xfrm>
            </p:grpSpPr>
            <p:grpSp>
              <p:nvGrpSpPr>
                <p:cNvPr id="14367" name="Group 16">
                  <a:extLst>
                    <a:ext uri="{FF2B5EF4-FFF2-40B4-BE49-F238E27FC236}">
                      <a16:creationId xmlns:a16="http://schemas.microsoft.com/office/drawing/2014/main" id="{238E0444-B3EE-E973-A0E9-D29DE56BB52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21" y="2650"/>
                  <a:ext cx="193" cy="333"/>
                  <a:chOff x="1321" y="2650"/>
                  <a:chExt cx="193" cy="333"/>
                </a:xfrm>
              </p:grpSpPr>
              <p:sp>
                <p:nvSpPr>
                  <p:cNvPr id="14379" name="Rectangle 17">
                    <a:extLst>
                      <a:ext uri="{FF2B5EF4-FFF2-40B4-BE49-F238E27FC236}">
                        <a16:creationId xmlns:a16="http://schemas.microsoft.com/office/drawing/2014/main" id="{6BFFB811-8B24-9A6D-6AD6-BA3719B7B5D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37" y="2720"/>
                    <a:ext cx="74" cy="12"/>
                  </a:xfrm>
                  <a:prstGeom prst="rect">
                    <a:avLst/>
                  </a:prstGeom>
                  <a:solidFill>
                    <a:srgbClr val="808080"/>
                  </a:solidFill>
                  <a:ln w="9525">
                    <a:solidFill>
                      <a:srgbClr val="C0C0C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4380" name="Rectangle 18">
                    <a:extLst>
                      <a:ext uri="{FF2B5EF4-FFF2-40B4-BE49-F238E27FC236}">
                        <a16:creationId xmlns:a16="http://schemas.microsoft.com/office/drawing/2014/main" id="{21E6C7C6-4DBA-20D3-369C-F1DF22CB3B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37" y="2650"/>
                    <a:ext cx="74" cy="30"/>
                  </a:xfrm>
                  <a:prstGeom prst="rect">
                    <a:avLst/>
                  </a:prstGeom>
                  <a:solidFill>
                    <a:srgbClr val="808080"/>
                  </a:solidFill>
                  <a:ln w="9525">
                    <a:solidFill>
                      <a:srgbClr val="C0C0C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4381" name="Rectangle 19">
                    <a:extLst>
                      <a:ext uri="{FF2B5EF4-FFF2-40B4-BE49-F238E27FC236}">
                        <a16:creationId xmlns:a16="http://schemas.microsoft.com/office/drawing/2014/main" id="{96408019-3507-4DAB-F559-6A5B75BD6F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37" y="2693"/>
                    <a:ext cx="74" cy="13"/>
                  </a:xfrm>
                  <a:prstGeom prst="rect">
                    <a:avLst/>
                  </a:prstGeom>
                  <a:solidFill>
                    <a:srgbClr val="808080"/>
                  </a:solidFill>
                  <a:ln w="9525">
                    <a:solidFill>
                      <a:srgbClr val="C0C0C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4382" name="Arc 20">
                    <a:extLst>
                      <a:ext uri="{FF2B5EF4-FFF2-40B4-BE49-F238E27FC236}">
                        <a16:creationId xmlns:a16="http://schemas.microsoft.com/office/drawing/2014/main" id="{422163B5-FC9D-F976-F2C3-015623F817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37" y="2749"/>
                    <a:ext cx="72" cy="75"/>
                  </a:xfrm>
                  <a:custGeom>
                    <a:avLst/>
                    <a:gdLst>
                      <a:gd name="T0" fmla="*/ 70 w 21600"/>
                      <a:gd name="T1" fmla="*/ 75 h 21868"/>
                      <a:gd name="T2" fmla="*/ 0 w 21600"/>
                      <a:gd name="T3" fmla="*/ 0 h 21868"/>
                      <a:gd name="T4" fmla="*/ 72 w 21600"/>
                      <a:gd name="T5" fmla="*/ 1 h 2186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868" fill="none" extrusionOk="0">
                        <a:moveTo>
                          <a:pt x="21015" y="21868"/>
                        </a:moveTo>
                        <a:cubicBezTo>
                          <a:pt x="9318" y="21551"/>
                          <a:pt x="0" y="11977"/>
                          <a:pt x="0" y="276"/>
                        </a:cubicBezTo>
                        <a:cubicBezTo>
                          <a:pt x="0" y="183"/>
                          <a:pt x="0" y="91"/>
                          <a:pt x="1" y="-1"/>
                        </a:cubicBezTo>
                      </a:path>
                      <a:path w="21600" h="21868" stroke="0" extrusionOk="0">
                        <a:moveTo>
                          <a:pt x="21015" y="21868"/>
                        </a:moveTo>
                        <a:cubicBezTo>
                          <a:pt x="9318" y="21551"/>
                          <a:pt x="0" y="11977"/>
                          <a:pt x="0" y="276"/>
                        </a:cubicBezTo>
                        <a:cubicBezTo>
                          <a:pt x="0" y="183"/>
                          <a:pt x="0" y="91"/>
                          <a:pt x="1" y="-1"/>
                        </a:cubicBezTo>
                        <a:lnTo>
                          <a:pt x="21600" y="276"/>
                        </a:lnTo>
                        <a:lnTo>
                          <a:pt x="21015" y="21868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9525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4383" name="Group 21">
                    <a:extLst>
                      <a:ext uri="{FF2B5EF4-FFF2-40B4-BE49-F238E27FC236}">
                        <a16:creationId xmlns:a16="http://schemas.microsoft.com/office/drawing/2014/main" id="{9C59AA79-9D5D-E677-B738-60B3565C815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21" y="2945"/>
                    <a:ext cx="193" cy="12"/>
                    <a:chOff x="1321" y="2945"/>
                    <a:chExt cx="193" cy="12"/>
                  </a:xfrm>
                </p:grpSpPr>
                <p:sp>
                  <p:nvSpPr>
                    <p:cNvPr id="14390" name="Rectangle 22">
                      <a:extLst>
                        <a:ext uri="{FF2B5EF4-FFF2-40B4-BE49-F238E27FC236}">
                          <a16:creationId xmlns:a16="http://schemas.microsoft.com/office/drawing/2014/main" id="{D2430F2E-E6B1-43AD-C95E-9DF20C2DB8E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29" y="2945"/>
                      <a:ext cx="185" cy="12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9525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14391" name="Oval 23">
                      <a:extLst>
                        <a:ext uri="{FF2B5EF4-FFF2-40B4-BE49-F238E27FC236}">
                          <a16:creationId xmlns:a16="http://schemas.microsoft.com/office/drawing/2014/main" id="{201118E5-5A1D-9C13-E814-99CDA096CF5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21" y="2945"/>
                      <a:ext cx="22" cy="12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9525">
                      <a:solidFill>
                        <a:srgbClr val="C0C0C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  <p:grpSp>
                <p:nvGrpSpPr>
                  <p:cNvPr id="14384" name="Group 24">
                    <a:extLst>
                      <a:ext uri="{FF2B5EF4-FFF2-40B4-BE49-F238E27FC236}">
                        <a16:creationId xmlns:a16="http://schemas.microsoft.com/office/drawing/2014/main" id="{247FE96E-8717-5C81-B7E8-B047A170C5A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21" y="2970"/>
                    <a:ext cx="193" cy="13"/>
                    <a:chOff x="1321" y="2970"/>
                    <a:chExt cx="193" cy="13"/>
                  </a:xfrm>
                </p:grpSpPr>
                <p:sp>
                  <p:nvSpPr>
                    <p:cNvPr id="14388" name="Rectangle 25">
                      <a:extLst>
                        <a:ext uri="{FF2B5EF4-FFF2-40B4-BE49-F238E27FC236}">
                          <a16:creationId xmlns:a16="http://schemas.microsoft.com/office/drawing/2014/main" id="{8454456D-1507-C335-AD6D-D74B7D1F431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29" y="2970"/>
                      <a:ext cx="185" cy="13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9525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14389" name="Oval 26">
                      <a:extLst>
                        <a:ext uri="{FF2B5EF4-FFF2-40B4-BE49-F238E27FC236}">
                          <a16:creationId xmlns:a16="http://schemas.microsoft.com/office/drawing/2014/main" id="{80F30DB2-D761-360A-F7E1-9B66D2ECA5F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21" y="2970"/>
                      <a:ext cx="22" cy="13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9525">
                      <a:solidFill>
                        <a:srgbClr val="C0C0C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  <p:grpSp>
                <p:nvGrpSpPr>
                  <p:cNvPr id="14385" name="Group 27">
                    <a:extLst>
                      <a:ext uri="{FF2B5EF4-FFF2-40B4-BE49-F238E27FC236}">
                        <a16:creationId xmlns:a16="http://schemas.microsoft.com/office/drawing/2014/main" id="{AB0F7178-93FB-5815-C585-B8289B1A29C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21" y="2918"/>
                    <a:ext cx="193" cy="12"/>
                    <a:chOff x="1321" y="2918"/>
                    <a:chExt cx="193" cy="12"/>
                  </a:xfrm>
                </p:grpSpPr>
                <p:sp>
                  <p:nvSpPr>
                    <p:cNvPr id="14386" name="Rectangle 28">
                      <a:extLst>
                        <a:ext uri="{FF2B5EF4-FFF2-40B4-BE49-F238E27FC236}">
                          <a16:creationId xmlns:a16="http://schemas.microsoft.com/office/drawing/2014/main" id="{339A6E02-2AB0-F66F-9BF9-D879FA32327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29" y="2918"/>
                      <a:ext cx="185" cy="12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9525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14387" name="Oval 29">
                      <a:extLst>
                        <a:ext uri="{FF2B5EF4-FFF2-40B4-BE49-F238E27FC236}">
                          <a16:creationId xmlns:a16="http://schemas.microsoft.com/office/drawing/2014/main" id="{D29D543C-091F-86B1-CF87-18CD349BFE8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21" y="2918"/>
                      <a:ext cx="22" cy="12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9525">
                      <a:solidFill>
                        <a:srgbClr val="C0C0C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</p:grpSp>
            <p:sp>
              <p:nvSpPr>
                <p:cNvPr id="14368" name="Freeform 30">
                  <a:extLst>
                    <a:ext uri="{FF2B5EF4-FFF2-40B4-BE49-F238E27FC236}">
                      <a16:creationId xmlns:a16="http://schemas.microsoft.com/office/drawing/2014/main" id="{D1C817BA-3DB6-1C46-9343-768194630F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37" y="2561"/>
                  <a:ext cx="3173" cy="481"/>
                </a:xfrm>
                <a:custGeom>
                  <a:avLst/>
                  <a:gdLst>
                    <a:gd name="T0" fmla="*/ 159 w 6346"/>
                    <a:gd name="T1" fmla="*/ 0 h 962"/>
                    <a:gd name="T2" fmla="*/ 19 w 6346"/>
                    <a:gd name="T3" fmla="*/ 0 h 962"/>
                    <a:gd name="T4" fmla="*/ 0 w 6346"/>
                    <a:gd name="T5" fmla="*/ 75 h 962"/>
                    <a:gd name="T6" fmla="*/ 63 w 6346"/>
                    <a:gd name="T7" fmla="*/ 75 h 962"/>
                    <a:gd name="T8" fmla="*/ 63 w 6346"/>
                    <a:gd name="T9" fmla="*/ 343 h 962"/>
                    <a:gd name="T10" fmla="*/ 185 w 6346"/>
                    <a:gd name="T11" fmla="*/ 465 h 962"/>
                    <a:gd name="T12" fmla="*/ 212 w 6346"/>
                    <a:gd name="T13" fmla="*/ 477 h 962"/>
                    <a:gd name="T14" fmla="*/ 235 w 6346"/>
                    <a:gd name="T15" fmla="*/ 481 h 962"/>
                    <a:gd name="T16" fmla="*/ 231 w 6346"/>
                    <a:gd name="T17" fmla="*/ 420 h 962"/>
                    <a:gd name="T18" fmla="*/ 228 w 6346"/>
                    <a:gd name="T19" fmla="*/ 347 h 962"/>
                    <a:gd name="T20" fmla="*/ 245 w 6346"/>
                    <a:gd name="T21" fmla="*/ 285 h 962"/>
                    <a:gd name="T22" fmla="*/ 267 w 6346"/>
                    <a:gd name="T23" fmla="*/ 240 h 962"/>
                    <a:gd name="T24" fmla="*/ 297 w 6346"/>
                    <a:gd name="T25" fmla="*/ 199 h 962"/>
                    <a:gd name="T26" fmla="*/ 340 w 6346"/>
                    <a:gd name="T27" fmla="*/ 160 h 962"/>
                    <a:gd name="T28" fmla="*/ 389 w 6346"/>
                    <a:gd name="T29" fmla="*/ 130 h 962"/>
                    <a:gd name="T30" fmla="*/ 459 w 6346"/>
                    <a:gd name="T31" fmla="*/ 112 h 962"/>
                    <a:gd name="T32" fmla="*/ 551 w 6346"/>
                    <a:gd name="T33" fmla="*/ 105 h 962"/>
                    <a:gd name="T34" fmla="*/ 615 w 6346"/>
                    <a:gd name="T35" fmla="*/ 121 h 962"/>
                    <a:gd name="T36" fmla="*/ 662 w 6346"/>
                    <a:gd name="T37" fmla="*/ 147 h 962"/>
                    <a:gd name="T38" fmla="*/ 701 w 6346"/>
                    <a:gd name="T39" fmla="*/ 176 h 962"/>
                    <a:gd name="T40" fmla="*/ 747 w 6346"/>
                    <a:gd name="T41" fmla="*/ 222 h 962"/>
                    <a:gd name="T42" fmla="*/ 777 w 6346"/>
                    <a:gd name="T43" fmla="*/ 272 h 962"/>
                    <a:gd name="T44" fmla="*/ 796 w 6346"/>
                    <a:gd name="T45" fmla="*/ 317 h 962"/>
                    <a:gd name="T46" fmla="*/ 802 w 6346"/>
                    <a:gd name="T47" fmla="*/ 360 h 962"/>
                    <a:gd name="T48" fmla="*/ 802 w 6346"/>
                    <a:gd name="T49" fmla="*/ 455 h 962"/>
                    <a:gd name="T50" fmla="*/ 2189 w 6346"/>
                    <a:gd name="T51" fmla="*/ 481 h 962"/>
                    <a:gd name="T52" fmla="*/ 2189 w 6346"/>
                    <a:gd name="T53" fmla="*/ 390 h 962"/>
                    <a:gd name="T54" fmla="*/ 2208 w 6346"/>
                    <a:gd name="T55" fmla="*/ 327 h 962"/>
                    <a:gd name="T56" fmla="*/ 2231 w 6346"/>
                    <a:gd name="T57" fmla="*/ 278 h 962"/>
                    <a:gd name="T58" fmla="*/ 2265 w 6346"/>
                    <a:gd name="T59" fmla="*/ 233 h 962"/>
                    <a:gd name="T60" fmla="*/ 2314 w 6346"/>
                    <a:gd name="T61" fmla="*/ 192 h 962"/>
                    <a:gd name="T62" fmla="*/ 2364 w 6346"/>
                    <a:gd name="T63" fmla="*/ 166 h 962"/>
                    <a:gd name="T64" fmla="*/ 2413 w 6346"/>
                    <a:gd name="T65" fmla="*/ 151 h 962"/>
                    <a:gd name="T66" fmla="*/ 2499 w 6346"/>
                    <a:gd name="T67" fmla="*/ 151 h 962"/>
                    <a:gd name="T68" fmla="*/ 2545 w 6346"/>
                    <a:gd name="T69" fmla="*/ 160 h 962"/>
                    <a:gd name="T70" fmla="*/ 2591 w 6346"/>
                    <a:gd name="T71" fmla="*/ 180 h 962"/>
                    <a:gd name="T72" fmla="*/ 2633 w 6346"/>
                    <a:gd name="T73" fmla="*/ 216 h 962"/>
                    <a:gd name="T74" fmla="*/ 2674 w 6346"/>
                    <a:gd name="T75" fmla="*/ 262 h 962"/>
                    <a:gd name="T76" fmla="*/ 2700 w 6346"/>
                    <a:gd name="T77" fmla="*/ 317 h 962"/>
                    <a:gd name="T78" fmla="*/ 2717 w 6346"/>
                    <a:gd name="T79" fmla="*/ 377 h 962"/>
                    <a:gd name="T80" fmla="*/ 2717 w 6346"/>
                    <a:gd name="T81" fmla="*/ 438 h 962"/>
                    <a:gd name="T82" fmla="*/ 3173 w 6346"/>
                    <a:gd name="T83" fmla="*/ 437 h 962"/>
                    <a:gd name="T84" fmla="*/ 3173 w 6346"/>
                    <a:gd name="T85" fmla="*/ 417 h 962"/>
                    <a:gd name="T86" fmla="*/ 3158 w 6346"/>
                    <a:gd name="T87" fmla="*/ 417 h 962"/>
                    <a:gd name="T88" fmla="*/ 3158 w 6346"/>
                    <a:gd name="T89" fmla="*/ 387 h 962"/>
                    <a:gd name="T90" fmla="*/ 3172 w 6346"/>
                    <a:gd name="T91" fmla="*/ 386 h 962"/>
                    <a:gd name="T92" fmla="*/ 3172 w 6346"/>
                    <a:gd name="T93" fmla="*/ 297 h 962"/>
                    <a:gd name="T94" fmla="*/ 3160 w 6346"/>
                    <a:gd name="T95" fmla="*/ 278 h 962"/>
                    <a:gd name="T96" fmla="*/ 3054 w 6346"/>
                    <a:gd name="T97" fmla="*/ 226 h 962"/>
                    <a:gd name="T98" fmla="*/ 2938 w 6346"/>
                    <a:gd name="T99" fmla="*/ 180 h 962"/>
                    <a:gd name="T100" fmla="*/ 2797 w 6346"/>
                    <a:gd name="T101" fmla="*/ 137 h 962"/>
                    <a:gd name="T102" fmla="*/ 2644 w 6346"/>
                    <a:gd name="T103" fmla="*/ 101 h 962"/>
                    <a:gd name="T104" fmla="*/ 2504 w 6346"/>
                    <a:gd name="T105" fmla="*/ 72 h 962"/>
                    <a:gd name="T106" fmla="*/ 2371 w 6346"/>
                    <a:gd name="T107" fmla="*/ 48 h 962"/>
                    <a:gd name="T108" fmla="*/ 2325 w 6346"/>
                    <a:gd name="T109" fmla="*/ 48 h 962"/>
                    <a:gd name="T110" fmla="*/ 2294 w 6346"/>
                    <a:gd name="T111" fmla="*/ 62 h 962"/>
                    <a:gd name="T112" fmla="*/ 2152 w 6346"/>
                    <a:gd name="T113" fmla="*/ 82 h 962"/>
                    <a:gd name="T114" fmla="*/ 2039 w 6346"/>
                    <a:gd name="T115" fmla="*/ 92 h 962"/>
                    <a:gd name="T116" fmla="*/ 1447 w 6346"/>
                    <a:gd name="T117" fmla="*/ 55 h 962"/>
                    <a:gd name="T118" fmla="*/ 1163 w 6346"/>
                    <a:gd name="T119" fmla="*/ 32 h 962"/>
                    <a:gd name="T120" fmla="*/ 896 w 6346"/>
                    <a:gd name="T121" fmla="*/ 12 h 962"/>
                    <a:gd name="T122" fmla="*/ 760 w 6346"/>
                    <a:gd name="T123" fmla="*/ 3 h 962"/>
                    <a:gd name="T124" fmla="*/ 159 w 6346"/>
                    <a:gd name="T125" fmla="*/ 0 h 962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0" t="0" r="r" b="b"/>
                  <a:pathLst>
                    <a:path w="6346" h="962">
                      <a:moveTo>
                        <a:pt x="318" y="0"/>
                      </a:moveTo>
                      <a:lnTo>
                        <a:pt x="38" y="0"/>
                      </a:lnTo>
                      <a:lnTo>
                        <a:pt x="0" y="149"/>
                      </a:lnTo>
                      <a:lnTo>
                        <a:pt x="125" y="149"/>
                      </a:lnTo>
                      <a:lnTo>
                        <a:pt x="125" y="686"/>
                      </a:lnTo>
                      <a:lnTo>
                        <a:pt x="369" y="929"/>
                      </a:lnTo>
                      <a:lnTo>
                        <a:pt x="424" y="954"/>
                      </a:lnTo>
                      <a:lnTo>
                        <a:pt x="470" y="962"/>
                      </a:lnTo>
                      <a:lnTo>
                        <a:pt x="462" y="839"/>
                      </a:lnTo>
                      <a:lnTo>
                        <a:pt x="456" y="694"/>
                      </a:lnTo>
                      <a:lnTo>
                        <a:pt x="489" y="570"/>
                      </a:lnTo>
                      <a:lnTo>
                        <a:pt x="534" y="479"/>
                      </a:lnTo>
                      <a:lnTo>
                        <a:pt x="593" y="398"/>
                      </a:lnTo>
                      <a:lnTo>
                        <a:pt x="679" y="319"/>
                      </a:lnTo>
                      <a:lnTo>
                        <a:pt x="778" y="260"/>
                      </a:lnTo>
                      <a:lnTo>
                        <a:pt x="918" y="223"/>
                      </a:lnTo>
                      <a:lnTo>
                        <a:pt x="1102" y="209"/>
                      </a:lnTo>
                      <a:lnTo>
                        <a:pt x="1229" y="242"/>
                      </a:lnTo>
                      <a:lnTo>
                        <a:pt x="1323" y="293"/>
                      </a:lnTo>
                      <a:lnTo>
                        <a:pt x="1401" y="352"/>
                      </a:lnTo>
                      <a:lnTo>
                        <a:pt x="1494" y="443"/>
                      </a:lnTo>
                      <a:lnTo>
                        <a:pt x="1553" y="544"/>
                      </a:lnTo>
                      <a:lnTo>
                        <a:pt x="1592" y="633"/>
                      </a:lnTo>
                      <a:lnTo>
                        <a:pt x="1604" y="720"/>
                      </a:lnTo>
                      <a:lnTo>
                        <a:pt x="1604" y="909"/>
                      </a:lnTo>
                      <a:lnTo>
                        <a:pt x="4377" y="962"/>
                      </a:lnTo>
                      <a:lnTo>
                        <a:pt x="4377" y="779"/>
                      </a:lnTo>
                      <a:lnTo>
                        <a:pt x="4415" y="653"/>
                      </a:lnTo>
                      <a:lnTo>
                        <a:pt x="4461" y="556"/>
                      </a:lnTo>
                      <a:lnTo>
                        <a:pt x="4529" y="465"/>
                      </a:lnTo>
                      <a:lnTo>
                        <a:pt x="4627" y="384"/>
                      </a:lnTo>
                      <a:lnTo>
                        <a:pt x="4727" y="332"/>
                      </a:lnTo>
                      <a:lnTo>
                        <a:pt x="4825" y="301"/>
                      </a:lnTo>
                      <a:lnTo>
                        <a:pt x="4997" y="301"/>
                      </a:lnTo>
                      <a:lnTo>
                        <a:pt x="5089" y="319"/>
                      </a:lnTo>
                      <a:lnTo>
                        <a:pt x="5182" y="359"/>
                      </a:lnTo>
                      <a:lnTo>
                        <a:pt x="5266" y="431"/>
                      </a:lnTo>
                      <a:lnTo>
                        <a:pt x="5347" y="523"/>
                      </a:lnTo>
                      <a:lnTo>
                        <a:pt x="5400" y="633"/>
                      </a:lnTo>
                      <a:lnTo>
                        <a:pt x="5433" y="753"/>
                      </a:lnTo>
                      <a:lnTo>
                        <a:pt x="5433" y="876"/>
                      </a:lnTo>
                      <a:lnTo>
                        <a:pt x="6346" y="873"/>
                      </a:lnTo>
                      <a:lnTo>
                        <a:pt x="6346" y="833"/>
                      </a:lnTo>
                      <a:lnTo>
                        <a:pt x="6316" y="833"/>
                      </a:lnTo>
                      <a:lnTo>
                        <a:pt x="6316" y="774"/>
                      </a:lnTo>
                      <a:lnTo>
                        <a:pt x="6344" y="771"/>
                      </a:lnTo>
                      <a:lnTo>
                        <a:pt x="6344" y="593"/>
                      </a:lnTo>
                      <a:lnTo>
                        <a:pt x="6320" y="556"/>
                      </a:lnTo>
                      <a:lnTo>
                        <a:pt x="6108" y="451"/>
                      </a:lnTo>
                      <a:lnTo>
                        <a:pt x="5875" y="359"/>
                      </a:lnTo>
                      <a:lnTo>
                        <a:pt x="5593" y="274"/>
                      </a:lnTo>
                      <a:lnTo>
                        <a:pt x="5288" y="201"/>
                      </a:lnTo>
                      <a:lnTo>
                        <a:pt x="5008" y="143"/>
                      </a:lnTo>
                      <a:lnTo>
                        <a:pt x="4741" y="96"/>
                      </a:lnTo>
                      <a:lnTo>
                        <a:pt x="4649" y="96"/>
                      </a:lnTo>
                      <a:lnTo>
                        <a:pt x="4588" y="123"/>
                      </a:lnTo>
                      <a:lnTo>
                        <a:pt x="4303" y="163"/>
                      </a:lnTo>
                      <a:lnTo>
                        <a:pt x="4078" y="183"/>
                      </a:lnTo>
                      <a:lnTo>
                        <a:pt x="2894" y="109"/>
                      </a:lnTo>
                      <a:lnTo>
                        <a:pt x="2326" y="64"/>
                      </a:lnTo>
                      <a:lnTo>
                        <a:pt x="1791" y="23"/>
                      </a:lnTo>
                      <a:lnTo>
                        <a:pt x="1520" y="5"/>
                      </a:lnTo>
                      <a:lnTo>
                        <a:pt x="318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69" name="Freeform 31">
                  <a:extLst>
                    <a:ext uri="{FF2B5EF4-FFF2-40B4-BE49-F238E27FC236}">
                      <a16:creationId xmlns:a16="http://schemas.microsoft.com/office/drawing/2014/main" id="{6BC8AA6E-D539-672D-0DBF-838554C0FC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13" y="2601"/>
                  <a:ext cx="640" cy="432"/>
                </a:xfrm>
                <a:custGeom>
                  <a:avLst/>
                  <a:gdLst>
                    <a:gd name="T0" fmla="*/ 0 w 1280"/>
                    <a:gd name="T1" fmla="*/ 0 h 865"/>
                    <a:gd name="T2" fmla="*/ 0 w 1280"/>
                    <a:gd name="T3" fmla="*/ 422 h 865"/>
                    <a:gd name="T4" fmla="*/ 640 w 1280"/>
                    <a:gd name="T5" fmla="*/ 432 h 865"/>
                    <a:gd name="T6" fmla="*/ 640 w 1280"/>
                    <a:gd name="T7" fmla="*/ 46 h 865"/>
                    <a:gd name="T8" fmla="*/ 555 w 1280"/>
                    <a:gd name="T9" fmla="*/ 37 h 865"/>
                    <a:gd name="T10" fmla="*/ 439 w 1280"/>
                    <a:gd name="T11" fmla="*/ 29 h 865"/>
                    <a:gd name="T12" fmla="*/ 321 w 1280"/>
                    <a:gd name="T13" fmla="*/ 24 h 865"/>
                    <a:gd name="T14" fmla="*/ 245 w 1280"/>
                    <a:gd name="T15" fmla="*/ 17 h 865"/>
                    <a:gd name="T16" fmla="*/ 170 w 1280"/>
                    <a:gd name="T17" fmla="*/ 12 h 865"/>
                    <a:gd name="T18" fmla="*/ 69 w 1280"/>
                    <a:gd name="T19" fmla="*/ 4 h 865"/>
                    <a:gd name="T20" fmla="*/ 0 w 1280"/>
                    <a:gd name="T21" fmla="*/ 0 h 86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80" h="865">
                      <a:moveTo>
                        <a:pt x="0" y="0"/>
                      </a:moveTo>
                      <a:lnTo>
                        <a:pt x="0" y="845"/>
                      </a:lnTo>
                      <a:lnTo>
                        <a:pt x="1280" y="865"/>
                      </a:lnTo>
                      <a:lnTo>
                        <a:pt x="1280" y="92"/>
                      </a:lnTo>
                      <a:lnTo>
                        <a:pt x="1110" y="75"/>
                      </a:lnTo>
                      <a:lnTo>
                        <a:pt x="877" y="59"/>
                      </a:lnTo>
                      <a:lnTo>
                        <a:pt x="642" y="48"/>
                      </a:lnTo>
                      <a:lnTo>
                        <a:pt x="490" y="34"/>
                      </a:lnTo>
                      <a:lnTo>
                        <a:pt x="340" y="25"/>
                      </a:lnTo>
                      <a:lnTo>
                        <a:pt x="138" y="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4370" name="Group 32">
                  <a:extLst>
                    <a:ext uri="{FF2B5EF4-FFF2-40B4-BE49-F238E27FC236}">
                      <a16:creationId xmlns:a16="http://schemas.microsoft.com/office/drawing/2014/main" id="{2403259F-DF23-A9CE-4364-19631B214DC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96" y="2463"/>
                  <a:ext cx="1075" cy="491"/>
                  <a:chOff x="2096" y="2463"/>
                  <a:chExt cx="1075" cy="491"/>
                </a:xfrm>
              </p:grpSpPr>
              <p:sp>
                <p:nvSpPr>
                  <p:cNvPr id="14371" name="Oval 33">
                    <a:extLst>
                      <a:ext uri="{FF2B5EF4-FFF2-40B4-BE49-F238E27FC236}">
                        <a16:creationId xmlns:a16="http://schemas.microsoft.com/office/drawing/2014/main" id="{E169400A-9958-4DF1-6E21-BF4F5F72F0B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96" y="2463"/>
                    <a:ext cx="123" cy="67"/>
                  </a:xfrm>
                  <a:prstGeom prst="ellipse">
                    <a:avLst/>
                  </a:prstGeom>
                  <a:solidFill>
                    <a:srgbClr val="800000"/>
                  </a:solidFill>
                  <a:ln w="9525">
                    <a:solidFill>
                      <a:srgbClr val="8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4372" name="Oval 34">
                    <a:extLst>
                      <a:ext uri="{FF2B5EF4-FFF2-40B4-BE49-F238E27FC236}">
                        <a16:creationId xmlns:a16="http://schemas.microsoft.com/office/drawing/2014/main" id="{806C9785-7270-BC5C-081B-67F33463584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19" y="2486"/>
                    <a:ext cx="18" cy="1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grpSp>
                <p:nvGrpSpPr>
                  <p:cNvPr id="14373" name="Group 35">
                    <a:extLst>
                      <a:ext uri="{FF2B5EF4-FFF2-40B4-BE49-F238E27FC236}">
                        <a16:creationId xmlns:a16="http://schemas.microsoft.com/office/drawing/2014/main" id="{32C172DA-800B-6388-CE54-7F1F47A12A5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94" y="2659"/>
                    <a:ext cx="677" cy="295"/>
                    <a:chOff x="2494" y="2659"/>
                    <a:chExt cx="677" cy="295"/>
                  </a:xfrm>
                </p:grpSpPr>
                <p:sp>
                  <p:nvSpPr>
                    <p:cNvPr id="14374" name="Freeform 36">
                      <a:extLst>
                        <a:ext uri="{FF2B5EF4-FFF2-40B4-BE49-F238E27FC236}">
                          <a16:creationId xmlns:a16="http://schemas.microsoft.com/office/drawing/2014/main" id="{764C2226-A3E4-A735-F236-C08DA7B6956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4" y="2860"/>
                      <a:ext cx="677" cy="94"/>
                    </a:xfrm>
                    <a:custGeom>
                      <a:avLst/>
                      <a:gdLst>
                        <a:gd name="T0" fmla="*/ 0 w 1355"/>
                        <a:gd name="T1" fmla="*/ 52 h 189"/>
                        <a:gd name="T2" fmla="*/ 0 w 1355"/>
                        <a:gd name="T3" fmla="*/ 94 h 189"/>
                        <a:gd name="T4" fmla="*/ 677 w 1355"/>
                        <a:gd name="T5" fmla="*/ 0 h 189"/>
                        <a:gd name="T6" fmla="*/ 0 w 1355"/>
                        <a:gd name="T7" fmla="*/ 52 h 189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1355" h="189">
                          <a:moveTo>
                            <a:pt x="0" y="105"/>
                          </a:moveTo>
                          <a:lnTo>
                            <a:pt x="0" y="189"/>
                          </a:lnTo>
                          <a:lnTo>
                            <a:pt x="1355" y="0"/>
                          </a:lnTo>
                          <a:lnTo>
                            <a:pt x="0" y="105"/>
                          </a:lnTo>
                          <a:close/>
                        </a:path>
                      </a:pathLst>
                    </a:custGeom>
                    <a:solidFill>
                      <a:srgbClr val="800000"/>
                    </a:solidFill>
                    <a:ln w="9525">
                      <a:solidFill>
                        <a:srgbClr val="8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75" name="Freeform 37">
                      <a:extLst>
                        <a:ext uri="{FF2B5EF4-FFF2-40B4-BE49-F238E27FC236}">
                          <a16:creationId xmlns:a16="http://schemas.microsoft.com/office/drawing/2014/main" id="{27359C30-E86C-C96C-DBDB-B7A4FD29674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4" y="2659"/>
                      <a:ext cx="670" cy="112"/>
                    </a:xfrm>
                    <a:custGeom>
                      <a:avLst/>
                      <a:gdLst>
                        <a:gd name="T0" fmla="*/ 0 w 1341"/>
                        <a:gd name="T1" fmla="*/ 0 h 223"/>
                        <a:gd name="T2" fmla="*/ 0 w 1341"/>
                        <a:gd name="T3" fmla="*/ 44 h 223"/>
                        <a:gd name="T4" fmla="*/ 670 w 1341"/>
                        <a:gd name="T5" fmla="*/ 112 h 223"/>
                        <a:gd name="T6" fmla="*/ 0 w 1341"/>
                        <a:gd name="T7" fmla="*/ 0 h 22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1341" h="223">
                          <a:moveTo>
                            <a:pt x="0" y="0"/>
                          </a:moveTo>
                          <a:lnTo>
                            <a:pt x="0" y="87"/>
                          </a:lnTo>
                          <a:lnTo>
                            <a:pt x="1341" y="22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800000"/>
                    </a:solidFill>
                    <a:ln w="9525">
                      <a:solidFill>
                        <a:srgbClr val="8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76" name="Freeform 38">
                      <a:extLst>
                        <a:ext uri="{FF2B5EF4-FFF2-40B4-BE49-F238E27FC236}">
                          <a16:creationId xmlns:a16="http://schemas.microsoft.com/office/drawing/2014/main" id="{44ABEEC7-4435-6727-61C0-EE103B8910D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4" y="2725"/>
                      <a:ext cx="670" cy="69"/>
                    </a:xfrm>
                    <a:custGeom>
                      <a:avLst/>
                      <a:gdLst>
                        <a:gd name="T0" fmla="*/ 0 w 1341"/>
                        <a:gd name="T1" fmla="*/ 0 h 138"/>
                        <a:gd name="T2" fmla="*/ 0 w 1341"/>
                        <a:gd name="T3" fmla="*/ 43 h 138"/>
                        <a:gd name="T4" fmla="*/ 670 w 1341"/>
                        <a:gd name="T5" fmla="*/ 69 h 138"/>
                        <a:gd name="T6" fmla="*/ 0 w 1341"/>
                        <a:gd name="T7" fmla="*/ 0 h 138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1341" h="138">
                          <a:moveTo>
                            <a:pt x="0" y="0"/>
                          </a:moveTo>
                          <a:lnTo>
                            <a:pt x="0" y="86"/>
                          </a:lnTo>
                          <a:lnTo>
                            <a:pt x="1341" y="13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800000"/>
                    </a:solidFill>
                    <a:ln w="9525">
                      <a:solidFill>
                        <a:srgbClr val="8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77" name="Freeform 39">
                      <a:extLst>
                        <a:ext uri="{FF2B5EF4-FFF2-40B4-BE49-F238E27FC236}">
                          <a16:creationId xmlns:a16="http://schemas.microsoft.com/office/drawing/2014/main" id="{2C254DE1-2D4B-D957-335B-291FA7CBE26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4" y="2788"/>
                      <a:ext cx="677" cy="42"/>
                    </a:xfrm>
                    <a:custGeom>
                      <a:avLst/>
                      <a:gdLst>
                        <a:gd name="T0" fmla="*/ 0 w 1355"/>
                        <a:gd name="T1" fmla="*/ 0 h 85"/>
                        <a:gd name="T2" fmla="*/ 0 w 1355"/>
                        <a:gd name="T3" fmla="*/ 42 h 85"/>
                        <a:gd name="T4" fmla="*/ 677 w 1355"/>
                        <a:gd name="T5" fmla="*/ 25 h 85"/>
                        <a:gd name="T6" fmla="*/ 0 w 1355"/>
                        <a:gd name="T7" fmla="*/ 0 h 85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1355" h="85">
                          <a:moveTo>
                            <a:pt x="0" y="0"/>
                          </a:moveTo>
                          <a:lnTo>
                            <a:pt x="0" y="85"/>
                          </a:lnTo>
                          <a:lnTo>
                            <a:pt x="1355" y="5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800000"/>
                    </a:solidFill>
                    <a:ln w="9525">
                      <a:solidFill>
                        <a:srgbClr val="8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78" name="Freeform 40">
                      <a:extLst>
                        <a:ext uri="{FF2B5EF4-FFF2-40B4-BE49-F238E27FC236}">
                          <a16:creationId xmlns:a16="http://schemas.microsoft.com/office/drawing/2014/main" id="{8B4058FE-20EB-3EBD-8B4E-CABECB1C81C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4" y="2837"/>
                      <a:ext cx="677" cy="55"/>
                    </a:xfrm>
                    <a:custGeom>
                      <a:avLst/>
                      <a:gdLst>
                        <a:gd name="T0" fmla="*/ 0 w 1355"/>
                        <a:gd name="T1" fmla="*/ 13 h 112"/>
                        <a:gd name="T2" fmla="*/ 0 w 1355"/>
                        <a:gd name="T3" fmla="*/ 55 h 112"/>
                        <a:gd name="T4" fmla="*/ 677 w 1355"/>
                        <a:gd name="T5" fmla="*/ 0 h 112"/>
                        <a:gd name="T6" fmla="*/ 0 w 1355"/>
                        <a:gd name="T7" fmla="*/ 13 h 112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1355" h="112">
                          <a:moveTo>
                            <a:pt x="0" y="27"/>
                          </a:moveTo>
                          <a:lnTo>
                            <a:pt x="0" y="112"/>
                          </a:lnTo>
                          <a:lnTo>
                            <a:pt x="1355" y="0"/>
                          </a:lnTo>
                          <a:lnTo>
                            <a:pt x="0" y="27"/>
                          </a:lnTo>
                          <a:close/>
                        </a:path>
                      </a:pathLst>
                    </a:custGeom>
                    <a:solidFill>
                      <a:srgbClr val="800000"/>
                    </a:solidFill>
                    <a:ln w="9525">
                      <a:solidFill>
                        <a:srgbClr val="8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14343" name="Group 41">
              <a:extLst>
                <a:ext uri="{FF2B5EF4-FFF2-40B4-BE49-F238E27FC236}">
                  <a16:creationId xmlns:a16="http://schemas.microsoft.com/office/drawing/2014/main" id="{1D987303-D1EF-D61A-79F6-3B899A8F7A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7" y="2685"/>
              <a:ext cx="2446" cy="504"/>
              <a:chOff x="1597" y="2685"/>
              <a:chExt cx="2446" cy="504"/>
            </a:xfrm>
          </p:grpSpPr>
          <p:grpSp>
            <p:nvGrpSpPr>
              <p:cNvPr id="14344" name="Group 42">
                <a:extLst>
                  <a:ext uri="{FF2B5EF4-FFF2-40B4-BE49-F238E27FC236}">
                    <a16:creationId xmlns:a16="http://schemas.microsoft.com/office/drawing/2014/main" id="{07AAEACD-F791-4774-7C5E-E2C10FC86A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41" y="2685"/>
                <a:ext cx="502" cy="504"/>
                <a:chOff x="3541" y="2685"/>
                <a:chExt cx="502" cy="504"/>
              </a:xfrm>
            </p:grpSpPr>
            <p:sp>
              <p:nvSpPr>
                <p:cNvPr id="14355" name="Oval 43">
                  <a:extLst>
                    <a:ext uri="{FF2B5EF4-FFF2-40B4-BE49-F238E27FC236}">
                      <a16:creationId xmlns:a16="http://schemas.microsoft.com/office/drawing/2014/main" id="{C2590693-0C50-A282-98D9-1CAA928386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1" y="2685"/>
                  <a:ext cx="502" cy="504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4356" name="Freeform 44">
                  <a:extLst>
                    <a:ext uri="{FF2B5EF4-FFF2-40B4-BE49-F238E27FC236}">
                      <a16:creationId xmlns:a16="http://schemas.microsoft.com/office/drawing/2014/main" id="{746AFA09-1B32-2FAE-8029-C72CEC688B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52" y="3012"/>
                  <a:ext cx="88" cy="108"/>
                </a:xfrm>
                <a:custGeom>
                  <a:avLst/>
                  <a:gdLst>
                    <a:gd name="T0" fmla="*/ 0 w 176"/>
                    <a:gd name="T1" fmla="*/ 100 h 215"/>
                    <a:gd name="T2" fmla="*/ 35 w 176"/>
                    <a:gd name="T3" fmla="*/ 0 h 215"/>
                    <a:gd name="T4" fmla="*/ 56 w 176"/>
                    <a:gd name="T5" fmla="*/ 0 h 215"/>
                    <a:gd name="T6" fmla="*/ 88 w 176"/>
                    <a:gd name="T7" fmla="*/ 104 h 215"/>
                    <a:gd name="T8" fmla="*/ 45 w 176"/>
                    <a:gd name="T9" fmla="*/ 108 h 215"/>
                    <a:gd name="T10" fmla="*/ 0 w 176"/>
                    <a:gd name="T11" fmla="*/ 100 h 21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76" h="215">
                      <a:moveTo>
                        <a:pt x="0" y="199"/>
                      </a:moveTo>
                      <a:lnTo>
                        <a:pt x="69" y="0"/>
                      </a:lnTo>
                      <a:lnTo>
                        <a:pt x="111" y="0"/>
                      </a:lnTo>
                      <a:lnTo>
                        <a:pt x="176" y="207"/>
                      </a:lnTo>
                      <a:lnTo>
                        <a:pt x="90" y="215"/>
                      </a:lnTo>
                      <a:lnTo>
                        <a:pt x="0" y="199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57" name="Freeform 45">
                  <a:extLst>
                    <a:ext uri="{FF2B5EF4-FFF2-40B4-BE49-F238E27FC236}">
                      <a16:creationId xmlns:a16="http://schemas.microsoft.com/office/drawing/2014/main" id="{4812EB1E-9B7C-89CE-FC0B-E3FF643985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47" y="2752"/>
                  <a:ext cx="89" cy="108"/>
                </a:xfrm>
                <a:custGeom>
                  <a:avLst/>
                  <a:gdLst>
                    <a:gd name="T0" fmla="*/ 0 w 179"/>
                    <a:gd name="T1" fmla="*/ 8 h 215"/>
                    <a:gd name="T2" fmla="*/ 35 w 179"/>
                    <a:gd name="T3" fmla="*/ 108 h 215"/>
                    <a:gd name="T4" fmla="*/ 56 w 179"/>
                    <a:gd name="T5" fmla="*/ 108 h 215"/>
                    <a:gd name="T6" fmla="*/ 89 w 179"/>
                    <a:gd name="T7" fmla="*/ 5 h 215"/>
                    <a:gd name="T8" fmla="*/ 46 w 179"/>
                    <a:gd name="T9" fmla="*/ 0 h 215"/>
                    <a:gd name="T10" fmla="*/ 0 w 179"/>
                    <a:gd name="T11" fmla="*/ 8 h 21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79" h="215">
                      <a:moveTo>
                        <a:pt x="0" y="15"/>
                      </a:moveTo>
                      <a:lnTo>
                        <a:pt x="71" y="215"/>
                      </a:lnTo>
                      <a:lnTo>
                        <a:pt x="112" y="215"/>
                      </a:lnTo>
                      <a:lnTo>
                        <a:pt x="179" y="9"/>
                      </a:lnTo>
                      <a:lnTo>
                        <a:pt x="92" y="0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58" name="Freeform 46">
                  <a:extLst>
                    <a:ext uri="{FF2B5EF4-FFF2-40B4-BE49-F238E27FC236}">
                      <a16:creationId xmlns:a16="http://schemas.microsoft.com/office/drawing/2014/main" id="{2F65C0C3-8078-42A5-4B0A-F38542FA6C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67" y="2890"/>
                  <a:ext cx="107" cy="88"/>
                </a:xfrm>
                <a:custGeom>
                  <a:avLst/>
                  <a:gdLst>
                    <a:gd name="T0" fmla="*/ 100 w 215"/>
                    <a:gd name="T1" fmla="*/ 0 h 175"/>
                    <a:gd name="T2" fmla="*/ 0 w 215"/>
                    <a:gd name="T3" fmla="*/ 35 h 175"/>
                    <a:gd name="T4" fmla="*/ 0 w 215"/>
                    <a:gd name="T5" fmla="*/ 56 h 175"/>
                    <a:gd name="T6" fmla="*/ 103 w 215"/>
                    <a:gd name="T7" fmla="*/ 88 h 175"/>
                    <a:gd name="T8" fmla="*/ 107 w 215"/>
                    <a:gd name="T9" fmla="*/ 46 h 175"/>
                    <a:gd name="T10" fmla="*/ 100 w 215"/>
                    <a:gd name="T11" fmla="*/ 0 h 17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15" h="175">
                      <a:moveTo>
                        <a:pt x="200" y="0"/>
                      </a:moveTo>
                      <a:lnTo>
                        <a:pt x="0" y="70"/>
                      </a:lnTo>
                      <a:lnTo>
                        <a:pt x="0" y="112"/>
                      </a:lnTo>
                      <a:lnTo>
                        <a:pt x="206" y="175"/>
                      </a:lnTo>
                      <a:lnTo>
                        <a:pt x="215" y="91"/>
                      </a:lnTo>
                      <a:lnTo>
                        <a:pt x="20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59" name="Freeform 47">
                  <a:extLst>
                    <a:ext uri="{FF2B5EF4-FFF2-40B4-BE49-F238E27FC236}">
                      <a16:creationId xmlns:a16="http://schemas.microsoft.com/office/drawing/2014/main" id="{8C460DA3-E91A-AA3D-65A8-0B48252F39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10" y="2890"/>
                  <a:ext cx="107" cy="88"/>
                </a:xfrm>
                <a:custGeom>
                  <a:avLst/>
                  <a:gdLst>
                    <a:gd name="T0" fmla="*/ 8 w 215"/>
                    <a:gd name="T1" fmla="*/ 0 h 175"/>
                    <a:gd name="T2" fmla="*/ 107 w 215"/>
                    <a:gd name="T3" fmla="*/ 35 h 175"/>
                    <a:gd name="T4" fmla="*/ 107 w 215"/>
                    <a:gd name="T5" fmla="*/ 56 h 175"/>
                    <a:gd name="T6" fmla="*/ 4 w 215"/>
                    <a:gd name="T7" fmla="*/ 88 h 175"/>
                    <a:gd name="T8" fmla="*/ 0 w 215"/>
                    <a:gd name="T9" fmla="*/ 46 h 175"/>
                    <a:gd name="T10" fmla="*/ 8 w 215"/>
                    <a:gd name="T11" fmla="*/ 0 h 17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15" h="175">
                      <a:moveTo>
                        <a:pt x="16" y="0"/>
                      </a:moveTo>
                      <a:lnTo>
                        <a:pt x="215" y="70"/>
                      </a:lnTo>
                      <a:lnTo>
                        <a:pt x="215" y="112"/>
                      </a:lnTo>
                      <a:lnTo>
                        <a:pt x="8" y="175"/>
                      </a:lnTo>
                      <a:lnTo>
                        <a:pt x="0" y="91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60" name="Oval 48">
                  <a:extLst>
                    <a:ext uri="{FF2B5EF4-FFF2-40B4-BE49-F238E27FC236}">
                      <a16:creationId xmlns:a16="http://schemas.microsoft.com/office/drawing/2014/main" id="{B1FBD43D-D17B-AD25-8937-5FFBC1DC80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9" y="2751"/>
                  <a:ext cx="362" cy="365"/>
                </a:xfrm>
                <a:prstGeom prst="ellips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14361" name="Group 49">
                  <a:extLst>
                    <a:ext uri="{FF2B5EF4-FFF2-40B4-BE49-F238E27FC236}">
                      <a16:creationId xmlns:a16="http://schemas.microsoft.com/office/drawing/2014/main" id="{82C2AB55-5D20-F969-D852-3CEF63A3BB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23" y="2864"/>
                  <a:ext cx="136" cy="139"/>
                  <a:chOff x="3723" y="2864"/>
                  <a:chExt cx="136" cy="139"/>
                </a:xfrm>
              </p:grpSpPr>
              <p:sp>
                <p:nvSpPr>
                  <p:cNvPr id="14362" name="Oval 50">
                    <a:extLst>
                      <a:ext uri="{FF2B5EF4-FFF2-40B4-BE49-F238E27FC236}">
                        <a16:creationId xmlns:a16="http://schemas.microsoft.com/office/drawing/2014/main" id="{EB58220B-CCA9-0ECC-E702-B4C6FE8CE8D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23" y="2864"/>
                    <a:ext cx="136" cy="139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9050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4363" name="Oval 51">
                    <a:extLst>
                      <a:ext uri="{FF2B5EF4-FFF2-40B4-BE49-F238E27FC236}">
                        <a16:creationId xmlns:a16="http://schemas.microsoft.com/office/drawing/2014/main" id="{EC7D9E68-3AA0-0AC2-B19B-CB42A4825F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50" y="2893"/>
                    <a:ext cx="79" cy="8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9050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  <p:grpSp>
            <p:nvGrpSpPr>
              <p:cNvPr id="14345" name="Group 52">
                <a:extLst>
                  <a:ext uri="{FF2B5EF4-FFF2-40B4-BE49-F238E27FC236}">
                    <a16:creationId xmlns:a16="http://schemas.microsoft.com/office/drawing/2014/main" id="{D641332E-910E-E03C-0C6B-1B8A4F943E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7" y="2685"/>
                <a:ext cx="502" cy="504"/>
                <a:chOff x="1597" y="2685"/>
                <a:chExt cx="502" cy="504"/>
              </a:xfrm>
            </p:grpSpPr>
            <p:sp>
              <p:nvSpPr>
                <p:cNvPr id="14346" name="Oval 53">
                  <a:extLst>
                    <a:ext uri="{FF2B5EF4-FFF2-40B4-BE49-F238E27FC236}">
                      <a16:creationId xmlns:a16="http://schemas.microsoft.com/office/drawing/2014/main" id="{253E5F9C-4ACC-F1C0-32B3-988E1079F9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7" y="2685"/>
                  <a:ext cx="502" cy="504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4347" name="Freeform 54">
                  <a:extLst>
                    <a:ext uri="{FF2B5EF4-FFF2-40B4-BE49-F238E27FC236}">
                      <a16:creationId xmlns:a16="http://schemas.microsoft.com/office/drawing/2014/main" id="{A62D77EA-43DA-ECF8-E539-9C4745B137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9" y="3012"/>
                  <a:ext cx="87" cy="108"/>
                </a:xfrm>
                <a:custGeom>
                  <a:avLst/>
                  <a:gdLst>
                    <a:gd name="T0" fmla="*/ 0 w 174"/>
                    <a:gd name="T1" fmla="*/ 100 h 215"/>
                    <a:gd name="T2" fmla="*/ 34 w 174"/>
                    <a:gd name="T3" fmla="*/ 0 h 215"/>
                    <a:gd name="T4" fmla="*/ 55 w 174"/>
                    <a:gd name="T5" fmla="*/ 0 h 215"/>
                    <a:gd name="T6" fmla="*/ 87 w 174"/>
                    <a:gd name="T7" fmla="*/ 104 h 215"/>
                    <a:gd name="T8" fmla="*/ 45 w 174"/>
                    <a:gd name="T9" fmla="*/ 108 h 215"/>
                    <a:gd name="T10" fmla="*/ 0 w 174"/>
                    <a:gd name="T11" fmla="*/ 100 h 21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74" h="215">
                      <a:moveTo>
                        <a:pt x="0" y="199"/>
                      </a:moveTo>
                      <a:lnTo>
                        <a:pt x="67" y="0"/>
                      </a:lnTo>
                      <a:lnTo>
                        <a:pt x="109" y="0"/>
                      </a:lnTo>
                      <a:lnTo>
                        <a:pt x="174" y="207"/>
                      </a:lnTo>
                      <a:lnTo>
                        <a:pt x="90" y="215"/>
                      </a:lnTo>
                      <a:lnTo>
                        <a:pt x="0" y="199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48" name="Freeform 55">
                  <a:extLst>
                    <a:ext uri="{FF2B5EF4-FFF2-40B4-BE49-F238E27FC236}">
                      <a16:creationId xmlns:a16="http://schemas.microsoft.com/office/drawing/2014/main" id="{67FA2E79-90CB-C91A-E155-7A9EACFD7E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3" y="2752"/>
                  <a:ext cx="90" cy="108"/>
                </a:xfrm>
                <a:custGeom>
                  <a:avLst/>
                  <a:gdLst>
                    <a:gd name="T0" fmla="*/ 0 w 181"/>
                    <a:gd name="T1" fmla="*/ 8 h 215"/>
                    <a:gd name="T2" fmla="*/ 36 w 181"/>
                    <a:gd name="T3" fmla="*/ 108 h 215"/>
                    <a:gd name="T4" fmla="*/ 57 w 181"/>
                    <a:gd name="T5" fmla="*/ 108 h 215"/>
                    <a:gd name="T6" fmla="*/ 90 w 181"/>
                    <a:gd name="T7" fmla="*/ 5 h 215"/>
                    <a:gd name="T8" fmla="*/ 47 w 181"/>
                    <a:gd name="T9" fmla="*/ 0 h 215"/>
                    <a:gd name="T10" fmla="*/ 0 w 181"/>
                    <a:gd name="T11" fmla="*/ 8 h 21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81" h="215">
                      <a:moveTo>
                        <a:pt x="0" y="15"/>
                      </a:moveTo>
                      <a:lnTo>
                        <a:pt x="72" y="215"/>
                      </a:lnTo>
                      <a:lnTo>
                        <a:pt x="115" y="215"/>
                      </a:lnTo>
                      <a:lnTo>
                        <a:pt x="181" y="9"/>
                      </a:lnTo>
                      <a:lnTo>
                        <a:pt x="94" y="0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49" name="Freeform 56">
                  <a:extLst>
                    <a:ext uri="{FF2B5EF4-FFF2-40B4-BE49-F238E27FC236}">
                      <a16:creationId xmlns:a16="http://schemas.microsoft.com/office/drawing/2014/main" id="{2B0FABD6-F824-08F6-71E9-BE3673A4AB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23" y="2890"/>
                  <a:ext cx="108" cy="88"/>
                </a:xfrm>
                <a:custGeom>
                  <a:avLst/>
                  <a:gdLst>
                    <a:gd name="T0" fmla="*/ 101 w 216"/>
                    <a:gd name="T1" fmla="*/ 0 h 175"/>
                    <a:gd name="T2" fmla="*/ 0 w 216"/>
                    <a:gd name="T3" fmla="*/ 35 h 175"/>
                    <a:gd name="T4" fmla="*/ 0 w 216"/>
                    <a:gd name="T5" fmla="*/ 56 h 175"/>
                    <a:gd name="T6" fmla="*/ 104 w 216"/>
                    <a:gd name="T7" fmla="*/ 88 h 175"/>
                    <a:gd name="T8" fmla="*/ 108 w 216"/>
                    <a:gd name="T9" fmla="*/ 46 h 175"/>
                    <a:gd name="T10" fmla="*/ 101 w 216"/>
                    <a:gd name="T11" fmla="*/ 0 h 17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16" h="175">
                      <a:moveTo>
                        <a:pt x="201" y="0"/>
                      </a:moveTo>
                      <a:lnTo>
                        <a:pt x="0" y="70"/>
                      </a:lnTo>
                      <a:lnTo>
                        <a:pt x="0" y="112"/>
                      </a:lnTo>
                      <a:lnTo>
                        <a:pt x="207" y="175"/>
                      </a:lnTo>
                      <a:lnTo>
                        <a:pt x="216" y="91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50" name="Freeform 57">
                  <a:extLst>
                    <a:ext uri="{FF2B5EF4-FFF2-40B4-BE49-F238E27FC236}">
                      <a16:creationId xmlns:a16="http://schemas.microsoft.com/office/drawing/2014/main" id="{B964DC68-4079-D304-1DA5-7D92E7067F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890"/>
                  <a:ext cx="109" cy="88"/>
                </a:xfrm>
                <a:custGeom>
                  <a:avLst/>
                  <a:gdLst>
                    <a:gd name="T0" fmla="*/ 8 w 216"/>
                    <a:gd name="T1" fmla="*/ 0 h 175"/>
                    <a:gd name="T2" fmla="*/ 109 w 216"/>
                    <a:gd name="T3" fmla="*/ 35 h 175"/>
                    <a:gd name="T4" fmla="*/ 109 w 216"/>
                    <a:gd name="T5" fmla="*/ 56 h 175"/>
                    <a:gd name="T6" fmla="*/ 5 w 216"/>
                    <a:gd name="T7" fmla="*/ 88 h 175"/>
                    <a:gd name="T8" fmla="*/ 0 w 216"/>
                    <a:gd name="T9" fmla="*/ 46 h 175"/>
                    <a:gd name="T10" fmla="*/ 8 w 216"/>
                    <a:gd name="T11" fmla="*/ 0 h 17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16" h="175">
                      <a:moveTo>
                        <a:pt x="15" y="0"/>
                      </a:moveTo>
                      <a:lnTo>
                        <a:pt x="216" y="70"/>
                      </a:lnTo>
                      <a:lnTo>
                        <a:pt x="216" y="112"/>
                      </a:lnTo>
                      <a:lnTo>
                        <a:pt x="9" y="175"/>
                      </a:lnTo>
                      <a:lnTo>
                        <a:pt x="0" y="91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51" name="Oval 58">
                  <a:extLst>
                    <a:ext uri="{FF2B5EF4-FFF2-40B4-BE49-F238E27FC236}">
                      <a16:creationId xmlns:a16="http://schemas.microsoft.com/office/drawing/2014/main" id="{49CE0E74-9FB0-7D9D-35F7-AC2CF346E7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4" y="2751"/>
                  <a:ext cx="363" cy="365"/>
                </a:xfrm>
                <a:prstGeom prst="ellips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14352" name="Group 59">
                  <a:extLst>
                    <a:ext uri="{FF2B5EF4-FFF2-40B4-BE49-F238E27FC236}">
                      <a16:creationId xmlns:a16="http://schemas.microsoft.com/office/drawing/2014/main" id="{C949A9D7-A82D-7CD2-7688-49FA5FA3488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78" y="2864"/>
                  <a:ext cx="138" cy="139"/>
                  <a:chOff x="1778" y="2864"/>
                  <a:chExt cx="138" cy="139"/>
                </a:xfrm>
              </p:grpSpPr>
              <p:sp>
                <p:nvSpPr>
                  <p:cNvPr id="14353" name="Oval 60">
                    <a:extLst>
                      <a:ext uri="{FF2B5EF4-FFF2-40B4-BE49-F238E27FC236}">
                        <a16:creationId xmlns:a16="http://schemas.microsoft.com/office/drawing/2014/main" id="{154B7B1D-3A8B-8A76-3AB4-97C0CC6277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78" y="2864"/>
                    <a:ext cx="138" cy="139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9050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4354" name="Oval 61">
                    <a:extLst>
                      <a:ext uri="{FF2B5EF4-FFF2-40B4-BE49-F238E27FC236}">
                        <a16:creationId xmlns:a16="http://schemas.microsoft.com/office/drawing/2014/main" id="{7CD2198C-2BA0-9FBD-73E6-DE7209A8D9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07" y="2893"/>
                    <a:ext cx="78" cy="8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9050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1">
            <a:extLst>
              <a:ext uri="{FF2B5EF4-FFF2-40B4-BE49-F238E27FC236}">
                <a16:creationId xmlns:a16="http://schemas.microsoft.com/office/drawing/2014/main" id="{1199814C-C0CF-083B-906E-A279AA33B3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Direct Labor</a:t>
            </a:r>
          </a:p>
        </p:txBody>
      </p:sp>
      <p:sp>
        <p:nvSpPr>
          <p:cNvPr id="15363" name="Rectangle 42">
            <a:extLst>
              <a:ext uri="{FF2B5EF4-FFF2-40B4-BE49-F238E27FC236}">
                <a16:creationId xmlns:a16="http://schemas.microsoft.com/office/drawing/2014/main" id="{69BB3C5F-86D3-73D0-FE1B-B0A7FF4C93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1981200"/>
          </a:xfrm>
          <a:noFill/>
          <a:extLs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en-US"/>
              <a:t>Those labor costs that can be easily traced to individual units of product.</a:t>
            </a:r>
          </a:p>
        </p:txBody>
      </p:sp>
      <p:grpSp>
        <p:nvGrpSpPr>
          <p:cNvPr id="83970" name="Group 2">
            <a:extLst>
              <a:ext uri="{FF2B5EF4-FFF2-40B4-BE49-F238E27FC236}">
                <a16:creationId xmlns:a16="http://schemas.microsoft.com/office/drawing/2014/main" id="{69096AFF-E9B0-4952-7EF4-DABEBB6FD978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200400"/>
            <a:ext cx="1066800" cy="1931988"/>
            <a:chOff x="768" y="2016"/>
            <a:chExt cx="672" cy="1217"/>
          </a:xfrm>
        </p:grpSpPr>
        <p:sp>
          <p:nvSpPr>
            <p:cNvPr id="15423" name="Freeform 3">
              <a:extLst>
                <a:ext uri="{FF2B5EF4-FFF2-40B4-BE49-F238E27FC236}">
                  <a16:creationId xmlns:a16="http://schemas.microsoft.com/office/drawing/2014/main" id="{4F9D5AD6-F8E2-ADE5-C045-304E469E8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" y="2696"/>
              <a:ext cx="235" cy="475"/>
            </a:xfrm>
            <a:custGeom>
              <a:avLst/>
              <a:gdLst>
                <a:gd name="T0" fmla="*/ 234 w 276"/>
                <a:gd name="T1" fmla="*/ 102 h 512"/>
                <a:gd name="T2" fmla="*/ 231 w 276"/>
                <a:gd name="T3" fmla="*/ 227 h 512"/>
                <a:gd name="T4" fmla="*/ 210 w 276"/>
                <a:gd name="T5" fmla="*/ 318 h 512"/>
                <a:gd name="T6" fmla="*/ 203 w 276"/>
                <a:gd name="T7" fmla="*/ 429 h 512"/>
                <a:gd name="T8" fmla="*/ 153 w 276"/>
                <a:gd name="T9" fmla="*/ 429 h 512"/>
                <a:gd name="T10" fmla="*/ 121 w 276"/>
                <a:gd name="T11" fmla="*/ 412 h 512"/>
                <a:gd name="T12" fmla="*/ 103 w 276"/>
                <a:gd name="T13" fmla="*/ 472 h 512"/>
                <a:gd name="T14" fmla="*/ 65 w 276"/>
                <a:gd name="T15" fmla="*/ 474 h 512"/>
                <a:gd name="T16" fmla="*/ 26 w 276"/>
                <a:gd name="T17" fmla="*/ 453 h 512"/>
                <a:gd name="T18" fmla="*/ 0 w 276"/>
                <a:gd name="T19" fmla="*/ 430 h 512"/>
                <a:gd name="T20" fmla="*/ 18 w 276"/>
                <a:gd name="T21" fmla="*/ 381 h 512"/>
                <a:gd name="T22" fmla="*/ 22 w 276"/>
                <a:gd name="T23" fmla="*/ 334 h 512"/>
                <a:gd name="T24" fmla="*/ 36 w 276"/>
                <a:gd name="T25" fmla="*/ 284 h 512"/>
                <a:gd name="T26" fmla="*/ 32 w 276"/>
                <a:gd name="T27" fmla="*/ 225 h 512"/>
                <a:gd name="T28" fmla="*/ 36 w 276"/>
                <a:gd name="T29" fmla="*/ 187 h 512"/>
                <a:gd name="T30" fmla="*/ 43 w 276"/>
                <a:gd name="T31" fmla="*/ 168 h 512"/>
                <a:gd name="T32" fmla="*/ 30 w 276"/>
                <a:gd name="T33" fmla="*/ 92 h 512"/>
                <a:gd name="T34" fmla="*/ 22 w 276"/>
                <a:gd name="T35" fmla="*/ 24 h 512"/>
                <a:gd name="T36" fmla="*/ 20 w 276"/>
                <a:gd name="T37" fmla="*/ 0 h 512"/>
                <a:gd name="T38" fmla="*/ 232 w 276"/>
                <a:gd name="T39" fmla="*/ 90 h 512"/>
                <a:gd name="T40" fmla="*/ 234 w 276"/>
                <a:gd name="T41" fmla="*/ 102 h 51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76" h="512">
                  <a:moveTo>
                    <a:pt x="275" y="110"/>
                  </a:moveTo>
                  <a:lnTo>
                    <a:pt x="271" y="245"/>
                  </a:lnTo>
                  <a:lnTo>
                    <a:pt x="247" y="343"/>
                  </a:lnTo>
                  <a:lnTo>
                    <a:pt x="238" y="462"/>
                  </a:lnTo>
                  <a:lnTo>
                    <a:pt x="180" y="462"/>
                  </a:lnTo>
                  <a:lnTo>
                    <a:pt x="142" y="444"/>
                  </a:lnTo>
                  <a:lnTo>
                    <a:pt x="121" y="509"/>
                  </a:lnTo>
                  <a:lnTo>
                    <a:pt x="76" y="511"/>
                  </a:lnTo>
                  <a:lnTo>
                    <a:pt x="31" y="488"/>
                  </a:lnTo>
                  <a:lnTo>
                    <a:pt x="0" y="464"/>
                  </a:lnTo>
                  <a:lnTo>
                    <a:pt x="21" y="411"/>
                  </a:lnTo>
                  <a:lnTo>
                    <a:pt x="26" y="360"/>
                  </a:lnTo>
                  <a:lnTo>
                    <a:pt x="42" y="306"/>
                  </a:lnTo>
                  <a:lnTo>
                    <a:pt x="38" y="242"/>
                  </a:lnTo>
                  <a:lnTo>
                    <a:pt x="42" y="202"/>
                  </a:lnTo>
                  <a:lnTo>
                    <a:pt x="50" y="181"/>
                  </a:lnTo>
                  <a:lnTo>
                    <a:pt x="35" y="99"/>
                  </a:lnTo>
                  <a:lnTo>
                    <a:pt x="26" y="26"/>
                  </a:lnTo>
                  <a:lnTo>
                    <a:pt x="24" y="0"/>
                  </a:lnTo>
                  <a:lnTo>
                    <a:pt x="273" y="97"/>
                  </a:lnTo>
                  <a:lnTo>
                    <a:pt x="275" y="110"/>
                  </a:lnTo>
                </a:path>
              </a:pathLst>
            </a:custGeom>
            <a:solidFill>
              <a:srgbClr val="A0A0A0"/>
            </a:solidFill>
            <a:ln w="12699" cap="rnd" cmpd="sng">
              <a:solidFill>
                <a:srgbClr val="A0A0A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24" name="Freeform 4">
              <a:extLst>
                <a:ext uri="{FF2B5EF4-FFF2-40B4-BE49-F238E27FC236}">
                  <a16:creationId xmlns:a16="http://schemas.microsoft.com/office/drawing/2014/main" id="{CA9086E0-B375-58AE-0CD6-61E3767964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" y="3145"/>
              <a:ext cx="138" cy="88"/>
            </a:xfrm>
            <a:custGeom>
              <a:avLst/>
              <a:gdLst>
                <a:gd name="T0" fmla="*/ 13 w 162"/>
                <a:gd name="T1" fmla="*/ 0 h 95"/>
                <a:gd name="T2" fmla="*/ 75 w 162"/>
                <a:gd name="T3" fmla="*/ 34 h 95"/>
                <a:gd name="T4" fmla="*/ 121 w 162"/>
                <a:gd name="T5" fmla="*/ 65 h 95"/>
                <a:gd name="T6" fmla="*/ 135 w 162"/>
                <a:gd name="T7" fmla="*/ 74 h 95"/>
                <a:gd name="T8" fmla="*/ 137 w 162"/>
                <a:gd name="T9" fmla="*/ 84 h 95"/>
                <a:gd name="T10" fmla="*/ 124 w 162"/>
                <a:gd name="T11" fmla="*/ 87 h 95"/>
                <a:gd name="T12" fmla="*/ 92 w 162"/>
                <a:gd name="T13" fmla="*/ 87 h 95"/>
                <a:gd name="T14" fmla="*/ 55 w 162"/>
                <a:gd name="T15" fmla="*/ 69 h 95"/>
                <a:gd name="T16" fmla="*/ 25 w 162"/>
                <a:gd name="T17" fmla="*/ 44 h 95"/>
                <a:gd name="T18" fmla="*/ 0 w 162"/>
                <a:gd name="T19" fmla="*/ 34 h 95"/>
                <a:gd name="T20" fmla="*/ 1 w 162"/>
                <a:gd name="T21" fmla="*/ 16 h 95"/>
                <a:gd name="T22" fmla="*/ 13 w 162"/>
                <a:gd name="T23" fmla="*/ 0 h 9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62" h="95">
                  <a:moveTo>
                    <a:pt x="15" y="0"/>
                  </a:moveTo>
                  <a:lnTo>
                    <a:pt x="88" y="37"/>
                  </a:lnTo>
                  <a:lnTo>
                    <a:pt x="142" y="70"/>
                  </a:lnTo>
                  <a:lnTo>
                    <a:pt x="159" y="80"/>
                  </a:lnTo>
                  <a:lnTo>
                    <a:pt x="161" y="91"/>
                  </a:lnTo>
                  <a:lnTo>
                    <a:pt x="146" y="94"/>
                  </a:lnTo>
                  <a:lnTo>
                    <a:pt x="108" y="94"/>
                  </a:lnTo>
                  <a:lnTo>
                    <a:pt x="65" y="74"/>
                  </a:lnTo>
                  <a:lnTo>
                    <a:pt x="29" y="47"/>
                  </a:lnTo>
                  <a:lnTo>
                    <a:pt x="0" y="37"/>
                  </a:lnTo>
                  <a:lnTo>
                    <a:pt x="1" y="17"/>
                  </a:lnTo>
                  <a:lnTo>
                    <a:pt x="15" y="0"/>
                  </a:lnTo>
                </a:path>
              </a:pathLst>
            </a:custGeom>
            <a:solidFill>
              <a:srgbClr val="A0A0A0"/>
            </a:solidFill>
            <a:ln w="12699" cap="rnd" cmpd="sng">
              <a:solidFill>
                <a:srgbClr val="A0A0A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25" name="Freeform 5">
              <a:extLst>
                <a:ext uri="{FF2B5EF4-FFF2-40B4-BE49-F238E27FC236}">
                  <a16:creationId xmlns:a16="http://schemas.microsoft.com/office/drawing/2014/main" id="{9EEF27BE-0446-A8C6-9669-EAF4B5CF6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" y="3109"/>
              <a:ext cx="128" cy="56"/>
            </a:xfrm>
            <a:custGeom>
              <a:avLst/>
              <a:gdLst>
                <a:gd name="T0" fmla="*/ 73 w 150"/>
                <a:gd name="T1" fmla="*/ 16 h 61"/>
                <a:gd name="T2" fmla="*/ 91 w 150"/>
                <a:gd name="T3" fmla="*/ 28 h 61"/>
                <a:gd name="T4" fmla="*/ 125 w 150"/>
                <a:gd name="T5" fmla="*/ 37 h 61"/>
                <a:gd name="T6" fmla="*/ 127 w 150"/>
                <a:gd name="T7" fmla="*/ 43 h 61"/>
                <a:gd name="T8" fmla="*/ 127 w 150"/>
                <a:gd name="T9" fmla="*/ 50 h 61"/>
                <a:gd name="T10" fmla="*/ 118 w 150"/>
                <a:gd name="T11" fmla="*/ 55 h 61"/>
                <a:gd name="T12" fmla="*/ 87 w 150"/>
                <a:gd name="T13" fmla="*/ 52 h 61"/>
                <a:gd name="T14" fmla="*/ 43 w 150"/>
                <a:gd name="T15" fmla="*/ 43 h 61"/>
                <a:gd name="T16" fmla="*/ 26 w 150"/>
                <a:gd name="T17" fmla="*/ 43 h 61"/>
                <a:gd name="T18" fmla="*/ 10 w 150"/>
                <a:gd name="T19" fmla="*/ 46 h 61"/>
                <a:gd name="T20" fmla="*/ 0 w 150"/>
                <a:gd name="T21" fmla="*/ 40 h 61"/>
                <a:gd name="T22" fmla="*/ 0 w 150"/>
                <a:gd name="T23" fmla="*/ 0 h 61"/>
                <a:gd name="T24" fmla="*/ 51 w 150"/>
                <a:gd name="T25" fmla="*/ 18 h 61"/>
                <a:gd name="T26" fmla="*/ 73 w 150"/>
                <a:gd name="T27" fmla="*/ 16 h 6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50" h="61">
                  <a:moveTo>
                    <a:pt x="86" y="17"/>
                  </a:moveTo>
                  <a:lnTo>
                    <a:pt x="107" y="31"/>
                  </a:lnTo>
                  <a:lnTo>
                    <a:pt x="146" y="40"/>
                  </a:lnTo>
                  <a:lnTo>
                    <a:pt x="149" y="47"/>
                  </a:lnTo>
                  <a:lnTo>
                    <a:pt x="149" y="54"/>
                  </a:lnTo>
                  <a:lnTo>
                    <a:pt x="138" y="60"/>
                  </a:lnTo>
                  <a:lnTo>
                    <a:pt x="102" y="57"/>
                  </a:lnTo>
                  <a:lnTo>
                    <a:pt x="50" y="47"/>
                  </a:lnTo>
                  <a:lnTo>
                    <a:pt x="31" y="47"/>
                  </a:lnTo>
                  <a:lnTo>
                    <a:pt x="12" y="50"/>
                  </a:lnTo>
                  <a:lnTo>
                    <a:pt x="0" y="44"/>
                  </a:lnTo>
                  <a:lnTo>
                    <a:pt x="0" y="0"/>
                  </a:lnTo>
                  <a:lnTo>
                    <a:pt x="60" y="20"/>
                  </a:lnTo>
                  <a:lnTo>
                    <a:pt x="86" y="17"/>
                  </a:lnTo>
                </a:path>
              </a:pathLst>
            </a:custGeom>
            <a:solidFill>
              <a:srgbClr val="A0A0A0"/>
            </a:solidFill>
            <a:ln w="12699" cap="rnd" cmpd="sng">
              <a:solidFill>
                <a:srgbClr val="A0A0A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26" name="Freeform 6">
              <a:extLst>
                <a:ext uri="{FF2B5EF4-FFF2-40B4-BE49-F238E27FC236}">
                  <a16:creationId xmlns:a16="http://schemas.microsoft.com/office/drawing/2014/main" id="{80AA2E38-048E-90A6-BE91-CD058055B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" y="2341"/>
              <a:ext cx="595" cy="533"/>
            </a:xfrm>
            <a:custGeom>
              <a:avLst/>
              <a:gdLst>
                <a:gd name="T0" fmla="*/ 594 w 699"/>
                <a:gd name="T1" fmla="*/ 287 h 575"/>
                <a:gd name="T2" fmla="*/ 517 w 699"/>
                <a:gd name="T3" fmla="*/ 274 h 575"/>
                <a:gd name="T4" fmla="*/ 470 w 699"/>
                <a:gd name="T5" fmla="*/ 246 h 575"/>
                <a:gd name="T6" fmla="*/ 446 w 699"/>
                <a:gd name="T7" fmla="*/ 202 h 575"/>
                <a:gd name="T8" fmla="*/ 323 w 699"/>
                <a:gd name="T9" fmla="*/ 0 h 575"/>
                <a:gd name="T10" fmla="*/ 284 w 699"/>
                <a:gd name="T11" fmla="*/ 12 h 575"/>
                <a:gd name="T12" fmla="*/ 214 w 699"/>
                <a:gd name="T13" fmla="*/ 71 h 575"/>
                <a:gd name="T14" fmla="*/ 111 w 699"/>
                <a:gd name="T15" fmla="*/ 146 h 575"/>
                <a:gd name="T16" fmla="*/ 0 w 699"/>
                <a:gd name="T17" fmla="*/ 174 h 575"/>
                <a:gd name="T18" fmla="*/ 9 w 699"/>
                <a:gd name="T19" fmla="*/ 239 h 575"/>
                <a:gd name="T20" fmla="*/ 22 w 699"/>
                <a:gd name="T21" fmla="*/ 296 h 575"/>
                <a:gd name="T22" fmla="*/ 50 w 699"/>
                <a:gd name="T23" fmla="*/ 342 h 575"/>
                <a:gd name="T24" fmla="*/ 73 w 699"/>
                <a:gd name="T25" fmla="*/ 374 h 575"/>
                <a:gd name="T26" fmla="*/ 111 w 699"/>
                <a:gd name="T27" fmla="*/ 404 h 575"/>
                <a:gd name="T28" fmla="*/ 143 w 699"/>
                <a:gd name="T29" fmla="*/ 433 h 575"/>
                <a:gd name="T30" fmla="*/ 196 w 699"/>
                <a:gd name="T31" fmla="*/ 519 h 575"/>
                <a:gd name="T32" fmla="*/ 260 w 699"/>
                <a:gd name="T33" fmla="*/ 532 h 575"/>
                <a:gd name="T34" fmla="*/ 256 w 699"/>
                <a:gd name="T35" fmla="*/ 470 h 575"/>
                <a:gd name="T36" fmla="*/ 310 w 699"/>
                <a:gd name="T37" fmla="*/ 461 h 575"/>
                <a:gd name="T38" fmla="*/ 376 w 699"/>
                <a:gd name="T39" fmla="*/ 414 h 575"/>
                <a:gd name="T40" fmla="*/ 415 w 699"/>
                <a:gd name="T41" fmla="*/ 364 h 575"/>
                <a:gd name="T42" fmla="*/ 460 w 699"/>
                <a:gd name="T43" fmla="*/ 401 h 575"/>
                <a:gd name="T44" fmla="*/ 507 w 699"/>
                <a:gd name="T45" fmla="*/ 420 h 575"/>
                <a:gd name="T46" fmla="*/ 560 w 699"/>
                <a:gd name="T47" fmla="*/ 424 h 575"/>
                <a:gd name="T48" fmla="*/ 584 w 699"/>
                <a:gd name="T49" fmla="*/ 417 h 575"/>
                <a:gd name="T50" fmla="*/ 594 w 699"/>
                <a:gd name="T51" fmla="*/ 287 h 57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699" h="575">
                  <a:moveTo>
                    <a:pt x="698" y="310"/>
                  </a:moveTo>
                  <a:lnTo>
                    <a:pt x="607" y="296"/>
                  </a:lnTo>
                  <a:lnTo>
                    <a:pt x="552" y="265"/>
                  </a:lnTo>
                  <a:lnTo>
                    <a:pt x="524" y="218"/>
                  </a:lnTo>
                  <a:lnTo>
                    <a:pt x="379" y="0"/>
                  </a:lnTo>
                  <a:lnTo>
                    <a:pt x="334" y="13"/>
                  </a:lnTo>
                  <a:lnTo>
                    <a:pt x="251" y="77"/>
                  </a:lnTo>
                  <a:lnTo>
                    <a:pt x="130" y="157"/>
                  </a:lnTo>
                  <a:lnTo>
                    <a:pt x="0" y="188"/>
                  </a:lnTo>
                  <a:lnTo>
                    <a:pt x="11" y="258"/>
                  </a:lnTo>
                  <a:lnTo>
                    <a:pt x="26" y="319"/>
                  </a:lnTo>
                  <a:lnTo>
                    <a:pt x="59" y="369"/>
                  </a:lnTo>
                  <a:lnTo>
                    <a:pt x="86" y="403"/>
                  </a:lnTo>
                  <a:lnTo>
                    <a:pt x="130" y="436"/>
                  </a:lnTo>
                  <a:lnTo>
                    <a:pt x="168" y="467"/>
                  </a:lnTo>
                  <a:lnTo>
                    <a:pt x="230" y="560"/>
                  </a:lnTo>
                  <a:lnTo>
                    <a:pt x="306" y="574"/>
                  </a:lnTo>
                  <a:lnTo>
                    <a:pt x="301" y="507"/>
                  </a:lnTo>
                  <a:lnTo>
                    <a:pt x="364" y="497"/>
                  </a:lnTo>
                  <a:lnTo>
                    <a:pt x="442" y="447"/>
                  </a:lnTo>
                  <a:lnTo>
                    <a:pt x="488" y="393"/>
                  </a:lnTo>
                  <a:lnTo>
                    <a:pt x="540" y="433"/>
                  </a:lnTo>
                  <a:lnTo>
                    <a:pt x="596" y="453"/>
                  </a:lnTo>
                  <a:lnTo>
                    <a:pt x="658" y="457"/>
                  </a:lnTo>
                  <a:lnTo>
                    <a:pt x="686" y="450"/>
                  </a:lnTo>
                  <a:lnTo>
                    <a:pt x="698" y="310"/>
                  </a:lnTo>
                </a:path>
              </a:pathLst>
            </a:custGeom>
            <a:solidFill>
              <a:srgbClr val="A0A0A0"/>
            </a:solidFill>
            <a:ln w="12699" cap="rnd" cmpd="sng">
              <a:solidFill>
                <a:srgbClr val="A0A0A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27" name="Freeform 7">
              <a:extLst>
                <a:ext uri="{FF2B5EF4-FFF2-40B4-BE49-F238E27FC236}">
                  <a16:creationId xmlns:a16="http://schemas.microsoft.com/office/drawing/2014/main" id="{D4A21D19-CC56-BAB2-1511-DF5E3825A0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" y="2400"/>
              <a:ext cx="108" cy="368"/>
            </a:xfrm>
            <a:custGeom>
              <a:avLst/>
              <a:gdLst>
                <a:gd name="T0" fmla="*/ 0 w 127"/>
                <a:gd name="T1" fmla="*/ 4 h 397"/>
                <a:gd name="T2" fmla="*/ 27 w 127"/>
                <a:gd name="T3" fmla="*/ 115 h 397"/>
                <a:gd name="T4" fmla="*/ 39 w 127"/>
                <a:gd name="T5" fmla="*/ 273 h 397"/>
                <a:gd name="T6" fmla="*/ 22 w 127"/>
                <a:gd name="T7" fmla="*/ 367 h 397"/>
                <a:gd name="T8" fmla="*/ 70 w 127"/>
                <a:gd name="T9" fmla="*/ 311 h 397"/>
                <a:gd name="T10" fmla="*/ 99 w 127"/>
                <a:gd name="T11" fmla="*/ 242 h 397"/>
                <a:gd name="T12" fmla="*/ 107 w 127"/>
                <a:gd name="T13" fmla="*/ 189 h 397"/>
                <a:gd name="T14" fmla="*/ 107 w 127"/>
                <a:gd name="T15" fmla="*/ 136 h 397"/>
                <a:gd name="T16" fmla="*/ 95 w 127"/>
                <a:gd name="T17" fmla="*/ 57 h 397"/>
                <a:gd name="T18" fmla="*/ 9 w 127"/>
                <a:gd name="T19" fmla="*/ 0 h 397"/>
                <a:gd name="T20" fmla="*/ 0 w 127"/>
                <a:gd name="T21" fmla="*/ 4 h 39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27" h="397">
                  <a:moveTo>
                    <a:pt x="0" y="4"/>
                  </a:moveTo>
                  <a:lnTo>
                    <a:pt x="32" y="124"/>
                  </a:lnTo>
                  <a:lnTo>
                    <a:pt x="46" y="295"/>
                  </a:lnTo>
                  <a:lnTo>
                    <a:pt x="26" y="396"/>
                  </a:lnTo>
                  <a:lnTo>
                    <a:pt x="82" y="335"/>
                  </a:lnTo>
                  <a:lnTo>
                    <a:pt x="117" y="261"/>
                  </a:lnTo>
                  <a:lnTo>
                    <a:pt x="126" y="204"/>
                  </a:lnTo>
                  <a:lnTo>
                    <a:pt x="126" y="147"/>
                  </a:lnTo>
                  <a:lnTo>
                    <a:pt x="112" y="61"/>
                  </a:lnTo>
                  <a:lnTo>
                    <a:pt x="10" y="0"/>
                  </a:lnTo>
                  <a:lnTo>
                    <a:pt x="0" y="4"/>
                  </a:lnTo>
                </a:path>
              </a:pathLst>
            </a:custGeom>
            <a:solidFill>
              <a:srgbClr val="A0A0A0"/>
            </a:solidFill>
            <a:ln w="12699" cap="rnd" cmpd="sng">
              <a:solidFill>
                <a:srgbClr val="A0A0A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28" name="Freeform 8">
              <a:extLst>
                <a:ext uri="{FF2B5EF4-FFF2-40B4-BE49-F238E27FC236}">
                  <a16:creationId xmlns:a16="http://schemas.microsoft.com/office/drawing/2014/main" id="{EB83D194-2EB4-51B4-D772-B7461D8BA35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" y="2815"/>
              <a:ext cx="92" cy="156"/>
            </a:xfrm>
            <a:custGeom>
              <a:avLst/>
              <a:gdLst>
                <a:gd name="T0" fmla="*/ 91 w 108"/>
                <a:gd name="T1" fmla="*/ 62 h 168"/>
                <a:gd name="T2" fmla="*/ 86 w 108"/>
                <a:gd name="T3" fmla="*/ 124 h 168"/>
                <a:gd name="T4" fmla="*/ 73 w 108"/>
                <a:gd name="T5" fmla="*/ 143 h 168"/>
                <a:gd name="T6" fmla="*/ 52 w 108"/>
                <a:gd name="T7" fmla="*/ 152 h 168"/>
                <a:gd name="T8" fmla="*/ 38 w 108"/>
                <a:gd name="T9" fmla="*/ 155 h 168"/>
                <a:gd name="T10" fmla="*/ 24 w 108"/>
                <a:gd name="T11" fmla="*/ 152 h 168"/>
                <a:gd name="T12" fmla="*/ 13 w 108"/>
                <a:gd name="T13" fmla="*/ 150 h 168"/>
                <a:gd name="T14" fmla="*/ 10 w 108"/>
                <a:gd name="T15" fmla="*/ 139 h 168"/>
                <a:gd name="T16" fmla="*/ 10 w 108"/>
                <a:gd name="T17" fmla="*/ 111 h 168"/>
                <a:gd name="T18" fmla="*/ 0 w 108"/>
                <a:gd name="T19" fmla="*/ 50 h 168"/>
                <a:gd name="T20" fmla="*/ 0 w 108"/>
                <a:gd name="T21" fmla="*/ 28 h 168"/>
                <a:gd name="T22" fmla="*/ 2 w 108"/>
                <a:gd name="T23" fmla="*/ 9 h 168"/>
                <a:gd name="T24" fmla="*/ 4 w 108"/>
                <a:gd name="T25" fmla="*/ 0 h 168"/>
                <a:gd name="T26" fmla="*/ 43 w 108"/>
                <a:gd name="T27" fmla="*/ 44 h 168"/>
                <a:gd name="T28" fmla="*/ 91 w 108"/>
                <a:gd name="T29" fmla="*/ 62 h 16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8" h="168">
                  <a:moveTo>
                    <a:pt x="107" y="67"/>
                  </a:moveTo>
                  <a:lnTo>
                    <a:pt x="101" y="134"/>
                  </a:lnTo>
                  <a:lnTo>
                    <a:pt x="86" y="154"/>
                  </a:lnTo>
                  <a:lnTo>
                    <a:pt x="61" y="164"/>
                  </a:lnTo>
                  <a:lnTo>
                    <a:pt x="45" y="167"/>
                  </a:lnTo>
                  <a:lnTo>
                    <a:pt x="28" y="164"/>
                  </a:lnTo>
                  <a:lnTo>
                    <a:pt x="15" y="161"/>
                  </a:lnTo>
                  <a:lnTo>
                    <a:pt x="12" y="150"/>
                  </a:lnTo>
                  <a:lnTo>
                    <a:pt x="12" y="120"/>
                  </a:lnTo>
                  <a:lnTo>
                    <a:pt x="0" y="54"/>
                  </a:lnTo>
                  <a:lnTo>
                    <a:pt x="0" y="30"/>
                  </a:lnTo>
                  <a:lnTo>
                    <a:pt x="2" y="10"/>
                  </a:lnTo>
                  <a:lnTo>
                    <a:pt x="5" y="0"/>
                  </a:lnTo>
                  <a:lnTo>
                    <a:pt x="50" y="47"/>
                  </a:lnTo>
                  <a:lnTo>
                    <a:pt x="107" y="67"/>
                  </a:lnTo>
                </a:path>
              </a:pathLst>
            </a:custGeom>
            <a:solidFill>
              <a:srgbClr val="FFC98E"/>
            </a:solidFill>
            <a:ln w="12699" cap="rnd" cmpd="sng">
              <a:solidFill>
                <a:srgbClr val="FFC98E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29" name="Freeform 9">
              <a:extLst>
                <a:ext uri="{FF2B5EF4-FFF2-40B4-BE49-F238E27FC236}">
                  <a16:creationId xmlns:a16="http://schemas.microsoft.com/office/drawing/2014/main" id="{A1294E3C-2B7C-4A95-C83E-5D22B65B5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" y="2028"/>
              <a:ext cx="232" cy="434"/>
            </a:xfrm>
            <a:custGeom>
              <a:avLst/>
              <a:gdLst>
                <a:gd name="T0" fmla="*/ 185 w 272"/>
                <a:gd name="T1" fmla="*/ 131 h 468"/>
                <a:gd name="T2" fmla="*/ 188 w 272"/>
                <a:gd name="T3" fmla="*/ 141 h 468"/>
                <a:gd name="T4" fmla="*/ 204 w 272"/>
                <a:gd name="T5" fmla="*/ 176 h 468"/>
                <a:gd name="T6" fmla="*/ 194 w 272"/>
                <a:gd name="T7" fmla="*/ 176 h 468"/>
                <a:gd name="T8" fmla="*/ 195 w 272"/>
                <a:gd name="T9" fmla="*/ 207 h 468"/>
                <a:gd name="T10" fmla="*/ 222 w 272"/>
                <a:gd name="T11" fmla="*/ 236 h 468"/>
                <a:gd name="T12" fmla="*/ 231 w 272"/>
                <a:gd name="T13" fmla="*/ 255 h 468"/>
                <a:gd name="T14" fmla="*/ 231 w 272"/>
                <a:gd name="T15" fmla="*/ 277 h 468"/>
                <a:gd name="T16" fmla="*/ 224 w 272"/>
                <a:gd name="T17" fmla="*/ 287 h 468"/>
                <a:gd name="T18" fmla="*/ 199 w 272"/>
                <a:gd name="T19" fmla="*/ 287 h 468"/>
                <a:gd name="T20" fmla="*/ 184 w 272"/>
                <a:gd name="T21" fmla="*/ 346 h 468"/>
                <a:gd name="T22" fmla="*/ 174 w 272"/>
                <a:gd name="T23" fmla="*/ 382 h 468"/>
                <a:gd name="T24" fmla="*/ 160 w 272"/>
                <a:gd name="T25" fmla="*/ 406 h 468"/>
                <a:gd name="T26" fmla="*/ 132 w 272"/>
                <a:gd name="T27" fmla="*/ 431 h 468"/>
                <a:gd name="T28" fmla="*/ 106 w 272"/>
                <a:gd name="T29" fmla="*/ 433 h 468"/>
                <a:gd name="T30" fmla="*/ 82 w 272"/>
                <a:gd name="T31" fmla="*/ 414 h 468"/>
                <a:gd name="T32" fmla="*/ 56 w 272"/>
                <a:gd name="T33" fmla="*/ 378 h 468"/>
                <a:gd name="T34" fmla="*/ 38 w 272"/>
                <a:gd name="T35" fmla="*/ 364 h 468"/>
                <a:gd name="T36" fmla="*/ 10 w 272"/>
                <a:gd name="T37" fmla="*/ 259 h 468"/>
                <a:gd name="T38" fmla="*/ 14 w 272"/>
                <a:gd name="T39" fmla="*/ 242 h 468"/>
                <a:gd name="T40" fmla="*/ 5 w 272"/>
                <a:gd name="T41" fmla="*/ 230 h 468"/>
                <a:gd name="T42" fmla="*/ 0 w 272"/>
                <a:gd name="T43" fmla="*/ 211 h 468"/>
                <a:gd name="T44" fmla="*/ 0 w 272"/>
                <a:gd name="T45" fmla="*/ 184 h 468"/>
                <a:gd name="T46" fmla="*/ 3 w 272"/>
                <a:gd name="T47" fmla="*/ 171 h 468"/>
                <a:gd name="T48" fmla="*/ 61 w 272"/>
                <a:gd name="T49" fmla="*/ 27 h 468"/>
                <a:gd name="T50" fmla="*/ 96 w 272"/>
                <a:gd name="T51" fmla="*/ 0 h 468"/>
                <a:gd name="T52" fmla="*/ 135 w 272"/>
                <a:gd name="T53" fmla="*/ 0 h 468"/>
                <a:gd name="T54" fmla="*/ 160 w 272"/>
                <a:gd name="T55" fmla="*/ 33 h 468"/>
                <a:gd name="T56" fmla="*/ 175 w 272"/>
                <a:gd name="T57" fmla="*/ 72 h 468"/>
                <a:gd name="T58" fmla="*/ 185 w 272"/>
                <a:gd name="T59" fmla="*/ 131 h 46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72" h="468">
                  <a:moveTo>
                    <a:pt x="217" y="141"/>
                  </a:moveTo>
                  <a:lnTo>
                    <a:pt x="220" y="152"/>
                  </a:lnTo>
                  <a:lnTo>
                    <a:pt x="239" y="190"/>
                  </a:lnTo>
                  <a:lnTo>
                    <a:pt x="227" y="190"/>
                  </a:lnTo>
                  <a:lnTo>
                    <a:pt x="229" y="223"/>
                  </a:lnTo>
                  <a:lnTo>
                    <a:pt x="260" y="254"/>
                  </a:lnTo>
                  <a:lnTo>
                    <a:pt x="271" y="275"/>
                  </a:lnTo>
                  <a:lnTo>
                    <a:pt x="271" y="299"/>
                  </a:lnTo>
                  <a:lnTo>
                    <a:pt x="263" y="310"/>
                  </a:lnTo>
                  <a:lnTo>
                    <a:pt x="233" y="310"/>
                  </a:lnTo>
                  <a:lnTo>
                    <a:pt x="216" y="373"/>
                  </a:lnTo>
                  <a:lnTo>
                    <a:pt x="204" y="412"/>
                  </a:lnTo>
                  <a:lnTo>
                    <a:pt x="187" y="438"/>
                  </a:lnTo>
                  <a:lnTo>
                    <a:pt x="155" y="465"/>
                  </a:lnTo>
                  <a:lnTo>
                    <a:pt x="124" y="467"/>
                  </a:lnTo>
                  <a:lnTo>
                    <a:pt x="96" y="446"/>
                  </a:lnTo>
                  <a:lnTo>
                    <a:pt x="66" y="408"/>
                  </a:lnTo>
                  <a:lnTo>
                    <a:pt x="45" y="392"/>
                  </a:lnTo>
                  <a:lnTo>
                    <a:pt x="12" y="279"/>
                  </a:lnTo>
                  <a:lnTo>
                    <a:pt x="16" y="261"/>
                  </a:lnTo>
                  <a:lnTo>
                    <a:pt x="6" y="248"/>
                  </a:lnTo>
                  <a:lnTo>
                    <a:pt x="0" y="228"/>
                  </a:lnTo>
                  <a:lnTo>
                    <a:pt x="0" y="198"/>
                  </a:lnTo>
                  <a:lnTo>
                    <a:pt x="3" y="184"/>
                  </a:lnTo>
                  <a:lnTo>
                    <a:pt x="72" y="29"/>
                  </a:lnTo>
                  <a:lnTo>
                    <a:pt x="112" y="0"/>
                  </a:lnTo>
                  <a:lnTo>
                    <a:pt x="158" y="0"/>
                  </a:lnTo>
                  <a:lnTo>
                    <a:pt x="187" y="36"/>
                  </a:lnTo>
                  <a:lnTo>
                    <a:pt x="205" y="78"/>
                  </a:lnTo>
                  <a:lnTo>
                    <a:pt x="217" y="141"/>
                  </a:lnTo>
                </a:path>
              </a:pathLst>
            </a:custGeom>
            <a:solidFill>
              <a:srgbClr val="FFC98E"/>
            </a:solidFill>
            <a:ln w="12699" cap="rnd" cmpd="sng">
              <a:solidFill>
                <a:srgbClr val="FFC98E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30" name="Freeform 10">
              <a:extLst>
                <a:ext uri="{FF2B5EF4-FFF2-40B4-BE49-F238E27FC236}">
                  <a16:creationId xmlns:a16="http://schemas.microsoft.com/office/drawing/2014/main" id="{70768116-D091-5D96-F527-54E86D251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" y="2109"/>
              <a:ext cx="114" cy="116"/>
            </a:xfrm>
            <a:custGeom>
              <a:avLst/>
              <a:gdLst>
                <a:gd name="T0" fmla="*/ 91 w 135"/>
                <a:gd name="T1" fmla="*/ 0 h 125"/>
                <a:gd name="T2" fmla="*/ 110 w 135"/>
                <a:gd name="T3" fmla="*/ 11 h 125"/>
                <a:gd name="T4" fmla="*/ 113 w 135"/>
                <a:gd name="T5" fmla="*/ 45 h 125"/>
                <a:gd name="T6" fmla="*/ 104 w 135"/>
                <a:gd name="T7" fmla="*/ 94 h 125"/>
                <a:gd name="T8" fmla="*/ 81 w 135"/>
                <a:gd name="T9" fmla="*/ 115 h 125"/>
                <a:gd name="T10" fmla="*/ 72 w 135"/>
                <a:gd name="T11" fmla="*/ 90 h 125"/>
                <a:gd name="T12" fmla="*/ 57 w 135"/>
                <a:gd name="T13" fmla="*/ 81 h 125"/>
                <a:gd name="T14" fmla="*/ 41 w 135"/>
                <a:gd name="T15" fmla="*/ 105 h 125"/>
                <a:gd name="T16" fmla="*/ 23 w 135"/>
                <a:gd name="T17" fmla="*/ 85 h 125"/>
                <a:gd name="T18" fmla="*/ 13 w 135"/>
                <a:gd name="T19" fmla="*/ 85 h 125"/>
                <a:gd name="T20" fmla="*/ 5 w 135"/>
                <a:gd name="T21" fmla="*/ 110 h 125"/>
                <a:gd name="T22" fmla="*/ 0 w 135"/>
                <a:gd name="T23" fmla="*/ 110 h 125"/>
                <a:gd name="T24" fmla="*/ 5 w 135"/>
                <a:gd name="T25" fmla="*/ 49 h 125"/>
                <a:gd name="T26" fmla="*/ 27 w 135"/>
                <a:gd name="T27" fmla="*/ 56 h 125"/>
                <a:gd name="T28" fmla="*/ 53 w 135"/>
                <a:gd name="T29" fmla="*/ 16 h 125"/>
                <a:gd name="T30" fmla="*/ 71 w 135"/>
                <a:gd name="T31" fmla="*/ 19 h 125"/>
                <a:gd name="T32" fmla="*/ 91 w 135"/>
                <a:gd name="T33" fmla="*/ 0 h 12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35" h="125">
                  <a:moveTo>
                    <a:pt x="108" y="0"/>
                  </a:moveTo>
                  <a:lnTo>
                    <a:pt x="130" y="12"/>
                  </a:lnTo>
                  <a:lnTo>
                    <a:pt x="134" y="49"/>
                  </a:lnTo>
                  <a:lnTo>
                    <a:pt x="123" y="101"/>
                  </a:lnTo>
                  <a:lnTo>
                    <a:pt x="96" y="124"/>
                  </a:lnTo>
                  <a:lnTo>
                    <a:pt x="85" y="97"/>
                  </a:lnTo>
                  <a:lnTo>
                    <a:pt x="68" y="87"/>
                  </a:lnTo>
                  <a:lnTo>
                    <a:pt x="49" y="113"/>
                  </a:lnTo>
                  <a:lnTo>
                    <a:pt x="27" y="92"/>
                  </a:lnTo>
                  <a:lnTo>
                    <a:pt x="15" y="92"/>
                  </a:lnTo>
                  <a:lnTo>
                    <a:pt x="6" y="118"/>
                  </a:lnTo>
                  <a:lnTo>
                    <a:pt x="0" y="118"/>
                  </a:lnTo>
                  <a:lnTo>
                    <a:pt x="6" y="53"/>
                  </a:lnTo>
                  <a:lnTo>
                    <a:pt x="32" y="60"/>
                  </a:lnTo>
                  <a:lnTo>
                    <a:pt x="63" y="17"/>
                  </a:lnTo>
                  <a:lnTo>
                    <a:pt x="84" y="21"/>
                  </a:lnTo>
                  <a:lnTo>
                    <a:pt x="108" y="0"/>
                  </a:lnTo>
                </a:path>
              </a:pathLst>
            </a:custGeom>
            <a:solidFill>
              <a:srgbClr val="A0A0A0"/>
            </a:solidFill>
            <a:ln w="12699" cap="rnd" cmpd="sng">
              <a:solidFill>
                <a:srgbClr val="A0A0A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31" name="Freeform 11">
              <a:extLst>
                <a:ext uri="{FF2B5EF4-FFF2-40B4-BE49-F238E27FC236}">
                  <a16:creationId xmlns:a16="http://schemas.microsoft.com/office/drawing/2014/main" id="{977AF302-4A9F-DD83-A9BD-51A5722EF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" y="2281"/>
              <a:ext cx="118" cy="77"/>
            </a:xfrm>
            <a:custGeom>
              <a:avLst/>
              <a:gdLst>
                <a:gd name="T0" fmla="*/ 108 w 139"/>
                <a:gd name="T1" fmla="*/ 38 h 83"/>
                <a:gd name="T2" fmla="*/ 117 w 139"/>
                <a:gd name="T3" fmla="*/ 57 h 83"/>
                <a:gd name="T4" fmla="*/ 117 w 139"/>
                <a:gd name="T5" fmla="*/ 64 h 83"/>
                <a:gd name="T6" fmla="*/ 99 w 139"/>
                <a:gd name="T7" fmla="*/ 57 h 83"/>
                <a:gd name="T8" fmla="*/ 103 w 139"/>
                <a:gd name="T9" fmla="*/ 72 h 83"/>
                <a:gd name="T10" fmla="*/ 93 w 139"/>
                <a:gd name="T11" fmla="*/ 60 h 83"/>
                <a:gd name="T12" fmla="*/ 89 w 139"/>
                <a:gd name="T13" fmla="*/ 76 h 83"/>
                <a:gd name="T14" fmla="*/ 71 w 139"/>
                <a:gd name="T15" fmla="*/ 53 h 83"/>
                <a:gd name="T16" fmla="*/ 52 w 139"/>
                <a:gd name="T17" fmla="*/ 72 h 83"/>
                <a:gd name="T18" fmla="*/ 45 w 139"/>
                <a:gd name="T19" fmla="*/ 64 h 83"/>
                <a:gd name="T20" fmla="*/ 36 w 139"/>
                <a:gd name="T21" fmla="*/ 72 h 83"/>
                <a:gd name="T22" fmla="*/ 34 w 139"/>
                <a:gd name="T23" fmla="*/ 53 h 83"/>
                <a:gd name="T24" fmla="*/ 4 w 139"/>
                <a:gd name="T25" fmla="*/ 72 h 83"/>
                <a:gd name="T26" fmla="*/ 0 w 139"/>
                <a:gd name="T27" fmla="*/ 69 h 83"/>
                <a:gd name="T28" fmla="*/ 8 w 139"/>
                <a:gd name="T29" fmla="*/ 33 h 83"/>
                <a:gd name="T30" fmla="*/ 52 w 139"/>
                <a:gd name="T31" fmla="*/ 0 h 83"/>
                <a:gd name="T32" fmla="*/ 57 w 139"/>
                <a:gd name="T33" fmla="*/ 0 h 83"/>
                <a:gd name="T34" fmla="*/ 80 w 139"/>
                <a:gd name="T35" fmla="*/ 26 h 83"/>
                <a:gd name="T36" fmla="*/ 99 w 139"/>
                <a:gd name="T37" fmla="*/ 38 h 83"/>
                <a:gd name="T38" fmla="*/ 108 w 139"/>
                <a:gd name="T39" fmla="*/ 38 h 8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39" h="83">
                  <a:moveTo>
                    <a:pt x="127" y="41"/>
                  </a:moveTo>
                  <a:lnTo>
                    <a:pt x="138" y="61"/>
                  </a:lnTo>
                  <a:lnTo>
                    <a:pt x="138" y="69"/>
                  </a:lnTo>
                  <a:lnTo>
                    <a:pt x="117" y="61"/>
                  </a:lnTo>
                  <a:lnTo>
                    <a:pt x="121" y="78"/>
                  </a:lnTo>
                  <a:lnTo>
                    <a:pt x="109" y="65"/>
                  </a:lnTo>
                  <a:lnTo>
                    <a:pt x="105" y="82"/>
                  </a:lnTo>
                  <a:lnTo>
                    <a:pt x="84" y="57"/>
                  </a:lnTo>
                  <a:lnTo>
                    <a:pt x="61" y="78"/>
                  </a:lnTo>
                  <a:lnTo>
                    <a:pt x="53" y="69"/>
                  </a:lnTo>
                  <a:lnTo>
                    <a:pt x="42" y="78"/>
                  </a:lnTo>
                  <a:lnTo>
                    <a:pt x="40" y="57"/>
                  </a:lnTo>
                  <a:lnTo>
                    <a:pt x="5" y="78"/>
                  </a:lnTo>
                  <a:lnTo>
                    <a:pt x="0" y="74"/>
                  </a:lnTo>
                  <a:lnTo>
                    <a:pt x="10" y="36"/>
                  </a:lnTo>
                  <a:lnTo>
                    <a:pt x="61" y="0"/>
                  </a:lnTo>
                  <a:lnTo>
                    <a:pt x="67" y="0"/>
                  </a:lnTo>
                  <a:lnTo>
                    <a:pt x="94" y="28"/>
                  </a:lnTo>
                  <a:lnTo>
                    <a:pt x="117" y="41"/>
                  </a:lnTo>
                  <a:lnTo>
                    <a:pt x="127" y="41"/>
                  </a:lnTo>
                </a:path>
              </a:pathLst>
            </a:custGeom>
            <a:solidFill>
              <a:srgbClr val="A0A0A0"/>
            </a:solidFill>
            <a:ln w="12699" cap="rnd" cmpd="sng">
              <a:solidFill>
                <a:srgbClr val="A0A0A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32" name="Freeform 12">
              <a:extLst>
                <a:ext uri="{FF2B5EF4-FFF2-40B4-BE49-F238E27FC236}">
                  <a16:creationId xmlns:a16="http://schemas.microsoft.com/office/drawing/2014/main" id="{813D39D2-67C0-16A9-94D0-BDBE6A79C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" y="2616"/>
              <a:ext cx="88" cy="142"/>
            </a:xfrm>
            <a:custGeom>
              <a:avLst/>
              <a:gdLst>
                <a:gd name="T0" fmla="*/ 8 w 103"/>
                <a:gd name="T1" fmla="*/ 70 h 154"/>
                <a:gd name="T2" fmla="*/ 2 w 103"/>
                <a:gd name="T3" fmla="*/ 82 h 154"/>
                <a:gd name="T4" fmla="*/ 0 w 103"/>
                <a:gd name="T5" fmla="*/ 97 h 154"/>
                <a:gd name="T6" fmla="*/ 1 w 103"/>
                <a:gd name="T7" fmla="*/ 111 h 154"/>
                <a:gd name="T8" fmla="*/ 6 w 103"/>
                <a:gd name="T9" fmla="*/ 124 h 154"/>
                <a:gd name="T10" fmla="*/ 20 w 103"/>
                <a:gd name="T11" fmla="*/ 127 h 154"/>
                <a:gd name="T12" fmla="*/ 30 w 103"/>
                <a:gd name="T13" fmla="*/ 141 h 154"/>
                <a:gd name="T14" fmla="*/ 44 w 103"/>
                <a:gd name="T15" fmla="*/ 141 h 154"/>
                <a:gd name="T16" fmla="*/ 65 w 103"/>
                <a:gd name="T17" fmla="*/ 133 h 154"/>
                <a:gd name="T18" fmla="*/ 85 w 103"/>
                <a:gd name="T19" fmla="*/ 126 h 154"/>
                <a:gd name="T20" fmla="*/ 87 w 103"/>
                <a:gd name="T21" fmla="*/ 101 h 154"/>
                <a:gd name="T22" fmla="*/ 82 w 103"/>
                <a:gd name="T23" fmla="*/ 53 h 154"/>
                <a:gd name="T24" fmla="*/ 64 w 103"/>
                <a:gd name="T25" fmla="*/ 26 h 154"/>
                <a:gd name="T26" fmla="*/ 52 w 103"/>
                <a:gd name="T27" fmla="*/ 0 h 154"/>
                <a:gd name="T28" fmla="*/ 32 w 103"/>
                <a:gd name="T29" fmla="*/ 0 h 154"/>
                <a:gd name="T30" fmla="*/ 14 w 103"/>
                <a:gd name="T31" fmla="*/ 39 h 154"/>
                <a:gd name="T32" fmla="*/ 11 w 103"/>
                <a:gd name="T33" fmla="*/ 63 h 154"/>
                <a:gd name="T34" fmla="*/ 8 w 103"/>
                <a:gd name="T35" fmla="*/ 70 h 15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3" h="154">
                  <a:moveTo>
                    <a:pt x="9" y="76"/>
                  </a:moveTo>
                  <a:lnTo>
                    <a:pt x="2" y="89"/>
                  </a:lnTo>
                  <a:lnTo>
                    <a:pt x="0" y="105"/>
                  </a:lnTo>
                  <a:lnTo>
                    <a:pt x="1" y="120"/>
                  </a:lnTo>
                  <a:lnTo>
                    <a:pt x="7" y="135"/>
                  </a:lnTo>
                  <a:lnTo>
                    <a:pt x="23" y="138"/>
                  </a:lnTo>
                  <a:lnTo>
                    <a:pt x="35" y="153"/>
                  </a:lnTo>
                  <a:lnTo>
                    <a:pt x="52" y="153"/>
                  </a:lnTo>
                  <a:lnTo>
                    <a:pt x="76" y="144"/>
                  </a:lnTo>
                  <a:lnTo>
                    <a:pt x="99" y="137"/>
                  </a:lnTo>
                  <a:lnTo>
                    <a:pt x="102" y="109"/>
                  </a:lnTo>
                  <a:lnTo>
                    <a:pt x="96" y="58"/>
                  </a:lnTo>
                  <a:lnTo>
                    <a:pt x="75" y="28"/>
                  </a:lnTo>
                  <a:lnTo>
                    <a:pt x="61" y="0"/>
                  </a:lnTo>
                  <a:lnTo>
                    <a:pt x="38" y="0"/>
                  </a:lnTo>
                  <a:lnTo>
                    <a:pt x="16" y="42"/>
                  </a:lnTo>
                  <a:lnTo>
                    <a:pt x="13" y="68"/>
                  </a:lnTo>
                  <a:lnTo>
                    <a:pt x="9" y="76"/>
                  </a:lnTo>
                </a:path>
              </a:pathLst>
            </a:custGeom>
            <a:solidFill>
              <a:srgbClr val="FFC98E"/>
            </a:solidFill>
            <a:ln w="12699" cap="rnd" cmpd="sng">
              <a:solidFill>
                <a:srgbClr val="FFC98E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33" name="Freeform 13">
              <a:extLst>
                <a:ext uri="{FF2B5EF4-FFF2-40B4-BE49-F238E27FC236}">
                  <a16:creationId xmlns:a16="http://schemas.microsoft.com/office/drawing/2014/main" id="{6723F5DA-3A3B-F72B-2953-904326208F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2" y="2167"/>
              <a:ext cx="45" cy="37"/>
            </a:xfrm>
            <a:custGeom>
              <a:avLst/>
              <a:gdLst>
                <a:gd name="T0" fmla="*/ 0 w 53"/>
                <a:gd name="T1" fmla="*/ 36 h 40"/>
                <a:gd name="T2" fmla="*/ 44 w 53"/>
                <a:gd name="T3" fmla="*/ 36 h 40"/>
                <a:gd name="T4" fmla="*/ 27 w 53"/>
                <a:gd name="T5" fmla="*/ 0 h 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" h="40">
                  <a:moveTo>
                    <a:pt x="0" y="39"/>
                  </a:moveTo>
                  <a:lnTo>
                    <a:pt x="52" y="39"/>
                  </a:lnTo>
                  <a:lnTo>
                    <a:pt x="32" y="0"/>
                  </a:lnTo>
                </a:path>
              </a:pathLst>
            </a:custGeom>
            <a:noFill/>
            <a:ln w="12699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34" name="Freeform 14">
              <a:extLst>
                <a:ext uri="{FF2B5EF4-FFF2-40B4-BE49-F238E27FC236}">
                  <a16:creationId xmlns:a16="http://schemas.microsoft.com/office/drawing/2014/main" id="{16FD7F4B-3FB6-AA5D-B64D-115DB934D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" y="2016"/>
              <a:ext cx="234" cy="209"/>
            </a:xfrm>
            <a:custGeom>
              <a:avLst/>
              <a:gdLst>
                <a:gd name="T0" fmla="*/ 233 w 274"/>
                <a:gd name="T1" fmla="*/ 143 h 225"/>
                <a:gd name="T2" fmla="*/ 224 w 274"/>
                <a:gd name="T3" fmla="*/ 81 h 225"/>
                <a:gd name="T4" fmla="*/ 208 w 274"/>
                <a:gd name="T5" fmla="*/ 37 h 225"/>
                <a:gd name="T6" fmla="*/ 184 w 274"/>
                <a:gd name="T7" fmla="*/ 7 h 225"/>
                <a:gd name="T8" fmla="*/ 160 w 274"/>
                <a:gd name="T9" fmla="*/ 0 h 225"/>
                <a:gd name="T10" fmla="*/ 136 w 274"/>
                <a:gd name="T11" fmla="*/ 6 h 225"/>
                <a:gd name="T12" fmla="*/ 106 w 274"/>
                <a:gd name="T13" fmla="*/ 35 h 225"/>
                <a:gd name="T14" fmla="*/ 86 w 274"/>
                <a:gd name="T15" fmla="*/ 91 h 225"/>
                <a:gd name="T16" fmla="*/ 72 w 274"/>
                <a:gd name="T17" fmla="*/ 110 h 225"/>
                <a:gd name="T18" fmla="*/ 54 w 274"/>
                <a:gd name="T19" fmla="*/ 104 h 225"/>
                <a:gd name="T20" fmla="*/ 27 w 274"/>
                <a:gd name="T21" fmla="*/ 146 h 225"/>
                <a:gd name="T22" fmla="*/ 3 w 274"/>
                <a:gd name="T23" fmla="*/ 137 h 225"/>
                <a:gd name="T24" fmla="*/ 0 w 274"/>
                <a:gd name="T25" fmla="*/ 202 h 225"/>
                <a:gd name="T26" fmla="*/ 6 w 274"/>
                <a:gd name="T27" fmla="*/ 144 h 225"/>
                <a:gd name="T28" fmla="*/ 28 w 274"/>
                <a:gd name="T29" fmla="*/ 150 h 225"/>
                <a:gd name="T30" fmla="*/ 56 w 274"/>
                <a:gd name="T31" fmla="*/ 112 h 225"/>
                <a:gd name="T32" fmla="*/ 69 w 274"/>
                <a:gd name="T33" fmla="*/ 114 h 225"/>
                <a:gd name="T34" fmla="*/ 91 w 274"/>
                <a:gd name="T35" fmla="*/ 96 h 225"/>
                <a:gd name="T36" fmla="*/ 111 w 274"/>
                <a:gd name="T37" fmla="*/ 104 h 225"/>
                <a:gd name="T38" fmla="*/ 111 w 274"/>
                <a:gd name="T39" fmla="*/ 136 h 225"/>
                <a:gd name="T40" fmla="*/ 104 w 274"/>
                <a:gd name="T41" fmla="*/ 187 h 225"/>
                <a:gd name="T42" fmla="*/ 85 w 274"/>
                <a:gd name="T43" fmla="*/ 202 h 225"/>
                <a:gd name="T44" fmla="*/ 69 w 274"/>
                <a:gd name="T45" fmla="*/ 173 h 225"/>
                <a:gd name="T46" fmla="*/ 82 w 274"/>
                <a:gd name="T47" fmla="*/ 208 h 225"/>
                <a:gd name="T48" fmla="*/ 108 w 274"/>
                <a:gd name="T49" fmla="*/ 189 h 225"/>
                <a:gd name="T50" fmla="*/ 118 w 274"/>
                <a:gd name="T51" fmla="*/ 133 h 225"/>
                <a:gd name="T52" fmla="*/ 111 w 274"/>
                <a:gd name="T53" fmla="*/ 94 h 225"/>
                <a:gd name="T54" fmla="*/ 95 w 274"/>
                <a:gd name="T55" fmla="*/ 87 h 225"/>
                <a:gd name="T56" fmla="*/ 109 w 274"/>
                <a:gd name="T57" fmla="*/ 41 h 225"/>
                <a:gd name="T58" fmla="*/ 138 w 274"/>
                <a:gd name="T59" fmla="*/ 13 h 225"/>
                <a:gd name="T60" fmla="*/ 160 w 274"/>
                <a:gd name="T61" fmla="*/ 8 h 225"/>
                <a:gd name="T62" fmla="*/ 184 w 274"/>
                <a:gd name="T63" fmla="*/ 15 h 225"/>
                <a:gd name="T64" fmla="*/ 206 w 274"/>
                <a:gd name="T65" fmla="*/ 43 h 225"/>
                <a:gd name="T66" fmla="*/ 213 w 274"/>
                <a:gd name="T67" fmla="*/ 58 h 225"/>
                <a:gd name="T68" fmla="*/ 222 w 274"/>
                <a:gd name="T69" fmla="*/ 84 h 225"/>
                <a:gd name="T70" fmla="*/ 233 w 274"/>
                <a:gd name="T71" fmla="*/ 143 h 22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74" h="225">
                  <a:moveTo>
                    <a:pt x="273" y="154"/>
                  </a:moveTo>
                  <a:lnTo>
                    <a:pt x="262" y="87"/>
                  </a:lnTo>
                  <a:lnTo>
                    <a:pt x="244" y="40"/>
                  </a:lnTo>
                  <a:lnTo>
                    <a:pt x="215" y="8"/>
                  </a:lnTo>
                  <a:lnTo>
                    <a:pt x="187" y="0"/>
                  </a:lnTo>
                  <a:lnTo>
                    <a:pt x="159" y="6"/>
                  </a:lnTo>
                  <a:lnTo>
                    <a:pt x="124" y="38"/>
                  </a:lnTo>
                  <a:lnTo>
                    <a:pt x="101" y="98"/>
                  </a:lnTo>
                  <a:lnTo>
                    <a:pt x="84" y="118"/>
                  </a:lnTo>
                  <a:lnTo>
                    <a:pt x="63" y="112"/>
                  </a:lnTo>
                  <a:lnTo>
                    <a:pt x="32" y="157"/>
                  </a:lnTo>
                  <a:lnTo>
                    <a:pt x="4" y="148"/>
                  </a:lnTo>
                  <a:lnTo>
                    <a:pt x="0" y="217"/>
                  </a:lnTo>
                  <a:lnTo>
                    <a:pt x="7" y="155"/>
                  </a:lnTo>
                  <a:lnTo>
                    <a:pt x="33" y="162"/>
                  </a:lnTo>
                  <a:lnTo>
                    <a:pt x="65" y="121"/>
                  </a:lnTo>
                  <a:lnTo>
                    <a:pt x="81" y="123"/>
                  </a:lnTo>
                  <a:lnTo>
                    <a:pt x="107" y="103"/>
                  </a:lnTo>
                  <a:lnTo>
                    <a:pt x="130" y="112"/>
                  </a:lnTo>
                  <a:lnTo>
                    <a:pt x="130" y="146"/>
                  </a:lnTo>
                  <a:lnTo>
                    <a:pt x="122" y="201"/>
                  </a:lnTo>
                  <a:lnTo>
                    <a:pt x="99" y="217"/>
                  </a:lnTo>
                  <a:lnTo>
                    <a:pt x="81" y="186"/>
                  </a:lnTo>
                  <a:lnTo>
                    <a:pt x="96" y="224"/>
                  </a:lnTo>
                  <a:lnTo>
                    <a:pt x="127" y="204"/>
                  </a:lnTo>
                  <a:lnTo>
                    <a:pt x="138" y="143"/>
                  </a:lnTo>
                  <a:lnTo>
                    <a:pt x="130" y="101"/>
                  </a:lnTo>
                  <a:lnTo>
                    <a:pt x="111" y="94"/>
                  </a:lnTo>
                  <a:lnTo>
                    <a:pt x="128" y="44"/>
                  </a:lnTo>
                  <a:lnTo>
                    <a:pt x="162" y="14"/>
                  </a:lnTo>
                  <a:lnTo>
                    <a:pt x="187" y="9"/>
                  </a:lnTo>
                  <a:lnTo>
                    <a:pt x="215" y="16"/>
                  </a:lnTo>
                  <a:lnTo>
                    <a:pt x="241" y="46"/>
                  </a:lnTo>
                  <a:lnTo>
                    <a:pt x="249" y="62"/>
                  </a:lnTo>
                  <a:lnTo>
                    <a:pt x="260" y="90"/>
                  </a:lnTo>
                  <a:lnTo>
                    <a:pt x="273" y="154"/>
                  </a:lnTo>
                </a:path>
              </a:pathLst>
            </a:custGeom>
            <a:solidFill>
              <a:srgbClr val="000000"/>
            </a:solidFill>
            <a:ln w="12699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35" name="Freeform 15">
              <a:extLst>
                <a:ext uri="{FF2B5EF4-FFF2-40B4-BE49-F238E27FC236}">
                  <a16:creationId xmlns:a16="http://schemas.microsoft.com/office/drawing/2014/main" id="{32A82A10-0394-1819-B126-DE729A95E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8" y="2205"/>
              <a:ext cx="68" cy="112"/>
            </a:xfrm>
            <a:custGeom>
              <a:avLst/>
              <a:gdLst>
                <a:gd name="T0" fmla="*/ 11 w 80"/>
                <a:gd name="T1" fmla="*/ 0 h 121"/>
                <a:gd name="T2" fmla="*/ 22 w 80"/>
                <a:gd name="T3" fmla="*/ 17 h 121"/>
                <a:gd name="T4" fmla="*/ 55 w 80"/>
                <a:gd name="T5" fmla="*/ 52 h 121"/>
                <a:gd name="T6" fmla="*/ 65 w 80"/>
                <a:gd name="T7" fmla="*/ 70 h 121"/>
                <a:gd name="T8" fmla="*/ 67 w 80"/>
                <a:gd name="T9" fmla="*/ 90 h 121"/>
                <a:gd name="T10" fmla="*/ 65 w 80"/>
                <a:gd name="T11" fmla="*/ 103 h 121"/>
                <a:gd name="T12" fmla="*/ 59 w 80"/>
                <a:gd name="T13" fmla="*/ 111 h 121"/>
                <a:gd name="T14" fmla="*/ 51 w 80"/>
                <a:gd name="T15" fmla="*/ 111 h 121"/>
                <a:gd name="T16" fmla="*/ 31 w 80"/>
                <a:gd name="T17" fmla="*/ 107 h 121"/>
                <a:gd name="T18" fmla="*/ 20 w 80"/>
                <a:gd name="T19" fmla="*/ 100 h 121"/>
                <a:gd name="T20" fmla="*/ 0 w 80"/>
                <a:gd name="T21" fmla="*/ 75 h 121"/>
                <a:gd name="T22" fmla="*/ 22 w 80"/>
                <a:gd name="T23" fmla="*/ 95 h 121"/>
                <a:gd name="T24" fmla="*/ 37 w 80"/>
                <a:gd name="T25" fmla="*/ 105 h 121"/>
                <a:gd name="T26" fmla="*/ 50 w 80"/>
                <a:gd name="T27" fmla="*/ 106 h 121"/>
                <a:gd name="T28" fmla="*/ 59 w 80"/>
                <a:gd name="T29" fmla="*/ 105 h 121"/>
                <a:gd name="T30" fmla="*/ 64 w 80"/>
                <a:gd name="T31" fmla="*/ 96 h 121"/>
                <a:gd name="T32" fmla="*/ 65 w 80"/>
                <a:gd name="T33" fmla="*/ 90 h 121"/>
                <a:gd name="T34" fmla="*/ 65 w 80"/>
                <a:gd name="T35" fmla="*/ 76 h 121"/>
                <a:gd name="T36" fmla="*/ 59 w 80"/>
                <a:gd name="T37" fmla="*/ 63 h 121"/>
                <a:gd name="T38" fmla="*/ 48 w 80"/>
                <a:gd name="T39" fmla="*/ 48 h 121"/>
                <a:gd name="T40" fmla="*/ 17 w 80"/>
                <a:gd name="T41" fmla="*/ 14 h 121"/>
                <a:gd name="T42" fmla="*/ 11 w 80"/>
                <a:gd name="T43" fmla="*/ 0 h 12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80" h="121">
                  <a:moveTo>
                    <a:pt x="13" y="0"/>
                  </a:moveTo>
                  <a:lnTo>
                    <a:pt x="26" y="18"/>
                  </a:lnTo>
                  <a:lnTo>
                    <a:pt x="65" y="56"/>
                  </a:lnTo>
                  <a:lnTo>
                    <a:pt x="77" y="76"/>
                  </a:lnTo>
                  <a:lnTo>
                    <a:pt x="79" y="97"/>
                  </a:lnTo>
                  <a:lnTo>
                    <a:pt x="76" y="111"/>
                  </a:lnTo>
                  <a:lnTo>
                    <a:pt x="69" y="120"/>
                  </a:lnTo>
                  <a:lnTo>
                    <a:pt x="60" y="120"/>
                  </a:lnTo>
                  <a:lnTo>
                    <a:pt x="37" y="116"/>
                  </a:lnTo>
                  <a:lnTo>
                    <a:pt x="23" y="108"/>
                  </a:lnTo>
                  <a:lnTo>
                    <a:pt x="0" y="81"/>
                  </a:lnTo>
                  <a:lnTo>
                    <a:pt x="26" y="103"/>
                  </a:lnTo>
                  <a:lnTo>
                    <a:pt x="43" y="113"/>
                  </a:lnTo>
                  <a:lnTo>
                    <a:pt x="59" y="114"/>
                  </a:lnTo>
                  <a:lnTo>
                    <a:pt x="69" y="113"/>
                  </a:lnTo>
                  <a:lnTo>
                    <a:pt x="75" y="104"/>
                  </a:lnTo>
                  <a:lnTo>
                    <a:pt x="76" y="97"/>
                  </a:lnTo>
                  <a:lnTo>
                    <a:pt x="76" y="82"/>
                  </a:lnTo>
                  <a:lnTo>
                    <a:pt x="69" y="68"/>
                  </a:lnTo>
                  <a:lnTo>
                    <a:pt x="56" y="52"/>
                  </a:lnTo>
                  <a:lnTo>
                    <a:pt x="20" y="15"/>
                  </a:lnTo>
                  <a:lnTo>
                    <a:pt x="13" y="0"/>
                  </a:lnTo>
                </a:path>
              </a:pathLst>
            </a:custGeom>
            <a:solidFill>
              <a:srgbClr val="000000"/>
            </a:solidFill>
            <a:ln w="12699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36" name="Freeform 16">
              <a:extLst>
                <a:ext uri="{FF2B5EF4-FFF2-40B4-BE49-F238E27FC236}">
                  <a16:creationId xmlns:a16="http://schemas.microsoft.com/office/drawing/2014/main" id="{B483F63B-B06D-F714-6E84-6295BDA6D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5" y="2278"/>
              <a:ext cx="129" cy="89"/>
            </a:xfrm>
            <a:custGeom>
              <a:avLst/>
              <a:gdLst>
                <a:gd name="T0" fmla="*/ 115 w 151"/>
                <a:gd name="T1" fmla="*/ 40 h 96"/>
                <a:gd name="T2" fmla="*/ 126 w 151"/>
                <a:gd name="T3" fmla="*/ 58 h 96"/>
                <a:gd name="T4" fmla="*/ 128 w 151"/>
                <a:gd name="T5" fmla="*/ 75 h 96"/>
                <a:gd name="T6" fmla="*/ 107 w 151"/>
                <a:gd name="T7" fmla="*/ 60 h 96"/>
                <a:gd name="T8" fmla="*/ 114 w 151"/>
                <a:gd name="T9" fmla="*/ 88 h 96"/>
                <a:gd name="T10" fmla="*/ 97 w 151"/>
                <a:gd name="T11" fmla="*/ 65 h 96"/>
                <a:gd name="T12" fmla="*/ 96 w 151"/>
                <a:gd name="T13" fmla="*/ 79 h 96"/>
                <a:gd name="T14" fmla="*/ 75 w 151"/>
                <a:gd name="T15" fmla="*/ 58 h 96"/>
                <a:gd name="T16" fmla="*/ 57 w 151"/>
                <a:gd name="T17" fmla="*/ 77 h 96"/>
                <a:gd name="T18" fmla="*/ 50 w 151"/>
                <a:gd name="T19" fmla="*/ 68 h 96"/>
                <a:gd name="T20" fmla="*/ 39 w 151"/>
                <a:gd name="T21" fmla="*/ 77 h 96"/>
                <a:gd name="T22" fmla="*/ 36 w 151"/>
                <a:gd name="T23" fmla="*/ 57 h 96"/>
                <a:gd name="T24" fmla="*/ 9 w 151"/>
                <a:gd name="T25" fmla="*/ 79 h 96"/>
                <a:gd name="T26" fmla="*/ 0 w 151"/>
                <a:gd name="T27" fmla="*/ 70 h 96"/>
                <a:gd name="T28" fmla="*/ 12 w 151"/>
                <a:gd name="T29" fmla="*/ 36 h 96"/>
                <a:gd name="T30" fmla="*/ 54 w 151"/>
                <a:gd name="T31" fmla="*/ 0 h 96"/>
                <a:gd name="T32" fmla="*/ 13 w 151"/>
                <a:gd name="T33" fmla="*/ 39 h 96"/>
                <a:gd name="T34" fmla="*/ 4 w 151"/>
                <a:gd name="T35" fmla="*/ 68 h 96"/>
                <a:gd name="T36" fmla="*/ 9 w 151"/>
                <a:gd name="T37" fmla="*/ 71 h 96"/>
                <a:gd name="T38" fmla="*/ 39 w 151"/>
                <a:gd name="T39" fmla="*/ 45 h 96"/>
                <a:gd name="T40" fmla="*/ 43 w 151"/>
                <a:gd name="T41" fmla="*/ 70 h 96"/>
                <a:gd name="T42" fmla="*/ 56 w 151"/>
                <a:gd name="T43" fmla="*/ 45 h 96"/>
                <a:gd name="T44" fmla="*/ 67 w 151"/>
                <a:gd name="T45" fmla="*/ 60 h 96"/>
                <a:gd name="T46" fmla="*/ 79 w 151"/>
                <a:gd name="T47" fmla="*/ 51 h 96"/>
                <a:gd name="T48" fmla="*/ 95 w 151"/>
                <a:gd name="T49" fmla="*/ 71 h 96"/>
                <a:gd name="T50" fmla="*/ 97 w 151"/>
                <a:gd name="T51" fmla="*/ 58 h 96"/>
                <a:gd name="T52" fmla="*/ 108 w 151"/>
                <a:gd name="T53" fmla="*/ 71 h 96"/>
                <a:gd name="T54" fmla="*/ 104 w 151"/>
                <a:gd name="T55" fmla="*/ 55 h 96"/>
                <a:gd name="T56" fmla="*/ 121 w 151"/>
                <a:gd name="T57" fmla="*/ 62 h 96"/>
                <a:gd name="T58" fmla="*/ 121 w 151"/>
                <a:gd name="T59" fmla="*/ 53 h 96"/>
                <a:gd name="T60" fmla="*/ 115 w 151"/>
                <a:gd name="T61" fmla="*/ 40 h 9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51" h="96">
                  <a:moveTo>
                    <a:pt x="135" y="43"/>
                  </a:moveTo>
                  <a:lnTo>
                    <a:pt x="147" y="63"/>
                  </a:lnTo>
                  <a:lnTo>
                    <a:pt x="150" y="81"/>
                  </a:lnTo>
                  <a:lnTo>
                    <a:pt x="125" y="65"/>
                  </a:lnTo>
                  <a:lnTo>
                    <a:pt x="133" y="95"/>
                  </a:lnTo>
                  <a:lnTo>
                    <a:pt x="113" y="70"/>
                  </a:lnTo>
                  <a:lnTo>
                    <a:pt x="112" y="85"/>
                  </a:lnTo>
                  <a:lnTo>
                    <a:pt x="88" y="63"/>
                  </a:lnTo>
                  <a:lnTo>
                    <a:pt x="67" y="83"/>
                  </a:lnTo>
                  <a:lnTo>
                    <a:pt x="58" y="73"/>
                  </a:lnTo>
                  <a:lnTo>
                    <a:pt x="46" y="83"/>
                  </a:lnTo>
                  <a:lnTo>
                    <a:pt x="42" y="61"/>
                  </a:lnTo>
                  <a:lnTo>
                    <a:pt x="10" y="85"/>
                  </a:lnTo>
                  <a:lnTo>
                    <a:pt x="0" y="76"/>
                  </a:lnTo>
                  <a:lnTo>
                    <a:pt x="14" y="39"/>
                  </a:lnTo>
                  <a:lnTo>
                    <a:pt x="63" y="0"/>
                  </a:lnTo>
                  <a:lnTo>
                    <a:pt x="15" y="42"/>
                  </a:lnTo>
                  <a:lnTo>
                    <a:pt x="5" y="73"/>
                  </a:lnTo>
                  <a:lnTo>
                    <a:pt x="10" y="77"/>
                  </a:lnTo>
                  <a:lnTo>
                    <a:pt x="46" y="48"/>
                  </a:lnTo>
                  <a:lnTo>
                    <a:pt x="50" y="76"/>
                  </a:lnTo>
                  <a:lnTo>
                    <a:pt x="66" y="48"/>
                  </a:lnTo>
                  <a:lnTo>
                    <a:pt x="79" y="65"/>
                  </a:lnTo>
                  <a:lnTo>
                    <a:pt x="92" y="55"/>
                  </a:lnTo>
                  <a:lnTo>
                    <a:pt x="111" y="77"/>
                  </a:lnTo>
                  <a:lnTo>
                    <a:pt x="114" y="63"/>
                  </a:lnTo>
                  <a:lnTo>
                    <a:pt x="126" y="77"/>
                  </a:lnTo>
                  <a:lnTo>
                    <a:pt x="122" y="59"/>
                  </a:lnTo>
                  <a:lnTo>
                    <a:pt x="142" y="67"/>
                  </a:lnTo>
                  <a:lnTo>
                    <a:pt x="142" y="57"/>
                  </a:lnTo>
                  <a:lnTo>
                    <a:pt x="135" y="43"/>
                  </a:lnTo>
                </a:path>
              </a:pathLst>
            </a:custGeom>
            <a:solidFill>
              <a:srgbClr val="000000"/>
            </a:solidFill>
            <a:ln w="12699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37" name="Freeform 17">
              <a:extLst>
                <a:ext uri="{FF2B5EF4-FFF2-40B4-BE49-F238E27FC236}">
                  <a16:creationId xmlns:a16="http://schemas.microsoft.com/office/drawing/2014/main" id="{2623A86D-B143-0025-E93C-2660B35A8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" y="2172"/>
              <a:ext cx="43" cy="68"/>
            </a:xfrm>
            <a:custGeom>
              <a:avLst/>
              <a:gdLst>
                <a:gd name="T0" fmla="*/ 24 w 51"/>
                <a:gd name="T1" fmla="*/ 67 h 74"/>
                <a:gd name="T2" fmla="*/ 30 w 51"/>
                <a:gd name="T3" fmla="*/ 66 h 74"/>
                <a:gd name="T4" fmla="*/ 37 w 51"/>
                <a:gd name="T5" fmla="*/ 56 h 74"/>
                <a:gd name="T6" fmla="*/ 40 w 51"/>
                <a:gd name="T7" fmla="*/ 44 h 74"/>
                <a:gd name="T8" fmla="*/ 42 w 51"/>
                <a:gd name="T9" fmla="*/ 33 h 74"/>
                <a:gd name="T10" fmla="*/ 40 w 51"/>
                <a:gd name="T11" fmla="*/ 21 h 74"/>
                <a:gd name="T12" fmla="*/ 36 w 51"/>
                <a:gd name="T13" fmla="*/ 12 h 74"/>
                <a:gd name="T14" fmla="*/ 31 w 51"/>
                <a:gd name="T15" fmla="*/ 4 h 74"/>
                <a:gd name="T16" fmla="*/ 24 w 51"/>
                <a:gd name="T17" fmla="*/ 0 h 74"/>
                <a:gd name="T18" fmla="*/ 17 w 51"/>
                <a:gd name="T19" fmla="*/ 0 h 74"/>
                <a:gd name="T20" fmla="*/ 10 w 51"/>
                <a:gd name="T21" fmla="*/ 6 h 74"/>
                <a:gd name="T22" fmla="*/ 5 w 51"/>
                <a:gd name="T23" fmla="*/ 14 h 74"/>
                <a:gd name="T24" fmla="*/ 1 w 51"/>
                <a:gd name="T25" fmla="*/ 25 h 74"/>
                <a:gd name="T26" fmla="*/ 0 w 51"/>
                <a:gd name="T27" fmla="*/ 36 h 7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1" h="74">
                  <a:moveTo>
                    <a:pt x="29" y="73"/>
                  </a:moveTo>
                  <a:lnTo>
                    <a:pt x="36" y="72"/>
                  </a:lnTo>
                  <a:lnTo>
                    <a:pt x="44" y="61"/>
                  </a:lnTo>
                  <a:lnTo>
                    <a:pt x="48" y="48"/>
                  </a:lnTo>
                  <a:lnTo>
                    <a:pt x="50" y="36"/>
                  </a:lnTo>
                  <a:lnTo>
                    <a:pt x="48" y="23"/>
                  </a:lnTo>
                  <a:lnTo>
                    <a:pt x="43" y="13"/>
                  </a:lnTo>
                  <a:lnTo>
                    <a:pt x="37" y="4"/>
                  </a:lnTo>
                  <a:lnTo>
                    <a:pt x="29" y="0"/>
                  </a:lnTo>
                  <a:lnTo>
                    <a:pt x="20" y="0"/>
                  </a:lnTo>
                  <a:lnTo>
                    <a:pt x="12" y="6"/>
                  </a:lnTo>
                  <a:lnTo>
                    <a:pt x="6" y="15"/>
                  </a:lnTo>
                  <a:lnTo>
                    <a:pt x="1" y="27"/>
                  </a:lnTo>
                  <a:lnTo>
                    <a:pt x="0" y="39"/>
                  </a:lnTo>
                </a:path>
              </a:pathLst>
            </a:custGeom>
            <a:noFill/>
            <a:ln w="12699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38" name="Freeform 18">
              <a:extLst>
                <a:ext uri="{FF2B5EF4-FFF2-40B4-BE49-F238E27FC236}">
                  <a16:creationId xmlns:a16="http://schemas.microsoft.com/office/drawing/2014/main" id="{77819681-F0EA-586F-CD5D-6EBBE1308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" y="2172"/>
              <a:ext cx="42" cy="69"/>
            </a:xfrm>
            <a:custGeom>
              <a:avLst/>
              <a:gdLst>
                <a:gd name="T0" fmla="*/ 41 w 50"/>
                <a:gd name="T1" fmla="*/ 34 h 75"/>
                <a:gd name="T2" fmla="*/ 39 w 50"/>
                <a:gd name="T3" fmla="*/ 21 h 75"/>
                <a:gd name="T4" fmla="*/ 34 w 50"/>
                <a:gd name="T5" fmla="*/ 8 h 75"/>
                <a:gd name="T6" fmla="*/ 28 w 50"/>
                <a:gd name="T7" fmla="*/ 2 h 75"/>
                <a:gd name="T8" fmla="*/ 21 w 50"/>
                <a:gd name="T9" fmla="*/ 0 h 75"/>
                <a:gd name="T10" fmla="*/ 18 w 50"/>
                <a:gd name="T11" fmla="*/ 0 h 75"/>
                <a:gd name="T12" fmla="*/ 10 w 50"/>
                <a:gd name="T13" fmla="*/ 5 h 75"/>
                <a:gd name="T14" fmla="*/ 3 w 50"/>
                <a:gd name="T15" fmla="*/ 15 h 75"/>
                <a:gd name="T16" fmla="*/ 0 w 50"/>
                <a:gd name="T17" fmla="*/ 27 h 75"/>
                <a:gd name="T18" fmla="*/ 0 w 50"/>
                <a:gd name="T19" fmla="*/ 39 h 75"/>
                <a:gd name="T20" fmla="*/ 3 w 50"/>
                <a:gd name="T21" fmla="*/ 57 h 75"/>
                <a:gd name="T22" fmla="*/ 13 w 50"/>
                <a:gd name="T23" fmla="*/ 66 h 75"/>
                <a:gd name="T24" fmla="*/ 23 w 50"/>
                <a:gd name="T25" fmla="*/ 68 h 75"/>
                <a:gd name="T26" fmla="*/ 30 w 50"/>
                <a:gd name="T27" fmla="*/ 63 h 75"/>
                <a:gd name="T28" fmla="*/ 37 w 50"/>
                <a:gd name="T29" fmla="*/ 55 h 75"/>
                <a:gd name="T30" fmla="*/ 39 w 50"/>
                <a:gd name="T31" fmla="*/ 48 h 75"/>
                <a:gd name="T32" fmla="*/ 40 w 50"/>
                <a:gd name="T33" fmla="*/ 40 h 75"/>
                <a:gd name="T34" fmla="*/ 41 w 50"/>
                <a:gd name="T35" fmla="*/ 34 h 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0" h="75">
                  <a:moveTo>
                    <a:pt x="49" y="37"/>
                  </a:moveTo>
                  <a:lnTo>
                    <a:pt x="47" y="23"/>
                  </a:lnTo>
                  <a:lnTo>
                    <a:pt x="41" y="9"/>
                  </a:lnTo>
                  <a:lnTo>
                    <a:pt x="33" y="2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12" y="5"/>
                  </a:lnTo>
                  <a:lnTo>
                    <a:pt x="4" y="16"/>
                  </a:lnTo>
                  <a:lnTo>
                    <a:pt x="0" y="29"/>
                  </a:lnTo>
                  <a:lnTo>
                    <a:pt x="0" y="42"/>
                  </a:lnTo>
                  <a:lnTo>
                    <a:pt x="4" y="62"/>
                  </a:lnTo>
                  <a:lnTo>
                    <a:pt x="15" y="72"/>
                  </a:lnTo>
                  <a:lnTo>
                    <a:pt x="27" y="74"/>
                  </a:lnTo>
                  <a:lnTo>
                    <a:pt x="36" y="69"/>
                  </a:lnTo>
                  <a:lnTo>
                    <a:pt x="44" y="60"/>
                  </a:lnTo>
                  <a:lnTo>
                    <a:pt x="47" y="52"/>
                  </a:lnTo>
                  <a:lnTo>
                    <a:pt x="48" y="44"/>
                  </a:lnTo>
                  <a:lnTo>
                    <a:pt x="49" y="37"/>
                  </a:lnTo>
                </a:path>
              </a:pathLst>
            </a:custGeom>
            <a:noFill/>
            <a:ln w="12699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39" name="Freeform 19">
              <a:extLst>
                <a:ext uri="{FF2B5EF4-FFF2-40B4-BE49-F238E27FC236}">
                  <a16:creationId xmlns:a16="http://schemas.microsoft.com/office/drawing/2014/main" id="{6844CCF0-2467-7B63-7801-68FB6C1BE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7" y="2187"/>
              <a:ext cx="6" cy="6"/>
            </a:xfrm>
            <a:custGeom>
              <a:avLst/>
              <a:gdLst>
                <a:gd name="T0" fmla="*/ 5 w 8"/>
                <a:gd name="T1" fmla="*/ 5 h 6"/>
                <a:gd name="T2" fmla="*/ 4 w 8"/>
                <a:gd name="T3" fmla="*/ 0 h 6"/>
                <a:gd name="T4" fmla="*/ 1 w 8"/>
                <a:gd name="T5" fmla="*/ 0 h 6"/>
                <a:gd name="T6" fmla="*/ 0 w 8"/>
                <a:gd name="T7" fmla="*/ 5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" h="6">
                  <a:moveTo>
                    <a:pt x="7" y="5"/>
                  </a:moveTo>
                  <a:lnTo>
                    <a:pt x="5" y="0"/>
                  </a:lnTo>
                  <a:lnTo>
                    <a:pt x="1" y="0"/>
                  </a:lnTo>
                  <a:lnTo>
                    <a:pt x="0" y="5"/>
                  </a:lnTo>
                </a:path>
              </a:pathLst>
            </a:custGeom>
            <a:noFill/>
            <a:ln w="12699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40" name="Line 20">
              <a:extLst>
                <a:ext uri="{FF2B5EF4-FFF2-40B4-BE49-F238E27FC236}">
                  <a16:creationId xmlns:a16="http://schemas.microsoft.com/office/drawing/2014/main" id="{0EC6B65F-4011-28B9-7644-2E14EEAC42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8" y="2203"/>
              <a:ext cx="80" cy="0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1" name="Freeform 21">
              <a:extLst>
                <a:ext uri="{FF2B5EF4-FFF2-40B4-BE49-F238E27FC236}">
                  <a16:creationId xmlns:a16="http://schemas.microsoft.com/office/drawing/2014/main" id="{D9E4928F-C595-0DE4-62F0-FB8CAC1FC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7" y="2109"/>
              <a:ext cx="20" cy="36"/>
            </a:xfrm>
            <a:custGeom>
              <a:avLst/>
              <a:gdLst>
                <a:gd name="T0" fmla="*/ 18 w 24"/>
                <a:gd name="T1" fmla="*/ 33 h 39"/>
                <a:gd name="T2" fmla="*/ 14 w 24"/>
                <a:gd name="T3" fmla="*/ 35 h 39"/>
                <a:gd name="T4" fmla="*/ 9 w 24"/>
                <a:gd name="T5" fmla="*/ 33 h 39"/>
                <a:gd name="T6" fmla="*/ 3 w 24"/>
                <a:gd name="T7" fmla="*/ 24 h 39"/>
                <a:gd name="T8" fmla="*/ 0 w 24"/>
                <a:gd name="T9" fmla="*/ 14 h 39"/>
                <a:gd name="T10" fmla="*/ 0 w 24"/>
                <a:gd name="T11" fmla="*/ 6 h 39"/>
                <a:gd name="T12" fmla="*/ 2 w 24"/>
                <a:gd name="T13" fmla="*/ 0 h 39"/>
                <a:gd name="T14" fmla="*/ 4 w 24"/>
                <a:gd name="T15" fmla="*/ 0 h 39"/>
                <a:gd name="T16" fmla="*/ 7 w 24"/>
                <a:gd name="T17" fmla="*/ 6 h 39"/>
                <a:gd name="T18" fmla="*/ 10 w 24"/>
                <a:gd name="T19" fmla="*/ 17 h 39"/>
                <a:gd name="T20" fmla="*/ 13 w 24"/>
                <a:gd name="T21" fmla="*/ 20 h 39"/>
                <a:gd name="T22" fmla="*/ 16 w 24"/>
                <a:gd name="T23" fmla="*/ 22 h 39"/>
                <a:gd name="T24" fmla="*/ 18 w 24"/>
                <a:gd name="T25" fmla="*/ 24 h 39"/>
                <a:gd name="T26" fmla="*/ 19 w 24"/>
                <a:gd name="T27" fmla="*/ 30 h 39"/>
                <a:gd name="T28" fmla="*/ 18 w 24"/>
                <a:gd name="T29" fmla="*/ 33 h 3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4" h="39">
                  <a:moveTo>
                    <a:pt x="22" y="36"/>
                  </a:moveTo>
                  <a:lnTo>
                    <a:pt x="17" y="38"/>
                  </a:lnTo>
                  <a:lnTo>
                    <a:pt x="11" y="36"/>
                  </a:lnTo>
                  <a:lnTo>
                    <a:pt x="3" y="26"/>
                  </a:lnTo>
                  <a:lnTo>
                    <a:pt x="0" y="15"/>
                  </a:lnTo>
                  <a:lnTo>
                    <a:pt x="0" y="6"/>
                  </a:lnTo>
                  <a:lnTo>
                    <a:pt x="2" y="0"/>
                  </a:lnTo>
                  <a:lnTo>
                    <a:pt x="5" y="0"/>
                  </a:lnTo>
                  <a:lnTo>
                    <a:pt x="8" y="7"/>
                  </a:lnTo>
                  <a:lnTo>
                    <a:pt x="12" y="18"/>
                  </a:lnTo>
                  <a:lnTo>
                    <a:pt x="15" y="22"/>
                  </a:lnTo>
                  <a:lnTo>
                    <a:pt x="19" y="24"/>
                  </a:lnTo>
                  <a:lnTo>
                    <a:pt x="22" y="26"/>
                  </a:lnTo>
                  <a:lnTo>
                    <a:pt x="23" y="33"/>
                  </a:lnTo>
                  <a:lnTo>
                    <a:pt x="22" y="36"/>
                  </a:lnTo>
                </a:path>
              </a:pathLst>
            </a:custGeom>
            <a:solidFill>
              <a:srgbClr val="000000"/>
            </a:solidFill>
            <a:ln w="12699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42" name="Freeform 22">
              <a:extLst>
                <a:ext uri="{FF2B5EF4-FFF2-40B4-BE49-F238E27FC236}">
                  <a16:creationId xmlns:a16="http://schemas.microsoft.com/office/drawing/2014/main" id="{77394AC9-568D-5C3F-A0B6-5B2E97E5E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6" y="2108"/>
              <a:ext cx="26" cy="37"/>
            </a:xfrm>
            <a:custGeom>
              <a:avLst/>
              <a:gdLst>
                <a:gd name="T0" fmla="*/ 22 w 31"/>
                <a:gd name="T1" fmla="*/ 0 h 40"/>
                <a:gd name="T2" fmla="*/ 25 w 31"/>
                <a:gd name="T3" fmla="*/ 6 h 40"/>
                <a:gd name="T4" fmla="*/ 25 w 31"/>
                <a:gd name="T5" fmla="*/ 17 h 40"/>
                <a:gd name="T6" fmla="*/ 21 w 31"/>
                <a:gd name="T7" fmla="*/ 26 h 40"/>
                <a:gd name="T8" fmla="*/ 13 w 31"/>
                <a:gd name="T9" fmla="*/ 34 h 40"/>
                <a:gd name="T10" fmla="*/ 3 w 31"/>
                <a:gd name="T11" fmla="*/ 36 h 40"/>
                <a:gd name="T12" fmla="*/ 0 w 31"/>
                <a:gd name="T13" fmla="*/ 33 h 40"/>
                <a:gd name="T14" fmla="*/ 1 w 31"/>
                <a:gd name="T15" fmla="*/ 26 h 40"/>
                <a:gd name="T16" fmla="*/ 7 w 31"/>
                <a:gd name="T17" fmla="*/ 23 h 40"/>
                <a:gd name="T18" fmla="*/ 12 w 31"/>
                <a:gd name="T19" fmla="*/ 19 h 40"/>
                <a:gd name="T20" fmla="*/ 17 w 31"/>
                <a:gd name="T21" fmla="*/ 13 h 40"/>
                <a:gd name="T22" fmla="*/ 18 w 31"/>
                <a:gd name="T23" fmla="*/ 3 h 40"/>
                <a:gd name="T24" fmla="*/ 22 w 31"/>
                <a:gd name="T25" fmla="*/ 0 h 4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1" h="40">
                  <a:moveTo>
                    <a:pt x="26" y="0"/>
                  </a:moveTo>
                  <a:lnTo>
                    <a:pt x="30" y="6"/>
                  </a:lnTo>
                  <a:lnTo>
                    <a:pt x="30" y="18"/>
                  </a:lnTo>
                  <a:lnTo>
                    <a:pt x="25" y="28"/>
                  </a:lnTo>
                  <a:lnTo>
                    <a:pt x="16" y="37"/>
                  </a:lnTo>
                  <a:lnTo>
                    <a:pt x="4" y="39"/>
                  </a:lnTo>
                  <a:lnTo>
                    <a:pt x="0" y="36"/>
                  </a:lnTo>
                  <a:lnTo>
                    <a:pt x="1" y="28"/>
                  </a:lnTo>
                  <a:lnTo>
                    <a:pt x="8" y="25"/>
                  </a:lnTo>
                  <a:lnTo>
                    <a:pt x="14" y="21"/>
                  </a:lnTo>
                  <a:lnTo>
                    <a:pt x="20" y="14"/>
                  </a:lnTo>
                  <a:lnTo>
                    <a:pt x="22" y="3"/>
                  </a:lnTo>
                  <a:lnTo>
                    <a:pt x="26" y="0"/>
                  </a:lnTo>
                </a:path>
              </a:pathLst>
            </a:custGeom>
            <a:solidFill>
              <a:srgbClr val="000000"/>
            </a:solidFill>
            <a:ln w="12699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43" name="Freeform 23">
              <a:extLst>
                <a:ext uri="{FF2B5EF4-FFF2-40B4-BE49-F238E27FC236}">
                  <a16:creationId xmlns:a16="http://schemas.microsoft.com/office/drawing/2014/main" id="{8106485E-0203-6C60-AB9F-DDAD1060F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1" y="2205"/>
              <a:ext cx="10" cy="15"/>
            </a:xfrm>
            <a:custGeom>
              <a:avLst/>
              <a:gdLst>
                <a:gd name="T0" fmla="*/ 9 w 11"/>
                <a:gd name="T1" fmla="*/ 0 h 16"/>
                <a:gd name="T2" fmla="*/ 6 w 11"/>
                <a:gd name="T3" fmla="*/ 6 h 16"/>
                <a:gd name="T4" fmla="*/ 0 w 11"/>
                <a:gd name="T5" fmla="*/ 14 h 16"/>
                <a:gd name="T6" fmla="*/ 3 w 11"/>
                <a:gd name="T7" fmla="*/ 6 h 16"/>
                <a:gd name="T8" fmla="*/ 4 w 11"/>
                <a:gd name="T9" fmla="*/ 0 h 16"/>
                <a:gd name="T10" fmla="*/ 9 w 11"/>
                <a:gd name="T11" fmla="*/ 0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" h="16">
                  <a:moveTo>
                    <a:pt x="10" y="0"/>
                  </a:moveTo>
                  <a:lnTo>
                    <a:pt x="7" y="6"/>
                  </a:lnTo>
                  <a:lnTo>
                    <a:pt x="0" y="15"/>
                  </a:lnTo>
                  <a:lnTo>
                    <a:pt x="3" y="6"/>
                  </a:lnTo>
                  <a:lnTo>
                    <a:pt x="4" y="0"/>
                  </a:lnTo>
                  <a:lnTo>
                    <a:pt x="10" y="0"/>
                  </a:lnTo>
                </a:path>
              </a:pathLst>
            </a:custGeom>
            <a:solidFill>
              <a:srgbClr val="000000"/>
            </a:solidFill>
            <a:ln w="12699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44" name="Freeform 24">
              <a:extLst>
                <a:ext uri="{FF2B5EF4-FFF2-40B4-BE49-F238E27FC236}">
                  <a16:creationId xmlns:a16="http://schemas.microsoft.com/office/drawing/2014/main" id="{ED9E9D97-CE4A-D281-DA5B-1F036E74C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" y="2205"/>
              <a:ext cx="9" cy="20"/>
            </a:xfrm>
            <a:custGeom>
              <a:avLst/>
              <a:gdLst>
                <a:gd name="T0" fmla="*/ 8 w 11"/>
                <a:gd name="T1" fmla="*/ 0 h 21"/>
                <a:gd name="T2" fmla="*/ 8 w 11"/>
                <a:gd name="T3" fmla="*/ 6 h 21"/>
                <a:gd name="T4" fmla="*/ 6 w 11"/>
                <a:gd name="T5" fmla="*/ 12 h 21"/>
                <a:gd name="T6" fmla="*/ 0 w 11"/>
                <a:gd name="T7" fmla="*/ 19 h 21"/>
                <a:gd name="T8" fmla="*/ 2 w 11"/>
                <a:gd name="T9" fmla="*/ 9 h 21"/>
                <a:gd name="T10" fmla="*/ 4 w 11"/>
                <a:gd name="T11" fmla="*/ 0 h 21"/>
                <a:gd name="T12" fmla="*/ 8 w 11"/>
                <a:gd name="T13" fmla="*/ 0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" h="21">
                  <a:moveTo>
                    <a:pt x="10" y="0"/>
                  </a:moveTo>
                  <a:lnTo>
                    <a:pt x="10" y="6"/>
                  </a:lnTo>
                  <a:lnTo>
                    <a:pt x="7" y="13"/>
                  </a:lnTo>
                  <a:lnTo>
                    <a:pt x="0" y="20"/>
                  </a:lnTo>
                  <a:lnTo>
                    <a:pt x="3" y="9"/>
                  </a:lnTo>
                  <a:lnTo>
                    <a:pt x="5" y="0"/>
                  </a:lnTo>
                  <a:lnTo>
                    <a:pt x="10" y="0"/>
                  </a:lnTo>
                </a:path>
              </a:pathLst>
            </a:custGeom>
            <a:solidFill>
              <a:srgbClr val="000000"/>
            </a:solidFill>
            <a:ln w="12699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45" name="Freeform 25">
              <a:extLst>
                <a:ext uri="{FF2B5EF4-FFF2-40B4-BE49-F238E27FC236}">
                  <a16:creationId xmlns:a16="http://schemas.microsoft.com/office/drawing/2014/main" id="{BDD14F2A-1945-066A-C333-BD128D9EF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" y="2397"/>
              <a:ext cx="49" cy="35"/>
            </a:xfrm>
            <a:custGeom>
              <a:avLst/>
              <a:gdLst>
                <a:gd name="T0" fmla="*/ 47 w 58"/>
                <a:gd name="T1" fmla="*/ 12 h 38"/>
                <a:gd name="T2" fmla="*/ 40 w 58"/>
                <a:gd name="T3" fmla="*/ 22 h 38"/>
                <a:gd name="T4" fmla="*/ 28 w 58"/>
                <a:gd name="T5" fmla="*/ 29 h 38"/>
                <a:gd name="T6" fmla="*/ 17 w 58"/>
                <a:gd name="T7" fmla="*/ 29 h 38"/>
                <a:gd name="T8" fmla="*/ 8 w 58"/>
                <a:gd name="T9" fmla="*/ 22 h 38"/>
                <a:gd name="T10" fmla="*/ 4 w 58"/>
                <a:gd name="T11" fmla="*/ 12 h 38"/>
                <a:gd name="T12" fmla="*/ 3 w 58"/>
                <a:gd name="T13" fmla="*/ 0 h 38"/>
                <a:gd name="T14" fmla="*/ 0 w 58"/>
                <a:gd name="T15" fmla="*/ 4 h 38"/>
                <a:gd name="T16" fmla="*/ 3 w 58"/>
                <a:gd name="T17" fmla="*/ 18 h 38"/>
                <a:gd name="T18" fmla="*/ 8 w 58"/>
                <a:gd name="T19" fmla="*/ 29 h 38"/>
                <a:gd name="T20" fmla="*/ 16 w 58"/>
                <a:gd name="T21" fmla="*/ 34 h 38"/>
                <a:gd name="T22" fmla="*/ 25 w 58"/>
                <a:gd name="T23" fmla="*/ 34 h 38"/>
                <a:gd name="T24" fmla="*/ 33 w 58"/>
                <a:gd name="T25" fmla="*/ 32 h 38"/>
                <a:gd name="T26" fmla="*/ 41 w 58"/>
                <a:gd name="T27" fmla="*/ 27 h 38"/>
                <a:gd name="T28" fmla="*/ 48 w 58"/>
                <a:gd name="T29" fmla="*/ 16 h 38"/>
                <a:gd name="T30" fmla="*/ 47 w 58"/>
                <a:gd name="T31" fmla="*/ 12 h 3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8" h="38">
                  <a:moveTo>
                    <a:pt x="56" y="13"/>
                  </a:moveTo>
                  <a:lnTo>
                    <a:pt x="47" y="24"/>
                  </a:lnTo>
                  <a:lnTo>
                    <a:pt x="33" y="32"/>
                  </a:lnTo>
                  <a:lnTo>
                    <a:pt x="20" y="32"/>
                  </a:lnTo>
                  <a:lnTo>
                    <a:pt x="10" y="24"/>
                  </a:lnTo>
                  <a:lnTo>
                    <a:pt x="5" y="13"/>
                  </a:lnTo>
                  <a:lnTo>
                    <a:pt x="3" y="0"/>
                  </a:lnTo>
                  <a:lnTo>
                    <a:pt x="0" y="4"/>
                  </a:lnTo>
                  <a:lnTo>
                    <a:pt x="3" y="19"/>
                  </a:lnTo>
                  <a:lnTo>
                    <a:pt x="10" y="32"/>
                  </a:lnTo>
                  <a:lnTo>
                    <a:pt x="19" y="37"/>
                  </a:lnTo>
                  <a:lnTo>
                    <a:pt x="29" y="37"/>
                  </a:lnTo>
                  <a:lnTo>
                    <a:pt x="39" y="35"/>
                  </a:lnTo>
                  <a:lnTo>
                    <a:pt x="48" y="29"/>
                  </a:lnTo>
                  <a:lnTo>
                    <a:pt x="57" y="17"/>
                  </a:lnTo>
                  <a:lnTo>
                    <a:pt x="56" y="13"/>
                  </a:lnTo>
                </a:path>
              </a:pathLst>
            </a:custGeom>
            <a:solidFill>
              <a:srgbClr val="000000"/>
            </a:solidFill>
            <a:ln w="12699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46" name="Freeform 26">
              <a:extLst>
                <a:ext uri="{FF2B5EF4-FFF2-40B4-BE49-F238E27FC236}">
                  <a16:creationId xmlns:a16="http://schemas.microsoft.com/office/drawing/2014/main" id="{149C7631-8D1F-B5C0-E989-A25CA15CF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" y="2184"/>
              <a:ext cx="230" cy="283"/>
            </a:xfrm>
            <a:custGeom>
              <a:avLst/>
              <a:gdLst>
                <a:gd name="T0" fmla="*/ 229 w 270"/>
                <a:gd name="T1" fmla="*/ 188 h 306"/>
                <a:gd name="T2" fmla="*/ 217 w 270"/>
                <a:gd name="T3" fmla="*/ 222 h 306"/>
                <a:gd name="T4" fmla="*/ 203 w 270"/>
                <a:gd name="T5" fmla="*/ 246 h 306"/>
                <a:gd name="T6" fmla="*/ 187 w 270"/>
                <a:gd name="T7" fmla="*/ 261 h 306"/>
                <a:gd name="T8" fmla="*/ 175 w 270"/>
                <a:gd name="T9" fmla="*/ 269 h 306"/>
                <a:gd name="T10" fmla="*/ 160 w 270"/>
                <a:gd name="T11" fmla="*/ 271 h 306"/>
                <a:gd name="T12" fmla="*/ 142 w 270"/>
                <a:gd name="T13" fmla="*/ 267 h 306"/>
                <a:gd name="T14" fmla="*/ 128 w 270"/>
                <a:gd name="T15" fmla="*/ 256 h 306"/>
                <a:gd name="T16" fmla="*/ 111 w 270"/>
                <a:gd name="T17" fmla="*/ 233 h 306"/>
                <a:gd name="T18" fmla="*/ 96 w 270"/>
                <a:gd name="T19" fmla="*/ 216 h 306"/>
                <a:gd name="T20" fmla="*/ 85 w 270"/>
                <a:gd name="T21" fmla="*/ 199 h 306"/>
                <a:gd name="T22" fmla="*/ 76 w 270"/>
                <a:gd name="T23" fmla="*/ 177 h 306"/>
                <a:gd name="T24" fmla="*/ 66 w 270"/>
                <a:gd name="T25" fmla="*/ 141 h 306"/>
                <a:gd name="T26" fmla="*/ 57 w 270"/>
                <a:gd name="T27" fmla="*/ 99 h 306"/>
                <a:gd name="T28" fmla="*/ 72 w 270"/>
                <a:gd name="T29" fmla="*/ 93 h 306"/>
                <a:gd name="T30" fmla="*/ 78 w 270"/>
                <a:gd name="T31" fmla="*/ 81 h 306"/>
                <a:gd name="T32" fmla="*/ 59 w 270"/>
                <a:gd name="T33" fmla="*/ 81 h 306"/>
                <a:gd name="T34" fmla="*/ 50 w 270"/>
                <a:gd name="T35" fmla="*/ 71 h 306"/>
                <a:gd name="T36" fmla="*/ 46 w 270"/>
                <a:gd name="T37" fmla="*/ 55 h 306"/>
                <a:gd name="T38" fmla="*/ 44 w 270"/>
                <a:gd name="T39" fmla="*/ 31 h 306"/>
                <a:gd name="T40" fmla="*/ 46 w 270"/>
                <a:gd name="T41" fmla="*/ 18 h 306"/>
                <a:gd name="T42" fmla="*/ 51 w 270"/>
                <a:gd name="T43" fmla="*/ 12 h 306"/>
                <a:gd name="T44" fmla="*/ 60 w 270"/>
                <a:gd name="T45" fmla="*/ 8 h 306"/>
                <a:gd name="T46" fmla="*/ 69 w 270"/>
                <a:gd name="T47" fmla="*/ 13 h 306"/>
                <a:gd name="T48" fmla="*/ 66 w 270"/>
                <a:gd name="T49" fmla="*/ 5 h 306"/>
                <a:gd name="T50" fmla="*/ 52 w 270"/>
                <a:gd name="T51" fmla="*/ 0 h 306"/>
                <a:gd name="T52" fmla="*/ 39 w 270"/>
                <a:gd name="T53" fmla="*/ 23 h 306"/>
                <a:gd name="T54" fmla="*/ 32 w 270"/>
                <a:gd name="T55" fmla="*/ 3 h 306"/>
                <a:gd name="T56" fmla="*/ 8 w 270"/>
                <a:gd name="T57" fmla="*/ 3 h 306"/>
                <a:gd name="T58" fmla="*/ 0 w 270"/>
                <a:gd name="T59" fmla="*/ 28 h 306"/>
                <a:gd name="T60" fmla="*/ 3 w 270"/>
                <a:gd name="T61" fmla="*/ 30 h 306"/>
                <a:gd name="T62" fmla="*/ 16 w 270"/>
                <a:gd name="T63" fmla="*/ 9 h 306"/>
                <a:gd name="T64" fmla="*/ 41 w 270"/>
                <a:gd name="T65" fmla="*/ 38 h 306"/>
                <a:gd name="T66" fmla="*/ 43 w 270"/>
                <a:gd name="T67" fmla="*/ 56 h 306"/>
                <a:gd name="T68" fmla="*/ 49 w 270"/>
                <a:gd name="T69" fmla="*/ 77 h 306"/>
                <a:gd name="T70" fmla="*/ 55 w 270"/>
                <a:gd name="T71" fmla="*/ 85 h 306"/>
                <a:gd name="T72" fmla="*/ 51 w 270"/>
                <a:gd name="T73" fmla="*/ 94 h 306"/>
                <a:gd name="T74" fmla="*/ 78 w 270"/>
                <a:gd name="T75" fmla="*/ 211 h 306"/>
                <a:gd name="T76" fmla="*/ 101 w 270"/>
                <a:gd name="T77" fmla="*/ 225 h 306"/>
                <a:gd name="T78" fmla="*/ 125 w 270"/>
                <a:gd name="T79" fmla="*/ 262 h 306"/>
                <a:gd name="T80" fmla="*/ 147 w 270"/>
                <a:gd name="T81" fmla="*/ 280 h 306"/>
                <a:gd name="T82" fmla="*/ 168 w 270"/>
                <a:gd name="T83" fmla="*/ 282 h 306"/>
                <a:gd name="T84" fmla="*/ 183 w 270"/>
                <a:gd name="T85" fmla="*/ 274 h 306"/>
                <a:gd name="T86" fmla="*/ 207 w 270"/>
                <a:gd name="T87" fmla="*/ 249 h 306"/>
                <a:gd name="T88" fmla="*/ 220 w 270"/>
                <a:gd name="T89" fmla="*/ 226 h 306"/>
                <a:gd name="T90" fmla="*/ 229 w 270"/>
                <a:gd name="T91" fmla="*/ 188 h 30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70" h="306">
                  <a:moveTo>
                    <a:pt x="269" y="203"/>
                  </a:moveTo>
                  <a:lnTo>
                    <a:pt x="255" y="240"/>
                  </a:lnTo>
                  <a:lnTo>
                    <a:pt x="238" y="266"/>
                  </a:lnTo>
                  <a:lnTo>
                    <a:pt x="219" y="282"/>
                  </a:lnTo>
                  <a:lnTo>
                    <a:pt x="205" y="291"/>
                  </a:lnTo>
                  <a:lnTo>
                    <a:pt x="188" y="293"/>
                  </a:lnTo>
                  <a:lnTo>
                    <a:pt x="167" y="289"/>
                  </a:lnTo>
                  <a:lnTo>
                    <a:pt x="150" y="277"/>
                  </a:lnTo>
                  <a:lnTo>
                    <a:pt x="130" y="252"/>
                  </a:lnTo>
                  <a:lnTo>
                    <a:pt x="113" y="234"/>
                  </a:lnTo>
                  <a:lnTo>
                    <a:pt x="100" y="215"/>
                  </a:lnTo>
                  <a:lnTo>
                    <a:pt x="89" y="191"/>
                  </a:lnTo>
                  <a:lnTo>
                    <a:pt x="77" y="152"/>
                  </a:lnTo>
                  <a:lnTo>
                    <a:pt x="67" y="107"/>
                  </a:lnTo>
                  <a:lnTo>
                    <a:pt x="84" y="101"/>
                  </a:lnTo>
                  <a:lnTo>
                    <a:pt x="92" y="88"/>
                  </a:lnTo>
                  <a:lnTo>
                    <a:pt x="69" y="88"/>
                  </a:lnTo>
                  <a:lnTo>
                    <a:pt x="59" y="77"/>
                  </a:lnTo>
                  <a:lnTo>
                    <a:pt x="54" y="60"/>
                  </a:lnTo>
                  <a:lnTo>
                    <a:pt x="52" y="34"/>
                  </a:lnTo>
                  <a:lnTo>
                    <a:pt x="54" y="20"/>
                  </a:lnTo>
                  <a:lnTo>
                    <a:pt x="60" y="13"/>
                  </a:lnTo>
                  <a:lnTo>
                    <a:pt x="70" y="9"/>
                  </a:lnTo>
                  <a:lnTo>
                    <a:pt x="81" y="14"/>
                  </a:lnTo>
                  <a:lnTo>
                    <a:pt x="77" y="5"/>
                  </a:lnTo>
                  <a:lnTo>
                    <a:pt x="61" y="0"/>
                  </a:lnTo>
                  <a:lnTo>
                    <a:pt x="46" y="25"/>
                  </a:lnTo>
                  <a:lnTo>
                    <a:pt x="37" y="3"/>
                  </a:lnTo>
                  <a:lnTo>
                    <a:pt x="9" y="3"/>
                  </a:lnTo>
                  <a:lnTo>
                    <a:pt x="0" y="30"/>
                  </a:lnTo>
                  <a:lnTo>
                    <a:pt x="3" y="32"/>
                  </a:lnTo>
                  <a:lnTo>
                    <a:pt x="19" y="10"/>
                  </a:lnTo>
                  <a:lnTo>
                    <a:pt x="48" y="41"/>
                  </a:lnTo>
                  <a:lnTo>
                    <a:pt x="51" y="61"/>
                  </a:lnTo>
                  <a:lnTo>
                    <a:pt x="58" y="83"/>
                  </a:lnTo>
                  <a:lnTo>
                    <a:pt x="65" y="92"/>
                  </a:lnTo>
                  <a:lnTo>
                    <a:pt x="60" y="102"/>
                  </a:lnTo>
                  <a:lnTo>
                    <a:pt x="92" y="228"/>
                  </a:lnTo>
                  <a:lnTo>
                    <a:pt x="118" y="243"/>
                  </a:lnTo>
                  <a:lnTo>
                    <a:pt x="147" y="283"/>
                  </a:lnTo>
                  <a:lnTo>
                    <a:pt x="172" y="303"/>
                  </a:lnTo>
                  <a:lnTo>
                    <a:pt x="197" y="305"/>
                  </a:lnTo>
                  <a:lnTo>
                    <a:pt x="215" y="296"/>
                  </a:lnTo>
                  <a:lnTo>
                    <a:pt x="243" y="269"/>
                  </a:lnTo>
                  <a:lnTo>
                    <a:pt x="258" y="244"/>
                  </a:lnTo>
                  <a:lnTo>
                    <a:pt x="269" y="203"/>
                  </a:lnTo>
                </a:path>
              </a:pathLst>
            </a:custGeom>
            <a:solidFill>
              <a:srgbClr val="000000"/>
            </a:solidFill>
            <a:ln w="12699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47" name="Freeform 27">
              <a:extLst>
                <a:ext uri="{FF2B5EF4-FFF2-40B4-BE49-F238E27FC236}">
                  <a16:creationId xmlns:a16="http://schemas.microsoft.com/office/drawing/2014/main" id="{E6DDE88F-D55A-BB6C-D3B6-DD87547FE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" y="2452"/>
              <a:ext cx="60" cy="126"/>
            </a:xfrm>
            <a:custGeom>
              <a:avLst/>
              <a:gdLst>
                <a:gd name="T0" fmla="*/ 44 w 71"/>
                <a:gd name="T1" fmla="*/ 0 h 136"/>
                <a:gd name="T2" fmla="*/ 59 w 71"/>
                <a:gd name="T3" fmla="*/ 32 h 136"/>
                <a:gd name="T4" fmla="*/ 58 w 71"/>
                <a:gd name="T5" fmla="*/ 91 h 136"/>
                <a:gd name="T6" fmla="*/ 51 w 71"/>
                <a:gd name="T7" fmla="*/ 103 h 136"/>
                <a:gd name="T8" fmla="*/ 35 w 71"/>
                <a:gd name="T9" fmla="*/ 89 h 136"/>
                <a:gd name="T10" fmla="*/ 56 w 71"/>
                <a:gd name="T11" fmla="*/ 89 h 136"/>
                <a:gd name="T12" fmla="*/ 57 w 71"/>
                <a:gd name="T13" fmla="*/ 32 h 136"/>
                <a:gd name="T14" fmla="*/ 44 w 71"/>
                <a:gd name="T15" fmla="*/ 18 h 136"/>
                <a:gd name="T16" fmla="*/ 37 w 71"/>
                <a:gd name="T17" fmla="*/ 89 h 136"/>
                <a:gd name="T18" fmla="*/ 0 w 71"/>
                <a:gd name="T19" fmla="*/ 125 h 136"/>
                <a:gd name="T20" fmla="*/ 33 w 71"/>
                <a:gd name="T21" fmla="*/ 66 h 136"/>
                <a:gd name="T22" fmla="*/ 43 w 71"/>
                <a:gd name="T23" fmla="*/ 13 h 136"/>
                <a:gd name="T24" fmla="*/ 44 w 71"/>
                <a:gd name="T25" fmla="*/ 0 h 1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1" h="136">
                  <a:moveTo>
                    <a:pt x="52" y="0"/>
                  </a:moveTo>
                  <a:lnTo>
                    <a:pt x="70" y="35"/>
                  </a:lnTo>
                  <a:lnTo>
                    <a:pt x="69" y="98"/>
                  </a:lnTo>
                  <a:lnTo>
                    <a:pt x="60" y="111"/>
                  </a:lnTo>
                  <a:lnTo>
                    <a:pt x="42" y="96"/>
                  </a:lnTo>
                  <a:lnTo>
                    <a:pt x="66" y="96"/>
                  </a:lnTo>
                  <a:lnTo>
                    <a:pt x="68" y="35"/>
                  </a:lnTo>
                  <a:lnTo>
                    <a:pt x="52" y="19"/>
                  </a:lnTo>
                  <a:lnTo>
                    <a:pt x="44" y="96"/>
                  </a:lnTo>
                  <a:lnTo>
                    <a:pt x="0" y="135"/>
                  </a:lnTo>
                  <a:lnTo>
                    <a:pt x="39" y="71"/>
                  </a:lnTo>
                  <a:lnTo>
                    <a:pt x="51" y="14"/>
                  </a:lnTo>
                  <a:lnTo>
                    <a:pt x="52" y="0"/>
                  </a:lnTo>
                </a:path>
              </a:pathLst>
            </a:custGeom>
            <a:solidFill>
              <a:srgbClr val="000000"/>
            </a:solidFill>
            <a:ln w="12699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48" name="Freeform 28">
              <a:extLst>
                <a:ext uri="{FF2B5EF4-FFF2-40B4-BE49-F238E27FC236}">
                  <a16:creationId xmlns:a16="http://schemas.microsoft.com/office/drawing/2014/main" id="{3A965DCE-155D-6AA0-39C1-819226733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0" y="2547"/>
              <a:ext cx="200" cy="129"/>
            </a:xfrm>
            <a:custGeom>
              <a:avLst/>
              <a:gdLst>
                <a:gd name="T0" fmla="*/ 7 w 235"/>
                <a:gd name="T1" fmla="*/ 0 h 139"/>
                <a:gd name="T2" fmla="*/ 27 w 235"/>
                <a:gd name="T3" fmla="*/ 38 h 139"/>
                <a:gd name="T4" fmla="*/ 88 w 235"/>
                <a:gd name="T5" fmla="*/ 68 h 139"/>
                <a:gd name="T6" fmla="*/ 151 w 235"/>
                <a:gd name="T7" fmla="*/ 76 h 139"/>
                <a:gd name="T8" fmla="*/ 153 w 235"/>
                <a:gd name="T9" fmla="*/ 90 h 139"/>
                <a:gd name="T10" fmla="*/ 168 w 235"/>
                <a:gd name="T11" fmla="*/ 61 h 139"/>
                <a:gd name="T12" fmla="*/ 181 w 235"/>
                <a:gd name="T13" fmla="*/ 60 h 139"/>
                <a:gd name="T14" fmla="*/ 195 w 235"/>
                <a:gd name="T15" fmla="*/ 76 h 139"/>
                <a:gd name="T16" fmla="*/ 199 w 235"/>
                <a:gd name="T17" fmla="*/ 104 h 139"/>
                <a:gd name="T18" fmla="*/ 185 w 235"/>
                <a:gd name="T19" fmla="*/ 71 h 139"/>
                <a:gd name="T20" fmla="*/ 167 w 235"/>
                <a:gd name="T21" fmla="*/ 71 h 139"/>
                <a:gd name="T22" fmla="*/ 150 w 235"/>
                <a:gd name="T23" fmla="*/ 109 h 139"/>
                <a:gd name="T24" fmla="*/ 145 w 235"/>
                <a:gd name="T25" fmla="*/ 128 h 139"/>
                <a:gd name="T26" fmla="*/ 142 w 235"/>
                <a:gd name="T27" fmla="*/ 123 h 139"/>
                <a:gd name="T28" fmla="*/ 149 w 235"/>
                <a:gd name="T29" fmla="*/ 97 h 139"/>
                <a:gd name="T30" fmla="*/ 146 w 235"/>
                <a:gd name="T31" fmla="*/ 84 h 139"/>
                <a:gd name="T32" fmla="*/ 77 w 235"/>
                <a:gd name="T33" fmla="*/ 71 h 139"/>
                <a:gd name="T34" fmla="*/ 22 w 235"/>
                <a:gd name="T35" fmla="*/ 42 h 139"/>
                <a:gd name="T36" fmla="*/ 0 w 235"/>
                <a:gd name="T37" fmla="*/ 2 h 139"/>
                <a:gd name="T38" fmla="*/ 7 w 235"/>
                <a:gd name="T39" fmla="*/ 0 h 13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35" h="139">
                  <a:moveTo>
                    <a:pt x="8" y="0"/>
                  </a:moveTo>
                  <a:lnTo>
                    <a:pt x="32" y="41"/>
                  </a:lnTo>
                  <a:lnTo>
                    <a:pt x="103" y="73"/>
                  </a:lnTo>
                  <a:lnTo>
                    <a:pt x="177" y="82"/>
                  </a:lnTo>
                  <a:lnTo>
                    <a:pt x="180" y="97"/>
                  </a:lnTo>
                  <a:lnTo>
                    <a:pt x="197" y="66"/>
                  </a:lnTo>
                  <a:lnTo>
                    <a:pt x="213" y="65"/>
                  </a:lnTo>
                  <a:lnTo>
                    <a:pt x="229" y="82"/>
                  </a:lnTo>
                  <a:lnTo>
                    <a:pt x="234" y="112"/>
                  </a:lnTo>
                  <a:lnTo>
                    <a:pt x="217" y="76"/>
                  </a:lnTo>
                  <a:lnTo>
                    <a:pt x="196" y="76"/>
                  </a:lnTo>
                  <a:lnTo>
                    <a:pt x="176" y="117"/>
                  </a:lnTo>
                  <a:lnTo>
                    <a:pt x="170" y="138"/>
                  </a:lnTo>
                  <a:lnTo>
                    <a:pt x="167" y="132"/>
                  </a:lnTo>
                  <a:lnTo>
                    <a:pt x="175" y="104"/>
                  </a:lnTo>
                  <a:lnTo>
                    <a:pt x="172" y="91"/>
                  </a:lnTo>
                  <a:lnTo>
                    <a:pt x="90" y="76"/>
                  </a:lnTo>
                  <a:lnTo>
                    <a:pt x="26" y="45"/>
                  </a:lnTo>
                  <a:lnTo>
                    <a:pt x="0" y="2"/>
                  </a:lnTo>
                  <a:lnTo>
                    <a:pt x="8" y="0"/>
                  </a:lnTo>
                </a:path>
              </a:pathLst>
            </a:custGeom>
            <a:solidFill>
              <a:srgbClr val="000000"/>
            </a:solidFill>
            <a:ln w="12699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49" name="Freeform 29">
              <a:extLst>
                <a:ext uri="{FF2B5EF4-FFF2-40B4-BE49-F238E27FC236}">
                  <a16:creationId xmlns:a16="http://schemas.microsoft.com/office/drawing/2014/main" id="{2EC7B9BF-C1E7-CE18-AFB1-FDD853921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6" y="2560"/>
              <a:ext cx="14" cy="94"/>
            </a:xfrm>
            <a:custGeom>
              <a:avLst/>
              <a:gdLst>
                <a:gd name="T0" fmla="*/ 9 w 17"/>
                <a:gd name="T1" fmla="*/ 0 h 101"/>
                <a:gd name="T2" fmla="*/ 7 w 17"/>
                <a:gd name="T3" fmla="*/ 36 h 101"/>
                <a:gd name="T4" fmla="*/ 0 w 17"/>
                <a:gd name="T5" fmla="*/ 93 h 101"/>
                <a:gd name="T6" fmla="*/ 11 w 17"/>
                <a:gd name="T7" fmla="*/ 40 h 101"/>
                <a:gd name="T8" fmla="*/ 13 w 17"/>
                <a:gd name="T9" fmla="*/ 5 h 101"/>
                <a:gd name="T10" fmla="*/ 9 w 17"/>
                <a:gd name="T11" fmla="*/ 0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" h="101">
                  <a:moveTo>
                    <a:pt x="11" y="0"/>
                  </a:moveTo>
                  <a:lnTo>
                    <a:pt x="9" y="39"/>
                  </a:lnTo>
                  <a:lnTo>
                    <a:pt x="0" y="100"/>
                  </a:lnTo>
                  <a:lnTo>
                    <a:pt x="13" y="43"/>
                  </a:lnTo>
                  <a:lnTo>
                    <a:pt x="16" y="5"/>
                  </a:lnTo>
                  <a:lnTo>
                    <a:pt x="11" y="0"/>
                  </a:lnTo>
                </a:path>
              </a:pathLst>
            </a:custGeom>
            <a:solidFill>
              <a:srgbClr val="000000"/>
            </a:solidFill>
            <a:ln w="12699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0" name="Freeform 30">
              <a:extLst>
                <a:ext uri="{FF2B5EF4-FFF2-40B4-BE49-F238E27FC236}">
                  <a16:creationId xmlns:a16="http://schemas.microsoft.com/office/drawing/2014/main" id="{368BB401-FB5F-8956-36EB-8E6661BB89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" y="2720"/>
              <a:ext cx="157" cy="49"/>
            </a:xfrm>
            <a:custGeom>
              <a:avLst/>
              <a:gdLst>
                <a:gd name="T0" fmla="*/ 156 w 184"/>
                <a:gd name="T1" fmla="*/ 22 h 52"/>
                <a:gd name="T2" fmla="*/ 149 w 184"/>
                <a:gd name="T3" fmla="*/ 44 h 52"/>
                <a:gd name="T4" fmla="*/ 113 w 184"/>
                <a:gd name="T5" fmla="*/ 48 h 52"/>
                <a:gd name="T6" fmla="*/ 61 w 184"/>
                <a:gd name="T7" fmla="*/ 44 h 52"/>
                <a:gd name="T8" fmla="*/ 17 w 184"/>
                <a:gd name="T9" fmla="*/ 25 h 52"/>
                <a:gd name="T10" fmla="*/ 0 w 184"/>
                <a:gd name="T11" fmla="*/ 14 h 52"/>
                <a:gd name="T12" fmla="*/ 0 w 184"/>
                <a:gd name="T13" fmla="*/ 0 h 52"/>
                <a:gd name="T14" fmla="*/ 35 w 184"/>
                <a:gd name="T15" fmla="*/ 22 h 52"/>
                <a:gd name="T16" fmla="*/ 68 w 184"/>
                <a:gd name="T17" fmla="*/ 36 h 52"/>
                <a:gd name="T18" fmla="*/ 123 w 184"/>
                <a:gd name="T19" fmla="*/ 38 h 52"/>
                <a:gd name="T20" fmla="*/ 143 w 184"/>
                <a:gd name="T21" fmla="*/ 36 h 52"/>
                <a:gd name="T22" fmla="*/ 144 w 184"/>
                <a:gd name="T23" fmla="*/ 16 h 52"/>
                <a:gd name="T24" fmla="*/ 156 w 184"/>
                <a:gd name="T25" fmla="*/ 22 h 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84" h="52">
                  <a:moveTo>
                    <a:pt x="183" y="23"/>
                  </a:moveTo>
                  <a:lnTo>
                    <a:pt x="175" y="47"/>
                  </a:lnTo>
                  <a:lnTo>
                    <a:pt x="133" y="51"/>
                  </a:lnTo>
                  <a:lnTo>
                    <a:pt x="71" y="47"/>
                  </a:lnTo>
                  <a:lnTo>
                    <a:pt x="20" y="26"/>
                  </a:lnTo>
                  <a:lnTo>
                    <a:pt x="0" y="15"/>
                  </a:lnTo>
                  <a:lnTo>
                    <a:pt x="0" y="0"/>
                  </a:lnTo>
                  <a:lnTo>
                    <a:pt x="41" y="23"/>
                  </a:lnTo>
                  <a:lnTo>
                    <a:pt x="80" y="38"/>
                  </a:lnTo>
                  <a:lnTo>
                    <a:pt x="144" y="40"/>
                  </a:lnTo>
                  <a:lnTo>
                    <a:pt x="168" y="38"/>
                  </a:lnTo>
                  <a:lnTo>
                    <a:pt x="169" y="17"/>
                  </a:lnTo>
                  <a:lnTo>
                    <a:pt x="183" y="23"/>
                  </a:lnTo>
                </a:path>
              </a:pathLst>
            </a:custGeom>
            <a:solidFill>
              <a:srgbClr val="000000"/>
            </a:solidFill>
            <a:ln w="12699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1" name="Freeform 31">
              <a:extLst>
                <a:ext uri="{FF2B5EF4-FFF2-40B4-BE49-F238E27FC236}">
                  <a16:creationId xmlns:a16="http://schemas.microsoft.com/office/drawing/2014/main" id="{E5113A07-2F9F-BEA4-4556-6F064D446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" y="2417"/>
              <a:ext cx="146" cy="392"/>
            </a:xfrm>
            <a:custGeom>
              <a:avLst/>
              <a:gdLst>
                <a:gd name="T0" fmla="*/ 81 w 171"/>
                <a:gd name="T1" fmla="*/ 0 h 423"/>
                <a:gd name="T2" fmla="*/ 97 w 171"/>
                <a:gd name="T3" fmla="*/ 74 h 423"/>
                <a:gd name="T4" fmla="*/ 109 w 171"/>
                <a:gd name="T5" fmla="*/ 159 h 423"/>
                <a:gd name="T6" fmla="*/ 109 w 171"/>
                <a:gd name="T7" fmla="*/ 285 h 423"/>
                <a:gd name="T8" fmla="*/ 80 w 171"/>
                <a:gd name="T9" fmla="*/ 350 h 423"/>
                <a:gd name="T10" fmla="*/ 28 w 171"/>
                <a:gd name="T11" fmla="*/ 386 h 423"/>
                <a:gd name="T12" fmla="*/ 0 w 171"/>
                <a:gd name="T13" fmla="*/ 391 h 423"/>
                <a:gd name="T14" fmla="*/ 64 w 171"/>
                <a:gd name="T15" fmla="*/ 386 h 423"/>
                <a:gd name="T16" fmla="*/ 115 w 171"/>
                <a:gd name="T17" fmla="*/ 333 h 423"/>
                <a:gd name="T18" fmla="*/ 145 w 171"/>
                <a:gd name="T19" fmla="*/ 295 h 423"/>
                <a:gd name="T20" fmla="*/ 105 w 171"/>
                <a:gd name="T21" fmla="*/ 336 h 423"/>
                <a:gd name="T22" fmla="*/ 121 w 171"/>
                <a:gd name="T23" fmla="*/ 239 h 423"/>
                <a:gd name="T24" fmla="*/ 106 w 171"/>
                <a:gd name="T25" fmla="*/ 85 h 423"/>
                <a:gd name="T26" fmla="*/ 81 w 171"/>
                <a:gd name="T27" fmla="*/ 0 h 42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71" h="423">
                  <a:moveTo>
                    <a:pt x="95" y="0"/>
                  </a:moveTo>
                  <a:lnTo>
                    <a:pt x="114" y="80"/>
                  </a:lnTo>
                  <a:lnTo>
                    <a:pt x="128" y="172"/>
                  </a:lnTo>
                  <a:lnTo>
                    <a:pt x="128" y="308"/>
                  </a:lnTo>
                  <a:lnTo>
                    <a:pt x="94" y="378"/>
                  </a:lnTo>
                  <a:lnTo>
                    <a:pt x="33" y="416"/>
                  </a:lnTo>
                  <a:lnTo>
                    <a:pt x="0" y="422"/>
                  </a:lnTo>
                  <a:lnTo>
                    <a:pt x="75" y="416"/>
                  </a:lnTo>
                  <a:lnTo>
                    <a:pt x="135" y="359"/>
                  </a:lnTo>
                  <a:lnTo>
                    <a:pt x="170" y="318"/>
                  </a:lnTo>
                  <a:lnTo>
                    <a:pt x="123" y="363"/>
                  </a:lnTo>
                  <a:lnTo>
                    <a:pt x="142" y="258"/>
                  </a:lnTo>
                  <a:lnTo>
                    <a:pt x="124" y="92"/>
                  </a:lnTo>
                  <a:lnTo>
                    <a:pt x="95" y="0"/>
                  </a:lnTo>
                </a:path>
              </a:pathLst>
            </a:custGeom>
            <a:solidFill>
              <a:srgbClr val="000000"/>
            </a:solidFill>
            <a:ln w="12699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2" name="Freeform 32">
              <a:extLst>
                <a:ext uri="{FF2B5EF4-FFF2-40B4-BE49-F238E27FC236}">
                  <a16:creationId xmlns:a16="http://schemas.microsoft.com/office/drawing/2014/main" id="{8573D7EF-BEEB-EE7A-36BF-04E85933A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" y="2463"/>
              <a:ext cx="162" cy="416"/>
            </a:xfrm>
            <a:custGeom>
              <a:avLst/>
              <a:gdLst>
                <a:gd name="T0" fmla="*/ 134 w 191"/>
                <a:gd name="T1" fmla="*/ 0 h 449"/>
                <a:gd name="T2" fmla="*/ 161 w 191"/>
                <a:gd name="T3" fmla="*/ 82 h 449"/>
                <a:gd name="T4" fmla="*/ 161 w 191"/>
                <a:gd name="T5" fmla="*/ 149 h 449"/>
                <a:gd name="T6" fmla="*/ 134 w 191"/>
                <a:gd name="T7" fmla="*/ 208 h 449"/>
                <a:gd name="T8" fmla="*/ 142 w 191"/>
                <a:gd name="T9" fmla="*/ 247 h 449"/>
                <a:gd name="T10" fmla="*/ 137 w 191"/>
                <a:gd name="T11" fmla="*/ 282 h 449"/>
                <a:gd name="T12" fmla="*/ 119 w 191"/>
                <a:gd name="T13" fmla="*/ 305 h 449"/>
                <a:gd name="T14" fmla="*/ 130 w 191"/>
                <a:gd name="T15" fmla="*/ 415 h 449"/>
                <a:gd name="T16" fmla="*/ 87 w 191"/>
                <a:gd name="T17" fmla="*/ 415 h 449"/>
                <a:gd name="T18" fmla="*/ 28 w 191"/>
                <a:gd name="T19" fmla="*/ 375 h 449"/>
                <a:gd name="T20" fmla="*/ 8 w 191"/>
                <a:gd name="T21" fmla="*/ 326 h 449"/>
                <a:gd name="T22" fmla="*/ 0 w 191"/>
                <a:gd name="T23" fmla="*/ 257 h 449"/>
                <a:gd name="T24" fmla="*/ 25 w 191"/>
                <a:gd name="T25" fmla="*/ 104 h 449"/>
                <a:gd name="T26" fmla="*/ 72 w 191"/>
                <a:gd name="T27" fmla="*/ 3 h 449"/>
                <a:gd name="T28" fmla="*/ 13 w 191"/>
                <a:gd name="T29" fmla="*/ 192 h 449"/>
                <a:gd name="T30" fmla="*/ 13 w 191"/>
                <a:gd name="T31" fmla="*/ 321 h 449"/>
                <a:gd name="T32" fmla="*/ 62 w 191"/>
                <a:gd name="T33" fmla="*/ 391 h 449"/>
                <a:gd name="T34" fmla="*/ 122 w 191"/>
                <a:gd name="T35" fmla="*/ 397 h 449"/>
                <a:gd name="T36" fmla="*/ 115 w 191"/>
                <a:gd name="T37" fmla="*/ 302 h 449"/>
                <a:gd name="T38" fmla="*/ 134 w 191"/>
                <a:gd name="T39" fmla="*/ 259 h 449"/>
                <a:gd name="T40" fmla="*/ 125 w 191"/>
                <a:gd name="T41" fmla="*/ 223 h 449"/>
                <a:gd name="T42" fmla="*/ 137 w 191"/>
                <a:gd name="T43" fmla="*/ 171 h 449"/>
                <a:gd name="T44" fmla="*/ 159 w 191"/>
                <a:gd name="T45" fmla="*/ 149 h 449"/>
                <a:gd name="T46" fmla="*/ 134 w 191"/>
                <a:gd name="T47" fmla="*/ 0 h 44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91" h="449">
                  <a:moveTo>
                    <a:pt x="158" y="0"/>
                  </a:moveTo>
                  <a:lnTo>
                    <a:pt x="190" y="89"/>
                  </a:lnTo>
                  <a:lnTo>
                    <a:pt x="190" y="161"/>
                  </a:lnTo>
                  <a:lnTo>
                    <a:pt x="158" y="224"/>
                  </a:lnTo>
                  <a:lnTo>
                    <a:pt x="168" y="267"/>
                  </a:lnTo>
                  <a:lnTo>
                    <a:pt x="161" y="304"/>
                  </a:lnTo>
                  <a:lnTo>
                    <a:pt x="140" y="329"/>
                  </a:lnTo>
                  <a:lnTo>
                    <a:pt x="153" y="448"/>
                  </a:lnTo>
                  <a:lnTo>
                    <a:pt x="102" y="448"/>
                  </a:lnTo>
                  <a:lnTo>
                    <a:pt x="33" y="405"/>
                  </a:lnTo>
                  <a:lnTo>
                    <a:pt x="10" y="352"/>
                  </a:lnTo>
                  <a:lnTo>
                    <a:pt x="0" y="277"/>
                  </a:lnTo>
                  <a:lnTo>
                    <a:pt x="29" y="112"/>
                  </a:lnTo>
                  <a:lnTo>
                    <a:pt x="85" y="3"/>
                  </a:lnTo>
                  <a:lnTo>
                    <a:pt x="15" y="207"/>
                  </a:lnTo>
                  <a:lnTo>
                    <a:pt x="15" y="346"/>
                  </a:lnTo>
                  <a:lnTo>
                    <a:pt x="73" y="422"/>
                  </a:lnTo>
                  <a:lnTo>
                    <a:pt x="144" y="428"/>
                  </a:lnTo>
                  <a:lnTo>
                    <a:pt x="136" y="326"/>
                  </a:lnTo>
                  <a:lnTo>
                    <a:pt x="158" y="280"/>
                  </a:lnTo>
                  <a:lnTo>
                    <a:pt x="147" y="241"/>
                  </a:lnTo>
                  <a:lnTo>
                    <a:pt x="162" y="185"/>
                  </a:lnTo>
                  <a:lnTo>
                    <a:pt x="187" y="161"/>
                  </a:lnTo>
                  <a:lnTo>
                    <a:pt x="158" y="0"/>
                  </a:lnTo>
                </a:path>
              </a:pathLst>
            </a:custGeom>
            <a:solidFill>
              <a:srgbClr val="000000"/>
            </a:solidFill>
            <a:ln w="12699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3" name="Freeform 33">
              <a:extLst>
                <a:ext uri="{FF2B5EF4-FFF2-40B4-BE49-F238E27FC236}">
                  <a16:creationId xmlns:a16="http://schemas.microsoft.com/office/drawing/2014/main" id="{8758C63C-0914-523E-B09C-CC55C235B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" y="2544"/>
              <a:ext cx="22" cy="131"/>
            </a:xfrm>
            <a:custGeom>
              <a:avLst/>
              <a:gdLst>
                <a:gd name="T0" fmla="*/ 21 w 26"/>
                <a:gd name="T1" fmla="*/ 130 h 141"/>
                <a:gd name="T2" fmla="*/ 4 w 26"/>
                <a:gd name="T3" fmla="*/ 78 h 141"/>
                <a:gd name="T4" fmla="*/ 0 w 26"/>
                <a:gd name="T5" fmla="*/ 0 h 141"/>
                <a:gd name="T6" fmla="*/ 21 w 26"/>
                <a:gd name="T7" fmla="*/ 130 h 14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141">
                  <a:moveTo>
                    <a:pt x="25" y="140"/>
                  </a:moveTo>
                  <a:lnTo>
                    <a:pt x="5" y="84"/>
                  </a:lnTo>
                  <a:lnTo>
                    <a:pt x="0" y="0"/>
                  </a:lnTo>
                  <a:lnTo>
                    <a:pt x="25" y="140"/>
                  </a:lnTo>
                </a:path>
              </a:pathLst>
            </a:custGeom>
            <a:solidFill>
              <a:srgbClr val="000000"/>
            </a:solidFill>
            <a:ln w="12699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4" name="Freeform 34">
              <a:extLst>
                <a:ext uri="{FF2B5EF4-FFF2-40B4-BE49-F238E27FC236}">
                  <a16:creationId xmlns:a16="http://schemas.microsoft.com/office/drawing/2014/main" id="{CA1A431A-8824-00CF-6A05-815D58DE5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" y="2658"/>
              <a:ext cx="40" cy="35"/>
            </a:xfrm>
            <a:custGeom>
              <a:avLst/>
              <a:gdLst>
                <a:gd name="T0" fmla="*/ 39 w 47"/>
                <a:gd name="T1" fmla="*/ 34 h 37"/>
                <a:gd name="T2" fmla="*/ 21 w 47"/>
                <a:gd name="T3" fmla="*/ 34 h 37"/>
                <a:gd name="T4" fmla="*/ 0 w 47"/>
                <a:gd name="T5" fmla="*/ 0 h 37"/>
                <a:gd name="T6" fmla="*/ 39 w 47"/>
                <a:gd name="T7" fmla="*/ 34 h 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" h="37">
                  <a:moveTo>
                    <a:pt x="46" y="36"/>
                  </a:moveTo>
                  <a:lnTo>
                    <a:pt x="25" y="36"/>
                  </a:lnTo>
                  <a:lnTo>
                    <a:pt x="0" y="0"/>
                  </a:lnTo>
                  <a:lnTo>
                    <a:pt x="46" y="36"/>
                  </a:lnTo>
                </a:path>
              </a:pathLst>
            </a:custGeom>
            <a:solidFill>
              <a:srgbClr val="000000"/>
            </a:solidFill>
            <a:ln w="12699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5" name="Freeform 35">
              <a:extLst>
                <a:ext uri="{FF2B5EF4-FFF2-40B4-BE49-F238E27FC236}">
                  <a16:creationId xmlns:a16="http://schemas.microsoft.com/office/drawing/2014/main" id="{214131A5-04FB-1DF2-2447-27D34CB3B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" y="2354"/>
              <a:ext cx="290" cy="422"/>
            </a:xfrm>
            <a:custGeom>
              <a:avLst/>
              <a:gdLst>
                <a:gd name="T0" fmla="*/ 289 w 340"/>
                <a:gd name="T1" fmla="*/ 0 h 455"/>
                <a:gd name="T2" fmla="*/ 148 w 340"/>
                <a:gd name="T3" fmla="*/ 104 h 455"/>
                <a:gd name="T4" fmla="*/ 113 w 340"/>
                <a:gd name="T5" fmla="*/ 131 h 455"/>
                <a:gd name="T6" fmla="*/ 0 w 340"/>
                <a:gd name="T7" fmla="*/ 153 h 455"/>
                <a:gd name="T8" fmla="*/ 2 w 340"/>
                <a:gd name="T9" fmla="*/ 202 h 455"/>
                <a:gd name="T10" fmla="*/ 20 w 340"/>
                <a:gd name="T11" fmla="*/ 272 h 455"/>
                <a:gd name="T12" fmla="*/ 54 w 340"/>
                <a:gd name="T13" fmla="*/ 335 h 455"/>
                <a:gd name="T14" fmla="*/ 96 w 340"/>
                <a:gd name="T15" fmla="*/ 382 h 455"/>
                <a:gd name="T16" fmla="*/ 151 w 340"/>
                <a:gd name="T17" fmla="*/ 421 h 455"/>
                <a:gd name="T18" fmla="*/ 94 w 340"/>
                <a:gd name="T19" fmla="*/ 369 h 455"/>
                <a:gd name="T20" fmla="*/ 55 w 340"/>
                <a:gd name="T21" fmla="*/ 324 h 455"/>
                <a:gd name="T22" fmla="*/ 26 w 340"/>
                <a:gd name="T23" fmla="*/ 262 h 455"/>
                <a:gd name="T24" fmla="*/ 13 w 340"/>
                <a:gd name="T25" fmla="*/ 195 h 455"/>
                <a:gd name="T26" fmla="*/ 13 w 340"/>
                <a:gd name="T27" fmla="*/ 161 h 455"/>
                <a:gd name="T28" fmla="*/ 119 w 340"/>
                <a:gd name="T29" fmla="*/ 136 h 455"/>
                <a:gd name="T30" fmla="*/ 218 w 340"/>
                <a:gd name="T31" fmla="*/ 61 h 455"/>
                <a:gd name="T32" fmla="*/ 289 w 340"/>
                <a:gd name="T33" fmla="*/ 0 h 4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40" h="455">
                  <a:moveTo>
                    <a:pt x="339" y="0"/>
                  </a:moveTo>
                  <a:lnTo>
                    <a:pt x="173" y="112"/>
                  </a:lnTo>
                  <a:lnTo>
                    <a:pt x="132" y="141"/>
                  </a:lnTo>
                  <a:lnTo>
                    <a:pt x="0" y="165"/>
                  </a:lnTo>
                  <a:lnTo>
                    <a:pt x="2" y="218"/>
                  </a:lnTo>
                  <a:lnTo>
                    <a:pt x="24" y="293"/>
                  </a:lnTo>
                  <a:lnTo>
                    <a:pt x="63" y="361"/>
                  </a:lnTo>
                  <a:lnTo>
                    <a:pt x="112" y="412"/>
                  </a:lnTo>
                  <a:lnTo>
                    <a:pt x="177" y="454"/>
                  </a:lnTo>
                  <a:lnTo>
                    <a:pt x="110" y="398"/>
                  </a:lnTo>
                  <a:lnTo>
                    <a:pt x="64" y="349"/>
                  </a:lnTo>
                  <a:lnTo>
                    <a:pt x="31" y="283"/>
                  </a:lnTo>
                  <a:lnTo>
                    <a:pt x="15" y="210"/>
                  </a:lnTo>
                  <a:lnTo>
                    <a:pt x="15" y="174"/>
                  </a:lnTo>
                  <a:lnTo>
                    <a:pt x="140" y="147"/>
                  </a:lnTo>
                  <a:lnTo>
                    <a:pt x="256" y="66"/>
                  </a:lnTo>
                  <a:lnTo>
                    <a:pt x="339" y="0"/>
                  </a:lnTo>
                </a:path>
              </a:pathLst>
            </a:custGeom>
            <a:solidFill>
              <a:srgbClr val="000000"/>
            </a:solidFill>
            <a:ln w="12699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6" name="Freeform 36">
              <a:extLst>
                <a:ext uri="{FF2B5EF4-FFF2-40B4-BE49-F238E27FC236}">
                  <a16:creationId xmlns:a16="http://schemas.microsoft.com/office/drawing/2014/main" id="{E24C4AA5-E5B0-893A-E523-273E9F64B2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" y="2813"/>
              <a:ext cx="51" cy="161"/>
            </a:xfrm>
            <a:custGeom>
              <a:avLst/>
              <a:gdLst>
                <a:gd name="T0" fmla="*/ 4 w 60"/>
                <a:gd name="T1" fmla="*/ 0 h 174"/>
                <a:gd name="T2" fmla="*/ 0 w 60"/>
                <a:gd name="T3" fmla="*/ 19 h 174"/>
                <a:gd name="T4" fmla="*/ 0 w 60"/>
                <a:gd name="T5" fmla="*/ 43 h 174"/>
                <a:gd name="T6" fmla="*/ 6 w 60"/>
                <a:gd name="T7" fmla="*/ 68 h 174"/>
                <a:gd name="T8" fmla="*/ 10 w 60"/>
                <a:gd name="T9" fmla="*/ 86 h 174"/>
                <a:gd name="T10" fmla="*/ 13 w 60"/>
                <a:gd name="T11" fmla="*/ 105 h 174"/>
                <a:gd name="T12" fmla="*/ 14 w 60"/>
                <a:gd name="T13" fmla="*/ 123 h 174"/>
                <a:gd name="T14" fmla="*/ 11 w 60"/>
                <a:gd name="T15" fmla="*/ 144 h 174"/>
                <a:gd name="T16" fmla="*/ 14 w 60"/>
                <a:gd name="T17" fmla="*/ 157 h 174"/>
                <a:gd name="T18" fmla="*/ 28 w 60"/>
                <a:gd name="T19" fmla="*/ 160 h 174"/>
                <a:gd name="T20" fmla="*/ 41 w 60"/>
                <a:gd name="T21" fmla="*/ 142 h 174"/>
                <a:gd name="T22" fmla="*/ 48 w 60"/>
                <a:gd name="T23" fmla="*/ 115 h 174"/>
                <a:gd name="T24" fmla="*/ 50 w 60"/>
                <a:gd name="T25" fmla="*/ 93 h 174"/>
                <a:gd name="T26" fmla="*/ 41 w 60"/>
                <a:gd name="T27" fmla="*/ 133 h 174"/>
                <a:gd name="T28" fmla="*/ 28 w 60"/>
                <a:gd name="T29" fmla="*/ 155 h 174"/>
                <a:gd name="T30" fmla="*/ 17 w 60"/>
                <a:gd name="T31" fmla="*/ 151 h 174"/>
                <a:gd name="T32" fmla="*/ 15 w 60"/>
                <a:gd name="T33" fmla="*/ 139 h 174"/>
                <a:gd name="T34" fmla="*/ 17 w 60"/>
                <a:gd name="T35" fmla="*/ 117 h 174"/>
                <a:gd name="T36" fmla="*/ 14 w 60"/>
                <a:gd name="T37" fmla="*/ 90 h 174"/>
                <a:gd name="T38" fmla="*/ 8 w 60"/>
                <a:gd name="T39" fmla="*/ 62 h 174"/>
                <a:gd name="T40" fmla="*/ 4 w 60"/>
                <a:gd name="T41" fmla="*/ 41 h 174"/>
                <a:gd name="T42" fmla="*/ 4 w 60"/>
                <a:gd name="T43" fmla="*/ 19 h 174"/>
                <a:gd name="T44" fmla="*/ 9 w 60"/>
                <a:gd name="T45" fmla="*/ 0 h 174"/>
                <a:gd name="T46" fmla="*/ 4 w 60"/>
                <a:gd name="T47" fmla="*/ 0 h 17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60" h="174">
                  <a:moveTo>
                    <a:pt x="5" y="0"/>
                  </a:moveTo>
                  <a:lnTo>
                    <a:pt x="0" y="20"/>
                  </a:lnTo>
                  <a:lnTo>
                    <a:pt x="0" y="46"/>
                  </a:lnTo>
                  <a:lnTo>
                    <a:pt x="7" y="73"/>
                  </a:lnTo>
                  <a:lnTo>
                    <a:pt x="12" y="93"/>
                  </a:lnTo>
                  <a:lnTo>
                    <a:pt x="15" y="114"/>
                  </a:lnTo>
                  <a:lnTo>
                    <a:pt x="16" y="133"/>
                  </a:lnTo>
                  <a:lnTo>
                    <a:pt x="13" y="156"/>
                  </a:lnTo>
                  <a:lnTo>
                    <a:pt x="16" y="170"/>
                  </a:lnTo>
                  <a:lnTo>
                    <a:pt x="33" y="173"/>
                  </a:lnTo>
                  <a:lnTo>
                    <a:pt x="48" y="153"/>
                  </a:lnTo>
                  <a:lnTo>
                    <a:pt x="56" y="124"/>
                  </a:lnTo>
                  <a:lnTo>
                    <a:pt x="59" y="100"/>
                  </a:lnTo>
                  <a:lnTo>
                    <a:pt x="48" y="144"/>
                  </a:lnTo>
                  <a:lnTo>
                    <a:pt x="33" y="167"/>
                  </a:lnTo>
                  <a:lnTo>
                    <a:pt x="20" y="163"/>
                  </a:lnTo>
                  <a:lnTo>
                    <a:pt x="18" y="150"/>
                  </a:lnTo>
                  <a:lnTo>
                    <a:pt x="20" y="126"/>
                  </a:lnTo>
                  <a:lnTo>
                    <a:pt x="16" y="97"/>
                  </a:lnTo>
                  <a:lnTo>
                    <a:pt x="9" y="67"/>
                  </a:lnTo>
                  <a:lnTo>
                    <a:pt x="5" y="44"/>
                  </a:lnTo>
                  <a:lnTo>
                    <a:pt x="5" y="20"/>
                  </a:lnTo>
                  <a:lnTo>
                    <a:pt x="10" y="0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699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7" name="Freeform 37">
              <a:extLst>
                <a:ext uri="{FF2B5EF4-FFF2-40B4-BE49-F238E27FC236}">
                  <a16:creationId xmlns:a16="http://schemas.microsoft.com/office/drawing/2014/main" id="{0AC782E4-6A6C-272F-D84B-14FDD1054B0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" y="2869"/>
              <a:ext cx="65" cy="107"/>
            </a:xfrm>
            <a:custGeom>
              <a:avLst/>
              <a:gdLst>
                <a:gd name="T0" fmla="*/ 5 w 76"/>
                <a:gd name="T1" fmla="*/ 94 h 116"/>
                <a:gd name="T2" fmla="*/ 17 w 76"/>
                <a:gd name="T3" fmla="*/ 97 h 116"/>
                <a:gd name="T4" fmla="*/ 28 w 76"/>
                <a:gd name="T5" fmla="*/ 91 h 116"/>
                <a:gd name="T6" fmla="*/ 38 w 76"/>
                <a:gd name="T7" fmla="*/ 73 h 116"/>
                <a:gd name="T8" fmla="*/ 43 w 76"/>
                <a:gd name="T9" fmla="*/ 45 h 116"/>
                <a:gd name="T10" fmla="*/ 38 w 76"/>
                <a:gd name="T11" fmla="*/ 82 h 116"/>
                <a:gd name="T12" fmla="*/ 50 w 76"/>
                <a:gd name="T13" fmla="*/ 82 h 116"/>
                <a:gd name="T14" fmla="*/ 59 w 76"/>
                <a:gd name="T15" fmla="*/ 60 h 116"/>
                <a:gd name="T16" fmla="*/ 61 w 76"/>
                <a:gd name="T17" fmla="*/ 34 h 116"/>
                <a:gd name="T18" fmla="*/ 64 w 76"/>
                <a:gd name="T19" fmla="*/ 0 h 116"/>
                <a:gd name="T20" fmla="*/ 62 w 76"/>
                <a:gd name="T21" fmla="*/ 58 h 116"/>
                <a:gd name="T22" fmla="*/ 58 w 76"/>
                <a:gd name="T23" fmla="*/ 78 h 116"/>
                <a:gd name="T24" fmla="*/ 49 w 76"/>
                <a:gd name="T25" fmla="*/ 94 h 116"/>
                <a:gd name="T26" fmla="*/ 39 w 76"/>
                <a:gd name="T27" fmla="*/ 97 h 116"/>
                <a:gd name="T28" fmla="*/ 31 w 76"/>
                <a:gd name="T29" fmla="*/ 97 h 116"/>
                <a:gd name="T30" fmla="*/ 21 w 76"/>
                <a:gd name="T31" fmla="*/ 106 h 116"/>
                <a:gd name="T32" fmla="*/ 13 w 76"/>
                <a:gd name="T33" fmla="*/ 106 h 116"/>
                <a:gd name="T34" fmla="*/ 2 w 76"/>
                <a:gd name="T35" fmla="*/ 102 h 116"/>
                <a:gd name="T36" fmla="*/ 0 w 76"/>
                <a:gd name="T37" fmla="*/ 97 h 116"/>
                <a:gd name="T38" fmla="*/ 5 w 76"/>
                <a:gd name="T39" fmla="*/ 94 h 11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76" h="116">
                  <a:moveTo>
                    <a:pt x="6" y="102"/>
                  </a:moveTo>
                  <a:lnTo>
                    <a:pt x="20" y="105"/>
                  </a:lnTo>
                  <a:lnTo>
                    <a:pt x="33" y="99"/>
                  </a:lnTo>
                  <a:lnTo>
                    <a:pt x="44" y="79"/>
                  </a:lnTo>
                  <a:lnTo>
                    <a:pt x="50" y="49"/>
                  </a:lnTo>
                  <a:lnTo>
                    <a:pt x="44" y="89"/>
                  </a:lnTo>
                  <a:lnTo>
                    <a:pt x="59" y="89"/>
                  </a:lnTo>
                  <a:lnTo>
                    <a:pt x="69" y="65"/>
                  </a:lnTo>
                  <a:lnTo>
                    <a:pt x="71" y="37"/>
                  </a:lnTo>
                  <a:lnTo>
                    <a:pt x="75" y="0"/>
                  </a:lnTo>
                  <a:lnTo>
                    <a:pt x="73" y="63"/>
                  </a:lnTo>
                  <a:lnTo>
                    <a:pt x="68" y="85"/>
                  </a:lnTo>
                  <a:lnTo>
                    <a:pt x="57" y="102"/>
                  </a:lnTo>
                  <a:lnTo>
                    <a:pt x="46" y="105"/>
                  </a:lnTo>
                  <a:lnTo>
                    <a:pt x="36" y="105"/>
                  </a:lnTo>
                  <a:lnTo>
                    <a:pt x="25" y="115"/>
                  </a:lnTo>
                  <a:lnTo>
                    <a:pt x="15" y="115"/>
                  </a:lnTo>
                  <a:lnTo>
                    <a:pt x="2" y="111"/>
                  </a:lnTo>
                  <a:lnTo>
                    <a:pt x="0" y="105"/>
                  </a:lnTo>
                  <a:lnTo>
                    <a:pt x="6" y="102"/>
                  </a:lnTo>
                </a:path>
              </a:pathLst>
            </a:custGeom>
            <a:solidFill>
              <a:srgbClr val="000000"/>
            </a:solidFill>
            <a:ln w="12699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8" name="Freeform 38">
              <a:extLst>
                <a:ext uri="{FF2B5EF4-FFF2-40B4-BE49-F238E27FC236}">
                  <a16:creationId xmlns:a16="http://schemas.microsoft.com/office/drawing/2014/main" id="{D7D44F48-CC85-BF10-C578-36129B282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" y="2705"/>
              <a:ext cx="249" cy="471"/>
            </a:xfrm>
            <a:custGeom>
              <a:avLst/>
              <a:gdLst>
                <a:gd name="T0" fmla="*/ 234 w 292"/>
                <a:gd name="T1" fmla="*/ 104 h 509"/>
                <a:gd name="T2" fmla="*/ 234 w 292"/>
                <a:gd name="T3" fmla="*/ 219 h 509"/>
                <a:gd name="T4" fmla="*/ 215 w 292"/>
                <a:gd name="T5" fmla="*/ 292 h 509"/>
                <a:gd name="T6" fmla="*/ 201 w 292"/>
                <a:gd name="T7" fmla="*/ 411 h 509"/>
                <a:gd name="T8" fmla="*/ 173 w 292"/>
                <a:gd name="T9" fmla="*/ 411 h 509"/>
                <a:gd name="T10" fmla="*/ 128 w 292"/>
                <a:gd name="T11" fmla="*/ 400 h 509"/>
                <a:gd name="T12" fmla="*/ 155 w 292"/>
                <a:gd name="T13" fmla="*/ 263 h 509"/>
                <a:gd name="T14" fmla="*/ 110 w 292"/>
                <a:gd name="T15" fmla="*/ 405 h 509"/>
                <a:gd name="T16" fmla="*/ 101 w 292"/>
                <a:gd name="T17" fmla="*/ 461 h 509"/>
                <a:gd name="T18" fmla="*/ 72 w 292"/>
                <a:gd name="T19" fmla="*/ 461 h 509"/>
                <a:gd name="T20" fmla="*/ 35 w 292"/>
                <a:gd name="T21" fmla="*/ 440 h 509"/>
                <a:gd name="T22" fmla="*/ 3 w 292"/>
                <a:gd name="T23" fmla="*/ 418 h 509"/>
                <a:gd name="T24" fmla="*/ 20 w 292"/>
                <a:gd name="T25" fmla="*/ 378 h 509"/>
                <a:gd name="T26" fmla="*/ 29 w 292"/>
                <a:gd name="T27" fmla="*/ 317 h 509"/>
                <a:gd name="T28" fmla="*/ 41 w 292"/>
                <a:gd name="T29" fmla="*/ 272 h 509"/>
                <a:gd name="T30" fmla="*/ 38 w 292"/>
                <a:gd name="T31" fmla="*/ 199 h 509"/>
                <a:gd name="T32" fmla="*/ 41 w 292"/>
                <a:gd name="T33" fmla="*/ 177 h 509"/>
                <a:gd name="T34" fmla="*/ 52 w 292"/>
                <a:gd name="T35" fmla="*/ 165 h 509"/>
                <a:gd name="T36" fmla="*/ 35 w 292"/>
                <a:gd name="T37" fmla="*/ 76 h 509"/>
                <a:gd name="T38" fmla="*/ 29 w 292"/>
                <a:gd name="T39" fmla="*/ 15 h 509"/>
                <a:gd name="T40" fmla="*/ 14 w 292"/>
                <a:gd name="T41" fmla="*/ 0 h 509"/>
                <a:gd name="T42" fmla="*/ 25 w 292"/>
                <a:gd name="T43" fmla="*/ 64 h 509"/>
                <a:gd name="T44" fmla="*/ 42 w 292"/>
                <a:gd name="T45" fmla="*/ 162 h 509"/>
                <a:gd name="T46" fmla="*/ 32 w 292"/>
                <a:gd name="T47" fmla="*/ 183 h 509"/>
                <a:gd name="T48" fmla="*/ 32 w 292"/>
                <a:gd name="T49" fmla="*/ 235 h 509"/>
                <a:gd name="T50" fmla="*/ 37 w 292"/>
                <a:gd name="T51" fmla="*/ 272 h 509"/>
                <a:gd name="T52" fmla="*/ 22 w 292"/>
                <a:gd name="T53" fmla="*/ 335 h 509"/>
                <a:gd name="T54" fmla="*/ 16 w 292"/>
                <a:gd name="T55" fmla="*/ 378 h 509"/>
                <a:gd name="T56" fmla="*/ 0 w 292"/>
                <a:gd name="T57" fmla="*/ 418 h 509"/>
                <a:gd name="T58" fmla="*/ 26 w 292"/>
                <a:gd name="T59" fmla="*/ 448 h 509"/>
                <a:gd name="T60" fmla="*/ 77 w 292"/>
                <a:gd name="T61" fmla="*/ 470 h 509"/>
                <a:gd name="T62" fmla="*/ 112 w 292"/>
                <a:gd name="T63" fmla="*/ 470 h 509"/>
                <a:gd name="T64" fmla="*/ 126 w 292"/>
                <a:gd name="T65" fmla="*/ 411 h 509"/>
                <a:gd name="T66" fmla="*/ 176 w 292"/>
                <a:gd name="T67" fmla="*/ 428 h 509"/>
                <a:gd name="T68" fmla="*/ 211 w 292"/>
                <a:gd name="T69" fmla="*/ 418 h 509"/>
                <a:gd name="T70" fmla="*/ 215 w 292"/>
                <a:gd name="T71" fmla="*/ 344 h 509"/>
                <a:gd name="T72" fmla="*/ 220 w 292"/>
                <a:gd name="T73" fmla="*/ 291 h 509"/>
                <a:gd name="T74" fmla="*/ 232 w 292"/>
                <a:gd name="T75" fmla="*/ 243 h 509"/>
                <a:gd name="T76" fmla="*/ 241 w 292"/>
                <a:gd name="T77" fmla="*/ 192 h 509"/>
                <a:gd name="T78" fmla="*/ 246 w 292"/>
                <a:gd name="T79" fmla="*/ 146 h 509"/>
                <a:gd name="T80" fmla="*/ 248 w 292"/>
                <a:gd name="T81" fmla="*/ 98 h 509"/>
                <a:gd name="T82" fmla="*/ 234 w 292"/>
                <a:gd name="T83" fmla="*/ 104 h 50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92" h="509">
                  <a:moveTo>
                    <a:pt x="274" y="112"/>
                  </a:moveTo>
                  <a:lnTo>
                    <a:pt x="274" y="237"/>
                  </a:lnTo>
                  <a:lnTo>
                    <a:pt x="252" y="316"/>
                  </a:lnTo>
                  <a:lnTo>
                    <a:pt x="236" y="444"/>
                  </a:lnTo>
                  <a:lnTo>
                    <a:pt x="203" y="444"/>
                  </a:lnTo>
                  <a:lnTo>
                    <a:pt x="150" y="432"/>
                  </a:lnTo>
                  <a:lnTo>
                    <a:pt x="182" y="284"/>
                  </a:lnTo>
                  <a:lnTo>
                    <a:pt x="129" y="438"/>
                  </a:lnTo>
                  <a:lnTo>
                    <a:pt x="118" y="498"/>
                  </a:lnTo>
                  <a:lnTo>
                    <a:pt x="84" y="498"/>
                  </a:lnTo>
                  <a:lnTo>
                    <a:pt x="41" y="475"/>
                  </a:lnTo>
                  <a:lnTo>
                    <a:pt x="4" y="452"/>
                  </a:lnTo>
                  <a:lnTo>
                    <a:pt x="23" y="409"/>
                  </a:lnTo>
                  <a:lnTo>
                    <a:pt x="34" y="343"/>
                  </a:lnTo>
                  <a:lnTo>
                    <a:pt x="48" y="294"/>
                  </a:lnTo>
                  <a:lnTo>
                    <a:pt x="44" y="215"/>
                  </a:lnTo>
                  <a:lnTo>
                    <a:pt x="48" y="191"/>
                  </a:lnTo>
                  <a:lnTo>
                    <a:pt x="61" y="178"/>
                  </a:lnTo>
                  <a:lnTo>
                    <a:pt x="41" y="82"/>
                  </a:lnTo>
                  <a:lnTo>
                    <a:pt x="34" y="16"/>
                  </a:lnTo>
                  <a:lnTo>
                    <a:pt x="17" y="0"/>
                  </a:lnTo>
                  <a:lnTo>
                    <a:pt x="29" y="69"/>
                  </a:lnTo>
                  <a:lnTo>
                    <a:pt x="49" y="175"/>
                  </a:lnTo>
                  <a:lnTo>
                    <a:pt x="37" y="198"/>
                  </a:lnTo>
                  <a:lnTo>
                    <a:pt x="37" y="254"/>
                  </a:lnTo>
                  <a:lnTo>
                    <a:pt x="43" y="294"/>
                  </a:lnTo>
                  <a:lnTo>
                    <a:pt x="26" y="362"/>
                  </a:lnTo>
                  <a:lnTo>
                    <a:pt x="19" y="409"/>
                  </a:lnTo>
                  <a:lnTo>
                    <a:pt x="0" y="452"/>
                  </a:lnTo>
                  <a:lnTo>
                    <a:pt x="31" y="484"/>
                  </a:lnTo>
                  <a:lnTo>
                    <a:pt x="90" y="508"/>
                  </a:lnTo>
                  <a:lnTo>
                    <a:pt x="131" y="508"/>
                  </a:lnTo>
                  <a:lnTo>
                    <a:pt x="148" y="444"/>
                  </a:lnTo>
                  <a:lnTo>
                    <a:pt x="206" y="462"/>
                  </a:lnTo>
                  <a:lnTo>
                    <a:pt x="248" y="452"/>
                  </a:lnTo>
                  <a:lnTo>
                    <a:pt x="252" y="372"/>
                  </a:lnTo>
                  <a:lnTo>
                    <a:pt x="258" y="314"/>
                  </a:lnTo>
                  <a:lnTo>
                    <a:pt x="272" y="263"/>
                  </a:lnTo>
                  <a:lnTo>
                    <a:pt x="283" y="207"/>
                  </a:lnTo>
                  <a:lnTo>
                    <a:pt x="288" y="158"/>
                  </a:lnTo>
                  <a:lnTo>
                    <a:pt x="291" y="106"/>
                  </a:lnTo>
                  <a:lnTo>
                    <a:pt x="274" y="112"/>
                  </a:lnTo>
                </a:path>
              </a:pathLst>
            </a:custGeom>
            <a:solidFill>
              <a:srgbClr val="000000"/>
            </a:solidFill>
            <a:ln w="12699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9" name="Freeform 39">
              <a:extLst>
                <a:ext uri="{FF2B5EF4-FFF2-40B4-BE49-F238E27FC236}">
                  <a16:creationId xmlns:a16="http://schemas.microsoft.com/office/drawing/2014/main" id="{1E87BA36-8B03-16CA-F31C-B61095788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6" y="3119"/>
              <a:ext cx="134" cy="44"/>
            </a:xfrm>
            <a:custGeom>
              <a:avLst/>
              <a:gdLst>
                <a:gd name="T0" fmla="*/ 73 w 157"/>
                <a:gd name="T1" fmla="*/ 6 h 47"/>
                <a:gd name="T2" fmla="*/ 96 w 157"/>
                <a:gd name="T3" fmla="*/ 15 h 47"/>
                <a:gd name="T4" fmla="*/ 120 w 157"/>
                <a:gd name="T5" fmla="*/ 22 h 47"/>
                <a:gd name="T6" fmla="*/ 131 w 157"/>
                <a:gd name="T7" fmla="*/ 27 h 47"/>
                <a:gd name="T8" fmla="*/ 133 w 157"/>
                <a:gd name="T9" fmla="*/ 33 h 47"/>
                <a:gd name="T10" fmla="*/ 133 w 157"/>
                <a:gd name="T11" fmla="*/ 36 h 47"/>
                <a:gd name="T12" fmla="*/ 123 w 157"/>
                <a:gd name="T13" fmla="*/ 43 h 47"/>
                <a:gd name="T14" fmla="*/ 95 w 157"/>
                <a:gd name="T15" fmla="*/ 43 h 47"/>
                <a:gd name="T16" fmla="*/ 63 w 157"/>
                <a:gd name="T17" fmla="*/ 36 h 47"/>
                <a:gd name="T18" fmla="*/ 29 w 157"/>
                <a:gd name="T19" fmla="*/ 33 h 47"/>
                <a:gd name="T20" fmla="*/ 10 w 157"/>
                <a:gd name="T21" fmla="*/ 36 h 47"/>
                <a:gd name="T22" fmla="*/ 2 w 157"/>
                <a:gd name="T23" fmla="*/ 30 h 47"/>
                <a:gd name="T24" fmla="*/ 0 w 157"/>
                <a:gd name="T25" fmla="*/ 15 h 47"/>
                <a:gd name="T26" fmla="*/ 5 w 157"/>
                <a:gd name="T27" fmla="*/ 0 h 47"/>
                <a:gd name="T28" fmla="*/ 5 w 157"/>
                <a:gd name="T29" fmla="*/ 22 h 47"/>
                <a:gd name="T30" fmla="*/ 9 w 157"/>
                <a:gd name="T31" fmla="*/ 30 h 47"/>
                <a:gd name="T32" fmla="*/ 15 w 157"/>
                <a:gd name="T33" fmla="*/ 30 h 47"/>
                <a:gd name="T34" fmla="*/ 26 w 157"/>
                <a:gd name="T35" fmla="*/ 27 h 47"/>
                <a:gd name="T36" fmla="*/ 44 w 157"/>
                <a:gd name="T37" fmla="*/ 27 h 47"/>
                <a:gd name="T38" fmla="*/ 92 w 157"/>
                <a:gd name="T39" fmla="*/ 39 h 47"/>
                <a:gd name="T40" fmla="*/ 120 w 157"/>
                <a:gd name="T41" fmla="*/ 39 h 47"/>
                <a:gd name="T42" fmla="*/ 129 w 157"/>
                <a:gd name="T43" fmla="*/ 33 h 47"/>
                <a:gd name="T44" fmla="*/ 126 w 157"/>
                <a:gd name="T45" fmla="*/ 27 h 47"/>
                <a:gd name="T46" fmla="*/ 88 w 157"/>
                <a:gd name="T47" fmla="*/ 15 h 47"/>
                <a:gd name="T48" fmla="*/ 73 w 157"/>
                <a:gd name="T49" fmla="*/ 6 h 4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57" h="47">
                  <a:moveTo>
                    <a:pt x="86" y="6"/>
                  </a:moveTo>
                  <a:lnTo>
                    <a:pt x="112" y="16"/>
                  </a:lnTo>
                  <a:lnTo>
                    <a:pt x="141" y="23"/>
                  </a:lnTo>
                  <a:lnTo>
                    <a:pt x="153" y="29"/>
                  </a:lnTo>
                  <a:lnTo>
                    <a:pt x="156" y="35"/>
                  </a:lnTo>
                  <a:lnTo>
                    <a:pt x="156" y="38"/>
                  </a:lnTo>
                  <a:lnTo>
                    <a:pt x="144" y="46"/>
                  </a:lnTo>
                  <a:lnTo>
                    <a:pt x="111" y="46"/>
                  </a:lnTo>
                  <a:lnTo>
                    <a:pt x="74" y="38"/>
                  </a:lnTo>
                  <a:lnTo>
                    <a:pt x="34" y="35"/>
                  </a:lnTo>
                  <a:lnTo>
                    <a:pt x="12" y="38"/>
                  </a:lnTo>
                  <a:lnTo>
                    <a:pt x="2" y="32"/>
                  </a:lnTo>
                  <a:lnTo>
                    <a:pt x="0" y="16"/>
                  </a:lnTo>
                  <a:lnTo>
                    <a:pt x="6" y="0"/>
                  </a:lnTo>
                  <a:lnTo>
                    <a:pt x="6" y="23"/>
                  </a:lnTo>
                  <a:lnTo>
                    <a:pt x="10" y="32"/>
                  </a:lnTo>
                  <a:lnTo>
                    <a:pt x="17" y="32"/>
                  </a:lnTo>
                  <a:lnTo>
                    <a:pt x="30" y="29"/>
                  </a:lnTo>
                  <a:lnTo>
                    <a:pt x="52" y="29"/>
                  </a:lnTo>
                  <a:lnTo>
                    <a:pt x="108" y="42"/>
                  </a:lnTo>
                  <a:lnTo>
                    <a:pt x="141" y="42"/>
                  </a:lnTo>
                  <a:lnTo>
                    <a:pt x="151" y="35"/>
                  </a:lnTo>
                  <a:lnTo>
                    <a:pt x="148" y="29"/>
                  </a:lnTo>
                  <a:lnTo>
                    <a:pt x="103" y="16"/>
                  </a:lnTo>
                  <a:lnTo>
                    <a:pt x="86" y="6"/>
                  </a:lnTo>
                </a:path>
              </a:pathLst>
            </a:custGeom>
            <a:solidFill>
              <a:srgbClr val="000000"/>
            </a:solidFill>
            <a:ln w="12699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0" name="Freeform 40">
              <a:extLst>
                <a:ext uri="{FF2B5EF4-FFF2-40B4-BE49-F238E27FC236}">
                  <a16:creationId xmlns:a16="http://schemas.microsoft.com/office/drawing/2014/main" id="{D5A7C390-CB98-3605-6A1E-230A86A58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" y="3144"/>
              <a:ext cx="146" cy="89"/>
            </a:xfrm>
            <a:custGeom>
              <a:avLst/>
              <a:gdLst>
                <a:gd name="T0" fmla="*/ 78 w 172"/>
                <a:gd name="T1" fmla="*/ 31 h 96"/>
                <a:gd name="T2" fmla="*/ 110 w 172"/>
                <a:gd name="T3" fmla="*/ 52 h 96"/>
                <a:gd name="T4" fmla="*/ 143 w 172"/>
                <a:gd name="T5" fmla="*/ 70 h 96"/>
                <a:gd name="T6" fmla="*/ 145 w 172"/>
                <a:gd name="T7" fmla="*/ 79 h 96"/>
                <a:gd name="T8" fmla="*/ 143 w 172"/>
                <a:gd name="T9" fmla="*/ 85 h 96"/>
                <a:gd name="T10" fmla="*/ 129 w 172"/>
                <a:gd name="T11" fmla="*/ 88 h 96"/>
                <a:gd name="T12" fmla="*/ 98 w 172"/>
                <a:gd name="T13" fmla="*/ 88 h 96"/>
                <a:gd name="T14" fmla="*/ 70 w 172"/>
                <a:gd name="T15" fmla="*/ 79 h 96"/>
                <a:gd name="T16" fmla="*/ 31 w 172"/>
                <a:gd name="T17" fmla="*/ 48 h 96"/>
                <a:gd name="T18" fmla="*/ 11 w 172"/>
                <a:gd name="T19" fmla="*/ 43 h 96"/>
                <a:gd name="T20" fmla="*/ 0 w 172"/>
                <a:gd name="T21" fmla="*/ 37 h 96"/>
                <a:gd name="T22" fmla="*/ 0 w 172"/>
                <a:gd name="T23" fmla="*/ 15 h 96"/>
                <a:gd name="T24" fmla="*/ 14 w 172"/>
                <a:gd name="T25" fmla="*/ 0 h 96"/>
                <a:gd name="T26" fmla="*/ 6 w 172"/>
                <a:gd name="T27" fmla="*/ 19 h 96"/>
                <a:gd name="T28" fmla="*/ 6 w 172"/>
                <a:gd name="T29" fmla="*/ 31 h 96"/>
                <a:gd name="T30" fmla="*/ 31 w 172"/>
                <a:gd name="T31" fmla="*/ 40 h 96"/>
                <a:gd name="T32" fmla="*/ 76 w 172"/>
                <a:gd name="T33" fmla="*/ 73 h 96"/>
                <a:gd name="T34" fmla="*/ 103 w 172"/>
                <a:gd name="T35" fmla="*/ 83 h 96"/>
                <a:gd name="T36" fmla="*/ 131 w 172"/>
                <a:gd name="T37" fmla="*/ 83 h 96"/>
                <a:gd name="T38" fmla="*/ 143 w 172"/>
                <a:gd name="T39" fmla="*/ 79 h 96"/>
                <a:gd name="T40" fmla="*/ 134 w 172"/>
                <a:gd name="T41" fmla="*/ 70 h 96"/>
                <a:gd name="T42" fmla="*/ 72 w 172"/>
                <a:gd name="T43" fmla="*/ 31 h 96"/>
                <a:gd name="T44" fmla="*/ 78 w 172"/>
                <a:gd name="T45" fmla="*/ 31 h 9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72" h="96">
                  <a:moveTo>
                    <a:pt x="92" y="33"/>
                  </a:moveTo>
                  <a:lnTo>
                    <a:pt x="129" y="56"/>
                  </a:lnTo>
                  <a:lnTo>
                    <a:pt x="168" y="76"/>
                  </a:lnTo>
                  <a:lnTo>
                    <a:pt x="171" y="85"/>
                  </a:lnTo>
                  <a:lnTo>
                    <a:pt x="169" y="92"/>
                  </a:lnTo>
                  <a:lnTo>
                    <a:pt x="152" y="95"/>
                  </a:lnTo>
                  <a:lnTo>
                    <a:pt x="115" y="95"/>
                  </a:lnTo>
                  <a:lnTo>
                    <a:pt x="83" y="85"/>
                  </a:lnTo>
                  <a:lnTo>
                    <a:pt x="37" y="52"/>
                  </a:lnTo>
                  <a:lnTo>
                    <a:pt x="13" y="46"/>
                  </a:lnTo>
                  <a:lnTo>
                    <a:pt x="0" y="40"/>
                  </a:lnTo>
                  <a:lnTo>
                    <a:pt x="0" y="16"/>
                  </a:lnTo>
                  <a:lnTo>
                    <a:pt x="17" y="0"/>
                  </a:lnTo>
                  <a:lnTo>
                    <a:pt x="7" y="20"/>
                  </a:lnTo>
                  <a:lnTo>
                    <a:pt x="7" y="33"/>
                  </a:lnTo>
                  <a:lnTo>
                    <a:pt x="36" y="43"/>
                  </a:lnTo>
                  <a:lnTo>
                    <a:pt x="90" y="79"/>
                  </a:lnTo>
                  <a:lnTo>
                    <a:pt x="121" y="89"/>
                  </a:lnTo>
                  <a:lnTo>
                    <a:pt x="154" y="89"/>
                  </a:lnTo>
                  <a:lnTo>
                    <a:pt x="168" y="85"/>
                  </a:lnTo>
                  <a:lnTo>
                    <a:pt x="158" y="76"/>
                  </a:lnTo>
                  <a:lnTo>
                    <a:pt x="85" y="33"/>
                  </a:lnTo>
                  <a:lnTo>
                    <a:pt x="92" y="33"/>
                  </a:lnTo>
                </a:path>
              </a:pathLst>
            </a:custGeom>
            <a:solidFill>
              <a:srgbClr val="000000"/>
            </a:solidFill>
            <a:ln w="12699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4011" name="Rectangle 43">
            <a:extLst>
              <a:ext uri="{FF2B5EF4-FFF2-40B4-BE49-F238E27FC236}">
                <a16:creationId xmlns:a16="http://schemas.microsoft.com/office/drawing/2014/main" id="{85ED8BE2-601F-6F36-5D4B-81242694F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5" y="5257800"/>
            <a:ext cx="8347075" cy="479425"/>
          </a:xfrm>
          <a:prstGeom prst="rect">
            <a:avLst/>
          </a:prstGeom>
          <a:solidFill>
            <a:srgbClr val="F8F8F8"/>
          </a:solidFill>
          <a:ln w="25399">
            <a:solidFill>
              <a:schemeClr val="accent2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1">
                <a:latin typeface="Arial" panose="020B0604020202020204" pitchFamily="34" charset="0"/>
              </a:rPr>
              <a:t>Example:</a:t>
            </a:r>
            <a:r>
              <a:rPr lang="en-US" altLang="en-US" sz="2400" b="1">
                <a:solidFill>
                  <a:schemeClr val="accent2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2400" b="1">
                <a:solidFill>
                  <a:srgbClr val="0000CC"/>
                </a:solidFill>
                <a:latin typeface="Arial" panose="020B0604020202020204" pitchFamily="34" charset="0"/>
              </a:rPr>
              <a:t>Wages paid to automobile assembly workers</a:t>
            </a:r>
          </a:p>
        </p:txBody>
      </p:sp>
      <p:grpSp>
        <p:nvGrpSpPr>
          <p:cNvPr id="15366" name="Group 44">
            <a:extLst>
              <a:ext uri="{FF2B5EF4-FFF2-40B4-BE49-F238E27FC236}">
                <a16:creationId xmlns:a16="http://schemas.microsoft.com/office/drawing/2014/main" id="{F03CF440-6C23-9B14-8589-BE88A77B9E33}"/>
              </a:ext>
            </a:extLst>
          </p:cNvPr>
          <p:cNvGrpSpPr>
            <a:grpSpLocks/>
          </p:cNvGrpSpPr>
          <p:nvPr/>
        </p:nvGrpSpPr>
        <p:grpSpPr bwMode="auto">
          <a:xfrm>
            <a:off x="2097088" y="3760788"/>
            <a:ext cx="5062537" cy="1301750"/>
            <a:chOff x="1321" y="2369"/>
            <a:chExt cx="3189" cy="820"/>
          </a:xfrm>
        </p:grpSpPr>
        <p:grpSp>
          <p:nvGrpSpPr>
            <p:cNvPr id="15367" name="Group 45">
              <a:extLst>
                <a:ext uri="{FF2B5EF4-FFF2-40B4-BE49-F238E27FC236}">
                  <a16:creationId xmlns:a16="http://schemas.microsoft.com/office/drawing/2014/main" id="{822F6B24-C97C-F5F8-0B1D-8BB47CF51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1" y="2369"/>
              <a:ext cx="3189" cy="739"/>
              <a:chOff x="1321" y="2369"/>
              <a:chExt cx="3189" cy="739"/>
            </a:xfrm>
          </p:grpSpPr>
          <p:grpSp>
            <p:nvGrpSpPr>
              <p:cNvPr id="15389" name="Group 46">
                <a:extLst>
                  <a:ext uri="{FF2B5EF4-FFF2-40B4-BE49-F238E27FC236}">
                    <a16:creationId xmlns:a16="http://schemas.microsoft.com/office/drawing/2014/main" id="{ADDCE84C-09C8-8689-992C-D01FE2722C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369"/>
                <a:ext cx="2187" cy="289"/>
                <a:chOff x="1488" y="2369"/>
                <a:chExt cx="2187" cy="289"/>
              </a:xfrm>
            </p:grpSpPr>
            <p:grpSp>
              <p:nvGrpSpPr>
                <p:cNvPr id="15417" name="Group 47">
                  <a:extLst>
                    <a:ext uri="{FF2B5EF4-FFF2-40B4-BE49-F238E27FC236}">
                      <a16:creationId xmlns:a16="http://schemas.microsoft.com/office/drawing/2014/main" id="{4E05C2FD-44AF-86A2-C146-80B9FE91A70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56" y="2400"/>
                  <a:ext cx="1168" cy="255"/>
                  <a:chOff x="2256" y="2400"/>
                  <a:chExt cx="1168" cy="255"/>
                </a:xfrm>
              </p:grpSpPr>
              <p:grpSp>
                <p:nvGrpSpPr>
                  <p:cNvPr id="15419" name="Group 48">
                    <a:extLst>
                      <a:ext uri="{FF2B5EF4-FFF2-40B4-BE49-F238E27FC236}">
                        <a16:creationId xmlns:a16="http://schemas.microsoft.com/office/drawing/2014/main" id="{5EF31C44-8DB3-9294-0662-2BE34C2A73A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515" y="2409"/>
                    <a:ext cx="744" cy="220"/>
                    <a:chOff x="2515" y="2409"/>
                    <a:chExt cx="744" cy="220"/>
                  </a:xfrm>
                </p:grpSpPr>
                <p:sp>
                  <p:nvSpPr>
                    <p:cNvPr id="15421" name="Freeform 49">
                      <a:extLst>
                        <a:ext uri="{FF2B5EF4-FFF2-40B4-BE49-F238E27FC236}">
                          <a16:creationId xmlns:a16="http://schemas.microsoft.com/office/drawing/2014/main" id="{32E3AE38-EBA5-1B94-9281-2F1E95374AC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515" y="2409"/>
                      <a:ext cx="127" cy="180"/>
                    </a:xfrm>
                    <a:custGeom>
                      <a:avLst/>
                      <a:gdLst>
                        <a:gd name="T0" fmla="*/ 3 w 255"/>
                        <a:gd name="T1" fmla="*/ 3 h 359"/>
                        <a:gd name="T2" fmla="*/ 0 w 255"/>
                        <a:gd name="T3" fmla="*/ 0 h 359"/>
                        <a:gd name="T4" fmla="*/ 84 w 255"/>
                        <a:gd name="T5" fmla="*/ 180 h 359"/>
                        <a:gd name="T6" fmla="*/ 127 w 255"/>
                        <a:gd name="T7" fmla="*/ 180 h 359"/>
                        <a:gd name="T8" fmla="*/ 35 w 255"/>
                        <a:gd name="T9" fmla="*/ 0 h 359"/>
                        <a:gd name="T10" fmla="*/ 3 w 255"/>
                        <a:gd name="T11" fmla="*/ 3 h 359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255" h="359">
                          <a:moveTo>
                            <a:pt x="6" y="5"/>
                          </a:moveTo>
                          <a:lnTo>
                            <a:pt x="0" y="0"/>
                          </a:lnTo>
                          <a:lnTo>
                            <a:pt x="168" y="359"/>
                          </a:lnTo>
                          <a:lnTo>
                            <a:pt x="255" y="359"/>
                          </a:lnTo>
                          <a:lnTo>
                            <a:pt x="70" y="0"/>
                          </a:lnTo>
                          <a:lnTo>
                            <a:pt x="6" y="5"/>
                          </a:lnTo>
                          <a:close/>
                        </a:path>
                      </a:pathLst>
                    </a:custGeom>
                    <a:solidFill>
                      <a:srgbClr val="800000"/>
                    </a:solidFill>
                    <a:ln w="952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22" name="Freeform 50">
                      <a:extLst>
                        <a:ext uri="{FF2B5EF4-FFF2-40B4-BE49-F238E27FC236}">
                          <a16:creationId xmlns:a16="http://schemas.microsoft.com/office/drawing/2014/main" id="{BD94BA19-B030-8143-305D-F576D171FB9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142" y="2509"/>
                      <a:ext cx="117" cy="120"/>
                    </a:xfrm>
                    <a:custGeom>
                      <a:avLst/>
                      <a:gdLst>
                        <a:gd name="T0" fmla="*/ 31 w 234"/>
                        <a:gd name="T1" fmla="*/ 14 h 239"/>
                        <a:gd name="T2" fmla="*/ 34 w 234"/>
                        <a:gd name="T3" fmla="*/ 12 h 239"/>
                        <a:gd name="T4" fmla="*/ 117 w 234"/>
                        <a:gd name="T5" fmla="*/ 120 h 239"/>
                        <a:gd name="T6" fmla="*/ 77 w 234"/>
                        <a:gd name="T7" fmla="*/ 114 h 239"/>
                        <a:gd name="T8" fmla="*/ 0 w 234"/>
                        <a:gd name="T9" fmla="*/ 0 h 239"/>
                        <a:gd name="T10" fmla="*/ 31 w 234"/>
                        <a:gd name="T11" fmla="*/ 14 h 239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234" h="239">
                          <a:moveTo>
                            <a:pt x="62" y="27"/>
                          </a:moveTo>
                          <a:lnTo>
                            <a:pt x="68" y="23"/>
                          </a:lnTo>
                          <a:lnTo>
                            <a:pt x="234" y="239"/>
                          </a:lnTo>
                          <a:lnTo>
                            <a:pt x="154" y="227"/>
                          </a:lnTo>
                          <a:lnTo>
                            <a:pt x="0" y="0"/>
                          </a:lnTo>
                          <a:lnTo>
                            <a:pt x="62" y="27"/>
                          </a:lnTo>
                          <a:close/>
                        </a:path>
                      </a:pathLst>
                    </a:custGeom>
                    <a:solidFill>
                      <a:srgbClr val="800000"/>
                    </a:solidFill>
                    <a:ln w="952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5420" name="Freeform 51">
                    <a:extLst>
                      <a:ext uri="{FF2B5EF4-FFF2-40B4-BE49-F238E27FC236}">
                        <a16:creationId xmlns:a16="http://schemas.microsoft.com/office/drawing/2014/main" id="{C9E7E0C5-0667-91EB-FF61-8C28B3D95B1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56" y="2400"/>
                    <a:ext cx="1168" cy="255"/>
                  </a:xfrm>
                  <a:custGeom>
                    <a:avLst/>
                    <a:gdLst>
                      <a:gd name="T0" fmla="*/ 9 w 2336"/>
                      <a:gd name="T1" fmla="*/ 34 h 510"/>
                      <a:gd name="T2" fmla="*/ 118 w 2336"/>
                      <a:gd name="T3" fmla="*/ 30 h 510"/>
                      <a:gd name="T4" fmla="*/ 202 w 2336"/>
                      <a:gd name="T5" fmla="*/ 30 h 510"/>
                      <a:gd name="T6" fmla="*/ 315 w 2336"/>
                      <a:gd name="T7" fmla="*/ 24 h 510"/>
                      <a:gd name="T8" fmla="*/ 419 w 2336"/>
                      <a:gd name="T9" fmla="*/ 24 h 510"/>
                      <a:gd name="T10" fmla="*/ 537 w 2336"/>
                      <a:gd name="T11" fmla="*/ 24 h 510"/>
                      <a:gd name="T12" fmla="*/ 642 w 2336"/>
                      <a:gd name="T13" fmla="*/ 27 h 510"/>
                      <a:gd name="T14" fmla="*/ 692 w 2336"/>
                      <a:gd name="T15" fmla="*/ 34 h 510"/>
                      <a:gd name="T16" fmla="*/ 734 w 2336"/>
                      <a:gd name="T17" fmla="*/ 43 h 510"/>
                      <a:gd name="T18" fmla="*/ 782 w 2336"/>
                      <a:gd name="T19" fmla="*/ 60 h 510"/>
                      <a:gd name="T20" fmla="*/ 827 w 2336"/>
                      <a:gd name="T21" fmla="*/ 79 h 510"/>
                      <a:gd name="T22" fmla="*/ 992 w 2336"/>
                      <a:gd name="T23" fmla="*/ 164 h 510"/>
                      <a:gd name="T24" fmla="*/ 1080 w 2336"/>
                      <a:gd name="T25" fmla="*/ 203 h 510"/>
                      <a:gd name="T26" fmla="*/ 1130 w 2336"/>
                      <a:gd name="T27" fmla="*/ 236 h 510"/>
                      <a:gd name="T28" fmla="*/ 1084 w 2336"/>
                      <a:gd name="T29" fmla="*/ 235 h 510"/>
                      <a:gd name="T30" fmla="*/ 0 w 2336"/>
                      <a:gd name="T31" fmla="*/ 152 h 510"/>
                      <a:gd name="T32" fmla="*/ 2 w 2336"/>
                      <a:gd name="T33" fmla="*/ 178 h 510"/>
                      <a:gd name="T34" fmla="*/ 1133 w 2336"/>
                      <a:gd name="T35" fmla="*/ 255 h 510"/>
                      <a:gd name="T36" fmla="*/ 1168 w 2336"/>
                      <a:gd name="T37" fmla="*/ 249 h 510"/>
                      <a:gd name="T38" fmla="*/ 1151 w 2336"/>
                      <a:gd name="T39" fmla="*/ 226 h 510"/>
                      <a:gd name="T40" fmla="*/ 1119 w 2336"/>
                      <a:gd name="T41" fmla="*/ 203 h 510"/>
                      <a:gd name="T42" fmla="*/ 1043 w 2336"/>
                      <a:gd name="T43" fmla="*/ 164 h 510"/>
                      <a:gd name="T44" fmla="*/ 984 w 2336"/>
                      <a:gd name="T45" fmla="*/ 132 h 510"/>
                      <a:gd name="T46" fmla="*/ 834 w 2336"/>
                      <a:gd name="T47" fmla="*/ 58 h 510"/>
                      <a:gd name="T48" fmla="*/ 766 w 2336"/>
                      <a:gd name="T49" fmla="*/ 32 h 510"/>
                      <a:gd name="T50" fmla="*/ 699 w 2336"/>
                      <a:gd name="T51" fmla="*/ 15 h 510"/>
                      <a:gd name="T52" fmla="*/ 549 w 2336"/>
                      <a:gd name="T53" fmla="*/ 0 h 510"/>
                      <a:gd name="T54" fmla="*/ 344 w 2336"/>
                      <a:gd name="T55" fmla="*/ 0 h 510"/>
                      <a:gd name="T56" fmla="*/ 9 w 2336"/>
                      <a:gd name="T57" fmla="*/ 18 h 510"/>
                      <a:gd name="T58" fmla="*/ 9 w 2336"/>
                      <a:gd name="T59" fmla="*/ 34 h 510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</a:gdLst>
                    <a:ahLst/>
                    <a:cxnLst>
                      <a:cxn ang="T60">
                        <a:pos x="T0" y="T1"/>
                      </a:cxn>
                      <a:cxn ang="T61">
                        <a:pos x="T2" y="T3"/>
                      </a:cxn>
                      <a:cxn ang="T62">
                        <a:pos x="T4" y="T5"/>
                      </a:cxn>
                      <a:cxn ang="T63">
                        <a:pos x="T6" y="T7"/>
                      </a:cxn>
                      <a:cxn ang="T64">
                        <a:pos x="T8" y="T9"/>
                      </a:cxn>
                      <a:cxn ang="T65">
                        <a:pos x="T10" y="T11"/>
                      </a:cxn>
                      <a:cxn ang="T66">
                        <a:pos x="T12" y="T13"/>
                      </a:cxn>
                      <a:cxn ang="T67">
                        <a:pos x="T14" y="T15"/>
                      </a:cxn>
                      <a:cxn ang="T68">
                        <a:pos x="T16" y="T17"/>
                      </a:cxn>
                      <a:cxn ang="T69">
                        <a:pos x="T18" y="T19"/>
                      </a:cxn>
                      <a:cxn ang="T70">
                        <a:pos x="T20" y="T21"/>
                      </a:cxn>
                      <a:cxn ang="T71">
                        <a:pos x="T22" y="T23"/>
                      </a:cxn>
                      <a:cxn ang="T72">
                        <a:pos x="T24" y="T25"/>
                      </a:cxn>
                      <a:cxn ang="T73">
                        <a:pos x="T26" y="T27"/>
                      </a:cxn>
                      <a:cxn ang="T74">
                        <a:pos x="T28" y="T29"/>
                      </a:cxn>
                      <a:cxn ang="T75">
                        <a:pos x="T30" y="T31"/>
                      </a:cxn>
                      <a:cxn ang="T76">
                        <a:pos x="T32" y="T33"/>
                      </a:cxn>
                      <a:cxn ang="T77">
                        <a:pos x="T34" y="T35"/>
                      </a:cxn>
                      <a:cxn ang="T78">
                        <a:pos x="T36" y="T37"/>
                      </a:cxn>
                      <a:cxn ang="T79">
                        <a:pos x="T38" y="T39"/>
                      </a:cxn>
                      <a:cxn ang="T80">
                        <a:pos x="T40" y="T41"/>
                      </a:cxn>
                      <a:cxn ang="T81">
                        <a:pos x="T42" y="T43"/>
                      </a:cxn>
                      <a:cxn ang="T82">
                        <a:pos x="T44" y="T45"/>
                      </a:cxn>
                      <a:cxn ang="T83">
                        <a:pos x="T46" y="T47"/>
                      </a:cxn>
                      <a:cxn ang="T84">
                        <a:pos x="T48" y="T49"/>
                      </a:cxn>
                      <a:cxn ang="T85">
                        <a:pos x="T50" y="T51"/>
                      </a:cxn>
                      <a:cxn ang="T86">
                        <a:pos x="T52" y="T53"/>
                      </a:cxn>
                      <a:cxn ang="T87">
                        <a:pos x="T54" y="T55"/>
                      </a:cxn>
                      <a:cxn ang="T88">
                        <a:pos x="T56" y="T57"/>
                      </a:cxn>
                      <a:cxn ang="T89">
                        <a:pos x="T58" y="T59"/>
                      </a:cxn>
                    </a:cxnLst>
                    <a:rect l="0" t="0" r="r" b="b"/>
                    <a:pathLst>
                      <a:path w="2336" h="510">
                        <a:moveTo>
                          <a:pt x="17" y="68"/>
                        </a:moveTo>
                        <a:lnTo>
                          <a:pt x="236" y="59"/>
                        </a:lnTo>
                        <a:lnTo>
                          <a:pt x="404" y="59"/>
                        </a:lnTo>
                        <a:lnTo>
                          <a:pt x="630" y="47"/>
                        </a:lnTo>
                        <a:lnTo>
                          <a:pt x="838" y="47"/>
                        </a:lnTo>
                        <a:lnTo>
                          <a:pt x="1073" y="47"/>
                        </a:lnTo>
                        <a:lnTo>
                          <a:pt x="1283" y="53"/>
                        </a:lnTo>
                        <a:lnTo>
                          <a:pt x="1383" y="67"/>
                        </a:lnTo>
                        <a:lnTo>
                          <a:pt x="1468" y="85"/>
                        </a:lnTo>
                        <a:lnTo>
                          <a:pt x="1563" y="119"/>
                        </a:lnTo>
                        <a:lnTo>
                          <a:pt x="1653" y="157"/>
                        </a:lnTo>
                        <a:lnTo>
                          <a:pt x="1983" y="327"/>
                        </a:lnTo>
                        <a:lnTo>
                          <a:pt x="2159" y="406"/>
                        </a:lnTo>
                        <a:lnTo>
                          <a:pt x="2260" y="471"/>
                        </a:lnTo>
                        <a:lnTo>
                          <a:pt x="2168" y="469"/>
                        </a:lnTo>
                        <a:lnTo>
                          <a:pt x="0" y="304"/>
                        </a:lnTo>
                        <a:lnTo>
                          <a:pt x="3" y="355"/>
                        </a:lnTo>
                        <a:lnTo>
                          <a:pt x="2266" y="510"/>
                        </a:lnTo>
                        <a:lnTo>
                          <a:pt x="2336" y="497"/>
                        </a:lnTo>
                        <a:lnTo>
                          <a:pt x="2301" y="452"/>
                        </a:lnTo>
                        <a:lnTo>
                          <a:pt x="2238" y="406"/>
                        </a:lnTo>
                        <a:lnTo>
                          <a:pt x="2086" y="327"/>
                        </a:lnTo>
                        <a:lnTo>
                          <a:pt x="1968" y="263"/>
                        </a:lnTo>
                        <a:lnTo>
                          <a:pt x="1667" y="116"/>
                        </a:lnTo>
                        <a:lnTo>
                          <a:pt x="1532" y="64"/>
                        </a:lnTo>
                        <a:lnTo>
                          <a:pt x="1398" y="30"/>
                        </a:lnTo>
                        <a:lnTo>
                          <a:pt x="1098" y="0"/>
                        </a:lnTo>
                        <a:lnTo>
                          <a:pt x="687" y="0"/>
                        </a:lnTo>
                        <a:lnTo>
                          <a:pt x="17" y="36"/>
                        </a:lnTo>
                        <a:lnTo>
                          <a:pt x="17" y="68"/>
                        </a:lnTo>
                        <a:close/>
                      </a:path>
                    </a:pathLst>
                  </a:custGeom>
                  <a:solidFill>
                    <a:srgbClr val="800000"/>
                  </a:solidFill>
                  <a:ln w="952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5418" name="Freeform 52">
                  <a:extLst>
                    <a:ext uri="{FF2B5EF4-FFF2-40B4-BE49-F238E27FC236}">
                      <a16:creationId xmlns:a16="http://schemas.microsoft.com/office/drawing/2014/main" id="{0C6611FF-7CC9-3D62-3E99-BF9C95443C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8" y="2369"/>
                  <a:ext cx="2187" cy="289"/>
                </a:xfrm>
                <a:custGeom>
                  <a:avLst/>
                  <a:gdLst>
                    <a:gd name="T0" fmla="*/ 84 w 4375"/>
                    <a:gd name="T1" fmla="*/ 182 h 578"/>
                    <a:gd name="T2" fmla="*/ 192 w 4375"/>
                    <a:gd name="T3" fmla="*/ 154 h 578"/>
                    <a:gd name="T4" fmla="*/ 274 w 4375"/>
                    <a:gd name="T5" fmla="*/ 133 h 578"/>
                    <a:gd name="T6" fmla="*/ 359 w 4375"/>
                    <a:gd name="T7" fmla="*/ 110 h 578"/>
                    <a:gd name="T8" fmla="*/ 446 w 4375"/>
                    <a:gd name="T9" fmla="*/ 94 h 578"/>
                    <a:gd name="T10" fmla="*/ 515 w 4375"/>
                    <a:gd name="T11" fmla="*/ 82 h 578"/>
                    <a:gd name="T12" fmla="*/ 603 w 4375"/>
                    <a:gd name="T13" fmla="*/ 69 h 578"/>
                    <a:gd name="T14" fmla="*/ 680 w 4375"/>
                    <a:gd name="T15" fmla="*/ 52 h 578"/>
                    <a:gd name="T16" fmla="*/ 736 w 4375"/>
                    <a:gd name="T17" fmla="*/ 17 h 578"/>
                    <a:gd name="T18" fmla="*/ 852 w 4375"/>
                    <a:gd name="T19" fmla="*/ 13 h 578"/>
                    <a:gd name="T20" fmla="*/ 991 w 4375"/>
                    <a:gd name="T21" fmla="*/ 4 h 578"/>
                    <a:gd name="T22" fmla="*/ 1167 w 4375"/>
                    <a:gd name="T23" fmla="*/ 1 h 578"/>
                    <a:gd name="T24" fmla="*/ 1312 w 4375"/>
                    <a:gd name="T25" fmla="*/ 0 h 578"/>
                    <a:gd name="T26" fmla="*/ 1451 w 4375"/>
                    <a:gd name="T27" fmla="*/ 17 h 578"/>
                    <a:gd name="T28" fmla="*/ 1549 w 4375"/>
                    <a:gd name="T29" fmla="*/ 42 h 578"/>
                    <a:gd name="T30" fmla="*/ 1655 w 4375"/>
                    <a:gd name="T31" fmla="*/ 75 h 578"/>
                    <a:gd name="T32" fmla="*/ 1771 w 4375"/>
                    <a:gd name="T33" fmla="*/ 114 h 578"/>
                    <a:gd name="T34" fmla="*/ 1891 w 4375"/>
                    <a:gd name="T35" fmla="*/ 154 h 578"/>
                    <a:gd name="T36" fmla="*/ 1979 w 4375"/>
                    <a:gd name="T37" fmla="*/ 181 h 578"/>
                    <a:gd name="T38" fmla="*/ 2074 w 4375"/>
                    <a:gd name="T39" fmla="*/ 213 h 578"/>
                    <a:gd name="T40" fmla="*/ 2187 w 4375"/>
                    <a:gd name="T41" fmla="*/ 252 h 578"/>
                    <a:gd name="T42" fmla="*/ 2133 w 4375"/>
                    <a:gd name="T43" fmla="*/ 274 h 578"/>
                    <a:gd name="T44" fmla="*/ 2055 w 4375"/>
                    <a:gd name="T45" fmla="*/ 288 h 578"/>
                    <a:gd name="T46" fmla="*/ 1940 w 4375"/>
                    <a:gd name="T47" fmla="*/ 288 h 578"/>
                    <a:gd name="T48" fmla="*/ 1911 w 4375"/>
                    <a:gd name="T49" fmla="*/ 252 h 578"/>
                    <a:gd name="T50" fmla="*/ 1825 w 4375"/>
                    <a:gd name="T51" fmla="*/ 201 h 578"/>
                    <a:gd name="T52" fmla="*/ 1686 w 4375"/>
                    <a:gd name="T53" fmla="*/ 130 h 578"/>
                    <a:gd name="T54" fmla="*/ 1541 w 4375"/>
                    <a:gd name="T55" fmla="*/ 65 h 578"/>
                    <a:gd name="T56" fmla="*/ 1426 w 4375"/>
                    <a:gd name="T57" fmla="*/ 41 h 578"/>
                    <a:gd name="T58" fmla="*/ 1208 w 4375"/>
                    <a:gd name="T59" fmla="*/ 31 h 578"/>
                    <a:gd name="T60" fmla="*/ 953 w 4375"/>
                    <a:gd name="T61" fmla="*/ 38 h 578"/>
                    <a:gd name="T62" fmla="*/ 766 w 4375"/>
                    <a:gd name="T63" fmla="*/ 219 h 578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4375" h="578">
                      <a:moveTo>
                        <a:pt x="0" y="386"/>
                      </a:moveTo>
                      <a:lnTo>
                        <a:pt x="168" y="363"/>
                      </a:lnTo>
                      <a:lnTo>
                        <a:pt x="297" y="333"/>
                      </a:lnTo>
                      <a:lnTo>
                        <a:pt x="384" y="308"/>
                      </a:lnTo>
                      <a:lnTo>
                        <a:pt x="456" y="288"/>
                      </a:lnTo>
                      <a:lnTo>
                        <a:pt x="549" y="265"/>
                      </a:lnTo>
                      <a:lnTo>
                        <a:pt x="629" y="242"/>
                      </a:lnTo>
                      <a:lnTo>
                        <a:pt x="719" y="219"/>
                      </a:lnTo>
                      <a:lnTo>
                        <a:pt x="800" y="202"/>
                      </a:lnTo>
                      <a:lnTo>
                        <a:pt x="892" y="188"/>
                      </a:lnTo>
                      <a:lnTo>
                        <a:pt x="966" y="175"/>
                      </a:lnTo>
                      <a:lnTo>
                        <a:pt x="1030" y="164"/>
                      </a:lnTo>
                      <a:lnTo>
                        <a:pt x="1125" y="149"/>
                      </a:lnTo>
                      <a:lnTo>
                        <a:pt x="1206" y="137"/>
                      </a:lnTo>
                      <a:lnTo>
                        <a:pt x="1282" y="124"/>
                      </a:lnTo>
                      <a:lnTo>
                        <a:pt x="1361" y="103"/>
                      </a:lnTo>
                      <a:lnTo>
                        <a:pt x="1427" y="70"/>
                      </a:lnTo>
                      <a:lnTo>
                        <a:pt x="1473" y="33"/>
                      </a:lnTo>
                      <a:lnTo>
                        <a:pt x="1568" y="28"/>
                      </a:lnTo>
                      <a:lnTo>
                        <a:pt x="1705" y="25"/>
                      </a:lnTo>
                      <a:lnTo>
                        <a:pt x="1861" y="13"/>
                      </a:lnTo>
                      <a:lnTo>
                        <a:pt x="1982" y="7"/>
                      </a:lnTo>
                      <a:lnTo>
                        <a:pt x="2161" y="3"/>
                      </a:lnTo>
                      <a:lnTo>
                        <a:pt x="2334" y="2"/>
                      </a:lnTo>
                      <a:lnTo>
                        <a:pt x="2499" y="0"/>
                      </a:lnTo>
                      <a:lnTo>
                        <a:pt x="2625" y="0"/>
                      </a:lnTo>
                      <a:lnTo>
                        <a:pt x="2762" y="11"/>
                      </a:lnTo>
                      <a:lnTo>
                        <a:pt x="2902" y="33"/>
                      </a:lnTo>
                      <a:lnTo>
                        <a:pt x="3006" y="59"/>
                      </a:lnTo>
                      <a:lnTo>
                        <a:pt x="3099" y="84"/>
                      </a:lnTo>
                      <a:lnTo>
                        <a:pt x="3200" y="115"/>
                      </a:lnTo>
                      <a:lnTo>
                        <a:pt x="3311" y="149"/>
                      </a:lnTo>
                      <a:lnTo>
                        <a:pt x="3423" y="188"/>
                      </a:lnTo>
                      <a:lnTo>
                        <a:pt x="3542" y="228"/>
                      </a:lnTo>
                      <a:lnTo>
                        <a:pt x="3659" y="268"/>
                      </a:lnTo>
                      <a:lnTo>
                        <a:pt x="3782" y="307"/>
                      </a:lnTo>
                      <a:lnTo>
                        <a:pt x="3874" y="338"/>
                      </a:lnTo>
                      <a:lnTo>
                        <a:pt x="3959" y="361"/>
                      </a:lnTo>
                      <a:lnTo>
                        <a:pt x="4053" y="395"/>
                      </a:lnTo>
                      <a:lnTo>
                        <a:pt x="4149" y="425"/>
                      </a:lnTo>
                      <a:lnTo>
                        <a:pt x="4267" y="463"/>
                      </a:lnTo>
                      <a:lnTo>
                        <a:pt x="4375" y="503"/>
                      </a:lnTo>
                      <a:lnTo>
                        <a:pt x="4331" y="531"/>
                      </a:lnTo>
                      <a:lnTo>
                        <a:pt x="4267" y="548"/>
                      </a:lnTo>
                      <a:lnTo>
                        <a:pt x="4197" y="567"/>
                      </a:lnTo>
                      <a:lnTo>
                        <a:pt x="4110" y="576"/>
                      </a:lnTo>
                      <a:lnTo>
                        <a:pt x="3995" y="578"/>
                      </a:lnTo>
                      <a:lnTo>
                        <a:pt x="3880" y="575"/>
                      </a:lnTo>
                      <a:lnTo>
                        <a:pt x="3851" y="531"/>
                      </a:lnTo>
                      <a:lnTo>
                        <a:pt x="3823" y="503"/>
                      </a:lnTo>
                      <a:lnTo>
                        <a:pt x="3768" y="465"/>
                      </a:lnTo>
                      <a:lnTo>
                        <a:pt x="3650" y="401"/>
                      </a:lnTo>
                      <a:lnTo>
                        <a:pt x="3504" y="325"/>
                      </a:lnTo>
                      <a:lnTo>
                        <a:pt x="3373" y="260"/>
                      </a:lnTo>
                      <a:lnTo>
                        <a:pt x="3214" y="181"/>
                      </a:lnTo>
                      <a:lnTo>
                        <a:pt x="3082" y="130"/>
                      </a:lnTo>
                      <a:lnTo>
                        <a:pt x="2956" y="95"/>
                      </a:lnTo>
                      <a:lnTo>
                        <a:pt x="2853" y="81"/>
                      </a:lnTo>
                      <a:lnTo>
                        <a:pt x="2664" y="62"/>
                      </a:lnTo>
                      <a:lnTo>
                        <a:pt x="2416" y="61"/>
                      </a:lnTo>
                      <a:lnTo>
                        <a:pt x="2127" y="68"/>
                      </a:lnTo>
                      <a:lnTo>
                        <a:pt x="1906" y="76"/>
                      </a:lnTo>
                      <a:lnTo>
                        <a:pt x="1553" y="95"/>
                      </a:lnTo>
                      <a:lnTo>
                        <a:pt x="1533" y="438"/>
                      </a:lnTo>
                      <a:lnTo>
                        <a:pt x="0" y="386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390" name="Freeform 53">
                <a:extLst>
                  <a:ext uri="{FF2B5EF4-FFF2-40B4-BE49-F238E27FC236}">
                    <a16:creationId xmlns:a16="http://schemas.microsoft.com/office/drawing/2014/main" id="{CFF78F18-ECED-31A2-5A2D-97B7915C3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0" y="2652"/>
                <a:ext cx="2958" cy="456"/>
              </a:xfrm>
              <a:custGeom>
                <a:avLst/>
                <a:gdLst>
                  <a:gd name="T0" fmla="*/ 2496 w 5916"/>
                  <a:gd name="T1" fmla="*/ 216 h 912"/>
                  <a:gd name="T2" fmla="*/ 2519 w 5916"/>
                  <a:gd name="T3" fmla="*/ 285 h 912"/>
                  <a:gd name="T4" fmla="*/ 2519 w 5916"/>
                  <a:gd name="T5" fmla="*/ 338 h 912"/>
                  <a:gd name="T6" fmla="*/ 2958 w 5916"/>
                  <a:gd name="T7" fmla="*/ 338 h 912"/>
                  <a:gd name="T8" fmla="*/ 2928 w 5916"/>
                  <a:gd name="T9" fmla="*/ 373 h 912"/>
                  <a:gd name="T10" fmla="*/ 2948 w 5916"/>
                  <a:gd name="T11" fmla="*/ 413 h 912"/>
                  <a:gd name="T12" fmla="*/ 2948 w 5916"/>
                  <a:gd name="T13" fmla="*/ 432 h 912"/>
                  <a:gd name="T14" fmla="*/ 2935 w 5916"/>
                  <a:gd name="T15" fmla="*/ 445 h 912"/>
                  <a:gd name="T16" fmla="*/ 2682 w 5916"/>
                  <a:gd name="T17" fmla="*/ 445 h 912"/>
                  <a:gd name="T18" fmla="*/ 2662 w 5916"/>
                  <a:gd name="T19" fmla="*/ 456 h 912"/>
                  <a:gd name="T20" fmla="*/ 2533 w 5916"/>
                  <a:gd name="T21" fmla="*/ 456 h 912"/>
                  <a:gd name="T22" fmla="*/ 2516 w 5916"/>
                  <a:gd name="T23" fmla="*/ 444 h 912"/>
                  <a:gd name="T24" fmla="*/ 175 w 5916"/>
                  <a:gd name="T25" fmla="*/ 444 h 912"/>
                  <a:gd name="T26" fmla="*/ 83 w 5916"/>
                  <a:gd name="T27" fmla="*/ 360 h 912"/>
                  <a:gd name="T28" fmla="*/ 10 w 5916"/>
                  <a:gd name="T29" fmla="*/ 388 h 912"/>
                  <a:gd name="T30" fmla="*/ 0 w 5916"/>
                  <a:gd name="T31" fmla="*/ 167 h 912"/>
                  <a:gd name="T32" fmla="*/ 178 w 5916"/>
                  <a:gd name="T33" fmla="*/ 0 h 912"/>
                  <a:gd name="T34" fmla="*/ 457 w 5916"/>
                  <a:gd name="T35" fmla="*/ 6 h 912"/>
                  <a:gd name="T36" fmla="*/ 1908 w 5916"/>
                  <a:gd name="T37" fmla="*/ 373 h 912"/>
                  <a:gd name="T38" fmla="*/ 1949 w 5916"/>
                  <a:gd name="T39" fmla="*/ 329 h 912"/>
                  <a:gd name="T40" fmla="*/ 1985 w 5916"/>
                  <a:gd name="T41" fmla="*/ 215 h 912"/>
                  <a:gd name="T42" fmla="*/ 2036 w 5916"/>
                  <a:gd name="T43" fmla="*/ 122 h 912"/>
                  <a:gd name="T44" fmla="*/ 2188 w 5916"/>
                  <a:gd name="T45" fmla="*/ 47 h 912"/>
                  <a:gd name="T46" fmla="*/ 2330 w 5916"/>
                  <a:gd name="T47" fmla="*/ 51 h 912"/>
                  <a:gd name="T48" fmla="*/ 2436 w 5916"/>
                  <a:gd name="T49" fmla="*/ 105 h 912"/>
                  <a:gd name="T50" fmla="*/ 2496 w 5916"/>
                  <a:gd name="T51" fmla="*/ 216 h 91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5916" h="912">
                    <a:moveTo>
                      <a:pt x="4992" y="432"/>
                    </a:moveTo>
                    <a:lnTo>
                      <a:pt x="5037" y="570"/>
                    </a:lnTo>
                    <a:lnTo>
                      <a:pt x="5037" y="675"/>
                    </a:lnTo>
                    <a:lnTo>
                      <a:pt x="5916" y="675"/>
                    </a:lnTo>
                    <a:lnTo>
                      <a:pt x="5856" y="746"/>
                    </a:lnTo>
                    <a:lnTo>
                      <a:pt x="5896" y="826"/>
                    </a:lnTo>
                    <a:lnTo>
                      <a:pt x="5896" y="864"/>
                    </a:lnTo>
                    <a:lnTo>
                      <a:pt x="5870" y="890"/>
                    </a:lnTo>
                    <a:lnTo>
                      <a:pt x="5364" y="890"/>
                    </a:lnTo>
                    <a:lnTo>
                      <a:pt x="5324" y="912"/>
                    </a:lnTo>
                    <a:lnTo>
                      <a:pt x="5065" y="912"/>
                    </a:lnTo>
                    <a:lnTo>
                      <a:pt x="5031" y="887"/>
                    </a:lnTo>
                    <a:lnTo>
                      <a:pt x="350" y="887"/>
                    </a:lnTo>
                    <a:lnTo>
                      <a:pt x="165" y="720"/>
                    </a:lnTo>
                    <a:lnTo>
                      <a:pt x="19" y="775"/>
                    </a:lnTo>
                    <a:lnTo>
                      <a:pt x="0" y="333"/>
                    </a:lnTo>
                    <a:lnTo>
                      <a:pt x="356" y="0"/>
                    </a:lnTo>
                    <a:lnTo>
                      <a:pt x="913" y="12"/>
                    </a:lnTo>
                    <a:lnTo>
                      <a:pt x="3815" y="746"/>
                    </a:lnTo>
                    <a:lnTo>
                      <a:pt x="3897" y="658"/>
                    </a:lnTo>
                    <a:lnTo>
                      <a:pt x="3969" y="430"/>
                    </a:lnTo>
                    <a:lnTo>
                      <a:pt x="4071" y="243"/>
                    </a:lnTo>
                    <a:lnTo>
                      <a:pt x="4376" y="93"/>
                    </a:lnTo>
                    <a:lnTo>
                      <a:pt x="4659" y="101"/>
                    </a:lnTo>
                    <a:lnTo>
                      <a:pt x="4871" y="210"/>
                    </a:lnTo>
                    <a:lnTo>
                      <a:pt x="4992" y="4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5391" name="Group 54">
                <a:extLst>
                  <a:ext uri="{FF2B5EF4-FFF2-40B4-BE49-F238E27FC236}">
                    <a16:creationId xmlns:a16="http://schemas.microsoft.com/office/drawing/2014/main" id="{E8BD0068-F36E-2E7C-110C-004AD3C50E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21" y="2463"/>
                <a:ext cx="3189" cy="579"/>
                <a:chOff x="1321" y="2463"/>
                <a:chExt cx="3189" cy="579"/>
              </a:xfrm>
            </p:grpSpPr>
            <p:grpSp>
              <p:nvGrpSpPr>
                <p:cNvPr id="15392" name="Group 55">
                  <a:extLst>
                    <a:ext uri="{FF2B5EF4-FFF2-40B4-BE49-F238E27FC236}">
                      <a16:creationId xmlns:a16="http://schemas.microsoft.com/office/drawing/2014/main" id="{648D8731-CAC7-342C-5C63-49F86426311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21" y="2650"/>
                  <a:ext cx="193" cy="333"/>
                  <a:chOff x="1321" y="2650"/>
                  <a:chExt cx="193" cy="333"/>
                </a:xfrm>
              </p:grpSpPr>
              <p:sp>
                <p:nvSpPr>
                  <p:cNvPr id="15404" name="Rectangle 56">
                    <a:extLst>
                      <a:ext uri="{FF2B5EF4-FFF2-40B4-BE49-F238E27FC236}">
                        <a16:creationId xmlns:a16="http://schemas.microsoft.com/office/drawing/2014/main" id="{E80202EA-6FDC-594F-8659-656D2EB3FFD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37" y="2720"/>
                    <a:ext cx="74" cy="12"/>
                  </a:xfrm>
                  <a:prstGeom prst="rect">
                    <a:avLst/>
                  </a:prstGeom>
                  <a:solidFill>
                    <a:srgbClr val="808080"/>
                  </a:solidFill>
                  <a:ln w="9525">
                    <a:solidFill>
                      <a:srgbClr val="C0C0C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5405" name="Rectangle 57">
                    <a:extLst>
                      <a:ext uri="{FF2B5EF4-FFF2-40B4-BE49-F238E27FC236}">
                        <a16:creationId xmlns:a16="http://schemas.microsoft.com/office/drawing/2014/main" id="{79AC6C4A-52DC-4E3B-60C7-6FBB15852DA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37" y="2650"/>
                    <a:ext cx="74" cy="30"/>
                  </a:xfrm>
                  <a:prstGeom prst="rect">
                    <a:avLst/>
                  </a:prstGeom>
                  <a:solidFill>
                    <a:srgbClr val="808080"/>
                  </a:solidFill>
                  <a:ln w="9525">
                    <a:solidFill>
                      <a:srgbClr val="C0C0C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5406" name="Rectangle 58">
                    <a:extLst>
                      <a:ext uri="{FF2B5EF4-FFF2-40B4-BE49-F238E27FC236}">
                        <a16:creationId xmlns:a16="http://schemas.microsoft.com/office/drawing/2014/main" id="{59D58492-A992-ECCE-8CFE-F0F0A34537B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37" y="2693"/>
                    <a:ext cx="74" cy="13"/>
                  </a:xfrm>
                  <a:prstGeom prst="rect">
                    <a:avLst/>
                  </a:prstGeom>
                  <a:solidFill>
                    <a:srgbClr val="808080"/>
                  </a:solidFill>
                  <a:ln w="9525">
                    <a:solidFill>
                      <a:srgbClr val="C0C0C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5407" name="Arc 59">
                    <a:extLst>
                      <a:ext uri="{FF2B5EF4-FFF2-40B4-BE49-F238E27FC236}">
                        <a16:creationId xmlns:a16="http://schemas.microsoft.com/office/drawing/2014/main" id="{8317B59B-9F3F-2023-09C5-6584324C7E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37" y="2749"/>
                    <a:ext cx="72" cy="75"/>
                  </a:xfrm>
                  <a:custGeom>
                    <a:avLst/>
                    <a:gdLst>
                      <a:gd name="T0" fmla="*/ 70 w 21600"/>
                      <a:gd name="T1" fmla="*/ 75 h 21868"/>
                      <a:gd name="T2" fmla="*/ 0 w 21600"/>
                      <a:gd name="T3" fmla="*/ 0 h 21868"/>
                      <a:gd name="T4" fmla="*/ 72 w 21600"/>
                      <a:gd name="T5" fmla="*/ 1 h 2186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868" fill="none" extrusionOk="0">
                        <a:moveTo>
                          <a:pt x="21015" y="21868"/>
                        </a:moveTo>
                        <a:cubicBezTo>
                          <a:pt x="9318" y="21551"/>
                          <a:pt x="0" y="11977"/>
                          <a:pt x="0" y="276"/>
                        </a:cubicBezTo>
                        <a:cubicBezTo>
                          <a:pt x="0" y="183"/>
                          <a:pt x="0" y="91"/>
                          <a:pt x="1" y="-1"/>
                        </a:cubicBezTo>
                      </a:path>
                      <a:path w="21600" h="21868" stroke="0" extrusionOk="0">
                        <a:moveTo>
                          <a:pt x="21015" y="21868"/>
                        </a:moveTo>
                        <a:cubicBezTo>
                          <a:pt x="9318" y="21551"/>
                          <a:pt x="0" y="11977"/>
                          <a:pt x="0" y="276"/>
                        </a:cubicBezTo>
                        <a:cubicBezTo>
                          <a:pt x="0" y="183"/>
                          <a:pt x="0" y="91"/>
                          <a:pt x="1" y="-1"/>
                        </a:cubicBezTo>
                        <a:lnTo>
                          <a:pt x="21600" y="276"/>
                        </a:lnTo>
                        <a:lnTo>
                          <a:pt x="21015" y="21868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9525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5408" name="Group 60">
                    <a:extLst>
                      <a:ext uri="{FF2B5EF4-FFF2-40B4-BE49-F238E27FC236}">
                        <a16:creationId xmlns:a16="http://schemas.microsoft.com/office/drawing/2014/main" id="{59338B69-73D4-8DF3-BC4D-C8C71DB9D52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21" y="2945"/>
                    <a:ext cx="193" cy="12"/>
                    <a:chOff x="1321" y="2945"/>
                    <a:chExt cx="193" cy="12"/>
                  </a:xfrm>
                </p:grpSpPr>
                <p:sp>
                  <p:nvSpPr>
                    <p:cNvPr id="15415" name="Rectangle 61">
                      <a:extLst>
                        <a:ext uri="{FF2B5EF4-FFF2-40B4-BE49-F238E27FC236}">
                          <a16:creationId xmlns:a16="http://schemas.microsoft.com/office/drawing/2014/main" id="{B41C4959-1822-265B-0CFF-C4866FB71ED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29" y="2945"/>
                      <a:ext cx="185" cy="12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9525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15416" name="Oval 62">
                      <a:extLst>
                        <a:ext uri="{FF2B5EF4-FFF2-40B4-BE49-F238E27FC236}">
                          <a16:creationId xmlns:a16="http://schemas.microsoft.com/office/drawing/2014/main" id="{70341079-68CF-7274-219F-67A6EAF24DF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21" y="2945"/>
                      <a:ext cx="22" cy="12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9525">
                      <a:solidFill>
                        <a:srgbClr val="C0C0C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  <p:grpSp>
                <p:nvGrpSpPr>
                  <p:cNvPr id="15409" name="Group 63">
                    <a:extLst>
                      <a:ext uri="{FF2B5EF4-FFF2-40B4-BE49-F238E27FC236}">
                        <a16:creationId xmlns:a16="http://schemas.microsoft.com/office/drawing/2014/main" id="{F558E186-80C5-52CD-9016-5BC5799382C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21" y="2970"/>
                    <a:ext cx="193" cy="13"/>
                    <a:chOff x="1321" y="2970"/>
                    <a:chExt cx="193" cy="13"/>
                  </a:xfrm>
                </p:grpSpPr>
                <p:sp>
                  <p:nvSpPr>
                    <p:cNvPr id="15413" name="Rectangle 64">
                      <a:extLst>
                        <a:ext uri="{FF2B5EF4-FFF2-40B4-BE49-F238E27FC236}">
                          <a16:creationId xmlns:a16="http://schemas.microsoft.com/office/drawing/2014/main" id="{028506FC-6503-A038-5A07-4D7F2AF3A92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29" y="2970"/>
                      <a:ext cx="185" cy="13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9525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15414" name="Oval 65">
                      <a:extLst>
                        <a:ext uri="{FF2B5EF4-FFF2-40B4-BE49-F238E27FC236}">
                          <a16:creationId xmlns:a16="http://schemas.microsoft.com/office/drawing/2014/main" id="{5BC9A72C-1147-676F-B87A-DB051202ABC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21" y="2970"/>
                      <a:ext cx="22" cy="13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9525">
                      <a:solidFill>
                        <a:srgbClr val="C0C0C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  <p:grpSp>
                <p:nvGrpSpPr>
                  <p:cNvPr id="15410" name="Group 66">
                    <a:extLst>
                      <a:ext uri="{FF2B5EF4-FFF2-40B4-BE49-F238E27FC236}">
                        <a16:creationId xmlns:a16="http://schemas.microsoft.com/office/drawing/2014/main" id="{564C557C-3440-9A13-FFF4-8EBF6A7F9BE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21" y="2918"/>
                    <a:ext cx="193" cy="12"/>
                    <a:chOff x="1321" y="2918"/>
                    <a:chExt cx="193" cy="12"/>
                  </a:xfrm>
                </p:grpSpPr>
                <p:sp>
                  <p:nvSpPr>
                    <p:cNvPr id="15411" name="Rectangle 67">
                      <a:extLst>
                        <a:ext uri="{FF2B5EF4-FFF2-40B4-BE49-F238E27FC236}">
                          <a16:creationId xmlns:a16="http://schemas.microsoft.com/office/drawing/2014/main" id="{77B77F36-1879-F7FA-11CD-D03CABC32BB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29" y="2918"/>
                      <a:ext cx="185" cy="12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9525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15412" name="Oval 68">
                      <a:extLst>
                        <a:ext uri="{FF2B5EF4-FFF2-40B4-BE49-F238E27FC236}">
                          <a16:creationId xmlns:a16="http://schemas.microsoft.com/office/drawing/2014/main" id="{656C2546-53C1-C538-A103-396BCBCD95C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21" y="2918"/>
                      <a:ext cx="22" cy="12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9525">
                      <a:solidFill>
                        <a:srgbClr val="C0C0C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</p:grpSp>
            <p:sp>
              <p:nvSpPr>
                <p:cNvPr id="15393" name="Freeform 69">
                  <a:extLst>
                    <a:ext uri="{FF2B5EF4-FFF2-40B4-BE49-F238E27FC236}">
                      <a16:creationId xmlns:a16="http://schemas.microsoft.com/office/drawing/2014/main" id="{73E854ED-E478-779D-51A3-BA3D4451FD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37" y="2561"/>
                  <a:ext cx="3173" cy="481"/>
                </a:xfrm>
                <a:custGeom>
                  <a:avLst/>
                  <a:gdLst>
                    <a:gd name="T0" fmla="*/ 159 w 6346"/>
                    <a:gd name="T1" fmla="*/ 0 h 962"/>
                    <a:gd name="T2" fmla="*/ 19 w 6346"/>
                    <a:gd name="T3" fmla="*/ 0 h 962"/>
                    <a:gd name="T4" fmla="*/ 0 w 6346"/>
                    <a:gd name="T5" fmla="*/ 75 h 962"/>
                    <a:gd name="T6" fmla="*/ 63 w 6346"/>
                    <a:gd name="T7" fmla="*/ 75 h 962"/>
                    <a:gd name="T8" fmla="*/ 63 w 6346"/>
                    <a:gd name="T9" fmla="*/ 343 h 962"/>
                    <a:gd name="T10" fmla="*/ 185 w 6346"/>
                    <a:gd name="T11" fmla="*/ 465 h 962"/>
                    <a:gd name="T12" fmla="*/ 212 w 6346"/>
                    <a:gd name="T13" fmla="*/ 477 h 962"/>
                    <a:gd name="T14" fmla="*/ 235 w 6346"/>
                    <a:gd name="T15" fmla="*/ 481 h 962"/>
                    <a:gd name="T16" fmla="*/ 231 w 6346"/>
                    <a:gd name="T17" fmla="*/ 420 h 962"/>
                    <a:gd name="T18" fmla="*/ 228 w 6346"/>
                    <a:gd name="T19" fmla="*/ 347 h 962"/>
                    <a:gd name="T20" fmla="*/ 245 w 6346"/>
                    <a:gd name="T21" fmla="*/ 285 h 962"/>
                    <a:gd name="T22" fmla="*/ 267 w 6346"/>
                    <a:gd name="T23" fmla="*/ 240 h 962"/>
                    <a:gd name="T24" fmla="*/ 297 w 6346"/>
                    <a:gd name="T25" fmla="*/ 199 h 962"/>
                    <a:gd name="T26" fmla="*/ 340 w 6346"/>
                    <a:gd name="T27" fmla="*/ 160 h 962"/>
                    <a:gd name="T28" fmla="*/ 389 w 6346"/>
                    <a:gd name="T29" fmla="*/ 130 h 962"/>
                    <a:gd name="T30" fmla="*/ 459 w 6346"/>
                    <a:gd name="T31" fmla="*/ 112 h 962"/>
                    <a:gd name="T32" fmla="*/ 551 w 6346"/>
                    <a:gd name="T33" fmla="*/ 105 h 962"/>
                    <a:gd name="T34" fmla="*/ 615 w 6346"/>
                    <a:gd name="T35" fmla="*/ 121 h 962"/>
                    <a:gd name="T36" fmla="*/ 662 w 6346"/>
                    <a:gd name="T37" fmla="*/ 147 h 962"/>
                    <a:gd name="T38" fmla="*/ 701 w 6346"/>
                    <a:gd name="T39" fmla="*/ 176 h 962"/>
                    <a:gd name="T40" fmla="*/ 747 w 6346"/>
                    <a:gd name="T41" fmla="*/ 222 h 962"/>
                    <a:gd name="T42" fmla="*/ 777 w 6346"/>
                    <a:gd name="T43" fmla="*/ 272 h 962"/>
                    <a:gd name="T44" fmla="*/ 796 w 6346"/>
                    <a:gd name="T45" fmla="*/ 317 h 962"/>
                    <a:gd name="T46" fmla="*/ 802 w 6346"/>
                    <a:gd name="T47" fmla="*/ 360 h 962"/>
                    <a:gd name="T48" fmla="*/ 802 w 6346"/>
                    <a:gd name="T49" fmla="*/ 455 h 962"/>
                    <a:gd name="T50" fmla="*/ 2189 w 6346"/>
                    <a:gd name="T51" fmla="*/ 481 h 962"/>
                    <a:gd name="T52" fmla="*/ 2189 w 6346"/>
                    <a:gd name="T53" fmla="*/ 390 h 962"/>
                    <a:gd name="T54" fmla="*/ 2208 w 6346"/>
                    <a:gd name="T55" fmla="*/ 327 h 962"/>
                    <a:gd name="T56" fmla="*/ 2231 w 6346"/>
                    <a:gd name="T57" fmla="*/ 278 h 962"/>
                    <a:gd name="T58" fmla="*/ 2265 w 6346"/>
                    <a:gd name="T59" fmla="*/ 233 h 962"/>
                    <a:gd name="T60" fmla="*/ 2314 w 6346"/>
                    <a:gd name="T61" fmla="*/ 192 h 962"/>
                    <a:gd name="T62" fmla="*/ 2364 w 6346"/>
                    <a:gd name="T63" fmla="*/ 166 h 962"/>
                    <a:gd name="T64" fmla="*/ 2413 w 6346"/>
                    <a:gd name="T65" fmla="*/ 151 h 962"/>
                    <a:gd name="T66" fmla="*/ 2499 w 6346"/>
                    <a:gd name="T67" fmla="*/ 151 h 962"/>
                    <a:gd name="T68" fmla="*/ 2545 w 6346"/>
                    <a:gd name="T69" fmla="*/ 160 h 962"/>
                    <a:gd name="T70" fmla="*/ 2591 w 6346"/>
                    <a:gd name="T71" fmla="*/ 180 h 962"/>
                    <a:gd name="T72" fmla="*/ 2633 w 6346"/>
                    <a:gd name="T73" fmla="*/ 216 h 962"/>
                    <a:gd name="T74" fmla="*/ 2674 w 6346"/>
                    <a:gd name="T75" fmla="*/ 262 h 962"/>
                    <a:gd name="T76" fmla="*/ 2700 w 6346"/>
                    <a:gd name="T77" fmla="*/ 317 h 962"/>
                    <a:gd name="T78" fmla="*/ 2717 w 6346"/>
                    <a:gd name="T79" fmla="*/ 377 h 962"/>
                    <a:gd name="T80" fmla="*/ 2717 w 6346"/>
                    <a:gd name="T81" fmla="*/ 438 h 962"/>
                    <a:gd name="T82" fmla="*/ 3173 w 6346"/>
                    <a:gd name="T83" fmla="*/ 437 h 962"/>
                    <a:gd name="T84" fmla="*/ 3173 w 6346"/>
                    <a:gd name="T85" fmla="*/ 417 h 962"/>
                    <a:gd name="T86" fmla="*/ 3158 w 6346"/>
                    <a:gd name="T87" fmla="*/ 417 h 962"/>
                    <a:gd name="T88" fmla="*/ 3158 w 6346"/>
                    <a:gd name="T89" fmla="*/ 387 h 962"/>
                    <a:gd name="T90" fmla="*/ 3172 w 6346"/>
                    <a:gd name="T91" fmla="*/ 386 h 962"/>
                    <a:gd name="T92" fmla="*/ 3172 w 6346"/>
                    <a:gd name="T93" fmla="*/ 297 h 962"/>
                    <a:gd name="T94" fmla="*/ 3160 w 6346"/>
                    <a:gd name="T95" fmla="*/ 278 h 962"/>
                    <a:gd name="T96" fmla="*/ 3054 w 6346"/>
                    <a:gd name="T97" fmla="*/ 226 h 962"/>
                    <a:gd name="T98" fmla="*/ 2938 w 6346"/>
                    <a:gd name="T99" fmla="*/ 180 h 962"/>
                    <a:gd name="T100" fmla="*/ 2797 w 6346"/>
                    <a:gd name="T101" fmla="*/ 137 h 962"/>
                    <a:gd name="T102" fmla="*/ 2644 w 6346"/>
                    <a:gd name="T103" fmla="*/ 101 h 962"/>
                    <a:gd name="T104" fmla="*/ 2504 w 6346"/>
                    <a:gd name="T105" fmla="*/ 72 h 962"/>
                    <a:gd name="T106" fmla="*/ 2371 w 6346"/>
                    <a:gd name="T107" fmla="*/ 48 h 962"/>
                    <a:gd name="T108" fmla="*/ 2325 w 6346"/>
                    <a:gd name="T109" fmla="*/ 48 h 962"/>
                    <a:gd name="T110" fmla="*/ 2294 w 6346"/>
                    <a:gd name="T111" fmla="*/ 62 h 962"/>
                    <a:gd name="T112" fmla="*/ 2152 w 6346"/>
                    <a:gd name="T113" fmla="*/ 82 h 962"/>
                    <a:gd name="T114" fmla="*/ 2039 w 6346"/>
                    <a:gd name="T115" fmla="*/ 92 h 962"/>
                    <a:gd name="T116" fmla="*/ 1447 w 6346"/>
                    <a:gd name="T117" fmla="*/ 55 h 962"/>
                    <a:gd name="T118" fmla="*/ 1163 w 6346"/>
                    <a:gd name="T119" fmla="*/ 32 h 962"/>
                    <a:gd name="T120" fmla="*/ 896 w 6346"/>
                    <a:gd name="T121" fmla="*/ 12 h 962"/>
                    <a:gd name="T122" fmla="*/ 760 w 6346"/>
                    <a:gd name="T123" fmla="*/ 3 h 962"/>
                    <a:gd name="T124" fmla="*/ 159 w 6346"/>
                    <a:gd name="T125" fmla="*/ 0 h 962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0" t="0" r="r" b="b"/>
                  <a:pathLst>
                    <a:path w="6346" h="962">
                      <a:moveTo>
                        <a:pt x="318" y="0"/>
                      </a:moveTo>
                      <a:lnTo>
                        <a:pt x="38" y="0"/>
                      </a:lnTo>
                      <a:lnTo>
                        <a:pt x="0" y="149"/>
                      </a:lnTo>
                      <a:lnTo>
                        <a:pt x="125" y="149"/>
                      </a:lnTo>
                      <a:lnTo>
                        <a:pt x="125" y="686"/>
                      </a:lnTo>
                      <a:lnTo>
                        <a:pt x="369" y="929"/>
                      </a:lnTo>
                      <a:lnTo>
                        <a:pt x="424" y="954"/>
                      </a:lnTo>
                      <a:lnTo>
                        <a:pt x="470" y="962"/>
                      </a:lnTo>
                      <a:lnTo>
                        <a:pt x="462" y="839"/>
                      </a:lnTo>
                      <a:lnTo>
                        <a:pt x="456" y="694"/>
                      </a:lnTo>
                      <a:lnTo>
                        <a:pt x="489" y="570"/>
                      </a:lnTo>
                      <a:lnTo>
                        <a:pt x="534" y="479"/>
                      </a:lnTo>
                      <a:lnTo>
                        <a:pt x="593" y="398"/>
                      </a:lnTo>
                      <a:lnTo>
                        <a:pt x="679" y="319"/>
                      </a:lnTo>
                      <a:lnTo>
                        <a:pt x="778" y="260"/>
                      </a:lnTo>
                      <a:lnTo>
                        <a:pt x="918" y="223"/>
                      </a:lnTo>
                      <a:lnTo>
                        <a:pt x="1102" y="209"/>
                      </a:lnTo>
                      <a:lnTo>
                        <a:pt x="1229" y="242"/>
                      </a:lnTo>
                      <a:lnTo>
                        <a:pt x="1323" y="293"/>
                      </a:lnTo>
                      <a:lnTo>
                        <a:pt x="1401" y="352"/>
                      </a:lnTo>
                      <a:lnTo>
                        <a:pt x="1494" y="443"/>
                      </a:lnTo>
                      <a:lnTo>
                        <a:pt x="1553" y="544"/>
                      </a:lnTo>
                      <a:lnTo>
                        <a:pt x="1592" y="633"/>
                      </a:lnTo>
                      <a:lnTo>
                        <a:pt x="1604" y="720"/>
                      </a:lnTo>
                      <a:lnTo>
                        <a:pt x="1604" y="909"/>
                      </a:lnTo>
                      <a:lnTo>
                        <a:pt x="4377" y="962"/>
                      </a:lnTo>
                      <a:lnTo>
                        <a:pt x="4377" y="779"/>
                      </a:lnTo>
                      <a:lnTo>
                        <a:pt x="4415" y="653"/>
                      </a:lnTo>
                      <a:lnTo>
                        <a:pt x="4461" y="556"/>
                      </a:lnTo>
                      <a:lnTo>
                        <a:pt x="4529" y="465"/>
                      </a:lnTo>
                      <a:lnTo>
                        <a:pt x="4627" y="384"/>
                      </a:lnTo>
                      <a:lnTo>
                        <a:pt x="4727" y="332"/>
                      </a:lnTo>
                      <a:lnTo>
                        <a:pt x="4825" y="301"/>
                      </a:lnTo>
                      <a:lnTo>
                        <a:pt x="4997" y="301"/>
                      </a:lnTo>
                      <a:lnTo>
                        <a:pt x="5089" y="319"/>
                      </a:lnTo>
                      <a:lnTo>
                        <a:pt x="5182" y="359"/>
                      </a:lnTo>
                      <a:lnTo>
                        <a:pt x="5266" y="431"/>
                      </a:lnTo>
                      <a:lnTo>
                        <a:pt x="5347" y="523"/>
                      </a:lnTo>
                      <a:lnTo>
                        <a:pt x="5400" y="633"/>
                      </a:lnTo>
                      <a:lnTo>
                        <a:pt x="5433" y="753"/>
                      </a:lnTo>
                      <a:lnTo>
                        <a:pt x="5433" y="876"/>
                      </a:lnTo>
                      <a:lnTo>
                        <a:pt x="6346" y="873"/>
                      </a:lnTo>
                      <a:lnTo>
                        <a:pt x="6346" y="833"/>
                      </a:lnTo>
                      <a:lnTo>
                        <a:pt x="6316" y="833"/>
                      </a:lnTo>
                      <a:lnTo>
                        <a:pt x="6316" y="774"/>
                      </a:lnTo>
                      <a:lnTo>
                        <a:pt x="6344" y="771"/>
                      </a:lnTo>
                      <a:lnTo>
                        <a:pt x="6344" y="593"/>
                      </a:lnTo>
                      <a:lnTo>
                        <a:pt x="6320" y="556"/>
                      </a:lnTo>
                      <a:lnTo>
                        <a:pt x="6108" y="451"/>
                      </a:lnTo>
                      <a:lnTo>
                        <a:pt x="5875" y="359"/>
                      </a:lnTo>
                      <a:lnTo>
                        <a:pt x="5593" y="274"/>
                      </a:lnTo>
                      <a:lnTo>
                        <a:pt x="5288" y="201"/>
                      </a:lnTo>
                      <a:lnTo>
                        <a:pt x="5008" y="143"/>
                      </a:lnTo>
                      <a:lnTo>
                        <a:pt x="4741" y="96"/>
                      </a:lnTo>
                      <a:lnTo>
                        <a:pt x="4649" y="96"/>
                      </a:lnTo>
                      <a:lnTo>
                        <a:pt x="4588" y="123"/>
                      </a:lnTo>
                      <a:lnTo>
                        <a:pt x="4303" y="163"/>
                      </a:lnTo>
                      <a:lnTo>
                        <a:pt x="4078" y="183"/>
                      </a:lnTo>
                      <a:lnTo>
                        <a:pt x="2894" y="109"/>
                      </a:lnTo>
                      <a:lnTo>
                        <a:pt x="2326" y="64"/>
                      </a:lnTo>
                      <a:lnTo>
                        <a:pt x="1791" y="23"/>
                      </a:lnTo>
                      <a:lnTo>
                        <a:pt x="1520" y="5"/>
                      </a:lnTo>
                      <a:lnTo>
                        <a:pt x="318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94" name="Freeform 70">
                  <a:extLst>
                    <a:ext uri="{FF2B5EF4-FFF2-40B4-BE49-F238E27FC236}">
                      <a16:creationId xmlns:a16="http://schemas.microsoft.com/office/drawing/2014/main" id="{24664FC9-0811-3A1F-55D6-8E08FB0029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13" y="2601"/>
                  <a:ext cx="640" cy="432"/>
                </a:xfrm>
                <a:custGeom>
                  <a:avLst/>
                  <a:gdLst>
                    <a:gd name="T0" fmla="*/ 0 w 1280"/>
                    <a:gd name="T1" fmla="*/ 0 h 865"/>
                    <a:gd name="T2" fmla="*/ 0 w 1280"/>
                    <a:gd name="T3" fmla="*/ 422 h 865"/>
                    <a:gd name="T4" fmla="*/ 640 w 1280"/>
                    <a:gd name="T5" fmla="*/ 432 h 865"/>
                    <a:gd name="T6" fmla="*/ 640 w 1280"/>
                    <a:gd name="T7" fmla="*/ 46 h 865"/>
                    <a:gd name="T8" fmla="*/ 555 w 1280"/>
                    <a:gd name="T9" fmla="*/ 37 h 865"/>
                    <a:gd name="T10" fmla="*/ 439 w 1280"/>
                    <a:gd name="T11" fmla="*/ 29 h 865"/>
                    <a:gd name="T12" fmla="*/ 321 w 1280"/>
                    <a:gd name="T13" fmla="*/ 24 h 865"/>
                    <a:gd name="T14" fmla="*/ 245 w 1280"/>
                    <a:gd name="T15" fmla="*/ 17 h 865"/>
                    <a:gd name="T16" fmla="*/ 170 w 1280"/>
                    <a:gd name="T17" fmla="*/ 12 h 865"/>
                    <a:gd name="T18" fmla="*/ 69 w 1280"/>
                    <a:gd name="T19" fmla="*/ 4 h 865"/>
                    <a:gd name="T20" fmla="*/ 0 w 1280"/>
                    <a:gd name="T21" fmla="*/ 0 h 86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80" h="865">
                      <a:moveTo>
                        <a:pt x="0" y="0"/>
                      </a:moveTo>
                      <a:lnTo>
                        <a:pt x="0" y="845"/>
                      </a:lnTo>
                      <a:lnTo>
                        <a:pt x="1280" y="865"/>
                      </a:lnTo>
                      <a:lnTo>
                        <a:pt x="1280" y="92"/>
                      </a:lnTo>
                      <a:lnTo>
                        <a:pt x="1110" y="75"/>
                      </a:lnTo>
                      <a:lnTo>
                        <a:pt x="877" y="59"/>
                      </a:lnTo>
                      <a:lnTo>
                        <a:pt x="642" y="48"/>
                      </a:lnTo>
                      <a:lnTo>
                        <a:pt x="490" y="34"/>
                      </a:lnTo>
                      <a:lnTo>
                        <a:pt x="340" y="25"/>
                      </a:lnTo>
                      <a:lnTo>
                        <a:pt x="138" y="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5395" name="Group 71">
                  <a:extLst>
                    <a:ext uri="{FF2B5EF4-FFF2-40B4-BE49-F238E27FC236}">
                      <a16:creationId xmlns:a16="http://schemas.microsoft.com/office/drawing/2014/main" id="{8E5F6E81-689E-600B-82E2-062217CDF66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96" y="2463"/>
                  <a:ext cx="1075" cy="491"/>
                  <a:chOff x="2096" y="2463"/>
                  <a:chExt cx="1075" cy="491"/>
                </a:xfrm>
              </p:grpSpPr>
              <p:sp>
                <p:nvSpPr>
                  <p:cNvPr id="15396" name="Oval 72">
                    <a:extLst>
                      <a:ext uri="{FF2B5EF4-FFF2-40B4-BE49-F238E27FC236}">
                        <a16:creationId xmlns:a16="http://schemas.microsoft.com/office/drawing/2014/main" id="{BC6BD600-4080-0DC5-4B9E-0BE06DC137D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96" y="2463"/>
                    <a:ext cx="123" cy="67"/>
                  </a:xfrm>
                  <a:prstGeom prst="ellipse">
                    <a:avLst/>
                  </a:prstGeom>
                  <a:solidFill>
                    <a:srgbClr val="800000"/>
                  </a:solidFill>
                  <a:ln w="9525">
                    <a:solidFill>
                      <a:srgbClr val="8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5397" name="Oval 73">
                    <a:extLst>
                      <a:ext uri="{FF2B5EF4-FFF2-40B4-BE49-F238E27FC236}">
                        <a16:creationId xmlns:a16="http://schemas.microsoft.com/office/drawing/2014/main" id="{4AD6492E-7452-2FBB-7F22-E3D1B4C1813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19" y="2486"/>
                    <a:ext cx="18" cy="1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grpSp>
                <p:nvGrpSpPr>
                  <p:cNvPr id="15398" name="Group 74">
                    <a:extLst>
                      <a:ext uri="{FF2B5EF4-FFF2-40B4-BE49-F238E27FC236}">
                        <a16:creationId xmlns:a16="http://schemas.microsoft.com/office/drawing/2014/main" id="{8EAD4AA6-3064-E98A-E629-3177D59D4E5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94" y="2659"/>
                    <a:ext cx="677" cy="295"/>
                    <a:chOff x="2494" y="2659"/>
                    <a:chExt cx="677" cy="295"/>
                  </a:xfrm>
                </p:grpSpPr>
                <p:sp>
                  <p:nvSpPr>
                    <p:cNvPr id="15399" name="Freeform 75">
                      <a:extLst>
                        <a:ext uri="{FF2B5EF4-FFF2-40B4-BE49-F238E27FC236}">
                          <a16:creationId xmlns:a16="http://schemas.microsoft.com/office/drawing/2014/main" id="{00E1E4A0-4DD5-7121-52AF-C30E51F3EF0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4" y="2860"/>
                      <a:ext cx="677" cy="94"/>
                    </a:xfrm>
                    <a:custGeom>
                      <a:avLst/>
                      <a:gdLst>
                        <a:gd name="T0" fmla="*/ 0 w 1355"/>
                        <a:gd name="T1" fmla="*/ 52 h 189"/>
                        <a:gd name="T2" fmla="*/ 0 w 1355"/>
                        <a:gd name="T3" fmla="*/ 94 h 189"/>
                        <a:gd name="T4" fmla="*/ 677 w 1355"/>
                        <a:gd name="T5" fmla="*/ 0 h 189"/>
                        <a:gd name="T6" fmla="*/ 0 w 1355"/>
                        <a:gd name="T7" fmla="*/ 52 h 189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1355" h="189">
                          <a:moveTo>
                            <a:pt x="0" y="105"/>
                          </a:moveTo>
                          <a:lnTo>
                            <a:pt x="0" y="189"/>
                          </a:lnTo>
                          <a:lnTo>
                            <a:pt x="1355" y="0"/>
                          </a:lnTo>
                          <a:lnTo>
                            <a:pt x="0" y="105"/>
                          </a:lnTo>
                          <a:close/>
                        </a:path>
                      </a:pathLst>
                    </a:custGeom>
                    <a:solidFill>
                      <a:srgbClr val="800000"/>
                    </a:solidFill>
                    <a:ln w="9525">
                      <a:solidFill>
                        <a:srgbClr val="8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00" name="Freeform 76">
                      <a:extLst>
                        <a:ext uri="{FF2B5EF4-FFF2-40B4-BE49-F238E27FC236}">
                          <a16:creationId xmlns:a16="http://schemas.microsoft.com/office/drawing/2014/main" id="{A8167C8B-0D28-55F5-DB88-99847F050F2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4" y="2659"/>
                      <a:ext cx="670" cy="112"/>
                    </a:xfrm>
                    <a:custGeom>
                      <a:avLst/>
                      <a:gdLst>
                        <a:gd name="T0" fmla="*/ 0 w 1341"/>
                        <a:gd name="T1" fmla="*/ 0 h 223"/>
                        <a:gd name="T2" fmla="*/ 0 w 1341"/>
                        <a:gd name="T3" fmla="*/ 44 h 223"/>
                        <a:gd name="T4" fmla="*/ 670 w 1341"/>
                        <a:gd name="T5" fmla="*/ 112 h 223"/>
                        <a:gd name="T6" fmla="*/ 0 w 1341"/>
                        <a:gd name="T7" fmla="*/ 0 h 22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1341" h="223">
                          <a:moveTo>
                            <a:pt x="0" y="0"/>
                          </a:moveTo>
                          <a:lnTo>
                            <a:pt x="0" y="87"/>
                          </a:lnTo>
                          <a:lnTo>
                            <a:pt x="1341" y="22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800000"/>
                    </a:solidFill>
                    <a:ln w="9525">
                      <a:solidFill>
                        <a:srgbClr val="8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01" name="Freeform 77">
                      <a:extLst>
                        <a:ext uri="{FF2B5EF4-FFF2-40B4-BE49-F238E27FC236}">
                          <a16:creationId xmlns:a16="http://schemas.microsoft.com/office/drawing/2014/main" id="{45D5E882-C8CF-58D7-0699-F8625B6334C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4" y="2725"/>
                      <a:ext cx="670" cy="69"/>
                    </a:xfrm>
                    <a:custGeom>
                      <a:avLst/>
                      <a:gdLst>
                        <a:gd name="T0" fmla="*/ 0 w 1341"/>
                        <a:gd name="T1" fmla="*/ 0 h 138"/>
                        <a:gd name="T2" fmla="*/ 0 w 1341"/>
                        <a:gd name="T3" fmla="*/ 43 h 138"/>
                        <a:gd name="T4" fmla="*/ 670 w 1341"/>
                        <a:gd name="T5" fmla="*/ 69 h 138"/>
                        <a:gd name="T6" fmla="*/ 0 w 1341"/>
                        <a:gd name="T7" fmla="*/ 0 h 138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1341" h="138">
                          <a:moveTo>
                            <a:pt x="0" y="0"/>
                          </a:moveTo>
                          <a:lnTo>
                            <a:pt x="0" y="86"/>
                          </a:lnTo>
                          <a:lnTo>
                            <a:pt x="1341" y="13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800000"/>
                    </a:solidFill>
                    <a:ln w="9525">
                      <a:solidFill>
                        <a:srgbClr val="8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02" name="Freeform 78">
                      <a:extLst>
                        <a:ext uri="{FF2B5EF4-FFF2-40B4-BE49-F238E27FC236}">
                          <a16:creationId xmlns:a16="http://schemas.microsoft.com/office/drawing/2014/main" id="{F4EFD841-C5B3-1084-FA91-D853DB77DCA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4" y="2788"/>
                      <a:ext cx="677" cy="42"/>
                    </a:xfrm>
                    <a:custGeom>
                      <a:avLst/>
                      <a:gdLst>
                        <a:gd name="T0" fmla="*/ 0 w 1355"/>
                        <a:gd name="T1" fmla="*/ 0 h 85"/>
                        <a:gd name="T2" fmla="*/ 0 w 1355"/>
                        <a:gd name="T3" fmla="*/ 42 h 85"/>
                        <a:gd name="T4" fmla="*/ 677 w 1355"/>
                        <a:gd name="T5" fmla="*/ 25 h 85"/>
                        <a:gd name="T6" fmla="*/ 0 w 1355"/>
                        <a:gd name="T7" fmla="*/ 0 h 85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1355" h="85">
                          <a:moveTo>
                            <a:pt x="0" y="0"/>
                          </a:moveTo>
                          <a:lnTo>
                            <a:pt x="0" y="85"/>
                          </a:lnTo>
                          <a:lnTo>
                            <a:pt x="1355" y="5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800000"/>
                    </a:solidFill>
                    <a:ln w="9525">
                      <a:solidFill>
                        <a:srgbClr val="8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03" name="Freeform 79">
                      <a:extLst>
                        <a:ext uri="{FF2B5EF4-FFF2-40B4-BE49-F238E27FC236}">
                          <a16:creationId xmlns:a16="http://schemas.microsoft.com/office/drawing/2014/main" id="{40884B8E-2D46-7FB9-26F1-AF206B1F68F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4" y="2837"/>
                      <a:ext cx="677" cy="55"/>
                    </a:xfrm>
                    <a:custGeom>
                      <a:avLst/>
                      <a:gdLst>
                        <a:gd name="T0" fmla="*/ 0 w 1355"/>
                        <a:gd name="T1" fmla="*/ 13 h 112"/>
                        <a:gd name="T2" fmla="*/ 0 w 1355"/>
                        <a:gd name="T3" fmla="*/ 55 h 112"/>
                        <a:gd name="T4" fmla="*/ 677 w 1355"/>
                        <a:gd name="T5" fmla="*/ 0 h 112"/>
                        <a:gd name="T6" fmla="*/ 0 w 1355"/>
                        <a:gd name="T7" fmla="*/ 13 h 112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1355" h="112">
                          <a:moveTo>
                            <a:pt x="0" y="27"/>
                          </a:moveTo>
                          <a:lnTo>
                            <a:pt x="0" y="112"/>
                          </a:lnTo>
                          <a:lnTo>
                            <a:pt x="1355" y="0"/>
                          </a:lnTo>
                          <a:lnTo>
                            <a:pt x="0" y="27"/>
                          </a:lnTo>
                          <a:close/>
                        </a:path>
                      </a:pathLst>
                    </a:custGeom>
                    <a:solidFill>
                      <a:srgbClr val="800000"/>
                    </a:solidFill>
                    <a:ln w="9525">
                      <a:solidFill>
                        <a:srgbClr val="8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15368" name="Group 80">
              <a:extLst>
                <a:ext uri="{FF2B5EF4-FFF2-40B4-BE49-F238E27FC236}">
                  <a16:creationId xmlns:a16="http://schemas.microsoft.com/office/drawing/2014/main" id="{3E164325-FE03-1CEB-DE38-59D5F13ED5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7" y="2685"/>
              <a:ext cx="2446" cy="504"/>
              <a:chOff x="1597" y="2685"/>
              <a:chExt cx="2446" cy="504"/>
            </a:xfrm>
          </p:grpSpPr>
          <p:grpSp>
            <p:nvGrpSpPr>
              <p:cNvPr id="15369" name="Group 81">
                <a:extLst>
                  <a:ext uri="{FF2B5EF4-FFF2-40B4-BE49-F238E27FC236}">
                    <a16:creationId xmlns:a16="http://schemas.microsoft.com/office/drawing/2014/main" id="{A29CBDB6-FF8F-42EC-F1B0-B5B6BE873D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41" y="2685"/>
                <a:ext cx="502" cy="504"/>
                <a:chOff x="3541" y="2685"/>
                <a:chExt cx="502" cy="504"/>
              </a:xfrm>
            </p:grpSpPr>
            <p:sp>
              <p:nvSpPr>
                <p:cNvPr id="15380" name="Oval 82">
                  <a:extLst>
                    <a:ext uri="{FF2B5EF4-FFF2-40B4-BE49-F238E27FC236}">
                      <a16:creationId xmlns:a16="http://schemas.microsoft.com/office/drawing/2014/main" id="{6AF38F7E-ED70-693D-2D1B-C481FB0C88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1" y="2685"/>
                  <a:ext cx="502" cy="504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5381" name="Freeform 83">
                  <a:extLst>
                    <a:ext uri="{FF2B5EF4-FFF2-40B4-BE49-F238E27FC236}">
                      <a16:creationId xmlns:a16="http://schemas.microsoft.com/office/drawing/2014/main" id="{E65B8ED2-C30A-C77C-3406-08436AA9CC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52" y="3012"/>
                  <a:ext cx="88" cy="108"/>
                </a:xfrm>
                <a:custGeom>
                  <a:avLst/>
                  <a:gdLst>
                    <a:gd name="T0" fmla="*/ 0 w 176"/>
                    <a:gd name="T1" fmla="*/ 100 h 215"/>
                    <a:gd name="T2" fmla="*/ 35 w 176"/>
                    <a:gd name="T3" fmla="*/ 0 h 215"/>
                    <a:gd name="T4" fmla="*/ 56 w 176"/>
                    <a:gd name="T5" fmla="*/ 0 h 215"/>
                    <a:gd name="T6" fmla="*/ 88 w 176"/>
                    <a:gd name="T7" fmla="*/ 104 h 215"/>
                    <a:gd name="T8" fmla="*/ 45 w 176"/>
                    <a:gd name="T9" fmla="*/ 108 h 215"/>
                    <a:gd name="T10" fmla="*/ 0 w 176"/>
                    <a:gd name="T11" fmla="*/ 100 h 21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76" h="215">
                      <a:moveTo>
                        <a:pt x="0" y="199"/>
                      </a:moveTo>
                      <a:lnTo>
                        <a:pt x="69" y="0"/>
                      </a:lnTo>
                      <a:lnTo>
                        <a:pt x="111" y="0"/>
                      </a:lnTo>
                      <a:lnTo>
                        <a:pt x="176" y="207"/>
                      </a:lnTo>
                      <a:lnTo>
                        <a:pt x="90" y="215"/>
                      </a:lnTo>
                      <a:lnTo>
                        <a:pt x="0" y="199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82" name="Freeform 84">
                  <a:extLst>
                    <a:ext uri="{FF2B5EF4-FFF2-40B4-BE49-F238E27FC236}">
                      <a16:creationId xmlns:a16="http://schemas.microsoft.com/office/drawing/2014/main" id="{F10A4ED6-A605-DD6B-BF17-A7B8325020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47" y="2752"/>
                  <a:ext cx="89" cy="108"/>
                </a:xfrm>
                <a:custGeom>
                  <a:avLst/>
                  <a:gdLst>
                    <a:gd name="T0" fmla="*/ 0 w 179"/>
                    <a:gd name="T1" fmla="*/ 8 h 215"/>
                    <a:gd name="T2" fmla="*/ 35 w 179"/>
                    <a:gd name="T3" fmla="*/ 108 h 215"/>
                    <a:gd name="T4" fmla="*/ 56 w 179"/>
                    <a:gd name="T5" fmla="*/ 108 h 215"/>
                    <a:gd name="T6" fmla="*/ 89 w 179"/>
                    <a:gd name="T7" fmla="*/ 5 h 215"/>
                    <a:gd name="T8" fmla="*/ 46 w 179"/>
                    <a:gd name="T9" fmla="*/ 0 h 215"/>
                    <a:gd name="T10" fmla="*/ 0 w 179"/>
                    <a:gd name="T11" fmla="*/ 8 h 21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79" h="215">
                      <a:moveTo>
                        <a:pt x="0" y="15"/>
                      </a:moveTo>
                      <a:lnTo>
                        <a:pt x="71" y="215"/>
                      </a:lnTo>
                      <a:lnTo>
                        <a:pt x="112" y="215"/>
                      </a:lnTo>
                      <a:lnTo>
                        <a:pt x="179" y="9"/>
                      </a:lnTo>
                      <a:lnTo>
                        <a:pt x="92" y="0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83" name="Freeform 85">
                  <a:extLst>
                    <a:ext uri="{FF2B5EF4-FFF2-40B4-BE49-F238E27FC236}">
                      <a16:creationId xmlns:a16="http://schemas.microsoft.com/office/drawing/2014/main" id="{ADF5A046-E24B-E4FD-FD79-1AA0351F5D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67" y="2890"/>
                  <a:ext cx="107" cy="88"/>
                </a:xfrm>
                <a:custGeom>
                  <a:avLst/>
                  <a:gdLst>
                    <a:gd name="T0" fmla="*/ 100 w 215"/>
                    <a:gd name="T1" fmla="*/ 0 h 175"/>
                    <a:gd name="T2" fmla="*/ 0 w 215"/>
                    <a:gd name="T3" fmla="*/ 35 h 175"/>
                    <a:gd name="T4" fmla="*/ 0 w 215"/>
                    <a:gd name="T5" fmla="*/ 56 h 175"/>
                    <a:gd name="T6" fmla="*/ 103 w 215"/>
                    <a:gd name="T7" fmla="*/ 88 h 175"/>
                    <a:gd name="T8" fmla="*/ 107 w 215"/>
                    <a:gd name="T9" fmla="*/ 46 h 175"/>
                    <a:gd name="T10" fmla="*/ 100 w 215"/>
                    <a:gd name="T11" fmla="*/ 0 h 17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15" h="175">
                      <a:moveTo>
                        <a:pt x="200" y="0"/>
                      </a:moveTo>
                      <a:lnTo>
                        <a:pt x="0" y="70"/>
                      </a:lnTo>
                      <a:lnTo>
                        <a:pt x="0" y="112"/>
                      </a:lnTo>
                      <a:lnTo>
                        <a:pt x="206" y="175"/>
                      </a:lnTo>
                      <a:lnTo>
                        <a:pt x="215" y="91"/>
                      </a:lnTo>
                      <a:lnTo>
                        <a:pt x="20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84" name="Freeform 86">
                  <a:extLst>
                    <a:ext uri="{FF2B5EF4-FFF2-40B4-BE49-F238E27FC236}">
                      <a16:creationId xmlns:a16="http://schemas.microsoft.com/office/drawing/2014/main" id="{DD735467-9A9F-0B45-02D2-333F508574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10" y="2890"/>
                  <a:ext cx="107" cy="88"/>
                </a:xfrm>
                <a:custGeom>
                  <a:avLst/>
                  <a:gdLst>
                    <a:gd name="T0" fmla="*/ 8 w 215"/>
                    <a:gd name="T1" fmla="*/ 0 h 175"/>
                    <a:gd name="T2" fmla="*/ 107 w 215"/>
                    <a:gd name="T3" fmla="*/ 35 h 175"/>
                    <a:gd name="T4" fmla="*/ 107 w 215"/>
                    <a:gd name="T5" fmla="*/ 56 h 175"/>
                    <a:gd name="T6" fmla="*/ 4 w 215"/>
                    <a:gd name="T7" fmla="*/ 88 h 175"/>
                    <a:gd name="T8" fmla="*/ 0 w 215"/>
                    <a:gd name="T9" fmla="*/ 46 h 175"/>
                    <a:gd name="T10" fmla="*/ 8 w 215"/>
                    <a:gd name="T11" fmla="*/ 0 h 17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15" h="175">
                      <a:moveTo>
                        <a:pt x="16" y="0"/>
                      </a:moveTo>
                      <a:lnTo>
                        <a:pt x="215" y="70"/>
                      </a:lnTo>
                      <a:lnTo>
                        <a:pt x="215" y="112"/>
                      </a:lnTo>
                      <a:lnTo>
                        <a:pt x="8" y="175"/>
                      </a:lnTo>
                      <a:lnTo>
                        <a:pt x="0" y="91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85" name="Oval 87">
                  <a:extLst>
                    <a:ext uri="{FF2B5EF4-FFF2-40B4-BE49-F238E27FC236}">
                      <a16:creationId xmlns:a16="http://schemas.microsoft.com/office/drawing/2014/main" id="{9F456ACA-6CDD-AC60-1A91-32049C9A3A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9" y="2751"/>
                  <a:ext cx="362" cy="365"/>
                </a:xfrm>
                <a:prstGeom prst="ellips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15386" name="Group 88">
                  <a:extLst>
                    <a:ext uri="{FF2B5EF4-FFF2-40B4-BE49-F238E27FC236}">
                      <a16:creationId xmlns:a16="http://schemas.microsoft.com/office/drawing/2014/main" id="{9B1B0F73-2E74-FCC5-FBCE-BA686DDEED7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23" y="2864"/>
                  <a:ext cx="136" cy="139"/>
                  <a:chOff x="3723" y="2864"/>
                  <a:chExt cx="136" cy="139"/>
                </a:xfrm>
              </p:grpSpPr>
              <p:sp>
                <p:nvSpPr>
                  <p:cNvPr id="15387" name="Oval 89">
                    <a:extLst>
                      <a:ext uri="{FF2B5EF4-FFF2-40B4-BE49-F238E27FC236}">
                        <a16:creationId xmlns:a16="http://schemas.microsoft.com/office/drawing/2014/main" id="{59CF5015-A6AE-311A-5CB3-9680E751A6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23" y="2864"/>
                    <a:ext cx="136" cy="139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9050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5388" name="Oval 90">
                    <a:extLst>
                      <a:ext uri="{FF2B5EF4-FFF2-40B4-BE49-F238E27FC236}">
                        <a16:creationId xmlns:a16="http://schemas.microsoft.com/office/drawing/2014/main" id="{B298C545-4C70-875D-C0A0-A31D53B4941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50" y="2893"/>
                    <a:ext cx="79" cy="8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9050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  <p:grpSp>
            <p:nvGrpSpPr>
              <p:cNvPr id="15370" name="Group 91">
                <a:extLst>
                  <a:ext uri="{FF2B5EF4-FFF2-40B4-BE49-F238E27FC236}">
                    <a16:creationId xmlns:a16="http://schemas.microsoft.com/office/drawing/2014/main" id="{ADAFB7A9-A8F2-58C1-3B65-778A8F7F32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7" y="2685"/>
                <a:ext cx="502" cy="504"/>
                <a:chOff x="1597" y="2685"/>
                <a:chExt cx="502" cy="504"/>
              </a:xfrm>
            </p:grpSpPr>
            <p:sp>
              <p:nvSpPr>
                <p:cNvPr id="15371" name="Oval 92">
                  <a:extLst>
                    <a:ext uri="{FF2B5EF4-FFF2-40B4-BE49-F238E27FC236}">
                      <a16:creationId xmlns:a16="http://schemas.microsoft.com/office/drawing/2014/main" id="{CC44FC2C-3B32-BEE4-8A8D-C616EC2E3A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7" y="2685"/>
                  <a:ext cx="502" cy="504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5372" name="Freeform 93">
                  <a:extLst>
                    <a:ext uri="{FF2B5EF4-FFF2-40B4-BE49-F238E27FC236}">
                      <a16:creationId xmlns:a16="http://schemas.microsoft.com/office/drawing/2014/main" id="{C66BDA55-488C-9E14-E7DA-CC47F28E47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9" y="3012"/>
                  <a:ext cx="87" cy="108"/>
                </a:xfrm>
                <a:custGeom>
                  <a:avLst/>
                  <a:gdLst>
                    <a:gd name="T0" fmla="*/ 0 w 174"/>
                    <a:gd name="T1" fmla="*/ 100 h 215"/>
                    <a:gd name="T2" fmla="*/ 34 w 174"/>
                    <a:gd name="T3" fmla="*/ 0 h 215"/>
                    <a:gd name="T4" fmla="*/ 55 w 174"/>
                    <a:gd name="T5" fmla="*/ 0 h 215"/>
                    <a:gd name="T6" fmla="*/ 87 w 174"/>
                    <a:gd name="T7" fmla="*/ 104 h 215"/>
                    <a:gd name="T8" fmla="*/ 45 w 174"/>
                    <a:gd name="T9" fmla="*/ 108 h 215"/>
                    <a:gd name="T10" fmla="*/ 0 w 174"/>
                    <a:gd name="T11" fmla="*/ 100 h 21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74" h="215">
                      <a:moveTo>
                        <a:pt x="0" y="199"/>
                      </a:moveTo>
                      <a:lnTo>
                        <a:pt x="67" y="0"/>
                      </a:lnTo>
                      <a:lnTo>
                        <a:pt x="109" y="0"/>
                      </a:lnTo>
                      <a:lnTo>
                        <a:pt x="174" y="207"/>
                      </a:lnTo>
                      <a:lnTo>
                        <a:pt x="90" y="215"/>
                      </a:lnTo>
                      <a:lnTo>
                        <a:pt x="0" y="199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73" name="Freeform 94">
                  <a:extLst>
                    <a:ext uri="{FF2B5EF4-FFF2-40B4-BE49-F238E27FC236}">
                      <a16:creationId xmlns:a16="http://schemas.microsoft.com/office/drawing/2014/main" id="{29B79E7C-C541-81A9-9586-F08E9B056D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3" y="2752"/>
                  <a:ext cx="90" cy="108"/>
                </a:xfrm>
                <a:custGeom>
                  <a:avLst/>
                  <a:gdLst>
                    <a:gd name="T0" fmla="*/ 0 w 181"/>
                    <a:gd name="T1" fmla="*/ 8 h 215"/>
                    <a:gd name="T2" fmla="*/ 36 w 181"/>
                    <a:gd name="T3" fmla="*/ 108 h 215"/>
                    <a:gd name="T4" fmla="*/ 57 w 181"/>
                    <a:gd name="T5" fmla="*/ 108 h 215"/>
                    <a:gd name="T6" fmla="*/ 90 w 181"/>
                    <a:gd name="T7" fmla="*/ 5 h 215"/>
                    <a:gd name="T8" fmla="*/ 47 w 181"/>
                    <a:gd name="T9" fmla="*/ 0 h 215"/>
                    <a:gd name="T10" fmla="*/ 0 w 181"/>
                    <a:gd name="T11" fmla="*/ 8 h 21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81" h="215">
                      <a:moveTo>
                        <a:pt x="0" y="15"/>
                      </a:moveTo>
                      <a:lnTo>
                        <a:pt x="72" y="215"/>
                      </a:lnTo>
                      <a:lnTo>
                        <a:pt x="115" y="215"/>
                      </a:lnTo>
                      <a:lnTo>
                        <a:pt x="181" y="9"/>
                      </a:lnTo>
                      <a:lnTo>
                        <a:pt x="94" y="0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74" name="Freeform 95">
                  <a:extLst>
                    <a:ext uri="{FF2B5EF4-FFF2-40B4-BE49-F238E27FC236}">
                      <a16:creationId xmlns:a16="http://schemas.microsoft.com/office/drawing/2014/main" id="{C1CB75EB-5430-5904-56B4-BAA6FE913D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23" y="2890"/>
                  <a:ext cx="108" cy="88"/>
                </a:xfrm>
                <a:custGeom>
                  <a:avLst/>
                  <a:gdLst>
                    <a:gd name="T0" fmla="*/ 101 w 216"/>
                    <a:gd name="T1" fmla="*/ 0 h 175"/>
                    <a:gd name="T2" fmla="*/ 0 w 216"/>
                    <a:gd name="T3" fmla="*/ 35 h 175"/>
                    <a:gd name="T4" fmla="*/ 0 w 216"/>
                    <a:gd name="T5" fmla="*/ 56 h 175"/>
                    <a:gd name="T6" fmla="*/ 104 w 216"/>
                    <a:gd name="T7" fmla="*/ 88 h 175"/>
                    <a:gd name="T8" fmla="*/ 108 w 216"/>
                    <a:gd name="T9" fmla="*/ 46 h 175"/>
                    <a:gd name="T10" fmla="*/ 101 w 216"/>
                    <a:gd name="T11" fmla="*/ 0 h 17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16" h="175">
                      <a:moveTo>
                        <a:pt x="201" y="0"/>
                      </a:moveTo>
                      <a:lnTo>
                        <a:pt x="0" y="70"/>
                      </a:lnTo>
                      <a:lnTo>
                        <a:pt x="0" y="112"/>
                      </a:lnTo>
                      <a:lnTo>
                        <a:pt x="207" y="175"/>
                      </a:lnTo>
                      <a:lnTo>
                        <a:pt x="216" y="91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75" name="Freeform 96">
                  <a:extLst>
                    <a:ext uri="{FF2B5EF4-FFF2-40B4-BE49-F238E27FC236}">
                      <a16:creationId xmlns:a16="http://schemas.microsoft.com/office/drawing/2014/main" id="{9C8F77D7-2CCA-7221-A16A-80737914CA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890"/>
                  <a:ext cx="109" cy="88"/>
                </a:xfrm>
                <a:custGeom>
                  <a:avLst/>
                  <a:gdLst>
                    <a:gd name="T0" fmla="*/ 8 w 216"/>
                    <a:gd name="T1" fmla="*/ 0 h 175"/>
                    <a:gd name="T2" fmla="*/ 109 w 216"/>
                    <a:gd name="T3" fmla="*/ 35 h 175"/>
                    <a:gd name="T4" fmla="*/ 109 w 216"/>
                    <a:gd name="T5" fmla="*/ 56 h 175"/>
                    <a:gd name="T6" fmla="*/ 5 w 216"/>
                    <a:gd name="T7" fmla="*/ 88 h 175"/>
                    <a:gd name="T8" fmla="*/ 0 w 216"/>
                    <a:gd name="T9" fmla="*/ 46 h 175"/>
                    <a:gd name="T10" fmla="*/ 8 w 216"/>
                    <a:gd name="T11" fmla="*/ 0 h 17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16" h="175">
                      <a:moveTo>
                        <a:pt x="15" y="0"/>
                      </a:moveTo>
                      <a:lnTo>
                        <a:pt x="216" y="70"/>
                      </a:lnTo>
                      <a:lnTo>
                        <a:pt x="216" y="112"/>
                      </a:lnTo>
                      <a:lnTo>
                        <a:pt x="9" y="175"/>
                      </a:lnTo>
                      <a:lnTo>
                        <a:pt x="0" y="91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76" name="Oval 97">
                  <a:extLst>
                    <a:ext uri="{FF2B5EF4-FFF2-40B4-BE49-F238E27FC236}">
                      <a16:creationId xmlns:a16="http://schemas.microsoft.com/office/drawing/2014/main" id="{0373B4FD-FE6C-9478-A0E0-E62050875F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4" y="2751"/>
                  <a:ext cx="363" cy="365"/>
                </a:xfrm>
                <a:prstGeom prst="ellips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15377" name="Group 98">
                  <a:extLst>
                    <a:ext uri="{FF2B5EF4-FFF2-40B4-BE49-F238E27FC236}">
                      <a16:creationId xmlns:a16="http://schemas.microsoft.com/office/drawing/2014/main" id="{93E4EBA4-33C0-E002-BE8C-240BF61E991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78" y="2864"/>
                  <a:ext cx="138" cy="139"/>
                  <a:chOff x="1778" y="2864"/>
                  <a:chExt cx="138" cy="139"/>
                </a:xfrm>
              </p:grpSpPr>
              <p:sp>
                <p:nvSpPr>
                  <p:cNvPr id="15378" name="Oval 99">
                    <a:extLst>
                      <a:ext uri="{FF2B5EF4-FFF2-40B4-BE49-F238E27FC236}">
                        <a16:creationId xmlns:a16="http://schemas.microsoft.com/office/drawing/2014/main" id="{46C078B1-A23A-4F78-5796-8861078E39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78" y="2864"/>
                    <a:ext cx="138" cy="139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9050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5379" name="Oval 100">
                    <a:extLst>
                      <a:ext uri="{FF2B5EF4-FFF2-40B4-BE49-F238E27FC236}">
                        <a16:creationId xmlns:a16="http://schemas.microsoft.com/office/drawing/2014/main" id="{B52B2A52-13B6-54D5-0A5E-FDF9D3F6C0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07" y="2893"/>
                    <a:ext cx="78" cy="8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9050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4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4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ds Tie">
  <a:themeElements>
    <a:clrScheme name="Dads Tie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Dads Ti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ads Tie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s Tie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Designs\Dads Tie.pot</Template>
  <TotalTime>2278</TotalTime>
  <Words>1941</Words>
  <Application>Microsoft Office PowerPoint</Application>
  <PresentationFormat>On-screen Show (4:3)</PresentationFormat>
  <Paragraphs>266</Paragraphs>
  <Slides>42</Slides>
  <Notes>11</Notes>
  <HiddenSlides>8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Monotype Sorts</vt:lpstr>
      <vt:lpstr>Times New Roman</vt:lpstr>
      <vt:lpstr>Wingdings</vt:lpstr>
      <vt:lpstr>Dads Tie</vt:lpstr>
      <vt:lpstr>Worksheet</vt:lpstr>
      <vt:lpstr>Cost Concepts &amp; Cost of Goods Sold</vt:lpstr>
      <vt:lpstr>Managerial Accounting and Financial Accounting</vt:lpstr>
      <vt:lpstr>Work of Management</vt:lpstr>
      <vt:lpstr>Planning and Control Cycle</vt:lpstr>
      <vt:lpstr>Differences Between Financial and Managerial Accounting</vt:lpstr>
      <vt:lpstr>Comparing Merchandising and Manufacturing Activities</vt:lpstr>
      <vt:lpstr>Manufacturing Costs</vt:lpstr>
      <vt:lpstr>Direct Materials</vt:lpstr>
      <vt:lpstr>Direct Labor</vt:lpstr>
      <vt:lpstr>Manufacturing Overhead</vt:lpstr>
      <vt:lpstr>Classifications of Costs</vt:lpstr>
      <vt:lpstr>Nonmanufacturing Costs</vt:lpstr>
      <vt:lpstr>Quick Check </vt:lpstr>
      <vt:lpstr>Quick Check </vt:lpstr>
      <vt:lpstr>Product Costs Versus Period Costs</vt:lpstr>
      <vt:lpstr>Quick Check </vt:lpstr>
      <vt:lpstr>Quick Check </vt:lpstr>
      <vt:lpstr>Balance Sheet</vt:lpstr>
      <vt:lpstr>Balance Sheet</vt:lpstr>
      <vt:lpstr>The Income Statement</vt:lpstr>
      <vt:lpstr>Manufacturing Cost Flows</vt:lpstr>
      <vt:lpstr>Quick Check </vt:lpstr>
      <vt:lpstr>Quick Check </vt:lpstr>
      <vt:lpstr>Inventory Flows </vt:lpstr>
      <vt:lpstr>Quick Check </vt:lpstr>
      <vt:lpstr>Quick Check </vt:lpstr>
      <vt:lpstr>Product Costs - A Closer Look</vt:lpstr>
      <vt:lpstr>Product Costs - A Closer Look</vt:lpstr>
      <vt:lpstr>Quick Check </vt:lpstr>
      <vt:lpstr>Quick Check </vt:lpstr>
      <vt:lpstr>Product Costs - A Closer Look</vt:lpstr>
      <vt:lpstr>Product Costs - A Closer Look</vt:lpstr>
      <vt:lpstr>Quick Check </vt:lpstr>
      <vt:lpstr>Quick Check </vt:lpstr>
      <vt:lpstr>Product Costs - A Closer Look</vt:lpstr>
      <vt:lpstr>Product Costs - A Closer Look</vt:lpstr>
      <vt:lpstr>Quick Check </vt:lpstr>
      <vt:lpstr>Quick Check </vt:lpstr>
      <vt:lpstr>Product Costs - A Closer Look</vt:lpstr>
      <vt:lpstr>Quick Check </vt:lpstr>
      <vt:lpstr>Quick Check </vt:lpstr>
      <vt:lpstr>Determination of cost of goods sold</vt:lpstr>
    </vt:vector>
  </TitlesOfParts>
  <Company>Jon A. Booker, Ph.D., CPA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Jon Booker</dc:creator>
  <cp:lastModifiedBy>ASFAKUZZAMAN asfak</cp:lastModifiedBy>
  <cp:revision>146</cp:revision>
  <cp:lastPrinted>1999-12-03T16:37:38Z</cp:lastPrinted>
  <dcterms:created xsi:type="dcterms:W3CDTF">1999-01-28T16:19:41Z</dcterms:created>
  <dcterms:modified xsi:type="dcterms:W3CDTF">2024-01-09T15:39:11Z</dcterms:modified>
</cp:coreProperties>
</file>